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8" r:id="rId3"/>
    <p:sldMasterId id="2147483713" r:id="rId4"/>
  </p:sldMasterIdLst>
  <p:notesMasterIdLst>
    <p:notesMasterId r:id="rId30"/>
  </p:notesMasterIdLst>
  <p:handoutMasterIdLst>
    <p:handoutMasterId r:id="rId31"/>
  </p:handoutMasterIdLst>
  <p:sldIdLst>
    <p:sldId id="484" r:id="rId5"/>
    <p:sldId id="486" r:id="rId6"/>
    <p:sldId id="472" r:id="rId7"/>
    <p:sldId id="495" r:id="rId8"/>
    <p:sldId id="761" r:id="rId9"/>
    <p:sldId id="775" r:id="rId10"/>
    <p:sldId id="494" r:id="rId11"/>
    <p:sldId id="762" r:id="rId12"/>
    <p:sldId id="765" r:id="rId13"/>
    <p:sldId id="766" r:id="rId14"/>
    <p:sldId id="769" r:id="rId15"/>
    <p:sldId id="770" r:id="rId16"/>
    <p:sldId id="768" r:id="rId17"/>
    <p:sldId id="771" r:id="rId18"/>
    <p:sldId id="772" r:id="rId19"/>
    <p:sldId id="767" r:id="rId20"/>
    <p:sldId id="774" r:id="rId21"/>
    <p:sldId id="773" r:id="rId22"/>
    <p:sldId id="493" r:id="rId23"/>
    <p:sldId id="491" r:id="rId24"/>
    <p:sldId id="490" r:id="rId25"/>
    <p:sldId id="763" r:id="rId26"/>
    <p:sldId id="764" r:id="rId27"/>
    <p:sldId id="754" r:id="rId28"/>
    <p:sldId id="75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532" autoAdjust="0"/>
  </p:normalViewPr>
  <p:slideViewPr>
    <p:cSldViewPr snapToGrid="0">
      <p:cViewPr varScale="1">
        <p:scale>
          <a:sx n="103" d="100"/>
          <a:sy n="103" d="100"/>
        </p:scale>
        <p:origin x="9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7" d="100"/>
          <a:sy n="117" d="100"/>
        </p:scale>
        <p:origin x="50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17/05/2022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17/05/2022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372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UNESCO, IUCN and Ramsar </a:t>
            </a:r>
            <a:r>
              <a:rPr lang="fr-FR" dirty="0" err="1"/>
              <a:t>protected</a:t>
            </a:r>
            <a:r>
              <a:rPr lang="fr-FR" dirty="0"/>
              <a:t> areas are all LEGALLY </a:t>
            </a:r>
            <a:r>
              <a:rPr lang="fr-FR" dirty="0" err="1"/>
              <a:t>protected</a:t>
            </a:r>
            <a:r>
              <a:rPr lang="fr-FR" dirty="0"/>
              <a:t>, </a:t>
            </a:r>
            <a:r>
              <a:rPr lang="fr-FR" dirty="0" err="1"/>
              <a:t>while</a:t>
            </a:r>
            <a:r>
              <a:rPr lang="fr-FR" dirty="0"/>
              <a:t> </a:t>
            </a:r>
            <a:r>
              <a:rPr lang="fr-FR" dirty="0" err="1"/>
              <a:t>other</a:t>
            </a:r>
            <a:r>
              <a:rPr lang="fr-FR" dirty="0"/>
              <a:t> important areas of </a:t>
            </a:r>
            <a:r>
              <a:rPr lang="fr-FR" dirty="0" err="1"/>
              <a:t>biodiversity</a:t>
            </a:r>
            <a:r>
              <a:rPr lang="fr-FR" dirty="0"/>
              <a:t> </a:t>
            </a:r>
            <a:r>
              <a:rPr lang="fr-FR" dirty="0" err="1"/>
              <a:t>such</a:t>
            </a:r>
            <a:r>
              <a:rPr lang="fr-FR" dirty="0"/>
              <a:t> as KBA (Key Biodiversity Areas) are not </a:t>
            </a:r>
            <a:r>
              <a:rPr lang="fr-FR" dirty="0" err="1"/>
              <a:t>legally</a:t>
            </a:r>
            <a:r>
              <a:rPr lang="fr-FR" dirty="0"/>
              <a:t> </a:t>
            </a:r>
            <a:r>
              <a:rPr lang="fr-FR" dirty="0" err="1"/>
              <a:t>protected</a:t>
            </a:r>
            <a:r>
              <a:rPr lang="fr-FR" dirty="0"/>
              <a:t> but </a:t>
            </a:r>
            <a:r>
              <a:rPr lang="fr-FR" dirty="0" err="1"/>
              <a:t>their</a:t>
            </a:r>
            <a:r>
              <a:rPr lang="fr-FR" dirty="0"/>
              <a:t> importance of </a:t>
            </a:r>
            <a:r>
              <a:rPr lang="fr-FR" dirty="0" err="1"/>
              <a:t>biodiversity</a:t>
            </a:r>
            <a:r>
              <a:rPr lang="fr-FR" dirty="0"/>
              <a:t> </a:t>
            </a:r>
            <a:r>
              <a:rPr lang="fr-FR" dirty="0" err="1"/>
              <a:t>is</a:t>
            </a:r>
            <a:r>
              <a:rPr lang="fr-FR" dirty="0"/>
              <a:t> </a:t>
            </a:r>
            <a:r>
              <a:rPr lang="fr-FR" dirty="0" err="1"/>
              <a:t>internationally</a:t>
            </a:r>
            <a:r>
              <a:rPr lang="fr-FR" dirty="0"/>
              <a:t> </a:t>
            </a:r>
            <a:r>
              <a:rPr lang="fr-FR" dirty="0" err="1"/>
              <a:t>recognised</a:t>
            </a:r>
            <a:r>
              <a:rPr lang="fr-FR" dirty="0"/>
              <a:t>. </a:t>
            </a:r>
          </a:p>
          <a:p>
            <a:pPr marL="171450" indent="-171450">
              <a:buFont typeface="Arial" panose="020B0604020202020204" pitchFamily="34" charset="0"/>
              <a:buChar char="•"/>
            </a:pPr>
            <a:r>
              <a:rPr lang="fr-FR" dirty="0"/>
              <a:t>Ramsar and UNESCO </a:t>
            </a:r>
            <a:r>
              <a:rPr lang="fr-FR" dirty="0" err="1"/>
              <a:t>protected</a:t>
            </a:r>
            <a:r>
              <a:rPr lang="fr-FR" dirty="0"/>
              <a:t> are </a:t>
            </a:r>
            <a:r>
              <a:rPr lang="fr-FR" dirty="0" err="1"/>
              <a:t>protected</a:t>
            </a:r>
            <a:r>
              <a:rPr lang="fr-FR" dirty="0"/>
              <a:t> </a:t>
            </a:r>
            <a:r>
              <a:rPr lang="fr-FR" dirty="0" err="1"/>
              <a:t>under</a:t>
            </a:r>
            <a:r>
              <a:rPr lang="fr-FR" dirty="0"/>
              <a:t> international Conventions (e.g. Ramsar Convention on </a:t>
            </a:r>
            <a:r>
              <a:rPr lang="fr-FR" dirty="0" err="1"/>
              <a:t>internationally</a:t>
            </a:r>
            <a:r>
              <a:rPr lang="fr-FR" dirty="0"/>
              <a:t> important </a:t>
            </a:r>
            <a:r>
              <a:rPr lang="fr-FR" dirty="0" err="1"/>
              <a:t>Wetlands</a:t>
            </a:r>
            <a:r>
              <a:rPr lang="fr-FR" dirty="0"/>
              <a:t>)</a:t>
            </a:r>
          </a:p>
          <a:p>
            <a:pPr marL="171450" indent="-171450">
              <a:buFont typeface="Arial" panose="020B0604020202020204" pitchFamily="34" charset="0"/>
              <a:buChar char="•"/>
            </a:pPr>
            <a:r>
              <a:rPr lang="fr-FR" dirty="0"/>
              <a:t>IUCN areas are </a:t>
            </a:r>
            <a:r>
              <a:rPr lang="fr-FR" dirty="0" err="1"/>
              <a:t>legally</a:t>
            </a:r>
            <a:r>
              <a:rPr lang="fr-FR" dirty="0"/>
              <a:t> </a:t>
            </a:r>
            <a:r>
              <a:rPr lang="fr-FR" dirty="0" err="1"/>
              <a:t>protected</a:t>
            </a:r>
            <a:r>
              <a:rPr lang="fr-FR" dirty="0"/>
              <a:t> areas </a:t>
            </a:r>
            <a:r>
              <a:rPr lang="fr-FR" dirty="0" err="1"/>
              <a:t>under</a:t>
            </a:r>
            <a:r>
              <a:rPr lang="fr-FR" dirty="0"/>
              <a:t> national protection </a:t>
            </a:r>
            <a:r>
              <a:rPr lang="fr-FR" dirty="0" err="1"/>
              <a:t>statuses</a:t>
            </a:r>
            <a:r>
              <a:rPr lang="fr-FR" dirty="0"/>
              <a: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503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715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a:t>This plan is required given the context of the installation of a new wind farm in  the northwestern part of Réunion Island. </a:t>
            </a:r>
          </a:p>
          <a:p>
            <a:pPr marL="171450" indent="-171450">
              <a:buFont typeface="Arial" panose="020B0604020202020204" pitchFamily="34" charset="0"/>
              <a:buChar char="•"/>
            </a:pPr>
            <a:r>
              <a:rPr lang="en-US" dirty="0"/>
              <a:t>This region is home to mid altitude wetlands, remarkable plant species  and several endangered species of animals:  including the </a:t>
            </a:r>
            <a:r>
              <a:rPr lang="en-US" b="1" dirty="0"/>
              <a:t>Bourbon green gecko</a:t>
            </a:r>
            <a:r>
              <a:rPr lang="en-US" dirty="0"/>
              <a:t>, a reptile that is native to Réunion Island and the Réunion harrier, both listed as endangered by  the IUCN.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biodiversity action plan seeks to protect these species with specific measures such as the relocation of geckos to specific sanctuaries. An environmental monitoring program for birds and bats will also be conducted during the first two years of the operations in order to adjust the measures if necessary.</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0167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8489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985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Oberhoffen-surModer</a:t>
            </a:r>
            <a:r>
              <a:rPr lang="en-US" dirty="0"/>
              <a:t> (France): </a:t>
            </a:r>
          </a:p>
          <a:p>
            <a:r>
              <a:rPr lang="en-US" dirty="0"/>
              <a:t>Measures were implemented for the conservation of protected species such as the natterjack toad and the great raven and meadow flora, in connection with the rehabilitation of the former oil depot </a:t>
            </a:r>
            <a:r>
              <a:rPr lang="en-US" dirty="0" err="1"/>
              <a:t>Oberhoffen-surModer</a:t>
            </a:r>
            <a:r>
              <a:rPr lang="en-US" dirty="0"/>
              <a:t> (France). A partnership was signed with the French bird protection league (Ligue de protection des </a:t>
            </a:r>
            <a:r>
              <a:rPr lang="en-US" dirty="0" err="1"/>
              <a:t>oiseaux</a:t>
            </a:r>
            <a:r>
              <a:rPr lang="en-US" dirty="0"/>
              <a:t> - LPO) and the </a:t>
            </a:r>
            <a:r>
              <a:rPr lang="en-US" dirty="0" err="1"/>
              <a:t>Ecolor</a:t>
            </a:r>
            <a:r>
              <a:rPr lang="en-US" dirty="0"/>
              <a:t> engineering firm to establish daytime and wintering shelters and reproduction ponds to install certain species</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629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696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Font typeface="+mj-lt"/>
              <a:buAutoNum type="arabicPeriod"/>
            </a:pPr>
            <a:r>
              <a:rPr lang="fr-FR" b="1" dirty="0" err="1"/>
              <a:t>BioLit</a:t>
            </a:r>
            <a:r>
              <a:rPr lang="fr-FR" b="1" dirty="0"/>
              <a:t>, un programme de sciences participatives pour prendre le pouls du littoral</a:t>
            </a:r>
            <a:r>
              <a:rPr lang="fr-FR" dirty="0"/>
              <a:t>; Porté par l’association Planète Mer, le projet </a:t>
            </a:r>
            <a:r>
              <a:rPr lang="fr-FR" dirty="0" err="1"/>
              <a:t>Biolit</a:t>
            </a:r>
            <a:r>
              <a:rPr lang="fr-FR" dirty="0"/>
              <a:t> cherche à faire de chacun d’entre nous un observateur avisé de la biodiversité présente sur les 5 800 km du littoral français métropolitain, 18 000 avec l’outre-mer. L’objectif : transmettre autant de données que possible aux scientifiques afin de mieux comprendre et protéger ces écosystèmes</a:t>
            </a:r>
          </a:p>
          <a:p>
            <a:pPr marL="228600" indent="-228600">
              <a:buFont typeface="+mj-lt"/>
              <a:buAutoNum type="arabicPeriod"/>
            </a:pPr>
            <a:endParaRPr lang="fr-FR" dirty="0"/>
          </a:p>
          <a:p>
            <a:pPr marL="228600" indent="-228600">
              <a:buFont typeface="+mj-lt"/>
              <a:buAutoNum type="arabicPeriod"/>
            </a:pPr>
            <a:r>
              <a:rPr lang="fr-FR" b="1" dirty="0"/>
              <a:t>Protéger les écosystèmes forestiers sur le littoral</a:t>
            </a:r>
            <a:r>
              <a:rPr lang="fr-FR" dirty="0"/>
              <a:t>; Depuis 2018, la Fondation d’entreprise compte parmi les plus grands mécènes de l’ONF et soutient ses actions de restauration et de sensibilisation à la protection de la forêt française. Dans le cadre de la réorientation de son axe d’engagement Climat, Littoraux et Océans, la Fondation a rejoint fin 2020 le fonds Agir pour la forêt.</a:t>
            </a:r>
          </a:p>
          <a:p>
            <a:pPr marL="228600" indent="-228600">
              <a:buFont typeface="+mj-lt"/>
              <a:buAutoNum type="arabicPeriod"/>
            </a:pPr>
            <a:endParaRPr lang="fr-FR" dirty="0"/>
          </a:p>
          <a:p>
            <a:pPr marL="228600" indent="-228600">
              <a:buFont typeface="+mj-lt"/>
              <a:buAutoNum type="arabicPeriod"/>
            </a:pPr>
            <a:r>
              <a:rPr lang="fr-FR" b="1" dirty="0"/>
              <a:t>L’approche multiple de la Tour du </a:t>
            </a:r>
            <a:r>
              <a:rPr lang="fr-FR" b="1" dirty="0" err="1"/>
              <a:t>Valat</a:t>
            </a:r>
            <a:r>
              <a:rPr lang="fr-FR" b="1" dirty="0"/>
              <a:t> pour préserver les zones humides méditerranéennes</a:t>
            </a:r>
            <a:r>
              <a:rPr lang="fr-FR" dirty="0"/>
              <a:t>; En Camargue, le domaine de La Tour du </a:t>
            </a:r>
            <a:r>
              <a:rPr lang="fr-FR" dirty="0" err="1"/>
              <a:t>Valat</a:t>
            </a:r>
            <a:r>
              <a:rPr lang="fr-FR" dirty="0"/>
              <a:t> s’étend sur 2 700 ha. Sur ce site naturel privilégié, une fondation reconnue d’utilité publique, institut de recherche, œuvre depuis les années 70 pour l</a:t>
            </a:r>
            <a:r>
              <a:rPr lang="fr-FR" b="1" dirty="0"/>
              <a:t>a préservation des zones humides </a:t>
            </a:r>
            <a:r>
              <a:rPr lang="fr-FR" dirty="0"/>
              <a:t>méditerranéennes et de leur biodiversité. La Fondation d’entreprise, dans le cadre du programme TotalEnergies </a:t>
            </a:r>
            <a:r>
              <a:rPr lang="fr-FR" dirty="0" err="1"/>
              <a:t>Foundation</a:t>
            </a:r>
            <a:r>
              <a:rPr lang="fr-FR" dirty="0"/>
              <a:t>, accompagne ses actions.</a:t>
            </a:r>
          </a:p>
          <a:p>
            <a:pPr marL="228600" indent="-228600">
              <a:buFont typeface="+mj-lt"/>
              <a:buAutoNum type="arabicPeriod"/>
            </a:pPr>
            <a:endParaRPr lang="fr-FR" dirty="0"/>
          </a:p>
          <a:p>
            <a:pPr marL="228600" indent="-228600">
              <a:buFont typeface="+mj-lt"/>
              <a:buAutoNum type="arabicPeriod"/>
            </a:pPr>
            <a:r>
              <a:rPr lang="fr-FR" b="1" dirty="0"/>
              <a:t>L’expédition Antarctique 2.0°C</a:t>
            </a:r>
            <a:r>
              <a:rPr lang="fr-FR" dirty="0"/>
              <a:t> : une étude interdisciplinaire du </a:t>
            </a:r>
            <a:r>
              <a:rPr lang="fr-FR" b="1" dirty="0"/>
              <a:t>changement climatique et de l’empreinte humaine sur l’environnement</a:t>
            </a:r>
            <a:r>
              <a:rPr lang="fr-FR" dirty="0"/>
              <a:t>. À la rentrée prochaine, 6 étudiants-chercheurs embarqueront pour une expédition de 6 mois jusqu’en Antarctique. L’objectif est triple : scientifique, pédagogique et de sensibilisation à la démarche scientifique. La fondation d'entreprise, dans le cadre du programme TotalEnergies </a:t>
            </a:r>
            <a:r>
              <a:rPr lang="fr-FR" dirty="0" err="1"/>
              <a:t>Foundation</a:t>
            </a:r>
            <a:r>
              <a:rPr lang="fr-FR" dirty="0"/>
              <a:t>, est l’un des premiers partenaires privés à soutenir en mécénat ce projet audacieux.</a:t>
            </a:r>
          </a:p>
          <a:p>
            <a:pPr marL="228600" indent="-228600">
              <a:buFont typeface="+mj-lt"/>
              <a:buAutoNum type="arabicPeriod"/>
            </a:pPr>
            <a:endParaRPr lang="fr-FR" dirty="0"/>
          </a:p>
          <a:p>
            <a:pPr marL="228600" indent="-228600">
              <a:buFont typeface="+mj-lt"/>
              <a:buAutoNum type="arabicPeriod"/>
            </a:pPr>
            <a:r>
              <a:rPr lang="fr-FR" b="1" dirty="0"/>
              <a:t>La Fondation, dans le cadre du programme TotalEnergies </a:t>
            </a:r>
            <a:r>
              <a:rPr lang="fr-FR" b="1" dirty="0" err="1"/>
              <a:t>Foundation</a:t>
            </a:r>
            <a:r>
              <a:rPr lang="fr-FR" b="1" dirty="0"/>
              <a:t>, renouvelle sa contribution au Fonds Nature 2050</a:t>
            </a:r>
            <a:r>
              <a:rPr lang="fr-FR" dirty="0"/>
              <a:t>. Dans ce cadre, elle soutient le Fonds Nature 2050 depuis sa création en 2019. Le Fonds Nature 2050 réunit les contributeurs mécènes, qui souhaitent participer financièrement au programme Nature 2050 et aux projets soutenus dans ce cadre. En 2019 et 2020, la Fondation a ainsi permis l’émergence de nouveaux projets et</a:t>
            </a:r>
            <a:r>
              <a:rPr lang="fr-FR" b="1" dirty="0"/>
              <a:t> contribué à l’adaptation au changement climatique et la restauration de la biodiversité </a:t>
            </a:r>
            <a:r>
              <a:rPr lang="fr-FR" dirty="0"/>
              <a:t>sur 8 ha en France, grâce à ce soutien.  Une nouvelle convention vient d’être signée, afin de poursuivre cet engagement en 2021 et 2022. Ce programme d’actions national à long terme vise à appliquer concrètement les recommandations de l’Accord de Paris sur le climat (COP21).Un partenariat reconduit pour deux années supplémentaires.</a:t>
            </a:r>
          </a:p>
          <a:p>
            <a:pPr marL="228600" indent="-228600">
              <a:buFont typeface="+mj-lt"/>
              <a:buAutoNum type="arabicPeriod"/>
            </a:pPr>
            <a:endParaRPr lang="fr-FR" dirty="0"/>
          </a:p>
          <a:p>
            <a:pPr marL="228600" indent="-228600">
              <a:buFont typeface="+mj-lt"/>
              <a:buAutoNum type="arabicPeriod"/>
            </a:pPr>
            <a:r>
              <a:rPr lang="fr-FR" b="1" dirty="0"/>
              <a:t>Parc national de Port-Cros : faire connaitre la biodiversité et mieux la protéger</a:t>
            </a:r>
            <a:r>
              <a:rPr lang="fr-FR" dirty="0"/>
              <a:t>. Dans le cadre de l’axe Climat, littoraux et océans du programme de solidarité TotalEnergies </a:t>
            </a:r>
            <a:r>
              <a:rPr lang="fr-FR" dirty="0" err="1"/>
              <a:t>Foundation</a:t>
            </a:r>
            <a:r>
              <a:rPr lang="fr-FR" dirty="0"/>
              <a:t>, la Fondation signe une nouvelle convention avec le Parc national de Port-Cros. Sa priorité : la sensibilisation des jeunes et du grand public à la préservation de cet écosystème unique</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6998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6246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239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88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4885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363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la plupart d’entre vous ont déjà une petite idée de ce qu’est la Responsabilité Sociétale des Entreprises, il est important de dire que </a:t>
            </a:r>
            <a:r>
              <a:rPr lang="fr-FR" b="1" dirty="0"/>
              <a:t>beaucoup d’idées reçues </a:t>
            </a:r>
            <a:r>
              <a:rPr lang="fr-FR" dirty="0"/>
              <a:t>circulent à ce sujet.</a:t>
            </a:r>
          </a:p>
          <a:p>
            <a:endParaRPr lang="fr-FR" dirty="0"/>
          </a:p>
          <a:p>
            <a:r>
              <a:rPr lang="fr-FR" dirty="0"/>
              <a:t>- La RSE, ce n’est pas du </a:t>
            </a:r>
            <a:r>
              <a:rPr lang="fr-FR" b="1" dirty="0"/>
              <a:t>greenwashing</a:t>
            </a:r>
            <a:r>
              <a:rPr lang="fr-FR" b="0" dirty="0"/>
              <a:t>. Les entreprises ont décidé de s’engager, pas parce qu’elles ont quelque chose à se reprocher, ou pour noyer le poisson, mais parce qu’elles croient que les entreprises font partie de la solution aux problèmes que notre monde rencontre.</a:t>
            </a:r>
            <a:r>
              <a:rPr lang="fr-FR" dirty="0"/>
              <a:t> Ca ne sert pas non plus à </a:t>
            </a:r>
            <a:r>
              <a:rPr lang="fr-FR" b="1" dirty="0"/>
              <a:t>compenser </a:t>
            </a:r>
            <a:r>
              <a:rPr lang="fr-FR" dirty="0"/>
              <a:t>des manquements de la part de l'entreprise ou encore des activités jugées non vertueuses par l'opinion publique.</a:t>
            </a:r>
          </a:p>
          <a:p>
            <a:endParaRPr lang="fr-FR" dirty="0"/>
          </a:p>
          <a:p>
            <a:r>
              <a:rPr lang="fr-FR" dirty="0"/>
              <a:t>- </a:t>
            </a:r>
            <a:r>
              <a:rPr lang="fr-FR" b="0" dirty="0"/>
              <a:t>La RSE</a:t>
            </a:r>
            <a:r>
              <a:rPr lang="fr-FR" dirty="0"/>
              <a:t> n'équivaut pas</a:t>
            </a:r>
            <a:r>
              <a:rPr lang="fr-FR" b="0" dirty="0"/>
              <a:t> </a:t>
            </a:r>
            <a:r>
              <a:rPr lang="fr-FR" dirty="0"/>
              <a:t>à </a:t>
            </a:r>
            <a:r>
              <a:rPr lang="fr-FR" b="1" dirty="0"/>
              <a:t>se donner bonne conscience</a:t>
            </a:r>
            <a:r>
              <a:rPr lang="fr-FR" dirty="0"/>
              <a:t>. La RSE n’implique</a:t>
            </a:r>
            <a:r>
              <a:rPr lang="fr-FR" b="0" dirty="0"/>
              <a:t> pas que des grands discours et des éléments de langage, elle implique aussi et surtout des mesures concrètes et un plan d’action pour passer des paroles aux actes.</a:t>
            </a:r>
            <a:endParaRPr lang="fr-FR" b="0" dirty="0">
              <a:cs typeface="Calibri"/>
            </a:endParaRPr>
          </a:p>
          <a:p>
            <a:endParaRPr lang="fr-FR" b="0" dirty="0"/>
          </a:p>
          <a:p>
            <a:r>
              <a:rPr lang="fr-FR" b="0" dirty="0"/>
              <a:t>- Ce n’est pas </a:t>
            </a:r>
            <a:r>
              <a:rPr lang="fr-FR" b="1" dirty="0"/>
              <a:t>seulement du mécénat</a:t>
            </a:r>
            <a:r>
              <a:rPr lang="fr-FR" b="0" dirty="0"/>
              <a:t>. Oui, le mécénat fait partie de la RSE, mais il serait faux de réduire cette dernière à cela. Par son action quotidienne, dans la transformation de ses process internes, par la sensibilisation de ses collaborateurs, l’entreprise peut avoir son rôle à jouer pour avoir un impact positif sur la société.</a:t>
            </a:r>
            <a:endParaRPr lang="fr-FR" b="0" dirty="0">
              <a:cs typeface="Calibri"/>
            </a:endParaRP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22</a:t>
            </a:fld>
            <a:endParaRPr lang="fr-FR"/>
          </a:p>
        </p:txBody>
      </p:sp>
    </p:spTree>
    <p:extLst>
      <p:ext uri="{BB962C8B-B14F-4D97-AF65-F5344CB8AC3E}">
        <p14:creationId xmlns:p14="http://schemas.microsoft.com/office/powerpoint/2010/main" val="2178754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la plupart d’entre vous ont déjà une petite idée de ce qu’est la Responsabilité Sociétale des Entreprises, il est important de dire que </a:t>
            </a:r>
            <a:r>
              <a:rPr lang="fr-FR" b="1" dirty="0"/>
              <a:t>beaucoup d’idées reçues </a:t>
            </a:r>
            <a:r>
              <a:rPr lang="fr-FR" dirty="0"/>
              <a:t>circulent à ce sujet.</a:t>
            </a:r>
          </a:p>
          <a:p>
            <a:endParaRPr lang="fr-FR" dirty="0"/>
          </a:p>
          <a:p>
            <a:r>
              <a:rPr lang="fr-FR" dirty="0"/>
              <a:t>- La RSE, ce n’est pas du </a:t>
            </a:r>
            <a:r>
              <a:rPr lang="fr-FR" b="1" dirty="0"/>
              <a:t>greenwashing</a:t>
            </a:r>
            <a:r>
              <a:rPr lang="fr-FR" b="0" dirty="0"/>
              <a:t>. Les entreprises ont décidé de s’engager, pas parce qu’elles ont quelque chose à se reprocher, ou pour noyer le poisson, mais parce qu’elles croient que les entreprises font partie de la solution aux problèmes que notre monde rencontre.</a:t>
            </a:r>
            <a:r>
              <a:rPr lang="fr-FR" dirty="0"/>
              <a:t> Ca ne sert pas non plus à </a:t>
            </a:r>
            <a:r>
              <a:rPr lang="fr-FR" b="1" dirty="0"/>
              <a:t>compenser </a:t>
            </a:r>
            <a:r>
              <a:rPr lang="fr-FR" dirty="0"/>
              <a:t>des manquements de la part de l'entreprise ou encore des activités jugées non vertueuses par l'opinion publique.</a:t>
            </a:r>
          </a:p>
          <a:p>
            <a:endParaRPr lang="fr-FR" dirty="0"/>
          </a:p>
          <a:p>
            <a:r>
              <a:rPr lang="fr-FR" dirty="0"/>
              <a:t>- </a:t>
            </a:r>
            <a:r>
              <a:rPr lang="fr-FR" b="0" dirty="0"/>
              <a:t>La RSE</a:t>
            </a:r>
            <a:r>
              <a:rPr lang="fr-FR" dirty="0"/>
              <a:t> n'équivaut pas</a:t>
            </a:r>
            <a:r>
              <a:rPr lang="fr-FR" b="0" dirty="0"/>
              <a:t> </a:t>
            </a:r>
            <a:r>
              <a:rPr lang="fr-FR" dirty="0"/>
              <a:t>à </a:t>
            </a:r>
            <a:r>
              <a:rPr lang="fr-FR" b="1" dirty="0"/>
              <a:t>se donner bonne conscience</a:t>
            </a:r>
            <a:r>
              <a:rPr lang="fr-FR" dirty="0"/>
              <a:t>. La RSE n’implique</a:t>
            </a:r>
            <a:r>
              <a:rPr lang="fr-FR" b="0" dirty="0"/>
              <a:t> pas que des grands discours et des éléments de langage, elle implique aussi et surtout des mesures concrètes et un plan d’action pour passer des paroles aux actes.</a:t>
            </a:r>
            <a:endParaRPr lang="fr-FR" b="0" dirty="0">
              <a:cs typeface="Calibri"/>
            </a:endParaRPr>
          </a:p>
          <a:p>
            <a:endParaRPr lang="fr-FR" b="0" dirty="0"/>
          </a:p>
          <a:p>
            <a:r>
              <a:rPr lang="fr-FR" b="0" dirty="0"/>
              <a:t>- Ce n’est pas </a:t>
            </a:r>
            <a:r>
              <a:rPr lang="fr-FR" b="1" dirty="0"/>
              <a:t>seulement du mécénat</a:t>
            </a:r>
            <a:r>
              <a:rPr lang="fr-FR" b="0" dirty="0"/>
              <a:t>. Oui, le mécénat fait partie de la RSE, mais il serait faux de réduire cette dernière à cela. Par son action quotidienne, dans la transformation de ses process internes, par la sensibilisation de ses collaborateurs, l’entreprise peut avoir son rôle à jouer pour avoir un impact positif sur la société.</a:t>
            </a:r>
            <a:endParaRPr lang="fr-FR" b="0" dirty="0">
              <a:cs typeface="Calibri"/>
            </a:endParaRP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23</a:t>
            </a:fld>
            <a:endParaRPr lang="fr-FR"/>
          </a:p>
        </p:txBody>
      </p:sp>
    </p:spTree>
    <p:extLst>
      <p:ext uri="{BB962C8B-B14F-4D97-AF65-F5344CB8AC3E}">
        <p14:creationId xmlns:p14="http://schemas.microsoft.com/office/powerpoint/2010/main" val="1567504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la plupart d’entre vous ont déjà une petite idée de ce qu’est la Responsabilité Sociétale des Entreprises, il est important de dire que </a:t>
            </a:r>
            <a:r>
              <a:rPr lang="fr-FR" b="1" dirty="0"/>
              <a:t>beaucoup d’idées reçues </a:t>
            </a:r>
            <a:r>
              <a:rPr lang="fr-FR" dirty="0"/>
              <a:t>circulent à ce sujet.</a:t>
            </a:r>
          </a:p>
          <a:p>
            <a:endParaRPr lang="fr-FR" dirty="0"/>
          </a:p>
          <a:p>
            <a:r>
              <a:rPr lang="fr-FR" dirty="0"/>
              <a:t>- La RSE, ce n’est pas du </a:t>
            </a:r>
            <a:r>
              <a:rPr lang="fr-FR" b="1" dirty="0"/>
              <a:t>greenwashing</a:t>
            </a:r>
            <a:r>
              <a:rPr lang="fr-FR" b="0" dirty="0"/>
              <a:t>. Les entreprises ont décidé de s’engager, pas parce qu’elles ont quelque chose à se reprocher, ou pour noyer le poisson, mais parce qu’elles croient que les entreprises font partie de la solution aux problèmes que notre monde rencontre.</a:t>
            </a:r>
            <a:r>
              <a:rPr lang="fr-FR" dirty="0"/>
              <a:t> Ca ne sert pas non plus à </a:t>
            </a:r>
            <a:r>
              <a:rPr lang="fr-FR" b="1" dirty="0"/>
              <a:t>compenser </a:t>
            </a:r>
            <a:r>
              <a:rPr lang="fr-FR" dirty="0"/>
              <a:t>des manquements de la part de l'entreprise ou encore des activités jugées non vertueuses par l'opinion publique.</a:t>
            </a:r>
          </a:p>
          <a:p>
            <a:endParaRPr lang="fr-FR" dirty="0"/>
          </a:p>
          <a:p>
            <a:r>
              <a:rPr lang="fr-FR" dirty="0"/>
              <a:t>- </a:t>
            </a:r>
            <a:r>
              <a:rPr lang="fr-FR" b="0" dirty="0"/>
              <a:t>La RSE</a:t>
            </a:r>
            <a:r>
              <a:rPr lang="fr-FR" dirty="0"/>
              <a:t> n'équivaut pas</a:t>
            </a:r>
            <a:r>
              <a:rPr lang="fr-FR" b="0" dirty="0"/>
              <a:t> </a:t>
            </a:r>
            <a:r>
              <a:rPr lang="fr-FR" dirty="0"/>
              <a:t>à </a:t>
            </a:r>
            <a:r>
              <a:rPr lang="fr-FR" b="1" dirty="0"/>
              <a:t>se donner bonne conscience</a:t>
            </a:r>
            <a:r>
              <a:rPr lang="fr-FR" dirty="0"/>
              <a:t>. La RSE n’implique</a:t>
            </a:r>
            <a:r>
              <a:rPr lang="fr-FR" b="0" dirty="0"/>
              <a:t> pas que des grands discours et des éléments de langage, elle implique aussi et surtout des mesures concrètes et un plan d’action pour passer des paroles aux actes.</a:t>
            </a:r>
            <a:endParaRPr lang="fr-FR" b="0" dirty="0">
              <a:cs typeface="Calibri"/>
            </a:endParaRPr>
          </a:p>
          <a:p>
            <a:endParaRPr lang="fr-FR" b="0" dirty="0"/>
          </a:p>
          <a:p>
            <a:r>
              <a:rPr lang="fr-FR" b="0" dirty="0"/>
              <a:t>- Ce n’est pas </a:t>
            </a:r>
            <a:r>
              <a:rPr lang="fr-FR" b="1" dirty="0"/>
              <a:t>seulement du mécénat</a:t>
            </a:r>
            <a:r>
              <a:rPr lang="fr-FR" b="0" dirty="0"/>
              <a:t>. Oui, le mécénat fait partie de la RSE, mais il serait faux de réduire cette dernière à cela. Par son action quotidienne, dans la transformation de ses process internes, par la sensibilisation de ses collaborateurs, l’entreprise peut avoir son rôle à jouer pour avoir un impact positif sur la société.</a:t>
            </a:r>
            <a:endParaRPr lang="fr-FR" b="0" dirty="0">
              <a:cs typeface="Calibri"/>
            </a:endParaRP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24</a:t>
            </a:fld>
            <a:endParaRPr lang="fr-FR"/>
          </a:p>
        </p:txBody>
      </p:sp>
    </p:spTree>
    <p:extLst>
      <p:ext uri="{BB962C8B-B14F-4D97-AF65-F5344CB8AC3E}">
        <p14:creationId xmlns:p14="http://schemas.microsoft.com/office/powerpoint/2010/main" val="322930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la plupart d’entre vous ont déjà une petite idée de ce qu’est la Responsabilité Sociétale des Entreprises, il est important de dire que </a:t>
            </a:r>
            <a:r>
              <a:rPr lang="fr-FR" b="1" dirty="0"/>
              <a:t>beaucoup d’idées reçues </a:t>
            </a:r>
            <a:r>
              <a:rPr lang="fr-FR" dirty="0"/>
              <a:t>circulent à ce sujet.</a:t>
            </a:r>
          </a:p>
          <a:p>
            <a:endParaRPr lang="fr-FR" dirty="0"/>
          </a:p>
          <a:p>
            <a:r>
              <a:rPr lang="fr-FR" dirty="0"/>
              <a:t>- La RSE, ce n’est pas du </a:t>
            </a:r>
            <a:r>
              <a:rPr lang="fr-FR" b="1" dirty="0"/>
              <a:t>greenwashing</a:t>
            </a:r>
            <a:r>
              <a:rPr lang="fr-FR" b="0" dirty="0"/>
              <a:t>. Les entreprises ont décidé de s’engager, pas parce qu’elles ont quelque chose à se reprocher, ou pour noyer le poisson, mais parce qu’elles croient que les entreprises font partie de la solution aux problèmes que notre monde rencontre.</a:t>
            </a:r>
            <a:r>
              <a:rPr lang="fr-FR" dirty="0"/>
              <a:t> Ca ne sert pas non plus à </a:t>
            </a:r>
            <a:r>
              <a:rPr lang="fr-FR" b="1" dirty="0"/>
              <a:t>compenser </a:t>
            </a:r>
            <a:r>
              <a:rPr lang="fr-FR" dirty="0"/>
              <a:t>des manquements de la part de l'entreprise ou encore des activités jugées non vertueuses par l'opinion publique.</a:t>
            </a:r>
          </a:p>
          <a:p>
            <a:endParaRPr lang="fr-FR" dirty="0"/>
          </a:p>
          <a:p>
            <a:r>
              <a:rPr lang="fr-FR" dirty="0"/>
              <a:t>- </a:t>
            </a:r>
            <a:r>
              <a:rPr lang="fr-FR" b="0" dirty="0"/>
              <a:t>La RSE</a:t>
            </a:r>
            <a:r>
              <a:rPr lang="fr-FR" dirty="0"/>
              <a:t> n'équivaut pas</a:t>
            </a:r>
            <a:r>
              <a:rPr lang="fr-FR" b="0" dirty="0"/>
              <a:t> </a:t>
            </a:r>
            <a:r>
              <a:rPr lang="fr-FR" dirty="0"/>
              <a:t>à </a:t>
            </a:r>
            <a:r>
              <a:rPr lang="fr-FR" b="1" dirty="0"/>
              <a:t>se donner bonne conscience</a:t>
            </a:r>
            <a:r>
              <a:rPr lang="fr-FR" dirty="0"/>
              <a:t>. La RSE n’implique</a:t>
            </a:r>
            <a:r>
              <a:rPr lang="fr-FR" b="0" dirty="0"/>
              <a:t> pas que des grands discours et des éléments de langage, elle implique aussi et surtout des mesures concrètes et un plan d’action pour passer des paroles aux actes.</a:t>
            </a:r>
            <a:endParaRPr lang="fr-FR" b="0" dirty="0">
              <a:cs typeface="Calibri"/>
            </a:endParaRPr>
          </a:p>
          <a:p>
            <a:endParaRPr lang="fr-FR" b="0" dirty="0"/>
          </a:p>
          <a:p>
            <a:r>
              <a:rPr lang="fr-FR" b="0" dirty="0"/>
              <a:t>- Ce n’est pas </a:t>
            </a:r>
            <a:r>
              <a:rPr lang="fr-FR" b="1" dirty="0"/>
              <a:t>seulement du mécénat</a:t>
            </a:r>
            <a:r>
              <a:rPr lang="fr-FR" b="0" dirty="0"/>
              <a:t>. Oui, le mécénat fait partie de la RSE, mais il serait faux de réduire cette dernière à cela. Par son action quotidienne, dans la transformation de ses process internes, par la sensibilisation de ses collaborateurs, l’entreprise peut avoir son rôle à jouer pour avoir un impact positif sur la société.</a:t>
            </a:r>
            <a:endParaRPr lang="fr-FR" b="0" dirty="0">
              <a:cs typeface="Calibri"/>
            </a:endParaRP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25</a:t>
            </a:fld>
            <a:endParaRPr lang="fr-FR"/>
          </a:p>
        </p:txBody>
      </p:sp>
    </p:spTree>
    <p:extLst>
      <p:ext uri="{BB962C8B-B14F-4D97-AF65-F5344CB8AC3E}">
        <p14:creationId xmlns:p14="http://schemas.microsoft.com/office/powerpoint/2010/main" val="312076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Key messages:</a:t>
            </a:r>
          </a:p>
          <a:p>
            <a:pPr marL="171450" indent="-171450">
              <a:buFontTx/>
              <a:buChar char="-"/>
            </a:pPr>
            <a:r>
              <a:rPr lang="fr-FR" dirty="0" err="1"/>
              <a:t>When</a:t>
            </a:r>
            <a:r>
              <a:rPr lang="fr-FR" dirty="0"/>
              <a:t> use the </a:t>
            </a:r>
            <a:r>
              <a:rPr lang="fr-FR" dirty="0" err="1"/>
              <a:t>term</a:t>
            </a:r>
            <a:r>
              <a:rPr lang="fr-FR" dirty="0"/>
              <a:t> Biodiversity </a:t>
            </a:r>
            <a:r>
              <a:rPr lang="fr-FR" dirty="0" err="1"/>
              <a:t>we</a:t>
            </a:r>
            <a:r>
              <a:rPr lang="fr-FR" dirty="0"/>
              <a:t> </a:t>
            </a:r>
            <a:r>
              <a:rPr lang="fr-FR" dirty="0" err="1"/>
              <a:t>mean</a:t>
            </a:r>
            <a:r>
              <a:rPr lang="fr-FR" dirty="0"/>
              <a:t> Nature </a:t>
            </a:r>
            <a:r>
              <a:rPr lang="fr-FR" dirty="0" err="1"/>
              <a:t>essentially</a:t>
            </a:r>
            <a:endParaRPr lang="fr-FR" dirty="0"/>
          </a:p>
          <a:p>
            <a:pPr marL="171450" indent="-171450">
              <a:buFontTx/>
              <a:buChar char="-"/>
            </a:pPr>
            <a:r>
              <a:rPr lang="fr-FR" dirty="0"/>
              <a:t>Biodiversity </a:t>
            </a:r>
            <a:r>
              <a:rPr lang="fr-FR" dirty="0" err="1"/>
              <a:t>includes</a:t>
            </a:r>
            <a:r>
              <a:rPr lang="fr-FR" dirty="0"/>
              <a:t> </a:t>
            </a:r>
            <a:r>
              <a:rPr lang="fr-FR" dirty="0" err="1"/>
              <a:t>species</a:t>
            </a:r>
            <a:r>
              <a:rPr lang="fr-FR" dirty="0"/>
              <a:t> (like </a:t>
            </a:r>
            <a:r>
              <a:rPr lang="fr-FR" dirty="0" err="1"/>
              <a:t>fauna</a:t>
            </a:r>
            <a:r>
              <a:rPr lang="fr-FR" dirty="0"/>
              <a:t> and flora)  but </a:t>
            </a:r>
            <a:r>
              <a:rPr lang="fr-FR" dirty="0" err="1"/>
              <a:t>also</a:t>
            </a:r>
            <a:r>
              <a:rPr lang="fr-FR" dirty="0"/>
              <a:t> </a:t>
            </a:r>
            <a:r>
              <a:rPr lang="fr-FR" dirty="0" err="1"/>
              <a:t>means</a:t>
            </a:r>
            <a:r>
              <a:rPr lang="fr-FR" dirty="0"/>
              <a:t> the Services and </a:t>
            </a:r>
            <a:r>
              <a:rPr lang="fr-FR" dirty="0" err="1"/>
              <a:t>Benefits</a:t>
            </a:r>
            <a:r>
              <a:rPr lang="fr-FR" dirty="0"/>
              <a:t> Nature </a:t>
            </a:r>
            <a:r>
              <a:rPr lang="fr-FR" dirty="0" err="1"/>
              <a:t>provides</a:t>
            </a:r>
            <a:r>
              <a:rPr lang="fr-FR" dirty="0"/>
              <a:t> people (for ex. POLLINATION, the air </a:t>
            </a:r>
            <a:r>
              <a:rPr lang="fr-FR" dirty="0" err="1"/>
              <a:t>we</a:t>
            </a:r>
            <a:r>
              <a:rPr lang="fr-FR" dirty="0"/>
              <a:t> </a:t>
            </a:r>
            <a:r>
              <a:rPr lang="fr-FR" dirty="0" err="1"/>
              <a:t>breath</a:t>
            </a:r>
            <a:r>
              <a:rPr lang="fr-FR" dirty="0"/>
              <a:t>, clean water </a:t>
            </a:r>
            <a:r>
              <a:rPr lang="fr-FR" dirty="0" err="1"/>
              <a:t>supply</a:t>
            </a:r>
            <a:r>
              <a:rPr lang="fr-FR" dirty="0"/>
              <a:t>, </a:t>
            </a:r>
            <a:r>
              <a:rPr lang="fr-FR" dirty="0" err="1"/>
              <a:t>food</a:t>
            </a:r>
            <a:r>
              <a:rPr lang="fr-FR" dirty="0"/>
              <a:t> like </a:t>
            </a:r>
            <a:r>
              <a:rPr lang="fr-FR" dirty="0" err="1"/>
              <a:t>fishes</a:t>
            </a:r>
            <a:r>
              <a:rPr lang="fr-FR" dirty="0"/>
              <a:t> and </a:t>
            </a:r>
            <a:r>
              <a:rPr lang="fr-FR" dirty="0" err="1"/>
              <a:t>wood</a:t>
            </a:r>
            <a:r>
              <a:rPr lang="fr-FR" dirty="0"/>
              <a:t>, but </a:t>
            </a:r>
            <a:r>
              <a:rPr lang="fr-FR" dirty="0" err="1"/>
              <a:t>also</a:t>
            </a:r>
            <a:r>
              <a:rPr lang="fr-FR" dirty="0"/>
              <a:t> </a:t>
            </a:r>
            <a:r>
              <a:rPr lang="fr-FR" dirty="0" err="1"/>
              <a:t>soil</a:t>
            </a:r>
            <a:r>
              <a:rPr lang="fr-FR" dirty="0"/>
              <a:t> </a:t>
            </a:r>
            <a:r>
              <a:rPr lang="fr-FR" dirty="0" err="1"/>
              <a:t>fertility</a:t>
            </a:r>
            <a:r>
              <a:rPr lang="fr-FR" dirty="0"/>
              <a:t> for </a:t>
            </a:r>
            <a:r>
              <a:rPr lang="fr-FR" dirty="0" err="1"/>
              <a:t>growing</a:t>
            </a:r>
            <a:r>
              <a:rPr lang="fr-FR" dirty="0"/>
              <a:t> </a:t>
            </a:r>
            <a:r>
              <a:rPr lang="fr-FR" dirty="0" err="1"/>
              <a:t>our</a:t>
            </a:r>
            <a:r>
              <a:rPr lang="fr-FR" dirty="0"/>
              <a:t> </a:t>
            </a:r>
            <a:r>
              <a:rPr lang="fr-FR" dirty="0" err="1"/>
              <a:t>food</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7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Key messages:</a:t>
            </a:r>
          </a:p>
          <a:p>
            <a:pPr marL="171450" indent="-171450">
              <a:buFont typeface="Arial" panose="020B0604020202020204" pitchFamily="34" charset="0"/>
              <a:buChar char="•"/>
            </a:pPr>
            <a:r>
              <a:rPr lang="en-US" noProof="0" dirty="0"/>
              <a:t>IPBES is the equivalent for Biodiversity of the IPCC for Climate (GIEC in French)</a:t>
            </a:r>
          </a:p>
          <a:p>
            <a:pPr marL="171450" indent="-171450">
              <a:buFont typeface="Arial" panose="020B0604020202020204" pitchFamily="34" charset="0"/>
              <a:buChar char="•"/>
            </a:pPr>
            <a:r>
              <a:rPr lang="en-US" noProof="0" dirty="0"/>
              <a:t>Losing biodiversity will destabilize natural ecosystems on which people depend</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915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Key messages:</a:t>
            </a:r>
          </a:p>
          <a:p>
            <a:pPr marL="171450" indent="-171450">
              <a:buFontTx/>
              <a:buChar char="-"/>
            </a:pPr>
            <a:r>
              <a:rPr lang="en-US" noProof="0" dirty="0"/>
              <a:t>TTE recognizes the IPBES conclusions as these are science based hard facts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The Biodiversity crisis is both a LOCAL and GLOBAL issue and both have to be managed accordingly; the impact of climate change on biodiversity exists and is massive issue; TTE manages both: Climate via its Climate Ambition and Biodiversity via its Biodiversity Ambition and HSE Environmental policy/rules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There are both biodiversity risks (noncompliance, poor image, loss of access to project  finance) and opportunities (better image, license to operate, access to lender /partner finance, competitive edge)</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91108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321211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135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62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0497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4"/>
                </a:solidFill>
              </a:defRPr>
            </a:lvl1pPr>
          </a:lstStyle>
          <a:p>
            <a:r>
              <a:rPr lang="fr-FR"/>
              <a:t>Cliquez pour modifier le style du titre</a:t>
            </a:r>
          </a:p>
        </p:txBody>
      </p:sp>
      <p:sp>
        <p:nvSpPr>
          <p:cNvPr id="3" name="Espace réservé du contenu 2"/>
          <p:cNvSpPr>
            <a:spLocks noGrp="1"/>
          </p:cNvSpPr>
          <p:nvPr>
            <p:ph idx="1" hasCustomPrompt="1"/>
          </p:nvPr>
        </p:nvSpPr>
        <p:spPr>
          <a:xfrm>
            <a:off x="609600" y="1695600"/>
            <a:ext cx="10958400" cy="4284000"/>
          </a:xfrm>
          <a:prstGeom prst="rect">
            <a:avLst/>
          </a:prstGeom>
        </p:spPr>
        <p:txBody>
          <a:bodyPr/>
          <a:lstStyle>
            <a:lvl1pPr>
              <a:buClr>
                <a:srgbClr val="0C6B49"/>
              </a:buClr>
              <a:defRPr/>
            </a:lvl1pPr>
          </a:lstStyle>
          <a:p>
            <a:pPr lvl="0"/>
            <a:r>
              <a:rPr lang="fr-FR" dirty="0"/>
              <a:t>Graphique barres</a:t>
            </a:r>
          </a:p>
        </p:txBody>
      </p:sp>
      <p:sp>
        <p:nvSpPr>
          <p:cNvPr id="5" name="Espace réservé du pied de page 4"/>
          <p:cNvSpPr>
            <a:spLocks noGrp="1"/>
          </p:cNvSpPr>
          <p:nvPr>
            <p:ph type="ftr" sz="quarter" idx="11"/>
          </p:nvPr>
        </p:nvSpPr>
        <p:spPr/>
        <p:txBody>
          <a:bodyPr/>
          <a:lstStyle/>
          <a:p>
            <a:r>
              <a:rPr lang="fr-FR"/>
              <a:t>Ambition Biodiversité &amp; Engagements 2020- 2030 -    2020 </a:t>
            </a:r>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3023659" y="1418400"/>
            <a:ext cx="6144683" cy="338554"/>
          </a:xfrm>
        </p:spPr>
        <p:txBody>
          <a:bodyPr wrap="square" anchor="t" anchorCtr="1">
            <a:spAutoFit/>
          </a:bodyPr>
          <a:lstStyle>
            <a:lvl1pPr algn="ctr">
              <a:buNone/>
              <a:defRPr sz="1600"/>
            </a:lvl1pPr>
          </a:lstStyle>
          <a:p>
            <a:pPr lvl="0"/>
            <a:r>
              <a:rPr lang="fr-FR"/>
              <a:t>Titre graph type barres</a:t>
            </a:r>
          </a:p>
        </p:txBody>
      </p:sp>
      <p:sp>
        <p:nvSpPr>
          <p:cNvPr id="8" name="Espace réservé du texte 8"/>
          <p:cNvSpPr>
            <a:spLocks noGrp="1"/>
          </p:cNvSpPr>
          <p:nvPr>
            <p:ph type="body" sz="quarter" idx="14" hasCustomPrompt="1"/>
          </p:nvPr>
        </p:nvSpPr>
        <p:spPr>
          <a:xfrm>
            <a:off x="609601" y="6021388"/>
            <a:ext cx="4237567"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340500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477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3611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89448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371046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34725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1433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5005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46396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60952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3541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353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51555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58356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37814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35131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78500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578083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49191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endParaRPr lang="fr-FR" dirty="0"/>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17/05/2022</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17/05/2022</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 id="2147483728" r:id="rId15"/>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17/05/2022</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17/05/2022</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17/05/2022</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2.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22.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2.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https://xtqh3.mjt.lu/tplimg/xtqh3/b/s7o93/xoztk.png" TargetMode="External"/><Relationship Id="rId5" Type="http://schemas.openxmlformats.org/officeDocument/2006/relationships/image" Target="../media/image2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2.pn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https://xtqh3.mjt.lu/tplimg/xtqh3/b/s7o93/xoztk.png" TargetMode="External"/><Relationship Id="rId11" Type="http://schemas.openxmlformats.org/officeDocument/2006/relationships/image" Target="../media/image54.jpeg"/><Relationship Id="rId5" Type="http://schemas.openxmlformats.org/officeDocument/2006/relationships/image" Target="../media/image20.png"/><Relationship Id="rId10" Type="http://schemas.openxmlformats.org/officeDocument/2006/relationships/image" Target="../media/image53.jpeg"/><Relationship Id="rId4" Type="http://schemas.openxmlformats.org/officeDocument/2006/relationships/image" Target="../media/image49.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https://xtqh3.mjt.lu/tplimg/xtqh3/b/s7o93/xoztk.png"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7A41C-F157-46F4-8BED-5EA3D7F858FA}"/>
              </a:ext>
            </a:extLst>
          </p:cNvPr>
          <p:cNvSpPr>
            <a:spLocks noGrp="1"/>
          </p:cNvSpPr>
          <p:nvPr>
            <p:ph type="ctrTitle"/>
          </p:nvPr>
        </p:nvSpPr>
        <p:spPr>
          <a:xfrm>
            <a:off x="464400" y="2115714"/>
            <a:ext cx="9030120" cy="2160000"/>
          </a:xfrm>
        </p:spPr>
        <p:txBody>
          <a:bodyPr/>
          <a:lstStyle/>
          <a:p>
            <a:r>
              <a:rPr lang="en-US" sz="4800" dirty="0"/>
              <a:t>global state of</a:t>
            </a:r>
            <a:br>
              <a:rPr lang="en-US" sz="5400" dirty="0"/>
            </a:br>
            <a:r>
              <a:rPr lang="en-US" sz="8000" dirty="0"/>
              <a:t>Biodiversity</a:t>
            </a:r>
            <a:br>
              <a:rPr lang="en-US" sz="6600" dirty="0"/>
            </a:br>
            <a:r>
              <a:rPr lang="en-US" sz="4800" dirty="0"/>
              <a:t>and our Company approach</a:t>
            </a:r>
            <a:endParaRPr lang="en-US" sz="4400" dirty="0"/>
          </a:p>
        </p:txBody>
      </p:sp>
    </p:spTree>
    <p:extLst>
      <p:ext uri="{BB962C8B-B14F-4D97-AF65-F5344CB8AC3E}">
        <p14:creationId xmlns:p14="http://schemas.microsoft.com/office/powerpoint/2010/main" val="34955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Ambition: 4 axes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10</a:t>
            </a:fld>
            <a:endParaRPr lang="fr-FR" noProof="0" dirty="0"/>
          </a:p>
        </p:txBody>
      </p:sp>
      <p:grpSp>
        <p:nvGrpSpPr>
          <p:cNvPr id="2" name="Groupe 1">
            <a:extLst>
              <a:ext uri="{FF2B5EF4-FFF2-40B4-BE49-F238E27FC236}">
                <a16:creationId xmlns:a16="http://schemas.microsoft.com/office/drawing/2014/main" id="{F578269C-C57D-4B5B-BCE0-1BCFC00BC625}"/>
              </a:ext>
            </a:extLst>
          </p:cNvPr>
          <p:cNvGrpSpPr/>
          <p:nvPr/>
        </p:nvGrpSpPr>
        <p:grpSpPr>
          <a:xfrm>
            <a:off x="5913112" y="1589847"/>
            <a:ext cx="5983023" cy="4860136"/>
            <a:chOff x="5754856" y="1372283"/>
            <a:chExt cx="5983023" cy="4860136"/>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t="10190"/>
            <a:stretch/>
          </p:blipFill>
          <p:spPr>
            <a:xfrm>
              <a:off x="5754856" y="1758462"/>
              <a:ext cx="5200650" cy="4473957"/>
            </a:xfrm>
            <a:prstGeom prst="rect">
              <a:avLst/>
            </a:prstGeom>
          </p:spPr>
        </p:pic>
        <p:pic>
          <p:nvPicPr>
            <p:cNvPr id="9" name="Image 8">
              <a:extLst>
                <a:ext uri="{FF2B5EF4-FFF2-40B4-BE49-F238E27FC236}">
                  <a16:creationId xmlns:a16="http://schemas.microsoft.com/office/drawing/2014/main" id="{B8E25CE4-A9C5-4EBF-A82A-0117D2DB9FF4}"/>
                </a:ext>
              </a:extLst>
            </p:cNvPr>
            <p:cNvPicPr>
              <a:picLocks noChangeAspect="1"/>
            </p:cNvPicPr>
            <p:nvPr/>
          </p:nvPicPr>
          <p:blipFill rotWithShape="1">
            <a:blip r:embed="rId3"/>
            <a:srcRect l="52499" t="20121" r="5303" b="41473"/>
            <a:stretch/>
          </p:blipFill>
          <p:spPr>
            <a:xfrm>
              <a:off x="8494448" y="1372283"/>
              <a:ext cx="3243431" cy="2827608"/>
            </a:xfrm>
            <a:prstGeom prst="rect">
              <a:avLst/>
            </a:prstGeom>
          </p:spPr>
        </p:pic>
      </p:grpSp>
      <p:sp>
        <p:nvSpPr>
          <p:cNvPr id="10" name="Espace réservé du texte 1">
            <a:extLst>
              <a:ext uri="{FF2B5EF4-FFF2-40B4-BE49-F238E27FC236}">
                <a16:creationId xmlns:a16="http://schemas.microsoft.com/office/drawing/2014/main" id="{D6EE3B99-ED0B-4994-822A-423CDC275281}"/>
              </a:ext>
            </a:extLst>
          </p:cNvPr>
          <p:cNvSpPr>
            <a:spLocks noGrp="1"/>
          </p:cNvSpPr>
          <p:nvPr>
            <p:ph type="body" sz="quarter" idx="13"/>
          </p:nvPr>
        </p:nvSpPr>
        <p:spPr>
          <a:xfrm>
            <a:off x="399453" y="999000"/>
            <a:ext cx="6095939" cy="4860000"/>
          </a:xfrm>
        </p:spPr>
        <p:txBody>
          <a:bodyPr>
            <a:noAutofit/>
          </a:bodyPr>
          <a:lstStyle/>
          <a:p>
            <a:pPr marL="0" lvl="0" indent="0">
              <a:buNone/>
            </a:pPr>
            <a:r>
              <a:rPr lang="en-US" sz="1800" b="1" u="sng" dirty="0">
                <a:latin typeface="Calibri" panose="020F0502020204030204" pitchFamily="34" charset="0"/>
                <a:ea typeface="Calibri" panose="020F0502020204030204" pitchFamily="34" charset="0"/>
              </a:rPr>
              <a:t>What this means:</a:t>
            </a:r>
          </a:p>
          <a:p>
            <a:pPr marL="342900" lvl="0" indent="-342900">
              <a:buFont typeface="Calibri" panose="020F0502020204030204" pitchFamily="34" charset="0"/>
              <a:buChar char="-"/>
            </a:pPr>
            <a:r>
              <a:rPr lang="en-US" sz="1800" dirty="0">
                <a:effectLst/>
                <a:latin typeface="Calibri" panose="020F0502020204030204" pitchFamily="34" charset="0"/>
                <a:ea typeface="Calibri" panose="020F0502020204030204" pitchFamily="34" charset="0"/>
              </a:rPr>
              <a:t>Develop a  Biodiversity </a:t>
            </a:r>
            <a:r>
              <a:rPr lang="en-US" sz="1800" dirty="0">
                <a:latin typeface="Calibri" panose="020F0502020204030204" pitchFamily="34" charset="0"/>
                <a:ea typeface="Calibri" panose="020F0502020204030204" pitchFamily="34" charset="0"/>
              </a:rPr>
              <a:t>A</a:t>
            </a:r>
            <a:r>
              <a:rPr lang="en-US" sz="1800" dirty="0">
                <a:effectLst/>
                <a:latin typeface="Calibri" panose="020F0502020204030204" pitchFamily="34" charset="0"/>
                <a:ea typeface="Calibri" panose="020F0502020204030204" pitchFamily="34" charset="0"/>
              </a:rPr>
              <a:t>ction Plan (BAP) for all projects (EP, GRP, MS, RC) located </a:t>
            </a:r>
            <a:r>
              <a:rPr lang="en-US" sz="1800" dirty="0">
                <a:latin typeface="Calibri" panose="020F0502020204030204" pitchFamily="34" charset="0"/>
                <a:ea typeface="Calibri" panose="020F0502020204030204" pitchFamily="34" charset="0"/>
              </a:rPr>
              <a:t>in IUCN* categories  I to IV or Ramsar protected areas</a:t>
            </a:r>
            <a:r>
              <a:rPr lang="en-US" sz="1800" dirty="0">
                <a:effectLst/>
                <a:latin typeface="Calibri" panose="020F0502020204030204" pitchFamily="34" charset="0"/>
                <a:ea typeface="Calibri" panose="020F0502020204030204" pitchFamily="34" charset="0"/>
              </a:rPr>
              <a:t>.</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BAP in IUCN I&amp; II and Ramsar must generate a Net Gain of Biodiversity (= Net Positive Impact), verified by third party</a:t>
            </a:r>
            <a:endParaRPr lang="en-US"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en-US" sz="500" dirty="0">
              <a:effectLst/>
              <a:latin typeface="Calibri" panose="020F0502020204030204" pitchFamily="34" charset="0"/>
              <a:ea typeface="Calibri" panose="020F0502020204030204" pitchFamily="34" charset="0"/>
            </a:endParaRPr>
          </a:p>
          <a:p>
            <a:pPr marL="0" lvl="0" indent="0">
              <a:buNone/>
            </a:pPr>
            <a:r>
              <a:rPr lang="en-US" sz="1800" b="1" u="sng" dirty="0">
                <a:effectLst/>
                <a:latin typeface="Calibri" panose="020F0502020204030204" pitchFamily="34" charset="0"/>
                <a:ea typeface="Calibri" panose="020F0502020204030204" pitchFamily="34" charset="0"/>
              </a:rPr>
              <a:t>Results</a:t>
            </a:r>
            <a:r>
              <a:rPr lang="en-US" sz="1800" dirty="0">
                <a:effectLst/>
                <a:latin typeface="Calibri" panose="020F0502020204030204" pitchFamily="34" charset="0"/>
                <a:ea typeface="Calibri" panose="020F0502020204030204" pitchFamily="34" charset="0"/>
              </a:rPr>
              <a:t>:</a:t>
            </a:r>
          </a:p>
          <a:p>
            <a:pPr marL="342900" lvl="0" indent="-342900">
              <a:buFont typeface="Calibri" panose="020F0502020204030204" pitchFamily="34" charset="0"/>
              <a:buChar char="-"/>
            </a:pPr>
            <a:r>
              <a:rPr lang="en-US" sz="1800" dirty="0">
                <a:effectLst/>
                <a:latin typeface="Calibri" panose="020F0502020204030204" pitchFamily="34" charset="0"/>
                <a:ea typeface="Calibri" panose="020F0502020204030204" pitchFamily="34" charset="0"/>
              </a:rPr>
              <a:t>We currently have 8 BAPs :</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EP </a:t>
            </a:r>
            <a:r>
              <a:rPr lang="en-US" sz="1600" dirty="0" err="1">
                <a:latin typeface="Calibri" panose="020F0502020204030204" pitchFamily="34" charset="0"/>
                <a:ea typeface="Calibri" panose="020F0502020204030204" pitchFamily="34" charset="0"/>
              </a:rPr>
              <a:t>Tlenga</a:t>
            </a:r>
            <a:r>
              <a:rPr lang="en-US" sz="1600" dirty="0">
                <a:latin typeface="Calibri" panose="020F0502020204030204" pitchFamily="34" charset="0"/>
                <a:ea typeface="Calibri" panose="020F0502020204030204" pitchFamily="34" charset="0"/>
              </a:rPr>
              <a:t>, Uganda (IUCN II, Ramsar &amp; IFC)</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EP EACOP, Uganda &amp; Tanzania (IUCN III &amp; IFC)</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EP Djeno Terminal, Congo (Ramsar)</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EP </a:t>
            </a:r>
            <a:r>
              <a:rPr lang="en-US" sz="1600" dirty="0" err="1">
                <a:latin typeface="Calibri" panose="020F0502020204030204" pitchFamily="34" charset="0"/>
                <a:ea typeface="Calibri" panose="020F0502020204030204" pitchFamily="34" charset="0"/>
              </a:rPr>
              <a:t>Tempa</a:t>
            </a:r>
            <a:r>
              <a:rPr lang="en-US" sz="1600" dirty="0">
                <a:latin typeface="Calibri" panose="020F0502020204030204" pitchFamily="34" charset="0"/>
                <a:ea typeface="Calibri" panose="020F0502020204030204" pitchFamily="34" charset="0"/>
              </a:rPr>
              <a:t> Rossa, Italy (IUNC II)</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EP, </a:t>
            </a:r>
            <a:r>
              <a:rPr lang="en-US" sz="1600" dirty="0" err="1">
                <a:latin typeface="Calibri" panose="020F0502020204030204" pitchFamily="34" charset="0"/>
                <a:ea typeface="Calibri" panose="020F0502020204030204" pitchFamily="34" charset="0"/>
              </a:rPr>
              <a:t>Diyab</a:t>
            </a:r>
            <a:r>
              <a:rPr lang="en-US" sz="1600" dirty="0">
                <a:latin typeface="Calibri" panose="020F0502020204030204" pitchFamily="34" charset="0"/>
                <a:ea typeface="Calibri" panose="020F0502020204030204" pitchFamily="34" charset="0"/>
              </a:rPr>
              <a:t>, UAE (IUCN IV)</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EP, Mozambique LNG (IFC)</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EP, Papua LNG (IFC)</a:t>
            </a:r>
          </a:p>
          <a:p>
            <a:pPr marL="522900" lvl="1" indent="-342900">
              <a:buFont typeface="Calibri" panose="020F0502020204030204" pitchFamily="34" charset="0"/>
              <a:buChar char="-"/>
            </a:pPr>
            <a:r>
              <a:rPr lang="en-US" sz="1600" dirty="0">
                <a:latin typeface="Calibri" panose="020F0502020204030204" pitchFamily="34" charset="0"/>
                <a:ea typeface="Calibri" panose="020F0502020204030204" pitchFamily="34" charset="0"/>
              </a:rPr>
              <a:t>GRP, La </a:t>
            </a:r>
            <a:r>
              <a:rPr lang="en-US" sz="1600" dirty="0" err="1">
                <a:latin typeface="Calibri" panose="020F0502020204030204" pitchFamily="34" charset="0"/>
                <a:ea typeface="Calibri" panose="020F0502020204030204" pitchFamily="34" charset="0"/>
              </a:rPr>
              <a:t>Perrière</a:t>
            </a:r>
            <a:r>
              <a:rPr lang="en-US" sz="1600" dirty="0">
                <a:latin typeface="Calibri" panose="020F0502020204030204" pitchFamily="34" charset="0"/>
                <a:ea typeface="Calibri" panose="020F0502020204030204" pitchFamily="34" charset="0"/>
              </a:rPr>
              <a:t>, Réunion Isl. France (near IUC II and in IUCN V)</a:t>
            </a:r>
          </a:p>
          <a:p>
            <a:pPr marL="522900" lvl="1" indent="-342900">
              <a:buFont typeface="Calibri" panose="020F0502020204030204" pitchFamily="34" charset="0"/>
              <a:buChar char="-"/>
            </a:pPr>
            <a:endParaRPr lang="en-US" sz="16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p:txBody>
      </p:sp>
      <p:pic>
        <p:nvPicPr>
          <p:cNvPr id="11" name="Picture 2" descr="Union internationale pour la conservation de la nature">
            <a:extLst>
              <a:ext uri="{FF2B5EF4-FFF2-40B4-BE49-F238E27FC236}">
                <a16:creationId xmlns:a16="http://schemas.microsoft.com/office/drawing/2014/main" id="{0AE1FF5F-898E-4545-BEFF-FAF70C900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098" y="1571990"/>
            <a:ext cx="762342" cy="7623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outes les images">
            <a:extLst>
              <a:ext uri="{FF2B5EF4-FFF2-40B4-BE49-F238E27FC236}">
                <a16:creationId xmlns:a16="http://schemas.microsoft.com/office/drawing/2014/main" id="{657CFD95-8452-45E8-954E-EED9462BE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544" y="1617719"/>
            <a:ext cx="658412" cy="7166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AEEA704-5237-4864-8769-8B2F42BE2742}"/>
              </a:ext>
            </a:extLst>
          </p:cNvPr>
          <p:cNvSpPr txBox="1"/>
          <p:nvPr/>
        </p:nvSpPr>
        <p:spPr>
          <a:xfrm>
            <a:off x="4600583" y="6546680"/>
            <a:ext cx="3912854" cy="261610"/>
          </a:xfrm>
          <a:prstGeom prst="rect">
            <a:avLst/>
          </a:prstGeom>
          <a:noFill/>
        </p:spPr>
        <p:txBody>
          <a:bodyPr wrap="square" rtlCol="0">
            <a:spAutoFit/>
          </a:bodyPr>
          <a:lstStyle/>
          <a:p>
            <a:pPr algn="l"/>
            <a:r>
              <a:rPr lang="fr-FR" sz="1100" dirty="0"/>
              <a:t>*IUCN: International Union for the Conservation of Nature</a:t>
            </a:r>
          </a:p>
        </p:txBody>
      </p:sp>
    </p:spTree>
    <p:extLst>
      <p:ext uri="{BB962C8B-B14F-4D97-AF65-F5344CB8AC3E}">
        <p14:creationId xmlns:p14="http://schemas.microsoft.com/office/powerpoint/2010/main" val="402885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Ambition: Project </a:t>
            </a:r>
            <a:r>
              <a:rPr lang="fr-FR" dirty="0" err="1"/>
              <a:t>BAPs</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11</a:t>
            </a:fld>
            <a:endParaRPr lang="fr-FR" noProof="0" dirty="0"/>
          </a:p>
        </p:txBody>
      </p:sp>
      <p:grpSp>
        <p:nvGrpSpPr>
          <p:cNvPr id="2" name="Groupe 1">
            <a:extLst>
              <a:ext uri="{FF2B5EF4-FFF2-40B4-BE49-F238E27FC236}">
                <a16:creationId xmlns:a16="http://schemas.microsoft.com/office/drawing/2014/main" id="{F578269C-C57D-4B5B-BCE0-1BCFC00BC625}"/>
              </a:ext>
            </a:extLst>
          </p:cNvPr>
          <p:cNvGrpSpPr/>
          <p:nvPr/>
        </p:nvGrpSpPr>
        <p:grpSpPr>
          <a:xfrm>
            <a:off x="9200271" y="90260"/>
            <a:ext cx="2816066" cy="2230910"/>
            <a:chOff x="5754856" y="1372283"/>
            <a:chExt cx="5983023" cy="4860136"/>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t="10190"/>
            <a:stretch/>
          </p:blipFill>
          <p:spPr>
            <a:xfrm>
              <a:off x="5754856" y="1758462"/>
              <a:ext cx="5200650" cy="4473957"/>
            </a:xfrm>
            <a:prstGeom prst="rect">
              <a:avLst/>
            </a:prstGeom>
          </p:spPr>
        </p:pic>
        <p:pic>
          <p:nvPicPr>
            <p:cNvPr id="9" name="Image 8">
              <a:extLst>
                <a:ext uri="{FF2B5EF4-FFF2-40B4-BE49-F238E27FC236}">
                  <a16:creationId xmlns:a16="http://schemas.microsoft.com/office/drawing/2014/main" id="{B8E25CE4-A9C5-4EBF-A82A-0117D2DB9FF4}"/>
                </a:ext>
              </a:extLst>
            </p:cNvPr>
            <p:cNvPicPr>
              <a:picLocks noChangeAspect="1"/>
            </p:cNvPicPr>
            <p:nvPr/>
          </p:nvPicPr>
          <p:blipFill rotWithShape="1">
            <a:blip r:embed="rId3"/>
            <a:srcRect l="52499" t="20121" r="5303" b="41473"/>
            <a:stretch/>
          </p:blipFill>
          <p:spPr>
            <a:xfrm>
              <a:off x="8494448" y="1372283"/>
              <a:ext cx="3243431" cy="2827608"/>
            </a:xfrm>
            <a:prstGeom prst="rect">
              <a:avLst/>
            </a:prstGeom>
          </p:spPr>
        </p:pic>
      </p:grpSp>
      <p:pic>
        <p:nvPicPr>
          <p:cNvPr id="7" name="Image 6">
            <a:extLst>
              <a:ext uri="{FF2B5EF4-FFF2-40B4-BE49-F238E27FC236}">
                <a16:creationId xmlns:a16="http://schemas.microsoft.com/office/drawing/2014/main" id="{3BDCC106-9914-4BC3-AE26-E27E920114C0}"/>
              </a:ext>
            </a:extLst>
          </p:cNvPr>
          <p:cNvPicPr>
            <a:picLocks noChangeAspect="1"/>
          </p:cNvPicPr>
          <p:nvPr/>
        </p:nvPicPr>
        <p:blipFill>
          <a:blip r:embed="rId4"/>
          <a:stretch>
            <a:fillRect/>
          </a:stretch>
        </p:blipFill>
        <p:spPr>
          <a:xfrm>
            <a:off x="247068" y="1021649"/>
            <a:ext cx="7037897" cy="2053645"/>
          </a:xfrm>
          <a:prstGeom prst="rect">
            <a:avLst/>
          </a:prstGeom>
        </p:spPr>
      </p:pic>
      <p:pic>
        <p:nvPicPr>
          <p:cNvPr id="15" name="Image 14">
            <a:extLst>
              <a:ext uri="{FF2B5EF4-FFF2-40B4-BE49-F238E27FC236}">
                <a16:creationId xmlns:a16="http://schemas.microsoft.com/office/drawing/2014/main" id="{B29F4FFE-24D1-47B1-863B-89454512C343}"/>
              </a:ext>
            </a:extLst>
          </p:cNvPr>
          <p:cNvPicPr>
            <a:picLocks noChangeAspect="1"/>
          </p:cNvPicPr>
          <p:nvPr/>
        </p:nvPicPr>
        <p:blipFill>
          <a:blip r:embed="rId5"/>
          <a:stretch>
            <a:fillRect/>
          </a:stretch>
        </p:blipFill>
        <p:spPr>
          <a:xfrm>
            <a:off x="219008" y="3329171"/>
            <a:ext cx="5613966" cy="2335410"/>
          </a:xfrm>
          <a:prstGeom prst="rect">
            <a:avLst/>
          </a:prstGeom>
        </p:spPr>
      </p:pic>
      <p:pic>
        <p:nvPicPr>
          <p:cNvPr id="18" name="Image 17">
            <a:extLst>
              <a:ext uri="{FF2B5EF4-FFF2-40B4-BE49-F238E27FC236}">
                <a16:creationId xmlns:a16="http://schemas.microsoft.com/office/drawing/2014/main" id="{6897AE96-E882-49CE-B93D-CFA7B333A213}"/>
              </a:ext>
            </a:extLst>
          </p:cNvPr>
          <p:cNvPicPr>
            <a:picLocks noChangeAspect="1"/>
          </p:cNvPicPr>
          <p:nvPr/>
        </p:nvPicPr>
        <p:blipFill>
          <a:blip r:embed="rId6"/>
          <a:stretch>
            <a:fillRect/>
          </a:stretch>
        </p:blipFill>
        <p:spPr>
          <a:xfrm>
            <a:off x="6420102" y="3234851"/>
            <a:ext cx="5729954" cy="2992527"/>
          </a:xfrm>
          <a:prstGeom prst="rect">
            <a:avLst/>
          </a:prstGeom>
        </p:spPr>
      </p:pic>
    </p:spTree>
    <p:extLst>
      <p:ext uri="{BB962C8B-B14F-4D97-AF65-F5344CB8AC3E}">
        <p14:creationId xmlns:p14="http://schemas.microsoft.com/office/powerpoint/2010/main" val="29504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Ambition: Project </a:t>
            </a:r>
            <a:r>
              <a:rPr lang="fr-FR" dirty="0" err="1"/>
              <a:t>BAPs</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12</a:t>
            </a:fld>
            <a:endParaRPr lang="fr-FR" noProof="0" dirty="0"/>
          </a:p>
        </p:txBody>
      </p:sp>
      <p:grpSp>
        <p:nvGrpSpPr>
          <p:cNvPr id="2" name="Groupe 1">
            <a:extLst>
              <a:ext uri="{FF2B5EF4-FFF2-40B4-BE49-F238E27FC236}">
                <a16:creationId xmlns:a16="http://schemas.microsoft.com/office/drawing/2014/main" id="{F578269C-C57D-4B5B-BCE0-1BCFC00BC625}"/>
              </a:ext>
            </a:extLst>
          </p:cNvPr>
          <p:cNvGrpSpPr/>
          <p:nvPr/>
        </p:nvGrpSpPr>
        <p:grpSpPr>
          <a:xfrm>
            <a:off x="9200271" y="90260"/>
            <a:ext cx="2816066" cy="2230910"/>
            <a:chOff x="5754856" y="1372283"/>
            <a:chExt cx="5983023" cy="4860136"/>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t="10190"/>
            <a:stretch/>
          </p:blipFill>
          <p:spPr>
            <a:xfrm>
              <a:off x="5754856" y="1758462"/>
              <a:ext cx="5200650" cy="4473957"/>
            </a:xfrm>
            <a:prstGeom prst="rect">
              <a:avLst/>
            </a:prstGeom>
          </p:spPr>
        </p:pic>
        <p:pic>
          <p:nvPicPr>
            <p:cNvPr id="9" name="Image 8">
              <a:extLst>
                <a:ext uri="{FF2B5EF4-FFF2-40B4-BE49-F238E27FC236}">
                  <a16:creationId xmlns:a16="http://schemas.microsoft.com/office/drawing/2014/main" id="{B8E25CE4-A9C5-4EBF-A82A-0117D2DB9FF4}"/>
                </a:ext>
              </a:extLst>
            </p:cNvPr>
            <p:cNvPicPr>
              <a:picLocks noChangeAspect="1"/>
            </p:cNvPicPr>
            <p:nvPr/>
          </p:nvPicPr>
          <p:blipFill rotWithShape="1">
            <a:blip r:embed="rId3"/>
            <a:srcRect l="52499" t="20121" r="5303" b="41473"/>
            <a:stretch/>
          </p:blipFill>
          <p:spPr>
            <a:xfrm>
              <a:off x="8494448" y="1372283"/>
              <a:ext cx="3243431" cy="2827608"/>
            </a:xfrm>
            <a:prstGeom prst="rect">
              <a:avLst/>
            </a:prstGeom>
          </p:spPr>
        </p:pic>
      </p:grpSp>
      <p:pic>
        <p:nvPicPr>
          <p:cNvPr id="5" name="Image 4">
            <a:extLst>
              <a:ext uri="{FF2B5EF4-FFF2-40B4-BE49-F238E27FC236}">
                <a16:creationId xmlns:a16="http://schemas.microsoft.com/office/drawing/2014/main" id="{9680AC8A-33FA-4A3A-8820-BD5B4F01C6A6}"/>
              </a:ext>
            </a:extLst>
          </p:cNvPr>
          <p:cNvPicPr>
            <a:picLocks noChangeAspect="1"/>
          </p:cNvPicPr>
          <p:nvPr/>
        </p:nvPicPr>
        <p:blipFill>
          <a:blip r:embed="rId4"/>
          <a:stretch>
            <a:fillRect/>
          </a:stretch>
        </p:blipFill>
        <p:spPr>
          <a:xfrm>
            <a:off x="543907" y="1130763"/>
            <a:ext cx="6924968" cy="2298237"/>
          </a:xfrm>
          <a:prstGeom prst="rect">
            <a:avLst/>
          </a:prstGeom>
        </p:spPr>
      </p:pic>
      <p:pic>
        <p:nvPicPr>
          <p:cNvPr id="8" name="Image 7">
            <a:extLst>
              <a:ext uri="{FF2B5EF4-FFF2-40B4-BE49-F238E27FC236}">
                <a16:creationId xmlns:a16="http://schemas.microsoft.com/office/drawing/2014/main" id="{327A3372-E36D-4056-B912-18C76F63E8E9}"/>
              </a:ext>
            </a:extLst>
          </p:cNvPr>
          <p:cNvPicPr>
            <a:picLocks noChangeAspect="1"/>
          </p:cNvPicPr>
          <p:nvPr/>
        </p:nvPicPr>
        <p:blipFill>
          <a:blip r:embed="rId5"/>
          <a:stretch>
            <a:fillRect/>
          </a:stretch>
        </p:blipFill>
        <p:spPr>
          <a:xfrm>
            <a:off x="6212273" y="3226319"/>
            <a:ext cx="5953551" cy="3381386"/>
          </a:xfrm>
          <a:prstGeom prst="rect">
            <a:avLst/>
          </a:prstGeom>
        </p:spPr>
      </p:pic>
      <p:pic>
        <p:nvPicPr>
          <p:cNvPr id="11" name="Image 10">
            <a:extLst>
              <a:ext uri="{FF2B5EF4-FFF2-40B4-BE49-F238E27FC236}">
                <a16:creationId xmlns:a16="http://schemas.microsoft.com/office/drawing/2014/main" id="{070A35B6-53E3-4CAE-9F4A-B9E955D95BC7}"/>
              </a:ext>
            </a:extLst>
          </p:cNvPr>
          <p:cNvPicPr>
            <a:picLocks noChangeAspect="1"/>
          </p:cNvPicPr>
          <p:nvPr/>
        </p:nvPicPr>
        <p:blipFill>
          <a:blip r:embed="rId6"/>
          <a:stretch>
            <a:fillRect/>
          </a:stretch>
        </p:blipFill>
        <p:spPr>
          <a:xfrm>
            <a:off x="795008" y="3528456"/>
            <a:ext cx="2606291" cy="1080239"/>
          </a:xfrm>
          <a:prstGeom prst="rect">
            <a:avLst/>
          </a:prstGeom>
        </p:spPr>
      </p:pic>
      <p:pic>
        <p:nvPicPr>
          <p:cNvPr id="6146" name="Picture 2" descr="Résultat d’images pour gecko de bourbon">
            <a:extLst>
              <a:ext uri="{FF2B5EF4-FFF2-40B4-BE49-F238E27FC236}">
                <a16:creationId xmlns:a16="http://schemas.microsoft.com/office/drawing/2014/main" id="{C15C345A-0D08-4CBF-8339-F51C4B2E8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417" y="3429000"/>
            <a:ext cx="2185900" cy="16886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fficher l’image source">
            <a:extLst>
              <a:ext uri="{FF2B5EF4-FFF2-40B4-BE49-F238E27FC236}">
                <a16:creationId xmlns:a16="http://schemas.microsoft.com/office/drawing/2014/main" id="{5B55AE77-BD3B-4745-AC06-E02153C414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693" y="4722204"/>
            <a:ext cx="2422919" cy="161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Ambition: 4 axes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13</a:t>
            </a:fld>
            <a:endParaRPr lang="fr-FR" noProof="0" dirty="0"/>
          </a:p>
        </p:txBody>
      </p:sp>
      <p:grpSp>
        <p:nvGrpSpPr>
          <p:cNvPr id="2" name="Groupe 1">
            <a:extLst>
              <a:ext uri="{FF2B5EF4-FFF2-40B4-BE49-F238E27FC236}">
                <a16:creationId xmlns:a16="http://schemas.microsoft.com/office/drawing/2014/main" id="{0D159534-FA61-472D-A6F0-733F83EA696A}"/>
              </a:ext>
            </a:extLst>
          </p:cNvPr>
          <p:cNvGrpSpPr/>
          <p:nvPr/>
        </p:nvGrpSpPr>
        <p:grpSpPr>
          <a:xfrm>
            <a:off x="6206408" y="1440048"/>
            <a:ext cx="5766584" cy="5009935"/>
            <a:chOff x="5811127" y="1772529"/>
            <a:chExt cx="5766584" cy="5009935"/>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t="10473"/>
            <a:stretch/>
          </p:blipFill>
          <p:spPr>
            <a:xfrm>
              <a:off x="5811127" y="1772529"/>
              <a:ext cx="5200650" cy="4459822"/>
            </a:xfrm>
            <a:prstGeom prst="rect">
              <a:avLst/>
            </a:prstGeom>
          </p:spPr>
        </p:pic>
        <p:pic>
          <p:nvPicPr>
            <p:cNvPr id="9" name="Image 8">
              <a:extLst>
                <a:ext uri="{FF2B5EF4-FFF2-40B4-BE49-F238E27FC236}">
                  <a16:creationId xmlns:a16="http://schemas.microsoft.com/office/drawing/2014/main" id="{928F0B2D-4DE6-4334-96B0-9A724D5707F4}"/>
                </a:ext>
              </a:extLst>
            </p:cNvPr>
            <p:cNvPicPr>
              <a:picLocks noChangeAspect="1"/>
            </p:cNvPicPr>
            <p:nvPr/>
          </p:nvPicPr>
          <p:blipFill rotWithShape="1">
            <a:blip r:embed="rId3"/>
            <a:srcRect l="53040" t="60221" r="6655" b="3061"/>
            <a:stretch/>
          </p:blipFill>
          <p:spPr>
            <a:xfrm>
              <a:off x="8609427" y="4192173"/>
              <a:ext cx="2968284" cy="2590291"/>
            </a:xfrm>
            <a:prstGeom prst="rect">
              <a:avLst/>
            </a:prstGeom>
          </p:spPr>
        </p:pic>
      </p:grpSp>
      <p:sp>
        <p:nvSpPr>
          <p:cNvPr id="10" name="Espace réservé du texte 1">
            <a:extLst>
              <a:ext uri="{FF2B5EF4-FFF2-40B4-BE49-F238E27FC236}">
                <a16:creationId xmlns:a16="http://schemas.microsoft.com/office/drawing/2014/main" id="{AA259983-D54B-4752-B96A-BD1465051398}"/>
              </a:ext>
            </a:extLst>
          </p:cNvPr>
          <p:cNvSpPr>
            <a:spLocks noGrp="1"/>
          </p:cNvSpPr>
          <p:nvPr>
            <p:ph type="body" sz="quarter" idx="13"/>
          </p:nvPr>
        </p:nvSpPr>
        <p:spPr>
          <a:xfrm>
            <a:off x="399453" y="998999"/>
            <a:ext cx="6363953" cy="5450983"/>
          </a:xfrm>
        </p:spPr>
        <p:txBody>
          <a:bodyPr>
            <a:noAutofit/>
          </a:bodyPr>
          <a:lstStyle/>
          <a:p>
            <a:pPr marL="0" lvl="0" indent="0">
              <a:buNone/>
            </a:pPr>
            <a:r>
              <a:rPr lang="en-US" sz="1800" b="1" u="sng" dirty="0">
                <a:latin typeface="Calibri" panose="020F0502020204030204" pitchFamily="34" charset="0"/>
                <a:ea typeface="Calibri" panose="020F0502020204030204" pitchFamily="34" charset="0"/>
              </a:rPr>
              <a:t>What this means:</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Conduct a biodiversity survey at all Environmentally Significant sites and determine need for a BAP (all operated exploration-production sites in production, refineries, petrochemical and polymer sites, gas-fired power plants) by 2025</a:t>
            </a:r>
          </a:p>
          <a:p>
            <a:pPr marL="34290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Voluntary biodiversity approach by M&amp;S</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Assess the opportunity of setting biodiversity targets on closed sites or undergoing closure </a:t>
            </a:r>
          </a:p>
          <a:p>
            <a:pPr marL="342900" lvl="0" indent="-342900">
              <a:buFont typeface="Calibri" panose="020F0502020204030204" pitchFamily="34" charset="0"/>
              <a:buChar char="-"/>
            </a:pPr>
            <a:endParaRPr lang="en-US" sz="1050" dirty="0">
              <a:effectLst/>
              <a:latin typeface="Calibri" panose="020F0502020204030204" pitchFamily="34" charset="0"/>
              <a:ea typeface="Calibri" panose="020F0502020204030204" pitchFamily="34" charset="0"/>
            </a:endParaRPr>
          </a:p>
          <a:p>
            <a:pPr marL="0" lvl="0" indent="0">
              <a:buNone/>
            </a:pPr>
            <a:r>
              <a:rPr lang="en-US" sz="1800" b="1" u="sng" dirty="0">
                <a:effectLst/>
                <a:latin typeface="Calibri" panose="020F0502020204030204" pitchFamily="34" charset="0"/>
                <a:ea typeface="Calibri" panose="020F0502020204030204" pitchFamily="34" charset="0"/>
              </a:rPr>
              <a:t>Results, 2021</a:t>
            </a:r>
            <a:r>
              <a:rPr lang="en-US" sz="1800" dirty="0">
                <a:effectLst/>
                <a:latin typeface="Calibri" panose="020F0502020204030204" pitchFamily="34" charset="0"/>
                <a:ea typeface="Calibri" panose="020F0502020204030204" pitchFamily="34" charset="0"/>
              </a:rPr>
              <a:t>:</a:t>
            </a:r>
          </a:p>
          <a:p>
            <a:pPr marL="522900" lvl="1" indent="-342900">
              <a:buFont typeface="Calibri" panose="020F0502020204030204" pitchFamily="34" charset="0"/>
              <a:buChar char="-"/>
            </a:pPr>
            <a:r>
              <a:rPr lang="en-US" dirty="0">
                <a:effectLst/>
                <a:latin typeface="Calibri" panose="020F0502020204030204" pitchFamily="34" charset="0"/>
                <a:ea typeface="Calibri" panose="020F0502020204030204" pitchFamily="34" charset="0"/>
              </a:rPr>
              <a:t>5 biodiversity surveys :</a:t>
            </a:r>
            <a:r>
              <a:rPr lang="en-US" dirty="0">
                <a:latin typeface="Calibri" panose="020F0502020204030204" pitchFamily="34" charset="0"/>
                <a:ea typeface="Calibri" panose="020F0502020204030204" pitchFamily="34" charset="0"/>
              </a:rPr>
              <a:t>, EP </a:t>
            </a:r>
            <a:r>
              <a:rPr lang="en-US" dirty="0">
                <a:effectLst/>
                <a:latin typeface="Calibri" panose="020F0502020204030204" pitchFamily="34" charset="0"/>
                <a:ea typeface="Calibri" panose="020F0502020204030204" pitchFamily="34" charset="0"/>
              </a:rPr>
              <a:t>Congo offshore, GRP Pont sur Sambre &amp; Bayet (France) CCGT, </a:t>
            </a:r>
            <a:r>
              <a:rPr lang="en-US" dirty="0">
                <a:latin typeface="Calibri" panose="020F0502020204030204" pitchFamily="34" charset="0"/>
                <a:ea typeface="Calibri" panose="020F0502020204030204" pitchFamily="34" charset="0"/>
              </a:rPr>
              <a:t> + RC </a:t>
            </a:r>
            <a:r>
              <a:rPr lang="en-US" dirty="0" err="1">
                <a:latin typeface="Calibri" panose="020F0502020204030204" pitchFamily="34" charset="0"/>
                <a:ea typeface="Calibri" panose="020F0502020204030204" pitchFamily="34" charset="0"/>
              </a:rPr>
              <a:t>Grandpuits</a:t>
            </a:r>
            <a:r>
              <a:rPr lang="en-US" dirty="0">
                <a:latin typeface="Calibri" panose="020F0502020204030204" pitchFamily="34" charset="0"/>
                <a:ea typeface="Calibri" panose="020F0502020204030204" pitchFamily="34" charset="0"/>
              </a:rPr>
              <a:t> &amp;  (</a:t>
            </a:r>
            <a:r>
              <a:rPr lang="en-US" dirty="0">
                <a:effectLst/>
                <a:latin typeface="Calibri" panose="020F0502020204030204" pitchFamily="34" charset="0"/>
                <a:ea typeface="Calibri" panose="020F0502020204030204" pitchFamily="34" charset="0"/>
              </a:rPr>
              <a:t>France), (France) refineries </a:t>
            </a:r>
          </a:p>
          <a:p>
            <a:pPr marL="522900" lvl="1" indent="-342900">
              <a:buFont typeface="Calibri" panose="020F0502020204030204" pitchFamily="34" charset="0"/>
              <a:buChar char="-"/>
            </a:pPr>
            <a:r>
              <a:rPr lang="en-US" dirty="0">
                <a:latin typeface="Calibri" panose="020F0502020204030204" pitchFamily="34" charset="0"/>
                <a:ea typeface="Calibri" panose="020F0502020204030204" pitchFamily="34" charset="0"/>
              </a:rPr>
              <a:t>RETIA has identified approx. 14 candidates closed sites for biodiversity restauration objectives</a:t>
            </a:r>
          </a:p>
          <a:p>
            <a:pPr marL="522900" lvl="1" indent="-342900">
              <a:buFont typeface="Calibri" panose="020F0502020204030204" pitchFamily="34" charset="0"/>
              <a:buChar char="-"/>
            </a:pPr>
            <a:r>
              <a:rPr lang="en-US" dirty="0">
                <a:latin typeface="Calibri" panose="020F0502020204030204" pitchFamily="34" charset="0"/>
                <a:ea typeface="Calibri" panose="020F0502020204030204" pitchFamily="34" charset="0"/>
              </a:rPr>
              <a:t>M&amp;S has developed a Biodiversity Road map for its petrol stations</a:t>
            </a:r>
            <a:endParaRPr lang="en-US" sz="1600" dirty="0">
              <a:latin typeface="Calibri" panose="020F0502020204030204" pitchFamily="34" charset="0"/>
              <a:ea typeface="Calibri" panose="020F0502020204030204" pitchFamily="34" charset="0"/>
            </a:endParaRPr>
          </a:p>
          <a:p>
            <a:pPr marL="522900" lvl="1" indent="-342900">
              <a:buFont typeface="Calibri" panose="020F0502020204030204" pitchFamily="34" charset="0"/>
              <a:buChar char="-"/>
            </a:pPr>
            <a:endParaRPr lang="en-US" sz="16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845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a:t>Our Biodiversity Ambition: Biodiversity management at existing sites and closed sites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14</a:t>
            </a:fld>
            <a:endParaRPr lang="fr-FR" noProof="0" dirty="0"/>
          </a:p>
        </p:txBody>
      </p:sp>
      <p:grpSp>
        <p:nvGrpSpPr>
          <p:cNvPr id="2" name="Groupe 1">
            <a:extLst>
              <a:ext uri="{FF2B5EF4-FFF2-40B4-BE49-F238E27FC236}">
                <a16:creationId xmlns:a16="http://schemas.microsoft.com/office/drawing/2014/main" id="{0D159534-FA61-472D-A6F0-733F83EA696A}"/>
              </a:ext>
            </a:extLst>
          </p:cNvPr>
          <p:cNvGrpSpPr/>
          <p:nvPr/>
        </p:nvGrpSpPr>
        <p:grpSpPr>
          <a:xfrm>
            <a:off x="9916510" y="0"/>
            <a:ext cx="2151075" cy="1828800"/>
            <a:chOff x="5811127" y="1772529"/>
            <a:chExt cx="5766584" cy="5009935"/>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t="10473"/>
            <a:stretch/>
          </p:blipFill>
          <p:spPr>
            <a:xfrm>
              <a:off x="5811127" y="1772529"/>
              <a:ext cx="5200650" cy="4459822"/>
            </a:xfrm>
            <a:prstGeom prst="rect">
              <a:avLst/>
            </a:prstGeom>
          </p:spPr>
        </p:pic>
        <p:pic>
          <p:nvPicPr>
            <p:cNvPr id="9" name="Image 8">
              <a:extLst>
                <a:ext uri="{FF2B5EF4-FFF2-40B4-BE49-F238E27FC236}">
                  <a16:creationId xmlns:a16="http://schemas.microsoft.com/office/drawing/2014/main" id="{928F0B2D-4DE6-4334-96B0-9A724D5707F4}"/>
                </a:ext>
              </a:extLst>
            </p:cNvPr>
            <p:cNvPicPr>
              <a:picLocks noChangeAspect="1"/>
            </p:cNvPicPr>
            <p:nvPr/>
          </p:nvPicPr>
          <p:blipFill rotWithShape="1">
            <a:blip r:embed="rId3"/>
            <a:srcRect l="53040" t="60221" r="6655" b="3061"/>
            <a:stretch/>
          </p:blipFill>
          <p:spPr>
            <a:xfrm>
              <a:off x="8609427" y="4192173"/>
              <a:ext cx="2968284" cy="2590291"/>
            </a:xfrm>
            <a:prstGeom prst="rect">
              <a:avLst/>
            </a:prstGeom>
          </p:spPr>
        </p:pic>
      </p:grpSp>
      <p:sp>
        <p:nvSpPr>
          <p:cNvPr id="10" name="Espace réservé du texte 1">
            <a:extLst>
              <a:ext uri="{FF2B5EF4-FFF2-40B4-BE49-F238E27FC236}">
                <a16:creationId xmlns:a16="http://schemas.microsoft.com/office/drawing/2014/main" id="{AA259983-D54B-4752-B96A-BD1465051398}"/>
              </a:ext>
            </a:extLst>
          </p:cNvPr>
          <p:cNvSpPr>
            <a:spLocks noGrp="1"/>
          </p:cNvSpPr>
          <p:nvPr>
            <p:ph type="body" sz="quarter" idx="13"/>
          </p:nvPr>
        </p:nvSpPr>
        <p:spPr>
          <a:xfrm>
            <a:off x="399453" y="998999"/>
            <a:ext cx="6363953" cy="5450983"/>
          </a:xfrm>
        </p:spPr>
        <p:txBody>
          <a:bodyPr>
            <a:noAutofit/>
          </a:bodyPr>
          <a:lstStyle/>
          <a:p>
            <a:pPr marL="522900" lvl="1" indent="-342900">
              <a:buFont typeface="Calibri" panose="020F0502020204030204" pitchFamily="34" charset="0"/>
              <a:buChar char="-"/>
            </a:pPr>
            <a:endParaRPr lang="en-US" sz="16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p:txBody>
      </p:sp>
      <p:pic>
        <p:nvPicPr>
          <p:cNvPr id="5" name="Image 4">
            <a:extLst>
              <a:ext uri="{FF2B5EF4-FFF2-40B4-BE49-F238E27FC236}">
                <a16:creationId xmlns:a16="http://schemas.microsoft.com/office/drawing/2014/main" id="{DE7974F0-6C79-4F13-8032-13BAE7C7857A}"/>
              </a:ext>
            </a:extLst>
          </p:cNvPr>
          <p:cNvPicPr>
            <a:picLocks noChangeAspect="1"/>
          </p:cNvPicPr>
          <p:nvPr/>
        </p:nvPicPr>
        <p:blipFill>
          <a:blip r:embed="rId4"/>
          <a:stretch>
            <a:fillRect/>
          </a:stretch>
        </p:blipFill>
        <p:spPr>
          <a:xfrm>
            <a:off x="153060" y="1330261"/>
            <a:ext cx="6356596" cy="1514611"/>
          </a:xfrm>
          <a:prstGeom prst="rect">
            <a:avLst/>
          </a:prstGeom>
        </p:spPr>
      </p:pic>
      <p:pic>
        <p:nvPicPr>
          <p:cNvPr id="7" name="Image 6">
            <a:extLst>
              <a:ext uri="{FF2B5EF4-FFF2-40B4-BE49-F238E27FC236}">
                <a16:creationId xmlns:a16="http://schemas.microsoft.com/office/drawing/2014/main" id="{1407AD27-C16B-4AE3-B530-22FC863E243D}"/>
              </a:ext>
            </a:extLst>
          </p:cNvPr>
          <p:cNvPicPr>
            <a:picLocks noChangeAspect="1"/>
          </p:cNvPicPr>
          <p:nvPr/>
        </p:nvPicPr>
        <p:blipFill>
          <a:blip r:embed="rId5"/>
          <a:stretch>
            <a:fillRect/>
          </a:stretch>
        </p:blipFill>
        <p:spPr>
          <a:xfrm>
            <a:off x="4185453" y="2865715"/>
            <a:ext cx="2288851" cy="670870"/>
          </a:xfrm>
          <a:prstGeom prst="rect">
            <a:avLst/>
          </a:prstGeom>
        </p:spPr>
      </p:pic>
      <p:pic>
        <p:nvPicPr>
          <p:cNvPr id="11" name="Image 10">
            <a:extLst>
              <a:ext uri="{FF2B5EF4-FFF2-40B4-BE49-F238E27FC236}">
                <a16:creationId xmlns:a16="http://schemas.microsoft.com/office/drawing/2014/main" id="{C0F54B87-4CF9-4AC3-AC43-61B9A761090E}"/>
              </a:ext>
            </a:extLst>
          </p:cNvPr>
          <p:cNvPicPr>
            <a:picLocks noChangeAspect="1"/>
          </p:cNvPicPr>
          <p:nvPr/>
        </p:nvPicPr>
        <p:blipFill>
          <a:blip r:embed="rId6"/>
          <a:stretch>
            <a:fillRect/>
          </a:stretch>
        </p:blipFill>
        <p:spPr>
          <a:xfrm>
            <a:off x="656276" y="2804798"/>
            <a:ext cx="3559490" cy="2047344"/>
          </a:xfrm>
          <a:prstGeom prst="rect">
            <a:avLst/>
          </a:prstGeom>
        </p:spPr>
      </p:pic>
      <p:pic>
        <p:nvPicPr>
          <p:cNvPr id="15" name="Image 14">
            <a:extLst>
              <a:ext uri="{FF2B5EF4-FFF2-40B4-BE49-F238E27FC236}">
                <a16:creationId xmlns:a16="http://schemas.microsoft.com/office/drawing/2014/main" id="{FF1CC28F-3F28-44FF-9289-8E64CCABF5B6}"/>
              </a:ext>
            </a:extLst>
          </p:cNvPr>
          <p:cNvPicPr>
            <a:picLocks noChangeAspect="1"/>
          </p:cNvPicPr>
          <p:nvPr/>
        </p:nvPicPr>
        <p:blipFill>
          <a:blip r:embed="rId7"/>
          <a:stretch>
            <a:fillRect/>
          </a:stretch>
        </p:blipFill>
        <p:spPr>
          <a:xfrm>
            <a:off x="4185453" y="3675916"/>
            <a:ext cx="2485465" cy="1895890"/>
          </a:xfrm>
          <a:prstGeom prst="rect">
            <a:avLst/>
          </a:prstGeom>
        </p:spPr>
      </p:pic>
      <p:pic>
        <p:nvPicPr>
          <p:cNvPr id="21" name="Image 20">
            <a:extLst>
              <a:ext uri="{FF2B5EF4-FFF2-40B4-BE49-F238E27FC236}">
                <a16:creationId xmlns:a16="http://schemas.microsoft.com/office/drawing/2014/main" id="{72DB0196-0499-4C0D-93AD-662877896AEE}"/>
              </a:ext>
            </a:extLst>
          </p:cNvPr>
          <p:cNvPicPr>
            <a:picLocks noChangeAspect="1"/>
          </p:cNvPicPr>
          <p:nvPr/>
        </p:nvPicPr>
        <p:blipFill>
          <a:blip r:embed="rId8"/>
          <a:stretch>
            <a:fillRect/>
          </a:stretch>
        </p:blipFill>
        <p:spPr>
          <a:xfrm>
            <a:off x="760365" y="4720234"/>
            <a:ext cx="3458023" cy="1809165"/>
          </a:xfrm>
          <a:prstGeom prst="rect">
            <a:avLst/>
          </a:prstGeom>
        </p:spPr>
      </p:pic>
      <p:sp>
        <p:nvSpPr>
          <p:cNvPr id="23" name="ZoneTexte 22">
            <a:extLst>
              <a:ext uri="{FF2B5EF4-FFF2-40B4-BE49-F238E27FC236}">
                <a16:creationId xmlns:a16="http://schemas.microsoft.com/office/drawing/2014/main" id="{44084CA7-037A-42F0-A3C2-42D9C26437A3}"/>
              </a:ext>
            </a:extLst>
          </p:cNvPr>
          <p:cNvSpPr txBox="1"/>
          <p:nvPr/>
        </p:nvSpPr>
        <p:spPr>
          <a:xfrm>
            <a:off x="3817723" y="5550151"/>
            <a:ext cx="2853195" cy="923330"/>
          </a:xfrm>
          <a:prstGeom prst="rect">
            <a:avLst/>
          </a:prstGeom>
          <a:noFill/>
        </p:spPr>
        <p:txBody>
          <a:bodyPr wrap="square">
            <a:spAutoFit/>
          </a:bodyPr>
          <a:lstStyle/>
          <a:p>
            <a:pPr marL="457200" indent="-457200">
              <a:buFontTx/>
              <a:buChar char="-"/>
            </a:pPr>
            <a:r>
              <a:rPr lang="en-US" sz="1800" dirty="0"/>
              <a:t>Creation of wetland for protected </a:t>
            </a:r>
            <a:r>
              <a:rPr lang="en-US" sz="1800" dirty="0" err="1"/>
              <a:t>amphibien</a:t>
            </a:r>
            <a:endParaRPr lang="en-US" sz="1800" dirty="0"/>
          </a:p>
        </p:txBody>
      </p:sp>
      <p:pic>
        <p:nvPicPr>
          <p:cNvPr id="25" name="Image 24">
            <a:extLst>
              <a:ext uri="{FF2B5EF4-FFF2-40B4-BE49-F238E27FC236}">
                <a16:creationId xmlns:a16="http://schemas.microsoft.com/office/drawing/2014/main" id="{0A14F027-5C5F-49DC-B6D1-3226F260AC0B}"/>
              </a:ext>
            </a:extLst>
          </p:cNvPr>
          <p:cNvPicPr>
            <a:picLocks noChangeAspect="1"/>
          </p:cNvPicPr>
          <p:nvPr/>
        </p:nvPicPr>
        <p:blipFill>
          <a:blip r:embed="rId9"/>
          <a:stretch>
            <a:fillRect/>
          </a:stretch>
        </p:blipFill>
        <p:spPr>
          <a:xfrm>
            <a:off x="7009799" y="1941388"/>
            <a:ext cx="2485465" cy="2384788"/>
          </a:xfrm>
          <a:prstGeom prst="rect">
            <a:avLst/>
          </a:prstGeom>
        </p:spPr>
      </p:pic>
      <p:pic>
        <p:nvPicPr>
          <p:cNvPr id="27" name="Image 26">
            <a:extLst>
              <a:ext uri="{FF2B5EF4-FFF2-40B4-BE49-F238E27FC236}">
                <a16:creationId xmlns:a16="http://schemas.microsoft.com/office/drawing/2014/main" id="{A94F0B43-E456-46D9-821B-47B4E97A49CE}"/>
              </a:ext>
            </a:extLst>
          </p:cNvPr>
          <p:cNvPicPr>
            <a:picLocks noChangeAspect="1"/>
          </p:cNvPicPr>
          <p:nvPr/>
        </p:nvPicPr>
        <p:blipFill>
          <a:blip r:embed="rId10"/>
          <a:stretch>
            <a:fillRect/>
          </a:stretch>
        </p:blipFill>
        <p:spPr>
          <a:xfrm>
            <a:off x="5919271" y="1310976"/>
            <a:ext cx="4333875" cy="714375"/>
          </a:xfrm>
          <a:prstGeom prst="rect">
            <a:avLst/>
          </a:prstGeom>
        </p:spPr>
      </p:pic>
      <p:pic>
        <p:nvPicPr>
          <p:cNvPr id="28" name="Image 27">
            <a:extLst>
              <a:ext uri="{FF2B5EF4-FFF2-40B4-BE49-F238E27FC236}">
                <a16:creationId xmlns:a16="http://schemas.microsoft.com/office/drawing/2014/main" id="{C4E8C0B1-849D-489B-AF0A-B307FAB96624}"/>
              </a:ext>
            </a:extLst>
          </p:cNvPr>
          <p:cNvPicPr>
            <a:picLocks noChangeAspect="1"/>
          </p:cNvPicPr>
          <p:nvPr/>
        </p:nvPicPr>
        <p:blipFill>
          <a:blip r:embed="rId11"/>
          <a:stretch>
            <a:fillRect/>
          </a:stretch>
        </p:blipFill>
        <p:spPr>
          <a:xfrm>
            <a:off x="9043578" y="4748199"/>
            <a:ext cx="3148422" cy="1969438"/>
          </a:xfrm>
          <a:prstGeom prst="rect">
            <a:avLst/>
          </a:prstGeom>
        </p:spPr>
      </p:pic>
      <p:sp>
        <p:nvSpPr>
          <p:cNvPr id="32" name="ZoneTexte 31">
            <a:extLst>
              <a:ext uri="{FF2B5EF4-FFF2-40B4-BE49-F238E27FC236}">
                <a16:creationId xmlns:a16="http://schemas.microsoft.com/office/drawing/2014/main" id="{446C82FA-F06A-403A-B06A-DC30B849F70B}"/>
              </a:ext>
            </a:extLst>
          </p:cNvPr>
          <p:cNvSpPr txBox="1"/>
          <p:nvPr/>
        </p:nvSpPr>
        <p:spPr>
          <a:xfrm>
            <a:off x="9700875" y="3493140"/>
            <a:ext cx="2485465" cy="1200329"/>
          </a:xfrm>
          <a:prstGeom prst="rect">
            <a:avLst/>
          </a:prstGeom>
          <a:noFill/>
        </p:spPr>
        <p:txBody>
          <a:bodyPr wrap="square">
            <a:spAutoFit/>
          </a:bodyPr>
          <a:lstStyle/>
          <a:p>
            <a:r>
              <a:rPr lang="fr-FR" sz="1800" dirty="0"/>
              <a:t>Biodiversity Road </a:t>
            </a:r>
            <a:r>
              <a:rPr lang="fr-FR" sz="1800" dirty="0" err="1"/>
              <a:t>Map</a:t>
            </a:r>
            <a:r>
              <a:rPr lang="fr-FR" sz="1800" dirty="0"/>
              <a:t> </a:t>
            </a:r>
          </a:p>
          <a:p>
            <a:r>
              <a:rPr lang="fr-FR" sz="1800" dirty="0"/>
              <a:t>&amp; Biodiversity Guide  for 15 000 </a:t>
            </a:r>
            <a:r>
              <a:rPr lang="fr-FR" sz="1800" dirty="0" err="1"/>
              <a:t>petrol</a:t>
            </a:r>
            <a:r>
              <a:rPr lang="fr-FR" sz="1800" dirty="0"/>
              <a:t> stations and </a:t>
            </a:r>
            <a:r>
              <a:rPr lang="fr-FR" sz="1800" dirty="0" err="1"/>
              <a:t>dépot</a:t>
            </a:r>
            <a:r>
              <a:rPr lang="fr-FR" dirty="0"/>
              <a:t> </a:t>
            </a:r>
            <a:r>
              <a:rPr lang="fr-FR" sz="1800" dirty="0"/>
              <a:t> </a:t>
            </a:r>
            <a:endParaRPr lang="fr-FR" dirty="0"/>
          </a:p>
        </p:txBody>
      </p:sp>
      <p:grpSp>
        <p:nvGrpSpPr>
          <p:cNvPr id="36" name="Groupe 35">
            <a:extLst>
              <a:ext uri="{FF2B5EF4-FFF2-40B4-BE49-F238E27FC236}">
                <a16:creationId xmlns:a16="http://schemas.microsoft.com/office/drawing/2014/main" id="{34096370-3C3E-4841-9AF8-5FBA98286962}"/>
              </a:ext>
            </a:extLst>
          </p:cNvPr>
          <p:cNvGrpSpPr/>
          <p:nvPr/>
        </p:nvGrpSpPr>
        <p:grpSpPr>
          <a:xfrm>
            <a:off x="9872376" y="2827930"/>
            <a:ext cx="2028236" cy="610480"/>
            <a:chOff x="10041882" y="4058205"/>
            <a:chExt cx="2028236" cy="610480"/>
          </a:xfrm>
        </p:grpSpPr>
        <p:pic>
          <p:nvPicPr>
            <p:cNvPr id="34" name="Image 33">
              <a:extLst>
                <a:ext uri="{FF2B5EF4-FFF2-40B4-BE49-F238E27FC236}">
                  <a16:creationId xmlns:a16="http://schemas.microsoft.com/office/drawing/2014/main" id="{41507538-2C0B-4ED4-97DF-C5520CAFC1CF}"/>
                </a:ext>
              </a:extLst>
            </p:cNvPr>
            <p:cNvPicPr>
              <a:picLocks noChangeAspect="1"/>
            </p:cNvPicPr>
            <p:nvPr/>
          </p:nvPicPr>
          <p:blipFill rotWithShape="1">
            <a:blip r:embed="rId12"/>
            <a:srcRect r="51737" b="894"/>
            <a:stretch/>
          </p:blipFill>
          <p:spPr>
            <a:xfrm>
              <a:off x="10041882" y="4058205"/>
              <a:ext cx="1939968" cy="292633"/>
            </a:xfrm>
            <a:prstGeom prst="rect">
              <a:avLst/>
            </a:prstGeom>
          </p:spPr>
        </p:pic>
        <p:pic>
          <p:nvPicPr>
            <p:cNvPr id="35" name="Image 34">
              <a:extLst>
                <a:ext uri="{FF2B5EF4-FFF2-40B4-BE49-F238E27FC236}">
                  <a16:creationId xmlns:a16="http://schemas.microsoft.com/office/drawing/2014/main" id="{7AD89876-E5F4-4F80-BAED-9A6EA8A2D63F}"/>
                </a:ext>
              </a:extLst>
            </p:cNvPr>
            <p:cNvPicPr>
              <a:picLocks noChangeAspect="1"/>
            </p:cNvPicPr>
            <p:nvPr/>
          </p:nvPicPr>
          <p:blipFill rotWithShape="1">
            <a:blip r:embed="rId13"/>
            <a:srcRect l="49516" b="-12479"/>
            <a:stretch/>
          </p:blipFill>
          <p:spPr>
            <a:xfrm>
              <a:off x="10041882" y="4339538"/>
              <a:ext cx="2028236" cy="329147"/>
            </a:xfrm>
            <a:prstGeom prst="rect">
              <a:avLst/>
            </a:prstGeom>
          </p:spPr>
        </p:pic>
      </p:grpSp>
    </p:spTree>
    <p:extLst>
      <p:ext uri="{BB962C8B-B14F-4D97-AF65-F5344CB8AC3E}">
        <p14:creationId xmlns:p14="http://schemas.microsoft.com/office/powerpoint/2010/main" val="103073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a:t>Our Biodiversity Ambition: Biodiversity management at existing sites and closed sites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15</a:t>
            </a:fld>
            <a:endParaRPr lang="fr-FR" noProof="0" dirty="0"/>
          </a:p>
        </p:txBody>
      </p:sp>
      <p:grpSp>
        <p:nvGrpSpPr>
          <p:cNvPr id="2" name="Groupe 1">
            <a:extLst>
              <a:ext uri="{FF2B5EF4-FFF2-40B4-BE49-F238E27FC236}">
                <a16:creationId xmlns:a16="http://schemas.microsoft.com/office/drawing/2014/main" id="{0D159534-FA61-472D-A6F0-733F83EA696A}"/>
              </a:ext>
            </a:extLst>
          </p:cNvPr>
          <p:cNvGrpSpPr/>
          <p:nvPr/>
        </p:nvGrpSpPr>
        <p:grpSpPr>
          <a:xfrm>
            <a:off x="9916510" y="0"/>
            <a:ext cx="2151075" cy="1828800"/>
            <a:chOff x="5811127" y="1772529"/>
            <a:chExt cx="5766584" cy="5009935"/>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t="10473"/>
            <a:stretch/>
          </p:blipFill>
          <p:spPr>
            <a:xfrm>
              <a:off x="5811127" y="1772529"/>
              <a:ext cx="5200650" cy="4459822"/>
            </a:xfrm>
            <a:prstGeom prst="rect">
              <a:avLst/>
            </a:prstGeom>
          </p:spPr>
        </p:pic>
        <p:pic>
          <p:nvPicPr>
            <p:cNvPr id="9" name="Image 8">
              <a:extLst>
                <a:ext uri="{FF2B5EF4-FFF2-40B4-BE49-F238E27FC236}">
                  <a16:creationId xmlns:a16="http://schemas.microsoft.com/office/drawing/2014/main" id="{928F0B2D-4DE6-4334-96B0-9A724D5707F4}"/>
                </a:ext>
              </a:extLst>
            </p:cNvPr>
            <p:cNvPicPr>
              <a:picLocks noChangeAspect="1"/>
            </p:cNvPicPr>
            <p:nvPr/>
          </p:nvPicPr>
          <p:blipFill rotWithShape="1">
            <a:blip r:embed="rId3"/>
            <a:srcRect l="53040" t="60221" r="6655" b="3061"/>
            <a:stretch/>
          </p:blipFill>
          <p:spPr>
            <a:xfrm>
              <a:off x="8609427" y="4192173"/>
              <a:ext cx="2968284" cy="2590291"/>
            </a:xfrm>
            <a:prstGeom prst="rect">
              <a:avLst/>
            </a:prstGeom>
          </p:spPr>
        </p:pic>
      </p:grpSp>
      <p:sp>
        <p:nvSpPr>
          <p:cNvPr id="10" name="Espace réservé du texte 1">
            <a:extLst>
              <a:ext uri="{FF2B5EF4-FFF2-40B4-BE49-F238E27FC236}">
                <a16:creationId xmlns:a16="http://schemas.microsoft.com/office/drawing/2014/main" id="{AA259983-D54B-4752-B96A-BD1465051398}"/>
              </a:ext>
            </a:extLst>
          </p:cNvPr>
          <p:cNvSpPr>
            <a:spLocks noGrp="1"/>
          </p:cNvSpPr>
          <p:nvPr>
            <p:ph type="body" sz="quarter" idx="13"/>
          </p:nvPr>
        </p:nvSpPr>
        <p:spPr>
          <a:xfrm>
            <a:off x="399453" y="998999"/>
            <a:ext cx="6363953" cy="5450983"/>
          </a:xfrm>
        </p:spPr>
        <p:txBody>
          <a:bodyPr>
            <a:noAutofit/>
          </a:bodyPr>
          <a:lstStyle/>
          <a:p>
            <a:pPr marL="522900" lvl="1" indent="-342900">
              <a:buFont typeface="Calibri" panose="020F0502020204030204" pitchFamily="34" charset="0"/>
              <a:buChar char="-"/>
            </a:pPr>
            <a:endParaRPr lang="en-US" sz="16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p:txBody>
      </p:sp>
      <p:pic>
        <p:nvPicPr>
          <p:cNvPr id="6" name="Image 5">
            <a:extLst>
              <a:ext uri="{FF2B5EF4-FFF2-40B4-BE49-F238E27FC236}">
                <a16:creationId xmlns:a16="http://schemas.microsoft.com/office/drawing/2014/main" id="{6E4813EA-CE55-41BA-8288-192172C8D8C3}"/>
              </a:ext>
            </a:extLst>
          </p:cNvPr>
          <p:cNvPicPr>
            <a:picLocks noChangeAspect="1"/>
          </p:cNvPicPr>
          <p:nvPr/>
        </p:nvPicPr>
        <p:blipFill rotWithShape="1">
          <a:blip r:embed="rId4"/>
          <a:srcRect r="50937"/>
          <a:stretch/>
        </p:blipFill>
        <p:spPr>
          <a:xfrm>
            <a:off x="4417340" y="2740055"/>
            <a:ext cx="2399097" cy="2340614"/>
          </a:xfrm>
          <a:prstGeom prst="rect">
            <a:avLst/>
          </a:prstGeom>
        </p:spPr>
      </p:pic>
      <p:pic>
        <p:nvPicPr>
          <p:cNvPr id="21" name="Image 20">
            <a:extLst>
              <a:ext uri="{FF2B5EF4-FFF2-40B4-BE49-F238E27FC236}">
                <a16:creationId xmlns:a16="http://schemas.microsoft.com/office/drawing/2014/main" id="{29BDB811-407D-458E-90B7-2646818C56A5}"/>
              </a:ext>
            </a:extLst>
          </p:cNvPr>
          <p:cNvPicPr>
            <a:picLocks noChangeAspect="1"/>
          </p:cNvPicPr>
          <p:nvPr/>
        </p:nvPicPr>
        <p:blipFill rotWithShape="1">
          <a:blip r:embed="rId4"/>
          <a:srcRect l="50000" r="12240" b="76013"/>
          <a:stretch/>
        </p:blipFill>
        <p:spPr>
          <a:xfrm>
            <a:off x="399453" y="1221268"/>
            <a:ext cx="3537667" cy="1075734"/>
          </a:xfrm>
          <a:prstGeom prst="rect">
            <a:avLst/>
          </a:prstGeom>
        </p:spPr>
      </p:pic>
      <p:pic>
        <p:nvPicPr>
          <p:cNvPr id="9218" name="Picture 2" descr="Résultat d’images pour grand corbeau">
            <a:extLst>
              <a:ext uri="{FF2B5EF4-FFF2-40B4-BE49-F238E27FC236}">
                <a16:creationId xmlns:a16="http://schemas.microsoft.com/office/drawing/2014/main" id="{78C75932-FA85-43F2-8537-E8377A241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272" y="1507063"/>
            <a:ext cx="2296165" cy="1383307"/>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FD454BD0-6774-464B-BE01-12D027A7ACDE}"/>
              </a:ext>
            </a:extLst>
          </p:cNvPr>
          <p:cNvSpPr txBox="1"/>
          <p:nvPr/>
        </p:nvSpPr>
        <p:spPr>
          <a:xfrm>
            <a:off x="399452" y="4861171"/>
            <a:ext cx="4548461" cy="1815882"/>
          </a:xfrm>
          <a:prstGeom prst="rect">
            <a:avLst/>
          </a:prstGeom>
          <a:noFill/>
        </p:spPr>
        <p:txBody>
          <a:bodyPr wrap="square">
            <a:spAutoFit/>
          </a:bodyPr>
          <a:lstStyle/>
          <a:p>
            <a:r>
              <a:rPr lang="en-US" sz="2000" b="1" dirty="0" err="1"/>
              <a:t>Oberhoffen</a:t>
            </a:r>
            <a:r>
              <a:rPr lang="en-US" sz="2000" b="1" dirty="0"/>
              <a:t>-sur </a:t>
            </a:r>
            <a:r>
              <a:rPr lang="en-US" sz="2000" b="1" dirty="0" err="1"/>
              <a:t>Moder</a:t>
            </a:r>
            <a:r>
              <a:rPr lang="en-US" sz="2000" b="1" dirty="0"/>
              <a:t> (France),</a:t>
            </a:r>
          </a:p>
          <a:p>
            <a:r>
              <a:rPr lang="en-US" sz="2000" b="1" dirty="0"/>
              <a:t> former oil depot:</a:t>
            </a:r>
          </a:p>
          <a:p>
            <a:pPr marL="457200" indent="-457200">
              <a:buFontTx/>
              <a:buChar char="-"/>
            </a:pPr>
            <a:r>
              <a:rPr lang="en-US" dirty="0"/>
              <a:t>Raven (protected species) nest relocated from tank of roof</a:t>
            </a:r>
          </a:p>
          <a:p>
            <a:pPr marL="457200" indent="-457200">
              <a:buFontTx/>
              <a:buChar char="-"/>
            </a:pPr>
            <a:r>
              <a:rPr lang="en-US" dirty="0"/>
              <a:t>Creation of wetland for protected amphibian</a:t>
            </a:r>
          </a:p>
        </p:txBody>
      </p:sp>
      <p:sp>
        <p:nvSpPr>
          <p:cNvPr id="23" name="ZoneTexte 22">
            <a:extLst>
              <a:ext uri="{FF2B5EF4-FFF2-40B4-BE49-F238E27FC236}">
                <a16:creationId xmlns:a16="http://schemas.microsoft.com/office/drawing/2014/main" id="{DE6DFC7F-715F-4FAE-BE20-9E76C79AC59F}"/>
              </a:ext>
            </a:extLst>
          </p:cNvPr>
          <p:cNvSpPr txBox="1"/>
          <p:nvPr/>
        </p:nvSpPr>
        <p:spPr>
          <a:xfrm>
            <a:off x="8261971" y="5168947"/>
            <a:ext cx="3309078" cy="1200329"/>
          </a:xfrm>
          <a:prstGeom prst="rect">
            <a:avLst/>
          </a:prstGeom>
          <a:noFill/>
        </p:spPr>
        <p:txBody>
          <a:bodyPr wrap="square">
            <a:spAutoFit/>
          </a:bodyPr>
          <a:lstStyle/>
          <a:p>
            <a:r>
              <a:rPr lang="en-US" sz="1800" b="1"/>
              <a:t>Grande Paroisse à Toulouse, France (Berrges sur Garonne):</a:t>
            </a:r>
            <a:r>
              <a:rPr lang="en-US"/>
              <a:t> reptile habitat creation </a:t>
            </a:r>
            <a:r>
              <a:rPr lang="en-US" sz="1800"/>
              <a:t> </a:t>
            </a:r>
            <a:endParaRPr lang="en-US"/>
          </a:p>
        </p:txBody>
      </p:sp>
      <p:pic>
        <p:nvPicPr>
          <p:cNvPr id="24" name="Image 23" descr="IMG_3014.JPG">
            <a:extLst>
              <a:ext uri="{FF2B5EF4-FFF2-40B4-BE49-F238E27FC236}">
                <a16:creationId xmlns:a16="http://schemas.microsoft.com/office/drawing/2014/main" id="{0A6023B8-E854-43C7-A85E-19ED7DCE639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55007" y="2182758"/>
            <a:ext cx="3837540" cy="2878154"/>
          </a:xfrm>
          <a:prstGeom prst="rect">
            <a:avLst/>
          </a:prstGeom>
        </p:spPr>
      </p:pic>
      <p:pic>
        <p:nvPicPr>
          <p:cNvPr id="25" name="Image 10" descr="Une image contenant carte&#10;&#10;Description générée automatiquement">
            <a:extLst>
              <a:ext uri="{FF2B5EF4-FFF2-40B4-BE49-F238E27FC236}">
                <a16:creationId xmlns:a16="http://schemas.microsoft.com/office/drawing/2014/main" id="{C13BE844-6631-443D-986A-2A6114514139}"/>
              </a:ext>
            </a:extLst>
          </p:cNvPr>
          <p:cNvPicPr>
            <a:picLocks noChangeAspect="1"/>
          </p:cNvPicPr>
          <p:nvPr/>
        </p:nvPicPr>
        <p:blipFill>
          <a:blip r:embed="rId7"/>
          <a:stretch>
            <a:fillRect/>
          </a:stretch>
        </p:blipFill>
        <p:spPr>
          <a:xfrm>
            <a:off x="557776" y="2543046"/>
            <a:ext cx="3587244" cy="2246769"/>
          </a:xfrm>
          <a:prstGeom prst="rect">
            <a:avLst/>
          </a:prstGeom>
        </p:spPr>
      </p:pic>
      <p:pic>
        <p:nvPicPr>
          <p:cNvPr id="26" name="Image 15" descr="Une image contenant personne, bâtiment, grenouille, femme&#10;&#10;Description générée automatiquement">
            <a:extLst>
              <a:ext uri="{FF2B5EF4-FFF2-40B4-BE49-F238E27FC236}">
                <a16:creationId xmlns:a16="http://schemas.microsoft.com/office/drawing/2014/main" id="{C306402D-AA44-4349-A735-3B644C2CF004}"/>
              </a:ext>
            </a:extLst>
          </p:cNvPr>
          <p:cNvPicPr>
            <a:picLocks noChangeAspect="1"/>
          </p:cNvPicPr>
          <p:nvPr/>
        </p:nvPicPr>
        <p:blipFill rotWithShape="1">
          <a:blip r:embed="rId8"/>
          <a:srcRect l="12000" t="19098" r="8667" b="3704"/>
          <a:stretch/>
        </p:blipFill>
        <p:spPr>
          <a:xfrm>
            <a:off x="5329879" y="5084117"/>
            <a:ext cx="1338217" cy="1631216"/>
          </a:xfrm>
          <a:prstGeom prst="rect">
            <a:avLst/>
          </a:prstGeom>
        </p:spPr>
      </p:pic>
    </p:spTree>
    <p:extLst>
      <p:ext uri="{BB962C8B-B14F-4D97-AF65-F5344CB8AC3E}">
        <p14:creationId xmlns:p14="http://schemas.microsoft.com/office/powerpoint/2010/main" val="90514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Ambition: 4 axes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err="1"/>
              <a:t>January</a:t>
            </a:r>
            <a:r>
              <a:rPr lang="fr-FR" noProof="0" dirty="0"/>
              <a:t> 2022 – STS CODIR, Biodiversity</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16</a:t>
            </a:fld>
            <a:endParaRPr lang="fr-FR" noProof="0" dirty="0"/>
          </a:p>
        </p:txBody>
      </p:sp>
      <p:grpSp>
        <p:nvGrpSpPr>
          <p:cNvPr id="2" name="Groupe 1">
            <a:extLst>
              <a:ext uri="{FF2B5EF4-FFF2-40B4-BE49-F238E27FC236}">
                <a16:creationId xmlns:a16="http://schemas.microsoft.com/office/drawing/2014/main" id="{1D0DDA29-BA2C-4718-A1EE-7C4D0E659978}"/>
              </a:ext>
            </a:extLst>
          </p:cNvPr>
          <p:cNvGrpSpPr/>
          <p:nvPr/>
        </p:nvGrpSpPr>
        <p:grpSpPr>
          <a:xfrm>
            <a:off x="7128744" y="1326410"/>
            <a:ext cx="4572000" cy="3926974"/>
            <a:chOff x="5556738" y="2290869"/>
            <a:chExt cx="5109455" cy="4543845"/>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l="10860" t="20878" r="5563" b="-1"/>
            <a:stretch/>
          </p:blipFill>
          <p:spPr>
            <a:xfrm>
              <a:off x="6319689" y="2290869"/>
              <a:ext cx="4346504" cy="3941550"/>
            </a:xfrm>
            <a:prstGeom prst="rect">
              <a:avLst/>
            </a:prstGeom>
          </p:spPr>
        </p:pic>
        <p:pic>
          <p:nvPicPr>
            <p:cNvPr id="9" name="Image 8">
              <a:extLst>
                <a:ext uri="{FF2B5EF4-FFF2-40B4-BE49-F238E27FC236}">
                  <a16:creationId xmlns:a16="http://schemas.microsoft.com/office/drawing/2014/main" id="{46D3030A-EC89-4D0E-859C-5637E23F9C26}"/>
                </a:ext>
              </a:extLst>
            </p:cNvPr>
            <p:cNvPicPr>
              <a:picLocks noChangeAspect="1"/>
            </p:cNvPicPr>
            <p:nvPr/>
          </p:nvPicPr>
          <p:blipFill rotWithShape="1">
            <a:blip r:embed="rId3"/>
            <a:srcRect l="8949" t="58527" r="46960" b="621"/>
            <a:stretch/>
          </p:blipFill>
          <p:spPr>
            <a:xfrm>
              <a:off x="5556738" y="4112955"/>
              <a:ext cx="3066755" cy="2721759"/>
            </a:xfrm>
            <a:prstGeom prst="rect">
              <a:avLst/>
            </a:prstGeom>
          </p:spPr>
        </p:pic>
      </p:grpSp>
      <p:sp>
        <p:nvSpPr>
          <p:cNvPr id="10" name="Espace réservé du texte 1">
            <a:extLst>
              <a:ext uri="{FF2B5EF4-FFF2-40B4-BE49-F238E27FC236}">
                <a16:creationId xmlns:a16="http://schemas.microsoft.com/office/drawing/2014/main" id="{5A2C0793-0A09-4156-A3CC-1EC5C69F35C5}"/>
              </a:ext>
            </a:extLst>
          </p:cNvPr>
          <p:cNvSpPr>
            <a:spLocks noGrp="1"/>
          </p:cNvSpPr>
          <p:nvPr>
            <p:ph type="body" sz="quarter" idx="13"/>
          </p:nvPr>
        </p:nvSpPr>
        <p:spPr>
          <a:xfrm>
            <a:off x="469879" y="1058344"/>
            <a:ext cx="6422985" cy="5450983"/>
          </a:xfrm>
        </p:spPr>
        <p:txBody>
          <a:bodyPr>
            <a:noAutofit/>
          </a:bodyPr>
          <a:lstStyle/>
          <a:p>
            <a:pPr marL="0" lvl="0" indent="0">
              <a:buNone/>
            </a:pPr>
            <a:r>
              <a:rPr lang="en-US" sz="1800" b="1" u="sng" dirty="0">
                <a:latin typeface="Calibri" panose="020F0502020204030204" pitchFamily="34" charset="0"/>
                <a:ea typeface="Calibri" panose="020F0502020204030204" pitchFamily="34" charset="0"/>
              </a:rPr>
              <a:t>What this means:</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TotalEnergies Foundation’s support to  climate, marine and coastal conservation &amp; research projects</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The Action! employee involvement in biodiversity projects</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The sharing of our biodiversity data with the scientific community</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The  TotalEnergies dedicated R&amp;D Biodiversity </a:t>
            </a:r>
            <a:r>
              <a:rPr lang="en-US" sz="1800" dirty="0" err="1">
                <a:latin typeface="Calibri" panose="020F0502020204030204" pitchFamily="34" charset="0"/>
                <a:ea typeface="Calibri" panose="020F0502020204030204" pitchFamily="34" charset="0"/>
              </a:rPr>
              <a:t>programme’s</a:t>
            </a:r>
            <a:r>
              <a:rPr lang="en-US" sz="1800" dirty="0">
                <a:latin typeface="Calibri" panose="020F0502020204030204" pitchFamily="34" charset="0"/>
                <a:ea typeface="Calibri" panose="020F0502020204030204" pitchFamily="34" charset="0"/>
              </a:rPr>
              <a:t> actions</a:t>
            </a:r>
          </a:p>
          <a:p>
            <a:pPr marL="34290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Staff Dedicated Biodiversity Training modules (LIZZY, </a:t>
            </a:r>
            <a:r>
              <a:rPr lang="en-US" sz="1800" dirty="0" err="1">
                <a:latin typeface="Calibri" panose="020F0502020204030204" pitchFamily="34" charset="0"/>
                <a:ea typeface="Calibri" panose="020F0502020204030204" pitchFamily="34" charset="0"/>
              </a:rPr>
              <a:t>TotalLearning</a:t>
            </a:r>
            <a:r>
              <a:rPr lang="en-US" sz="1800" dirty="0">
                <a:latin typeface="Calibri" panose="020F0502020204030204" pitchFamily="34" charset="0"/>
                <a:ea typeface="Calibri" panose="020F0502020204030204" pitchFamily="34" charset="0"/>
              </a:rPr>
              <a:t> Solutions)</a:t>
            </a:r>
            <a:r>
              <a:rPr lang="en-US" sz="1800" dirty="0">
                <a:latin typeface="Calibri" panose="020F0502020204030204" pitchFamily="34" charset="0"/>
              </a:rPr>
              <a:t> for non HSE &amp; HSE staff</a:t>
            </a:r>
          </a:p>
          <a:p>
            <a:pPr marL="342900" indent="-342900">
              <a:buFont typeface="Calibri" panose="020F0502020204030204" pitchFamily="34" charset="0"/>
              <a:buChar char="-"/>
            </a:pPr>
            <a:r>
              <a:rPr lang="en-US" sz="1800" dirty="0">
                <a:latin typeface="Calibri" panose="020F0502020204030204" pitchFamily="34" charset="0"/>
              </a:rPr>
              <a:t>Contributions to the broader community : industry biodiversity community of practice</a:t>
            </a:r>
          </a:p>
          <a:p>
            <a:pPr marL="342900" indent="-342900">
              <a:buFont typeface="Calibri" panose="020F0502020204030204" pitchFamily="34" charset="0"/>
              <a:buChar char="-"/>
            </a:pPr>
            <a:r>
              <a:rPr lang="en-US" sz="1800" dirty="0">
                <a:latin typeface="Calibri" panose="020F0502020204030204" pitchFamily="34" charset="0"/>
              </a:rPr>
              <a:t>Site &amp; Affiliate CSR activities </a:t>
            </a:r>
          </a:p>
          <a:p>
            <a:pPr marL="342900" lvl="0" indent="-342900">
              <a:buFont typeface="Calibri" panose="020F0502020204030204" pitchFamily="34" charset="0"/>
              <a:buChar char="-"/>
            </a:pPr>
            <a:endParaRPr lang="en-US" sz="900" dirty="0">
              <a:latin typeface="Calibri" panose="020F0502020204030204" pitchFamily="34" charset="0"/>
              <a:ea typeface="Calibri" panose="020F0502020204030204" pitchFamily="34" charset="0"/>
            </a:endParaRPr>
          </a:p>
          <a:p>
            <a:pPr marL="522900" lvl="1" indent="-342900">
              <a:buFont typeface="Calibri" panose="020F0502020204030204" pitchFamily="34" charset="0"/>
              <a:buChar char="-"/>
            </a:pPr>
            <a:endParaRPr lang="en-US" sz="16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p:txBody>
      </p:sp>
      <p:pic>
        <p:nvPicPr>
          <p:cNvPr id="11" name="Picture 2" descr="Résultat de recherche d'images pour &quot;GBIF&quot;">
            <a:extLst>
              <a:ext uri="{FF2B5EF4-FFF2-40B4-BE49-F238E27FC236}">
                <a16:creationId xmlns:a16="http://schemas.microsoft.com/office/drawing/2014/main" id="{C7EDC482-9852-49CD-842E-82BD5AC55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663" y="5260428"/>
            <a:ext cx="1647484" cy="79079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041EDC08-3C1A-4ECB-A83C-0841D0D2BD66}"/>
              </a:ext>
            </a:extLst>
          </p:cNvPr>
          <p:cNvPicPr>
            <a:picLocks noChangeAspect="1"/>
          </p:cNvPicPr>
          <p:nvPr/>
        </p:nvPicPr>
        <p:blipFill>
          <a:blip r:embed="rId5"/>
          <a:stretch>
            <a:fillRect/>
          </a:stretch>
        </p:blipFill>
        <p:spPr>
          <a:xfrm>
            <a:off x="701218" y="5180245"/>
            <a:ext cx="1381990" cy="1066800"/>
          </a:xfrm>
          <a:prstGeom prst="rect">
            <a:avLst/>
          </a:prstGeom>
        </p:spPr>
      </p:pic>
      <p:pic>
        <p:nvPicPr>
          <p:cNvPr id="15" name="Picture 2" descr="Logo Action!">
            <a:extLst>
              <a:ext uri="{FF2B5EF4-FFF2-40B4-BE49-F238E27FC236}">
                <a16:creationId xmlns:a16="http://schemas.microsoft.com/office/drawing/2014/main" id="{85091A42-7611-466B-8DD5-D68286EB09EE}"/>
              </a:ext>
            </a:extLst>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365554" y="5180245"/>
            <a:ext cx="1047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21C06AB1-AD69-4082-8403-7CE7DF614CBF}"/>
              </a:ext>
            </a:extLst>
          </p:cNvPr>
          <p:cNvPicPr>
            <a:picLocks noChangeAspect="1"/>
          </p:cNvPicPr>
          <p:nvPr/>
        </p:nvPicPr>
        <p:blipFill>
          <a:blip r:embed="rId7"/>
          <a:stretch>
            <a:fillRect/>
          </a:stretch>
        </p:blipFill>
        <p:spPr>
          <a:xfrm>
            <a:off x="3853160" y="5260428"/>
            <a:ext cx="2157647" cy="906434"/>
          </a:xfrm>
          <a:prstGeom prst="rect">
            <a:avLst/>
          </a:prstGeom>
        </p:spPr>
      </p:pic>
    </p:spTree>
    <p:extLst>
      <p:ext uri="{BB962C8B-B14F-4D97-AF65-F5344CB8AC3E}">
        <p14:creationId xmlns:p14="http://schemas.microsoft.com/office/powerpoint/2010/main" val="275837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a:t>Our Biodiversity Ambition: Promoting Biodiversity</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795008" y="6615156"/>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17</a:t>
            </a:fld>
            <a:endParaRPr lang="fr-FR" noProof="0" dirty="0"/>
          </a:p>
        </p:txBody>
      </p:sp>
      <p:grpSp>
        <p:nvGrpSpPr>
          <p:cNvPr id="2" name="Groupe 1">
            <a:extLst>
              <a:ext uri="{FF2B5EF4-FFF2-40B4-BE49-F238E27FC236}">
                <a16:creationId xmlns:a16="http://schemas.microsoft.com/office/drawing/2014/main" id="{1D0DDA29-BA2C-4718-A1EE-7C4D0E659978}"/>
              </a:ext>
            </a:extLst>
          </p:cNvPr>
          <p:cNvGrpSpPr/>
          <p:nvPr/>
        </p:nvGrpSpPr>
        <p:grpSpPr>
          <a:xfrm>
            <a:off x="9173981" y="1469036"/>
            <a:ext cx="2751615" cy="2824976"/>
            <a:chOff x="5556738" y="2290869"/>
            <a:chExt cx="5109455" cy="4543845"/>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l="10860" t="20878" r="5563" b="-1"/>
            <a:stretch/>
          </p:blipFill>
          <p:spPr>
            <a:xfrm>
              <a:off x="6319689" y="2290869"/>
              <a:ext cx="4346504" cy="3941550"/>
            </a:xfrm>
            <a:prstGeom prst="rect">
              <a:avLst/>
            </a:prstGeom>
          </p:spPr>
        </p:pic>
        <p:pic>
          <p:nvPicPr>
            <p:cNvPr id="9" name="Image 8">
              <a:extLst>
                <a:ext uri="{FF2B5EF4-FFF2-40B4-BE49-F238E27FC236}">
                  <a16:creationId xmlns:a16="http://schemas.microsoft.com/office/drawing/2014/main" id="{46D3030A-EC89-4D0E-859C-5637E23F9C26}"/>
                </a:ext>
              </a:extLst>
            </p:cNvPr>
            <p:cNvPicPr>
              <a:picLocks noChangeAspect="1"/>
            </p:cNvPicPr>
            <p:nvPr/>
          </p:nvPicPr>
          <p:blipFill rotWithShape="1">
            <a:blip r:embed="rId3"/>
            <a:srcRect l="8949" t="58527" r="46960" b="621"/>
            <a:stretch/>
          </p:blipFill>
          <p:spPr>
            <a:xfrm>
              <a:off x="5556738" y="4112955"/>
              <a:ext cx="3066755" cy="2721759"/>
            </a:xfrm>
            <a:prstGeom prst="rect">
              <a:avLst/>
            </a:prstGeom>
          </p:spPr>
        </p:pic>
      </p:grpSp>
      <p:pic>
        <p:nvPicPr>
          <p:cNvPr id="11" name="Picture 2" descr="Résultat de recherche d'images pour &quot;GBIF&quot;">
            <a:extLst>
              <a:ext uri="{FF2B5EF4-FFF2-40B4-BE49-F238E27FC236}">
                <a16:creationId xmlns:a16="http://schemas.microsoft.com/office/drawing/2014/main" id="{C7EDC482-9852-49CD-842E-82BD5AC55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766" y="3095490"/>
            <a:ext cx="1647484" cy="79079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041EDC08-3C1A-4ECB-A83C-0841D0D2BD66}"/>
              </a:ext>
            </a:extLst>
          </p:cNvPr>
          <p:cNvPicPr>
            <a:picLocks noChangeAspect="1"/>
          </p:cNvPicPr>
          <p:nvPr/>
        </p:nvPicPr>
        <p:blipFill>
          <a:blip r:embed="rId5"/>
          <a:stretch>
            <a:fillRect/>
          </a:stretch>
        </p:blipFill>
        <p:spPr>
          <a:xfrm>
            <a:off x="7188895" y="1048085"/>
            <a:ext cx="1110259" cy="857043"/>
          </a:xfrm>
          <a:prstGeom prst="rect">
            <a:avLst/>
          </a:prstGeom>
        </p:spPr>
      </p:pic>
      <p:pic>
        <p:nvPicPr>
          <p:cNvPr id="15" name="Picture 2" descr="Logo Action!">
            <a:extLst>
              <a:ext uri="{FF2B5EF4-FFF2-40B4-BE49-F238E27FC236}">
                <a16:creationId xmlns:a16="http://schemas.microsoft.com/office/drawing/2014/main" id="{85091A42-7611-466B-8DD5-D68286EB09EE}"/>
              </a:ext>
            </a:extLst>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7323156" y="2011539"/>
            <a:ext cx="841738" cy="8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texte 1">
            <a:extLst>
              <a:ext uri="{FF2B5EF4-FFF2-40B4-BE49-F238E27FC236}">
                <a16:creationId xmlns:a16="http://schemas.microsoft.com/office/drawing/2014/main" id="{77036278-2FD0-4A67-907C-40D469344BB5}"/>
              </a:ext>
            </a:extLst>
          </p:cNvPr>
          <p:cNvSpPr txBox="1">
            <a:spLocks/>
          </p:cNvSpPr>
          <p:nvPr/>
        </p:nvSpPr>
        <p:spPr>
          <a:xfrm>
            <a:off x="327552" y="1207947"/>
            <a:ext cx="6725606" cy="5117902"/>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latin typeface="Calibri" panose="020F0502020204030204" pitchFamily="34" charset="0"/>
                <a:ea typeface="Calibri" panose="020F0502020204030204" pitchFamily="34" charset="0"/>
              </a:rPr>
              <a:t>Results, 2021</a:t>
            </a:r>
            <a:r>
              <a:rPr lang="en-US" sz="1800" dirty="0">
                <a:latin typeface="Calibri" panose="020F0502020204030204" pitchFamily="34" charset="0"/>
                <a:ea typeface="Calibri" panose="020F0502020204030204" pitchFamily="34" charset="0"/>
              </a:rPr>
              <a:t>:</a:t>
            </a:r>
          </a:p>
          <a:p>
            <a:pPr marL="522900" lvl="1" indent="-342900">
              <a:buFont typeface="Calibri" panose="020F0502020204030204" pitchFamily="34" charset="0"/>
              <a:buChar char="-"/>
            </a:pPr>
            <a:r>
              <a:rPr lang="en-US" dirty="0">
                <a:latin typeface="Calibri" panose="020F0502020204030204" pitchFamily="34" charset="0"/>
              </a:rPr>
              <a:t>TTE Foundation : 6 main support projects</a:t>
            </a:r>
          </a:p>
          <a:p>
            <a:pPr marL="522900" lvl="1" indent="-342900">
              <a:buFont typeface="Calibri" panose="020F0502020204030204" pitchFamily="34" charset="0"/>
              <a:buChar char="-"/>
            </a:pPr>
            <a:r>
              <a:rPr lang="en-US" dirty="0">
                <a:latin typeface="Calibri" panose="020F0502020204030204" pitchFamily="34" charset="0"/>
              </a:rPr>
              <a:t>Action ! : 1200 </a:t>
            </a:r>
            <a:r>
              <a:rPr lang="en-US">
                <a:latin typeface="Calibri" panose="020F0502020204030204" pitchFamily="34" charset="0"/>
              </a:rPr>
              <a:t>initiatives internationally (in France) </a:t>
            </a:r>
            <a:r>
              <a:rPr lang="en-US" dirty="0">
                <a:latin typeface="Calibri" panose="020F0502020204030204" pitchFamily="34" charset="0"/>
              </a:rPr>
              <a:t>in support of biodiversity (</a:t>
            </a:r>
            <a:r>
              <a:rPr lang="en-US" dirty="0" err="1">
                <a:latin typeface="Calibri" panose="020F0502020204030204" pitchFamily="34" charset="0"/>
              </a:rPr>
              <a:t>PLantNet</a:t>
            </a:r>
            <a:r>
              <a:rPr lang="en-US" dirty="0">
                <a:latin typeface="Calibri" panose="020F0502020204030204" pitchFamily="34" charset="0"/>
              </a:rPr>
              <a:t> &amp; </a:t>
            </a:r>
            <a:r>
              <a:rPr lang="en-US" dirty="0" err="1">
                <a:latin typeface="Calibri" panose="020F0502020204030204" pitchFamily="34" charset="0"/>
              </a:rPr>
              <a:t>Spipoll</a:t>
            </a:r>
            <a:r>
              <a:rPr lang="en-US" dirty="0">
                <a:latin typeface="Calibri" panose="020F0502020204030204" pitchFamily="34" charset="0"/>
              </a:rPr>
              <a:t> citizen science,…)</a:t>
            </a:r>
          </a:p>
          <a:p>
            <a:pPr marL="522900" lvl="1" indent="-342900">
              <a:buFont typeface="Calibri" panose="020F0502020204030204" pitchFamily="34" charset="0"/>
              <a:buChar char="-"/>
            </a:pPr>
            <a:r>
              <a:rPr lang="en-US" dirty="0">
                <a:latin typeface="Calibri" panose="020F0502020204030204" pitchFamily="34" charset="0"/>
              </a:rPr>
              <a:t>Data Shared on the Global Biodiversity Information Facility platform: 3815 species data records, 4769 data downloads, 16 citations in scientific  publications)</a:t>
            </a:r>
          </a:p>
          <a:p>
            <a:pPr marL="522900" lvl="1" indent="-342900">
              <a:buFont typeface="Calibri" panose="020F0502020204030204" pitchFamily="34" charset="0"/>
              <a:buChar char="-"/>
            </a:pPr>
            <a:r>
              <a:rPr lang="en-US" dirty="0">
                <a:latin typeface="Calibri" panose="020F0502020204030204" pitchFamily="34" charset="0"/>
              </a:rPr>
              <a:t>R&amp;D: several </a:t>
            </a:r>
            <a:r>
              <a:rPr lang="en-US" dirty="0" err="1">
                <a:latin typeface="Calibri" panose="020F0502020204030204" pitchFamily="34" charset="0"/>
              </a:rPr>
              <a:t>programmes</a:t>
            </a:r>
            <a:r>
              <a:rPr lang="en-US" dirty="0">
                <a:latin typeface="Calibri" panose="020F0502020204030204" pitchFamily="34" charset="0"/>
              </a:rPr>
              <a:t> including environmental-DNA for monitoring, ecological connectivity modelling tools, Mitigation Hierarchy &amp;  Nature Based Solution decision making support tools to sites and projects</a:t>
            </a:r>
          </a:p>
          <a:p>
            <a:pPr marL="522900" lvl="1" indent="-342900">
              <a:buFont typeface="Calibri" panose="020F0502020204030204" pitchFamily="34" charset="0"/>
              <a:buChar char="-"/>
            </a:pPr>
            <a:r>
              <a:rPr lang="en-US" dirty="0">
                <a:latin typeface="Calibri" panose="020F0502020204030204" pitchFamily="34" charset="0"/>
              </a:rPr>
              <a:t>Complete 4 modules Lizzy Biodiversity Training </a:t>
            </a:r>
            <a:r>
              <a:rPr lang="en-US" dirty="0" err="1">
                <a:latin typeface="Calibri" panose="020F0502020204030204" pitchFamily="34" charset="0"/>
              </a:rPr>
              <a:t>programme</a:t>
            </a:r>
            <a:endParaRPr lang="en-US" dirty="0">
              <a:latin typeface="Calibri" panose="020F0502020204030204" pitchFamily="34" charset="0"/>
            </a:endParaRPr>
          </a:p>
          <a:p>
            <a:pPr marL="522900" lvl="1" indent="-342900">
              <a:buFont typeface="Calibri" panose="020F0502020204030204" pitchFamily="34" charset="0"/>
              <a:buChar char="-"/>
            </a:pPr>
            <a:r>
              <a:rPr lang="en-US" dirty="0">
                <a:latin typeface="Calibri" panose="020F0502020204030204" pitchFamily="34" charset="0"/>
                <a:ea typeface="Calibri" panose="020F0502020204030204" pitchFamily="34" charset="0"/>
              </a:rPr>
              <a:t>Participation in many industry associations  and community of practices: IPBES, UN-CBD,  TNFD, IPIECA, CSBI, AFNOR…</a:t>
            </a:r>
          </a:p>
          <a:p>
            <a:pPr marL="522900" lvl="1" indent="-342900">
              <a:buFont typeface="Calibri" panose="020F0502020204030204" pitchFamily="34" charset="0"/>
              <a:buChar char="-"/>
            </a:pPr>
            <a:endParaRPr lang="en-US" sz="1600" dirty="0">
              <a:latin typeface="Calibri" panose="020F0502020204030204" pitchFamily="34" charset="0"/>
              <a:ea typeface="Calibri" panose="020F0502020204030204" pitchFamily="34" charset="0"/>
            </a:endParaRPr>
          </a:p>
          <a:p>
            <a:pPr marL="342900" indent="-342900">
              <a:buFont typeface="Calibri" panose="020F0502020204030204" pitchFamily="34" charset="0"/>
              <a:buChar char="-"/>
            </a:pPr>
            <a:endParaRPr lang="en-US" sz="1800" dirty="0">
              <a:latin typeface="Calibri" panose="020F0502020204030204" pitchFamily="34" charset="0"/>
              <a:ea typeface="Calibri" panose="020F0502020204030204" pitchFamily="34" charset="0"/>
            </a:endParaRPr>
          </a:p>
        </p:txBody>
      </p:sp>
      <p:pic>
        <p:nvPicPr>
          <p:cNvPr id="18" name="Picture 2">
            <a:extLst>
              <a:ext uri="{FF2B5EF4-FFF2-40B4-BE49-F238E27FC236}">
                <a16:creationId xmlns:a16="http://schemas.microsoft.com/office/drawing/2014/main" id="{98B4F4C1-72E3-49DC-B7E7-BA44739441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667" r="-7877" b="13204"/>
          <a:stretch/>
        </p:blipFill>
        <p:spPr bwMode="auto">
          <a:xfrm>
            <a:off x="7188895" y="4430375"/>
            <a:ext cx="1392549" cy="9052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fficher l’image source">
            <a:extLst>
              <a:ext uri="{FF2B5EF4-FFF2-40B4-BE49-F238E27FC236}">
                <a16:creationId xmlns:a16="http://schemas.microsoft.com/office/drawing/2014/main" id="{8D44819F-3BE7-4131-A038-C61EB8BA4B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6109" y="4359945"/>
            <a:ext cx="1693092" cy="192396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fficher l’image source">
            <a:extLst>
              <a:ext uri="{FF2B5EF4-FFF2-40B4-BE49-F238E27FC236}">
                <a16:creationId xmlns:a16="http://schemas.microsoft.com/office/drawing/2014/main" id="{715D6F20-D8E9-4B73-8A9A-9F15DFC5D8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17604" y="5172692"/>
            <a:ext cx="1212180" cy="121218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ésultat d’images pour CBD biodiversity">
            <a:extLst>
              <a:ext uri="{FF2B5EF4-FFF2-40B4-BE49-F238E27FC236}">
                <a16:creationId xmlns:a16="http://schemas.microsoft.com/office/drawing/2014/main" id="{B405AF0B-F724-4724-9C54-DA15727ABC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8373" y="5566868"/>
            <a:ext cx="1882436" cy="72151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Afficher l’image source">
            <a:extLst>
              <a:ext uri="{FF2B5EF4-FFF2-40B4-BE49-F238E27FC236}">
                <a16:creationId xmlns:a16="http://schemas.microsoft.com/office/drawing/2014/main" id="{06F58D21-83A8-4303-AC08-FCB51DC800D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089" t="21048" r="12806" b="38007"/>
          <a:stretch/>
        </p:blipFill>
        <p:spPr bwMode="auto">
          <a:xfrm>
            <a:off x="10414395" y="4530985"/>
            <a:ext cx="1253792" cy="40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a:t>Our Biodiversity Ambition: Over 80 CSR voluntary initiatives promoting biodiversity</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18</a:t>
            </a:fld>
            <a:endParaRPr lang="fr-FR" noProof="0" dirty="0"/>
          </a:p>
        </p:txBody>
      </p:sp>
      <p:grpSp>
        <p:nvGrpSpPr>
          <p:cNvPr id="2" name="Groupe 1">
            <a:extLst>
              <a:ext uri="{FF2B5EF4-FFF2-40B4-BE49-F238E27FC236}">
                <a16:creationId xmlns:a16="http://schemas.microsoft.com/office/drawing/2014/main" id="{1D0DDA29-BA2C-4718-A1EE-7C4D0E659978}"/>
              </a:ext>
            </a:extLst>
          </p:cNvPr>
          <p:cNvGrpSpPr/>
          <p:nvPr/>
        </p:nvGrpSpPr>
        <p:grpSpPr>
          <a:xfrm>
            <a:off x="10189879" y="242844"/>
            <a:ext cx="1647484" cy="1543538"/>
            <a:chOff x="5556738" y="2290869"/>
            <a:chExt cx="5109455" cy="4543845"/>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l="10860" t="20878" r="5563" b="-1"/>
            <a:stretch/>
          </p:blipFill>
          <p:spPr>
            <a:xfrm>
              <a:off x="6319689" y="2290869"/>
              <a:ext cx="4346504" cy="3941550"/>
            </a:xfrm>
            <a:prstGeom prst="rect">
              <a:avLst/>
            </a:prstGeom>
          </p:spPr>
        </p:pic>
        <p:pic>
          <p:nvPicPr>
            <p:cNvPr id="9" name="Image 8">
              <a:extLst>
                <a:ext uri="{FF2B5EF4-FFF2-40B4-BE49-F238E27FC236}">
                  <a16:creationId xmlns:a16="http://schemas.microsoft.com/office/drawing/2014/main" id="{46D3030A-EC89-4D0E-859C-5637E23F9C26}"/>
                </a:ext>
              </a:extLst>
            </p:cNvPr>
            <p:cNvPicPr>
              <a:picLocks noChangeAspect="1"/>
            </p:cNvPicPr>
            <p:nvPr/>
          </p:nvPicPr>
          <p:blipFill rotWithShape="1">
            <a:blip r:embed="rId3"/>
            <a:srcRect l="8949" t="58527" r="46960" b="621"/>
            <a:stretch/>
          </p:blipFill>
          <p:spPr>
            <a:xfrm>
              <a:off x="5556738" y="4112955"/>
              <a:ext cx="3066755" cy="2721759"/>
            </a:xfrm>
            <a:prstGeom prst="rect">
              <a:avLst/>
            </a:prstGeom>
          </p:spPr>
        </p:pic>
      </p:grpSp>
      <p:pic>
        <p:nvPicPr>
          <p:cNvPr id="7" name="Image 6">
            <a:extLst>
              <a:ext uri="{FF2B5EF4-FFF2-40B4-BE49-F238E27FC236}">
                <a16:creationId xmlns:a16="http://schemas.microsoft.com/office/drawing/2014/main" id="{4E452BF2-E960-459B-8D6C-4DB49DAE5A52}"/>
              </a:ext>
            </a:extLst>
          </p:cNvPr>
          <p:cNvPicPr>
            <a:picLocks noChangeAspect="1"/>
          </p:cNvPicPr>
          <p:nvPr/>
        </p:nvPicPr>
        <p:blipFill>
          <a:blip r:embed="rId4"/>
          <a:stretch>
            <a:fillRect/>
          </a:stretch>
        </p:blipFill>
        <p:spPr>
          <a:xfrm>
            <a:off x="454894" y="1737800"/>
            <a:ext cx="10880426" cy="5120200"/>
          </a:xfrm>
          <a:prstGeom prst="rect">
            <a:avLst/>
          </a:prstGeom>
        </p:spPr>
      </p:pic>
    </p:spTree>
    <p:extLst>
      <p:ext uri="{BB962C8B-B14F-4D97-AF65-F5344CB8AC3E}">
        <p14:creationId xmlns:p14="http://schemas.microsoft.com/office/powerpoint/2010/main" val="38576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372351"/>
            <a:ext cx="8364632" cy="4860000"/>
          </a:xfrm>
        </p:spPr>
        <p:txBody>
          <a:bodyPr>
            <a:noAutofit/>
          </a:bodyPr>
          <a:lstStyle/>
          <a:p>
            <a:r>
              <a:rPr lang="en-US" sz="2400" b="1" dirty="0">
                <a:effectLst/>
                <a:latin typeface="Calibri" panose="020F0502020204030204" pitchFamily="34" charset="0"/>
                <a:ea typeface="Calibri" panose="020F0502020204030204" pitchFamily="34" charset="0"/>
              </a:rPr>
              <a:t>The Biodiversity Crises is increasing the performance expectation of Business : </a:t>
            </a:r>
            <a:r>
              <a:rPr lang="en-US" sz="2400" b="1" dirty="0">
                <a:latin typeface="Calibri" panose="020F0502020204030204" pitchFamily="34" charset="0"/>
                <a:ea typeface="Calibri" panose="020F0502020204030204" pitchFamily="34" charset="0"/>
              </a:rPr>
              <a:t>TTE </a:t>
            </a:r>
            <a:r>
              <a:rPr lang="en-US" sz="2400" b="1" dirty="0">
                <a:effectLst/>
                <a:latin typeface="Calibri" panose="020F0502020204030204" pitchFamily="34" charset="0"/>
                <a:ea typeface="Calibri" panose="020F0502020204030204" pitchFamily="34" charset="0"/>
              </a:rPr>
              <a:t>needs to adapt its Ambition accordingly </a:t>
            </a:r>
            <a:r>
              <a:rPr lang="en-US" dirty="0">
                <a:effectLst/>
                <a:latin typeface="Calibri" panose="020F0502020204030204" pitchFamily="34" charset="0"/>
                <a:ea typeface="Calibri" panose="020F0502020204030204" pitchFamily="34" charset="0"/>
              </a:rPr>
              <a:t>to ensure meet our stakeholder expectation and use the opportunities of a leadership position:</a:t>
            </a:r>
          </a:p>
          <a:p>
            <a:r>
              <a:rPr lang="en-US" b="1" dirty="0">
                <a:effectLst/>
                <a:latin typeface="Calibri" panose="020F0502020204030204" pitchFamily="34" charset="0"/>
                <a:ea typeface="Calibri" panose="020F0502020204030204" pitchFamily="34" charset="0"/>
              </a:rPr>
              <a:t>2 </a:t>
            </a:r>
            <a:r>
              <a:rPr lang="en-US" b="1" dirty="0">
                <a:latin typeface="Calibri" panose="020F0502020204030204" pitchFamily="34" charset="0"/>
                <a:ea typeface="Calibri" panose="020F0502020204030204" pitchFamily="34" charset="0"/>
              </a:rPr>
              <a:t>additional axes </a:t>
            </a:r>
            <a:r>
              <a:rPr lang="en-US" dirty="0">
                <a:latin typeface="Calibri" panose="020F0502020204030204" pitchFamily="34" charset="0"/>
                <a:ea typeface="Calibri" panose="020F0502020204030204" pitchFamily="34" charset="0"/>
              </a:rPr>
              <a:t>that could be developed which offer significant</a:t>
            </a:r>
            <a:r>
              <a:rPr lang="en-US" dirty="0">
                <a:effectLst/>
                <a:latin typeface="Calibri" panose="020F0502020204030204" pitchFamily="34" charset="0"/>
                <a:ea typeface="Calibri" panose="020F0502020204030204" pitchFamily="34" charset="0"/>
              </a:rPr>
              <a:t> opportunities to the Company:</a:t>
            </a:r>
          </a:p>
          <a:p>
            <a:pPr marL="342900" lvl="0" indent="-342900">
              <a:buFont typeface="Calibri" panose="020F0502020204030204" pitchFamily="34" charset="0"/>
              <a:buChar char="-"/>
            </a:pPr>
            <a:r>
              <a:rPr lang="en-US" b="1" dirty="0">
                <a:effectLst/>
                <a:latin typeface="Calibri" panose="020F0502020204030204" pitchFamily="34" charset="0"/>
                <a:ea typeface="Times New Roman" panose="02020603050405020304" pitchFamily="18" charset="0"/>
              </a:rPr>
              <a:t>Contribute to the UN CBD COP15’s 30% terrestrial </a:t>
            </a:r>
            <a:r>
              <a:rPr lang="en-US" b="1" dirty="0">
                <a:latin typeface="Calibri" panose="020F0502020204030204" pitchFamily="34" charset="0"/>
                <a:ea typeface="Times New Roman" panose="02020603050405020304" pitchFamily="18" charset="0"/>
              </a:rPr>
              <a:t>&amp; marine areas protection </a:t>
            </a:r>
            <a:r>
              <a:rPr lang="en-US" b="1" dirty="0">
                <a:effectLst/>
                <a:latin typeface="Calibri" panose="020F0502020204030204" pitchFamily="34" charset="0"/>
                <a:ea typeface="Times New Roman" panose="02020603050405020304" pitchFamily="18" charset="0"/>
              </a:rPr>
              <a:t>target:</a:t>
            </a:r>
            <a:r>
              <a:rPr lang="en-US" dirty="0">
                <a:effectLst/>
                <a:latin typeface="Calibri" panose="020F0502020204030204" pitchFamily="34" charset="0"/>
                <a:ea typeface="Times New Roman" panose="02020603050405020304" pitchFamily="18" charset="0"/>
              </a:rPr>
              <a:t>  this target is </a:t>
            </a:r>
            <a:r>
              <a:rPr lang="en-US" dirty="0">
                <a:latin typeface="Calibri" panose="020F0502020204030204" pitchFamily="34" charset="0"/>
                <a:ea typeface="Times New Roman" panose="02020603050405020304" pitchFamily="18" charset="0"/>
              </a:rPr>
              <a:t>for states and not business per se , however this is an opportunity for TTE to </a:t>
            </a:r>
            <a:r>
              <a:rPr lang="en-US" u="sng" dirty="0">
                <a:latin typeface="Calibri" panose="020F0502020204030204" pitchFamily="34" charset="0"/>
                <a:ea typeface="Times New Roman" panose="02020603050405020304" pitchFamily="18" charset="0"/>
              </a:rPr>
              <a:t>make contributions </a:t>
            </a:r>
            <a:r>
              <a:rPr lang="en-US" dirty="0">
                <a:latin typeface="Calibri" panose="020F0502020204030204" pitchFamily="34" charset="0"/>
                <a:ea typeface="Times New Roman" panose="02020603050405020304" pitchFamily="18" charset="0"/>
              </a:rPr>
              <a:t>with its net gain/ offsets/biodiversity positive project actions</a:t>
            </a:r>
          </a:p>
          <a:p>
            <a:pPr marL="342900" lvl="0" indent="-342900">
              <a:buFont typeface="Calibri" panose="020F0502020204030204" pitchFamily="34" charset="0"/>
              <a:buChar char="-"/>
            </a:pPr>
            <a:r>
              <a:rPr lang="en-US" b="1" dirty="0">
                <a:effectLst/>
                <a:latin typeface="Calibri" panose="020F0502020204030204" pitchFamily="34" charset="0"/>
                <a:ea typeface="Times New Roman" panose="02020603050405020304" pitchFamily="18" charset="0"/>
              </a:rPr>
              <a:t>Contribute to the UN CBD COP15’s 20% terrestrial, wetlands </a:t>
            </a:r>
            <a:r>
              <a:rPr lang="en-US" b="1" dirty="0">
                <a:latin typeface="Calibri" panose="020F0502020204030204" pitchFamily="34" charset="0"/>
                <a:ea typeface="Times New Roman" panose="02020603050405020304" pitchFamily="18" charset="0"/>
              </a:rPr>
              <a:t>&amp; marine areas</a:t>
            </a:r>
            <a:r>
              <a:rPr lang="en-US" b="1" dirty="0">
                <a:effectLst/>
                <a:latin typeface="Calibri" panose="020F0502020204030204" pitchFamily="34" charset="0"/>
                <a:ea typeface="Times New Roman" panose="02020603050405020304" pitchFamily="18" charset="0"/>
              </a:rPr>
              <a:t> restoration target </a:t>
            </a:r>
            <a:r>
              <a:rPr lang="en-US" dirty="0">
                <a:effectLst/>
                <a:latin typeface="Calibri" panose="020F0502020204030204" pitchFamily="34" charset="0"/>
                <a:ea typeface="Times New Roman" panose="02020603050405020304" pitchFamily="18" charset="0"/>
              </a:rPr>
              <a:t>: contribute to the collective restoration effort of lost biodiversity values - creation of a </a:t>
            </a:r>
            <a:r>
              <a:rPr lang="en-US" u="sng" dirty="0">
                <a:effectLst/>
                <a:latin typeface="Calibri" panose="020F0502020204030204" pitchFamily="34" charset="0"/>
                <a:ea typeface="Times New Roman" panose="02020603050405020304" pitchFamily="18" charset="0"/>
              </a:rPr>
              <a:t>restoration fund, </a:t>
            </a:r>
            <a:r>
              <a:rPr lang="en-US" dirty="0">
                <a:effectLst/>
                <a:latin typeface="Calibri" panose="020F0502020204030204" pitchFamily="34" charset="0"/>
                <a:ea typeface="Times New Roman" panose="02020603050405020304" pitchFamily="18" charset="0"/>
              </a:rPr>
              <a:t>with other partners, based on the OGCI model and with IUCN scientific management/guarantee</a:t>
            </a:r>
            <a:endParaRPr lang="en-US"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en-US" dirty="0">
              <a:effectLst/>
              <a:latin typeface="Calibri" panose="020F0502020204030204" pitchFamily="34" charset="0"/>
              <a:ea typeface="Calibri" panose="020F0502020204030204" pitchFamily="34" charset="0"/>
            </a:endParaRPr>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Update of 2020 Biodiversity Ambition</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19</a:t>
            </a:fld>
            <a:endParaRPr lang="fr-FR" noProof="0" dirty="0"/>
          </a:p>
        </p:txBody>
      </p:sp>
      <p:pic>
        <p:nvPicPr>
          <p:cNvPr id="6" name="Image 5">
            <a:extLst>
              <a:ext uri="{FF2B5EF4-FFF2-40B4-BE49-F238E27FC236}">
                <a16:creationId xmlns:a16="http://schemas.microsoft.com/office/drawing/2014/main" id="{29D9598F-6AE3-4553-B88D-595776D4BD05}"/>
              </a:ext>
            </a:extLst>
          </p:cNvPr>
          <p:cNvPicPr>
            <a:picLocks noChangeAspect="1"/>
          </p:cNvPicPr>
          <p:nvPr/>
        </p:nvPicPr>
        <p:blipFill rotWithShape="1">
          <a:blip r:embed="rId3"/>
          <a:srcRect l="11625"/>
          <a:stretch/>
        </p:blipFill>
        <p:spPr>
          <a:xfrm>
            <a:off x="8834511" y="1372351"/>
            <a:ext cx="3357489" cy="3639121"/>
          </a:xfrm>
          <a:prstGeom prst="rect">
            <a:avLst/>
          </a:prstGeom>
        </p:spPr>
      </p:pic>
      <p:sp>
        <p:nvSpPr>
          <p:cNvPr id="8" name="ZoneTexte 7">
            <a:extLst>
              <a:ext uri="{FF2B5EF4-FFF2-40B4-BE49-F238E27FC236}">
                <a16:creationId xmlns:a16="http://schemas.microsoft.com/office/drawing/2014/main" id="{048936AE-0244-4D06-8337-9F63563593C5}"/>
              </a:ext>
            </a:extLst>
          </p:cNvPr>
          <p:cNvSpPr txBox="1"/>
          <p:nvPr/>
        </p:nvSpPr>
        <p:spPr>
          <a:xfrm>
            <a:off x="9423257" y="4789862"/>
            <a:ext cx="2549735" cy="2123658"/>
          </a:xfrm>
          <a:prstGeom prst="rect">
            <a:avLst/>
          </a:prstGeom>
          <a:noFill/>
        </p:spPr>
        <p:txBody>
          <a:bodyPr wrap="square">
            <a:spAutoFit/>
          </a:bodyPr>
          <a:lstStyle/>
          <a:p>
            <a:r>
              <a:rPr lang="fr-FR" sz="6600" dirty="0">
                <a:effectLst/>
                <a:latin typeface="Calibri" panose="020F0502020204030204" pitchFamily="34" charset="0"/>
                <a:ea typeface="Times New Roman" panose="02020603050405020304" pitchFamily="18" charset="0"/>
              </a:rPr>
              <a:t>Next </a:t>
            </a:r>
            <a:r>
              <a:rPr lang="fr-FR" sz="6600" dirty="0" err="1">
                <a:effectLst/>
                <a:latin typeface="Calibri" panose="020F0502020204030204" pitchFamily="34" charset="0"/>
                <a:ea typeface="Times New Roman" panose="02020603050405020304" pitchFamily="18" charset="0"/>
              </a:rPr>
              <a:t>steps</a:t>
            </a:r>
            <a:r>
              <a:rPr lang="fr-FR" sz="6600" dirty="0">
                <a:effectLst/>
                <a:latin typeface="Calibri" panose="020F0502020204030204" pitchFamily="34" charset="0"/>
                <a:ea typeface="Times New Roman" panose="02020603050405020304" pitchFamily="18" charset="0"/>
              </a:rPr>
              <a:t>?</a:t>
            </a:r>
            <a:endParaRPr lang="fr-FR" sz="6600" dirty="0"/>
          </a:p>
        </p:txBody>
      </p:sp>
    </p:spTree>
    <p:extLst>
      <p:ext uri="{BB962C8B-B14F-4D97-AF65-F5344CB8AC3E}">
        <p14:creationId xmlns:p14="http://schemas.microsoft.com/office/powerpoint/2010/main" val="42187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A00A7-FCCD-4C63-803B-EED5CFC3F808}"/>
              </a:ext>
            </a:extLst>
          </p:cNvPr>
          <p:cNvSpPr>
            <a:spLocks noGrp="1"/>
          </p:cNvSpPr>
          <p:nvPr>
            <p:ph type="title"/>
          </p:nvPr>
        </p:nvSpPr>
        <p:spPr>
          <a:xfrm>
            <a:off x="464400" y="1987200"/>
            <a:ext cx="5400000" cy="720000"/>
          </a:xfrm>
        </p:spPr>
        <p:txBody>
          <a:bodyPr>
            <a:noAutofit/>
          </a:bodyPr>
          <a:lstStyle/>
          <a:p>
            <a:r>
              <a:rPr lang="fr-FR" dirty="0"/>
              <a:t>AGENDA</a:t>
            </a:r>
          </a:p>
        </p:txBody>
      </p:sp>
      <p:sp>
        <p:nvSpPr>
          <p:cNvPr id="17" name="Espace réservé du texte 16">
            <a:extLst>
              <a:ext uri="{FF2B5EF4-FFF2-40B4-BE49-F238E27FC236}">
                <a16:creationId xmlns:a16="http://schemas.microsoft.com/office/drawing/2014/main" id="{EEB4D5EC-85BA-4BA0-8EF1-99B8304CC826}"/>
              </a:ext>
            </a:extLst>
          </p:cNvPr>
          <p:cNvSpPr>
            <a:spLocks noGrp="1"/>
          </p:cNvSpPr>
          <p:nvPr>
            <p:ph type="body" sz="quarter" idx="26"/>
          </p:nvPr>
        </p:nvSpPr>
        <p:spPr>
          <a:xfrm>
            <a:off x="464400" y="2876400"/>
            <a:ext cx="5400000" cy="3240000"/>
          </a:xfrm>
        </p:spPr>
        <p:txBody>
          <a:bodyPr/>
          <a:lstStyle/>
          <a:p>
            <a:r>
              <a:rPr lang="en-US"/>
              <a:t>What is Biodiversity</a:t>
            </a:r>
          </a:p>
          <a:p>
            <a:r>
              <a:rPr lang="en-US"/>
              <a:t>Why it is important</a:t>
            </a:r>
          </a:p>
          <a:p>
            <a:r>
              <a:rPr lang="en-US"/>
              <a:t>Our Biodiversity Approach</a:t>
            </a:r>
          </a:p>
        </p:txBody>
      </p:sp>
    </p:spTree>
    <p:extLst>
      <p:ext uri="{BB962C8B-B14F-4D97-AF65-F5344CB8AC3E}">
        <p14:creationId xmlns:p14="http://schemas.microsoft.com/office/powerpoint/2010/main" val="230385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76EB1-E45B-4878-A58C-9C7D25274687}"/>
              </a:ext>
            </a:extLst>
          </p:cNvPr>
          <p:cNvSpPr>
            <a:spLocks noGrp="1"/>
          </p:cNvSpPr>
          <p:nvPr>
            <p:ph type="title"/>
          </p:nvPr>
        </p:nvSpPr>
        <p:spPr>
          <a:xfrm>
            <a:off x="2316000" y="2845977"/>
            <a:ext cx="7560000" cy="828000"/>
          </a:xfrm>
        </p:spPr>
        <p:txBody>
          <a:bodyPr/>
          <a:lstStyle/>
          <a:p>
            <a:r>
              <a:rPr lang="fr-FR" dirty="0" err="1"/>
              <a:t>Thank</a:t>
            </a:r>
            <a:r>
              <a:rPr lang="fr-FR" dirty="0"/>
              <a:t> </a:t>
            </a:r>
            <a:r>
              <a:rPr lang="fr-FR" dirty="0" err="1"/>
              <a:t>you</a:t>
            </a:r>
            <a:r>
              <a:rPr lang="fr-FR" dirty="0"/>
              <a:t>.</a:t>
            </a:r>
          </a:p>
        </p:txBody>
      </p:sp>
    </p:spTree>
    <p:extLst>
      <p:ext uri="{BB962C8B-B14F-4D97-AF65-F5344CB8AC3E}">
        <p14:creationId xmlns:p14="http://schemas.microsoft.com/office/powerpoint/2010/main" val="11130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7261F1CC-3836-45EF-8B8C-2C3E490BE93B}"/>
              </a:ext>
            </a:extLst>
          </p:cNvPr>
          <p:cNvSpPr>
            <a:spLocks noGrp="1"/>
          </p:cNvSpPr>
          <p:nvPr>
            <p:ph type="title"/>
          </p:nvPr>
        </p:nvSpPr>
        <p:spPr>
          <a:xfrm>
            <a:off x="489742" y="2845977"/>
            <a:ext cx="11160000" cy="1440000"/>
          </a:xfrm>
        </p:spPr>
        <p:txBody>
          <a:bodyPr/>
          <a:lstStyle/>
          <a:p>
            <a:r>
              <a:rPr lang="fr-FR" dirty="0"/>
              <a:t>Annexes</a:t>
            </a:r>
          </a:p>
        </p:txBody>
      </p:sp>
      <p:sp>
        <p:nvSpPr>
          <p:cNvPr id="3" name="Espace réservé du pied de page 2">
            <a:extLst>
              <a:ext uri="{FF2B5EF4-FFF2-40B4-BE49-F238E27FC236}">
                <a16:creationId xmlns:a16="http://schemas.microsoft.com/office/drawing/2014/main" id="{69F6C23D-4B69-449D-B8E9-4AA07C927DEA}"/>
              </a:ext>
            </a:extLst>
          </p:cNvPr>
          <p:cNvSpPr>
            <a:spLocks noGrp="1"/>
          </p:cNvSpPr>
          <p:nvPr>
            <p:ph type="ftr" sz="quarter" idx="11"/>
          </p:nvPr>
        </p:nvSpPr>
        <p:spPr>
          <a:xfrm>
            <a:off x="856680" y="6449983"/>
            <a:ext cx="3600000" cy="252000"/>
          </a:xfrm>
        </p:spPr>
        <p:txBody>
          <a:bodyPr/>
          <a:lstStyle/>
          <a:p>
            <a:pPr lvl="0"/>
            <a:r>
              <a:rPr lang="fr-FR" noProof="0"/>
              <a:t>Date - Pied de page de votre présentation</a:t>
            </a:r>
          </a:p>
        </p:txBody>
      </p:sp>
      <p:sp>
        <p:nvSpPr>
          <p:cNvPr id="4" name="Espace réservé du numéro de diapositive 3">
            <a:extLst>
              <a:ext uri="{FF2B5EF4-FFF2-40B4-BE49-F238E27FC236}">
                <a16:creationId xmlns:a16="http://schemas.microsoft.com/office/drawing/2014/main" id="{B45718C4-70BC-464D-BBC9-108312315AB8}"/>
              </a:ext>
            </a:extLst>
          </p:cNvPr>
          <p:cNvSpPr>
            <a:spLocks noGrp="1"/>
          </p:cNvSpPr>
          <p:nvPr>
            <p:ph type="sldNum" sz="quarter" idx="12"/>
          </p:nvPr>
        </p:nvSpPr>
        <p:spPr>
          <a:xfrm>
            <a:off x="219008" y="6449983"/>
            <a:ext cx="576000" cy="252000"/>
          </a:xfrm>
        </p:spPr>
        <p:txBody>
          <a:bodyPr/>
          <a:lstStyle/>
          <a:p>
            <a:pPr lvl="0"/>
            <a:fld id="{975A587B-5814-4D9B-9598-FE9CB954CB01}" type="slidenum">
              <a:rPr lang="fr-FR" noProof="0" smtClean="0"/>
              <a:pPr lvl="0"/>
              <a:t>21</a:t>
            </a:fld>
            <a:endParaRPr lang="fr-FR" noProof="0"/>
          </a:p>
        </p:txBody>
      </p:sp>
    </p:spTree>
    <p:extLst>
      <p:ext uri="{BB962C8B-B14F-4D97-AF65-F5344CB8AC3E}">
        <p14:creationId xmlns:p14="http://schemas.microsoft.com/office/powerpoint/2010/main" val="99559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232188F-E22B-42F9-8549-99762DF0667D}"/>
              </a:ext>
            </a:extLst>
          </p:cNvPr>
          <p:cNvSpPr txBox="1"/>
          <p:nvPr/>
        </p:nvSpPr>
        <p:spPr>
          <a:xfrm>
            <a:off x="1685710" y="2178517"/>
            <a:ext cx="2884317" cy="369332"/>
          </a:xfrm>
          <a:prstGeom prst="rect">
            <a:avLst/>
          </a:prstGeom>
          <a:noFill/>
        </p:spPr>
        <p:txBody>
          <a:bodyPr wrap="square">
            <a:spAutoFit/>
          </a:bodyPr>
          <a:lstStyle/>
          <a:p>
            <a:pPr algn="ctr" fontAlgn="base"/>
            <a:r>
              <a:rPr lang="en-US" b="1" dirty="0">
                <a:solidFill>
                  <a:srgbClr val="0C6B49"/>
                </a:solidFill>
              </a:rPr>
              <a:t>WHAT</a:t>
            </a:r>
            <a:endParaRPr lang="en-US" sz="1600" b="1" dirty="0">
              <a:solidFill>
                <a:srgbClr val="0C6B49"/>
              </a:solidFill>
            </a:endParaRPr>
          </a:p>
        </p:txBody>
      </p:sp>
      <p:sp>
        <p:nvSpPr>
          <p:cNvPr id="8" name="Espace réservé du contenu 7">
            <a:extLst>
              <a:ext uri="{FF2B5EF4-FFF2-40B4-BE49-F238E27FC236}">
                <a16:creationId xmlns:a16="http://schemas.microsoft.com/office/drawing/2014/main" id="{E3B3189F-DA2C-4C11-84EF-92123E092931}"/>
              </a:ext>
            </a:extLst>
          </p:cNvPr>
          <p:cNvSpPr>
            <a:spLocks noGrp="1"/>
          </p:cNvSpPr>
          <p:nvPr>
            <p:ph idx="1"/>
          </p:nvPr>
        </p:nvSpPr>
        <p:spPr>
          <a:xfrm>
            <a:off x="1148097" y="2601808"/>
            <a:ext cx="3789523" cy="3991227"/>
          </a:xfrm>
        </p:spPr>
        <p:txBody>
          <a:bodyPr>
            <a:noAutofit/>
          </a:bodyPr>
          <a:lstStyle/>
          <a:p>
            <a:pPr lvl="0" algn="just" fontAlgn="base"/>
            <a:r>
              <a:rPr lang="en-US" sz="1800" dirty="0">
                <a:solidFill>
                  <a:srgbClr val="0C6B49"/>
                </a:solidFill>
              </a:rPr>
              <a:t>We commit, in recognition </a:t>
            </a:r>
            <a:br>
              <a:rPr lang="en-US" sz="1800" dirty="0">
                <a:solidFill>
                  <a:srgbClr val="0C6B49"/>
                </a:solidFill>
              </a:rPr>
            </a:br>
            <a:r>
              <a:rPr lang="en-US" sz="1800" dirty="0">
                <a:solidFill>
                  <a:srgbClr val="0C6B49"/>
                </a:solidFill>
              </a:rPr>
              <a:t>of the universal value of UNESCO World Natural </a:t>
            </a:r>
            <a:br>
              <a:rPr lang="en-US" sz="1800" dirty="0">
                <a:solidFill>
                  <a:srgbClr val="0C6B49"/>
                </a:solidFill>
              </a:rPr>
            </a:br>
            <a:r>
              <a:rPr lang="en-US" sz="1800" dirty="0">
                <a:solidFill>
                  <a:srgbClr val="0C6B49"/>
                </a:solidFill>
              </a:rPr>
              <a:t>Heritage sites, not to conduct </a:t>
            </a:r>
            <a:br>
              <a:rPr lang="en-US" sz="1800" dirty="0">
                <a:solidFill>
                  <a:srgbClr val="0C6B49"/>
                </a:solidFill>
              </a:rPr>
            </a:br>
            <a:r>
              <a:rPr lang="en-US" sz="1800" dirty="0">
                <a:solidFill>
                  <a:srgbClr val="0C6B49"/>
                </a:solidFill>
              </a:rPr>
              <a:t>oil or gas exploration or extraction operations in these areas. </a:t>
            </a:r>
          </a:p>
          <a:p>
            <a:pPr lvl="0" algn="just" fontAlgn="base"/>
            <a:r>
              <a:rPr lang="en-US" sz="1800" dirty="0">
                <a:solidFill>
                  <a:srgbClr val="0C6B49"/>
                </a:solidFill>
              </a:rPr>
              <a:t>We commit not to conduct any oil field exploration operations </a:t>
            </a:r>
            <a:br>
              <a:rPr lang="en-US" sz="1800" dirty="0">
                <a:solidFill>
                  <a:srgbClr val="0C6B49"/>
                </a:solidFill>
              </a:rPr>
            </a:br>
            <a:r>
              <a:rPr lang="en-US" sz="1800" dirty="0">
                <a:solidFill>
                  <a:srgbClr val="0C6B49"/>
                </a:solidFill>
              </a:rPr>
              <a:t>in Arctic sea ice areas.</a:t>
            </a:r>
          </a:p>
          <a:p>
            <a:pPr lvl="0" algn="just" fontAlgn="base"/>
            <a:r>
              <a:rPr lang="en-US" sz="1800" dirty="0">
                <a:solidFill>
                  <a:srgbClr val="0C6B49"/>
                </a:solidFill>
              </a:rPr>
              <a:t>We commit to publicly report </a:t>
            </a:r>
            <a:br>
              <a:rPr lang="en-US" sz="1800" dirty="0">
                <a:solidFill>
                  <a:srgbClr val="0C6B49"/>
                </a:solidFill>
              </a:rPr>
            </a:br>
            <a:r>
              <a:rPr lang="en-US" sz="1800" dirty="0">
                <a:solidFill>
                  <a:srgbClr val="0C6B49"/>
                </a:solidFill>
              </a:rPr>
              <a:t>on the implementation of these commitments.</a:t>
            </a:r>
            <a:endParaRPr lang="fr-FR" sz="1800" dirty="0">
              <a:solidFill>
                <a:srgbClr val="0C6B49"/>
              </a:solidFill>
            </a:endParaRPr>
          </a:p>
        </p:txBody>
      </p:sp>
      <p:sp>
        <p:nvSpPr>
          <p:cNvPr id="3" name="Espace réservé du numéro de diapositive 2"/>
          <p:cNvSpPr>
            <a:spLocks noGrp="1"/>
          </p:cNvSpPr>
          <p:nvPr>
            <p:ph type="sldNum" sz="quarter" idx="12"/>
          </p:nvPr>
        </p:nvSpPr>
        <p:spPr/>
        <p:txBody>
          <a:bodyPr/>
          <a:lstStyle/>
          <a:p>
            <a:fld id="{21F90BE8-D879-4F46-ACF9-7BCC67DCFB75}" type="slidenum">
              <a:rPr lang="en-GB" smtClean="0"/>
              <a:pPr/>
              <a:t>22</a:t>
            </a:fld>
            <a:endParaRPr lang="en-GB"/>
          </a:p>
        </p:txBody>
      </p:sp>
      <p:sp>
        <p:nvSpPr>
          <p:cNvPr id="10" name="Espace réservé du contenu 7">
            <a:extLst>
              <a:ext uri="{FF2B5EF4-FFF2-40B4-BE49-F238E27FC236}">
                <a16:creationId xmlns:a16="http://schemas.microsoft.com/office/drawing/2014/main" id="{11E4115F-D20C-4B62-9E26-A6D14D6777DA}"/>
              </a:ext>
            </a:extLst>
          </p:cNvPr>
          <p:cNvSpPr txBox="1">
            <a:spLocks/>
          </p:cNvSpPr>
          <p:nvPr/>
        </p:nvSpPr>
        <p:spPr>
          <a:xfrm>
            <a:off x="6134877" y="2932643"/>
            <a:ext cx="3682560" cy="3396317"/>
          </a:xfrm>
          <a:prstGeom prst="rect">
            <a:avLst/>
          </a:prstGeom>
        </p:spPr>
        <p:txBody>
          <a:bodyPr vert="horz" lIns="91440" tIns="45720" rIns="91440" bIns="45720" rtlCol="0">
            <a:noAutofit/>
          </a:bodyPr>
          <a:lstStyle>
            <a:lvl1pPr marL="285750" indent="-285750" algn="l" defTabSz="457200" rtl="0" eaLnBrk="1" latinLnBrk="0" hangingPunct="1">
              <a:spcBef>
                <a:spcPts val="300"/>
              </a:spcBef>
              <a:spcAft>
                <a:spcPts val="300"/>
              </a:spcAft>
              <a:buClr>
                <a:srgbClr val="0C6B49"/>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fontAlgn="base">
              <a:buClr>
                <a:srgbClr val="015BA5"/>
              </a:buClr>
            </a:pPr>
            <a:r>
              <a:rPr lang="en-US" sz="1600" dirty="0">
                <a:solidFill>
                  <a:srgbClr val="015BA5"/>
                </a:solidFill>
              </a:rPr>
              <a:t>By annually publishing a map of our licenses in the Arctic sea ice areas, on total.com  </a:t>
            </a:r>
          </a:p>
          <a:p>
            <a:pPr lvl="0" algn="just" fontAlgn="base">
              <a:buClr>
                <a:srgbClr val="015BA5"/>
              </a:buClr>
            </a:pPr>
            <a:r>
              <a:rPr lang="en-US" sz="1600" dirty="0">
                <a:solidFill>
                  <a:srgbClr val="015BA5"/>
                </a:solidFill>
              </a:rPr>
              <a:t>By annually updating an internal atlas of UNESCO World Natural Heritage Sites, based on UNESCO public data and comparing the list of new sites to that of our operations. </a:t>
            </a:r>
          </a:p>
          <a:p>
            <a:pPr lvl="0" algn="just">
              <a:buClr>
                <a:srgbClr val="015BA5"/>
              </a:buClr>
            </a:pPr>
            <a:r>
              <a:rPr lang="en-US" sz="1600" dirty="0">
                <a:solidFill>
                  <a:srgbClr val="015BA5"/>
                </a:solidFill>
              </a:rPr>
              <a:t>As of December 31, 2019, </a:t>
            </a:r>
            <a:br>
              <a:rPr lang="en-US" sz="1600" dirty="0">
                <a:solidFill>
                  <a:srgbClr val="015BA5"/>
                </a:solidFill>
              </a:rPr>
            </a:br>
            <a:r>
              <a:rPr lang="en-US" sz="1600" dirty="0">
                <a:solidFill>
                  <a:srgbClr val="015BA5"/>
                </a:solidFill>
              </a:rPr>
              <a:t>none of our oil or gas exploration </a:t>
            </a:r>
            <a:br>
              <a:rPr lang="en-US" sz="1600" dirty="0">
                <a:solidFill>
                  <a:srgbClr val="015BA5"/>
                </a:solidFill>
              </a:rPr>
            </a:br>
            <a:r>
              <a:rPr lang="en-US" sz="1600" dirty="0">
                <a:solidFill>
                  <a:srgbClr val="015BA5"/>
                </a:solidFill>
              </a:rPr>
              <a:t>or extraction operations are located in UNESCO World Natural Heritage Sites.</a:t>
            </a:r>
          </a:p>
        </p:txBody>
      </p:sp>
      <p:sp>
        <p:nvSpPr>
          <p:cNvPr id="17" name="ZoneTexte 16">
            <a:extLst>
              <a:ext uri="{FF2B5EF4-FFF2-40B4-BE49-F238E27FC236}">
                <a16:creationId xmlns:a16="http://schemas.microsoft.com/office/drawing/2014/main" id="{9409F20F-0E19-44EA-A26A-D09A315279C5}"/>
              </a:ext>
            </a:extLst>
          </p:cNvPr>
          <p:cNvSpPr txBox="1"/>
          <p:nvPr/>
        </p:nvSpPr>
        <p:spPr>
          <a:xfrm>
            <a:off x="6058683" y="2482684"/>
            <a:ext cx="3602212" cy="338554"/>
          </a:xfrm>
          <a:prstGeom prst="rect">
            <a:avLst/>
          </a:prstGeom>
          <a:noFill/>
        </p:spPr>
        <p:txBody>
          <a:bodyPr wrap="square">
            <a:spAutoFit/>
          </a:bodyPr>
          <a:lstStyle/>
          <a:p>
            <a:pPr algn="ctr">
              <a:buClr>
                <a:srgbClr val="0C6B49"/>
              </a:buClr>
              <a:buSzPct val="115000"/>
            </a:pPr>
            <a:r>
              <a:rPr lang="en-US" sz="1600" b="1" spc="120" dirty="0">
                <a:solidFill>
                  <a:srgbClr val="015BA5"/>
                </a:solidFill>
              </a:rPr>
              <a:t>HOW</a:t>
            </a:r>
          </a:p>
        </p:txBody>
      </p:sp>
      <p:cxnSp>
        <p:nvCxnSpPr>
          <p:cNvPr id="23" name="Connecteur droit 22">
            <a:extLst>
              <a:ext uri="{FF2B5EF4-FFF2-40B4-BE49-F238E27FC236}">
                <a16:creationId xmlns:a16="http://schemas.microsoft.com/office/drawing/2014/main" id="{5BF1990E-5E71-42CE-8F10-DBB0C1097FB3}"/>
              </a:ext>
            </a:extLst>
          </p:cNvPr>
          <p:cNvCxnSpPr>
            <a:cxnSpLocks/>
          </p:cNvCxnSpPr>
          <p:nvPr/>
        </p:nvCxnSpPr>
        <p:spPr>
          <a:xfrm>
            <a:off x="6248157" y="2932643"/>
            <a:ext cx="3456000" cy="0"/>
          </a:xfrm>
          <a:prstGeom prst="line">
            <a:avLst/>
          </a:prstGeom>
          <a:ln w="12700">
            <a:solidFill>
              <a:srgbClr val="015BA5"/>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8B5FA81D-C6B8-4B7C-87C8-261DC72DB5B7}"/>
              </a:ext>
            </a:extLst>
          </p:cNvPr>
          <p:cNvCxnSpPr>
            <a:cxnSpLocks/>
          </p:cNvCxnSpPr>
          <p:nvPr/>
        </p:nvCxnSpPr>
        <p:spPr>
          <a:xfrm>
            <a:off x="1148097" y="2553502"/>
            <a:ext cx="3528000" cy="0"/>
          </a:xfrm>
          <a:prstGeom prst="line">
            <a:avLst/>
          </a:prstGeom>
          <a:ln w="12700">
            <a:solidFill>
              <a:srgbClr val="0C6B49"/>
            </a:solidFill>
          </a:ln>
          <a:effectLst/>
        </p:spPr>
        <p:style>
          <a:lnRef idx="2">
            <a:schemeClr val="accent1"/>
          </a:lnRef>
          <a:fillRef idx="0">
            <a:schemeClr val="accent1"/>
          </a:fillRef>
          <a:effectRef idx="1">
            <a:schemeClr val="accent1"/>
          </a:effectRef>
          <a:fontRef idx="minor">
            <a:schemeClr val="tx1"/>
          </a:fontRef>
        </p:style>
      </p:cxnSp>
      <p:sp>
        <p:nvSpPr>
          <p:cNvPr id="21" name="Titre 1">
            <a:extLst>
              <a:ext uri="{FF2B5EF4-FFF2-40B4-BE49-F238E27FC236}">
                <a16:creationId xmlns:a16="http://schemas.microsoft.com/office/drawing/2014/main" id="{C5B424D7-AAEC-4AB8-B8B7-1404E5226DDF}"/>
              </a:ext>
            </a:extLst>
          </p:cNvPr>
          <p:cNvSpPr>
            <a:spLocks noGrp="1"/>
          </p:cNvSpPr>
          <p:nvPr>
            <p:ph type="title"/>
          </p:nvPr>
        </p:nvSpPr>
        <p:spPr>
          <a:xfrm>
            <a:off x="484984" y="268035"/>
            <a:ext cx="8424000" cy="900000"/>
          </a:xfrm>
        </p:spPr>
        <p:txBody>
          <a:bodyPr/>
          <a:lstStyle/>
          <a:p>
            <a:r>
              <a:rPr lang="en-US" dirty="0">
                <a:solidFill>
                  <a:schemeClr val="tx2"/>
                </a:solidFill>
              </a:rPr>
              <a:t>Our Voluntary Exclusion Zones </a:t>
            </a:r>
          </a:p>
        </p:txBody>
      </p:sp>
      <p:pic>
        <p:nvPicPr>
          <p:cNvPr id="24" name="Image 23">
            <a:extLst>
              <a:ext uri="{FF2B5EF4-FFF2-40B4-BE49-F238E27FC236}">
                <a16:creationId xmlns:a16="http://schemas.microsoft.com/office/drawing/2014/main" id="{EDF85A8C-3631-42AC-AABC-3D622E55D4F6}"/>
              </a:ext>
            </a:extLst>
          </p:cNvPr>
          <p:cNvPicPr>
            <a:picLocks noChangeAspect="1"/>
          </p:cNvPicPr>
          <p:nvPr/>
        </p:nvPicPr>
        <p:blipFill rotWithShape="1">
          <a:blip r:embed="rId3">
            <a:extLst>
              <a:ext uri="{28A0092B-C50C-407E-A947-70E740481C1C}">
                <a14:useLocalDpi xmlns:a14="http://schemas.microsoft.com/office/drawing/2010/main" val="0"/>
              </a:ext>
            </a:extLst>
          </a:blip>
          <a:srcRect r="48468"/>
          <a:stretch/>
        </p:blipFill>
        <p:spPr>
          <a:xfrm>
            <a:off x="4162353" y="1011884"/>
            <a:ext cx="1633892" cy="1287816"/>
          </a:xfrm>
          <a:prstGeom prst="rect">
            <a:avLst/>
          </a:prstGeom>
        </p:spPr>
      </p:pic>
      <p:pic>
        <p:nvPicPr>
          <p:cNvPr id="2050" name="Picture 2" descr="Résultat d’images pour Océan Arctique">
            <a:extLst>
              <a:ext uri="{FF2B5EF4-FFF2-40B4-BE49-F238E27FC236}">
                <a16:creationId xmlns:a16="http://schemas.microsoft.com/office/drawing/2014/main" id="{C024061C-1270-480F-9BED-222BA4159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683" y="1143325"/>
            <a:ext cx="1972242" cy="116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6F65D93F-7AAE-4C3C-8B8B-65088D190BB6}"/>
              </a:ext>
            </a:extLst>
          </p:cNvPr>
          <p:cNvSpPr txBox="1"/>
          <p:nvPr/>
        </p:nvSpPr>
        <p:spPr>
          <a:xfrm>
            <a:off x="1121097" y="1403111"/>
            <a:ext cx="3991409" cy="369332"/>
          </a:xfrm>
          <a:prstGeom prst="rect">
            <a:avLst/>
          </a:prstGeom>
          <a:noFill/>
        </p:spPr>
        <p:txBody>
          <a:bodyPr wrap="square">
            <a:spAutoFit/>
          </a:bodyPr>
          <a:lstStyle/>
          <a:p>
            <a:pPr algn="ctr" fontAlgn="base"/>
            <a:r>
              <a:rPr lang="en-US" b="1" dirty="0">
                <a:solidFill>
                  <a:srgbClr val="0C6B49"/>
                </a:solidFill>
              </a:rPr>
              <a:t>WHAT</a:t>
            </a:r>
          </a:p>
        </p:txBody>
      </p:sp>
      <p:sp>
        <p:nvSpPr>
          <p:cNvPr id="21" name="Espace réservé du contenu 7">
            <a:extLst>
              <a:ext uri="{FF2B5EF4-FFF2-40B4-BE49-F238E27FC236}">
                <a16:creationId xmlns:a16="http://schemas.microsoft.com/office/drawing/2014/main" id="{AE187AEA-9EAB-4A88-8029-73FF89F444F9}"/>
              </a:ext>
            </a:extLst>
          </p:cNvPr>
          <p:cNvSpPr>
            <a:spLocks noGrp="1"/>
          </p:cNvSpPr>
          <p:nvPr>
            <p:ph idx="1"/>
          </p:nvPr>
        </p:nvSpPr>
        <p:spPr>
          <a:xfrm>
            <a:off x="984738" y="2171511"/>
            <a:ext cx="4624256" cy="4522596"/>
          </a:xfrm>
        </p:spPr>
        <p:txBody>
          <a:bodyPr>
            <a:noAutofit/>
          </a:bodyPr>
          <a:lstStyle/>
          <a:p>
            <a:pPr algn="just" fontAlgn="base">
              <a:lnSpc>
                <a:spcPts val="1900"/>
              </a:lnSpc>
            </a:pPr>
            <a:r>
              <a:rPr lang="en-US" sz="1800" dirty="0">
                <a:solidFill>
                  <a:srgbClr val="0C6B49"/>
                </a:solidFill>
              </a:rPr>
              <a:t>We commit to developing </a:t>
            </a:r>
            <a:r>
              <a:rPr lang="en-US" sz="1800" b="1" dirty="0">
                <a:solidFill>
                  <a:srgbClr val="0C6B49"/>
                </a:solidFill>
              </a:rPr>
              <a:t>biodiversity action plans </a:t>
            </a:r>
            <a:r>
              <a:rPr lang="en-US" sz="1800" dirty="0">
                <a:solidFill>
                  <a:srgbClr val="0C6B49"/>
                </a:solidFill>
              </a:rPr>
              <a:t>for each new project on sites located on an area of interest for biodiversity, that </a:t>
            </a:r>
            <a:r>
              <a:rPr lang="en-US" sz="1800" b="1" dirty="0">
                <a:solidFill>
                  <a:srgbClr val="0C6B49"/>
                </a:solidFill>
              </a:rPr>
              <a:t>is IUCN (International Union for the Conservation of Nature) </a:t>
            </a:r>
            <a:r>
              <a:rPr lang="en-US" sz="1800" dirty="0">
                <a:solidFill>
                  <a:srgbClr val="0C6B49"/>
                </a:solidFill>
              </a:rPr>
              <a:t>Protected Area </a:t>
            </a:r>
            <a:r>
              <a:rPr lang="en-US" sz="1800" b="1" dirty="0">
                <a:solidFill>
                  <a:srgbClr val="0C6B49"/>
                </a:solidFill>
              </a:rPr>
              <a:t>Categories I to IV and Ramsar areas. </a:t>
            </a:r>
            <a:r>
              <a:rPr lang="en-US" sz="1800" dirty="0">
                <a:solidFill>
                  <a:srgbClr val="0C6B49"/>
                </a:solidFill>
              </a:rPr>
              <a:t>The action plan shall be in place, at the latest, at the time of commissioning of the site.</a:t>
            </a:r>
          </a:p>
          <a:p>
            <a:pPr algn="just" fontAlgn="base">
              <a:lnSpc>
                <a:spcPts val="1900"/>
              </a:lnSpc>
            </a:pPr>
            <a:r>
              <a:rPr lang="en-US" sz="1800" dirty="0">
                <a:solidFill>
                  <a:srgbClr val="0C6B49"/>
                </a:solidFill>
              </a:rPr>
              <a:t>We commit to producing a </a:t>
            </a:r>
            <a:r>
              <a:rPr lang="en-US" sz="1800" b="1" dirty="0">
                <a:solidFill>
                  <a:srgbClr val="0C6B49"/>
                </a:solidFill>
              </a:rPr>
              <a:t>net gain </a:t>
            </a:r>
            <a:r>
              <a:rPr lang="en-US" sz="1800" dirty="0">
                <a:solidFill>
                  <a:srgbClr val="0C6B49"/>
                </a:solidFill>
              </a:rPr>
              <a:t>on biodiversity, confirmed by a third-party institution, for each new project on sites located in an area of priority interest for biodiversity, that is </a:t>
            </a:r>
            <a:r>
              <a:rPr lang="en-US" sz="1800" b="1" dirty="0">
                <a:solidFill>
                  <a:srgbClr val="0C6B49"/>
                </a:solidFill>
              </a:rPr>
              <a:t>IUCN</a:t>
            </a:r>
            <a:r>
              <a:rPr lang="en-US" sz="1800" dirty="0">
                <a:solidFill>
                  <a:srgbClr val="0C6B49"/>
                </a:solidFill>
              </a:rPr>
              <a:t> (International Union for the Conservation of Nature) Protected Area </a:t>
            </a:r>
            <a:r>
              <a:rPr lang="en-US" sz="1800" b="1" dirty="0">
                <a:solidFill>
                  <a:srgbClr val="0C6B49"/>
                </a:solidFill>
              </a:rPr>
              <a:t>Categories I to II and Ramsar areas.</a:t>
            </a:r>
          </a:p>
        </p:txBody>
      </p:sp>
      <p:sp>
        <p:nvSpPr>
          <p:cNvPr id="22" name="Espace réservé du contenu 7">
            <a:extLst>
              <a:ext uri="{FF2B5EF4-FFF2-40B4-BE49-F238E27FC236}">
                <a16:creationId xmlns:a16="http://schemas.microsoft.com/office/drawing/2014/main" id="{91916AAF-586F-4B3B-B444-B8EC51314E03}"/>
              </a:ext>
            </a:extLst>
          </p:cNvPr>
          <p:cNvSpPr txBox="1">
            <a:spLocks/>
          </p:cNvSpPr>
          <p:nvPr/>
        </p:nvSpPr>
        <p:spPr>
          <a:xfrm>
            <a:off x="6985408" y="2583457"/>
            <a:ext cx="3562219" cy="3396317"/>
          </a:xfrm>
          <a:prstGeom prst="rect">
            <a:avLst/>
          </a:prstGeom>
        </p:spPr>
        <p:txBody>
          <a:bodyPr vert="horz" lIns="91440" tIns="45720" rIns="91440" bIns="45720" rtlCol="0">
            <a:noAutofit/>
          </a:bodyPr>
          <a:lstStyle>
            <a:lvl1pPr marL="285750" indent="-285750" algn="l" defTabSz="457200" rtl="0" eaLnBrk="1" latinLnBrk="0" hangingPunct="1">
              <a:spcBef>
                <a:spcPts val="300"/>
              </a:spcBef>
              <a:spcAft>
                <a:spcPts val="300"/>
              </a:spcAft>
              <a:buClr>
                <a:srgbClr val="0C6B49"/>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fontAlgn="base">
              <a:lnSpc>
                <a:spcPts val="1900"/>
              </a:lnSpc>
              <a:buClr>
                <a:srgbClr val="015BA5"/>
              </a:buClr>
            </a:pPr>
            <a:r>
              <a:rPr lang="en-US" sz="1600" dirty="0">
                <a:solidFill>
                  <a:srgbClr val="015BA5"/>
                </a:solidFill>
              </a:rPr>
              <a:t>By annually publishing the number of biodiversity action plans in place or under preparation and reporting on implementation.</a:t>
            </a:r>
          </a:p>
          <a:p>
            <a:pPr algn="just" fontAlgn="base">
              <a:lnSpc>
                <a:spcPts val="1900"/>
              </a:lnSpc>
              <a:buClr>
                <a:srgbClr val="015BA5"/>
              </a:buClr>
            </a:pPr>
            <a:r>
              <a:rPr lang="en-US" sz="1600" dirty="0">
                <a:solidFill>
                  <a:srgbClr val="015BA5"/>
                </a:solidFill>
              </a:rPr>
              <a:t>By annually reporting on the implementation of our net gain plans.</a:t>
            </a:r>
          </a:p>
          <a:p>
            <a:pPr algn="just" fontAlgn="base">
              <a:lnSpc>
                <a:spcPts val="1900"/>
              </a:lnSpc>
              <a:buClr>
                <a:srgbClr val="015BA5"/>
              </a:buClr>
            </a:pPr>
            <a:r>
              <a:rPr lang="en-US" sz="1600" dirty="0">
                <a:solidFill>
                  <a:srgbClr val="015BA5"/>
                </a:solidFill>
              </a:rPr>
              <a:t>By publishing third party statement of net biodiversity gain for these projects.</a:t>
            </a:r>
          </a:p>
        </p:txBody>
      </p:sp>
      <p:sp>
        <p:nvSpPr>
          <p:cNvPr id="23" name="ZoneTexte 22">
            <a:extLst>
              <a:ext uri="{FF2B5EF4-FFF2-40B4-BE49-F238E27FC236}">
                <a16:creationId xmlns:a16="http://schemas.microsoft.com/office/drawing/2014/main" id="{FC6572FE-FFD1-4208-97C7-C4830EE4B34A}"/>
              </a:ext>
            </a:extLst>
          </p:cNvPr>
          <p:cNvSpPr txBox="1"/>
          <p:nvPr/>
        </p:nvSpPr>
        <p:spPr>
          <a:xfrm>
            <a:off x="6960763" y="2171511"/>
            <a:ext cx="3059173" cy="338554"/>
          </a:xfrm>
          <a:prstGeom prst="rect">
            <a:avLst/>
          </a:prstGeom>
          <a:noFill/>
        </p:spPr>
        <p:txBody>
          <a:bodyPr wrap="square">
            <a:spAutoFit/>
          </a:bodyPr>
          <a:lstStyle/>
          <a:p>
            <a:pPr algn="ctr">
              <a:buClr>
                <a:srgbClr val="0C6B49"/>
              </a:buClr>
              <a:buSzPct val="115000"/>
            </a:pPr>
            <a:r>
              <a:rPr lang="en-US" sz="1600" b="1" spc="120" dirty="0">
                <a:solidFill>
                  <a:srgbClr val="015BA5"/>
                </a:solidFill>
              </a:rPr>
              <a:t>HOW</a:t>
            </a:r>
          </a:p>
        </p:txBody>
      </p:sp>
      <p:cxnSp>
        <p:nvCxnSpPr>
          <p:cNvPr id="25" name="Connecteur droit 24">
            <a:extLst>
              <a:ext uri="{FF2B5EF4-FFF2-40B4-BE49-F238E27FC236}">
                <a16:creationId xmlns:a16="http://schemas.microsoft.com/office/drawing/2014/main" id="{6755EE4F-A2DE-4FDE-8007-D33BC151BFF3}"/>
              </a:ext>
            </a:extLst>
          </p:cNvPr>
          <p:cNvCxnSpPr>
            <a:cxnSpLocks/>
          </p:cNvCxnSpPr>
          <p:nvPr/>
        </p:nvCxnSpPr>
        <p:spPr>
          <a:xfrm>
            <a:off x="1107029" y="2054325"/>
            <a:ext cx="4351235" cy="0"/>
          </a:xfrm>
          <a:prstGeom prst="line">
            <a:avLst/>
          </a:prstGeom>
          <a:ln w="12700">
            <a:solidFill>
              <a:srgbClr val="0C6B49"/>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73C39F1F-D466-4CD1-9EDE-49642A1017BD}"/>
              </a:ext>
            </a:extLst>
          </p:cNvPr>
          <p:cNvCxnSpPr>
            <a:cxnSpLocks/>
          </p:cNvCxnSpPr>
          <p:nvPr/>
        </p:nvCxnSpPr>
        <p:spPr>
          <a:xfrm>
            <a:off x="7119245" y="2496567"/>
            <a:ext cx="3262712" cy="13498"/>
          </a:xfrm>
          <a:prstGeom prst="line">
            <a:avLst/>
          </a:prstGeom>
          <a:ln w="12700">
            <a:solidFill>
              <a:srgbClr val="015BA5"/>
            </a:solidFill>
          </a:ln>
          <a:effectLst/>
        </p:spPr>
        <p:style>
          <a:lnRef idx="2">
            <a:schemeClr val="accent1"/>
          </a:lnRef>
          <a:fillRef idx="0">
            <a:schemeClr val="accent1"/>
          </a:fillRef>
          <a:effectRef idx="1">
            <a:schemeClr val="accent1"/>
          </a:effectRef>
          <a:fontRef idx="minor">
            <a:schemeClr val="tx1"/>
          </a:fontRef>
        </p:style>
      </p:cxnSp>
      <p:sp>
        <p:nvSpPr>
          <p:cNvPr id="28" name="Titre 1">
            <a:extLst>
              <a:ext uri="{FF2B5EF4-FFF2-40B4-BE49-F238E27FC236}">
                <a16:creationId xmlns:a16="http://schemas.microsoft.com/office/drawing/2014/main" id="{7B9CA760-6357-4C46-802B-C3B981D6648F}"/>
              </a:ext>
            </a:extLst>
          </p:cNvPr>
          <p:cNvSpPr>
            <a:spLocks noGrp="1"/>
          </p:cNvSpPr>
          <p:nvPr>
            <p:ph type="title"/>
          </p:nvPr>
        </p:nvSpPr>
        <p:spPr>
          <a:xfrm>
            <a:off x="463163" y="254325"/>
            <a:ext cx="8424000" cy="900000"/>
          </a:xfrm>
        </p:spPr>
        <p:txBody>
          <a:bodyPr/>
          <a:lstStyle/>
          <a:p>
            <a:pPr marL="88281"/>
            <a:r>
              <a:rPr lang="en-US" dirty="0">
                <a:solidFill>
                  <a:schemeClr val="tx2"/>
                </a:solidFill>
              </a:rPr>
              <a:t>Biodiversity at our Projects </a:t>
            </a:r>
          </a:p>
        </p:txBody>
      </p:sp>
      <p:pic>
        <p:nvPicPr>
          <p:cNvPr id="3074" name="Picture 2" descr="Union internationale pour la conservation de la nature">
            <a:extLst>
              <a:ext uri="{FF2B5EF4-FFF2-40B4-BE49-F238E27FC236}">
                <a16:creationId xmlns:a16="http://schemas.microsoft.com/office/drawing/2014/main" id="{5ACFCFAB-8FF4-463B-9FBC-5920D5081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389" y="858087"/>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utes les images">
            <a:extLst>
              <a:ext uri="{FF2B5EF4-FFF2-40B4-BE49-F238E27FC236}">
                <a16:creationId xmlns:a16="http://schemas.microsoft.com/office/drawing/2014/main" id="{CF381FBB-328D-4580-B223-383A35E4E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293" y="794034"/>
            <a:ext cx="1080357" cy="117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81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1F90BE8-D879-4F46-ACF9-7BCC67DCFB75}" type="slidenum">
              <a:rPr lang="en-GB" smtClean="0"/>
              <a:pPr/>
              <a:t>24</a:t>
            </a:fld>
            <a:endParaRPr lang="en-GB"/>
          </a:p>
        </p:txBody>
      </p:sp>
      <p:sp>
        <p:nvSpPr>
          <p:cNvPr id="19" name="Titre 1">
            <a:extLst>
              <a:ext uri="{FF2B5EF4-FFF2-40B4-BE49-F238E27FC236}">
                <a16:creationId xmlns:a16="http://schemas.microsoft.com/office/drawing/2014/main" id="{C8811971-FE85-4ADA-8AC2-D8E2F4D9E0A7}"/>
              </a:ext>
            </a:extLst>
          </p:cNvPr>
          <p:cNvSpPr>
            <a:spLocks noGrp="1"/>
          </p:cNvSpPr>
          <p:nvPr>
            <p:ph type="title"/>
          </p:nvPr>
        </p:nvSpPr>
        <p:spPr>
          <a:xfrm>
            <a:off x="507008" y="217484"/>
            <a:ext cx="8424000" cy="900000"/>
          </a:xfrm>
        </p:spPr>
        <p:txBody>
          <a:bodyPr/>
          <a:lstStyle/>
          <a:p>
            <a:r>
              <a:rPr lang="en-US" dirty="0">
                <a:solidFill>
                  <a:schemeClr val="tx2"/>
                </a:solidFill>
              </a:rPr>
              <a:t>Biodiversity at our Existing Site &amp; Closures</a:t>
            </a:r>
          </a:p>
        </p:txBody>
      </p:sp>
      <p:sp>
        <p:nvSpPr>
          <p:cNvPr id="26" name="ZoneTexte 25">
            <a:extLst>
              <a:ext uri="{FF2B5EF4-FFF2-40B4-BE49-F238E27FC236}">
                <a16:creationId xmlns:a16="http://schemas.microsoft.com/office/drawing/2014/main" id="{087B1EE8-6D26-40B6-A333-F23FFDD85297}"/>
              </a:ext>
            </a:extLst>
          </p:cNvPr>
          <p:cNvSpPr txBox="1"/>
          <p:nvPr/>
        </p:nvSpPr>
        <p:spPr>
          <a:xfrm>
            <a:off x="2197588" y="1056074"/>
            <a:ext cx="3163490" cy="369332"/>
          </a:xfrm>
          <a:prstGeom prst="rect">
            <a:avLst/>
          </a:prstGeom>
          <a:noFill/>
        </p:spPr>
        <p:txBody>
          <a:bodyPr wrap="square">
            <a:spAutoFit/>
          </a:bodyPr>
          <a:lstStyle/>
          <a:p>
            <a:pPr algn="ctr" fontAlgn="base"/>
            <a:r>
              <a:rPr lang="en-US" b="1" dirty="0">
                <a:solidFill>
                  <a:srgbClr val="0C6B49"/>
                </a:solidFill>
              </a:rPr>
              <a:t>WHAT</a:t>
            </a:r>
          </a:p>
        </p:txBody>
      </p:sp>
      <p:sp>
        <p:nvSpPr>
          <p:cNvPr id="27" name="Espace réservé du contenu 7">
            <a:extLst>
              <a:ext uri="{FF2B5EF4-FFF2-40B4-BE49-F238E27FC236}">
                <a16:creationId xmlns:a16="http://schemas.microsoft.com/office/drawing/2014/main" id="{2772DE49-DD51-4EDC-BEFA-E6D57F685480}"/>
              </a:ext>
            </a:extLst>
          </p:cNvPr>
          <p:cNvSpPr>
            <a:spLocks noGrp="1"/>
          </p:cNvSpPr>
          <p:nvPr>
            <p:ph idx="1"/>
          </p:nvPr>
        </p:nvSpPr>
        <p:spPr>
          <a:xfrm>
            <a:off x="1434905" y="1506486"/>
            <a:ext cx="4334697" cy="4163095"/>
          </a:xfrm>
        </p:spPr>
        <p:txBody>
          <a:bodyPr>
            <a:noAutofit/>
          </a:bodyPr>
          <a:lstStyle/>
          <a:p>
            <a:pPr algn="just" fontAlgn="base">
              <a:lnSpc>
                <a:spcPts val="1900"/>
              </a:lnSpc>
            </a:pPr>
            <a:r>
              <a:rPr lang="en-US" sz="1800" dirty="0">
                <a:solidFill>
                  <a:srgbClr val="0C6B49"/>
                </a:solidFill>
              </a:rPr>
              <a:t>We commit to putting in place a </a:t>
            </a:r>
            <a:r>
              <a:rPr lang="en-US" sz="1800" b="1" dirty="0">
                <a:solidFill>
                  <a:srgbClr val="0C6B49"/>
                </a:solidFill>
              </a:rPr>
              <a:t>biodiversity action plan at each </a:t>
            </a:r>
            <a:br>
              <a:rPr lang="en-US" sz="1800" b="1" dirty="0">
                <a:solidFill>
                  <a:srgbClr val="0C6B49"/>
                </a:solidFill>
              </a:rPr>
            </a:br>
            <a:r>
              <a:rPr lang="en-US" sz="1800" b="1" dirty="0">
                <a:solidFill>
                  <a:srgbClr val="0C6B49"/>
                </a:solidFill>
              </a:rPr>
              <a:t>of our environmentally significant sites* </a:t>
            </a:r>
            <a:r>
              <a:rPr lang="en-US" sz="1800" dirty="0">
                <a:solidFill>
                  <a:srgbClr val="0C6B49"/>
                </a:solidFill>
              </a:rPr>
              <a:t>which are ISO 14001:2015 standard certified, and to report on </a:t>
            </a:r>
            <a:br>
              <a:rPr lang="en-US" sz="1800" dirty="0">
                <a:solidFill>
                  <a:srgbClr val="0C6B49"/>
                </a:solidFill>
              </a:rPr>
            </a:br>
            <a:r>
              <a:rPr lang="en-US" sz="1800" dirty="0">
                <a:solidFill>
                  <a:srgbClr val="0C6B49"/>
                </a:solidFill>
              </a:rPr>
              <a:t>the implementation of this plan </a:t>
            </a:r>
            <a:br>
              <a:rPr lang="en-US" sz="1800" dirty="0">
                <a:solidFill>
                  <a:srgbClr val="0C6B49"/>
                </a:solidFill>
              </a:rPr>
            </a:br>
            <a:r>
              <a:rPr lang="en-US" sz="1800" dirty="0">
                <a:solidFill>
                  <a:srgbClr val="0C6B49"/>
                </a:solidFill>
              </a:rPr>
              <a:t>to our stakeholders.</a:t>
            </a:r>
          </a:p>
          <a:p>
            <a:pPr algn="just" fontAlgn="base">
              <a:lnSpc>
                <a:spcPts val="1900"/>
              </a:lnSpc>
            </a:pPr>
            <a:r>
              <a:rPr lang="en-US" sz="1800" b="1" dirty="0">
                <a:solidFill>
                  <a:srgbClr val="0C6B49"/>
                </a:solidFill>
              </a:rPr>
              <a:t>For sites which are ceasing operations, </a:t>
            </a:r>
            <a:r>
              <a:rPr lang="en-US" sz="1800" dirty="0">
                <a:solidFill>
                  <a:srgbClr val="0C6B49"/>
                </a:solidFill>
              </a:rPr>
              <a:t>we commit to considering the development of a </a:t>
            </a:r>
            <a:r>
              <a:rPr lang="en-US" sz="1800" b="1" dirty="0">
                <a:solidFill>
                  <a:srgbClr val="0C6B49"/>
                </a:solidFill>
              </a:rPr>
              <a:t>dedicated area rich in biodiversity</a:t>
            </a:r>
            <a:r>
              <a:rPr lang="en-US" sz="1800" dirty="0">
                <a:solidFill>
                  <a:srgbClr val="0C6B49"/>
                </a:solidFill>
              </a:rPr>
              <a:t> (e.g. rare species habitats, biodiversity sanctuaries, etc.) as one of the options for their rehabilitation.</a:t>
            </a:r>
          </a:p>
        </p:txBody>
      </p:sp>
      <p:sp>
        <p:nvSpPr>
          <p:cNvPr id="28" name="Espace réservé du contenu 7">
            <a:extLst>
              <a:ext uri="{FF2B5EF4-FFF2-40B4-BE49-F238E27FC236}">
                <a16:creationId xmlns:a16="http://schemas.microsoft.com/office/drawing/2014/main" id="{4C983CCC-CD6C-4C41-B005-842D1898FB50}"/>
              </a:ext>
            </a:extLst>
          </p:cNvPr>
          <p:cNvSpPr txBox="1">
            <a:spLocks/>
          </p:cNvSpPr>
          <p:nvPr/>
        </p:nvSpPr>
        <p:spPr>
          <a:xfrm>
            <a:off x="6601895" y="2983082"/>
            <a:ext cx="4155200" cy="3396317"/>
          </a:xfrm>
          <a:prstGeom prst="rect">
            <a:avLst/>
          </a:prstGeom>
        </p:spPr>
        <p:txBody>
          <a:bodyPr vert="horz" lIns="91440" tIns="45720" rIns="91440" bIns="45720" rtlCol="0">
            <a:noAutofit/>
          </a:bodyPr>
          <a:lstStyle>
            <a:lvl1pPr marL="285750" indent="-285750" algn="l" defTabSz="457200" rtl="0" eaLnBrk="1" latinLnBrk="0" hangingPunct="1">
              <a:spcBef>
                <a:spcPts val="300"/>
              </a:spcBef>
              <a:spcAft>
                <a:spcPts val="300"/>
              </a:spcAft>
              <a:buClr>
                <a:srgbClr val="0C6B49"/>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fontAlgn="base">
              <a:lnSpc>
                <a:spcPts val="1800"/>
              </a:lnSpc>
              <a:buClr>
                <a:srgbClr val="015BA5"/>
              </a:buClr>
            </a:pPr>
            <a:r>
              <a:rPr lang="en-US" sz="1600" dirty="0">
                <a:solidFill>
                  <a:srgbClr val="015BA5"/>
                </a:solidFill>
              </a:rPr>
              <a:t>By deploying biodiversity action plans </a:t>
            </a:r>
            <a:br>
              <a:rPr lang="en-US" sz="1600" dirty="0">
                <a:solidFill>
                  <a:srgbClr val="015BA5"/>
                </a:solidFill>
              </a:rPr>
            </a:br>
            <a:r>
              <a:rPr lang="en-US" sz="1600" dirty="0">
                <a:solidFill>
                  <a:srgbClr val="015BA5"/>
                </a:solidFill>
              </a:rPr>
              <a:t>in three stages over the period 2022-2025: biodiversity surveys, design </a:t>
            </a:r>
            <a:br>
              <a:rPr lang="en-US" sz="1600" dirty="0">
                <a:solidFill>
                  <a:srgbClr val="015BA5"/>
                </a:solidFill>
              </a:rPr>
            </a:br>
            <a:r>
              <a:rPr lang="en-US" sz="1600" dirty="0">
                <a:solidFill>
                  <a:srgbClr val="015BA5"/>
                </a:solidFill>
              </a:rPr>
              <a:t>of the action plan, implementation </a:t>
            </a:r>
            <a:br>
              <a:rPr lang="en-US" sz="1600" dirty="0">
                <a:solidFill>
                  <a:srgbClr val="015BA5"/>
                </a:solidFill>
              </a:rPr>
            </a:br>
            <a:r>
              <a:rPr lang="en-US" sz="1600" dirty="0">
                <a:solidFill>
                  <a:srgbClr val="015BA5"/>
                </a:solidFill>
              </a:rPr>
              <a:t>and communication of results.</a:t>
            </a:r>
          </a:p>
          <a:p>
            <a:pPr algn="just" fontAlgn="base">
              <a:lnSpc>
                <a:spcPts val="1800"/>
              </a:lnSpc>
              <a:buClr>
                <a:srgbClr val="015BA5"/>
              </a:buClr>
            </a:pPr>
            <a:r>
              <a:rPr lang="en-US" sz="1600" dirty="0">
                <a:solidFill>
                  <a:srgbClr val="015BA5"/>
                </a:solidFill>
              </a:rPr>
              <a:t>By raising awareness of biodiversity within teams on each site.</a:t>
            </a:r>
          </a:p>
          <a:p>
            <a:pPr algn="just" fontAlgn="base">
              <a:lnSpc>
                <a:spcPts val="1800"/>
              </a:lnSpc>
              <a:buClr>
                <a:srgbClr val="015BA5"/>
              </a:buClr>
            </a:pPr>
            <a:r>
              <a:rPr lang="en-US" sz="1600" dirty="0">
                <a:solidFill>
                  <a:srgbClr val="015BA5"/>
                </a:solidFill>
              </a:rPr>
              <a:t>By assessing the possibility of redeveloping our closed sites into </a:t>
            </a:r>
            <a:br>
              <a:rPr lang="en-US" sz="1600" dirty="0">
                <a:solidFill>
                  <a:srgbClr val="015BA5"/>
                </a:solidFill>
              </a:rPr>
            </a:br>
            <a:r>
              <a:rPr lang="en-US" sz="1600" dirty="0">
                <a:solidFill>
                  <a:srgbClr val="015BA5"/>
                </a:solidFill>
              </a:rPr>
              <a:t>areas favorable to biodiversity.</a:t>
            </a:r>
          </a:p>
          <a:p>
            <a:pPr algn="just" fontAlgn="base">
              <a:lnSpc>
                <a:spcPts val="1800"/>
              </a:lnSpc>
              <a:buClr>
                <a:srgbClr val="015BA5"/>
              </a:buClr>
            </a:pPr>
            <a:r>
              <a:rPr lang="en-US" sz="1600" dirty="0">
                <a:solidFill>
                  <a:srgbClr val="015BA5"/>
                </a:solidFill>
              </a:rPr>
              <a:t>By communicating progress and results of the programs publicly, locally </a:t>
            </a:r>
            <a:br>
              <a:rPr lang="en-US" sz="1600" dirty="0">
                <a:solidFill>
                  <a:srgbClr val="015BA5"/>
                </a:solidFill>
              </a:rPr>
            </a:br>
            <a:r>
              <a:rPr lang="en-US" sz="1600" dirty="0">
                <a:solidFill>
                  <a:srgbClr val="015BA5"/>
                </a:solidFill>
              </a:rPr>
              <a:t>and on total.com </a:t>
            </a:r>
          </a:p>
        </p:txBody>
      </p:sp>
      <p:sp>
        <p:nvSpPr>
          <p:cNvPr id="29" name="ZoneTexte 28">
            <a:extLst>
              <a:ext uri="{FF2B5EF4-FFF2-40B4-BE49-F238E27FC236}">
                <a16:creationId xmlns:a16="http://schemas.microsoft.com/office/drawing/2014/main" id="{0BD328AA-9652-4760-9A11-056724A75BB0}"/>
              </a:ext>
            </a:extLst>
          </p:cNvPr>
          <p:cNvSpPr txBox="1"/>
          <p:nvPr/>
        </p:nvSpPr>
        <p:spPr>
          <a:xfrm>
            <a:off x="6807495" y="2408635"/>
            <a:ext cx="3744000" cy="338554"/>
          </a:xfrm>
          <a:prstGeom prst="rect">
            <a:avLst/>
          </a:prstGeom>
          <a:noFill/>
        </p:spPr>
        <p:txBody>
          <a:bodyPr wrap="square">
            <a:spAutoFit/>
          </a:bodyPr>
          <a:lstStyle/>
          <a:p>
            <a:pPr algn="ctr">
              <a:buClr>
                <a:srgbClr val="0C6B49"/>
              </a:buClr>
              <a:buSzPct val="115000"/>
            </a:pPr>
            <a:r>
              <a:rPr lang="en-US" sz="1600" b="1" spc="120" dirty="0">
                <a:solidFill>
                  <a:srgbClr val="015BA5"/>
                </a:solidFill>
              </a:rPr>
              <a:t>HOW</a:t>
            </a:r>
          </a:p>
        </p:txBody>
      </p:sp>
      <p:cxnSp>
        <p:nvCxnSpPr>
          <p:cNvPr id="32" name="Connecteur droit 31">
            <a:extLst>
              <a:ext uri="{FF2B5EF4-FFF2-40B4-BE49-F238E27FC236}">
                <a16:creationId xmlns:a16="http://schemas.microsoft.com/office/drawing/2014/main" id="{2A424887-43F3-4622-9EB9-BC353D7729A6}"/>
              </a:ext>
            </a:extLst>
          </p:cNvPr>
          <p:cNvCxnSpPr>
            <a:cxnSpLocks/>
          </p:cNvCxnSpPr>
          <p:nvPr/>
        </p:nvCxnSpPr>
        <p:spPr>
          <a:xfrm>
            <a:off x="1872678" y="1394628"/>
            <a:ext cx="3636000" cy="0"/>
          </a:xfrm>
          <a:prstGeom prst="line">
            <a:avLst/>
          </a:prstGeom>
          <a:ln w="12700">
            <a:solidFill>
              <a:srgbClr val="0C6B49"/>
            </a:solidFill>
          </a:ln>
          <a:effectLst/>
        </p:spPr>
        <p:style>
          <a:lnRef idx="2">
            <a:schemeClr val="accent1"/>
          </a:lnRef>
          <a:fillRef idx="0">
            <a:schemeClr val="accent1"/>
          </a:fillRef>
          <a:effectRef idx="1">
            <a:schemeClr val="accent1"/>
          </a:effectRef>
          <a:fontRef idx="minor">
            <a:schemeClr val="tx1"/>
          </a:fontRef>
        </p:style>
      </p:cxnSp>
      <p:cxnSp>
        <p:nvCxnSpPr>
          <p:cNvPr id="33" name="Connecteur droit 32">
            <a:extLst>
              <a:ext uri="{FF2B5EF4-FFF2-40B4-BE49-F238E27FC236}">
                <a16:creationId xmlns:a16="http://schemas.microsoft.com/office/drawing/2014/main" id="{94F6BFE4-2A69-46AA-88F0-9D03D9B952F5}"/>
              </a:ext>
            </a:extLst>
          </p:cNvPr>
          <p:cNvCxnSpPr>
            <a:cxnSpLocks/>
          </p:cNvCxnSpPr>
          <p:nvPr/>
        </p:nvCxnSpPr>
        <p:spPr>
          <a:xfrm>
            <a:off x="7013095" y="2845199"/>
            <a:ext cx="3744000" cy="0"/>
          </a:xfrm>
          <a:prstGeom prst="line">
            <a:avLst/>
          </a:prstGeom>
          <a:ln w="12700">
            <a:solidFill>
              <a:srgbClr val="015BA5"/>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2CAA1D62-79E2-4140-806B-25F8FCFFECC3}"/>
              </a:ext>
            </a:extLst>
          </p:cNvPr>
          <p:cNvSpPr/>
          <p:nvPr/>
        </p:nvSpPr>
        <p:spPr>
          <a:xfrm>
            <a:off x="1576146" y="5060696"/>
            <a:ext cx="3637690" cy="577081"/>
          </a:xfrm>
          <a:prstGeom prst="rect">
            <a:avLst/>
          </a:prstGeom>
        </p:spPr>
        <p:txBody>
          <a:bodyPr wrap="square">
            <a:spAutoFit/>
          </a:bodyPr>
          <a:lstStyle/>
          <a:p>
            <a:r>
              <a:rPr lang="en-GB" sz="1050" dirty="0">
                <a:solidFill>
                  <a:srgbClr val="0C6B49"/>
                </a:solidFill>
              </a:rPr>
              <a:t>* All operated exploration-production sites in production, all refineries, majority petrochemical and polymer sites, all gas-fired power plants</a:t>
            </a:r>
            <a:endParaRPr lang="fr-FR" sz="1050" dirty="0">
              <a:solidFill>
                <a:srgbClr val="0C6B49"/>
              </a:solidFill>
            </a:endParaRPr>
          </a:p>
        </p:txBody>
      </p:sp>
      <p:sp>
        <p:nvSpPr>
          <p:cNvPr id="35" name="Rectangle 34">
            <a:extLst>
              <a:ext uri="{FF2B5EF4-FFF2-40B4-BE49-F238E27FC236}">
                <a16:creationId xmlns:a16="http://schemas.microsoft.com/office/drawing/2014/main" id="{FFCBFD39-BC5A-4811-A3B7-81F42FB3EF12}"/>
              </a:ext>
            </a:extLst>
          </p:cNvPr>
          <p:cNvSpPr/>
          <p:nvPr/>
        </p:nvSpPr>
        <p:spPr>
          <a:xfrm>
            <a:off x="2155244" y="5758334"/>
            <a:ext cx="3614358" cy="830997"/>
          </a:xfrm>
          <a:prstGeom prst="rect">
            <a:avLst/>
          </a:prstGeom>
        </p:spPr>
        <p:txBody>
          <a:bodyPr wrap="square">
            <a:spAutoFit/>
          </a:bodyPr>
          <a:lstStyle/>
          <a:p>
            <a:pPr algn="just" fontAlgn="base">
              <a:spcBef>
                <a:spcPts val="300"/>
              </a:spcBef>
              <a:spcAft>
                <a:spcPts val="300"/>
              </a:spcAft>
              <a:buClr>
                <a:srgbClr val="0C6B49"/>
              </a:buClr>
              <a:buSzPct val="120000"/>
            </a:pPr>
            <a:r>
              <a:rPr lang="en-US" sz="1200" dirty="0" err="1">
                <a:solidFill>
                  <a:srgbClr val="0C6B49"/>
                </a:solidFill>
                <a:cs typeface="Arial"/>
              </a:rPr>
              <a:t>M&amp;S</a:t>
            </a:r>
            <a:r>
              <a:rPr lang="en-US" sz="1200" dirty="0">
                <a:solidFill>
                  <a:srgbClr val="0C6B49"/>
                </a:solidFill>
                <a:cs typeface="Arial"/>
              </a:rPr>
              <a:t> service stations: voluntary approach to apply actions from a dedicated biodiversity actions catalogue across petrol stations located in biodiversity sensitive areas</a:t>
            </a:r>
          </a:p>
        </p:txBody>
      </p:sp>
      <p:pic>
        <p:nvPicPr>
          <p:cNvPr id="36" name="Image 35">
            <a:extLst>
              <a:ext uri="{FF2B5EF4-FFF2-40B4-BE49-F238E27FC236}">
                <a16:creationId xmlns:a16="http://schemas.microsoft.com/office/drawing/2014/main" id="{BDE594BE-2F99-4D87-A00E-1A11FBD6F2D5}"/>
              </a:ext>
            </a:extLst>
          </p:cNvPr>
          <p:cNvPicPr>
            <a:picLocks noChangeAspect="1"/>
          </p:cNvPicPr>
          <p:nvPr/>
        </p:nvPicPr>
        <p:blipFill rotWithShape="1">
          <a:blip r:embed="rId3"/>
          <a:srcRect r="32316"/>
          <a:stretch/>
        </p:blipFill>
        <p:spPr>
          <a:xfrm>
            <a:off x="1124184" y="5805183"/>
            <a:ext cx="621442" cy="530233"/>
          </a:xfrm>
          <a:prstGeom prst="rect">
            <a:avLst/>
          </a:prstGeom>
          <a:noFill/>
        </p:spPr>
      </p:pic>
      <p:sp>
        <p:nvSpPr>
          <p:cNvPr id="37" name="object 3">
            <a:extLst>
              <a:ext uri="{FF2B5EF4-FFF2-40B4-BE49-F238E27FC236}">
                <a16:creationId xmlns:a16="http://schemas.microsoft.com/office/drawing/2014/main" id="{14FF5062-84C2-4CAE-B59B-43F074DAEF46}"/>
              </a:ext>
            </a:extLst>
          </p:cNvPr>
          <p:cNvSpPr/>
          <p:nvPr/>
        </p:nvSpPr>
        <p:spPr>
          <a:xfrm>
            <a:off x="1872678" y="5805182"/>
            <a:ext cx="108522" cy="530233"/>
          </a:xfrm>
          <a:custGeom>
            <a:avLst/>
            <a:gdLst/>
            <a:ahLst/>
            <a:cxnLst/>
            <a:rect l="l" t="t" r="r" b="b"/>
            <a:pathLst>
              <a:path h="2209165">
                <a:moveTo>
                  <a:pt x="0" y="0"/>
                </a:moveTo>
                <a:lnTo>
                  <a:pt x="0" y="2208860"/>
                </a:lnTo>
              </a:path>
            </a:pathLst>
          </a:custGeom>
          <a:ln w="6350">
            <a:solidFill>
              <a:srgbClr val="0C6B49"/>
            </a:solidFill>
          </a:ln>
        </p:spPr>
        <p:txBody>
          <a:bodyPr wrap="square" lIns="0" tIns="0" rIns="0" bIns="0" rtlCol="0"/>
          <a:lstStyle/>
          <a:p>
            <a:endParaRPr/>
          </a:p>
        </p:txBody>
      </p:sp>
      <p:pic>
        <p:nvPicPr>
          <p:cNvPr id="4098" name="Picture 2" descr="Afficher l’image source">
            <a:extLst>
              <a:ext uri="{FF2B5EF4-FFF2-40B4-BE49-F238E27FC236}">
                <a16:creationId xmlns:a16="http://schemas.microsoft.com/office/drawing/2014/main" id="{091F3B10-38A3-4B4B-A3AB-B9D2056FD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512" y="745962"/>
            <a:ext cx="2152357" cy="14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5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1F90BE8-D879-4F46-ACF9-7BCC67DCFB75}" type="slidenum">
              <a:rPr lang="en-GB" smtClean="0"/>
              <a:pPr/>
              <a:t>25</a:t>
            </a:fld>
            <a:endParaRPr lang="en-GB"/>
          </a:p>
        </p:txBody>
      </p:sp>
      <p:sp>
        <p:nvSpPr>
          <p:cNvPr id="15" name="Titre 1">
            <a:extLst>
              <a:ext uri="{FF2B5EF4-FFF2-40B4-BE49-F238E27FC236}">
                <a16:creationId xmlns:a16="http://schemas.microsoft.com/office/drawing/2014/main" id="{BF08E44C-D9E0-41D3-AA2A-E0303B426D9A}"/>
              </a:ext>
            </a:extLst>
          </p:cNvPr>
          <p:cNvSpPr>
            <a:spLocks noGrp="1"/>
          </p:cNvSpPr>
          <p:nvPr>
            <p:ph type="title"/>
          </p:nvPr>
        </p:nvSpPr>
        <p:spPr>
          <a:xfrm>
            <a:off x="631975" y="192832"/>
            <a:ext cx="8424000" cy="900000"/>
          </a:xfrm>
        </p:spPr>
        <p:txBody>
          <a:bodyPr/>
          <a:lstStyle/>
          <a:p>
            <a:r>
              <a:rPr lang="fr-FR" dirty="0">
                <a:solidFill>
                  <a:schemeClr val="tx2"/>
                </a:solidFill>
              </a:rPr>
              <a:t>Support to Biodiversity</a:t>
            </a:r>
          </a:p>
        </p:txBody>
      </p:sp>
      <p:sp>
        <p:nvSpPr>
          <p:cNvPr id="21" name="ZoneTexte 20">
            <a:extLst>
              <a:ext uri="{FF2B5EF4-FFF2-40B4-BE49-F238E27FC236}">
                <a16:creationId xmlns:a16="http://schemas.microsoft.com/office/drawing/2014/main" id="{7B5828CC-A382-4895-9570-E39F0557434D}"/>
              </a:ext>
            </a:extLst>
          </p:cNvPr>
          <p:cNvSpPr txBox="1"/>
          <p:nvPr/>
        </p:nvSpPr>
        <p:spPr>
          <a:xfrm>
            <a:off x="1603882" y="1364261"/>
            <a:ext cx="3163490" cy="369332"/>
          </a:xfrm>
          <a:prstGeom prst="rect">
            <a:avLst/>
          </a:prstGeom>
          <a:noFill/>
        </p:spPr>
        <p:txBody>
          <a:bodyPr wrap="square">
            <a:spAutoFit/>
          </a:bodyPr>
          <a:lstStyle/>
          <a:p>
            <a:pPr algn="ctr" fontAlgn="base"/>
            <a:r>
              <a:rPr lang="en-US" b="1" dirty="0">
                <a:solidFill>
                  <a:srgbClr val="0C6B49"/>
                </a:solidFill>
              </a:rPr>
              <a:t>WHAT</a:t>
            </a:r>
          </a:p>
        </p:txBody>
      </p:sp>
      <p:sp>
        <p:nvSpPr>
          <p:cNvPr id="22" name="Espace réservé du contenu 7">
            <a:extLst>
              <a:ext uri="{FF2B5EF4-FFF2-40B4-BE49-F238E27FC236}">
                <a16:creationId xmlns:a16="http://schemas.microsoft.com/office/drawing/2014/main" id="{7734CAB4-E60B-4D05-AA22-3483AF826973}"/>
              </a:ext>
            </a:extLst>
          </p:cNvPr>
          <p:cNvSpPr>
            <a:spLocks noGrp="1"/>
          </p:cNvSpPr>
          <p:nvPr>
            <p:ph idx="1"/>
          </p:nvPr>
        </p:nvSpPr>
        <p:spPr>
          <a:xfrm>
            <a:off x="1067441" y="1763104"/>
            <a:ext cx="4301555" cy="4497531"/>
          </a:xfrm>
        </p:spPr>
        <p:txBody>
          <a:bodyPr>
            <a:noAutofit/>
          </a:bodyPr>
          <a:lstStyle/>
          <a:p>
            <a:pPr algn="just" fontAlgn="base">
              <a:lnSpc>
                <a:spcPts val="1800"/>
              </a:lnSpc>
            </a:pPr>
            <a:r>
              <a:rPr lang="en-US" sz="1800" dirty="0">
                <a:solidFill>
                  <a:srgbClr val="0C6B49"/>
                </a:solidFill>
              </a:rPr>
              <a:t>As </a:t>
            </a:r>
            <a:r>
              <a:rPr lang="en-US" sz="1800" b="1" dirty="0">
                <a:solidFill>
                  <a:srgbClr val="0C6B49"/>
                </a:solidFill>
              </a:rPr>
              <a:t>part Total Foundation’s Climate, Coastal </a:t>
            </a:r>
            <a:r>
              <a:rPr lang="en-US" sz="1800" dirty="0">
                <a:solidFill>
                  <a:srgbClr val="0C6B49"/>
                </a:solidFill>
              </a:rPr>
              <a:t>and Oceans program, we commit to supporting biodiversity related awareness programs, youth education and research actions concerning the ocean and coastal environments.</a:t>
            </a:r>
          </a:p>
          <a:p>
            <a:pPr algn="just" fontAlgn="base">
              <a:lnSpc>
                <a:spcPts val="1800"/>
              </a:lnSpc>
            </a:pPr>
            <a:r>
              <a:rPr lang="en-US" sz="1800" dirty="0">
                <a:solidFill>
                  <a:srgbClr val="0C6B49"/>
                </a:solidFill>
              </a:rPr>
              <a:t>As part of </a:t>
            </a:r>
            <a:r>
              <a:rPr lang="en-US" sz="1800" b="1" dirty="0">
                <a:solidFill>
                  <a:srgbClr val="0C6B49"/>
                </a:solidFill>
              </a:rPr>
              <a:t>Total Foundation’s Action! </a:t>
            </a:r>
            <a:r>
              <a:rPr lang="en-US" sz="1800" dirty="0">
                <a:solidFill>
                  <a:srgbClr val="0C6B49"/>
                </a:solidFill>
              </a:rPr>
              <a:t>Program, we commit to offering our employees dedicated workdays to conduct action in favor of biodiversity </a:t>
            </a:r>
            <a:r>
              <a:rPr lang="en-US" sz="1800" b="1" dirty="0">
                <a:solidFill>
                  <a:srgbClr val="0C6B49"/>
                </a:solidFill>
              </a:rPr>
              <a:t>to promote the civic engagement </a:t>
            </a:r>
            <a:r>
              <a:rPr lang="en-US" sz="1800" dirty="0">
                <a:solidFill>
                  <a:srgbClr val="0C6B49"/>
                </a:solidFill>
              </a:rPr>
              <a:t>of the Group's employees.</a:t>
            </a:r>
          </a:p>
          <a:p>
            <a:pPr algn="just" fontAlgn="base">
              <a:lnSpc>
                <a:spcPts val="1800"/>
              </a:lnSpc>
            </a:pPr>
            <a:r>
              <a:rPr lang="en-US" sz="1800" dirty="0">
                <a:solidFill>
                  <a:srgbClr val="0C6B49"/>
                </a:solidFill>
              </a:rPr>
              <a:t>We commit to sharing biodiversity data, collected as part of our environmental studies, with the scientific community and the general public.</a:t>
            </a:r>
          </a:p>
        </p:txBody>
      </p:sp>
      <p:sp>
        <p:nvSpPr>
          <p:cNvPr id="23" name="Espace réservé du contenu 7">
            <a:extLst>
              <a:ext uri="{FF2B5EF4-FFF2-40B4-BE49-F238E27FC236}">
                <a16:creationId xmlns:a16="http://schemas.microsoft.com/office/drawing/2014/main" id="{B9F2BF57-0580-454D-9FDC-4C4842D3B217}"/>
              </a:ext>
            </a:extLst>
          </p:cNvPr>
          <p:cNvSpPr txBox="1">
            <a:spLocks/>
          </p:cNvSpPr>
          <p:nvPr/>
        </p:nvSpPr>
        <p:spPr>
          <a:xfrm>
            <a:off x="6539386" y="1976393"/>
            <a:ext cx="4456860" cy="4607998"/>
          </a:xfrm>
          <a:prstGeom prst="rect">
            <a:avLst/>
          </a:prstGeom>
        </p:spPr>
        <p:txBody>
          <a:bodyPr vert="horz" lIns="91440" tIns="45720" rIns="91440" bIns="45720" rtlCol="0">
            <a:noAutofit/>
          </a:bodyPr>
          <a:lstStyle>
            <a:lvl1pPr marL="285750" indent="-285750" algn="l" defTabSz="457200" rtl="0" eaLnBrk="1" latinLnBrk="0" hangingPunct="1">
              <a:spcBef>
                <a:spcPts val="300"/>
              </a:spcBef>
              <a:spcAft>
                <a:spcPts val="300"/>
              </a:spcAft>
              <a:buClr>
                <a:srgbClr val="0C6B49"/>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fontAlgn="base">
              <a:lnSpc>
                <a:spcPts val="1800"/>
              </a:lnSpc>
              <a:buClr>
                <a:srgbClr val="015BA5"/>
              </a:buClr>
            </a:pPr>
            <a:r>
              <a:rPr lang="en-US" sz="1600" dirty="0">
                <a:solidFill>
                  <a:srgbClr val="015BA5"/>
                </a:solidFill>
              </a:rPr>
              <a:t>By annually publishing the list of projects supported and partners funded by the Total Foundation, in France and internationally, and results.</a:t>
            </a:r>
          </a:p>
          <a:p>
            <a:pPr algn="just" fontAlgn="base">
              <a:lnSpc>
                <a:spcPts val="1800"/>
              </a:lnSpc>
              <a:buClr>
                <a:srgbClr val="015BA5"/>
              </a:buClr>
            </a:pPr>
            <a:r>
              <a:rPr lang="en-US" sz="1600" dirty="0">
                <a:solidFill>
                  <a:srgbClr val="015BA5"/>
                </a:solidFill>
              </a:rPr>
              <a:t>By evaluating and publishing our performance indicators (e.g. number of youths made aware and trained, number of employees involved on these issues in France and internationally) of the Total Foundation.</a:t>
            </a:r>
          </a:p>
          <a:p>
            <a:pPr algn="just" fontAlgn="base">
              <a:lnSpc>
                <a:spcPts val="1800"/>
              </a:lnSpc>
              <a:buClr>
                <a:srgbClr val="015BA5"/>
              </a:buClr>
            </a:pPr>
            <a:r>
              <a:rPr lang="en-US" sz="1600" dirty="0">
                <a:solidFill>
                  <a:srgbClr val="015BA5"/>
                </a:solidFill>
              </a:rPr>
              <a:t>By annually sharing biodiversity data from five projects or sites on the international biodiversity data sharing platform Global Biodiversity Information Facility (GBIF) and reporting on this.</a:t>
            </a:r>
          </a:p>
          <a:p>
            <a:pPr algn="just" fontAlgn="base">
              <a:lnSpc>
                <a:spcPts val="1800"/>
              </a:lnSpc>
              <a:buClr>
                <a:srgbClr val="015BA5"/>
              </a:buClr>
            </a:pPr>
            <a:r>
              <a:rPr lang="en-US" sz="1600" dirty="0">
                <a:solidFill>
                  <a:srgbClr val="015BA5"/>
                </a:solidFill>
              </a:rPr>
              <a:t>By collaborating with the United Nations Nature Conservation Monitoring Centre (UNEP-WCMC) on mapping of sensitive and priority areas.</a:t>
            </a:r>
          </a:p>
        </p:txBody>
      </p:sp>
      <p:sp>
        <p:nvSpPr>
          <p:cNvPr id="24" name="ZoneTexte 23">
            <a:extLst>
              <a:ext uri="{FF2B5EF4-FFF2-40B4-BE49-F238E27FC236}">
                <a16:creationId xmlns:a16="http://schemas.microsoft.com/office/drawing/2014/main" id="{1CBAE255-E17A-4037-A938-C18416677800}"/>
              </a:ext>
            </a:extLst>
          </p:cNvPr>
          <p:cNvSpPr txBox="1"/>
          <p:nvPr/>
        </p:nvSpPr>
        <p:spPr>
          <a:xfrm>
            <a:off x="7296317" y="1424550"/>
            <a:ext cx="2792698" cy="338554"/>
          </a:xfrm>
          <a:prstGeom prst="rect">
            <a:avLst/>
          </a:prstGeom>
          <a:noFill/>
        </p:spPr>
        <p:txBody>
          <a:bodyPr wrap="square">
            <a:spAutoFit/>
          </a:bodyPr>
          <a:lstStyle/>
          <a:p>
            <a:pPr algn="ctr">
              <a:buClr>
                <a:srgbClr val="0C6B49"/>
              </a:buClr>
              <a:buSzPct val="115000"/>
            </a:pPr>
            <a:r>
              <a:rPr lang="en-US" sz="1600" b="1" spc="120" dirty="0">
                <a:solidFill>
                  <a:srgbClr val="015BA5"/>
                </a:solidFill>
              </a:rPr>
              <a:t>HOW</a:t>
            </a:r>
          </a:p>
        </p:txBody>
      </p:sp>
      <p:cxnSp>
        <p:nvCxnSpPr>
          <p:cNvPr id="27" name="Connecteur droit 26">
            <a:extLst>
              <a:ext uri="{FF2B5EF4-FFF2-40B4-BE49-F238E27FC236}">
                <a16:creationId xmlns:a16="http://schemas.microsoft.com/office/drawing/2014/main" id="{E87553C8-4B19-44E9-81CC-18F99D908E94}"/>
              </a:ext>
            </a:extLst>
          </p:cNvPr>
          <p:cNvCxnSpPr>
            <a:cxnSpLocks/>
          </p:cNvCxnSpPr>
          <p:nvPr/>
        </p:nvCxnSpPr>
        <p:spPr>
          <a:xfrm>
            <a:off x="1346218" y="1711246"/>
            <a:ext cx="3744000" cy="0"/>
          </a:xfrm>
          <a:prstGeom prst="line">
            <a:avLst/>
          </a:prstGeom>
          <a:ln w="12700">
            <a:solidFill>
              <a:srgbClr val="0C6B49"/>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5840BBD8-D664-46E5-B42A-63223E3CA338}"/>
              </a:ext>
            </a:extLst>
          </p:cNvPr>
          <p:cNvCxnSpPr>
            <a:cxnSpLocks/>
          </p:cNvCxnSpPr>
          <p:nvPr/>
        </p:nvCxnSpPr>
        <p:spPr>
          <a:xfrm>
            <a:off x="6693337" y="1825478"/>
            <a:ext cx="4054380" cy="0"/>
          </a:xfrm>
          <a:prstGeom prst="line">
            <a:avLst/>
          </a:prstGeom>
          <a:ln w="12700">
            <a:solidFill>
              <a:srgbClr val="015BA5"/>
            </a:solidFill>
          </a:ln>
          <a:effectLst/>
        </p:spPr>
        <p:style>
          <a:lnRef idx="2">
            <a:schemeClr val="accent1"/>
          </a:lnRef>
          <a:fillRef idx="0">
            <a:schemeClr val="accent1"/>
          </a:fillRef>
          <a:effectRef idx="1">
            <a:schemeClr val="accent1"/>
          </a:effectRef>
          <a:fontRef idx="minor">
            <a:schemeClr val="tx1"/>
          </a:fontRef>
        </p:style>
      </p:cxnSp>
      <p:pic>
        <p:nvPicPr>
          <p:cNvPr id="30" name="Picture 2" descr="Résultat de recherche d'images pour &quot;GBIF&quot;">
            <a:extLst>
              <a:ext uri="{FF2B5EF4-FFF2-40B4-BE49-F238E27FC236}">
                <a16:creationId xmlns:a16="http://schemas.microsoft.com/office/drawing/2014/main" id="{D5655201-8400-47F7-A947-D07A55D6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414" y="776388"/>
            <a:ext cx="1647484" cy="790792"/>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4A8CF54F-1A42-4BB3-BB57-08F538FB3C73}"/>
              </a:ext>
            </a:extLst>
          </p:cNvPr>
          <p:cNvPicPr>
            <a:picLocks noChangeAspect="1"/>
          </p:cNvPicPr>
          <p:nvPr/>
        </p:nvPicPr>
        <p:blipFill>
          <a:blip r:embed="rId4"/>
          <a:stretch>
            <a:fillRect/>
          </a:stretch>
        </p:blipFill>
        <p:spPr>
          <a:xfrm>
            <a:off x="4417256" y="795385"/>
            <a:ext cx="799546" cy="617194"/>
          </a:xfrm>
          <a:prstGeom prst="rect">
            <a:avLst/>
          </a:prstGeom>
        </p:spPr>
      </p:pic>
      <p:pic>
        <p:nvPicPr>
          <p:cNvPr id="5122" name="Picture 2" descr="Logo Action!">
            <a:extLst>
              <a:ext uri="{FF2B5EF4-FFF2-40B4-BE49-F238E27FC236}">
                <a16:creationId xmlns:a16="http://schemas.microsoft.com/office/drawing/2014/main" id="{C0534663-1E82-44F8-A63A-29AD34B21EA6}"/>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5450163" y="638384"/>
            <a:ext cx="1047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18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a:t>What is Biodiversity? All Life on Earth, Nature</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3</a:t>
            </a:fld>
            <a:endParaRPr lang="fr-FR" noProof="0" dirty="0"/>
          </a:p>
        </p:txBody>
      </p:sp>
      <p:sp>
        <p:nvSpPr>
          <p:cNvPr id="6" name="ZoneTexte 5">
            <a:extLst>
              <a:ext uri="{FF2B5EF4-FFF2-40B4-BE49-F238E27FC236}">
                <a16:creationId xmlns:a16="http://schemas.microsoft.com/office/drawing/2014/main" id="{E68EEB01-3975-4E18-BDCD-DE3A27627263}"/>
              </a:ext>
            </a:extLst>
          </p:cNvPr>
          <p:cNvSpPr txBox="1"/>
          <p:nvPr/>
        </p:nvSpPr>
        <p:spPr>
          <a:xfrm>
            <a:off x="507008" y="1349958"/>
            <a:ext cx="4320480" cy="369332"/>
          </a:xfrm>
          <a:prstGeom prst="rect">
            <a:avLst/>
          </a:prstGeom>
          <a:noFill/>
        </p:spPr>
        <p:txBody>
          <a:bodyPr wrap="square" rtlCol="0">
            <a:spAutoFit/>
          </a:bodyPr>
          <a:lstStyle/>
          <a:p>
            <a:r>
              <a:rPr lang="en-GB" b="1" dirty="0">
                <a:solidFill>
                  <a:srgbClr val="002060"/>
                </a:solidFill>
              </a:rPr>
              <a:t>Biodiversity and its components</a:t>
            </a:r>
          </a:p>
        </p:txBody>
      </p:sp>
      <p:sp>
        <p:nvSpPr>
          <p:cNvPr id="7" name="ZoneTexte 6">
            <a:extLst>
              <a:ext uri="{FF2B5EF4-FFF2-40B4-BE49-F238E27FC236}">
                <a16:creationId xmlns:a16="http://schemas.microsoft.com/office/drawing/2014/main" id="{410F8F9C-9CF5-4DEF-9468-4C2A674867B0}"/>
              </a:ext>
            </a:extLst>
          </p:cNvPr>
          <p:cNvSpPr txBox="1"/>
          <p:nvPr/>
        </p:nvSpPr>
        <p:spPr>
          <a:xfrm>
            <a:off x="5006125" y="3605912"/>
            <a:ext cx="4618945" cy="646331"/>
          </a:xfrm>
          <a:prstGeom prst="rect">
            <a:avLst/>
          </a:prstGeom>
          <a:noFill/>
        </p:spPr>
        <p:txBody>
          <a:bodyPr wrap="square" rtlCol="0">
            <a:spAutoFit/>
          </a:bodyPr>
          <a:lstStyle/>
          <a:p>
            <a:r>
              <a:rPr lang="en-GB" b="1" dirty="0">
                <a:solidFill>
                  <a:srgbClr val="002060"/>
                </a:solidFill>
              </a:rPr>
              <a:t>Services &amp; Benefits provided to People by Nature</a:t>
            </a:r>
          </a:p>
        </p:txBody>
      </p:sp>
      <p:sp>
        <p:nvSpPr>
          <p:cNvPr id="8" name="ZoneTexte 7">
            <a:extLst>
              <a:ext uri="{FF2B5EF4-FFF2-40B4-BE49-F238E27FC236}">
                <a16:creationId xmlns:a16="http://schemas.microsoft.com/office/drawing/2014/main" id="{1F5B4975-9721-4026-8CCB-952768BDDBCB}"/>
              </a:ext>
            </a:extLst>
          </p:cNvPr>
          <p:cNvSpPr txBox="1"/>
          <p:nvPr/>
        </p:nvSpPr>
        <p:spPr>
          <a:xfrm>
            <a:off x="620668" y="1818404"/>
            <a:ext cx="3814047" cy="3293209"/>
          </a:xfrm>
          <a:prstGeom prst="rect">
            <a:avLst/>
          </a:prstGeom>
          <a:noFill/>
        </p:spPr>
        <p:txBody>
          <a:bodyPr wrap="square" rtlCol="0">
            <a:spAutoFit/>
          </a:bodyPr>
          <a:lstStyle/>
          <a:p>
            <a:pPr algn="just"/>
            <a:r>
              <a:rPr lang="en-GB" sz="1600" dirty="0"/>
              <a:t>There are three interdependent levels of biodiversity:</a:t>
            </a:r>
          </a:p>
          <a:p>
            <a:pPr marL="285750" indent="-285750" algn="just">
              <a:buFont typeface="Arial" panose="020B0604020202020204" pitchFamily="34" charset="0"/>
              <a:buChar char="•"/>
            </a:pPr>
            <a:r>
              <a:rPr lang="en-GB" sz="1600" b="1" dirty="0"/>
              <a:t>Species diversity</a:t>
            </a:r>
            <a:r>
              <a:rPr lang="en-GB" sz="1600" dirty="0"/>
              <a:t>, i.e. the number of different plant or animal species in a given community</a:t>
            </a:r>
          </a:p>
          <a:p>
            <a:pPr marL="285750" indent="-285750" algn="just">
              <a:buFont typeface="Arial" panose="020B0604020202020204" pitchFamily="34" charset="0"/>
              <a:buChar char="•"/>
            </a:pPr>
            <a:r>
              <a:rPr lang="en-GB" sz="1600" b="1" dirty="0"/>
              <a:t>Genetic diversity </a:t>
            </a:r>
            <a:r>
              <a:rPr lang="en-GB" sz="1600" dirty="0"/>
              <a:t>within each species</a:t>
            </a:r>
          </a:p>
          <a:p>
            <a:pPr marL="285750" indent="-285750" algn="just">
              <a:buFont typeface="Arial" panose="020B0604020202020204" pitchFamily="34" charset="0"/>
              <a:buChar char="•"/>
            </a:pPr>
            <a:r>
              <a:rPr lang="en-GB" sz="1600" b="1" dirty="0"/>
              <a:t>Ecosystem diversity </a:t>
            </a:r>
          </a:p>
          <a:p>
            <a:pPr marL="285750" indent="-285750" algn="just">
              <a:buFont typeface="Arial" panose="020B0604020202020204" pitchFamily="34" charset="0"/>
              <a:buChar char="•"/>
            </a:pPr>
            <a:endParaRPr lang="en-GB" sz="1600" b="1" dirty="0"/>
          </a:p>
          <a:p>
            <a:pPr algn="just"/>
            <a:r>
              <a:rPr lang="en-GB" sz="1600" b="1" dirty="0"/>
              <a:t>… And </a:t>
            </a:r>
            <a:r>
              <a:rPr lang="en-GB" sz="1600" dirty="0"/>
              <a:t>the strong </a:t>
            </a:r>
            <a:r>
              <a:rPr lang="en-GB" sz="1600" u="sng" dirty="0"/>
              <a:t>interactions</a:t>
            </a:r>
            <a:r>
              <a:rPr lang="en-GB" sz="1600" dirty="0"/>
              <a:t> between the species and the ecosystems</a:t>
            </a:r>
          </a:p>
          <a:p>
            <a:pPr algn="just"/>
            <a:r>
              <a:rPr lang="fr-FR" sz="1600" dirty="0"/>
              <a:t>	</a:t>
            </a:r>
            <a:endParaRPr lang="en-US" sz="1600" dirty="0"/>
          </a:p>
          <a:p>
            <a:pPr marL="285750" indent="-285750">
              <a:buFont typeface="Arial" panose="020B0604020202020204" pitchFamily="34" charset="0"/>
              <a:buChar char="•"/>
            </a:pPr>
            <a:endParaRPr lang="fr-FR" sz="1600" dirty="0"/>
          </a:p>
        </p:txBody>
      </p:sp>
      <p:sp>
        <p:nvSpPr>
          <p:cNvPr id="9" name="ZoneTexte 8">
            <a:extLst>
              <a:ext uri="{FF2B5EF4-FFF2-40B4-BE49-F238E27FC236}">
                <a16:creationId xmlns:a16="http://schemas.microsoft.com/office/drawing/2014/main" id="{F00C16ED-9A74-44DE-9A31-F748AC91D809}"/>
              </a:ext>
            </a:extLst>
          </p:cNvPr>
          <p:cNvSpPr txBox="1"/>
          <p:nvPr/>
        </p:nvSpPr>
        <p:spPr>
          <a:xfrm>
            <a:off x="5043737" y="4221686"/>
            <a:ext cx="4283435" cy="2462213"/>
          </a:xfrm>
          <a:prstGeom prst="rect">
            <a:avLst/>
          </a:prstGeom>
          <a:noFill/>
        </p:spPr>
        <p:txBody>
          <a:bodyPr wrap="square" rtlCol="0">
            <a:spAutoFit/>
          </a:bodyPr>
          <a:lstStyle/>
          <a:p>
            <a:pPr algn="just"/>
            <a:r>
              <a:rPr lang="en-GB" sz="1400" dirty="0"/>
              <a:t>Nature provides four broad categories of ecosystem services:</a:t>
            </a:r>
          </a:p>
          <a:p>
            <a:pPr marL="342900" indent="-342900" algn="just">
              <a:buFont typeface="+mj-lt"/>
              <a:buAutoNum type="arabicPeriod"/>
            </a:pPr>
            <a:r>
              <a:rPr lang="en-GB" sz="1400" b="1" dirty="0"/>
              <a:t>Supporting services</a:t>
            </a:r>
            <a:r>
              <a:rPr lang="en-GB" sz="1400" dirty="0"/>
              <a:t>, such as the production of oxygen and formation of soil</a:t>
            </a:r>
          </a:p>
          <a:p>
            <a:pPr marL="342900" indent="-342900" algn="just">
              <a:buFont typeface="+mj-lt"/>
              <a:buAutoNum type="arabicPeriod"/>
            </a:pPr>
            <a:r>
              <a:rPr lang="en-GB" sz="1400" b="1" dirty="0"/>
              <a:t>Provisioning services</a:t>
            </a:r>
            <a:r>
              <a:rPr lang="en-GB" sz="1400" dirty="0"/>
              <a:t>, such as the production of food and water</a:t>
            </a:r>
          </a:p>
          <a:p>
            <a:pPr marL="342900" indent="-342900" algn="just">
              <a:buFont typeface="+mj-lt"/>
              <a:buAutoNum type="arabicPeriod"/>
            </a:pPr>
            <a:r>
              <a:rPr lang="en-GB" sz="1400" b="1" dirty="0"/>
              <a:t>Regulating services</a:t>
            </a:r>
            <a:r>
              <a:rPr lang="en-GB" sz="1400" dirty="0"/>
              <a:t>, such as the, </a:t>
            </a:r>
            <a:r>
              <a:rPr lang="en-GB" sz="1400" dirty="0">
                <a:solidFill>
                  <a:srgbClr val="FF0000"/>
                </a:solidFill>
              </a:rPr>
              <a:t>pollination</a:t>
            </a:r>
            <a:r>
              <a:rPr lang="en-GB" sz="1400" dirty="0"/>
              <a:t>, </a:t>
            </a:r>
            <a:r>
              <a:rPr lang="en-GB" sz="1400" dirty="0">
                <a:solidFill>
                  <a:srgbClr val="FF0000"/>
                </a:solidFill>
              </a:rPr>
              <a:t>regulation of climate </a:t>
            </a:r>
            <a:r>
              <a:rPr lang="en-GB" sz="1400" dirty="0"/>
              <a:t>and the balance among species</a:t>
            </a:r>
          </a:p>
          <a:p>
            <a:pPr marL="342900" indent="-342900" algn="just">
              <a:buFont typeface="+mj-lt"/>
              <a:buAutoNum type="arabicPeriod"/>
            </a:pPr>
            <a:r>
              <a:rPr lang="en-GB" sz="1400" b="1" dirty="0"/>
              <a:t>Cultural services</a:t>
            </a:r>
            <a:r>
              <a:rPr lang="en-GB" sz="1400" dirty="0"/>
              <a:t>, including spiritual and recreational benefits</a:t>
            </a:r>
          </a:p>
        </p:txBody>
      </p:sp>
      <p:pic>
        <p:nvPicPr>
          <p:cNvPr id="10" name="Image 9">
            <a:extLst>
              <a:ext uri="{FF2B5EF4-FFF2-40B4-BE49-F238E27FC236}">
                <a16:creationId xmlns:a16="http://schemas.microsoft.com/office/drawing/2014/main" id="{60FCE476-C986-4747-88C8-5933F9A61B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92781" y="1296880"/>
            <a:ext cx="2398636" cy="2132120"/>
          </a:xfrm>
          <a:prstGeom prst="rect">
            <a:avLst/>
          </a:prstGeom>
        </p:spPr>
      </p:pic>
      <p:pic>
        <p:nvPicPr>
          <p:cNvPr id="11" name="Image 10">
            <a:extLst>
              <a:ext uri="{FF2B5EF4-FFF2-40B4-BE49-F238E27FC236}">
                <a16:creationId xmlns:a16="http://schemas.microsoft.com/office/drawing/2014/main" id="{414BEA07-46BC-4071-8D07-5CFBE2D8C4A1}"/>
              </a:ext>
            </a:extLst>
          </p:cNvPr>
          <p:cNvPicPr>
            <a:picLocks noChangeAspect="1"/>
          </p:cNvPicPr>
          <p:nvPr/>
        </p:nvPicPr>
        <p:blipFill rotWithShape="1">
          <a:blip r:embed="rId4"/>
          <a:srcRect b="14509"/>
          <a:stretch/>
        </p:blipFill>
        <p:spPr>
          <a:xfrm>
            <a:off x="4660069" y="1454273"/>
            <a:ext cx="5050770" cy="1544421"/>
          </a:xfrm>
          <a:prstGeom prst="rect">
            <a:avLst/>
          </a:prstGeom>
        </p:spPr>
      </p:pic>
      <p:pic>
        <p:nvPicPr>
          <p:cNvPr id="1026" name="Picture 2" descr="Toutes les images">
            <a:extLst>
              <a:ext uri="{FF2B5EF4-FFF2-40B4-BE49-F238E27FC236}">
                <a16:creationId xmlns:a16="http://schemas.microsoft.com/office/drawing/2014/main" id="{38B72E0F-B47D-44E7-8E9F-6F9C59083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1566" y="4511650"/>
            <a:ext cx="2541066" cy="178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8" y="242844"/>
            <a:ext cx="10052755" cy="1008000"/>
          </a:xfrm>
        </p:spPr>
        <p:txBody>
          <a:bodyPr>
            <a:noAutofit/>
          </a:bodyPr>
          <a:lstStyle/>
          <a:p>
            <a:r>
              <a:rPr lang="en-US" dirty="0"/>
              <a:t>The Global Biodiversity Crisis, a direct threat to humanity</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4</a:t>
            </a:fld>
            <a:endParaRPr lang="fr-FR" noProof="0" dirty="0"/>
          </a:p>
        </p:txBody>
      </p:sp>
      <p:pic>
        <p:nvPicPr>
          <p:cNvPr id="5" name="Image 4">
            <a:extLst>
              <a:ext uri="{FF2B5EF4-FFF2-40B4-BE49-F238E27FC236}">
                <a16:creationId xmlns:a16="http://schemas.microsoft.com/office/drawing/2014/main" id="{B0106AF8-63DE-434C-AE14-E8F54AD27224}"/>
              </a:ext>
            </a:extLst>
          </p:cNvPr>
          <p:cNvPicPr>
            <a:picLocks noChangeAspect="1"/>
          </p:cNvPicPr>
          <p:nvPr/>
        </p:nvPicPr>
        <p:blipFill>
          <a:blip r:embed="rId3"/>
          <a:stretch>
            <a:fillRect/>
          </a:stretch>
        </p:blipFill>
        <p:spPr>
          <a:xfrm>
            <a:off x="733425" y="1250844"/>
            <a:ext cx="5362575" cy="4991100"/>
          </a:xfrm>
          <a:prstGeom prst="rect">
            <a:avLst/>
          </a:prstGeom>
        </p:spPr>
      </p:pic>
      <p:pic>
        <p:nvPicPr>
          <p:cNvPr id="15" name="Image 14">
            <a:extLst>
              <a:ext uri="{FF2B5EF4-FFF2-40B4-BE49-F238E27FC236}">
                <a16:creationId xmlns:a16="http://schemas.microsoft.com/office/drawing/2014/main" id="{FCA2FC04-9893-482C-9149-00DD2E5A4F4E}"/>
              </a:ext>
            </a:extLst>
          </p:cNvPr>
          <p:cNvPicPr>
            <a:picLocks noChangeAspect="1"/>
          </p:cNvPicPr>
          <p:nvPr/>
        </p:nvPicPr>
        <p:blipFill>
          <a:blip r:embed="rId4"/>
          <a:stretch>
            <a:fillRect/>
          </a:stretch>
        </p:blipFill>
        <p:spPr>
          <a:xfrm>
            <a:off x="6142892" y="1619250"/>
            <a:ext cx="5324475" cy="4305300"/>
          </a:xfrm>
          <a:prstGeom prst="rect">
            <a:avLst/>
          </a:prstGeom>
        </p:spPr>
      </p:pic>
      <p:pic>
        <p:nvPicPr>
          <p:cNvPr id="18" name="Image 17">
            <a:extLst>
              <a:ext uri="{FF2B5EF4-FFF2-40B4-BE49-F238E27FC236}">
                <a16:creationId xmlns:a16="http://schemas.microsoft.com/office/drawing/2014/main" id="{A43927A5-9452-46B6-990A-AE1848B2540E}"/>
              </a:ext>
            </a:extLst>
          </p:cNvPr>
          <p:cNvPicPr>
            <a:picLocks noChangeAspect="1"/>
          </p:cNvPicPr>
          <p:nvPr/>
        </p:nvPicPr>
        <p:blipFill>
          <a:blip r:embed="rId5"/>
          <a:stretch>
            <a:fillRect/>
          </a:stretch>
        </p:blipFill>
        <p:spPr>
          <a:xfrm>
            <a:off x="6218100" y="5931225"/>
            <a:ext cx="4600575" cy="361731"/>
          </a:xfrm>
          <a:prstGeom prst="rect">
            <a:avLst/>
          </a:prstGeom>
        </p:spPr>
      </p:pic>
      <p:sp>
        <p:nvSpPr>
          <p:cNvPr id="19" name="Rectangle : coins arrondis 18">
            <a:extLst>
              <a:ext uri="{FF2B5EF4-FFF2-40B4-BE49-F238E27FC236}">
                <a16:creationId xmlns:a16="http://schemas.microsoft.com/office/drawing/2014/main" id="{A44D49DD-1A6F-4F31-97A8-4CE83A7E2126}"/>
              </a:ext>
            </a:extLst>
          </p:cNvPr>
          <p:cNvSpPr/>
          <p:nvPr/>
        </p:nvSpPr>
        <p:spPr>
          <a:xfrm>
            <a:off x="856680" y="3096944"/>
            <a:ext cx="5300992" cy="1885071"/>
          </a:xfrm>
          <a:prstGeom prst="roundRect">
            <a:avLst/>
          </a:prstGeom>
          <a:noFill/>
          <a:ln w="38100">
            <a:solidFill>
              <a:srgbClr val="FF0000"/>
            </a:solidFill>
            <a:extLst>
              <a:ext uri="{C807C97D-BFC1-408E-A445-0C87EB9F89A2}">
                <ask:lineSketchStyleProps xmlns:ask="http://schemas.microsoft.com/office/drawing/2018/sketchyshapes" sd="1219033472">
                  <a:custGeom>
                    <a:avLst/>
                    <a:gdLst>
                      <a:gd name="connsiteX0" fmla="*/ 0 w 5300992"/>
                      <a:gd name="connsiteY0" fmla="*/ 314185 h 1885071"/>
                      <a:gd name="connsiteX1" fmla="*/ 314185 w 5300992"/>
                      <a:gd name="connsiteY1" fmla="*/ 0 h 1885071"/>
                      <a:gd name="connsiteX2" fmla="*/ 4986807 w 5300992"/>
                      <a:gd name="connsiteY2" fmla="*/ 0 h 1885071"/>
                      <a:gd name="connsiteX3" fmla="*/ 5300992 w 5300992"/>
                      <a:gd name="connsiteY3" fmla="*/ 314185 h 1885071"/>
                      <a:gd name="connsiteX4" fmla="*/ 5300992 w 5300992"/>
                      <a:gd name="connsiteY4" fmla="*/ 1570886 h 1885071"/>
                      <a:gd name="connsiteX5" fmla="*/ 4986807 w 5300992"/>
                      <a:gd name="connsiteY5" fmla="*/ 1885071 h 1885071"/>
                      <a:gd name="connsiteX6" fmla="*/ 314185 w 5300992"/>
                      <a:gd name="connsiteY6" fmla="*/ 1885071 h 1885071"/>
                      <a:gd name="connsiteX7" fmla="*/ 0 w 5300992"/>
                      <a:gd name="connsiteY7" fmla="*/ 1570886 h 1885071"/>
                      <a:gd name="connsiteX8" fmla="*/ 0 w 5300992"/>
                      <a:gd name="connsiteY8" fmla="*/ 314185 h 188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0992" h="1885071" extrusionOk="0">
                        <a:moveTo>
                          <a:pt x="0" y="314185"/>
                        </a:moveTo>
                        <a:cubicBezTo>
                          <a:pt x="-17954" y="129590"/>
                          <a:pt x="122846" y="6688"/>
                          <a:pt x="314185" y="0"/>
                        </a:cubicBezTo>
                        <a:cubicBezTo>
                          <a:pt x="2389939" y="132882"/>
                          <a:pt x="3700781" y="-84951"/>
                          <a:pt x="4986807" y="0"/>
                        </a:cubicBezTo>
                        <a:cubicBezTo>
                          <a:pt x="5154024" y="6155"/>
                          <a:pt x="5298147" y="156392"/>
                          <a:pt x="5300992" y="314185"/>
                        </a:cubicBezTo>
                        <a:cubicBezTo>
                          <a:pt x="5355973" y="464778"/>
                          <a:pt x="5357478" y="1271414"/>
                          <a:pt x="5300992" y="1570886"/>
                        </a:cubicBezTo>
                        <a:cubicBezTo>
                          <a:pt x="5317052" y="1746311"/>
                          <a:pt x="5173260" y="1858454"/>
                          <a:pt x="4986807" y="1885071"/>
                        </a:cubicBezTo>
                        <a:cubicBezTo>
                          <a:pt x="2733914" y="1972710"/>
                          <a:pt x="1843342" y="1812392"/>
                          <a:pt x="314185" y="1885071"/>
                        </a:cubicBezTo>
                        <a:cubicBezTo>
                          <a:pt x="138620" y="1865571"/>
                          <a:pt x="-18696" y="1770388"/>
                          <a:pt x="0" y="1570886"/>
                        </a:cubicBezTo>
                        <a:cubicBezTo>
                          <a:pt x="66055" y="1016455"/>
                          <a:pt x="-106936" y="643696"/>
                          <a:pt x="0" y="31418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2">
            <a:extLst>
              <a:ext uri="{FF2B5EF4-FFF2-40B4-BE49-F238E27FC236}">
                <a16:creationId xmlns:a16="http://schemas.microsoft.com/office/drawing/2014/main" id="{5331A602-43EE-4BA7-859A-DB0A1B8BC0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667" r="-7877" b="13204"/>
          <a:stretch/>
        </p:blipFill>
        <p:spPr bwMode="auto">
          <a:xfrm>
            <a:off x="10799451" y="5924551"/>
            <a:ext cx="1392549" cy="90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2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A44AC5-1835-4960-9B6D-D8935F74789D}"/>
              </a:ext>
            </a:extLst>
          </p:cNvPr>
          <p:cNvSpPr>
            <a:spLocks noGrp="1"/>
          </p:cNvSpPr>
          <p:nvPr>
            <p:ph type="title"/>
          </p:nvPr>
        </p:nvSpPr>
        <p:spPr/>
        <p:txBody>
          <a:bodyPr/>
          <a:lstStyle/>
          <a:p>
            <a:r>
              <a:rPr lang="fr-FR" dirty="0"/>
              <a:t>TotalEnergies Recognitions</a:t>
            </a:r>
          </a:p>
        </p:txBody>
      </p:sp>
      <p:sp>
        <p:nvSpPr>
          <p:cNvPr id="4" name="Espace réservé du pied de page 3">
            <a:extLst>
              <a:ext uri="{FF2B5EF4-FFF2-40B4-BE49-F238E27FC236}">
                <a16:creationId xmlns:a16="http://schemas.microsoft.com/office/drawing/2014/main" id="{94C78F36-3561-43DC-9B6D-3EDB3F71A4A9}"/>
              </a:ext>
            </a:extLst>
          </p:cNvPr>
          <p:cNvSpPr>
            <a:spLocks noGrp="1"/>
          </p:cNvSpPr>
          <p:nvPr>
            <p:ph type="ftr" sz="quarter" idx="15"/>
          </p:nvPr>
        </p:nvSpPr>
        <p:spPr/>
        <p:txBody>
          <a:body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FC0D9C0E-005D-4DE0-BF75-437D1BEC4512}"/>
              </a:ext>
            </a:extLst>
          </p:cNvPr>
          <p:cNvSpPr>
            <a:spLocks noGrp="1"/>
          </p:cNvSpPr>
          <p:nvPr>
            <p:ph type="sldNum" sz="quarter" idx="16"/>
          </p:nvPr>
        </p:nvSpPr>
        <p:spPr/>
        <p:txBody>
          <a:bodyPr/>
          <a:lstStyle/>
          <a:p>
            <a:fld id="{975A587B-5814-4D9B-9598-FE9CB954CB01}" type="slidenum">
              <a:rPr lang="fr-FR" smtClean="0"/>
              <a:pPr/>
              <a:t>5</a:t>
            </a:fld>
            <a:endParaRPr lang="fr-FR" dirty="0"/>
          </a:p>
        </p:txBody>
      </p:sp>
      <p:sp>
        <p:nvSpPr>
          <p:cNvPr id="6" name="Espace réservé du contenu 7">
            <a:extLst>
              <a:ext uri="{FF2B5EF4-FFF2-40B4-BE49-F238E27FC236}">
                <a16:creationId xmlns:a16="http://schemas.microsoft.com/office/drawing/2014/main" id="{75490629-AE83-4E7D-ABCB-506C4B5836C0}"/>
              </a:ext>
            </a:extLst>
          </p:cNvPr>
          <p:cNvSpPr txBox="1">
            <a:spLocks/>
          </p:cNvSpPr>
          <p:nvPr/>
        </p:nvSpPr>
        <p:spPr>
          <a:xfrm>
            <a:off x="856680" y="2422749"/>
            <a:ext cx="3524747" cy="3630544"/>
          </a:xfrm>
          <a:prstGeom prst="rect">
            <a:avLst/>
          </a:prstGeom>
        </p:spPr>
        <p:txBody>
          <a:bodyPr>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200"/>
              </a:lnSpc>
              <a:spcBef>
                <a:spcPts val="0"/>
              </a:spcBef>
              <a:buFont typeface="Arial" panose="020B0604020202020204" pitchFamily="34" charset="0"/>
              <a:buNone/>
            </a:pPr>
            <a:r>
              <a:rPr lang="en-US" b="1" dirty="0"/>
              <a:t>Due to human activities, a massive global biodiversity loss is in progress</a:t>
            </a:r>
            <a:r>
              <a:rPr lang="en-US" dirty="0"/>
              <a:t>, critical threshold are exceeded and a risk of loss of key ecosystem services all essential for humanity. </a:t>
            </a:r>
          </a:p>
          <a:p>
            <a:pPr marL="0" indent="0" algn="just">
              <a:lnSpc>
                <a:spcPts val="2200"/>
              </a:lnSpc>
              <a:spcBef>
                <a:spcPts val="0"/>
              </a:spcBef>
              <a:buFont typeface="Arial" panose="020B0604020202020204" pitchFamily="34" charset="0"/>
              <a:buNone/>
            </a:pPr>
            <a:r>
              <a:rPr lang="en-US" dirty="0"/>
              <a:t>The Biodiversity Crisis is an immediate term issue largely due to land use changes pressures but also resources over-exploitation and Climate Change.</a:t>
            </a:r>
          </a:p>
          <a:p>
            <a:pPr>
              <a:lnSpc>
                <a:spcPts val="2200"/>
              </a:lnSpc>
            </a:pPr>
            <a:endParaRPr lang="fr-FR" sz="2800" dirty="0"/>
          </a:p>
        </p:txBody>
      </p:sp>
      <p:sp>
        <p:nvSpPr>
          <p:cNvPr id="7" name="Espace réservé du contenu 7">
            <a:extLst>
              <a:ext uri="{FF2B5EF4-FFF2-40B4-BE49-F238E27FC236}">
                <a16:creationId xmlns:a16="http://schemas.microsoft.com/office/drawing/2014/main" id="{B3CFBE4E-C16F-44A3-A966-0B8FAB69BF41}"/>
              </a:ext>
            </a:extLst>
          </p:cNvPr>
          <p:cNvSpPr txBox="1">
            <a:spLocks/>
          </p:cNvSpPr>
          <p:nvPr/>
        </p:nvSpPr>
        <p:spPr>
          <a:xfrm>
            <a:off x="4945160" y="2465948"/>
            <a:ext cx="2865415" cy="2450153"/>
          </a:xfrm>
          <a:prstGeom prst="rect">
            <a:avLst/>
          </a:prstGeom>
        </p:spPr>
        <p:txBody>
          <a:bodyPr vert="horz" lIns="91440" tIns="45720" rIns="91440" bIns="45720" rtlCol="0">
            <a:noAutofit/>
          </a:bodyPr>
          <a:lstStyle>
            <a:lvl1pPr marL="285750" indent="-285750" algn="l" defTabSz="457200" rtl="0" eaLnBrk="1" latinLnBrk="0" hangingPunct="1">
              <a:spcBef>
                <a:spcPts val="300"/>
              </a:spcBef>
              <a:spcAft>
                <a:spcPts val="300"/>
              </a:spcAft>
              <a:buClr>
                <a:srgbClr val="0C6B49"/>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ts val="2200"/>
              </a:lnSpc>
              <a:spcBef>
                <a:spcPts val="0"/>
              </a:spcBef>
              <a:spcAft>
                <a:spcPts val="0"/>
              </a:spcAft>
              <a:buNone/>
            </a:pPr>
            <a:r>
              <a:rPr lang="en-US" dirty="0"/>
              <a:t>Even though biodiversity issues have an important local aspect, stake-holders also link them to climate change. Both are key components of the </a:t>
            </a:r>
            <a:r>
              <a:rPr lang="en-US" b="1" dirty="0"/>
              <a:t>UN Global Biodiversity Framework’s (COP15) </a:t>
            </a:r>
            <a:r>
              <a:rPr lang="en-US" dirty="0"/>
              <a:t>scope.</a:t>
            </a:r>
          </a:p>
        </p:txBody>
      </p:sp>
      <p:sp>
        <p:nvSpPr>
          <p:cNvPr id="8" name="Espace réservé du contenu 7">
            <a:extLst>
              <a:ext uri="{FF2B5EF4-FFF2-40B4-BE49-F238E27FC236}">
                <a16:creationId xmlns:a16="http://schemas.microsoft.com/office/drawing/2014/main" id="{9CEA47E8-127D-48AD-919D-C334F3FAE8EC}"/>
              </a:ext>
            </a:extLst>
          </p:cNvPr>
          <p:cNvSpPr txBox="1">
            <a:spLocks/>
          </p:cNvSpPr>
          <p:nvPr/>
        </p:nvSpPr>
        <p:spPr>
          <a:xfrm>
            <a:off x="8104842" y="2465948"/>
            <a:ext cx="3230477" cy="3396970"/>
          </a:xfrm>
          <a:prstGeom prst="rect">
            <a:avLst/>
          </a:prstGeom>
        </p:spPr>
        <p:txBody>
          <a:bodyPr vert="horz" lIns="91440" tIns="45720" rIns="91440" bIns="45720" rtlCol="0">
            <a:noAutofit/>
          </a:bodyPr>
          <a:lstStyle>
            <a:lvl1pPr marL="285750" indent="-285750" algn="l" defTabSz="457200" rtl="0" eaLnBrk="1" latinLnBrk="0" hangingPunct="1">
              <a:spcBef>
                <a:spcPts val="300"/>
              </a:spcBef>
              <a:spcAft>
                <a:spcPts val="300"/>
              </a:spcAft>
              <a:buClr>
                <a:srgbClr val="0C6B49"/>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ts val="2200"/>
              </a:lnSpc>
              <a:spcBef>
                <a:spcPts val="0"/>
              </a:spcBef>
              <a:spcAft>
                <a:spcPts val="0"/>
              </a:spcAft>
              <a:buNone/>
            </a:pPr>
            <a:r>
              <a:rPr lang="en-US" dirty="0"/>
              <a:t>Growing </a:t>
            </a:r>
            <a:r>
              <a:rPr lang="en-US" b="1" dirty="0"/>
              <a:t>expectations and opportunities for Business to play a role for Biodiversity</a:t>
            </a:r>
            <a:r>
              <a:rPr lang="en-US" dirty="0"/>
              <a:t>, limiting its negative residual impacts and seeking positive</a:t>
            </a:r>
            <a:r>
              <a:rPr lang="en-US" sz="1400" dirty="0"/>
              <a:t> </a:t>
            </a:r>
            <a:r>
              <a:rPr lang="en-US" dirty="0"/>
              <a:t>outcomes, including</a:t>
            </a:r>
            <a:r>
              <a:rPr lang="en-US" spc="-90" dirty="0"/>
              <a:t> </a:t>
            </a:r>
            <a:r>
              <a:rPr lang="en-US" dirty="0"/>
              <a:t>climate related opportunities.  </a:t>
            </a:r>
          </a:p>
        </p:txBody>
      </p:sp>
      <p:sp>
        <p:nvSpPr>
          <p:cNvPr id="9" name="ZoneTexte 8">
            <a:extLst>
              <a:ext uri="{FF2B5EF4-FFF2-40B4-BE49-F238E27FC236}">
                <a16:creationId xmlns:a16="http://schemas.microsoft.com/office/drawing/2014/main" id="{6DB45467-37A2-4B63-B64E-51A01A714758}"/>
              </a:ext>
            </a:extLst>
          </p:cNvPr>
          <p:cNvSpPr txBox="1"/>
          <p:nvPr/>
        </p:nvSpPr>
        <p:spPr>
          <a:xfrm>
            <a:off x="1126018" y="1567453"/>
            <a:ext cx="2986069" cy="400110"/>
          </a:xfrm>
          <a:prstGeom prst="rect">
            <a:avLst/>
          </a:prstGeom>
          <a:noFill/>
        </p:spPr>
        <p:txBody>
          <a:bodyPr wrap="square">
            <a:spAutoFit/>
          </a:bodyPr>
          <a:lstStyle/>
          <a:p>
            <a:pPr algn="ctr">
              <a:buClr>
                <a:srgbClr val="0C6B49"/>
              </a:buClr>
              <a:buSzPct val="115000"/>
            </a:pPr>
            <a:r>
              <a:rPr lang="en-US" sz="2000" b="1" spc="120" dirty="0"/>
              <a:t>IPBES Conclusions</a:t>
            </a:r>
            <a:endParaRPr lang="fr-FR" sz="2000" b="1" spc="120" dirty="0"/>
          </a:p>
        </p:txBody>
      </p:sp>
      <p:sp>
        <p:nvSpPr>
          <p:cNvPr id="10" name="ZoneTexte 9">
            <a:extLst>
              <a:ext uri="{FF2B5EF4-FFF2-40B4-BE49-F238E27FC236}">
                <a16:creationId xmlns:a16="http://schemas.microsoft.com/office/drawing/2014/main" id="{AC6897B0-CBA1-4E58-9C54-3B248C04695C}"/>
              </a:ext>
            </a:extLst>
          </p:cNvPr>
          <p:cNvSpPr txBox="1"/>
          <p:nvPr/>
        </p:nvSpPr>
        <p:spPr>
          <a:xfrm>
            <a:off x="4456680" y="985814"/>
            <a:ext cx="3648161" cy="1323439"/>
          </a:xfrm>
          <a:prstGeom prst="rect">
            <a:avLst/>
          </a:prstGeom>
          <a:noFill/>
        </p:spPr>
        <p:txBody>
          <a:bodyPr wrap="square">
            <a:spAutoFit/>
          </a:bodyPr>
          <a:lstStyle>
            <a:defPPr>
              <a:defRPr lang="fr-FR"/>
            </a:defPPr>
            <a:lvl1pPr algn="just">
              <a:buClr>
                <a:srgbClr val="0C6B49"/>
              </a:buClr>
              <a:buSzPct val="115000"/>
              <a:defRPr sz="2000" b="1" spc="120"/>
            </a:lvl1pPr>
          </a:lstStyle>
          <a:p>
            <a:pPr algn="ctr"/>
            <a:r>
              <a:rPr lang="en-US" dirty="0"/>
              <a:t>Strong stakeholder expectations from </a:t>
            </a:r>
            <a:br>
              <a:rPr lang="en-US" dirty="0"/>
            </a:br>
            <a:r>
              <a:rPr lang="en-US" dirty="0"/>
              <a:t>TotalEnergies </a:t>
            </a:r>
          </a:p>
          <a:p>
            <a:pPr algn="ctr"/>
            <a:r>
              <a:rPr lang="en-US" dirty="0"/>
              <a:t>on Climate</a:t>
            </a:r>
            <a:endParaRPr lang="fr-FR" dirty="0"/>
          </a:p>
        </p:txBody>
      </p:sp>
      <p:sp>
        <p:nvSpPr>
          <p:cNvPr id="11" name="ZoneTexte 10">
            <a:extLst>
              <a:ext uri="{FF2B5EF4-FFF2-40B4-BE49-F238E27FC236}">
                <a16:creationId xmlns:a16="http://schemas.microsoft.com/office/drawing/2014/main" id="{5DCC3729-4A2A-4AAD-9D8F-66E28F5CB802}"/>
              </a:ext>
            </a:extLst>
          </p:cNvPr>
          <p:cNvSpPr txBox="1"/>
          <p:nvPr/>
        </p:nvSpPr>
        <p:spPr>
          <a:xfrm>
            <a:off x="8153694" y="1526349"/>
            <a:ext cx="2866279" cy="400110"/>
          </a:xfrm>
          <a:prstGeom prst="rect">
            <a:avLst/>
          </a:prstGeom>
          <a:noFill/>
        </p:spPr>
        <p:txBody>
          <a:bodyPr wrap="square">
            <a:spAutoFit/>
          </a:bodyPr>
          <a:lstStyle/>
          <a:p>
            <a:pPr algn="ctr">
              <a:buClr>
                <a:srgbClr val="0C6B49"/>
              </a:buClr>
              <a:buSzPct val="115000"/>
            </a:pPr>
            <a:r>
              <a:rPr lang="en-US" sz="2000" b="1" spc="120" dirty="0"/>
              <a:t>Role of Business</a:t>
            </a:r>
          </a:p>
        </p:txBody>
      </p:sp>
      <p:cxnSp>
        <p:nvCxnSpPr>
          <p:cNvPr id="13" name="Connecteur droit 12">
            <a:extLst>
              <a:ext uri="{FF2B5EF4-FFF2-40B4-BE49-F238E27FC236}">
                <a16:creationId xmlns:a16="http://schemas.microsoft.com/office/drawing/2014/main" id="{61A2A3BA-4669-4CFE-B2E5-301C5BA093AD}"/>
              </a:ext>
            </a:extLst>
          </p:cNvPr>
          <p:cNvCxnSpPr>
            <a:cxnSpLocks/>
          </p:cNvCxnSpPr>
          <p:nvPr/>
        </p:nvCxnSpPr>
        <p:spPr>
          <a:xfrm>
            <a:off x="4927599" y="2284173"/>
            <a:ext cx="268654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D6F024FF-8201-48B0-8526-9785C7340778}"/>
              </a:ext>
            </a:extLst>
          </p:cNvPr>
          <p:cNvCxnSpPr>
            <a:cxnSpLocks/>
          </p:cNvCxnSpPr>
          <p:nvPr/>
        </p:nvCxnSpPr>
        <p:spPr>
          <a:xfrm>
            <a:off x="8153694" y="2284173"/>
            <a:ext cx="288181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372782C1-0609-44D6-9A84-8719EC7C7BEE}"/>
              </a:ext>
            </a:extLst>
          </p:cNvPr>
          <p:cNvCxnSpPr>
            <a:cxnSpLocks/>
          </p:cNvCxnSpPr>
          <p:nvPr/>
        </p:nvCxnSpPr>
        <p:spPr>
          <a:xfrm>
            <a:off x="992093" y="2284173"/>
            <a:ext cx="3365045"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60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A44AC5-1835-4960-9B6D-D8935F74789D}"/>
              </a:ext>
            </a:extLst>
          </p:cNvPr>
          <p:cNvSpPr>
            <a:spLocks noGrp="1"/>
          </p:cNvSpPr>
          <p:nvPr>
            <p:ph type="title"/>
          </p:nvPr>
        </p:nvSpPr>
        <p:spPr/>
        <p:txBody>
          <a:bodyPr/>
          <a:lstStyle/>
          <a:p>
            <a:r>
              <a:rPr lang="en-US"/>
              <a:t>TotalEnergies Recognitions: link between the Climat &amp; Biodiversity Crises</a:t>
            </a:r>
          </a:p>
        </p:txBody>
      </p:sp>
      <p:sp>
        <p:nvSpPr>
          <p:cNvPr id="4" name="Espace réservé du pied de page 3">
            <a:extLst>
              <a:ext uri="{FF2B5EF4-FFF2-40B4-BE49-F238E27FC236}">
                <a16:creationId xmlns:a16="http://schemas.microsoft.com/office/drawing/2014/main" id="{94C78F36-3561-43DC-9B6D-3EDB3F71A4A9}"/>
              </a:ext>
            </a:extLst>
          </p:cNvPr>
          <p:cNvSpPr>
            <a:spLocks noGrp="1"/>
          </p:cNvSpPr>
          <p:nvPr>
            <p:ph type="ftr" sz="quarter" idx="15"/>
          </p:nvPr>
        </p:nvSpPr>
        <p:spPr/>
        <p:txBody>
          <a:bodyPr/>
          <a:lstStyle/>
          <a:p>
            <a:r>
              <a:rPr lang="fr-FR" dirty="0"/>
              <a:t>Date - Pied de page de votre présentation</a:t>
            </a:r>
          </a:p>
        </p:txBody>
      </p:sp>
      <p:sp>
        <p:nvSpPr>
          <p:cNvPr id="5" name="Espace réservé du numéro de diapositive 4">
            <a:extLst>
              <a:ext uri="{FF2B5EF4-FFF2-40B4-BE49-F238E27FC236}">
                <a16:creationId xmlns:a16="http://schemas.microsoft.com/office/drawing/2014/main" id="{FC0D9C0E-005D-4DE0-BF75-437D1BEC4512}"/>
              </a:ext>
            </a:extLst>
          </p:cNvPr>
          <p:cNvSpPr>
            <a:spLocks noGrp="1"/>
          </p:cNvSpPr>
          <p:nvPr>
            <p:ph type="sldNum" sz="quarter" idx="16"/>
          </p:nvPr>
        </p:nvSpPr>
        <p:spPr/>
        <p:txBody>
          <a:bodyPr/>
          <a:lstStyle/>
          <a:p>
            <a:fld id="{975A587B-5814-4D9B-9598-FE9CB954CB01}" type="slidenum">
              <a:rPr lang="fr-FR" smtClean="0"/>
              <a:pPr/>
              <a:t>6</a:t>
            </a:fld>
            <a:endParaRPr lang="fr-FR" dirty="0"/>
          </a:p>
        </p:txBody>
      </p:sp>
      <p:pic>
        <p:nvPicPr>
          <p:cNvPr id="13314" name="Picture 2">
            <a:extLst>
              <a:ext uri="{FF2B5EF4-FFF2-40B4-BE49-F238E27FC236}">
                <a16:creationId xmlns:a16="http://schemas.microsoft.com/office/drawing/2014/main" id="{7B6FD428-041F-48E5-8F96-0F10FBBF6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964" y="1484602"/>
            <a:ext cx="7706532" cy="433299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AA7D458-F521-49AC-86B9-EB5271AE02B9}"/>
              </a:ext>
            </a:extLst>
          </p:cNvPr>
          <p:cNvSpPr txBox="1"/>
          <p:nvPr/>
        </p:nvSpPr>
        <p:spPr>
          <a:xfrm>
            <a:off x="469878" y="1484602"/>
            <a:ext cx="3599999" cy="5355312"/>
          </a:xfrm>
          <a:prstGeom prst="rect">
            <a:avLst/>
          </a:prstGeom>
          <a:noFill/>
        </p:spPr>
        <p:txBody>
          <a:bodyPr wrap="square" rtlCol="0">
            <a:spAutoFit/>
          </a:bodyPr>
          <a:lstStyle/>
          <a:p>
            <a:pPr marL="285750" indent="-285750" algn="l">
              <a:buFont typeface="Arial" panose="020B0604020202020204" pitchFamily="34" charset="0"/>
              <a:buChar char="•"/>
            </a:pPr>
            <a:r>
              <a:rPr lang="en-US" dirty="0"/>
              <a:t>The Climate and Biodiversity global crises are linked</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Neither can be solved in isolation</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Climate change is the 3</a:t>
            </a:r>
            <a:r>
              <a:rPr lang="en-US" baseline="30000" dirty="0"/>
              <a:t>rd</a:t>
            </a:r>
            <a:r>
              <a:rPr lang="en-US" dirty="0"/>
              <a:t> main cause for global biodiversity loss (IPBES fact), e.g. ocean warming and acidification, stressing forests…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Healthy ecosystems will play their full role in the global carbon cycle, e.g. as natural carbon sinks (NCS)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241511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Journey</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7</a:t>
            </a:fld>
            <a:endParaRPr lang="fr-FR" noProof="0" dirty="0"/>
          </a:p>
        </p:txBody>
      </p:sp>
      <p:sp>
        <p:nvSpPr>
          <p:cNvPr id="15" name="Rectangle : coins arrondis 4">
            <a:extLst>
              <a:ext uri="{FF2B5EF4-FFF2-40B4-BE49-F238E27FC236}">
                <a16:creationId xmlns:a16="http://schemas.microsoft.com/office/drawing/2014/main" id="{B28E9C2E-054F-45B3-88C2-EF23B53EEF07}"/>
              </a:ext>
            </a:extLst>
          </p:cNvPr>
          <p:cNvSpPr/>
          <p:nvPr/>
        </p:nvSpPr>
        <p:spPr>
          <a:xfrm>
            <a:off x="1987963" y="2634391"/>
            <a:ext cx="7266087" cy="1757158"/>
          </a:xfrm>
          <a:custGeom>
            <a:avLst/>
            <a:gdLst>
              <a:gd name="connsiteX0" fmla="*/ 0 w 6572810"/>
              <a:gd name="connsiteY0" fmla="*/ 603447 h 1206893"/>
              <a:gd name="connsiteX1" fmla="*/ 603447 w 6572810"/>
              <a:gd name="connsiteY1" fmla="*/ 0 h 1206893"/>
              <a:gd name="connsiteX2" fmla="*/ 5969364 w 6572810"/>
              <a:gd name="connsiteY2" fmla="*/ 0 h 1206893"/>
              <a:gd name="connsiteX3" fmla="*/ 6572811 w 6572810"/>
              <a:gd name="connsiteY3" fmla="*/ 603447 h 1206893"/>
              <a:gd name="connsiteX4" fmla="*/ 6572810 w 6572810"/>
              <a:gd name="connsiteY4" fmla="*/ 603447 h 1206893"/>
              <a:gd name="connsiteX5" fmla="*/ 5969363 w 6572810"/>
              <a:gd name="connsiteY5" fmla="*/ 1206894 h 1206893"/>
              <a:gd name="connsiteX6" fmla="*/ 603447 w 6572810"/>
              <a:gd name="connsiteY6" fmla="*/ 1206893 h 1206893"/>
              <a:gd name="connsiteX7" fmla="*/ 0 w 6572810"/>
              <a:gd name="connsiteY7" fmla="*/ 603446 h 1206893"/>
              <a:gd name="connsiteX8" fmla="*/ 0 w 6572810"/>
              <a:gd name="connsiteY8" fmla="*/ 603447 h 1206893"/>
              <a:gd name="connsiteX0" fmla="*/ 0 w 6572811"/>
              <a:gd name="connsiteY0" fmla="*/ 603446 h 1206894"/>
              <a:gd name="connsiteX1" fmla="*/ 603447 w 6572811"/>
              <a:gd name="connsiteY1" fmla="*/ 0 h 1206894"/>
              <a:gd name="connsiteX2" fmla="*/ 5969364 w 6572811"/>
              <a:gd name="connsiteY2" fmla="*/ 0 h 1206894"/>
              <a:gd name="connsiteX3" fmla="*/ 6572811 w 6572811"/>
              <a:gd name="connsiteY3" fmla="*/ 603447 h 1206894"/>
              <a:gd name="connsiteX4" fmla="*/ 6572810 w 6572811"/>
              <a:gd name="connsiteY4" fmla="*/ 603447 h 1206894"/>
              <a:gd name="connsiteX5" fmla="*/ 5969363 w 6572811"/>
              <a:gd name="connsiteY5" fmla="*/ 1206894 h 1206894"/>
              <a:gd name="connsiteX6" fmla="*/ 603447 w 6572811"/>
              <a:gd name="connsiteY6" fmla="*/ 1206893 h 1206894"/>
              <a:gd name="connsiteX7" fmla="*/ 0 w 6572811"/>
              <a:gd name="connsiteY7" fmla="*/ 603446 h 1206894"/>
              <a:gd name="connsiteX0" fmla="*/ 0 w 6572811"/>
              <a:gd name="connsiteY0" fmla="*/ 603446 h 1206894"/>
              <a:gd name="connsiteX1" fmla="*/ 603447 w 6572811"/>
              <a:gd name="connsiteY1" fmla="*/ 0 h 1206894"/>
              <a:gd name="connsiteX2" fmla="*/ 5969364 w 6572811"/>
              <a:gd name="connsiteY2" fmla="*/ 0 h 1206894"/>
              <a:gd name="connsiteX3" fmla="*/ 6572811 w 6572811"/>
              <a:gd name="connsiteY3" fmla="*/ 603447 h 1206894"/>
              <a:gd name="connsiteX4" fmla="*/ 6572810 w 6572811"/>
              <a:gd name="connsiteY4" fmla="*/ 603447 h 1206894"/>
              <a:gd name="connsiteX5" fmla="*/ 5969363 w 6572811"/>
              <a:gd name="connsiteY5" fmla="*/ 1206894 h 1206894"/>
              <a:gd name="connsiteX6" fmla="*/ 603447 w 6572811"/>
              <a:gd name="connsiteY6" fmla="*/ 1206893 h 1206894"/>
              <a:gd name="connsiteX7" fmla="*/ 91440 w 6572811"/>
              <a:gd name="connsiteY7" fmla="*/ 694886 h 1206894"/>
              <a:gd name="connsiteX0" fmla="*/ 530005 w 6499369"/>
              <a:gd name="connsiteY0" fmla="*/ 0 h 1206894"/>
              <a:gd name="connsiteX1" fmla="*/ 5895922 w 6499369"/>
              <a:gd name="connsiteY1" fmla="*/ 0 h 1206894"/>
              <a:gd name="connsiteX2" fmla="*/ 6499369 w 6499369"/>
              <a:gd name="connsiteY2" fmla="*/ 603447 h 1206894"/>
              <a:gd name="connsiteX3" fmla="*/ 6499368 w 6499369"/>
              <a:gd name="connsiteY3" fmla="*/ 603447 h 1206894"/>
              <a:gd name="connsiteX4" fmla="*/ 5895921 w 6499369"/>
              <a:gd name="connsiteY4" fmla="*/ 1206894 h 1206894"/>
              <a:gd name="connsiteX5" fmla="*/ 530005 w 6499369"/>
              <a:gd name="connsiteY5" fmla="*/ 1206893 h 1206894"/>
              <a:gd name="connsiteX6" fmla="*/ 17998 w 6499369"/>
              <a:gd name="connsiteY6" fmla="*/ 694886 h 1206894"/>
              <a:gd name="connsiteX0" fmla="*/ 0 w 5969364"/>
              <a:gd name="connsiteY0" fmla="*/ 0 h 1206894"/>
              <a:gd name="connsiteX1" fmla="*/ 5365917 w 5969364"/>
              <a:gd name="connsiteY1" fmla="*/ 0 h 1206894"/>
              <a:gd name="connsiteX2" fmla="*/ 5969364 w 5969364"/>
              <a:gd name="connsiteY2" fmla="*/ 603447 h 1206894"/>
              <a:gd name="connsiteX3" fmla="*/ 5969363 w 5969364"/>
              <a:gd name="connsiteY3" fmla="*/ 603447 h 1206894"/>
              <a:gd name="connsiteX4" fmla="*/ 5365916 w 5969364"/>
              <a:gd name="connsiteY4" fmla="*/ 1206894 h 1206894"/>
              <a:gd name="connsiteX5" fmla="*/ 0 w 5969364"/>
              <a:gd name="connsiteY5" fmla="*/ 1206893 h 1206894"/>
              <a:gd name="connsiteX0" fmla="*/ 0 w 5969364"/>
              <a:gd name="connsiteY0" fmla="*/ 0 h 1213717"/>
              <a:gd name="connsiteX1" fmla="*/ 5365917 w 5969364"/>
              <a:gd name="connsiteY1" fmla="*/ 0 h 1213717"/>
              <a:gd name="connsiteX2" fmla="*/ 5969364 w 5969364"/>
              <a:gd name="connsiteY2" fmla="*/ 603447 h 1213717"/>
              <a:gd name="connsiteX3" fmla="*/ 5969363 w 5969364"/>
              <a:gd name="connsiteY3" fmla="*/ 603447 h 1213717"/>
              <a:gd name="connsiteX4" fmla="*/ 5365916 w 5969364"/>
              <a:gd name="connsiteY4" fmla="*/ 1206894 h 1213717"/>
              <a:gd name="connsiteX5" fmla="*/ 280305 w 5969364"/>
              <a:gd name="connsiteY5" fmla="*/ 1213717 h 1213717"/>
              <a:gd name="connsiteX0" fmla="*/ 0 w 5969364"/>
              <a:gd name="connsiteY0" fmla="*/ 0 h 1213717"/>
              <a:gd name="connsiteX1" fmla="*/ 5365917 w 5969364"/>
              <a:gd name="connsiteY1" fmla="*/ 0 h 1213717"/>
              <a:gd name="connsiteX2" fmla="*/ 5969364 w 5969364"/>
              <a:gd name="connsiteY2" fmla="*/ 603447 h 1213717"/>
              <a:gd name="connsiteX3" fmla="*/ 5969363 w 5969364"/>
              <a:gd name="connsiteY3" fmla="*/ 603447 h 1213717"/>
              <a:gd name="connsiteX4" fmla="*/ 5365916 w 5969364"/>
              <a:gd name="connsiteY4" fmla="*/ 1206894 h 1213717"/>
              <a:gd name="connsiteX5" fmla="*/ 358790 w 5969364"/>
              <a:gd name="connsiteY5" fmla="*/ 1213717 h 1213717"/>
              <a:gd name="connsiteX0" fmla="*/ 0 w 5969364"/>
              <a:gd name="connsiteY0" fmla="*/ 0 h 1206894"/>
              <a:gd name="connsiteX1" fmla="*/ 5365917 w 5969364"/>
              <a:gd name="connsiteY1" fmla="*/ 0 h 1206894"/>
              <a:gd name="connsiteX2" fmla="*/ 5969364 w 5969364"/>
              <a:gd name="connsiteY2" fmla="*/ 603447 h 1206894"/>
              <a:gd name="connsiteX3" fmla="*/ 5969363 w 5969364"/>
              <a:gd name="connsiteY3" fmla="*/ 603447 h 1206894"/>
              <a:gd name="connsiteX4" fmla="*/ 5365916 w 5969364"/>
              <a:gd name="connsiteY4" fmla="*/ 1206894 h 1206894"/>
              <a:gd name="connsiteX5" fmla="*/ 358790 w 5969364"/>
              <a:gd name="connsiteY5" fmla="*/ 1206893 h 1206894"/>
              <a:gd name="connsiteX0" fmla="*/ 0 w 5969364"/>
              <a:gd name="connsiteY0" fmla="*/ 0 h 1206894"/>
              <a:gd name="connsiteX1" fmla="*/ 5365917 w 5969364"/>
              <a:gd name="connsiteY1" fmla="*/ 0 h 1206894"/>
              <a:gd name="connsiteX2" fmla="*/ 5969364 w 5969364"/>
              <a:gd name="connsiteY2" fmla="*/ 603447 h 1206894"/>
              <a:gd name="connsiteX3" fmla="*/ 5969363 w 5969364"/>
              <a:gd name="connsiteY3" fmla="*/ 603447 h 1206894"/>
              <a:gd name="connsiteX4" fmla="*/ 5365916 w 5969364"/>
              <a:gd name="connsiteY4" fmla="*/ 1206894 h 1206894"/>
              <a:gd name="connsiteX5" fmla="*/ 403639 w 5969364"/>
              <a:gd name="connsiteY5" fmla="*/ 1206893 h 1206894"/>
              <a:gd name="connsiteX0" fmla="*/ 0 w 5969364"/>
              <a:gd name="connsiteY0" fmla="*/ 0 h 1206894"/>
              <a:gd name="connsiteX1" fmla="*/ 5365917 w 5969364"/>
              <a:gd name="connsiteY1" fmla="*/ 0 h 1206894"/>
              <a:gd name="connsiteX2" fmla="*/ 5969364 w 5969364"/>
              <a:gd name="connsiteY2" fmla="*/ 603447 h 1206894"/>
              <a:gd name="connsiteX3" fmla="*/ 5969363 w 5969364"/>
              <a:gd name="connsiteY3" fmla="*/ 603447 h 1206894"/>
              <a:gd name="connsiteX4" fmla="*/ 5365916 w 5969364"/>
              <a:gd name="connsiteY4" fmla="*/ 1206894 h 1206894"/>
              <a:gd name="connsiteX5" fmla="*/ 444721 w 5969364"/>
              <a:gd name="connsiteY5" fmla="*/ 1206893 h 1206894"/>
              <a:gd name="connsiteX0" fmla="*/ 0 w 5969364"/>
              <a:gd name="connsiteY0" fmla="*/ 0 h 1209275"/>
              <a:gd name="connsiteX1" fmla="*/ 5365917 w 5969364"/>
              <a:gd name="connsiteY1" fmla="*/ 0 h 1209275"/>
              <a:gd name="connsiteX2" fmla="*/ 5969364 w 5969364"/>
              <a:gd name="connsiteY2" fmla="*/ 603447 h 1209275"/>
              <a:gd name="connsiteX3" fmla="*/ 5969363 w 5969364"/>
              <a:gd name="connsiteY3" fmla="*/ 603447 h 1209275"/>
              <a:gd name="connsiteX4" fmla="*/ 5365916 w 5969364"/>
              <a:gd name="connsiteY4" fmla="*/ 1206894 h 1209275"/>
              <a:gd name="connsiteX5" fmla="*/ 503410 w 5969364"/>
              <a:gd name="connsiteY5" fmla="*/ 1209275 h 120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9364" h="1209275">
                <a:moveTo>
                  <a:pt x="0" y="0"/>
                </a:moveTo>
                <a:lnTo>
                  <a:pt x="5365917" y="0"/>
                </a:lnTo>
                <a:cubicBezTo>
                  <a:pt x="5699192" y="0"/>
                  <a:pt x="5969364" y="270172"/>
                  <a:pt x="5969364" y="603447"/>
                </a:cubicBezTo>
                <a:lnTo>
                  <a:pt x="5969363" y="603447"/>
                </a:lnTo>
                <a:cubicBezTo>
                  <a:pt x="5969363" y="936722"/>
                  <a:pt x="5699191" y="1206894"/>
                  <a:pt x="5365916" y="1206894"/>
                </a:cubicBezTo>
                <a:lnTo>
                  <a:pt x="503410" y="1209275"/>
                </a:lnTo>
              </a:path>
            </a:pathLst>
          </a:custGeom>
          <a:noFill/>
          <a:ln w="82550">
            <a:gradFill>
              <a:gsLst>
                <a:gs pos="0">
                  <a:srgbClr val="B0DD7F"/>
                </a:gs>
                <a:gs pos="74000">
                  <a:srgbClr val="D3ECB7"/>
                </a:gs>
                <a:gs pos="83000">
                  <a:srgbClr val="94CA6B"/>
                </a:gs>
                <a:gs pos="100000">
                  <a:srgbClr val="75B251"/>
                </a:gs>
              </a:gsLst>
              <a:lin ang="5400000" scaled="1"/>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FE5B04FE-1DC4-4A96-943D-D20E88431A51}"/>
              </a:ext>
            </a:extLst>
          </p:cNvPr>
          <p:cNvSpPr/>
          <p:nvPr/>
        </p:nvSpPr>
        <p:spPr>
          <a:xfrm>
            <a:off x="1725377" y="1517280"/>
            <a:ext cx="1666215"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100"/>
              </a:lnSpc>
            </a:pPr>
            <a:r>
              <a:rPr lang="en-US" sz="1400" b="1" dirty="0">
                <a:solidFill>
                  <a:srgbClr val="B0DD7F"/>
                </a:solidFill>
              </a:rPr>
              <a:t>1992</a:t>
            </a:r>
          </a:p>
          <a:p>
            <a:pPr algn="ctr">
              <a:lnSpc>
                <a:spcPts val="1100"/>
              </a:lnSpc>
            </a:pPr>
            <a:r>
              <a:rPr lang="en-US" sz="1050" b="1" dirty="0">
                <a:solidFill>
                  <a:srgbClr val="B0DD7F"/>
                </a:solidFill>
              </a:rPr>
              <a:t>Creation of </a:t>
            </a:r>
          </a:p>
        </p:txBody>
      </p:sp>
      <p:sp>
        <p:nvSpPr>
          <p:cNvPr id="18" name="Rectangle 17">
            <a:extLst>
              <a:ext uri="{FF2B5EF4-FFF2-40B4-BE49-F238E27FC236}">
                <a16:creationId xmlns:a16="http://schemas.microsoft.com/office/drawing/2014/main" id="{390746D7-48D3-4689-8F20-3B51F46D5AB1}"/>
              </a:ext>
            </a:extLst>
          </p:cNvPr>
          <p:cNvSpPr/>
          <p:nvPr/>
        </p:nvSpPr>
        <p:spPr>
          <a:xfrm>
            <a:off x="7565027" y="3513920"/>
            <a:ext cx="1757844"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100"/>
              </a:lnSpc>
            </a:pPr>
            <a:r>
              <a:rPr lang="en-US" sz="1400" b="1" dirty="0">
                <a:solidFill>
                  <a:srgbClr val="74B32F"/>
                </a:solidFill>
              </a:rPr>
              <a:t>2008</a:t>
            </a:r>
            <a:endParaRPr lang="en-US" sz="1050" b="1" dirty="0">
              <a:solidFill>
                <a:srgbClr val="74B32F"/>
              </a:solidFill>
            </a:endParaRPr>
          </a:p>
          <a:p>
            <a:pPr algn="ctr">
              <a:lnSpc>
                <a:spcPts val="1100"/>
              </a:lnSpc>
            </a:pPr>
            <a:r>
              <a:rPr lang="en-US" sz="1050" b="1" dirty="0">
                <a:solidFill>
                  <a:srgbClr val="74B32F"/>
                </a:solidFill>
              </a:rPr>
              <a:t>Iconic biodiversity projects  </a:t>
            </a:r>
          </a:p>
        </p:txBody>
      </p:sp>
      <p:sp>
        <p:nvSpPr>
          <p:cNvPr id="19" name="Rectangle 18">
            <a:extLst>
              <a:ext uri="{FF2B5EF4-FFF2-40B4-BE49-F238E27FC236}">
                <a16:creationId xmlns:a16="http://schemas.microsoft.com/office/drawing/2014/main" id="{84394FE4-58BE-4C17-953A-C1460C64B1A4}"/>
              </a:ext>
            </a:extLst>
          </p:cNvPr>
          <p:cNvSpPr/>
          <p:nvPr/>
        </p:nvSpPr>
        <p:spPr>
          <a:xfrm>
            <a:off x="5579468" y="1785601"/>
            <a:ext cx="926594"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100"/>
              </a:lnSpc>
            </a:pPr>
            <a:r>
              <a:rPr lang="en-US" sz="1400" b="1" dirty="0">
                <a:solidFill>
                  <a:srgbClr val="ABDB77"/>
                </a:solidFill>
              </a:rPr>
              <a:t>2005</a:t>
            </a:r>
          </a:p>
          <a:p>
            <a:pPr algn="ctr">
              <a:lnSpc>
                <a:spcPts val="1100"/>
              </a:lnSpc>
            </a:pPr>
            <a:r>
              <a:rPr lang="en-US" sz="1050" b="1" dirty="0">
                <a:solidFill>
                  <a:srgbClr val="ABDB77"/>
                </a:solidFill>
              </a:rPr>
              <a:t>Biodiversity</a:t>
            </a:r>
          </a:p>
          <a:p>
            <a:pPr algn="ctr">
              <a:lnSpc>
                <a:spcPts val="1100"/>
              </a:lnSpc>
            </a:pPr>
            <a:r>
              <a:rPr lang="en-US" sz="1050" b="1" dirty="0">
                <a:solidFill>
                  <a:srgbClr val="ABDB77"/>
                </a:solidFill>
              </a:rPr>
              <a:t>Policy</a:t>
            </a:r>
          </a:p>
        </p:txBody>
      </p:sp>
      <p:sp>
        <p:nvSpPr>
          <p:cNvPr id="20" name="Rectangle 19">
            <a:extLst>
              <a:ext uri="{FF2B5EF4-FFF2-40B4-BE49-F238E27FC236}">
                <a16:creationId xmlns:a16="http://schemas.microsoft.com/office/drawing/2014/main" id="{16BF02F1-BEF3-4C1F-915A-219B2C54F7A2}"/>
              </a:ext>
            </a:extLst>
          </p:cNvPr>
          <p:cNvSpPr/>
          <p:nvPr/>
        </p:nvSpPr>
        <p:spPr>
          <a:xfrm>
            <a:off x="3050310" y="5170263"/>
            <a:ext cx="14802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200"/>
              </a:lnSpc>
            </a:pPr>
            <a:r>
              <a:rPr lang="en-US" sz="1400" b="1" dirty="0">
                <a:solidFill>
                  <a:srgbClr val="4D771F"/>
                </a:solidFill>
              </a:rPr>
              <a:t>July 2018</a:t>
            </a:r>
          </a:p>
          <a:p>
            <a:pPr algn="ctr">
              <a:lnSpc>
                <a:spcPts val="1200"/>
              </a:lnSpc>
            </a:pPr>
            <a:r>
              <a:rPr lang="en-US" sz="1050" b="1" dirty="0">
                <a:solidFill>
                  <a:srgbClr val="4D771F"/>
                </a:solidFill>
              </a:rPr>
              <a:t>voluntary </a:t>
            </a:r>
            <a:br>
              <a:rPr lang="en-US" sz="1050" b="1" dirty="0">
                <a:solidFill>
                  <a:srgbClr val="4D771F"/>
                </a:solidFill>
              </a:rPr>
            </a:br>
            <a:r>
              <a:rPr lang="en-US" sz="1050" b="1" dirty="0">
                <a:solidFill>
                  <a:srgbClr val="4D771F"/>
                </a:solidFill>
              </a:rPr>
              <a:t>commitments</a:t>
            </a:r>
          </a:p>
        </p:txBody>
      </p:sp>
      <p:grpSp>
        <p:nvGrpSpPr>
          <p:cNvPr id="21" name="Groupe 20">
            <a:extLst>
              <a:ext uri="{FF2B5EF4-FFF2-40B4-BE49-F238E27FC236}">
                <a16:creationId xmlns:a16="http://schemas.microsoft.com/office/drawing/2014/main" id="{11E520BF-9FB4-4750-A4FE-2B21D48DC4AB}"/>
              </a:ext>
            </a:extLst>
          </p:cNvPr>
          <p:cNvGrpSpPr/>
          <p:nvPr/>
        </p:nvGrpSpPr>
        <p:grpSpPr>
          <a:xfrm>
            <a:off x="8013756" y="5004660"/>
            <a:ext cx="3599996" cy="1445323"/>
            <a:chOff x="6733309" y="5024581"/>
            <a:chExt cx="1681018" cy="1180389"/>
          </a:xfrm>
        </p:grpSpPr>
        <p:sp>
          <p:nvSpPr>
            <p:cNvPr id="22" name="Rectangle : coins arrondis 21">
              <a:extLst>
                <a:ext uri="{FF2B5EF4-FFF2-40B4-BE49-F238E27FC236}">
                  <a16:creationId xmlns:a16="http://schemas.microsoft.com/office/drawing/2014/main" id="{88A06AF1-2697-4792-A5B1-2611B43D7F23}"/>
                </a:ext>
              </a:extLst>
            </p:cNvPr>
            <p:cNvSpPr/>
            <p:nvPr/>
          </p:nvSpPr>
          <p:spPr>
            <a:xfrm>
              <a:off x="6735653" y="5024581"/>
              <a:ext cx="1678674" cy="1180389"/>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dirty="0">
                <a:solidFill>
                  <a:srgbClr val="B2DE82"/>
                </a:solidFill>
                <a:cs typeface="Arial"/>
              </a:endParaRPr>
            </a:p>
          </p:txBody>
        </p:sp>
        <p:sp>
          <p:nvSpPr>
            <p:cNvPr id="23" name="Rectangle 22">
              <a:extLst>
                <a:ext uri="{FF2B5EF4-FFF2-40B4-BE49-F238E27FC236}">
                  <a16:creationId xmlns:a16="http://schemas.microsoft.com/office/drawing/2014/main" id="{18DFAD70-8273-432B-BB09-0E70B7F05B98}"/>
                </a:ext>
              </a:extLst>
            </p:cNvPr>
            <p:cNvSpPr/>
            <p:nvPr/>
          </p:nvSpPr>
          <p:spPr>
            <a:xfrm>
              <a:off x="6733309" y="5230559"/>
              <a:ext cx="1681018" cy="757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300" b="1" dirty="0">
                  <a:solidFill>
                    <a:srgbClr val="4D771F"/>
                  </a:solidFill>
                </a:rPr>
                <a:t>2020 Update of </a:t>
              </a:r>
            </a:p>
            <a:p>
              <a:r>
                <a:rPr lang="en-US" sz="1300" b="1" dirty="0">
                  <a:solidFill>
                    <a:srgbClr val="4D771F"/>
                  </a:solidFill>
                </a:rPr>
                <a:t>Biodiversity </a:t>
              </a:r>
            </a:p>
            <a:p>
              <a:r>
                <a:rPr lang="en-US" sz="1300" b="1" dirty="0">
                  <a:solidFill>
                    <a:srgbClr val="4D771F"/>
                  </a:solidFill>
                </a:rPr>
                <a:t>Ambition with full </a:t>
              </a:r>
              <a:br>
                <a:rPr lang="en-US" sz="1300" b="1" dirty="0">
                  <a:solidFill>
                    <a:srgbClr val="4D771F"/>
                  </a:solidFill>
                </a:rPr>
              </a:br>
              <a:r>
                <a:rPr lang="en-US" sz="1300" b="1" dirty="0">
                  <a:solidFill>
                    <a:srgbClr val="4D771F"/>
                  </a:solidFill>
                </a:rPr>
                <a:t>EXCOM support</a:t>
              </a:r>
            </a:p>
          </p:txBody>
        </p:sp>
      </p:grpSp>
      <p:sp>
        <p:nvSpPr>
          <p:cNvPr id="24" name="Forme libre : forme 23">
            <a:extLst>
              <a:ext uri="{FF2B5EF4-FFF2-40B4-BE49-F238E27FC236}">
                <a16:creationId xmlns:a16="http://schemas.microsoft.com/office/drawing/2014/main" id="{57929C89-872B-4529-B55E-8486232A59F4}"/>
              </a:ext>
            </a:extLst>
          </p:cNvPr>
          <p:cNvSpPr/>
          <p:nvPr/>
        </p:nvSpPr>
        <p:spPr>
          <a:xfrm>
            <a:off x="7103077" y="6111756"/>
            <a:ext cx="795476" cy="0"/>
          </a:xfrm>
          <a:custGeom>
            <a:avLst/>
            <a:gdLst>
              <a:gd name="connsiteX0" fmla="*/ 0 w 1058779"/>
              <a:gd name="connsiteY0" fmla="*/ 0 h 0"/>
              <a:gd name="connsiteX1" fmla="*/ 1058779 w 1058779"/>
              <a:gd name="connsiteY1" fmla="*/ 0 h 0"/>
            </a:gdLst>
            <a:ahLst/>
            <a:cxnLst>
              <a:cxn ang="0">
                <a:pos x="connsiteX0" y="connsiteY0"/>
              </a:cxn>
              <a:cxn ang="0">
                <a:pos x="connsiteX1" y="connsiteY1"/>
              </a:cxn>
            </a:cxnLst>
            <a:rect l="l" t="t" r="r" b="b"/>
            <a:pathLst>
              <a:path w="1058779">
                <a:moveTo>
                  <a:pt x="0" y="0"/>
                </a:moveTo>
                <a:lnTo>
                  <a:pt x="1058779" y="0"/>
                </a:lnTo>
              </a:path>
            </a:pathLst>
          </a:custGeom>
          <a:noFill/>
          <a:ln>
            <a:solidFill>
              <a:srgbClr val="25390F"/>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solidFill>
                <a:schemeClr val="accent1">
                  <a:lumMod val="40000"/>
                  <a:lumOff val="60000"/>
                </a:schemeClr>
              </a:solidFill>
            </a:endParaRPr>
          </a:p>
        </p:txBody>
      </p:sp>
      <p:cxnSp>
        <p:nvCxnSpPr>
          <p:cNvPr id="25" name="Connecteur droit 24">
            <a:extLst>
              <a:ext uri="{FF2B5EF4-FFF2-40B4-BE49-F238E27FC236}">
                <a16:creationId xmlns:a16="http://schemas.microsoft.com/office/drawing/2014/main" id="{C77592A6-BA24-4E56-AFEC-9A24A84ACD65}"/>
              </a:ext>
            </a:extLst>
          </p:cNvPr>
          <p:cNvCxnSpPr>
            <a:cxnSpLocks/>
          </p:cNvCxnSpPr>
          <p:nvPr/>
        </p:nvCxnSpPr>
        <p:spPr>
          <a:xfrm flipH="1">
            <a:off x="7070777" y="5821803"/>
            <a:ext cx="1" cy="61200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10A70F65-A8A1-43BC-AC9E-08EF47B9CD2E}"/>
              </a:ext>
            </a:extLst>
          </p:cNvPr>
          <p:cNvSpPr/>
          <p:nvPr/>
        </p:nvSpPr>
        <p:spPr>
          <a:xfrm>
            <a:off x="2862313" y="3505659"/>
            <a:ext cx="1782232"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lnSpc>
                <a:spcPts val="1100"/>
              </a:lnSpc>
              <a:spcBef>
                <a:spcPct val="0"/>
              </a:spcBef>
              <a:spcAft>
                <a:spcPct val="0"/>
              </a:spcAft>
              <a:defRPr/>
            </a:pPr>
            <a:r>
              <a:rPr lang="en-US" altLang="fr-FR" sz="1400" b="1" dirty="0">
                <a:solidFill>
                  <a:srgbClr val="74B32F"/>
                </a:solidFill>
              </a:rPr>
              <a:t>2016</a:t>
            </a:r>
            <a:r>
              <a:rPr lang="en-US" altLang="fr-FR" sz="1050" b="1" dirty="0">
                <a:solidFill>
                  <a:srgbClr val="74B32F"/>
                </a:solidFill>
              </a:rPr>
              <a:t> Response to the SDG Advocates letter and commitment to the SDG</a:t>
            </a:r>
            <a:endParaRPr lang="fr-FR" sz="1050" b="1" dirty="0">
              <a:solidFill>
                <a:srgbClr val="74B32F"/>
              </a:solidFill>
            </a:endParaRPr>
          </a:p>
        </p:txBody>
      </p:sp>
      <p:sp>
        <p:nvSpPr>
          <p:cNvPr id="27" name="Rectangle 26">
            <a:extLst>
              <a:ext uri="{FF2B5EF4-FFF2-40B4-BE49-F238E27FC236}">
                <a16:creationId xmlns:a16="http://schemas.microsoft.com/office/drawing/2014/main" id="{6654CB9A-01D4-48D0-B8B7-DD821B54965B}"/>
              </a:ext>
            </a:extLst>
          </p:cNvPr>
          <p:cNvSpPr/>
          <p:nvPr/>
        </p:nvSpPr>
        <p:spPr>
          <a:xfrm>
            <a:off x="5482260" y="3228958"/>
            <a:ext cx="2328647" cy="572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fontAlgn="base">
              <a:spcBef>
                <a:spcPct val="0"/>
              </a:spcBef>
              <a:spcAft>
                <a:spcPct val="0"/>
              </a:spcAft>
              <a:defRPr/>
            </a:pPr>
            <a:endParaRPr lang="fr-FR" sz="1050" b="1" dirty="0">
              <a:solidFill>
                <a:srgbClr val="B0DD7F"/>
              </a:solidFill>
            </a:endParaRPr>
          </a:p>
        </p:txBody>
      </p:sp>
      <p:sp>
        <p:nvSpPr>
          <p:cNvPr id="28" name="Rectangle 27">
            <a:extLst>
              <a:ext uri="{FF2B5EF4-FFF2-40B4-BE49-F238E27FC236}">
                <a16:creationId xmlns:a16="http://schemas.microsoft.com/office/drawing/2014/main" id="{02E648B6-8828-45BE-9176-2C2AD7EA8648}"/>
              </a:ext>
            </a:extLst>
          </p:cNvPr>
          <p:cNvSpPr/>
          <p:nvPr/>
        </p:nvSpPr>
        <p:spPr>
          <a:xfrm>
            <a:off x="4880538" y="3505659"/>
            <a:ext cx="2554473"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100"/>
              </a:lnSpc>
            </a:pPr>
            <a:r>
              <a:rPr lang="en-US" sz="1400" b="1" dirty="0">
                <a:solidFill>
                  <a:srgbClr val="7ABD31"/>
                </a:solidFill>
              </a:rPr>
              <a:t>2012, 2013</a:t>
            </a:r>
          </a:p>
          <a:p>
            <a:pPr algn="ctr">
              <a:lnSpc>
                <a:spcPts val="1100"/>
              </a:lnSpc>
            </a:pPr>
            <a:r>
              <a:rPr lang="en-US" sz="1050" b="1" dirty="0">
                <a:solidFill>
                  <a:srgbClr val="7ABD31"/>
                </a:solidFill>
              </a:rPr>
              <a:t>No go commitments </a:t>
            </a:r>
          </a:p>
          <a:p>
            <a:pPr algn="ctr">
              <a:lnSpc>
                <a:spcPts val="1100"/>
              </a:lnSpc>
            </a:pPr>
            <a:r>
              <a:rPr lang="en-US" sz="1050" b="1" dirty="0">
                <a:solidFill>
                  <a:srgbClr val="7ABD31"/>
                </a:solidFill>
              </a:rPr>
              <a:t>World Heritage Arctic sea ice</a:t>
            </a:r>
            <a:endParaRPr lang="en-US" altLang="fr-FR" sz="1050" b="1" dirty="0">
              <a:solidFill>
                <a:srgbClr val="7ABD31"/>
              </a:solidFill>
            </a:endParaRPr>
          </a:p>
        </p:txBody>
      </p:sp>
      <p:pic>
        <p:nvPicPr>
          <p:cNvPr id="29" name="Image 28">
            <a:extLst>
              <a:ext uri="{FF2B5EF4-FFF2-40B4-BE49-F238E27FC236}">
                <a16:creationId xmlns:a16="http://schemas.microsoft.com/office/drawing/2014/main" id="{19524722-8C0A-43AF-AB9B-307CECE560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18306" y="4776148"/>
            <a:ext cx="999910" cy="356758"/>
          </a:xfrm>
          <a:prstGeom prst="rect">
            <a:avLst/>
          </a:prstGeom>
          <a:noFill/>
          <a:ln>
            <a:noFill/>
          </a:ln>
        </p:spPr>
      </p:pic>
      <p:sp>
        <p:nvSpPr>
          <p:cNvPr id="30" name="Rectangle 29">
            <a:extLst>
              <a:ext uri="{FF2B5EF4-FFF2-40B4-BE49-F238E27FC236}">
                <a16:creationId xmlns:a16="http://schemas.microsoft.com/office/drawing/2014/main" id="{30A80ED7-B383-4C96-ABFE-F71CD3AFD29D}"/>
              </a:ext>
            </a:extLst>
          </p:cNvPr>
          <p:cNvSpPr/>
          <p:nvPr/>
        </p:nvSpPr>
        <p:spPr>
          <a:xfrm>
            <a:off x="7115254" y="1756588"/>
            <a:ext cx="1981894"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100"/>
              </a:lnSpc>
            </a:pPr>
            <a:r>
              <a:rPr lang="en-US" sz="1400" b="1" dirty="0">
                <a:solidFill>
                  <a:srgbClr val="97D256"/>
                </a:solidFill>
              </a:rPr>
              <a:t>2007</a:t>
            </a:r>
          </a:p>
          <a:p>
            <a:pPr algn="ctr">
              <a:lnSpc>
                <a:spcPts val="1100"/>
              </a:lnSpc>
            </a:pPr>
            <a:r>
              <a:rPr lang="en-US" sz="1050" b="1" dirty="0">
                <a:solidFill>
                  <a:srgbClr val="97D256"/>
                </a:solidFill>
              </a:rPr>
              <a:t>Practical Guide </a:t>
            </a:r>
            <a:br>
              <a:rPr lang="en-US" sz="1050" b="1" dirty="0">
                <a:solidFill>
                  <a:srgbClr val="97D256"/>
                </a:solidFill>
              </a:rPr>
            </a:br>
            <a:r>
              <a:rPr lang="en-US" sz="1050" b="1" dirty="0">
                <a:solidFill>
                  <a:srgbClr val="97D256"/>
                </a:solidFill>
              </a:rPr>
              <a:t>to Biodiversity</a:t>
            </a:r>
          </a:p>
        </p:txBody>
      </p:sp>
      <p:sp>
        <p:nvSpPr>
          <p:cNvPr id="31" name="Rectangle 30">
            <a:extLst>
              <a:ext uri="{FF2B5EF4-FFF2-40B4-BE49-F238E27FC236}">
                <a16:creationId xmlns:a16="http://schemas.microsoft.com/office/drawing/2014/main" id="{D90B53AF-9ACE-47D0-8364-D203854B1751}"/>
              </a:ext>
            </a:extLst>
          </p:cNvPr>
          <p:cNvSpPr/>
          <p:nvPr/>
        </p:nvSpPr>
        <p:spPr>
          <a:xfrm>
            <a:off x="3595339" y="1706010"/>
            <a:ext cx="1241413"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100"/>
              </a:lnSpc>
            </a:pPr>
            <a:r>
              <a:rPr lang="fr-FR" sz="1400" b="1" dirty="0">
                <a:solidFill>
                  <a:srgbClr val="ABDB77"/>
                </a:solidFill>
              </a:rPr>
              <a:t>2004</a:t>
            </a:r>
            <a:endParaRPr lang="fr-FR" sz="1050" b="1" dirty="0">
              <a:solidFill>
                <a:srgbClr val="ABDB77"/>
              </a:solidFill>
            </a:endParaRPr>
          </a:p>
          <a:p>
            <a:pPr algn="ctr">
              <a:lnSpc>
                <a:spcPts val="1100"/>
              </a:lnSpc>
            </a:pPr>
            <a:r>
              <a:rPr lang="fr-FR" sz="1050" b="1" dirty="0">
                <a:solidFill>
                  <a:srgbClr val="ABDB77"/>
                </a:solidFill>
              </a:rPr>
              <a:t>WCMC Proteus Partnership</a:t>
            </a:r>
            <a:r>
              <a:rPr lang="en-US" altLang="fr-FR" sz="1050" b="1" dirty="0">
                <a:solidFill>
                  <a:srgbClr val="ABDB77"/>
                </a:solidFill>
              </a:rPr>
              <a:t> </a:t>
            </a:r>
            <a:r>
              <a:rPr lang="fr-FR" sz="1050" b="1" dirty="0">
                <a:solidFill>
                  <a:srgbClr val="ABDB77"/>
                </a:solidFill>
              </a:rPr>
              <a:t> </a:t>
            </a:r>
          </a:p>
        </p:txBody>
      </p:sp>
      <p:pic>
        <p:nvPicPr>
          <p:cNvPr id="32" name="Image 31">
            <a:extLst>
              <a:ext uri="{FF2B5EF4-FFF2-40B4-BE49-F238E27FC236}">
                <a16:creationId xmlns:a16="http://schemas.microsoft.com/office/drawing/2014/main" id="{66916F73-1FFB-40CC-B76C-DA0C1AE2605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87281" y="1507088"/>
            <a:ext cx="1661720" cy="216746"/>
          </a:xfrm>
          <a:prstGeom prst="rect">
            <a:avLst/>
          </a:prstGeom>
        </p:spPr>
      </p:pic>
      <p:pic>
        <p:nvPicPr>
          <p:cNvPr id="33" name="Image 32">
            <a:extLst>
              <a:ext uri="{FF2B5EF4-FFF2-40B4-BE49-F238E27FC236}">
                <a16:creationId xmlns:a16="http://schemas.microsoft.com/office/drawing/2014/main" id="{3B866150-0408-4B38-9E9C-C39874642B5F}"/>
              </a:ext>
            </a:extLst>
          </p:cNvPr>
          <p:cNvPicPr>
            <a:picLocks noChangeAspect="1"/>
          </p:cNvPicPr>
          <p:nvPr/>
        </p:nvPicPr>
        <p:blipFill>
          <a:blip r:embed="rId5"/>
          <a:stretch>
            <a:fillRect/>
          </a:stretch>
        </p:blipFill>
        <p:spPr>
          <a:xfrm>
            <a:off x="5950654" y="3031219"/>
            <a:ext cx="574914" cy="508772"/>
          </a:xfrm>
          <a:prstGeom prst="rect">
            <a:avLst/>
          </a:prstGeom>
        </p:spPr>
      </p:pic>
      <p:grpSp>
        <p:nvGrpSpPr>
          <p:cNvPr id="34" name="Groupe 33">
            <a:extLst>
              <a:ext uri="{FF2B5EF4-FFF2-40B4-BE49-F238E27FC236}">
                <a16:creationId xmlns:a16="http://schemas.microsoft.com/office/drawing/2014/main" id="{73CA81A1-E42F-433A-9F3B-E097548DF6D6}"/>
              </a:ext>
            </a:extLst>
          </p:cNvPr>
          <p:cNvGrpSpPr/>
          <p:nvPr/>
        </p:nvGrpSpPr>
        <p:grpSpPr>
          <a:xfrm>
            <a:off x="3766282" y="3209437"/>
            <a:ext cx="705011" cy="330114"/>
            <a:chOff x="2653230" y="2791777"/>
            <a:chExt cx="523812" cy="245269"/>
          </a:xfrm>
        </p:grpSpPr>
        <p:pic>
          <p:nvPicPr>
            <p:cNvPr id="35" name="Image 19">
              <a:extLst>
                <a:ext uri="{FF2B5EF4-FFF2-40B4-BE49-F238E27FC236}">
                  <a16:creationId xmlns:a16="http://schemas.microsoft.com/office/drawing/2014/main" id="{00BE23D8-9056-4FDF-B281-D8B7DD010C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53230" y="2791777"/>
              <a:ext cx="238125" cy="245269"/>
            </a:xfrm>
            <a:prstGeom prst="rect">
              <a:avLst/>
            </a:prstGeom>
            <a:noFill/>
            <a:ln w="9525">
              <a:noFill/>
              <a:miter lim="800000"/>
              <a:headEnd/>
              <a:tailEnd/>
            </a:ln>
          </p:spPr>
        </p:pic>
        <p:pic>
          <p:nvPicPr>
            <p:cNvPr id="36" name="Image 20">
              <a:extLst>
                <a:ext uri="{FF2B5EF4-FFF2-40B4-BE49-F238E27FC236}">
                  <a16:creationId xmlns:a16="http://schemas.microsoft.com/office/drawing/2014/main" id="{D029F1CF-5E09-4CEB-B398-2D9CCB11ED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42488" y="2791777"/>
              <a:ext cx="234554" cy="245269"/>
            </a:xfrm>
            <a:prstGeom prst="rect">
              <a:avLst/>
            </a:prstGeom>
            <a:noFill/>
            <a:ln w="9525">
              <a:noFill/>
              <a:miter lim="800000"/>
              <a:headEnd/>
              <a:tailEnd/>
            </a:ln>
          </p:spPr>
        </p:pic>
      </p:grpSp>
      <p:pic>
        <p:nvPicPr>
          <p:cNvPr id="37" name="Picture 6" descr="SDG - Agenda 2030: The Most Important Issues">
            <a:extLst>
              <a:ext uri="{FF2B5EF4-FFF2-40B4-BE49-F238E27FC236}">
                <a16:creationId xmlns:a16="http://schemas.microsoft.com/office/drawing/2014/main" id="{E13F0FE3-E939-4B1E-85D1-D2A852FF6B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4965" y="3209437"/>
            <a:ext cx="638160" cy="335549"/>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3D5D327A-7131-433A-860A-29A6F4597E74}"/>
              </a:ext>
            </a:extLst>
          </p:cNvPr>
          <p:cNvSpPr/>
          <p:nvPr/>
        </p:nvSpPr>
        <p:spPr>
          <a:xfrm>
            <a:off x="2066555" y="5234918"/>
            <a:ext cx="131486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200"/>
              </a:lnSpc>
            </a:pPr>
            <a:r>
              <a:rPr lang="en-US" sz="1400" b="1" dirty="0">
                <a:solidFill>
                  <a:srgbClr val="4D771F"/>
                </a:solidFill>
              </a:rPr>
              <a:t>June 2018</a:t>
            </a:r>
          </a:p>
          <a:p>
            <a:pPr algn="ctr">
              <a:lnSpc>
                <a:spcPts val="1200"/>
              </a:lnSpc>
            </a:pPr>
            <a:r>
              <a:rPr lang="en-US" sz="1050" b="1" dirty="0">
                <a:solidFill>
                  <a:srgbClr val="4D771F"/>
                </a:solidFill>
              </a:rPr>
              <a:t>CBD </a:t>
            </a:r>
            <a:r>
              <a:rPr lang="en-US" sz="1050" b="1" dirty="0" err="1">
                <a:solidFill>
                  <a:srgbClr val="4D771F"/>
                </a:solidFill>
              </a:rPr>
              <a:t>COP14</a:t>
            </a:r>
            <a:r>
              <a:rPr lang="en-US" sz="1050" b="1" dirty="0">
                <a:solidFill>
                  <a:srgbClr val="4D771F"/>
                </a:solidFill>
              </a:rPr>
              <a:t> </a:t>
            </a:r>
          </a:p>
        </p:txBody>
      </p:sp>
      <p:pic>
        <p:nvPicPr>
          <p:cNvPr id="39" name="Picture 2" descr="L'Agence participe à la COP14 | Agence française pour la biodiversité">
            <a:extLst>
              <a:ext uri="{FF2B5EF4-FFF2-40B4-BE49-F238E27FC236}">
                <a16:creationId xmlns:a16="http://schemas.microsoft.com/office/drawing/2014/main" id="{A0C33B09-404B-4B2B-B70C-618F6BC955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3179" y="4721309"/>
            <a:ext cx="802834" cy="53425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e 39">
            <a:extLst>
              <a:ext uri="{FF2B5EF4-FFF2-40B4-BE49-F238E27FC236}">
                <a16:creationId xmlns:a16="http://schemas.microsoft.com/office/drawing/2014/main" id="{BB8E1A9D-F672-4824-8291-6B68E9E8F089}"/>
              </a:ext>
            </a:extLst>
          </p:cNvPr>
          <p:cNvGrpSpPr/>
          <p:nvPr/>
        </p:nvGrpSpPr>
        <p:grpSpPr>
          <a:xfrm>
            <a:off x="1912895" y="4390944"/>
            <a:ext cx="5159204" cy="1837449"/>
            <a:chOff x="689006" y="4047172"/>
            <a:chExt cx="5159204" cy="1837449"/>
          </a:xfrm>
        </p:grpSpPr>
        <p:sp>
          <p:nvSpPr>
            <p:cNvPr id="41" name="Rectangle : coins arrondis 4">
              <a:extLst>
                <a:ext uri="{FF2B5EF4-FFF2-40B4-BE49-F238E27FC236}">
                  <a16:creationId xmlns:a16="http://schemas.microsoft.com/office/drawing/2014/main" id="{AFDF6F07-AE2A-4294-9A7A-E7AB925DD209}"/>
                </a:ext>
              </a:extLst>
            </p:cNvPr>
            <p:cNvSpPr/>
            <p:nvPr/>
          </p:nvSpPr>
          <p:spPr>
            <a:xfrm flipH="1">
              <a:off x="689006" y="4047172"/>
              <a:ext cx="4944749" cy="1723932"/>
            </a:xfrm>
            <a:custGeom>
              <a:avLst/>
              <a:gdLst>
                <a:gd name="connsiteX0" fmla="*/ 0 w 6572810"/>
                <a:gd name="connsiteY0" fmla="*/ 603447 h 1206893"/>
                <a:gd name="connsiteX1" fmla="*/ 603447 w 6572810"/>
                <a:gd name="connsiteY1" fmla="*/ 0 h 1206893"/>
                <a:gd name="connsiteX2" fmla="*/ 5969364 w 6572810"/>
                <a:gd name="connsiteY2" fmla="*/ 0 h 1206893"/>
                <a:gd name="connsiteX3" fmla="*/ 6572811 w 6572810"/>
                <a:gd name="connsiteY3" fmla="*/ 603447 h 1206893"/>
                <a:gd name="connsiteX4" fmla="*/ 6572810 w 6572810"/>
                <a:gd name="connsiteY4" fmla="*/ 603447 h 1206893"/>
                <a:gd name="connsiteX5" fmla="*/ 5969363 w 6572810"/>
                <a:gd name="connsiteY5" fmla="*/ 1206894 h 1206893"/>
                <a:gd name="connsiteX6" fmla="*/ 603447 w 6572810"/>
                <a:gd name="connsiteY6" fmla="*/ 1206893 h 1206893"/>
                <a:gd name="connsiteX7" fmla="*/ 0 w 6572810"/>
                <a:gd name="connsiteY7" fmla="*/ 603446 h 1206893"/>
                <a:gd name="connsiteX8" fmla="*/ 0 w 6572810"/>
                <a:gd name="connsiteY8" fmla="*/ 603447 h 1206893"/>
                <a:gd name="connsiteX0" fmla="*/ 0 w 6572811"/>
                <a:gd name="connsiteY0" fmla="*/ 603446 h 1206894"/>
                <a:gd name="connsiteX1" fmla="*/ 603447 w 6572811"/>
                <a:gd name="connsiteY1" fmla="*/ 0 h 1206894"/>
                <a:gd name="connsiteX2" fmla="*/ 5969364 w 6572811"/>
                <a:gd name="connsiteY2" fmla="*/ 0 h 1206894"/>
                <a:gd name="connsiteX3" fmla="*/ 6572811 w 6572811"/>
                <a:gd name="connsiteY3" fmla="*/ 603447 h 1206894"/>
                <a:gd name="connsiteX4" fmla="*/ 6572810 w 6572811"/>
                <a:gd name="connsiteY4" fmla="*/ 603447 h 1206894"/>
                <a:gd name="connsiteX5" fmla="*/ 5969363 w 6572811"/>
                <a:gd name="connsiteY5" fmla="*/ 1206894 h 1206894"/>
                <a:gd name="connsiteX6" fmla="*/ 603447 w 6572811"/>
                <a:gd name="connsiteY6" fmla="*/ 1206893 h 1206894"/>
                <a:gd name="connsiteX7" fmla="*/ 0 w 6572811"/>
                <a:gd name="connsiteY7" fmla="*/ 603446 h 1206894"/>
                <a:gd name="connsiteX0" fmla="*/ 0 w 6572811"/>
                <a:gd name="connsiteY0" fmla="*/ 603446 h 1206894"/>
                <a:gd name="connsiteX1" fmla="*/ 603447 w 6572811"/>
                <a:gd name="connsiteY1" fmla="*/ 0 h 1206894"/>
                <a:gd name="connsiteX2" fmla="*/ 5969364 w 6572811"/>
                <a:gd name="connsiteY2" fmla="*/ 0 h 1206894"/>
                <a:gd name="connsiteX3" fmla="*/ 6572811 w 6572811"/>
                <a:gd name="connsiteY3" fmla="*/ 603447 h 1206894"/>
                <a:gd name="connsiteX4" fmla="*/ 6572810 w 6572811"/>
                <a:gd name="connsiteY4" fmla="*/ 603447 h 1206894"/>
                <a:gd name="connsiteX5" fmla="*/ 5969363 w 6572811"/>
                <a:gd name="connsiteY5" fmla="*/ 1206894 h 1206894"/>
                <a:gd name="connsiteX6" fmla="*/ 603447 w 6572811"/>
                <a:gd name="connsiteY6" fmla="*/ 1206893 h 1206894"/>
                <a:gd name="connsiteX7" fmla="*/ 91440 w 6572811"/>
                <a:gd name="connsiteY7" fmla="*/ 694886 h 1206894"/>
                <a:gd name="connsiteX0" fmla="*/ 530005 w 6499369"/>
                <a:gd name="connsiteY0" fmla="*/ 0 h 1206894"/>
                <a:gd name="connsiteX1" fmla="*/ 5895922 w 6499369"/>
                <a:gd name="connsiteY1" fmla="*/ 0 h 1206894"/>
                <a:gd name="connsiteX2" fmla="*/ 6499369 w 6499369"/>
                <a:gd name="connsiteY2" fmla="*/ 603447 h 1206894"/>
                <a:gd name="connsiteX3" fmla="*/ 6499368 w 6499369"/>
                <a:gd name="connsiteY3" fmla="*/ 603447 h 1206894"/>
                <a:gd name="connsiteX4" fmla="*/ 5895921 w 6499369"/>
                <a:gd name="connsiteY4" fmla="*/ 1206894 h 1206894"/>
                <a:gd name="connsiteX5" fmla="*/ 530005 w 6499369"/>
                <a:gd name="connsiteY5" fmla="*/ 1206893 h 1206894"/>
                <a:gd name="connsiteX6" fmla="*/ 17998 w 6499369"/>
                <a:gd name="connsiteY6" fmla="*/ 694886 h 1206894"/>
                <a:gd name="connsiteX0" fmla="*/ 0 w 5969364"/>
                <a:gd name="connsiteY0" fmla="*/ 0 h 1206894"/>
                <a:gd name="connsiteX1" fmla="*/ 5365917 w 5969364"/>
                <a:gd name="connsiteY1" fmla="*/ 0 h 1206894"/>
                <a:gd name="connsiteX2" fmla="*/ 5969364 w 5969364"/>
                <a:gd name="connsiteY2" fmla="*/ 603447 h 1206894"/>
                <a:gd name="connsiteX3" fmla="*/ 5969363 w 5969364"/>
                <a:gd name="connsiteY3" fmla="*/ 603447 h 1206894"/>
                <a:gd name="connsiteX4" fmla="*/ 5365916 w 5969364"/>
                <a:gd name="connsiteY4" fmla="*/ 1206894 h 1206894"/>
                <a:gd name="connsiteX5" fmla="*/ 0 w 5969364"/>
                <a:gd name="connsiteY5" fmla="*/ 1206893 h 1206894"/>
                <a:gd name="connsiteX0" fmla="*/ 5365917 w 5969364"/>
                <a:gd name="connsiteY0" fmla="*/ 0 h 1206894"/>
                <a:gd name="connsiteX1" fmla="*/ 5969364 w 5969364"/>
                <a:gd name="connsiteY1" fmla="*/ 603447 h 1206894"/>
                <a:gd name="connsiteX2" fmla="*/ 5969363 w 5969364"/>
                <a:gd name="connsiteY2" fmla="*/ 603447 h 1206894"/>
                <a:gd name="connsiteX3" fmla="*/ 5365916 w 5969364"/>
                <a:gd name="connsiteY3" fmla="*/ 1206894 h 1206894"/>
                <a:gd name="connsiteX4" fmla="*/ 0 w 5969364"/>
                <a:gd name="connsiteY4" fmla="*/ 1206893 h 1206894"/>
                <a:gd name="connsiteX0" fmla="*/ 3699163 w 4302610"/>
                <a:gd name="connsiteY0" fmla="*/ 0 h 1213359"/>
                <a:gd name="connsiteX1" fmla="*/ 4302610 w 4302610"/>
                <a:gd name="connsiteY1" fmla="*/ 603447 h 1213359"/>
                <a:gd name="connsiteX2" fmla="*/ 4302609 w 4302610"/>
                <a:gd name="connsiteY2" fmla="*/ 603447 h 1213359"/>
                <a:gd name="connsiteX3" fmla="*/ 3699162 w 4302610"/>
                <a:gd name="connsiteY3" fmla="*/ 1206894 h 1213359"/>
                <a:gd name="connsiteX4" fmla="*/ 0 w 4302610"/>
                <a:gd name="connsiteY4" fmla="*/ 1213359 h 1213359"/>
                <a:gd name="connsiteX0" fmla="*/ 3707216 w 4310663"/>
                <a:gd name="connsiteY0" fmla="*/ 0 h 1206894"/>
                <a:gd name="connsiteX1" fmla="*/ 4310663 w 4310663"/>
                <a:gd name="connsiteY1" fmla="*/ 603447 h 1206894"/>
                <a:gd name="connsiteX2" fmla="*/ 4310662 w 4310663"/>
                <a:gd name="connsiteY2" fmla="*/ 603447 h 1206894"/>
                <a:gd name="connsiteX3" fmla="*/ 3707215 w 4310663"/>
                <a:gd name="connsiteY3" fmla="*/ 1206894 h 1206894"/>
                <a:gd name="connsiteX4" fmla="*/ 0 w 4310663"/>
                <a:gd name="connsiteY4" fmla="*/ 1200426 h 120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663" h="1206894">
                  <a:moveTo>
                    <a:pt x="3707216" y="0"/>
                  </a:moveTo>
                  <a:cubicBezTo>
                    <a:pt x="4040491" y="0"/>
                    <a:pt x="4310663" y="270172"/>
                    <a:pt x="4310663" y="603447"/>
                  </a:cubicBezTo>
                  <a:lnTo>
                    <a:pt x="4310662" y="603447"/>
                  </a:lnTo>
                  <a:cubicBezTo>
                    <a:pt x="4310662" y="936722"/>
                    <a:pt x="4040490" y="1206894"/>
                    <a:pt x="3707215" y="1206894"/>
                  </a:cubicBezTo>
                  <a:lnTo>
                    <a:pt x="0" y="1200426"/>
                  </a:lnTo>
                </a:path>
              </a:pathLst>
            </a:custGeom>
            <a:noFill/>
            <a:ln w="82550">
              <a:gradFill>
                <a:gsLst>
                  <a:gs pos="0">
                    <a:srgbClr val="7FBC5B"/>
                  </a:gs>
                  <a:gs pos="74000">
                    <a:srgbClr val="2C6C08"/>
                  </a:gs>
                  <a:gs pos="83000">
                    <a:srgbClr val="265C08"/>
                  </a:gs>
                </a:gsLst>
                <a:lin ang="5400000" scaled="1"/>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42" name="Flèche : droite 41">
              <a:extLst>
                <a:ext uri="{FF2B5EF4-FFF2-40B4-BE49-F238E27FC236}">
                  <a16:creationId xmlns:a16="http://schemas.microsoft.com/office/drawing/2014/main" id="{14748574-C359-4AAF-8426-DB702925BEE7}"/>
                </a:ext>
              </a:extLst>
            </p:cNvPr>
            <p:cNvSpPr/>
            <p:nvPr/>
          </p:nvSpPr>
          <p:spPr>
            <a:xfrm>
              <a:off x="5623022" y="5645011"/>
              <a:ext cx="225188" cy="239610"/>
            </a:xfrm>
            <a:prstGeom prst="rightArrow">
              <a:avLst>
                <a:gd name="adj1" fmla="val 50000"/>
                <a:gd name="adj2" fmla="val 159094"/>
              </a:avLst>
            </a:prstGeom>
            <a:solidFill>
              <a:srgbClr val="265C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3" name="Groupe 42">
            <a:extLst>
              <a:ext uri="{FF2B5EF4-FFF2-40B4-BE49-F238E27FC236}">
                <a16:creationId xmlns:a16="http://schemas.microsoft.com/office/drawing/2014/main" id="{7C20215E-7B7C-47E2-BB93-F4CF58433C35}"/>
              </a:ext>
            </a:extLst>
          </p:cNvPr>
          <p:cNvGrpSpPr/>
          <p:nvPr/>
        </p:nvGrpSpPr>
        <p:grpSpPr>
          <a:xfrm>
            <a:off x="2339601" y="2400384"/>
            <a:ext cx="499698" cy="304407"/>
            <a:chOff x="1355855" y="2518425"/>
            <a:chExt cx="499698" cy="304407"/>
          </a:xfrm>
        </p:grpSpPr>
        <p:sp>
          <p:nvSpPr>
            <p:cNvPr id="44" name="Rectangle : coins arrondis 7">
              <a:extLst>
                <a:ext uri="{FF2B5EF4-FFF2-40B4-BE49-F238E27FC236}">
                  <a16:creationId xmlns:a16="http://schemas.microsoft.com/office/drawing/2014/main" id="{74602DDC-D7ED-4A9C-AD86-DD399A3BE39E}"/>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B0DD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45" name="Ellipse 44">
              <a:extLst>
                <a:ext uri="{FF2B5EF4-FFF2-40B4-BE49-F238E27FC236}">
                  <a16:creationId xmlns:a16="http://schemas.microsoft.com/office/drawing/2014/main" id="{0EC5B5BC-600E-4485-BC1F-EAD5662691BF}"/>
                </a:ext>
              </a:extLst>
            </p:cNvPr>
            <p:cNvSpPr/>
            <p:nvPr/>
          </p:nvSpPr>
          <p:spPr>
            <a:xfrm>
              <a:off x="1691781" y="2659060"/>
              <a:ext cx="163772" cy="163772"/>
            </a:xfrm>
            <a:prstGeom prst="ellipse">
              <a:avLst/>
            </a:prstGeom>
            <a:solidFill>
              <a:srgbClr val="B2DE8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C6B49"/>
                </a:solidFill>
              </a:endParaRPr>
            </a:p>
          </p:txBody>
        </p:sp>
      </p:grpSp>
      <p:grpSp>
        <p:nvGrpSpPr>
          <p:cNvPr id="47" name="Groupe 46">
            <a:extLst>
              <a:ext uri="{FF2B5EF4-FFF2-40B4-BE49-F238E27FC236}">
                <a16:creationId xmlns:a16="http://schemas.microsoft.com/office/drawing/2014/main" id="{F9C10041-6FD0-46F7-87EB-71F9FB85B374}"/>
              </a:ext>
            </a:extLst>
          </p:cNvPr>
          <p:cNvGrpSpPr/>
          <p:nvPr/>
        </p:nvGrpSpPr>
        <p:grpSpPr>
          <a:xfrm>
            <a:off x="4048327" y="2400384"/>
            <a:ext cx="499698" cy="304407"/>
            <a:chOff x="1355855" y="2518425"/>
            <a:chExt cx="499698" cy="304407"/>
          </a:xfrm>
        </p:grpSpPr>
        <p:sp>
          <p:nvSpPr>
            <p:cNvPr id="48" name="Rectangle : coins arrondis 7">
              <a:extLst>
                <a:ext uri="{FF2B5EF4-FFF2-40B4-BE49-F238E27FC236}">
                  <a16:creationId xmlns:a16="http://schemas.microsoft.com/office/drawing/2014/main" id="{29B077C0-EF7F-42F2-8B18-233960ADB1F0}"/>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ABDB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dirty="0"/>
            </a:p>
          </p:txBody>
        </p:sp>
        <p:sp>
          <p:nvSpPr>
            <p:cNvPr id="49" name="Ellipse 48">
              <a:extLst>
                <a:ext uri="{FF2B5EF4-FFF2-40B4-BE49-F238E27FC236}">
                  <a16:creationId xmlns:a16="http://schemas.microsoft.com/office/drawing/2014/main" id="{EFDF9F25-F3C9-4D05-9B40-2189E2322469}"/>
                </a:ext>
              </a:extLst>
            </p:cNvPr>
            <p:cNvSpPr/>
            <p:nvPr/>
          </p:nvSpPr>
          <p:spPr>
            <a:xfrm>
              <a:off x="1691781" y="2659060"/>
              <a:ext cx="163772" cy="163772"/>
            </a:xfrm>
            <a:prstGeom prst="ellipse">
              <a:avLst/>
            </a:prstGeom>
            <a:solidFill>
              <a:srgbClr val="ABDB77"/>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C6B49"/>
                </a:solidFill>
              </a:endParaRPr>
            </a:p>
          </p:txBody>
        </p:sp>
      </p:grpSp>
      <p:grpSp>
        <p:nvGrpSpPr>
          <p:cNvPr id="50" name="Groupe 49">
            <a:extLst>
              <a:ext uri="{FF2B5EF4-FFF2-40B4-BE49-F238E27FC236}">
                <a16:creationId xmlns:a16="http://schemas.microsoft.com/office/drawing/2014/main" id="{FE273708-7713-413F-B24D-5705D63DC140}"/>
              </a:ext>
            </a:extLst>
          </p:cNvPr>
          <p:cNvGrpSpPr/>
          <p:nvPr/>
        </p:nvGrpSpPr>
        <p:grpSpPr>
          <a:xfrm>
            <a:off x="5978728" y="2400384"/>
            <a:ext cx="499698" cy="304407"/>
            <a:chOff x="1355855" y="2518425"/>
            <a:chExt cx="499698" cy="304407"/>
          </a:xfrm>
        </p:grpSpPr>
        <p:sp>
          <p:nvSpPr>
            <p:cNvPr id="51" name="Rectangle : coins arrondis 7">
              <a:extLst>
                <a:ext uri="{FF2B5EF4-FFF2-40B4-BE49-F238E27FC236}">
                  <a16:creationId xmlns:a16="http://schemas.microsoft.com/office/drawing/2014/main" id="{468C3A1C-1BB7-495E-B211-D024E0D7ABC9}"/>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97D25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52" name="Ellipse 51">
              <a:extLst>
                <a:ext uri="{FF2B5EF4-FFF2-40B4-BE49-F238E27FC236}">
                  <a16:creationId xmlns:a16="http://schemas.microsoft.com/office/drawing/2014/main" id="{21D44FA3-CF3F-4FEB-A494-7ACC64931C23}"/>
                </a:ext>
              </a:extLst>
            </p:cNvPr>
            <p:cNvSpPr/>
            <p:nvPr/>
          </p:nvSpPr>
          <p:spPr>
            <a:xfrm>
              <a:off x="1691781" y="2659060"/>
              <a:ext cx="163772" cy="163772"/>
            </a:xfrm>
            <a:prstGeom prst="ellipse">
              <a:avLst/>
            </a:prstGeom>
            <a:solidFill>
              <a:srgbClr val="97D256"/>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C6B49"/>
                </a:solidFill>
              </a:endParaRPr>
            </a:p>
          </p:txBody>
        </p:sp>
      </p:grpSp>
      <p:grpSp>
        <p:nvGrpSpPr>
          <p:cNvPr id="53" name="Groupe 52">
            <a:extLst>
              <a:ext uri="{FF2B5EF4-FFF2-40B4-BE49-F238E27FC236}">
                <a16:creationId xmlns:a16="http://schemas.microsoft.com/office/drawing/2014/main" id="{7F478A2B-8BA4-4139-8E37-588A1FA49DE5}"/>
              </a:ext>
            </a:extLst>
          </p:cNvPr>
          <p:cNvGrpSpPr/>
          <p:nvPr/>
        </p:nvGrpSpPr>
        <p:grpSpPr>
          <a:xfrm>
            <a:off x="8029201" y="2400384"/>
            <a:ext cx="499698" cy="304407"/>
            <a:chOff x="1355855" y="2518425"/>
            <a:chExt cx="499698" cy="304407"/>
          </a:xfrm>
        </p:grpSpPr>
        <p:sp>
          <p:nvSpPr>
            <p:cNvPr id="54" name="Rectangle : coins arrondis 7">
              <a:extLst>
                <a:ext uri="{FF2B5EF4-FFF2-40B4-BE49-F238E27FC236}">
                  <a16:creationId xmlns:a16="http://schemas.microsoft.com/office/drawing/2014/main" id="{4687BD8A-3666-4063-86C4-A715DD9DACDF}"/>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85CB3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55" name="Ellipse 54">
              <a:extLst>
                <a:ext uri="{FF2B5EF4-FFF2-40B4-BE49-F238E27FC236}">
                  <a16:creationId xmlns:a16="http://schemas.microsoft.com/office/drawing/2014/main" id="{BD8D3548-10A8-4133-AFA8-3F479E12318F}"/>
                </a:ext>
              </a:extLst>
            </p:cNvPr>
            <p:cNvSpPr/>
            <p:nvPr/>
          </p:nvSpPr>
          <p:spPr>
            <a:xfrm>
              <a:off x="1691781" y="2659060"/>
              <a:ext cx="163772" cy="163772"/>
            </a:xfrm>
            <a:prstGeom prst="ellipse">
              <a:avLst/>
            </a:prstGeom>
            <a:solidFill>
              <a:srgbClr val="85CB39"/>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C6B49"/>
                </a:solidFill>
              </a:endParaRPr>
            </a:p>
          </p:txBody>
        </p:sp>
      </p:grpSp>
      <p:grpSp>
        <p:nvGrpSpPr>
          <p:cNvPr id="56" name="Groupe 55">
            <a:extLst>
              <a:ext uri="{FF2B5EF4-FFF2-40B4-BE49-F238E27FC236}">
                <a16:creationId xmlns:a16="http://schemas.microsoft.com/office/drawing/2014/main" id="{E9B9F4CD-100C-40FF-ACC8-6A4ABD7EF082}"/>
              </a:ext>
            </a:extLst>
          </p:cNvPr>
          <p:cNvGrpSpPr/>
          <p:nvPr/>
        </p:nvGrpSpPr>
        <p:grpSpPr>
          <a:xfrm flipH="1">
            <a:off x="8241636" y="4164522"/>
            <a:ext cx="499698" cy="304407"/>
            <a:chOff x="1355855" y="2518425"/>
            <a:chExt cx="499698" cy="304407"/>
          </a:xfrm>
        </p:grpSpPr>
        <p:sp>
          <p:nvSpPr>
            <p:cNvPr id="57" name="Rectangle : coins arrondis 7">
              <a:extLst>
                <a:ext uri="{FF2B5EF4-FFF2-40B4-BE49-F238E27FC236}">
                  <a16:creationId xmlns:a16="http://schemas.microsoft.com/office/drawing/2014/main" id="{D1A0FB1E-B616-47A3-A2BD-BF9443870495}"/>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74B3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58" name="Ellipse 57">
              <a:extLst>
                <a:ext uri="{FF2B5EF4-FFF2-40B4-BE49-F238E27FC236}">
                  <a16:creationId xmlns:a16="http://schemas.microsoft.com/office/drawing/2014/main" id="{9509773F-C783-469E-8A6C-8C5A8FB23D0B}"/>
                </a:ext>
              </a:extLst>
            </p:cNvPr>
            <p:cNvSpPr/>
            <p:nvPr/>
          </p:nvSpPr>
          <p:spPr>
            <a:xfrm>
              <a:off x="1691781" y="2659060"/>
              <a:ext cx="163772" cy="163772"/>
            </a:xfrm>
            <a:prstGeom prst="ellipse">
              <a:avLst/>
            </a:prstGeom>
            <a:solidFill>
              <a:srgbClr val="74B32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rgbClr val="0C6B49"/>
                </a:solidFill>
              </a:endParaRPr>
            </a:p>
          </p:txBody>
        </p:sp>
      </p:grpSp>
      <p:grpSp>
        <p:nvGrpSpPr>
          <p:cNvPr id="59" name="Groupe 58">
            <a:extLst>
              <a:ext uri="{FF2B5EF4-FFF2-40B4-BE49-F238E27FC236}">
                <a16:creationId xmlns:a16="http://schemas.microsoft.com/office/drawing/2014/main" id="{EC754636-2826-44E1-BB9B-13412EFA4B55}"/>
              </a:ext>
            </a:extLst>
          </p:cNvPr>
          <p:cNvGrpSpPr/>
          <p:nvPr/>
        </p:nvGrpSpPr>
        <p:grpSpPr>
          <a:xfrm flipH="1">
            <a:off x="5724729" y="4164522"/>
            <a:ext cx="499698" cy="304407"/>
            <a:chOff x="1355855" y="2518425"/>
            <a:chExt cx="499698" cy="304407"/>
          </a:xfrm>
        </p:grpSpPr>
        <p:sp>
          <p:nvSpPr>
            <p:cNvPr id="60" name="Rectangle : coins arrondis 7">
              <a:extLst>
                <a:ext uri="{FF2B5EF4-FFF2-40B4-BE49-F238E27FC236}">
                  <a16:creationId xmlns:a16="http://schemas.microsoft.com/office/drawing/2014/main" id="{1993BF49-AA4F-468E-AE49-E3F26C580E8D}"/>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B0DD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61" name="Ellipse 60">
              <a:extLst>
                <a:ext uri="{FF2B5EF4-FFF2-40B4-BE49-F238E27FC236}">
                  <a16:creationId xmlns:a16="http://schemas.microsoft.com/office/drawing/2014/main" id="{317B53FF-A6DD-47B5-B1A7-319559E4DE93}"/>
                </a:ext>
              </a:extLst>
            </p:cNvPr>
            <p:cNvSpPr/>
            <p:nvPr/>
          </p:nvSpPr>
          <p:spPr>
            <a:xfrm>
              <a:off x="1691781" y="2659060"/>
              <a:ext cx="163772" cy="163772"/>
            </a:xfrm>
            <a:prstGeom prst="ellipse">
              <a:avLst/>
            </a:prstGeom>
            <a:solidFill>
              <a:srgbClr val="659B29"/>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rgbClr val="0C6B49"/>
                </a:solidFill>
              </a:endParaRPr>
            </a:p>
          </p:txBody>
        </p:sp>
      </p:grpSp>
      <p:grpSp>
        <p:nvGrpSpPr>
          <p:cNvPr id="62" name="Groupe 61">
            <a:extLst>
              <a:ext uri="{FF2B5EF4-FFF2-40B4-BE49-F238E27FC236}">
                <a16:creationId xmlns:a16="http://schemas.microsoft.com/office/drawing/2014/main" id="{77DE687D-5DD1-4E47-9931-80F251BAD495}"/>
              </a:ext>
            </a:extLst>
          </p:cNvPr>
          <p:cNvGrpSpPr/>
          <p:nvPr/>
        </p:nvGrpSpPr>
        <p:grpSpPr>
          <a:xfrm flipH="1">
            <a:off x="3337127" y="4164522"/>
            <a:ext cx="499698" cy="304407"/>
            <a:chOff x="1355855" y="2518425"/>
            <a:chExt cx="499698" cy="304407"/>
          </a:xfrm>
        </p:grpSpPr>
        <p:sp>
          <p:nvSpPr>
            <p:cNvPr id="63" name="Rectangle : coins arrondis 7">
              <a:extLst>
                <a:ext uri="{FF2B5EF4-FFF2-40B4-BE49-F238E27FC236}">
                  <a16:creationId xmlns:a16="http://schemas.microsoft.com/office/drawing/2014/main" id="{2059660B-E923-4CAD-A244-3A8301D53ACF}"/>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B0DD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64" name="Ellipse 63">
              <a:extLst>
                <a:ext uri="{FF2B5EF4-FFF2-40B4-BE49-F238E27FC236}">
                  <a16:creationId xmlns:a16="http://schemas.microsoft.com/office/drawing/2014/main" id="{946F3F68-05F3-4A39-8834-22A55409CD41}"/>
                </a:ext>
              </a:extLst>
            </p:cNvPr>
            <p:cNvSpPr/>
            <p:nvPr/>
          </p:nvSpPr>
          <p:spPr>
            <a:xfrm>
              <a:off x="1691781" y="2659060"/>
              <a:ext cx="163772" cy="163772"/>
            </a:xfrm>
            <a:prstGeom prst="ellipse">
              <a:avLst/>
            </a:prstGeom>
            <a:solidFill>
              <a:srgbClr val="659B29"/>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rgbClr val="0C6B49"/>
                </a:solidFill>
              </a:endParaRPr>
            </a:p>
          </p:txBody>
        </p:sp>
      </p:grpSp>
      <p:grpSp>
        <p:nvGrpSpPr>
          <p:cNvPr id="65" name="Groupe 64">
            <a:extLst>
              <a:ext uri="{FF2B5EF4-FFF2-40B4-BE49-F238E27FC236}">
                <a16:creationId xmlns:a16="http://schemas.microsoft.com/office/drawing/2014/main" id="{20CC4FA0-D8B1-4B4E-8793-09659BA1E8A7}"/>
              </a:ext>
            </a:extLst>
          </p:cNvPr>
          <p:cNvGrpSpPr/>
          <p:nvPr/>
        </p:nvGrpSpPr>
        <p:grpSpPr>
          <a:xfrm rot="816203" flipH="1">
            <a:off x="2171700" y="5811503"/>
            <a:ext cx="499698" cy="304407"/>
            <a:chOff x="1355855" y="2518425"/>
            <a:chExt cx="499698" cy="304407"/>
          </a:xfrm>
        </p:grpSpPr>
        <p:sp>
          <p:nvSpPr>
            <p:cNvPr id="66" name="Rectangle : coins arrondis 7">
              <a:extLst>
                <a:ext uri="{FF2B5EF4-FFF2-40B4-BE49-F238E27FC236}">
                  <a16:creationId xmlns:a16="http://schemas.microsoft.com/office/drawing/2014/main" id="{6CA3813E-2BEB-4957-94CB-B6DAA882DBE8}"/>
                </a:ext>
              </a:extLst>
            </p:cNvPr>
            <p:cNvSpPr/>
            <p:nvPr/>
          </p:nvSpPr>
          <p:spPr>
            <a:xfrm rot="1805906">
              <a:off x="1355855" y="2518425"/>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4D77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solidFill>
                  <a:srgbClr val="4D771F"/>
                </a:solidFill>
              </a:endParaRPr>
            </a:p>
          </p:txBody>
        </p:sp>
        <p:sp>
          <p:nvSpPr>
            <p:cNvPr id="67" name="Ellipse 66">
              <a:extLst>
                <a:ext uri="{FF2B5EF4-FFF2-40B4-BE49-F238E27FC236}">
                  <a16:creationId xmlns:a16="http://schemas.microsoft.com/office/drawing/2014/main" id="{CABF0610-D1CE-4C02-91C4-4B5AA0A18D13}"/>
                </a:ext>
              </a:extLst>
            </p:cNvPr>
            <p:cNvSpPr/>
            <p:nvPr/>
          </p:nvSpPr>
          <p:spPr>
            <a:xfrm>
              <a:off x="1691781" y="2659060"/>
              <a:ext cx="163772" cy="163772"/>
            </a:xfrm>
            <a:prstGeom prst="ellipse">
              <a:avLst/>
            </a:prstGeom>
            <a:solidFill>
              <a:srgbClr val="4D771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rgbClr val="0C6B49"/>
                </a:solidFill>
              </a:endParaRPr>
            </a:p>
          </p:txBody>
        </p:sp>
      </p:grpSp>
      <p:grpSp>
        <p:nvGrpSpPr>
          <p:cNvPr id="68" name="Groupe 67">
            <a:extLst>
              <a:ext uri="{FF2B5EF4-FFF2-40B4-BE49-F238E27FC236}">
                <a16:creationId xmlns:a16="http://schemas.microsoft.com/office/drawing/2014/main" id="{3FA113E4-3E0F-418C-803C-D3DC8D700384}"/>
              </a:ext>
            </a:extLst>
          </p:cNvPr>
          <p:cNvGrpSpPr/>
          <p:nvPr/>
        </p:nvGrpSpPr>
        <p:grpSpPr>
          <a:xfrm>
            <a:off x="3669637" y="5891721"/>
            <a:ext cx="499698" cy="304407"/>
            <a:chOff x="2445748" y="5289336"/>
            <a:chExt cx="499698" cy="304407"/>
          </a:xfrm>
        </p:grpSpPr>
        <p:sp>
          <p:nvSpPr>
            <p:cNvPr id="69" name="Rectangle : coins arrondis 7">
              <a:extLst>
                <a:ext uri="{FF2B5EF4-FFF2-40B4-BE49-F238E27FC236}">
                  <a16:creationId xmlns:a16="http://schemas.microsoft.com/office/drawing/2014/main" id="{BE4437FC-7396-4378-AFCA-12F9AA7EAC14}"/>
                </a:ext>
              </a:extLst>
            </p:cNvPr>
            <p:cNvSpPr/>
            <p:nvPr/>
          </p:nvSpPr>
          <p:spPr>
            <a:xfrm rot="1805906">
              <a:off x="2445748" y="5289336"/>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334F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70" name="Ellipse 69">
              <a:extLst>
                <a:ext uri="{FF2B5EF4-FFF2-40B4-BE49-F238E27FC236}">
                  <a16:creationId xmlns:a16="http://schemas.microsoft.com/office/drawing/2014/main" id="{5E6138D5-591D-4C6C-9DFF-6E410126C9D7}"/>
                </a:ext>
              </a:extLst>
            </p:cNvPr>
            <p:cNvSpPr/>
            <p:nvPr/>
          </p:nvSpPr>
          <p:spPr>
            <a:xfrm>
              <a:off x="2781674" y="5429971"/>
              <a:ext cx="163772" cy="163772"/>
            </a:xfrm>
            <a:prstGeom prst="ellipse">
              <a:avLst/>
            </a:prstGeom>
            <a:solidFill>
              <a:srgbClr val="334F15"/>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C6B49"/>
                </a:solidFill>
              </a:endParaRPr>
            </a:p>
          </p:txBody>
        </p:sp>
      </p:grpSp>
      <p:grpSp>
        <p:nvGrpSpPr>
          <p:cNvPr id="71" name="Groupe 70">
            <a:extLst>
              <a:ext uri="{FF2B5EF4-FFF2-40B4-BE49-F238E27FC236}">
                <a16:creationId xmlns:a16="http://schemas.microsoft.com/office/drawing/2014/main" id="{78FD456E-4703-4525-85E3-572DE8483F31}"/>
              </a:ext>
            </a:extLst>
          </p:cNvPr>
          <p:cNvGrpSpPr/>
          <p:nvPr/>
        </p:nvGrpSpPr>
        <p:grpSpPr>
          <a:xfrm>
            <a:off x="5011488" y="5905282"/>
            <a:ext cx="499698" cy="304407"/>
            <a:chOff x="3787599" y="5561510"/>
            <a:chExt cx="499698" cy="304407"/>
          </a:xfrm>
        </p:grpSpPr>
        <p:sp>
          <p:nvSpPr>
            <p:cNvPr id="72" name="Rectangle : coins arrondis 7">
              <a:extLst>
                <a:ext uri="{FF2B5EF4-FFF2-40B4-BE49-F238E27FC236}">
                  <a16:creationId xmlns:a16="http://schemas.microsoft.com/office/drawing/2014/main" id="{44D53199-8E39-49CF-86DC-75E89C22DA78}"/>
                </a:ext>
              </a:extLst>
            </p:cNvPr>
            <p:cNvSpPr/>
            <p:nvPr/>
          </p:nvSpPr>
          <p:spPr>
            <a:xfrm rot="1805906">
              <a:off x="3787599" y="5561510"/>
              <a:ext cx="499087" cy="141417"/>
            </a:xfrm>
            <a:custGeom>
              <a:avLst/>
              <a:gdLst>
                <a:gd name="connsiteX0" fmla="*/ 0 w 744677"/>
                <a:gd name="connsiteY0" fmla="*/ 143383 h 334913"/>
                <a:gd name="connsiteX1" fmla="*/ 143383 w 744677"/>
                <a:gd name="connsiteY1" fmla="*/ 0 h 334913"/>
                <a:gd name="connsiteX2" fmla="*/ 601294 w 744677"/>
                <a:gd name="connsiteY2" fmla="*/ 0 h 334913"/>
                <a:gd name="connsiteX3" fmla="*/ 744677 w 744677"/>
                <a:gd name="connsiteY3" fmla="*/ 143383 h 334913"/>
                <a:gd name="connsiteX4" fmla="*/ 744677 w 744677"/>
                <a:gd name="connsiteY4" fmla="*/ 191530 h 334913"/>
                <a:gd name="connsiteX5" fmla="*/ 601294 w 744677"/>
                <a:gd name="connsiteY5" fmla="*/ 334913 h 334913"/>
                <a:gd name="connsiteX6" fmla="*/ 143383 w 744677"/>
                <a:gd name="connsiteY6" fmla="*/ 334913 h 334913"/>
                <a:gd name="connsiteX7" fmla="*/ 0 w 744677"/>
                <a:gd name="connsiteY7" fmla="*/ 191530 h 334913"/>
                <a:gd name="connsiteX8" fmla="*/ 0 w 744677"/>
                <a:gd name="connsiteY8" fmla="*/ 143383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8" fmla="*/ 692734 w 744677"/>
                <a:gd name="connsiteY8" fmla="*/ 9144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7" fmla="*/ 143383 w 744677"/>
                <a:gd name="connsiteY7" fmla="*/ 0 h 334913"/>
                <a:gd name="connsiteX0" fmla="*/ 601294 w 744677"/>
                <a:gd name="connsiteY0" fmla="*/ 0 h 334913"/>
                <a:gd name="connsiteX1" fmla="*/ 744677 w 744677"/>
                <a:gd name="connsiteY1" fmla="*/ 143383 h 334913"/>
                <a:gd name="connsiteX2" fmla="*/ 744677 w 744677"/>
                <a:gd name="connsiteY2" fmla="*/ 191530 h 334913"/>
                <a:gd name="connsiteX3" fmla="*/ 601294 w 744677"/>
                <a:gd name="connsiteY3" fmla="*/ 334913 h 334913"/>
                <a:gd name="connsiteX4" fmla="*/ 143383 w 744677"/>
                <a:gd name="connsiteY4" fmla="*/ 334913 h 334913"/>
                <a:gd name="connsiteX5" fmla="*/ 0 w 744677"/>
                <a:gd name="connsiteY5" fmla="*/ 191530 h 334913"/>
                <a:gd name="connsiteX6" fmla="*/ 0 w 744677"/>
                <a:gd name="connsiteY6" fmla="*/ 143383 h 334913"/>
                <a:gd name="connsiteX0" fmla="*/ 744677 w 744677"/>
                <a:gd name="connsiteY0" fmla="*/ 0 h 191530"/>
                <a:gd name="connsiteX1" fmla="*/ 744677 w 744677"/>
                <a:gd name="connsiteY1" fmla="*/ 48147 h 191530"/>
                <a:gd name="connsiteX2" fmla="*/ 601294 w 744677"/>
                <a:gd name="connsiteY2" fmla="*/ 191530 h 191530"/>
                <a:gd name="connsiteX3" fmla="*/ 143383 w 744677"/>
                <a:gd name="connsiteY3" fmla="*/ 191530 h 191530"/>
                <a:gd name="connsiteX4" fmla="*/ 0 w 744677"/>
                <a:gd name="connsiteY4" fmla="*/ 48147 h 191530"/>
                <a:gd name="connsiteX5" fmla="*/ 0 w 744677"/>
                <a:gd name="connsiteY5" fmla="*/ 0 h 191530"/>
                <a:gd name="connsiteX0" fmla="*/ 744677 w 744677"/>
                <a:gd name="connsiteY0" fmla="*/ 48147 h 191530"/>
                <a:gd name="connsiteX1" fmla="*/ 601294 w 744677"/>
                <a:gd name="connsiteY1" fmla="*/ 191530 h 191530"/>
                <a:gd name="connsiteX2" fmla="*/ 143383 w 744677"/>
                <a:gd name="connsiteY2" fmla="*/ 191530 h 191530"/>
                <a:gd name="connsiteX3" fmla="*/ 0 w 744677"/>
                <a:gd name="connsiteY3" fmla="*/ 48147 h 191530"/>
                <a:gd name="connsiteX4" fmla="*/ 0 w 744677"/>
                <a:gd name="connsiteY4" fmla="*/ 0 h 191530"/>
                <a:gd name="connsiteX0" fmla="*/ 601294 w 601294"/>
                <a:gd name="connsiteY0" fmla="*/ 191530 h 191530"/>
                <a:gd name="connsiteX1" fmla="*/ 143383 w 601294"/>
                <a:gd name="connsiteY1" fmla="*/ 191530 h 191530"/>
                <a:gd name="connsiteX2" fmla="*/ 0 w 601294"/>
                <a:gd name="connsiteY2" fmla="*/ 48147 h 191530"/>
                <a:gd name="connsiteX3" fmla="*/ 0 w 601294"/>
                <a:gd name="connsiteY3" fmla="*/ 0 h 191530"/>
              </a:gdLst>
              <a:ahLst/>
              <a:cxnLst>
                <a:cxn ang="0">
                  <a:pos x="connsiteX0" y="connsiteY0"/>
                </a:cxn>
                <a:cxn ang="0">
                  <a:pos x="connsiteX1" y="connsiteY1"/>
                </a:cxn>
                <a:cxn ang="0">
                  <a:pos x="connsiteX2" y="connsiteY2"/>
                </a:cxn>
                <a:cxn ang="0">
                  <a:pos x="connsiteX3" y="connsiteY3"/>
                </a:cxn>
              </a:cxnLst>
              <a:rect l="l" t="t" r="r" b="b"/>
              <a:pathLst>
                <a:path w="601294" h="191530">
                  <a:moveTo>
                    <a:pt x="601294" y="191530"/>
                  </a:moveTo>
                  <a:lnTo>
                    <a:pt x="143383" y="191530"/>
                  </a:lnTo>
                  <a:cubicBezTo>
                    <a:pt x="64195" y="191530"/>
                    <a:pt x="0" y="127335"/>
                    <a:pt x="0" y="48147"/>
                  </a:cubicBezTo>
                  <a:lnTo>
                    <a:pt x="0" y="0"/>
                  </a:lnTo>
                </a:path>
              </a:pathLst>
            </a:custGeom>
            <a:noFill/>
            <a:ln>
              <a:solidFill>
                <a:srgbClr val="334F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73" name="Ellipse 72">
              <a:extLst>
                <a:ext uri="{FF2B5EF4-FFF2-40B4-BE49-F238E27FC236}">
                  <a16:creationId xmlns:a16="http://schemas.microsoft.com/office/drawing/2014/main" id="{A9D65899-6B6B-479F-B1E9-048C7C0A2297}"/>
                </a:ext>
              </a:extLst>
            </p:cNvPr>
            <p:cNvSpPr/>
            <p:nvPr/>
          </p:nvSpPr>
          <p:spPr>
            <a:xfrm>
              <a:off x="4123525" y="5702145"/>
              <a:ext cx="163772" cy="163772"/>
            </a:xfrm>
            <a:prstGeom prst="ellipse">
              <a:avLst/>
            </a:prstGeom>
            <a:solidFill>
              <a:srgbClr val="25390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rgbClr val="0C6B49"/>
                </a:solidFill>
              </a:endParaRPr>
            </a:p>
          </p:txBody>
        </p:sp>
      </p:grpSp>
      <p:grpSp>
        <p:nvGrpSpPr>
          <p:cNvPr id="74" name="Groupe 73">
            <a:extLst>
              <a:ext uri="{FF2B5EF4-FFF2-40B4-BE49-F238E27FC236}">
                <a16:creationId xmlns:a16="http://schemas.microsoft.com/office/drawing/2014/main" id="{CFC20B5A-4E8A-461C-8528-900CEF33DF31}"/>
              </a:ext>
            </a:extLst>
          </p:cNvPr>
          <p:cNvGrpSpPr/>
          <p:nvPr/>
        </p:nvGrpSpPr>
        <p:grpSpPr>
          <a:xfrm>
            <a:off x="4503484" y="4796455"/>
            <a:ext cx="2823778" cy="903625"/>
            <a:chOff x="2984032" y="4452683"/>
            <a:chExt cx="2823778" cy="903625"/>
          </a:xfrm>
        </p:grpSpPr>
        <p:sp>
          <p:nvSpPr>
            <p:cNvPr id="75" name="Rectangle 74">
              <a:extLst>
                <a:ext uri="{FF2B5EF4-FFF2-40B4-BE49-F238E27FC236}">
                  <a16:creationId xmlns:a16="http://schemas.microsoft.com/office/drawing/2014/main" id="{F2E79E1C-7877-4872-8EAD-609329A327E9}"/>
                </a:ext>
              </a:extLst>
            </p:cNvPr>
            <p:cNvSpPr/>
            <p:nvPr/>
          </p:nvSpPr>
          <p:spPr>
            <a:xfrm>
              <a:off x="2984032" y="4780308"/>
              <a:ext cx="2262758"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100"/>
                </a:lnSpc>
              </a:pPr>
              <a:br>
                <a:rPr lang="en-US" sz="1050" b="1" dirty="0">
                  <a:solidFill>
                    <a:srgbClr val="4D771F"/>
                  </a:solidFill>
                </a:rPr>
              </a:br>
              <a:r>
                <a:rPr lang="en-US" sz="1050" b="1" dirty="0">
                  <a:solidFill>
                    <a:srgbClr val="4D771F"/>
                  </a:solidFill>
                </a:rPr>
                <a:t>Engagement with CBD </a:t>
              </a:r>
              <a:br>
                <a:rPr lang="en-US" sz="1050" b="1" dirty="0">
                  <a:solidFill>
                    <a:srgbClr val="4D771F"/>
                  </a:solidFill>
                </a:rPr>
              </a:br>
              <a:r>
                <a:rPr lang="en-US" sz="1050" b="1" dirty="0">
                  <a:solidFill>
                    <a:srgbClr val="4D771F"/>
                  </a:solidFill>
                </a:rPr>
                <a:t>on UN Global Biodiversity </a:t>
              </a:r>
              <a:br>
                <a:rPr lang="en-US" sz="1050" b="1" dirty="0">
                  <a:solidFill>
                    <a:srgbClr val="4D771F"/>
                  </a:solidFill>
                </a:rPr>
              </a:br>
              <a:r>
                <a:rPr lang="en-US" sz="1050" b="1" dirty="0">
                  <a:solidFill>
                    <a:srgbClr val="4D771F"/>
                  </a:solidFill>
                </a:rPr>
                <a:t>Framework (GBF)</a:t>
              </a:r>
            </a:p>
          </p:txBody>
        </p:sp>
        <p:pic>
          <p:nvPicPr>
            <p:cNvPr id="76" name="Picture 4" descr="IPPC Secretary Statement on Zero Draft of the Post-2020 Global Biodiversity  Framework - Convention internationale pour la protection des végétaux">
              <a:extLst>
                <a:ext uri="{FF2B5EF4-FFF2-40B4-BE49-F238E27FC236}">
                  <a16:creationId xmlns:a16="http://schemas.microsoft.com/office/drawing/2014/main" id="{0AD78CCA-25A0-4AB3-8B2C-7E88B73C86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8433" y="4452683"/>
              <a:ext cx="892561" cy="44628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e 76">
              <a:extLst>
                <a:ext uri="{FF2B5EF4-FFF2-40B4-BE49-F238E27FC236}">
                  <a16:creationId xmlns:a16="http://schemas.microsoft.com/office/drawing/2014/main" id="{7B5A1AD5-2926-4A75-90B3-CA68F1E756C3}"/>
                </a:ext>
              </a:extLst>
            </p:cNvPr>
            <p:cNvPicPr>
              <a:picLocks noChangeAspect="1"/>
            </p:cNvPicPr>
            <p:nvPr/>
          </p:nvPicPr>
          <p:blipFill>
            <a:blip r:embed="rId11"/>
            <a:stretch>
              <a:fillRect/>
            </a:stretch>
          </p:blipFill>
          <p:spPr>
            <a:xfrm>
              <a:off x="4862177" y="4499619"/>
              <a:ext cx="945633" cy="367747"/>
            </a:xfrm>
            <a:prstGeom prst="rect">
              <a:avLst/>
            </a:prstGeom>
          </p:spPr>
        </p:pic>
        <p:sp>
          <p:nvSpPr>
            <p:cNvPr id="78" name="Rectangle 77">
              <a:extLst>
                <a:ext uri="{FF2B5EF4-FFF2-40B4-BE49-F238E27FC236}">
                  <a16:creationId xmlns:a16="http://schemas.microsoft.com/office/drawing/2014/main" id="{5D9591F2-F9EF-4808-AA2C-52A8EBF25728}"/>
                </a:ext>
              </a:extLst>
            </p:cNvPr>
            <p:cNvSpPr/>
            <p:nvPr/>
          </p:nvSpPr>
          <p:spPr>
            <a:xfrm>
              <a:off x="3332142" y="4839079"/>
              <a:ext cx="2262758" cy="173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ts val="1100"/>
                </a:lnSpc>
              </a:pPr>
              <a:r>
                <a:rPr lang="en-US" sz="1400" b="1" dirty="0">
                  <a:solidFill>
                    <a:srgbClr val="4D771F"/>
                  </a:solidFill>
                </a:rPr>
                <a:t>2019</a:t>
              </a:r>
              <a:r>
                <a:rPr lang="en-US" sz="1050" b="1" dirty="0">
                  <a:solidFill>
                    <a:srgbClr val="4D771F"/>
                  </a:solidFill>
                </a:rPr>
                <a:t> </a:t>
              </a:r>
              <a:br>
                <a:rPr lang="en-US" sz="1050" b="1" dirty="0">
                  <a:solidFill>
                    <a:srgbClr val="4D771F"/>
                  </a:solidFill>
                </a:rPr>
              </a:br>
              <a:endParaRPr lang="en-US" sz="1050" b="1" dirty="0">
                <a:solidFill>
                  <a:srgbClr val="4D771F"/>
                </a:solidFill>
              </a:endParaRPr>
            </a:p>
          </p:txBody>
        </p:sp>
      </p:grpSp>
      <p:pic>
        <p:nvPicPr>
          <p:cNvPr id="3" name="Image 2">
            <a:extLst>
              <a:ext uri="{FF2B5EF4-FFF2-40B4-BE49-F238E27FC236}">
                <a16:creationId xmlns:a16="http://schemas.microsoft.com/office/drawing/2014/main" id="{68BE869C-466A-4AC9-BA4E-7B4C9264C73B}"/>
              </a:ext>
            </a:extLst>
          </p:cNvPr>
          <p:cNvPicPr>
            <a:picLocks noChangeAspect="1"/>
          </p:cNvPicPr>
          <p:nvPr/>
        </p:nvPicPr>
        <p:blipFill>
          <a:blip r:embed="rId12"/>
          <a:stretch>
            <a:fillRect/>
          </a:stretch>
        </p:blipFill>
        <p:spPr>
          <a:xfrm>
            <a:off x="2265030" y="1959289"/>
            <a:ext cx="642233" cy="495759"/>
          </a:xfrm>
          <a:prstGeom prst="rect">
            <a:avLst/>
          </a:prstGeom>
        </p:spPr>
      </p:pic>
      <p:pic>
        <p:nvPicPr>
          <p:cNvPr id="5" name="Image 4">
            <a:extLst>
              <a:ext uri="{FF2B5EF4-FFF2-40B4-BE49-F238E27FC236}">
                <a16:creationId xmlns:a16="http://schemas.microsoft.com/office/drawing/2014/main" id="{B0CEC924-F83D-4417-A31B-44056E44FB2E}"/>
              </a:ext>
            </a:extLst>
          </p:cNvPr>
          <p:cNvPicPr>
            <a:picLocks noChangeAspect="1"/>
          </p:cNvPicPr>
          <p:nvPr/>
        </p:nvPicPr>
        <p:blipFill>
          <a:blip r:embed="rId13"/>
          <a:stretch>
            <a:fillRect/>
          </a:stretch>
        </p:blipFill>
        <p:spPr>
          <a:xfrm>
            <a:off x="9759830" y="5129835"/>
            <a:ext cx="1319819" cy="1176076"/>
          </a:xfrm>
          <a:prstGeom prst="rect">
            <a:avLst/>
          </a:prstGeom>
        </p:spPr>
      </p:pic>
    </p:spTree>
    <p:extLst>
      <p:ext uri="{BB962C8B-B14F-4D97-AF65-F5344CB8AC3E}">
        <p14:creationId xmlns:p14="http://schemas.microsoft.com/office/powerpoint/2010/main" val="43906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Ambition: 4 axes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8</a:t>
            </a:fld>
            <a:endParaRPr lang="fr-FR" noProof="0" dirty="0"/>
          </a:p>
        </p:txBody>
      </p:sp>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a:blip r:embed="rId3"/>
          <a:stretch>
            <a:fillRect/>
          </a:stretch>
        </p:blipFill>
        <p:spPr>
          <a:xfrm>
            <a:off x="5754856" y="1250844"/>
            <a:ext cx="5200650" cy="4981575"/>
          </a:xfrm>
          <a:prstGeom prst="rect">
            <a:avLst/>
          </a:prstGeom>
        </p:spPr>
      </p:pic>
      <p:pic>
        <p:nvPicPr>
          <p:cNvPr id="5" name="Image 4">
            <a:extLst>
              <a:ext uri="{FF2B5EF4-FFF2-40B4-BE49-F238E27FC236}">
                <a16:creationId xmlns:a16="http://schemas.microsoft.com/office/drawing/2014/main" id="{5F37299D-AD2C-42E1-B798-6844A534EE83}"/>
              </a:ext>
            </a:extLst>
          </p:cNvPr>
          <p:cNvPicPr>
            <a:picLocks noChangeAspect="1"/>
          </p:cNvPicPr>
          <p:nvPr/>
        </p:nvPicPr>
        <p:blipFill rotWithShape="1">
          <a:blip r:embed="rId4"/>
          <a:srcRect t="18975"/>
          <a:stretch/>
        </p:blipFill>
        <p:spPr>
          <a:xfrm>
            <a:off x="856681" y="1913205"/>
            <a:ext cx="5200648" cy="4427961"/>
          </a:xfrm>
          <a:prstGeom prst="rect">
            <a:avLst/>
          </a:prstGeom>
        </p:spPr>
      </p:pic>
      <p:pic>
        <p:nvPicPr>
          <p:cNvPr id="12" name="Image 11">
            <a:extLst>
              <a:ext uri="{FF2B5EF4-FFF2-40B4-BE49-F238E27FC236}">
                <a16:creationId xmlns:a16="http://schemas.microsoft.com/office/drawing/2014/main" id="{0B2C9EC1-16EB-4084-BAF2-4360FCDADB74}"/>
              </a:ext>
            </a:extLst>
          </p:cNvPr>
          <p:cNvPicPr>
            <a:picLocks noChangeAspect="1"/>
          </p:cNvPicPr>
          <p:nvPr/>
        </p:nvPicPr>
        <p:blipFill rotWithShape="1">
          <a:blip r:embed="rId4"/>
          <a:srcRect b="86388"/>
          <a:stretch/>
        </p:blipFill>
        <p:spPr>
          <a:xfrm>
            <a:off x="862568" y="1210089"/>
            <a:ext cx="5200649" cy="743872"/>
          </a:xfrm>
          <a:prstGeom prst="rect">
            <a:avLst/>
          </a:prstGeom>
        </p:spPr>
      </p:pic>
    </p:spTree>
    <p:extLst>
      <p:ext uri="{BB962C8B-B14F-4D97-AF65-F5344CB8AC3E}">
        <p14:creationId xmlns:p14="http://schemas.microsoft.com/office/powerpoint/2010/main" val="163927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372351"/>
            <a:ext cx="5513658" cy="4860000"/>
          </a:xfrm>
        </p:spPr>
        <p:txBody>
          <a:bodyPr>
            <a:noAutofit/>
          </a:bodyPr>
          <a:lstStyle/>
          <a:p>
            <a:pPr marL="0" lvl="0" indent="0">
              <a:buNone/>
            </a:pPr>
            <a:r>
              <a:rPr lang="en-US" sz="1800" b="1" u="sng" dirty="0">
                <a:latin typeface="Calibri" panose="020F0502020204030204" pitchFamily="34" charset="0"/>
                <a:ea typeface="Calibri" panose="020F0502020204030204" pitchFamily="34" charset="0"/>
              </a:rPr>
              <a:t>What this means:</a:t>
            </a:r>
          </a:p>
          <a:p>
            <a:pPr marL="342900" lvl="0" indent="-342900">
              <a:buFont typeface="Calibri" panose="020F0502020204030204" pitchFamily="34" charset="0"/>
              <a:buChar char="-"/>
            </a:pPr>
            <a:r>
              <a:rPr lang="en-US" sz="1800" dirty="0">
                <a:effectLst/>
                <a:latin typeface="Calibri" panose="020F0502020204030204" pitchFamily="34" charset="0"/>
                <a:ea typeface="Calibri" panose="020F0502020204030204" pitchFamily="34" charset="0"/>
              </a:rPr>
              <a:t>No GO of E&amp;P activities in UNESCO World Heritage site protected areas, which are internationally protected for their universally recognized biodiversity</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No GO of E&amp;P oil exploration in arctic sea ice area which are ecologically highly  sensitive.</a:t>
            </a:r>
          </a:p>
          <a:p>
            <a:pPr marL="342900" lvl="0" indent="-342900">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a:p>
            <a:pPr marL="0" lvl="0" indent="0">
              <a:buNone/>
            </a:pPr>
            <a:r>
              <a:rPr lang="en-US" sz="1800" b="1" u="sng" dirty="0">
                <a:effectLst/>
                <a:latin typeface="Calibri" panose="020F0502020204030204" pitchFamily="34" charset="0"/>
                <a:ea typeface="Calibri" panose="020F0502020204030204" pitchFamily="34" charset="0"/>
              </a:rPr>
              <a:t>Results</a:t>
            </a:r>
            <a:r>
              <a:rPr lang="en-US" sz="1800" dirty="0">
                <a:effectLst/>
                <a:latin typeface="Calibri" panose="020F0502020204030204" pitchFamily="34" charset="0"/>
                <a:ea typeface="Calibri" panose="020F0502020204030204" pitchFamily="34" charset="0"/>
              </a:rPr>
              <a:t>:</a:t>
            </a:r>
          </a:p>
          <a:p>
            <a:pPr marL="342900" lvl="0" indent="-342900">
              <a:buFont typeface="Calibri" panose="020F0502020204030204" pitchFamily="34" charset="0"/>
              <a:buChar char="-"/>
            </a:pPr>
            <a:r>
              <a:rPr lang="en-US" sz="1800" dirty="0">
                <a:effectLst/>
                <a:latin typeface="Calibri" panose="020F0502020204030204" pitchFamily="34" charset="0"/>
                <a:ea typeface="Calibri" panose="020F0502020204030204" pitchFamily="34" charset="0"/>
              </a:rPr>
              <a:t>We have </a:t>
            </a:r>
            <a:r>
              <a:rPr lang="en-US" sz="1800" dirty="0">
                <a:latin typeface="Calibri" panose="020F0502020204030204" pitchFamily="34" charset="0"/>
                <a:ea typeface="Calibri" panose="020F0502020204030204" pitchFamily="34" charset="0"/>
              </a:rPr>
              <a:t>honored (0 non-compliance) these commitments with since they were taken in 2013 and 2012 respectively and reported publicly this results</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TTE is on only broad energy company with the arctic commitment</a:t>
            </a:r>
          </a:p>
          <a:p>
            <a:pPr marL="342900" lvl="0" indent="-342900">
              <a:buFont typeface="Calibri" panose="020F0502020204030204" pitchFamily="34" charset="0"/>
              <a:buChar char="-"/>
            </a:pPr>
            <a:r>
              <a:rPr lang="en-US" sz="1800" dirty="0">
                <a:latin typeface="Calibri" panose="020F0502020204030204" pitchFamily="34" charset="0"/>
                <a:ea typeface="Calibri" panose="020F0502020204030204" pitchFamily="34" charset="0"/>
              </a:rPr>
              <a:t>We produce a yearly UNESCO &amp; Sea Ice Atlas to assist branches project teams for ensuring prospects meet commitments</a:t>
            </a:r>
          </a:p>
          <a:p>
            <a:pPr marL="342900" lvl="0" indent="-342900">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Our Biodiversity Ambition: 4 axes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pPr lvl="0"/>
            <a:r>
              <a:rPr lang="fr-FR" noProof="0" dirty="0"/>
              <a:t>Date - Pied de page de votre présentation</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9</a:t>
            </a:fld>
            <a:endParaRPr lang="fr-FR" noProof="0" dirty="0"/>
          </a:p>
        </p:txBody>
      </p:sp>
      <p:grpSp>
        <p:nvGrpSpPr>
          <p:cNvPr id="2" name="Groupe 1">
            <a:extLst>
              <a:ext uri="{FF2B5EF4-FFF2-40B4-BE49-F238E27FC236}">
                <a16:creationId xmlns:a16="http://schemas.microsoft.com/office/drawing/2014/main" id="{34C7204B-C96F-43C8-AF76-CB2AA9307CEC}"/>
              </a:ext>
            </a:extLst>
          </p:cNvPr>
          <p:cNvGrpSpPr/>
          <p:nvPr/>
        </p:nvGrpSpPr>
        <p:grpSpPr>
          <a:xfrm>
            <a:off x="6208464" y="1372284"/>
            <a:ext cx="5764528" cy="5077699"/>
            <a:chOff x="5190978" y="1154720"/>
            <a:chExt cx="5764528" cy="5077699"/>
          </a:xfrm>
        </p:grpSpPr>
        <p:pic>
          <p:nvPicPr>
            <p:cNvPr id="3" name="Image 2">
              <a:extLst>
                <a:ext uri="{FF2B5EF4-FFF2-40B4-BE49-F238E27FC236}">
                  <a16:creationId xmlns:a16="http://schemas.microsoft.com/office/drawing/2014/main" id="{8C9B3EC0-EEC2-4A3E-B53A-ABF1AD987882}"/>
                </a:ext>
              </a:extLst>
            </p:cNvPr>
            <p:cNvPicPr>
              <a:picLocks noChangeAspect="1"/>
            </p:cNvPicPr>
            <p:nvPr/>
          </p:nvPicPr>
          <p:blipFill rotWithShape="1">
            <a:blip r:embed="rId3"/>
            <a:srcRect t="7931"/>
            <a:stretch/>
          </p:blipFill>
          <p:spPr>
            <a:xfrm>
              <a:off x="5754856" y="1645920"/>
              <a:ext cx="5200650" cy="4586499"/>
            </a:xfrm>
            <a:prstGeom prst="rect">
              <a:avLst/>
            </a:prstGeom>
          </p:spPr>
        </p:pic>
        <p:pic>
          <p:nvPicPr>
            <p:cNvPr id="8" name="Image 7">
              <a:extLst>
                <a:ext uri="{FF2B5EF4-FFF2-40B4-BE49-F238E27FC236}">
                  <a16:creationId xmlns:a16="http://schemas.microsoft.com/office/drawing/2014/main" id="{D92DF2E6-3E86-47B7-8479-2EB2EF79ED42}"/>
                </a:ext>
              </a:extLst>
            </p:cNvPr>
            <p:cNvPicPr>
              <a:picLocks noChangeAspect="1"/>
            </p:cNvPicPr>
            <p:nvPr/>
          </p:nvPicPr>
          <p:blipFill rotWithShape="1">
            <a:blip r:embed="rId3"/>
            <a:srcRect l="9664" t="17175" r="46689" b="40511"/>
            <a:stretch/>
          </p:blipFill>
          <p:spPr>
            <a:xfrm>
              <a:off x="5190978" y="1154720"/>
              <a:ext cx="3316341" cy="3079656"/>
            </a:xfrm>
            <a:prstGeom prst="rect">
              <a:avLst/>
            </a:prstGeom>
          </p:spPr>
        </p:pic>
      </p:grpSp>
    </p:spTree>
    <p:extLst>
      <p:ext uri="{BB962C8B-B14F-4D97-AF65-F5344CB8AC3E}">
        <p14:creationId xmlns:p14="http://schemas.microsoft.com/office/powerpoint/2010/main" val="28798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517E99B6-38AA-FA43-B9D7-E7624BDDD44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1BED9B8-598C-AA45-9FCA-0E8BF81E495D}"/>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DFFD374-ED35-5947-A71F-7A9A5C60E258}"/>
    </a:ext>
  </a:extLst>
</a:theme>
</file>

<file path=ppt/theme/theme5.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618</TotalTime>
  <Words>4090</Words>
  <Application>Microsoft Office PowerPoint</Application>
  <PresentationFormat>Grand écran</PresentationFormat>
  <Paragraphs>299</Paragraphs>
  <Slides>25</Slides>
  <Notes>25</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25</vt:i4>
      </vt:variant>
    </vt:vector>
  </HeadingPairs>
  <TitlesOfParts>
    <vt:vector size="32" baseType="lpstr">
      <vt:lpstr>Arial</vt:lpstr>
      <vt:lpstr>Calibri</vt:lpstr>
      <vt:lpstr>Lucida Grande</vt:lpstr>
      <vt:lpstr>TotalEnergies AA - Bleu</vt:lpstr>
      <vt:lpstr>TotalEnergies AA - Rouge</vt:lpstr>
      <vt:lpstr>TotalEnergies AA - Vert</vt:lpstr>
      <vt:lpstr>TotalEnergies AA - Orange</vt:lpstr>
      <vt:lpstr>global state of Biodiversity and our Company approach</vt:lpstr>
      <vt:lpstr>AGENDA</vt:lpstr>
      <vt:lpstr>What is Biodiversity? All Life on Earth, Nature</vt:lpstr>
      <vt:lpstr>The Global Biodiversity Crisis, a direct threat to humanity</vt:lpstr>
      <vt:lpstr>TotalEnergies Recognitions</vt:lpstr>
      <vt:lpstr>TotalEnergies Recognitions: link between the Climat &amp; Biodiversity Crises</vt:lpstr>
      <vt:lpstr>Our Biodiversity Journey</vt:lpstr>
      <vt:lpstr>Our Biodiversity Ambition: 4 axes</vt:lpstr>
      <vt:lpstr>Our Biodiversity Ambition: 4 axes</vt:lpstr>
      <vt:lpstr>Our Biodiversity Ambition: 4 axes</vt:lpstr>
      <vt:lpstr>Our Biodiversity Ambition: Project BAPs</vt:lpstr>
      <vt:lpstr>Our Biodiversity Ambition: Project BAPs</vt:lpstr>
      <vt:lpstr>Our Biodiversity Ambition: 4 axes</vt:lpstr>
      <vt:lpstr>Our Biodiversity Ambition: Biodiversity management at existing sites and closed sites</vt:lpstr>
      <vt:lpstr>Our Biodiversity Ambition: Biodiversity management at existing sites and closed sites</vt:lpstr>
      <vt:lpstr>Our Biodiversity Ambition: 4 axes</vt:lpstr>
      <vt:lpstr>Our Biodiversity Ambition: Promoting Biodiversity</vt:lpstr>
      <vt:lpstr>Our Biodiversity Ambition: Over 80 CSR voluntary initiatives promoting biodiversity</vt:lpstr>
      <vt:lpstr>Update of 2020 Biodiversity Ambition</vt:lpstr>
      <vt:lpstr>Thank you.</vt:lpstr>
      <vt:lpstr>Annexes</vt:lpstr>
      <vt:lpstr>Our Voluntary Exclusion Zones </vt:lpstr>
      <vt:lpstr>Biodiversity at our Projects </vt:lpstr>
      <vt:lpstr>Biodiversity at our Existing Site &amp; Closures</vt:lpstr>
      <vt:lpstr>Support to Biodiversity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Steven DICKINSON</dc:creator>
  <cp:lastModifiedBy>Stephan PLISSON-SAUNE</cp:lastModifiedBy>
  <cp:revision>47</cp:revision>
  <dcterms:created xsi:type="dcterms:W3CDTF">2022-01-20T09:57:09Z</dcterms:created>
  <dcterms:modified xsi:type="dcterms:W3CDTF">2022-05-17T11:28:10Z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2022-01-20T09:57:10Z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dd70c2b0-106f-4258-af1e-c1c84a1793c6</vt:lpwstr>
  </property>
  <property fmtid="{D5CDD505-2E9C-101B-9397-08002B2CF9AE}" pid="8" name="MSIP_Label_2b30ed1b-e95f-40b5-af89-828263f287a7_ContentBits">
    <vt:lpwstr>0</vt:lpwstr>
  </property>
</Properties>
</file>