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  <p:cmAuthor id="4" name="5f997e54ba4967702bd420b8" initials="5" lastIdx="1" clrIdx="3">
    <p:extLst>
      <p:ext uri="{19B8F6BF-5375-455C-9EA6-DF929625EA0E}">
        <p15:presenceInfo xmlns:p15="http://schemas.microsoft.com/office/powerpoint/2012/main" userId="5f997e54ba4967702bd420b8" providerId="None"/>
      </p:ext>
    </p:extLst>
  </p:cmAuthor>
  <p:cmAuthor id="5" name="Michiel DE KOSTER" initials="MDK" lastIdx="20" clrIdx="4">
    <p:extLst>
      <p:ext uri="{19B8F6BF-5375-455C-9EA6-DF929625EA0E}">
        <p15:presenceInfo xmlns:p15="http://schemas.microsoft.com/office/powerpoint/2012/main" userId="S::michiel.de-koster@totalenergies.com::7d7c490e-1e4b-4bd1-978a-bd0aaf19c382" providerId="AD"/>
      </p:ext>
    </p:extLst>
  </p:cmAuthor>
  <p:cmAuthor id="6" name="Nicolas FOREST" initials="NF [3]" lastIdx="18" clrIdx="5">
    <p:extLst>
      <p:ext uri="{19B8F6BF-5375-455C-9EA6-DF929625EA0E}">
        <p15:presenceInfo xmlns:p15="http://schemas.microsoft.com/office/powerpoint/2012/main" userId="S::nicolas.forest@total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CC00"/>
    <a:srgbClr val="172982"/>
    <a:srgbClr val="E65113"/>
    <a:srgbClr val="E1001A"/>
    <a:srgbClr val="F7941D"/>
    <a:srgbClr val="374649"/>
    <a:srgbClr val="285AFF"/>
    <a:srgbClr val="5079FF"/>
    <a:srgbClr val="009BFF"/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138" y="66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yton FERIAUX" userId="9c5c5508-a7dc-4b9b-82fc-6eb9dc922111" providerId="ADAL" clId="{F99D4CA7-04E8-4157-9DAC-B3BA85912F83}"/>
    <pc:docChg chg="modSld">
      <pc:chgData name="Clayton FERIAUX" userId="9c5c5508-a7dc-4b9b-82fc-6eb9dc922111" providerId="ADAL" clId="{F99D4CA7-04E8-4157-9DAC-B3BA85912F83}" dt="2022-11-29T10:07:01.252" v="0" actId="20577"/>
      <pc:docMkLst>
        <pc:docMk/>
      </pc:docMkLst>
      <pc:sldChg chg="modSp mod">
        <pc:chgData name="Clayton FERIAUX" userId="9c5c5508-a7dc-4b9b-82fc-6eb9dc922111" providerId="ADAL" clId="{F99D4CA7-04E8-4157-9DAC-B3BA85912F83}" dt="2022-11-29T10:07:01.252" v="0" actId="20577"/>
        <pc:sldMkLst>
          <pc:docMk/>
          <pc:sldMk cId="3920847002" sldId="272"/>
        </pc:sldMkLst>
        <pc:spChg chg="mod">
          <ac:chgData name="Clayton FERIAUX" userId="9c5c5508-a7dc-4b9b-82fc-6eb9dc922111" providerId="ADAL" clId="{F99D4CA7-04E8-4157-9DAC-B3BA85912F83}" dt="2022-11-29T10:07:01.252" v="0" actId="20577"/>
          <ac:spMkLst>
            <pc:docMk/>
            <pc:sldMk cId="3920847002" sldId="272"/>
            <ac:spMk id="2" creationId="{00000000-0000-0000-0000-000000000000}"/>
          </ac:spMkLst>
        </pc:spChg>
      </pc:sldChg>
    </pc:docChg>
  </pc:docChgLst>
  <pc:docChgLst>
    <pc:chgData name="Claire MAIRET" userId="b91d9db2-e41b-4c98-9525-27312980cc2f" providerId="ADAL" clId="{371E02E1-BF38-4FCB-98A1-A59B76BEA19D}"/>
    <pc:docChg chg="custSel modSld">
      <pc:chgData name="Claire MAIRET" userId="b91d9db2-e41b-4c98-9525-27312980cc2f" providerId="ADAL" clId="{371E02E1-BF38-4FCB-98A1-A59B76BEA19D}" dt="2022-11-30T13:44:28.767" v="52" actId="14100"/>
      <pc:docMkLst>
        <pc:docMk/>
      </pc:docMkLst>
      <pc:sldChg chg="addSp delSp modSp mod">
        <pc:chgData name="Claire MAIRET" userId="b91d9db2-e41b-4c98-9525-27312980cc2f" providerId="ADAL" clId="{371E02E1-BF38-4FCB-98A1-A59B76BEA19D}" dt="2022-11-30T12:16:35.547" v="49" actId="14100"/>
        <pc:sldMkLst>
          <pc:docMk/>
          <pc:sldMk cId="3920847002" sldId="272"/>
        </pc:sldMkLst>
        <pc:spChg chg="mod">
          <ac:chgData name="Claire MAIRET" userId="b91d9db2-e41b-4c98-9525-27312980cc2f" providerId="ADAL" clId="{371E02E1-BF38-4FCB-98A1-A59B76BEA19D}" dt="2022-11-30T12:09:43.519" v="0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ire MAIRET" userId="b91d9db2-e41b-4c98-9525-27312980cc2f" providerId="ADAL" clId="{371E02E1-BF38-4FCB-98A1-A59B76BEA19D}" dt="2022-11-30T12:10:43.448" v="11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ire MAIRET" userId="b91d9db2-e41b-4c98-9525-27312980cc2f" providerId="ADAL" clId="{371E02E1-BF38-4FCB-98A1-A59B76BEA19D}" dt="2022-11-30T12:10:44.486" v="12" actId="20577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ire MAIRET" userId="b91d9db2-e41b-4c98-9525-27312980cc2f" providerId="ADAL" clId="{371E02E1-BF38-4FCB-98A1-A59B76BEA19D}" dt="2022-11-30T12:11:06.071" v="14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ire MAIRET" userId="b91d9db2-e41b-4c98-9525-27312980cc2f" providerId="ADAL" clId="{371E02E1-BF38-4FCB-98A1-A59B76BEA19D}" dt="2022-11-30T12:10:54.626" v="13" actId="20577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ire MAIRET" userId="b91d9db2-e41b-4c98-9525-27312980cc2f" providerId="ADAL" clId="{371E02E1-BF38-4FCB-98A1-A59B76BEA19D}" dt="2022-11-30T12:16:35.547" v="49" actId="14100"/>
          <ac:spMkLst>
            <pc:docMk/>
            <pc:sldMk cId="3920847002" sldId="272"/>
            <ac:spMk id="56" creationId="{C5A31F5B-A8C4-4A5B-9C6B-647843CC4FA3}"/>
          </ac:spMkLst>
        </pc:spChg>
        <pc:picChg chg="del">
          <ac:chgData name="Claire MAIRET" userId="b91d9db2-e41b-4c98-9525-27312980cc2f" providerId="ADAL" clId="{371E02E1-BF38-4FCB-98A1-A59B76BEA19D}" dt="2022-11-30T12:09:45.640" v="1" actId="478"/>
          <ac:picMkLst>
            <pc:docMk/>
            <pc:sldMk cId="3920847002" sldId="272"/>
            <ac:picMk id="4" creationId="{6949128C-E7CC-4A45-B8C5-6629D0B23BD4}"/>
          </ac:picMkLst>
        </pc:picChg>
        <pc:picChg chg="add mod">
          <ac:chgData name="Claire MAIRET" userId="b91d9db2-e41b-4c98-9525-27312980cc2f" providerId="ADAL" clId="{371E02E1-BF38-4FCB-98A1-A59B76BEA19D}" dt="2022-11-30T12:10:23.898" v="9" actId="1036"/>
          <ac:picMkLst>
            <pc:docMk/>
            <pc:sldMk cId="3920847002" sldId="272"/>
            <ac:picMk id="5" creationId="{C3AE340E-0CC3-44DA-AAEE-32EB118B37BD}"/>
          </ac:picMkLst>
        </pc:picChg>
      </pc:sldChg>
      <pc:sldChg chg="modSp mod">
        <pc:chgData name="Claire MAIRET" userId="b91d9db2-e41b-4c98-9525-27312980cc2f" providerId="ADAL" clId="{371E02E1-BF38-4FCB-98A1-A59B76BEA19D}" dt="2022-11-30T13:44:11.191" v="51" actId="20577"/>
        <pc:sldMkLst>
          <pc:docMk/>
          <pc:sldMk cId="1092025909" sldId="285"/>
        </pc:sldMkLst>
        <pc:spChg chg="mod">
          <ac:chgData name="Claire MAIRET" userId="b91d9db2-e41b-4c98-9525-27312980cc2f" providerId="ADAL" clId="{371E02E1-BF38-4FCB-98A1-A59B76BEA19D}" dt="2022-11-30T12:11:16.008" v="15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ire MAIRET" userId="b91d9db2-e41b-4c98-9525-27312980cc2f" providerId="ADAL" clId="{371E02E1-BF38-4FCB-98A1-A59B76BEA19D}" dt="2022-11-30T13:44:11.191" v="51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ire MAIRET" userId="b91d9db2-e41b-4c98-9525-27312980cc2f" providerId="ADAL" clId="{371E02E1-BF38-4FCB-98A1-A59B76BEA19D}" dt="2022-11-30T12:12:21.255" v="20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ire MAIRET" userId="b91d9db2-e41b-4c98-9525-27312980cc2f" providerId="ADAL" clId="{371E02E1-BF38-4FCB-98A1-A59B76BEA19D}" dt="2022-11-30T12:12:01.530" v="19" actId="14100"/>
          <ac:spMkLst>
            <pc:docMk/>
            <pc:sldMk cId="1092025909" sldId="285"/>
            <ac:spMk id="84" creationId="{B946E0C4-6593-48DC-88B4-40289605EA64}"/>
          </ac:spMkLst>
        </pc:spChg>
      </pc:sldChg>
      <pc:sldChg chg="modSp mod">
        <pc:chgData name="Claire MAIRET" userId="b91d9db2-e41b-4c98-9525-27312980cc2f" providerId="ADAL" clId="{371E02E1-BF38-4FCB-98A1-A59B76BEA19D}" dt="2022-11-30T13:44:28.767" v="52" actId="14100"/>
        <pc:sldMkLst>
          <pc:docMk/>
          <pc:sldMk cId="3254035797" sldId="286"/>
        </pc:sldMkLst>
        <pc:spChg chg="mod">
          <ac:chgData name="Claire MAIRET" userId="b91d9db2-e41b-4c98-9525-27312980cc2f" providerId="ADAL" clId="{371E02E1-BF38-4FCB-98A1-A59B76BEA19D}" dt="2022-11-30T12:15:53.314" v="47" actId="20577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ire MAIRET" userId="b91d9db2-e41b-4c98-9525-27312980cc2f" providerId="ADAL" clId="{371E02E1-BF38-4FCB-98A1-A59B76BEA19D}" dt="2022-11-30T12:15:45.455" v="45" actId="20577"/>
          <ac:spMkLst>
            <pc:docMk/>
            <pc:sldMk cId="3254035797" sldId="286"/>
            <ac:spMk id="7" creationId="{4A1A07A7-4039-4CDF-8B90-76E046401985}"/>
          </ac:spMkLst>
        </pc:spChg>
        <pc:spChg chg="mod">
          <ac:chgData name="Claire MAIRET" userId="b91d9db2-e41b-4c98-9525-27312980cc2f" providerId="ADAL" clId="{371E02E1-BF38-4FCB-98A1-A59B76BEA19D}" dt="2022-11-30T12:15:27.266" v="43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ire MAIRET" userId="b91d9db2-e41b-4c98-9525-27312980cc2f" providerId="ADAL" clId="{371E02E1-BF38-4FCB-98A1-A59B76BEA19D}" dt="2022-11-30T13:44:28.767" v="52" actId="14100"/>
          <ac:spMkLst>
            <pc:docMk/>
            <pc:sldMk cId="3254035797" sldId="286"/>
            <ac:spMk id="40" creationId="{253F895C-B6EB-4515-8619-7FFBBB86557A}"/>
          </ac:spMkLst>
        </pc:spChg>
      </pc:sldChg>
      <pc:sldChg chg="addSp modSp mod">
        <pc:chgData name="Claire MAIRET" userId="b91d9db2-e41b-4c98-9525-27312980cc2f" providerId="ADAL" clId="{371E02E1-BF38-4FCB-98A1-A59B76BEA19D}" dt="2022-11-30T12:14:47.339" v="33" actId="20577"/>
        <pc:sldMkLst>
          <pc:docMk/>
          <pc:sldMk cId="2152224845" sldId="287"/>
        </pc:sldMkLst>
        <pc:spChg chg="mod ord">
          <ac:chgData name="Claire MAIRET" userId="b91d9db2-e41b-4c98-9525-27312980cc2f" providerId="ADAL" clId="{371E02E1-BF38-4FCB-98A1-A59B76BEA19D}" dt="2022-11-30T12:14:20.028" v="28" actId="20577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ire MAIRET" userId="b91d9db2-e41b-4c98-9525-27312980cc2f" providerId="ADAL" clId="{371E02E1-BF38-4FCB-98A1-A59B76BEA19D}" dt="2022-11-30T12:14:28.587" v="29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ire MAIRET" userId="b91d9db2-e41b-4c98-9525-27312980cc2f" providerId="ADAL" clId="{371E02E1-BF38-4FCB-98A1-A59B76BEA19D}" dt="2022-11-30T12:14:47.339" v="33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ire MAIRET" userId="b91d9db2-e41b-4c98-9525-27312980cc2f" providerId="ADAL" clId="{371E02E1-BF38-4FCB-98A1-A59B76BEA19D}" dt="2022-11-30T12:14:37.009" v="30" actId="208"/>
          <ac:spMkLst>
            <pc:docMk/>
            <pc:sldMk cId="2152224845" sldId="287"/>
            <ac:spMk id="42" creationId="{52201A59-73B0-4FE6-AA27-D5ACAF66FE1F}"/>
          </ac:spMkLst>
        </pc:spChg>
        <pc:picChg chg="add mod">
          <ac:chgData name="Claire MAIRET" userId="b91d9db2-e41b-4c98-9525-27312980cc2f" providerId="ADAL" clId="{371E02E1-BF38-4FCB-98A1-A59B76BEA19D}" dt="2022-11-30T12:14:12.682" v="26" actId="208"/>
          <ac:picMkLst>
            <pc:docMk/>
            <pc:sldMk cId="2152224845" sldId="287"/>
            <ac:picMk id="4" creationId="{FCF485B6-8A9B-428F-8867-D2B8018647B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</a:t>
            </a:r>
          </a:p>
          <a:p>
            <a:endParaRPr lang="fr-FR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professional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Deployment kit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2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Idea of organizational management for safety: </a:t>
            </a:r>
          </a:p>
          <a:p>
            <a:r>
              <a:rPr lang="en-US"/>
              <a:t>Use factual and accurate situations. Focus the discussion (start from the specific and move to a broader spectrum).</a:t>
            </a:r>
          </a:p>
          <a:p>
            <a:r>
              <a:rPr lang="en-US"/>
              <a:t>Encourage the creation of collective viewpoints.</a:t>
            </a:r>
          </a:p>
          <a:p>
            <a:r>
              <a:rPr lang="en-US"/>
              <a:t>Empower people to act when confronted with danger, have the individual and collective means to act, regain control.</a:t>
            </a:r>
          </a:p>
          <a:p>
            <a:r>
              <a:rPr lang="en-US"/>
              <a:t>Limit collective defense strategies (focus on the objective to reach and not on the dangers).</a:t>
            </a:r>
          </a:p>
          <a:p>
            <a:r>
              <a:rPr lang="en-US"/>
              <a:t>Give feedback on the discussions at local level so it can be taken on board by management.</a:t>
            </a:r>
          </a:p>
          <a:p>
            <a:r>
              <a:rPr lang="en-US"/>
              <a:t>Recommend holding this kind of workshop on a regular basis to discuss safety at work.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 dirty="0">
              <a:solidFill>
                <a:srgbClr val="374649"/>
              </a:solidFill>
            </a:endParaRP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image" Target="../media/image6.png"/><Relationship Id="rId21" Type="http://schemas.openxmlformats.org/officeDocument/2006/relationships/tags" Target="../tags/tag28.xml"/><Relationship Id="rId34" Type="http://schemas.openxmlformats.org/officeDocument/2006/relationships/notesSlide" Target="../notesSlides/notesSlide2.xml"/><Relationship Id="rId42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microsoft.com/office/2007/relationships/hdphoto" Target="../media/hdphoto1.wdp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image" Target="../media/image4.png"/><Relationship Id="rId40" Type="http://schemas.openxmlformats.org/officeDocument/2006/relationships/image" Target="../media/image7.pn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image" Target="../media/image3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hyperlink" Target="https://toolbox-hse.totalenergies.com/en/golden-rules-general-and-roll-out-materials" TargetMode="External"/><Relationship Id="rId43" Type="http://schemas.microsoft.com/office/2007/relationships/hdphoto" Target="../media/hdphoto2.wdp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hyperlink" Target="https://web.yammer.com/main/org/totalenergies.com/groups/eyJfdHlwZSI6Ikdyb3VwIiwiaWQiOiIxMDgwOTcyODIwNDgifQ/all" TargetMode="Externa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12" Type="http://schemas.microsoft.com/office/2007/relationships/hdphoto" Target="../media/hdphoto3.wdp"/><Relationship Id="rId2" Type="http://schemas.openxmlformats.org/officeDocument/2006/relationships/tags" Target="../tags/tag43.xml"/><Relationship Id="rId16" Type="http://schemas.openxmlformats.org/officeDocument/2006/relationships/hyperlink" Target="https://safetyplus.totalenergies.com/fr/contribuer" TargetMode="Externa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11.png"/><Relationship Id="rId5" Type="http://schemas.openxmlformats.org/officeDocument/2006/relationships/tags" Target="../tags/tag46.xml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tags" Target="../tags/tag45.xml"/><Relationship Id="rId9" Type="http://schemas.openxmlformats.org/officeDocument/2006/relationships/hyperlink" Target="https://safetyplus.totalenergies.com/fr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86163" y="5593556"/>
            <a:ext cx="3009900" cy="3740393"/>
          </a:xfrm>
          <a:ln w="19050">
            <a:solidFill>
              <a:srgbClr val="BDCC00"/>
            </a:solidFill>
          </a:ln>
        </p:spPr>
        <p:txBody>
          <a:bodyPr vert="horz" lIns="0" tIns="45720" rIns="0" bIns="45720" rtlCol="0" anchor="t">
            <a:noAutofit/>
          </a:bodyPr>
          <a:lstStyle/>
          <a:p>
            <a:pPr marL="88900" marR="0" lvl="0" indent="0" algn="l" defTabSz="25717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69"/>
              </a:spcAft>
              <a:buClr>
                <a:srgbClr val="004494"/>
              </a:buClr>
              <a:buSzPct val="120000"/>
              <a:buFont typeface="Lucida Grande"/>
              <a:buNone/>
              <a:tabLst/>
              <a:defRPr/>
            </a:pPr>
            <a:b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to do before the workshop? 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time slot.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in groups of 5 - 15 (max.) participants.</a:t>
            </a:r>
            <a:b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attend? </a:t>
            </a:r>
          </a:p>
          <a:p>
            <a:pPr marL="260350" lvl="1" indent="-82550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 and Contractor employees.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leads the workshop? </a:t>
            </a:r>
          </a:p>
          <a:p>
            <a:pPr marL="260350" lvl="2" indent="-82550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department or team manager.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 lvl="1" defTabSz="257178">
              <a:buSzPct val="120000"/>
            </a:pPr>
            <a:r>
              <a:rPr lang="en-US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Where should the workshop be held?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equipped with a video projector, and on site whenever possible.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96532" y="304529"/>
            <a:ext cx="5167947" cy="683155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l"/>
            <a:r>
              <a:rPr lang="en-US" sz="2300" dirty="0">
                <a:solidFill>
                  <a:srgbClr val="BDCC00"/>
                </a:solidFill>
                <a:latin typeface="Roboto"/>
                <a:ea typeface="Roboto"/>
              </a:rPr>
              <a:t>DEPLOYMENT WORKSHOP GUIDE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600" dirty="0">
                <a:solidFill>
                  <a:srgbClr val="374649"/>
                </a:solidFill>
                <a:latin typeface="Roboto"/>
                <a:ea typeface="Roboto"/>
              </a:rPr>
              <a:t>Golden Rule 2 - “TRAFFIC”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9998" y="1411723"/>
            <a:ext cx="3079750" cy="377031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TotalEnergies’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Golden Rules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are changing, with the use of the first person in the wording of the requirements, and the replacement of the themes of rules 11 &amp; 12 with “Hot Work” and “Line of Fire”.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order to ensure maximum effectiveness of the Golden Rules, all TotalEnergies and Contractor employees need to make them their own.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appropriation process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organized in two stages: </a:t>
            </a:r>
          </a:p>
          <a:p>
            <a:pPr marL="0" lvl="1"/>
            <a:endParaRPr lang="en-US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171450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Stage 1 during the </a:t>
            </a:r>
            <a:r>
              <a:rPr lang="en-US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WDfS</a:t>
            </a: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2022: communicate on the new Golden Rules.</a:t>
            </a:r>
          </a:p>
          <a:p>
            <a:pPr marL="171450" lvl="1" indent="-171450">
              <a:spcBef>
                <a:spcPts val="600"/>
              </a:spcBef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/>
                <a:ea typeface="Roboto"/>
              </a:rPr>
              <a:t>Current Stage 2: once the deployment kit for Golden Rule 2 has been presented, discuss ways of implementing the requirements.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87141" y="1492658"/>
            <a:ext cx="3015270" cy="1123724"/>
          </a:xfrm>
          <a:prstGeom prst="rect">
            <a:avLst/>
          </a:prstGeom>
          <a:solidFill>
            <a:srgbClr val="BDCC00"/>
          </a:solidFill>
          <a:ln w="19050">
            <a:solidFill>
              <a:srgbClr val="BDCC00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oboto"/>
                <a:ea typeface="Roboto"/>
                <a:cs typeface="Arial"/>
              </a:rPr>
              <a:t>Together with the deployment kit, this guide is designed to help you organize and facilitate a deployment workshop for the Golden Rule 2.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87142" y="3000641"/>
            <a:ext cx="3015270" cy="2116131"/>
          </a:xfrm>
          <a:prstGeom prst="rect">
            <a:avLst/>
          </a:prstGeom>
          <a:noFill/>
          <a:ln w="19050">
            <a:solidFill>
              <a:srgbClr val="BDCC00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600"/>
              </a:spcBef>
              <a:spcAft>
                <a:spcPts val="600"/>
              </a:spcAft>
              <a:buClr>
                <a:srgbClr val="FFC800"/>
              </a:buClr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listening attentively and encouraging everyone to participate: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/>
                <a:ea typeface="Roboto"/>
                <a:cs typeface="Arial"/>
              </a:rPr>
              <a:t>Review the requirements of Golden Rule 2 and the associated deployment kit.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Discuss how the requirements can be put to practice.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Identify and comment on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good practices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and any associated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difficulties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  <a:p>
            <a:pPr marL="99695" lvl="1" defTabSz="300042">
              <a:spcBef>
                <a:spcPts val="169"/>
              </a:spcBef>
              <a:spcAft>
                <a:spcPts val="169"/>
              </a:spcAft>
              <a:buClr>
                <a:srgbClr val="FFC800"/>
              </a:buClr>
            </a:pP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87142" y="2776586"/>
            <a:ext cx="3015269" cy="243048"/>
          </a:xfrm>
          <a:prstGeom prst="rect">
            <a:avLst/>
          </a:prstGeom>
          <a:solidFill>
            <a:srgbClr val="BDCC00"/>
          </a:solidFill>
          <a:ln w="19050">
            <a:solidFill>
              <a:srgbClr val="BDCC00"/>
            </a:solidFill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objectives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553149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BD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2</a:t>
            </a: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1B700D-AFEB-4659-9278-F75980FDC78D}"/>
              </a:ext>
            </a:extLst>
          </p:cNvPr>
          <p:cNvSpPr txBox="1"/>
          <p:nvPr/>
        </p:nvSpPr>
        <p:spPr>
          <a:xfrm>
            <a:off x="3587142" y="5317078"/>
            <a:ext cx="3008682" cy="276999"/>
          </a:xfrm>
          <a:prstGeom prst="rect">
            <a:avLst/>
          </a:prstGeom>
          <a:solidFill>
            <a:srgbClr val="BDCC00"/>
          </a:solidFill>
          <a:ln w="19050">
            <a:solidFill>
              <a:srgbClr val="BDCC00"/>
            </a:solidFill>
          </a:ln>
        </p:spPr>
        <p:txBody>
          <a:bodyPr wrap="square" anchor="ctr" anchorCtr="0">
            <a:no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  <a:lvl2pPr marL="0" lvl="1" algn="ctr">
              <a:spcAft>
                <a:spcPts val="169"/>
              </a:spcAft>
              <a:defRPr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defRPr>
            </a:lvl2pPr>
          </a:lstStyle>
          <a:p>
            <a:pPr algn="ctr"/>
            <a:r>
              <a:rPr lang="en-US">
                <a:solidFill>
                  <a:schemeClr val="bg1"/>
                </a:solidFill>
              </a:rPr>
              <a:t>Organizing a workshop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3AE340E-0CC3-44DA-AAEE-32EB118B37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9851" y="5133702"/>
            <a:ext cx="3004458" cy="420624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FC030D0-63CE-40F4-8DDF-685D7E71660F}"/>
              </a:ext>
            </a:extLst>
          </p:cNvPr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3650572" y="4753348"/>
            <a:ext cx="0" cy="648020"/>
          </a:xfrm>
          <a:prstGeom prst="straightConnector1">
            <a:avLst/>
          </a:prstGeom>
          <a:ln w="12700">
            <a:solidFill>
              <a:srgbClr val="BDCC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56864" y="668045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73899" y="200957"/>
            <a:ext cx="6327237" cy="353761"/>
          </a:xfrm>
        </p:spPr>
        <p:txBody>
          <a:bodyPr lIns="91440" tIns="45720" rIns="91440" bIns="45720" anchor="t"/>
          <a:lstStyle/>
          <a:p>
            <a:r>
              <a:rPr lang="en-US" dirty="0">
                <a:solidFill>
                  <a:srgbClr val="BDCC00"/>
                </a:solidFill>
                <a:latin typeface="Roboto"/>
                <a:ea typeface="Roboto"/>
              </a:rPr>
              <a:t>deployment </a:t>
            </a:r>
            <a:r>
              <a:rPr lang="en-US" sz="1800" dirty="0">
                <a:solidFill>
                  <a:srgbClr val="BDCC00"/>
                </a:solidFill>
                <a:latin typeface="Roboto"/>
                <a:ea typeface="Roboto"/>
              </a:rPr>
              <a:t>workshop guide </a:t>
            </a:r>
            <a:r>
              <a:rPr lang="en-US" dirty="0">
                <a:solidFill>
                  <a:srgbClr val="BDCC00"/>
                </a:solidFill>
                <a:latin typeface="Roboto"/>
                <a:ea typeface="Roboto"/>
              </a:rPr>
              <a:t>– GR 2 </a:t>
            </a:r>
            <a:endParaRPr lang="en-US" sz="1800" dirty="0">
              <a:solidFill>
                <a:srgbClr val="BDCC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584" y="996687"/>
            <a:ext cx="2801305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40181" y="1112419"/>
            <a:ext cx="2911429" cy="268287"/>
          </a:xfrm>
          <a:prstGeom prst="rect">
            <a:avLst/>
          </a:prstGeom>
          <a:solidFill>
            <a:srgbClr val="BDCC00"/>
          </a:solidFill>
          <a:ln>
            <a:solidFill>
              <a:srgbClr val="BDCC0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31853" y="1396692"/>
            <a:ext cx="3140010" cy="13901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access the support media for the new Golden Rules in the HSE Toolbox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35"/>
              </a:rPr>
              <a:t>https://toolbox-hse.totalenergies.com/en/golden-rules-general-and-roll-out-materials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>
              <a:spcBef>
                <a:spcPts val="675"/>
              </a:spcBef>
            </a:pP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Booklet on TotalEnergies' new Golden Rules.</a:t>
            </a:r>
          </a:p>
          <a:p>
            <a:pPr marL="171450" lvl="2" indent="-171450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  <a:ea typeface="Roboto"/>
              </a:rPr>
              <a:t>Golden Rule 2 deployment kit.</a:t>
            </a:r>
          </a:p>
          <a:p>
            <a:pPr marL="171450" lvl="2" indent="-171450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05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Etc</a:t>
            </a: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49056" y="273512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556302" y="3415082"/>
            <a:ext cx="3248358" cy="5490074"/>
          </a:xfrm>
          <a:prstGeom prst="rect">
            <a:avLst/>
          </a:prstGeom>
          <a:ln w="3175">
            <a:noFill/>
          </a:ln>
        </p:spPr>
        <p:txBody>
          <a:bodyPr lIns="91440" tIns="45720" rIns="91440" bIns="45720" anchor="t"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the workshop...</a:t>
            </a:r>
          </a:p>
          <a:p>
            <a:pPr marL="277812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or on site.</a:t>
            </a:r>
          </a:p>
          <a:p>
            <a:pPr marL="358775" lvl="1" indent="-80963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there.</a:t>
            </a:r>
          </a:p>
          <a:p>
            <a:pPr marL="358775" lvl="1" indent="-80963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them of the basic workshop rules and expectations.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BDCC00"/>
                </a:solidFill>
                <a:latin typeface="Roboto"/>
                <a:ea typeface="Roboto"/>
              </a:rPr>
              <a:t>Present the GR 2 deployment kit...</a:t>
            </a:r>
          </a:p>
          <a:p>
            <a:pPr marL="358775" lvl="1" indent="-82550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 over the definitions, present the accidentology rate and the objectives of the Rule.</a:t>
            </a:r>
          </a:p>
          <a:p>
            <a:pPr marL="358775" lvl="1" indent="-82550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REX that illustrate each of the requirements.</a:t>
            </a:r>
          </a:p>
          <a:p>
            <a:pPr marL="276225" lvl="1">
              <a:buClr>
                <a:srgbClr val="FFC800"/>
              </a:buClr>
            </a:pPr>
            <a:r>
              <a:rPr lang="en-US" sz="105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pPr marL="276225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as a basis for discussion and ask participants to describe how they apply them on site.</a:t>
            </a:r>
            <a:endParaRPr lang="fr-FR" sz="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 defTabSz="257178">
              <a:spcBef>
                <a:spcPts val="600"/>
              </a:spcBef>
              <a:buSzPct val="120000"/>
            </a:pPr>
            <a:br>
              <a:rPr lang="en-US" sz="105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sz="105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discussions...</a:t>
            </a:r>
          </a:p>
          <a:p>
            <a:pPr marL="358775" lvl="2" indent="-80963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a written summary of the discussions with participants and highlight: </a:t>
            </a:r>
          </a:p>
          <a:p>
            <a:pPr marL="542925" lvl="3" indent="-171450">
              <a:buClr>
                <a:srgbClr val="BDCC00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</a:t>
            </a:r>
          </a:p>
          <a:p>
            <a:pPr marL="542925" lvl="3" indent="-171450">
              <a:buClr>
                <a:srgbClr val="BDCC00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difficulties</a:t>
            </a:r>
          </a:p>
          <a:p>
            <a:pPr marL="277812" lvl="1">
              <a:buClr>
                <a:srgbClr val="FFC800"/>
              </a:buClr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complying with each requirement (see the example on the next page).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report on the discussions</a:t>
            </a:r>
          </a:p>
          <a:p>
            <a:pPr marL="358775" lvl="1" indent="-80963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 are shared in the Safety+ tool (see instructions on the following pages).</a:t>
            </a:r>
          </a:p>
          <a:p>
            <a:pPr marL="358775" lvl="1" indent="-80963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Any difficulties are reported on the Yammer community “New Golden Rules”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63004E-D9F5-4451-969E-1A58456FA79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625856" y="3106700"/>
            <a:ext cx="2881331" cy="268288"/>
          </a:xfrm>
          <a:prstGeom prst="rect">
            <a:avLst/>
          </a:prstGeom>
          <a:solidFill>
            <a:srgbClr val="BDCC00"/>
          </a:solidFill>
          <a:ln>
            <a:solidFill>
              <a:srgbClr val="BDCC0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schedule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3648613" y="3618731"/>
            <a:ext cx="1959" cy="917730"/>
          </a:xfrm>
          <a:prstGeom prst="straightConnector1">
            <a:avLst/>
          </a:prstGeom>
          <a:ln w="12700">
            <a:solidFill>
              <a:srgbClr val="BDCC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540169" y="3427602"/>
            <a:ext cx="216887" cy="216887"/>
          </a:xfrm>
          <a:prstGeom prst="ellipse">
            <a:avLst/>
          </a:prstGeom>
          <a:solidFill>
            <a:srgbClr val="BDCC0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1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3648344" y="5658447"/>
            <a:ext cx="2228" cy="837500"/>
          </a:xfrm>
          <a:prstGeom prst="straightConnector1">
            <a:avLst/>
          </a:prstGeom>
          <a:ln w="12700">
            <a:solidFill>
              <a:srgbClr val="BDCC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>
            <a:off x="3646116" y="6742978"/>
            <a:ext cx="2228" cy="1054388"/>
          </a:xfrm>
          <a:prstGeom prst="straightConnector1">
            <a:avLst/>
          </a:prstGeom>
          <a:ln w="12700">
            <a:solidFill>
              <a:srgbClr val="BDCC00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42129" y="6541801"/>
            <a:ext cx="212430" cy="216887"/>
          </a:xfrm>
          <a:prstGeom prst="ellipse">
            <a:avLst/>
          </a:prstGeom>
          <a:solidFill>
            <a:srgbClr val="BDCC0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37672" y="7813076"/>
            <a:ext cx="216887" cy="216887"/>
          </a:xfrm>
          <a:prstGeom prst="ellipse">
            <a:avLst/>
          </a:prstGeom>
          <a:solidFill>
            <a:srgbClr val="BDCC0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542128" y="4562219"/>
            <a:ext cx="216887" cy="216887"/>
          </a:xfrm>
          <a:prstGeom prst="ellipse">
            <a:avLst/>
          </a:prstGeom>
          <a:solidFill>
            <a:srgbClr val="BDCC0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42875" y="3389129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the whole group, discuss how each requirement of the Golden Rule can be applied in practice.</a:t>
            </a:r>
          </a:p>
          <a:p>
            <a:pPr marL="171450" lvl="1" indent="-171450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Identify good practices and any difficulties in applying the rules.</a:t>
            </a:r>
          </a:p>
          <a:p>
            <a:pPr marL="171450" lvl="1" indent="-171450"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summarize the discussions.</a:t>
            </a:r>
            <a:endParaRPr lang="fr-FR" sz="11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en-US" sz="1100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fearing what other people might think.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Give everyone the opportunity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express their points of view, share their experience and gather information. </a:t>
            </a:r>
          </a:p>
          <a:p>
            <a:pPr marL="171450" lvl="1" indent="-85725">
              <a:spcBef>
                <a:spcPts val="600"/>
              </a:spcBef>
              <a:spcAft>
                <a:spcPts val="6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0812" y="3108518"/>
            <a:ext cx="2979738" cy="268288"/>
          </a:xfrm>
          <a:prstGeom prst="rect">
            <a:avLst/>
          </a:prstGeom>
          <a:solidFill>
            <a:srgbClr val="BDCC00"/>
          </a:solidFill>
          <a:ln>
            <a:solidFill>
              <a:srgbClr val="BDCC0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workshop leader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09994" y="6952634"/>
            <a:ext cx="2971801" cy="2073510"/>
            <a:chOff x="287156" y="6573092"/>
            <a:chExt cx="3125104" cy="2073510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834035"/>
              <a:ext cx="525278" cy="332319"/>
            </a:xfrm>
            <a:prstGeom prst="rect">
              <a:avLst/>
            </a:prstGeom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37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 rotWithShape="1">
            <a:blip r:embed="rId38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9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792948"/>
              <a:ext cx="362131" cy="40739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87156" y="7279073"/>
              <a:ext cx="93518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2110687" y="8221870"/>
              <a:ext cx="1272911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2108642" y="7306503"/>
              <a:ext cx="130361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1040369" y="7275953"/>
              <a:ext cx="121904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 the discussion 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1155661" y="8211682"/>
              <a:ext cx="926701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369483" y="8220887"/>
              <a:ext cx="852853" cy="3150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2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solidFill>
                <a:schemeClr val="accent1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32432" y="789915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443418" y="6573092"/>
              <a:ext cx="2889585" cy="198168"/>
            </a:xfrm>
            <a:prstGeom prst="rect">
              <a:avLst/>
            </a:prstGeom>
            <a:solidFill>
              <a:srgbClr val="BDCC00"/>
            </a:solidFill>
            <a:ln>
              <a:solidFill>
                <a:srgbClr val="BDCC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pitfalls to avoid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A9616E41-8FA2-4105-A36D-CF7327A04A0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4805" y="3341001"/>
            <a:ext cx="2972569" cy="1384536"/>
          </a:xfrm>
          <a:prstGeom prst="rect">
            <a:avLst/>
          </a:prstGeom>
          <a:noFill/>
          <a:ln>
            <a:solidFill>
              <a:srgbClr val="BD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2</a:t>
            </a: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34955ED2-4176-44FE-B58F-2408734D40FF}"/>
              </a:ext>
            </a:extLst>
          </p:cNvPr>
          <p:cNvGrpSpPr/>
          <p:nvPr/>
        </p:nvGrpSpPr>
        <p:grpSpPr>
          <a:xfrm>
            <a:off x="3984706" y="940969"/>
            <a:ext cx="2176548" cy="1671538"/>
            <a:chOff x="7630498" y="3962490"/>
            <a:chExt cx="2176548" cy="1671538"/>
          </a:xfrm>
        </p:grpSpPr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8E5DB1E-88F9-40E7-8C0D-D07C679B01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0">
              <a:extLst>
                <a:ext uri="{BEBA8EAE-BF5A-486C-A8C5-ECC9F3942E4B}">
                  <a14:imgProps xmlns:a14="http://schemas.microsoft.com/office/drawing/2010/main">
                    <a14:imgLayer r:embed="rId41">
                      <a14:imgEffect>
                        <a14:backgroundRemoval t="10000" b="90000" l="10000" r="90000">
                          <a14:foregroundMark x1="33660" y1="19608" x2="33660" y2="19608"/>
                          <a14:foregroundMark x1="47059" y1="33769" x2="47059" y2="33769"/>
                        </a14:backgroundRemoval>
                      </a14:imgEffect>
                    </a14:imgLayer>
                  </a14:imgProps>
                </a:ext>
              </a:extLst>
            </a:blip>
            <a:srcRect l="16574" t="15176" r="33801" b="12738"/>
            <a:stretch/>
          </p:blipFill>
          <p:spPr>
            <a:xfrm>
              <a:off x="7630498" y="3962490"/>
              <a:ext cx="1534303" cy="1671538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D2A237-6155-4BFE-84DF-4578B4AF00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2">
              <a:extLst>
                <a:ext uri="{BEBA8EAE-BF5A-486C-A8C5-ECC9F3942E4B}">
                  <a14:imgProps xmlns:a14="http://schemas.microsoft.com/office/drawing/2010/main">
                    <a14:imgLayer r:embed="rId43">
                      <a14:imgEffect>
                        <a14:backgroundRemoval t="9486" b="89921" l="9967" r="89869">
                          <a14:foregroundMark x1="53758" y1="9486" x2="53758" y2="9486"/>
                          <a14:foregroundMark x1="48039" y1="56917" x2="48039" y2="56917"/>
                          <a14:foregroundMark x1="48529" y1="60277" x2="48529" y2="60277"/>
                          <a14:foregroundMark x1="34150" y1="83004" x2="34150" y2="83004"/>
                          <a14:foregroundMark x1="33824" y1="83202" x2="33824" y2="83202"/>
                          <a14:foregroundMark x1="33824" y1="82609" x2="33824" y2="82609"/>
                          <a14:foregroundMark x1="36275" y1="83399" x2="36275" y2="83399"/>
                          <a14:foregroundMark x1="38725" y1="83004" x2="38725" y2="83004"/>
                          <a14:foregroundMark x1="44608" y1="83399" x2="44608" y2="83399"/>
                          <a14:foregroundMark x1="44608" y1="82213" x2="44608" y2="82213"/>
                          <a14:foregroundMark x1="44771" y1="83202" x2="44771" y2="83202"/>
                          <a14:foregroundMark x1="44935" y1="83794" x2="44935" y2="83794"/>
                          <a14:backgroundMark x1="47712" y1="83794" x2="47712" y2="83794"/>
                        </a14:backgroundRemoval>
                      </a14:imgEffect>
                    </a14:imgLayer>
                  </a14:imgProps>
                </a:ext>
              </a:extLst>
            </a:blip>
            <a:srcRect l="30173" t="6673" r="35177" b="9660"/>
            <a:stretch/>
          </p:blipFill>
          <p:spPr>
            <a:xfrm>
              <a:off x="8994644" y="3986688"/>
              <a:ext cx="812402" cy="1621862"/>
            </a:xfrm>
            <a:prstGeom prst="rect">
              <a:avLst/>
            </a:pr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304F54B-97C3-4E13-8E1C-90D615BD7F02}"/>
              </a:ext>
            </a:extLst>
          </p:cNvPr>
          <p:cNvSpPr txBox="1"/>
          <p:nvPr/>
        </p:nvSpPr>
        <p:spPr>
          <a:xfrm>
            <a:off x="3754559" y="9006990"/>
            <a:ext cx="3006722" cy="707886"/>
          </a:xfrm>
          <a:prstGeom prst="rect">
            <a:avLst/>
          </a:prstGeom>
          <a:ln>
            <a:solidFill>
              <a:srgbClr val="BDCC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Steps 4 and 5 are crucial for the appropriation of the Golden Rules. </a:t>
            </a:r>
            <a:b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Knowing about and sharing what actually happens in the field, contributes to the systematic and effective application of the Golden Rules.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85668F7F-7477-4D12-BA8E-EEC1828FAB5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2128" y="5427126"/>
            <a:ext cx="216887" cy="216887"/>
          </a:xfrm>
          <a:prstGeom prst="ellipse">
            <a:avLst/>
          </a:prstGeom>
          <a:solidFill>
            <a:srgbClr val="BDCC00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b="1"/>
              <a:t>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0B003BC-6C8F-4842-9142-45503C501E84}"/>
              </a:ext>
            </a:extLst>
          </p:cNvPr>
          <p:cNvSpPr txBox="1"/>
          <p:nvPr/>
        </p:nvSpPr>
        <p:spPr>
          <a:xfrm>
            <a:off x="3759370" y="6187436"/>
            <a:ext cx="28816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6225" lvl="1" algn="ctr">
              <a:buClr>
                <a:srgbClr val="FFC800"/>
              </a:buClr>
            </a:pPr>
            <a:r>
              <a:rPr lang="en-US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EVERYONE MUST HAVE THEIR SAY!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8"/>
            <a:ext cx="5371853" cy="673027"/>
          </a:xfrm>
        </p:spPr>
        <p:txBody>
          <a:bodyPr/>
          <a:lstStyle/>
          <a:p>
            <a:r>
              <a:rPr lang="en-US" dirty="0">
                <a:solidFill>
                  <a:srgbClr val="BDCC00"/>
                </a:solidFill>
              </a:rPr>
              <a:t>Example of how a REX can be used to facilitate the workshop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687" y="9497391"/>
            <a:ext cx="4074576" cy="179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2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E8F843-9F18-4246-9474-5C20DE4F5F1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6127" y="4887834"/>
            <a:ext cx="6299828" cy="219428"/>
          </a:xfrm>
          <a:prstGeom prst="rect">
            <a:avLst/>
          </a:prstGeom>
          <a:solidFill>
            <a:srgbClr val="BDCC00"/>
          </a:solidFill>
          <a:ln>
            <a:solidFill>
              <a:srgbClr val="BDCC0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How do professionals ensure that the requirements are followed?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CB284E-4263-4EE8-8F24-0C804B6F78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86127" y="7360831"/>
            <a:ext cx="6299828" cy="256242"/>
          </a:xfrm>
          <a:prstGeom prst="rect">
            <a:avLst/>
          </a:prstGeom>
          <a:solidFill>
            <a:srgbClr val="BDCC00"/>
          </a:solidFill>
          <a:ln>
            <a:solidFill>
              <a:srgbClr val="BDCC00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difficulties are encountered in complying with the requirements?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B876BB6-0BEF-4BF5-BA13-8CE11BF35729}"/>
              </a:ext>
            </a:extLst>
          </p:cNvPr>
          <p:cNvSpPr txBox="1"/>
          <p:nvPr/>
        </p:nvSpPr>
        <p:spPr>
          <a:xfrm>
            <a:off x="391990" y="5288311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98889A3-5D0F-489F-A445-B1280F753DA0}"/>
              </a:ext>
            </a:extLst>
          </p:cNvPr>
          <p:cNvSpPr txBox="1"/>
          <p:nvPr/>
        </p:nvSpPr>
        <p:spPr>
          <a:xfrm>
            <a:off x="408885" y="7765640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endParaRPr lang="fr-FR" sz="110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AF608D-3970-44D4-9288-F14901321A9F}"/>
              </a:ext>
            </a:extLst>
          </p:cNvPr>
          <p:cNvSpPr txBox="1"/>
          <p:nvPr/>
        </p:nvSpPr>
        <p:spPr>
          <a:xfrm>
            <a:off x="297353" y="3858020"/>
            <a:ext cx="6343656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r>
              <a:rPr lang="en-US" sz="1200" dirty="0">
                <a:solidFill>
                  <a:srgbClr val="374649"/>
                </a:solidFill>
                <a:latin typeface="Roboto"/>
                <a:ea typeface="Roboto"/>
              </a:rPr>
              <a:t>Use the REX in the kit as a starting point for discussion and ask participants to describe the ways in which each requirement of the Golden Rule 2 is applied on site.</a:t>
            </a:r>
          </a:p>
          <a:p>
            <a:endParaRPr lang="fr-FR" sz="1100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2201A59-73B0-4FE6-AA27-D5ACAF66FE1F}"/>
              </a:ext>
            </a:extLst>
          </p:cNvPr>
          <p:cNvSpPr/>
          <p:nvPr/>
        </p:nvSpPr>
        <p:spPr>
          <a:xfrm>
            <a:off x="230643" y="4774920"/>
            <a:ext cx="6396714" cy="4457980"/>
          </a:xfrm>
          <a:prstGeom prst="roundRect">
            <a:avLst>
              <a:gd name="adj" fmla="val 1717"/>
            </a:avLst>
          </a:prstGeom>
          <a:noFill/>
          <a:ln w="6350">
            <a:solidFill>
              <a:srgbClr val="BD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CF485B6-8A9B-428F-8867-D2B8018647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5838" y="1063750"/>
            <a:ext cx="4600574" cy="259278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8AA07E6-5E8A-49D7-8828-2BED23B84C4B}"/>
              </a:ext>
            </a:extLst>
          </p:cNvPr>
          <p:cNvSpPr txBox="1"/>
          <p:nvPr/>
        </p:nvSpPr>
        <p:spPr>
          <a:xfrm rot="991329">
            <a:off x="2048809" y="1634810"/>
            <a:ext cx="4126451" cy="307777"/>
          </a:xfrm>
          <a:prstGeom prst="rect">
            <a:avLst/>
          </a:prstGeom>
          <a:ln>
            <a:solidFill>
              <a:srgbClr val="BDCC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</a:rPr>
              <a:t>Example of a REX from the GR 2 deployment kit</a:t>
            </a:r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249511"/>
            <a:ext cx="5986016" cy="534405"/>
          </a:xfrm>
        </p:spPr>
        <p:txBody>
          <a:bodyPr/>
          <a:lstStyle/>
          <a:p>
            <a:r>
              <a:rPr lang="en-US" dirty="0">
                <a:solidFill>
                  <a:srgbClr val="BDCC00"/>
                </a:solidFill>
              </a:rPr>
              <a:t>Sharing good practices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9859" y="952538"/>
            <a:ext cx="5836131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Share a good practice in Safety+ </a:t>
            </a:r>
            <a:br>
              <a:rPr lang="en-US" sz="140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 dirty="0" err="1">
                <a:hlinkClick r:id="rId9"/>
              </a:rPr>
              <a:t>Safety</a:t>
            </a:r>
            <a:r>
              <a:rPr lang="fr-FR" sz="1400" dirty="0">
                <a:hlinkClick r:id="rId9"/>
              </a:rPr>
              <a:t>+ </a:t>
            </a:r>
            <a:r>
              <a:rPr lang="fr-FR" sz="1400" dirty="0" err="1">
                <a:hlinkClick r:id="rId9"/>
              </a:rPr>
              <a:t>access</a:t>
            </a:r>
            <a: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348101" y="942138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BD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BDCC00"/>
              </a:solidFill>
            </a:endParaRPr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7259" y="9451092"/>
            <a:ext cx="3553779" cy="205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2</a:t>
            </a: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4</a:t>
            </a: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1B6A7301-6F8A-4A9A-BB15-9CFFF3E4DD0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16" y="4748322"/>
            <a:ext cx="5986016" cy="534405"/>
          </a:xfrm>
          <a:prstGeom prst="rect">
            <a:avLst/>
          </a:prstGeom>
        </p:spPr>
        <p:txBody>
          <a:bodyPr/>
          <a:lstStyle>
            <a:lvl1pPr marL="0" algn="l" defTabSz="257178" rtl="0" eaLnBrk="1" latinLnBrk="0" hangingPunct="1">
              <a:spcBef>
                <a:spcPct val="0"/>
              </a:spcBef>
              <a:buNone/>
              <a:defRPr lang="fr-FR" sz="1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BDCC00"/>
                </a:solidFill>
              </a:rPr>
              <a:t>Report any difficulties</a:t>
            </a:r>
          </a:p>
        </p:txBody>
      </p:sp>
      <p:pic>
        <p:nvPicPr>
          <p:cNvPr id="28" name="Picture 2" descr="Green checkmark icon - Free green check mark icons">
            <a:extLst>
              <a:ext uri="{FF2B5EF4-FFF2-40B4-BE49-F238E27FC236}">
                <a16:creationId xmlns:a16="http://schemas.microsoft.com/office/drawing/2014/main" id="{31AA1F47-7DB5-4C3D-90C9-813282AC9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3" y="1054696"/>
            <a:ext cx="258518" cy="23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3">
            <a:extLst>
              <a:ext uri="{FF2B5EF4-FFF2-40B4-BE49-F238E27FC236}">
                <a16:creationId xmlns:a16="http://schemas.microsoft.com/office/drawing/2014/main" id="{D22F8D8E-1811-4370-A13C-369CEE613DB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251" y="5361808"/>
            <a:ext cx="589158" cy="3403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4E2CD8D-A7BA-4E6C-BEEF-3B9A621AD4E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74130" y="5281090"/>
            <a:ext cx="455675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Reporting a difficulty on the Yammer thread “New Golden Rules Roll-out” </a:t>
            </a:r>
            <a:r>
              <a:rPr lang="fr-FR" sz="1200" dirty="0">
                <a:hlinkClick r:id="rId13"/>
              </a:rPr>
              <a:t>Yammer - New Golden Rules roll-out / Nouvelles Règles d'or déploiement</a:t>
            </a:r>
            <a:endParaRPr lang="en-US" sz="1400" b="1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A3B38FB1-B1D2-454F-B0AE-D4488C03A27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flipV="1">
            <a:off x="371738" y="5266935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BD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1DDB19-EEEC-49FF-904B-7E0F1F126E68}"/>
              </a:ext>
            </a:extLst>
          </p:cNvPr>
          <p:cNvSpPr txBox="1"/>
          <p:nvPr/>
        </p:nvSpPr>
        <p:spPr>
          <a:xfrm>
            <a:off x="348102" y="1594190"/>
            <a:ext cx="2147448" cy="2739210"/>
          </a:xfrm>
          <a:prstGeom prst="rect">
            <a:avLst/>
          </a:prstGeom>
          <a:noFill/>
          <a:ln w="12700">
            <a:solidFill>
              <a:srgbClr val="BDCC00"/>
            </a:solidFill>
          </a:ln>
        </p:spPr>
        <p:txBody>
          <a:bodyPr wrap="square" rtlCol="0">
            <a:noAutofit/>
          </a:bodyPr>
          <a:lstStyle/>
          <a:p>
            <a:r>
              <a:rPr lang="en-US" sz="140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share a good practice?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Sharing a good practice: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highlights the professional attitude of everyone involved in successfully completing a given activity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It also ensures that the methods used are shared with as many people as possible to improve safety in the workplace.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53F895C-B6EB-4515-8619-7FFBBB86557A}"/>
              </a:ext>
            </a:extLst>
          </p:cNvPr>
          <p:cNvSpPr txBox="1"/>
          <p:nvPr/>
        </p:nvSpPr>
        <p:spPr>
          <a:xfrm>
            <a:off x="348100" y="5975653"/>
            <a:ext cx="2186093" cy="3370163"/>
          </a:xfrm>
          <a:prstGeom prst="rect">
            <a:avLst/>
          </a:prstGeom>
          <a:noFill/>
          <a:ln w="12700">
            <a:solidFill>
              <a:srgbClr val="BDCC00"/>
            </a:solidFill>
          </a:ln>
        </p:spPr>
        <p:txBody>
          <a:bodyPr wrap="square" rtlCol="0">
            <a:noAutofit/>
          </a:bodyPr>
          <a:lstStyle>
            <a:defPPr>
              <a:defRPr lang="fr-FR"/>
            </a:defPPr>
            <a:lvl1pPr>
              <a:defRPr sz="1200" b="1"/>
            </a:lvl1pPr>
          </a:lstStyle>
          <a:p>
            <a:r>
              <a:rPr lang="en-US" sz="1400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report difficulties?</a:t>
            </a:r>
          </a:p>
          <a:p>
            <a:pPr>
              <a:spcBef>
                <a:spcPts val="600"/>
              </a:spcBef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Reporting on difficulties means: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Describing how things actually happen in the field and the obstacles to applying requirements.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Communicating with the management team and the authors of the rule so that the application conditions can be defined together, without compromising accident prevention.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AFE919-79DF-4C56-82E7-40BB483888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4296" y="626806"/>
            <a:ext cx="1638897" cy="92217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5F583D-683C-4F5E-BEC0-D79EA75061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265" y="4953000"/>
            <a:ext cx="868234" cy="8682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1A07A7-4039-4CDF-8B90-76E046401985}"/>
              </a:ext>
            </a:extLst>
          </p:cNvPr>
          <p:cNvSpPr txBox="1"/>
          <p:nvPr/>
        </p:nvSpPr>
        <p:spPr>
          <a:xfrm>
            <a:off x="2615563" y="1631832"/>
            <a:ext cx="409433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share a good practice?</a:t>
            </a:r>
            <a:br>
              <a:rPr lang="en-US" sz="1400" b="1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400" b="1" dirty="0">
              <a:solidFill>
                <a:srgbClr val="BDCC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Safety+ 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contribution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page on a computer.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 image or photo.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Describe the good practice by writing the first line as follows: 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“DEPLOYMENT OF THE NEW GOLDEN RULES - GR XX”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fields and select the relevant Golden Rule.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Under the +info tab, select “deployment of the new Golden Rules”.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also attach a file here.</a:t>
            </a:r>
          </a:p>
          <a:p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1B8A6BF-3C1D-4719-A0C1-63F89F1FCA37}"/>
              </a:ext>
            </a:extLst>
          </p:cNvPr>
          <p:cNvSpPr txBox="1"/>
          <p:nvPr/>
        </p:nvSpPr>
        <p:spPr>
          <a:xfrm>
            <a:off x="2615562" y="5975653"/>
            <a:ext cx="383748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/>
            </a:lvl1pPr>
          </a:lstStyle>
          <a:p>
            <a:pPr>
              <a:buClr>
                <a:srgbClr val="F7941D"/>
              </a:buClr>
            </a:pPr>
            <a:r>
              <a:rPr lang="en-US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report a difficulty?</a:t>
            </a:r>
            <a:br>
              <a:rPr lang="en-US" dirty="0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BDCC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Yammer community “New Golden Rules” on a computer </a:t>
            </a: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/>
              </a:rPr>
              <a:t>HERE</a:t>
            </a:r>
            <a:endParaRPr lang="en-US" sz="1200" b="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Publish a comment in the news feed, with or without a photo, and give the Golden Rule number, the requirement you are talking about and the difficulties you have in applying it.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BDCC00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Remember to describe the context.</a:t>
            </a:r>
          </a:p>
          <a:p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3f7d12-03ed-48c2-84fb-322e67083590" xsi:nil="true"/>
    <lcf76f155ced4ddcb4097134ff3c332f xmlns="c7df1beb-9555-4a34-a0bb-bc4222cc815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034926-5BE6-4106-94AF-050F8BF56E0D}">
  <ds:schemaRefs>
    <ds:schemaRef ds:uri="40753fda-f579-4bb9-aa37-7b314b45a769"/>
    <ds:schemaRef ds:uri="5e3fc8a5-ae92-42ac-9a5b-adc0faec43d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b93f7d12-03ed-48c2-84fb-322e67083590"/>
    <ds:schemaRef ds:uri="c7df1beb-9555-4a34-a0bb-bc4222cc815e"/>
  </ds:schemaRefs>
</ds:datastoreItem>
</file>

<file path=customXml/itemProps2.xml><?xml version="1.0" encoding="utf-8"?>
<ds:datastoreItem xmlns:ds="http://schemas.openxmlformats.org/officeDocument/2006/customXml" ds:itemID="{F84CE168-7741-4033-BA05-7C67B72351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1215</Words>
  <Application>Microsoft Office PowerPoint</Application>
  <PresentationFormat>Format A4 (210 x 297 mm)</PresentationFormat>
  <Paragraphs>151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DEPLOYMENT WORKSHOP GUIDE Golden Rule 2 - “TRAFFIC”</vt:lpstr>
      <vt:lpstr>deployment workshop guide – GR 2 </vt:lpstr>
      <vt:lpstr>Example of how a REX can be used to facilitate the workshop</vt:lpstr>
      <vt:lpstr>Sharing good practices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3</cp:revision>
  <cp:lastPrinted>2021-02-17T08:07:55Z</cp:lastPrinted>
  <dcterms:created xsi:type="dcterms:W3CDTF">2019-03-06T16:25:49Z</dcterms:created>
  <dcterms:modified xsi:type="dcterms:W3CDTF">2022-11-30T13:44:30Z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0x0101001214F54EC3176342AA69E46BF095A846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  <property fmtid="{D5CDD505-2E9C-101B-9397-08002B2CF9AE}" pid="11" name="MediaServiceImageTags">
    <vt:lpwstr/>
  </property>
</Properties>
</file>