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5" r:id="rId1"/>
  </p:sldMasterIdLst>
  <p:notesMasterIdLst>
    <p:notesMasterId r:id="rId35"/>
  </p:notesMasterIdLst>
  <p:handoutMasterIdLst>
    <p:handoutMasterId r:id="rId36"/>
  </p:handoutMasterIdLst>
  <p:sldIdLst>
    <p:sldId id="256" r:id="rId2"/>
    <p:sldId id="345" r:id="rId3"/>
    <p:sldId id="346" r:id="rId4"/>
    <p:sldId id="312" r:id="rId5"/>
    <p:sldId id="313" r:id="rId6"/>
    <p:sldId id="308" r:id="rId7"/>
    <p:sldId id="314" r:id="rId8"/>
    <p:sldId id="271" r:id="rId9"/>
    <p:sldId id="315" r:id="rId10"/>
    <p:sldId id="316" r:id="rId11"/>
    <p:sldId id="341" r:id="rId12"/>
    <p:sldId id="318" r:id="rId13"/>
    <p:sldId id="319" r:id="rId14"/>
    <p:sldId id="320" r:id="rId15"/>
    <p:sldId id="321" r:id="rId16"/>
    <p:sldId id="322" r:id="rId17"/>
    <p:sldId id="323" r:id="rId18"/>
    <p:sldId id="324" r:id="rId19"/>
    <p:sldId id="325" r:id="rId20"/>
    <p:sldId id="326" r:id="rId21"/>
    <p:sldId id="348" r:id="rId22"/>
    <p:sldId id="328" r:id="rId23"/>
    <p:sldId id="329" r:id="rId24"/>
    <p:sldId id="330" r:id="rId25"/>
    <p:sldId id="331" r:id="rId26"/>
    <p:sldId id="342" r:id="rId27"/>
    <p:sldId id="333" r:id="rId28"/>
    <p:sldId id="334" r:id="rId29"/>
    <p:sldId id="335" r:id="rId30"/>
    <p:sldId id="343" r:id="rId31"/>
    <p:sldId id="337" r:id="rId32"/>
    <p:sldId id="338" r:id="rId33"/>
    <p:sldId id="339" r:id="rId34"/>
  </p:sldIdLst>
  <p:sldSz cx="9144000" cy="6858000" type="screen4x3"/>
  <p:notesSz cx="6797675" cy="9926638"/>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30">
          <p15:clr>
            <a:srgbClr val="A4A3A4"/>
          </p15:clr>
        </p15:guide>
        <p15:guide id="2" orient="horz" pos="3412">
          <p15:clr>
            <a:srgbClr val="A4A3A4"/>
          </p15:clr>
        </p15:guide>
        <p15:guide id="3" orient="horz" pos="2251">
          <p15:clr>
            <a:srgbClr val="A4A3A4"/>
          </p15:clr>
        </p15:guide>
        <p15:guide id="4" orient="horz" pos="709">
          <p15:clr>
            <a:srgbClr val="A4A3A4"/>
          </p15:clr>
        </p15:guide>
        <p15:guide id="5" orient="horz" pos="2296">
          <p15:clr>
            <a:srgbClr val="A4A3A4"/>
          </p15:clr>
        </p15:guide>
        <p15:guide id="6" pos="703">
          <p15:clr>
            <a:srgbClr val="A4A3A4"/>
          </p15:clr>
        </p15:guide>
        <p15:guide id="7" pos="532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ven DICKINSON" initials="SD" lastIdx="3" clrIdx="0">
    <p:extLst/>
  </p:cmAuthor>
  <p:cmAuthor id="2" name="Lamia HAMIDI" initials="LH" lastIdx="1" clrIdx="1">
    <p:extLst/>
  </p:cmAuthor>
  <p:cmAuthor id="3" name="Clara TIMCOWSKY" initials="CT" lastIdx="13" clrIdx="2">
    <p:extLst>
      <p:ext uri="{19B8F6BF-5375-455C-9EA6-DF929625EA0E}">
        <p15:presenceInfo xmlns:p15="http://schemas.microsoft.com/office/powerpoint/2012/main" userId="S-1-5-21-1688137703-1013256711-2629252250-145490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719"/>
    <a:srgbClr val="72B84D"/>
    <a:srgbClr val="7E6F66"/>
    <a:srgbClr val="F0F0F0"/>
    <a:srgbClr val="0D5B1D"/>
    <a:srgbClr val="449959"/>
    <a:srgbClr val="94EB5F"/>
    <a:srgbClr val="FFD74D"/>
    <a:srgbClr val="7D9899"/>
    <a:srgbClr val="6EE5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75DCB02-9BB8-47FD-8907-85C794F793BA}" styleName="Style à thème 1 - Accentuation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38B1855-1B75-4FBE-930C-398BA8C253C6}" styleName="Style à thème 2 - Accentuation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46F890A9-2807-4EBB-B81D-B2AA78EC7F39}" styleName="Style foncé 2 - Accentuation 5/Accentuation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660B408-B3CF-4A94-85FC-2B1E0A45F4A2}" styleName="Style foncé 2 - Accentuation 1/Accentuation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D113A9D2-9D6B-4929-AA2D-F23B5EE8CBE7}" styleName="Style à thème 2 - Accentuation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D7B26C5-4107-4FEC-AEDC-1716B250A1EF}" styleName="Style clair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53" autoAdjust="0"/>
    <p:restoredTop sz="97801" autoAdjust="0"/>
  </p:normalViewPr>
  <p:slideViewPr>
    <p:cSldViewPr snapToGrid="0" snapToObjects="1" showGuides="1">
      <p:cViewPr varScale="1">
        <p:scale>
          <a:sx n="101" d="100"/>
          <a:sy n="101" d="100"/>
        </p:scale>
        <p:origin x="120" y="114"/>
      </p:cViewPr>
      <p:guideLst>
        <p:guide orient="horz" pos="1330"/>
        <p:guide orient="horz" pos="3412"/>
        <p:guide orient="horz" pos="2251"/>
        <p:guide orient="horz" pos="709"/>
        <p:guide orient="horz" pos="2296"/>
        <p:guide pos="703"/>
        <p:guide pos="532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1"/>
            <a:ext cx="2945659" cy="496332"/>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sz="quarter" idx="1"/>
          </p:nvPr>
        </p:nvSpPr>
        <p:spPr>
          <a:xfrm>
            <a:off x="3850444" y="1"/>
            <a:ext cx="2945659" cy="496332"/>
          </a:xfrm>
          <a:prstGeom prst="rect">
            <a:avLst/>
          </a:prstGeom>
        </p:spPr>
        <p:txBody>
          <a:bodyPr vert="horz" lIns="91440" tIns="45720" rIns="91440" bIns="45720" rtlCol="0"/>
          <a:lstStyle>
            <a:lvl1pPr algn="r">
              <a:defRPr sz="1200"/>
            </a:lvl1pPr>
          </a:lstStyle>
          <a:p>
            <a:fld id="{38026C1A-E9C0-3649-8DE0-0F721770D521}" type="datetimeFigureOut">
              <a:rPr lang="fr-FR" smtClean="0"/>
              <a:pPr/>
              <a:t>14/05/2019</a:t>
            </a:fld>
            <a:endParaRPr lang="fr-FR" dirty="0"/>
          </a:p>
        </p:txBody>
      </p:sp>
      <p:sp>
        <p:nvSpPr>
          <p:cNvPr id="4" name="Espace réservé du pied de page 3"/>
          <p:cNvSpPr>
            <a:spLocks noGrp="1"/>
          </p:cNvSpPr>
          <p:nvPr>
            <p:ph type="ftr" sz="quarter" idx="2"/>
          </p:nvPr>
        </p:nvSpPr>
        <p:spPr>
          <a:xfrm>
            <a:off x="1" y="9428584"/>
            <a:ext cx="2945659" cy="496332"/>
          </a:xfrm>
          <a:prstGeom prst="rect">
            <a:avLst/>
          </a:prstGeom>
        </p:spPr>
        <p:txBody>
          <a:bodyPr vert="horz" lIns="91440" tIns="45720" rIns="91440" bIns="45720" rtlCol="0" anchor="b"/>
          <a:lstStyle>
            <a:lvl1pPr algn="l">
              <a:defRPr sz="1200"/>
            </a:lvl1pPr>
          </a:lstStyle>
          <a:p>
            <a:endParaRPr lang="fr-FR" dirty="0"/>
          </a:p>
        </p:txBody>
      </p:sp>
      <p:sp>
        <p:nvSpPr>
          <p:cNvPr id="5" name="Espace réservé du numéro de diapositive 4"/>
          <p:cNvSpPr>
            <a:spLocks noGrp="1"/>
          </p:cNvSpPr>
          <p:nvPr>
            <p:ph type="sldNum" sz="quarter" idx="3"/>
          </p:nvPr>
        </p:nvSpPr>
        <p:spPr>
          <a:xfrm>
            <a:off x="3850444" y="9428584"/>
            <a:ext cx="2945659" cy="496332"/>
          </a:xfrm>
          <a:prstGeom prst="rect">
            <a:avLst/>
          </a:prstGeom>
        </p:spPr>
        <p:txBody>
          <a:bodyPr vert="horz" lIns="91440" tIns="45720" rIns="91440" bIns="45720" rtlCol="0" anchor="b"/>
          <a:lstStyle>
            <a:lvl1pPr algn="r">
              <a:defRPr sz="1200"/>
            </a:lvl1pPr>
          </a:lstStyle>
          <a:p>
            <a:fld id="{256351CB-C7E3-8F4F-AA6E-DB407BF173DE}" type="slidenum">
              <a:rPr lang="fr-FR" smtClean="0"/>
              <a:pPr/>
              <a:t>‹N°›</a:t>
            </a:fld>
            <a:endParaRPr lang="fr-FR" dirty="0"/>
          </a:p>
        </p:txBody>
      </p:sp>
    </p:spTree>
    <p:extLst>
      <p:ext uri="{BB962C8B-B14F-4D97-AF65-F5344CB8AC3E}">
        <p14:creationId xmlns:p14="http://schemas.microsoft.com/office/powerpoint/2010/main" val="415620760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1"/>
            <a:ext cx="2945659" cy="496332"/>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50444" y="1"/>
            <a:ext cx="2945659" cy="496332"/>
          </a:xfrm>
          <a:prstGeom prst="rect">
            <a:avLst/>
          </a:prstGeom>
        </p:spPr>
        <p:txBody>
          <a:bodyPr vert="horz" lIns="91440" tIns="45720" rIns="91440" bIns="45720" rtlCol="0"/>
          <a:lstStyle>
            <a:lvl1pPr algn="r">
              <a:defRPr sz="1200"/>
            </a:lvl1pPr>
          </a:lstStyle>
          <a:p>
            <a:fld id="{B7B6820A-C1B1-9944-A68D-DA5B884778EE}" type="datetimeFigureOut">
              <a:rPr lang="fr-FR" smtClean="0"/>
              <a:pPr/>
              <a:t>14/05/2019</a:t>
            </a:fld>
            <a:endParaRPr lang="fr-FR" dirty="0"/>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79768" y="4715154"/>
            <a:ext cx="5438140" cy="4466988"/>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1" y="9428584"/>
            <a:ext cx="2945659" cy="496332"/>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50444" y="9428584"/>
            <a:ext cx="2945659" cy="496332"/>
          </a:xfrm>
          <a:prstGeom prst="rect">
            <a:avLst/>
          </a:prstGeom>
        </p:spPr>
        <p:txBody>
          <a:bodyPr vert="horz" lIns="91440" tIns="45720" rIns="91440" bIns="45720" rtlCol="0" anchor="b"/>
          <a:lstStyle>
            <a:lvl1pPr algn="r">
              <a:defRPr sz="1200"/>
            </a:lvl1pPr>
          </a:lstStyle>
          <a:p>
            <a:fld id="{83EBCA58-F001-2A42-AB6A-B366B18E47A3}" type="slidenum">
              <a:rPr lang="fr-FR" smtClean="0"/>
              <a:pPr/>
              <a:t>‹N°›</a:t>
            </a:fld>
            <a:endParaRPr lang="fr-FR" dirty="0"/>
          </a:p>
        </p:txBody>
      </p:sp>
    </p:spTree>
    <p:extLst>
      <p:ext uri="{BB962C8B-B14F-4D97-AF65-F5344CB8AC3E}">
        <p14:creationId xmlns:p14="http://schemas.microsoft.com/office/powerpoint/2010/main" val="227210863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total.com/sites/default/files/atoms/files/hd_biodiversite_180710.pdf"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total.com/sites/default/files/atoms/files/hd_biodiversite_180710.pdf"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total.com/sites/default/files/atoms/files/hd_biodiversite_180710.pdf"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total.com/sites/default/files/atoms/files/hd_biodiversite_180710.pdf"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total.com/sites/default/files/atoms/files/hd_biodiversite_180710.pdf"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total.com/sites/default/files/atoms/files/hd_biodiversite_180710.pdf"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total.com/sites/default/files/atoms/files/hd_biodiversite_180710.pdf"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total.com/sites/default/files/atoms/files/hd_biodiversite_180710.pdf"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total.com/sites/default/files/atoms/files/hd_biodiversite_180710.pdf"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total.com/sites/default/files/atoms/files/hd_biodiversite_180710.pdf"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total.com/sites/default/files/atoms/files/hd_biodiversite_180710.pdf"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total.com/sites/default/files/atoms/files/hd_biodiversite_180710.pdf"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3EBCA58-F001-2A42-AB6A-B366B18E47A3}" type="slidenum">
              <a:rPr lang="fr-FR" smtClean="0"/>
              <a:pPr/>
              <a:t>1</a:t>
            </a:fld>
            <a:endParaRPr lang="fr-FR" dirty="0"/>
          </a:p>
        </p:txBody>
      </p:sp>
    </p:spTree>
    <p:extLst>
      <p:ext uri="{BB962C8B-B14F-4D97-AF65-F5344CB8AC3E}">
        <p14:creationId xmlns:p14="http://schemas.microsoft.com/office/powerpoint/2010/main" val="1763145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t>Page Métier Biodiversité du WAT :</a:t>
            </a:r>
            <a:r>
              <a:rPr lang="fr-FR" dirty="0"/>
              <a:t> http://wat.corp.local/sites/s215/fr-FR/Pages/environnement/biodiversite%202018.aspx</a:t>
            </a:r>
            <a:r>
              <a:rPr lang="fr-FR" baseline="0" dirty="0"/>
              <a:t> </a:t>
            </a:r>
            <a:r>
              <a:rPr lang="fr-FR" dirty="0"/>
              <a: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fr-FR" dirty="0"/>
          </a:p>
          <a:p>
            <a:endParaRPr lang="en-US" dirty="0"/>
          </a:p>
        </p:txBody>
      </p:sp>
      <p:sp>
        <p:nvSpPr>
          <p:cNvPr id="4" name="Espace réservé du numéro de diapositive 3"/>
          <p:cNvSpPr>
            <a:spLocks noGrp="1"/>
          </p:cNvSpPr>
          <p:nvPr>
            <p:ph type="sldNum" sz="quarter" idx="10"/>
          </p:nvPr>
        </p:nvSpPr>
        <p:spPr/>
        <p:txBody>
          <a:bodyPr/>
          <a:lstStyle/>
          <a:p>
            <a:fld id="{83EBCA58-F001-2A42-AB6A-B366B18E47A3}" type="slidenum">
              <a:rPr lang="fr-FR" smtClean="0"/>
              <a:pPr/>
              <a:t>14</a:t>
            </a:fld>
            <a:endParaRPr lang="fr-FR" dirty="0"/>
          </a:p>
        </p:txBody>
      </p:sp>
    </p:spTree>
    <p:extLst>
      <p:ext uri="{BB962C8B-B14F-4D97-AF65-F5344CB8AC3E}">
        <p14:creationId xmlns:p14="http://schemas.microsoft.com/office/powerpoint/2010/main" val="18440764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t>Page Métier Biodiversité du WAT :</a:t>
            </a:r>
            <a:r>
              <a:rPr lang="fr-FR" dirty="0"/>
              <a:t> http://wat.corp.local/sites/s215/fr-FR/Pages/environnement/biodiversite%202018.aspx</a:t>
            </a:r>
            <a:r>
              <a:rPr lang="fr-FR" baseline="0" dirty="0"/>
              <a:t> </a:t>
            </a:r>
            <a:r>
              <a:rPr lang="fr-FR" dirty="0"/>
              <a: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fr-FR" dirty="0"/>
          </a:p>
          <a:p>
            <a:endParaRPr lang="en-US" dirty="0"/>
          </a:p>
        </p:txBody>
      </p:sp>
      <p:sp>
        <p:nvSpPr>
          <p:cNvPr id="4" name="Espace réservé du numéro de diapositive 3"/>
          <p:cNvSpPr>
            <a:spLocks noGrp="1"/>
          </p:cNvSpPr>
          <p:nvPr>
            <p:ph type="sldNum" sz="quarter" idx="10"/>
          </p:nvPr>
        </p:nvSpPr>
        <p:spPr/>
        <p:txBody>
          <a:bodyPr/>
          <a:lstStyle/>
          <a:p>
            <a:fld id="{83EBCA58-F001-2A42-AB6A-B366B18E47A3}" type="slidenum">
              <a:rPr lang="fr-FR" smtClean="0"/>
              <a:pPr/>
              <a:t>15</a:t>
            </a:fld>
            <a:endParaRPr lang="fr-FR" dirty="0"/>
          </a:p>
        </p:txBody>
      </p:sp>
    </p:spTree>
    <p:extLst>
      <p:ext uri="{BB962C8B-B14F-4D97-AF65-F5344CB8AC3E}">
        <p14:creationId xmlns:p14="http://schemas.microsoft.com/office/powerpoint/2010/main" val="14888743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t>Page Métier Biodiversité du WAT :</a:t>
            </a:r>
            <a:r>
              <a:rPr lang="fr-FR" dirty="0"/>
              <a:t> http://wat.corp.local/sites/s215/fr-FR/Pages/environnement/biodiversite%202018.aspx</a:t>
            </a:r>
            <a:r>
              <a:rPr lang="fr-FR" baseline="0" dirty="0"/>
              <a:t> </a:t>
            </a:r>
            <a:r>
              <a:rPr lang="fr-FR" dirty="0"/>
              <a: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fr-FR" dirty="0"/>
          </a:p>
          <a:p>
            <a:endParaRPr lang="en-US" dirty="0"/>
          </a:p>
        </p:txBody>
      </p:sp>
      <p:sp>
        <p:nvSpPr>
          <p:cNvPr id="4" name="Espace réservé du numéro de diapositive 3"/>
          <p:cNvSpPr>
            <a:spLocks noGrp="1"/>
          </p:cNvSpPr>
          <p:nvPr>
            <p:ph type="sldNum" sz="quarter" idx="10"/>
          </p:nvPr>
        </p:nvSpPr>
        <p:spPr/>
        <p:txBody>
          <a:bodyPr/>
          <a:lstStyle/>
          <a:p>
            <a:fld id="{83EBCA58-F001-2A42-AB6A-B366B18E47A3}" type="slidenum">
              <a:rPr lang="fr-FR" smtClean="0"/>
              <a:pPr/>
              <a:t>16</a:t>
            </a:fld>
            <a:endParaRPr lang="fr-FR" dirty="0"/>
          </a:p>
        </p:txBody>
      </p:sp>
    </p:spTree>
    <p:extLst>
      <p:ext uri="{BB962C8B-B14F-4D97-AF65-F5344CB8AC3E}">
        <p14:creationId xmlns:p14="http://schemas.microsoft.com/office/powerpoint/2010/main" val="7742126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t>Page Métier Biodiversité du WAT :</a:t>
            </a:r>
            <a:r>
              <a:rPr lang="fr-FR" dirty="0"/>
              <a:t> http://wat.corp.local/sites/s215/fr-FR/Pages/environnement/biodiversite%202018.aspx</a:t>
            </a:r>
            <a:r>
              <a:rPr lang="fr-FR" baseline="0" dirty="0"/>
              <a:t> </a:t>
            </a:r>
            <a:r>
              <a:rPr lang="fr-FR" dirty="0"/>
              <a: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fr-FR" dirty="0"/>
          </a:p>
          <a:p>
            <a:endParaRPr lang="en-US" dirty="0"/>
          </a:p>
        </p:txBody>
      </p:sp>
      <p:sp>
        <p:nvSpPr>
          <p:cNvPr id="4" name="Espace réservé du numéro de diapositive 3"/>
          <p:cNvSpPr>
            <a:spLocks noGrp="1"/>
          </p:cNvSpPr>
          <p:nvPr>
            <p:ph type="sldNum" sz="quarter" idx="10"/>
          </p:nvPr>
        </p:nvSpPr>
        <p:spPr/>
        <p:txBody>
          <a:bodyPr/>
          <a:lstStyle/>
          <a:p>
            <a:fld id="{83EBCA58-F001-2A42-AB6A-B366B18E47A3}" type="slidenum">
              <a:rPr lang="fr-FR" smtClean="0"/>
              <a:pPr/>
              <a:t>17</a:t>
            </a:fld>
            <a:endParaRPr lang="fr-FR" dirty="0"/>
          </a:p>
        </p:txBody>
      </p:sp>
    </p:spTree>
    <p:extLst>
      <p:ext uri="{BB962C8B-B14F-4D97-AF65-F5344CB8AC3E}">
        <p14:creationId xmlns:p14="http://schemas.microsoft.com/office/powerpoint/2010/main" val="9045561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t>Page Métier Biodiversité du WAT :</a:t>
            </a:r>
            <a:r>
              <a:rPr lang="fr-FR" dirty="0"/>
              <a:t> http://wat.corp.local/sites/s215/fr-FR/Pages/environnement/biodiversite%202018.aspx</a:t>
            </a:r>
            <a:r>
              <a:rPr lang="fr-FR" baseline="0" dirty="0"/>
              <a:t> </a:t>
            </a:r>
            <a:r>
              <a:rPr lang="fr-FR" dirty="0"/>
              <a: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fr-FR" dirty="0"/>
          </a:p>
          <a:p>
            <a:endParaRPr lang="en-US" dirty="0"/>
          </a:p>
        </p:txBody>
      </p:sp>
      <p:sp>
        <p:nvSpPr>
          <p:cNvPr id="4" name="Espace réservé du numéro de diapositive 3"/>
          <p:cNvSpPr>
            <a:spLocks noGrp="1"/>
          </p:cNvSpPr>
          <p:nvPr>
            <p:ph type="sldNum" sz="quarter" idx="10"/>
          </p:nvPr>
        </p:nvSpPr>
        <p:spPr/>
        <p:txBody>
          <a:bodyPr/>
          <a:lstStyle/>
          <a:p>
            <a:fld id="{83EBCA58-F001-2A42-AB6A-B366B18E47A3}" type="slidenum">
              <a:rPr lang="fr-FR" smtClean="0"/>
              <a:pPr/>
              <a:t>18</a:t>
            </a:fld>
            <a:endParaRPr lang="fr-FR" dirty="0"/>
          </a:p>
        </p:txBody>
      </p:sp>
    </p:spTree>
    <p:extLst>
      <p:ext uri="{BB962C8B-B14F-4D97-AF65-F5344CB8AC3E}">
        <p14:creationId xmlns:p14="http://schemas.microsoft.com/office/powerpoint/2010/main" val="10371471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t>Page Métier Biodiversité du WAT :</a:t>
            </a:r>
            <a:r>
              <a:rPr lang="fr-FR" dirty="0"/>
              <a:t> http://wat.corp.local/sites/s215/fr-FR/Pages/environnement/biodiversite%202018.aspx</a:t>
            </a:r>
            <a:r>
              <a:rPr lang="fr-FR" baseline="0" dirty="0"/>
              <a:t> </a:t>
            </a:r>
            <a:r>
              <a:rPr lang="fr-FR" dirty="0"/>
              <a: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fr-FR" dirty="0"/>
          </a:p>
          <a:p>
            <a:endParaRPr lang="en-US" dirty="0"/>
          </a:p>
        </p:txBody>
      </p:sp>
      <p:sp>
        <p:nvSpPr>
          <p:cNvPr id="4" name="Espace réservé du numéro de diapositive 3"/>
          <p:cNvSpPr>
            <a:spLocks noGrp="1"/>
          </p:cNvSpPr>
          <p:nvPr>
            <p:ph type="sldNum" sz="quarter" idx="10"/>
          </p:nvPr>
        </p:nvSpPr>
        <p:spPr/>
        <p:txBody>
          <a:bodyPr/>
          <a:lstStyle/>
          <a:p>
            <a:fld id="{83EBCA58-F001-2A42-AB6A-B366B18E47A3}" type="slidenum">
              <a:rPr lang="fr-FR" smtClean="0"/>
              <a:pPr/>
              <a:t>19</a:t>
            </a:fld>
            <a:endParaRPr lang="fr-FR" dirty="0"/>
          </a:p>
        </p:txBody>
      </p:sp>
    </p:spTree>
    <p:extLst>
      <p:ext uri="{BB962C8B-B14F-4D97-AF65-F5344CB8AC3E}">
        <p14:creationId xmlns:p14="http://schemas.microsoft.com/office/powerpoint/2010/main" val="14300425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t>Page Métier Biodiversité du WAT :</a:t>
            </a:r>
            <a:r>
              <a:rPr lang="fr-FR" dirty="0"/>
              <a:t> http://wat.corp.local/sites/s215/fr-FR/Pages/environnement/biodiversite%202018.aspx</a:t>
            </a:r>
            <a:r>
              <a:rPr lang="fr-FR" baseline="0" dirty="0"/>
              <a:t> </a:t>
            </a:r>
            <a:r>
              <a:rPr lang="fr-FR" dirty="0"/>
              <a: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fr-FR" dirty="0"/>
          </a:p>
          <a:p>
            <a:endParaRPr lang="en-US" dirty="0"/>
          </a:p>
        </p:txBody>
      </p:sp>
      <p:sp>
        <p:nvSpPr>
          <p:cNvPr id="4" name="Espace réservé du numéro de diapositive 3"/>
          <p:cNvSpPr>
            <a:spLocks noGrp="1"/>
          </p:cNvSpPr>
          <p:nvPr>
            <p:ph type="sldNum" sz="quarter" idx="10"/>
          </p:nvPr>
        </p:nvSpPr>
        <p:spPr/>
        <p:txBody>
          <a:bodyPr/>
          <a:lstStyle/>
          <a:p>
            <a:fld id="{83EBCA58-F001-2A42-AB6A-B366B18E47A3}" type="slidenum">
              <a:rPr lang="fr-FR" smtClean="0"/>
              <a:pPr/>
              <a:t>20</a:t>
            </a:fld>
            <a:endParaRPr lang="fr-FR" dirty="0"/>
          </a:p>
        </p:txBody>
      </p:sp>
    </p:spTree>
    <p:extLst>
      <p:ext uri="{BB962C8B-B14F-4D97-AF65-F5344CB8AC3E}">
        <p14:creationId xmlns:p14="http://schemas.microsoft.com/office/powerpoint/2010/main" val="18160463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200" u="sng" dirty="0">
                <a:hlinkClick r:id="rId3"/>
              </a:rPr>
              <a:t>https://www.total.com/sites/default/files/atoms/files/hd_biodiversite_180710.pdf</a:t>
            </a:r>
            <a:endParaRPr lang="en-US" sz="1200" dirty="0"/>
          </a:p>
          <a:p>
            <a:endParaRPr lang="en-US" dirty="0"/>
          </a:p>
        </p:txBody>
      </p:sp>
      <p:sp>
        <p:nvSpPr>
          <p:cNvPr id="4" name="Espace réservé du numéro de diapositive 3"/>
          <p:cNvSpPr>
            <a:spLocks noGrp="1"/>
          </p:cNvSpPr>
          <p:nvPr>
            <p:ph type="sldNum" sz="quarter" idx="10"/>
          </p:nvPr>
        </p:nvSpPr>
        <p:spPr/>
        <p:txBody>
          <a:bodyPr/>
          <a:lstStyle/>
          <a:p>
            <a:fld id="{83EBCA58-F001-2A42-AB6A-B366B18E47A3}" type="slidenum">
              <a:rPr lang="fr-FR" smtClean="0"/>
              <a:pPr/>
              <a:t>21</a:t>
            </a:fld>
            <a:endParaRPr lang="fr-FR" dirty="0"/>
          </a:p>
        </p:txBody>
      </p:sp>
    </p:spTree>
    <p:extLst>
      <p:ext uri="{BB962C8B-B14F-4D97-AF65-F5344CB8AC3E}">
        <p14:creationId xmlns:p14="http://schemas.microsoft.com/office/powerpoint/2010/main" val="7075123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200" u="sng" dirty="0">
                <a:hlinkClick r:id="rId3"/>
              </a:rPr>
              <a:t>https://www.total.com/sites/default/files/atoms/files/hd_biodiversite_180710.pdf</a:t>
            </a:r>
            <a:endParaRPr lang="en-US" sz="1200" dirty="0"/>
          </a:p>
          <a:p>
            <a:endParaRPr lang="en-US" dirty="0"/>
          </a:p>
        </p:txBody>
      </p:sp>
      <p:sp>
        <p:nvSpPr>
          <p:cNvPr id="4" name="Espace réservé du numéro de diapositive 3"/>
          <p:cNvSpPr>
            <a:spLocks noGrp="1"/>
          </p:cNvSpPr>
          <p:nvPr>
            <p:ph type="sldNum" sz="quarter" idx="10"/>
          </p:nvPr>
        </p:nvSpPr>
        <p:spPr/>
        <p:txBody>
          <a:bodyPr/>
          <a:lstStyle/>
          <a:p>
            <a:fld id="{83EBCA58-F001-2A42-AB6A-B366B18E47A3}" type="slidenum">
              <a:rPr lang="fr-FR" smtClean="0"/>
              <a:pPr/>
              <a:t>22</a:t>
            </a:fld>
            <a:endParaRPr lang="fr-FR" dirty="0"/>
          </a:p>
        </p:txBody>
      </p:sp>
    </p:spTree>
    <p:extLst>
      <p:ext uri="{BB962C8B-B14F-4D97-AF65-F5344CB8AC3E}">
        <p14:creationId xmlns:p14="http://schemas.microsoft.com/office/powerpoint/2010/main" val="2703517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200" u="sng" dirty="0">
                <a:hlinkClick r:id="rId3"/>
              </a:rPr>
              <a:t>https://www.total.com/sites/default/files/atoms/files/hd_biodiversite_180710.pdf</a:t>
            </a:r>
            <a:endParaRPr lang="en-US" sz="1200" dirty="0"/>
          </a:p>
          <a:p>
            <a:endParaRPr lang="en-US" dirty="0"/>
          </a:p>
        </p:txBody>
      </p:sp>
      <p:sp>
        <p:nvSpPr>
          <p:cNvPr id="4" name="Espace réservé du numéro de diapositive 3"/>
          <p:cNvSpPr>
            <a:spLocks noGrp="1"/>
          </p:cNvSpPr>
          <p:nvPr>
            <p:ph type="sldNum" sz="quarter" idx="10"/>
          </p:nvPr>
        </p:nvSpPr>
        <p:spPr/>
        <p:txBody>
          <a:bodyPr/>
          <a:lstStyle/>
          <a:p>
            <a:fld id="{83EBCA58-F001-2A42-AB6A-B366B18E47A3}" type="slidenum">
              <a:rPr lang="fr-FR" smtClean="0"/>
              <a:pPr/>
              <a:t>23</a:t>
            </a:fld>
            <a:endParaRPr lang="fr-FR" dirty="0"/>
          </a:p>
        </p:txBody>
      </p:sp>
    </p:spTree>
    <p:extLst>
      <p:ext uri="{BB962C8B-B14F-4D97-AF65-F5344CB8AC3E}">
        <p14:creationId xmlns:p14="http://schemas.microsoft.com/office/powerpoint/2010/main" val="1868540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t>Page Métier Biodiversité du WAT :</a:t>
            </a:r>
            <a:r>
              <a:rPr lang="fr-FR" dirty="0"/>
              <a:t> http://wat.corp.local/sites/s215/fr-FR/Pages/environnement/biodiversite%202018.aspx</a:t>
            </a:r>
            <a:r>
              <a:rPr lang="fr-FR" baseline="0" dirty="0"/>
              <a:t> </a:t>
            </a:r>
            <a:r>
              <a:rPr lang="fr-FR" dirty="0"/>
              <a: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fr-FR" dirty="0"/>
          </a:p>
          <a:p>
            <a:endParaRPr lang="en-US" dirty="0"/>
          </a:p>
        </p:txBody>
      </p:sp>
      <p:sp>
        <p:nvSpPr>
          <p:cNvPr id="4" name="Espace réservé du numéro de diapositive 3"/>
          <p:cNvSpPr>
            <a:spLocks noGrp="1"/>
          </p:cNvSpPr>
          <p:nvPr>
            <p:ph type="sldNum" sz="quarter" idx="10"/>
          </p:nvPr>
        </p:nvSpPr>
        <p:spPr/>
        <p:txBody>
          <a:bodyPr/>
          <a:lstStyle/>
          <a:p>
            <a:fld id="{83EBCA58-F001-2A42-AB6A-B366B18E47A3}" type="slidenum">
              <a:rPr lang="fr-FR" smtClean="0"/>
              <a:pPr/>
              <a:t>4</a:t>
            </a:fld>
            <a:endParaRPr lang="fr-FR" dirty="0"/>
          </a:p>
        </p:txBody>
      </p:sp>
    </p:spTree>
    <p:extLst>
      <p:ext uri="{BB962C8B-B14F-4D97-AF65-F5344CB8AC3E}">
        <p14:creationId xmlns:p14="http://schemas.microsoft.com/office/powerpoint/2010/main" val="20218127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200" u="sng" dirty="0">
                <a:hlinkClick r:id="rId3"/>
              </a:rPr>
              <a:t>https://www.total.com/sites/default/files/atoms/files/hd_biodiversite_180710.pdf</a:t>
            </a:r>
            <a:endParaRPr lang="en-US" sz="1200" dirty="0"/>
          </a:p>
          <a:p>
            <a:endParaRPr lang="en-US" dirty="0"/>
          </a:p>
        </p:txBody>
      </p:sp>
      <p:sp>
        <p:nvSpPr>
          <p:cNvPr id="4" name="Espace réservé du numéro de diapositive 3"/>
          <p:cNvSpPr>
            <a:spLocks noGrp="1"/>
          </p:cNvSpPr>
          <p:nvPr>
            <p:ph type="sldNum" sz="quarter" idx="10"/>
          </p:nvPr>
        </p:nvSpPr>
        <p:spPr/>
        <p:txBody>
          <a:bodyPr/>
          <a:lstStyle/>
          <a:p>
            <a:fld id="{83EBCA58-F001-2A42-AB6A-B366B18E47A3}" type="slidenum">
              <a:rPr lang="fr-FR" smtClean="0"/>
              <a:pPr/>
              <a:t>24</a:t>
            </a:fld>
            <a:endParaRPr lang="fr-FR" dirty="0"/>
          </a:p>
        </p:txBody>
      </p:sp>
    </p:spTree>
    <p:extLst>
      <p:ext uri="{BB962C8B-B14F-4D97-AF65-F5344CB8AC3E}">
        <p14:creationId xmlns:p14="http://schemas.microsoft.com/office/powerpoint/2010/main" val="20175437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200" u="sng" dirty="0">
                <a:hlinkClick r:id="rId3"/>
              </a:rPr>
              <a:t>https://www.total.com/sites/default/files/atoms/files/hd_biodiversite_180710.pdf</a:t>
            </a:r>
            <a:endParaRPr lang="en-US" sz="1200" dirty="0"/>
          </a:p>
          <a:p>
            <a:endParaRPr lang="en-US" dirty="0"/>
          </a:p>
        </p:txBody>
      </p:sp>
      <p:sp>
        <p:nvSpPr>
          <p:cNvPr id="4" name="Espace réservé du numéro de diapositive 3"/>
          <p:cNvSpPr>
            <a:spLocks noGrp="1"/>
          </p:cNvSpPr>
          <p:nvPr>
            <p:ph type="sldNum" sz="quarter" idx="10"/>
          </p:nvPr>
        </p:nvSpPr>
        <p:spPr/>
        <p:txBody>
          <a:bodyPr/>
          <a:lstStyle/>
          <a:p>
            <a:fld id="{83EBCA58-F001-2A42-AB6A-B366B18E47A3}" type="slidenum">
              <a:rPr lang="fr-FR" smtClean="0"/>
              <a:pPr/>
              <a:t>25</a:t>
            </a:fld>
            <a:endParaRPr lang="fr-FR" dirty="0"/>
          </a:p>
        </p:txBody>
      </p:sp>
    </p:spTree>
    <p:extLst>
      <p:ext uri="{BB962C8B-B14F-4D97-AF65-F5344CB8AC3E}">
        <p14:creationId xmlns:p14="http://schemas.microsoft.com/office/powerpoint/2010/main" val="17259165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200" u="sng" dirty="0">
                <a:hlinkClick r:id="rId3"/>
              </a:rPr>
              <a:t>https://www.total.com/sites/default/files/atoms/files/hd_biodiversite_180710.pdf</a:t>
            </a:r>
            <a:endParaRPr lang="en-US" sz="1200" dirty="0"/>
          </a:p>
          <a:p>
            <a:endParaRPr lang="en-US" dirty="0"/>
          </a:p>
        </p:txBody>
      </p:sp>
      <p:sp>
        <p:nvSpPr>
          <p:cNvPr id="4" name="Espace réservé du numéro de diapositive 3"/>
          <p:cNvSpPr>
            <a:spLocks noGrp="1"/>
          </p:cNvSpPr>
          <p:nvPr>
            <p:ph type="sldNum" sz="quarter" idx="10"/>
          </p:nvPr>
        </p:nvSpPr>
        <p:spPr/>
        <p:txBody>
          <a:bodyPr/>
          <a:lstStyle/>
          <a:p>
            <a:fld id="{83EBCA58-F001-2A42-AB6A-B366B18E47A3}" type="slidenum">
              <a:rPr lang="fr-FR" smtClean="0"/>
              <a:pPr/>
              <a:t>27</a:t>
            </a:fld>
            <a:endParaRPr lang="fr-FR" dirty="0"/>
          </a:p>
        </p:txBody>
      </p:sp>
    </p:spTree>
    <p:extLst>
      <p:ext uri="{BB962C8B-B14F-4D97-AF65-F5344CB8AC3E}">
        <p14:creationId xmlns:p14="http://schemas.microsoft.com/office/powerpoint/2010/main" val="224139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200" u="sng" dirty="0">
                <a:hlinkClick r:id="rId3"/>
              </a:rPr>
              <a:t>https://www.total.com/sites/default/files/atoms/files/hd_biodiversite_180710.pdf</a:t>
            </a:r>
            <a:endParaRPr lang="en-US" sz="1200" dirty="0"/>
          </a:p>
          <a:p>
            <a:endParaRPr lang="en-US" dirty="0"/>
          </a:p>
        </p:txBody>
      </p:sp>
      <p:sp>
        <p:nvSpPr>
          <p:cNvPr id="4" name="Espace réservé du numéro de diapositive 3"/>
          <p:cNvSpPr>
            <a:spLocks noGrp="1"/>
          </p:cNvSpPr>
          <p:nvPr>
            <p:ph type="sldNum" sz="quarter" idx="10"/>
          </p:nvPr>
        </p:nvSpPr>
        <p:spPr/>
        <p:txBody>
          <a:bodyPr/>
          <a:lstStyle/>
          <a:p>
            <a:fld id="{83EBCA58-F001-2A42-AB6A-B366B18E47A3}" type="slidenum">
              <a:rPr lang="fr-FR" smtClean="0"/>
              <a:pPr/>
              <a:t>28</a:t>
            </a:fld>
            <a:endParaRPr lang="fr-FR" dirty="0"/>
          </a:p>
        </p:txBody>
      </p:sp>
    </p:spTree>
    <p:extLst>
      <p:ext uri="{BB962C8B-B14F-4D97-AF65-F5344CB8AC3E}">
        <p14:creationId xmlns:p14="http://schemas.microsoft.com/office/powerpoint/2010/main" val="11328957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200" u="sng" dirty="0">
                <a:hlinkClick r:id="rId3"/>
              </a:rPr>
              <a:t>https://www.total.com/sites/default/files/atoms/files/hd_biodiversite_180710.pdf</a:t>
            </a:r>
            <a:endParaRPr lang="en-US" sz="1200" dirty="0"/>
          </a:p>
          <a:p>
            <a:endParaRPr lang="en-US" dirty="0"/>
          </a:p>
        </p:txBody>
      </p:sp>
      <p:sp>
        <p:nvSpPr>
          <p:cNvPr id="4" name="Espace réservé du numéro de diapositive 3"/>
          <p:cNvSpPr>
            <a:spLocks noGrp="1"/>
          </p:cNvSpPr>
          <p:nvPr>
            <p:ph type="sldNum" sz="quarter" idx="10"/>
          </p:nvPr>
        </p:nvSpPr>
        <p:spPr/>
        <p:txBody>
          <a:bodyPr/>
          <a:lstStyle/>
          <a:p>
            <a:fld id="{83EBCA58-F001-2A42-AB6A-B366B18E47A3}" type="slidenum">
              <a:rPr lang="fr-FR" smtClean="0"/>
              <a:pPr/>
              <a:t>29</a:t>
            </a:fld>
            <a:endParaRPr lang="fr-FR" dirty="0"/>
          </a:p>
        </p:txBody>
      </p:sp>
    </p:spTree>
    <p:extLst>
      <p:ext uri="{BB962C8B-B14F-4D97-AF65-F5344CB8AC3E}">
        <p14:creationId xmlns:p14="http://schemas.microsoft.com/office/powerpoint/2010/main" val="18770872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200" u="sng" dirty="0">
                <a:hlinkClick r:id="rId3"/>
              </a:rPr>
              <a:t>https://www.total.com/sites/default/files/atoms/files/hd_biodiversite_180710.pdf</a:t>
            </a:r>
            <a:endParaRPr lang="en-US" sz="1200" dirty="0"/>
          </a:p>
          <a:p>
            <a:endParaRPr lang="en-US" dirty="0"/>
          </a:p>
        </p:txBody>
      </p:sp>
      <p:sp>
        <p:nvSpPr>
          <p:cNvPr id="4" name="Espace réservé du numéro de diapositive 3"/>
          <p:cNvSpPr>
            <a:spLocks noGrp="1"/>
          </p:cNvSpPr>
          <p:nvPr>
            <p:ph type="sldNum" sz="quarter" idx="10"/>
          </p:nvPr>
        </p:nvSpPr>
        <p:spPr/>
        <p:txBody>
          <a:bodyPr/>
          <a:lstStyle/>
          <a:p>
            <a:fld id="{83EBCA58-F001-2A42-AB6A-B366B18E47A3}" type="slidenum">
              <a:rPr lang="fr-FR" smtClean="0"/>
              <a:pPr/>
              <a:t>31</a:t>
            </a:fld>
            <a:endParaRPr lang="fr-FR" dirty="0"/>
          </a:p>
        </p:txBody>
      </p:sp>
    </p:spTree>
    <p:extLst>
      <p:ext uri="{BB962C8B-B14F-4D97-AF65-F5344CB8AC3E}">
        <p14:creationId xmlns:p14="http://schemas.microsoft.com/office/powerpoint/2010/main" val="5804990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200" u="sng" dirty="0">
                <a:hlinkClick r:id="rId3"/>
              </a:rPr>
              <a:t>https://www.total.com/sites/default/files/atoms/files/hd_biodiversite_180710.pdf</a:t>
            </a:r>
            <a:endParaRPr lang="en-US" sz="1200" dirty="0"/>
          </a:p>
          <a:p>
            <a:endParaRPr lang="en-US" dirty="0"/>
          </a:p>
        </p:txBody>
      </p:sp>
      <p:sp>
        <p:nvSpPr>
          <p:cNvPr id="4" name="Espace réservé du numéro de diapositive 3"/>
          <p:cNvSpPr>
            <a:spLocks noGrp="1"/>
          </p:cNvSpPr>
          <p:nvPr>
            <p:ph type="sldNum" sz="quarter" idx="10"/>
          </p:nvPr>
        </p:nvSpPr>
        <p:spPr/>
        <p:txBody>
          <a:bodyPr/>
          <a:lstStyle/>
          <a:p>
            <a:fld id="{83EBCA58-F001-2A42-AB6A-B366B18E47A3}" type="slidenum">
              <a:rPr lang="fr-FR" smtClean="0"/>
              <a:pPr/>
              <a:t>32</a:t>
            </a:fld>
            <a:endParaRPr lang="fr-FR" dirty="0"/>
          </a:p>
        </p:txBody>
      </p:sp>
    </p:spTree>
    <p:extLst>
      <p:ext uri="{BB962C8B-B14F-4D97-AF65-F5344CB8AC3E}">
        <p14:creationId xmlns:p14="http://schemas.microsoft.com/office/powerpoint/2010/main" val="19807426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200" u="sng" dirty="0">
                <a:hlinkClick r:id="rId3"/>
              </a:rPr>
              <a:t>https://www.total.com/sites/default/files/atoms/files/hd_biodiversite_180710.pdf</a:t>
            </a:r>
            <a:endParaRPr lang="en-US" sz="1200" dirty="0"/>
          </a:p>
          <a:p>
            <a:endParaRPr lang="en-US" dirty="0"/>
          </a:p>
        </p:txBody>
      </p:sp>
      <p:sp>
        <p:nvSpPr>
          <p:cNvPr id="4" name="Espace réservé du numéro de diapositive 3"/>
          <p:cNvSpPr>
            <a:spLocks noGrp="1"/>
          </p:cNvSpPr>
          <p:nvPr>
            <p:ph type="sldNum" sz="quarter" idx="10"/>
          </p:nvPr>
        </p:nvSpPr>
        <p:spPr/>
        <p:txBody>
          <a:bodyPr/>
          <a:lstStyle/>
          <a:p>
            <a:fld id="{83EBCA58-F001-2A42-AB6A-B366B18E47A3}" type="slidenum">
              <a:rPr lang="fr-FR" smtClean="0"/>
              <a:pPr/>
              <a:t>33</a:t>
            </a:fld>
            <a:endParaRPr lang="fr-FR" dirty="0"/>
          </a:p>
        </p:txBody>
      </p:sp>
    </p:spTree>
    <p:extLst>
      <p:ext uri="{BB962C8B-B14F-4D97-AF65-F5344CB8AC3E}">
        <p14:creationId xmlns:p14="http://schemas.microsoft.com/office/powerpoint/2010/main" val="6553424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t>Page Métier Biodiversité du WAT :</a:t>
            </a:r>
            <a:r>
              <a:rPr lang="fr-FR" dirty="0"/>
              <a:t> http://wat.corp.local/sites/s215/fr-FR/Pages/environnement/biodiversite%202018.aspx</a:t>
            </a:r>
            <a:r>
              <a:rPr lang="fr-FR" baseline="0" dirty="0"/>
              <a:t> </a:t>
            </a:r>
            <a:r>
              <a:rPr lang="fr-FR" dirty="0"/>
              <a: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fr-FR" dirty="0"/>
          </a:p>
          <a:p>
            <a:endParaRPr lang="en-US" dirty="0"/>
          </a:p>
        </p:txBody>
      </p:sp>
      <p:sp>
        <p:nvSpPr>
          <p:cNvPr id="4" name="Espace réservé du numéro de diapositive 3"/>
          <p:cNvSpPr>
            <a:spLocks noGrp="1"/>
          </p:cNvSpPr>
          <p:nvPr>
            <p:ph type="sldNum" sz="quarter" idx="10"/>
          </p:nvPr>
        </p:nvSpPr>
        <p:spPr/>
        <p:txBody>
          <a:bodyPr/>
          <a:lstStyle/>
          <a:p>
            <a:fld id="{83EBCA58-F001-2A42-AB6A-B366B18E47A3}" type="slidenum">
              <a:rPr lang="fr-FR" smtClean="0"/>
              <a:pPr/>
              <a:t>5</a:t>
            </a:fld>
            <a:endParaRPr lang="fr-FR" dirty="0"/>
          </a:p>
        </p:txBody>
      </p:sp>
    </p:spTree>
    <p:extLst>
      <p:ext uri="{BB962C8B-B14F-4D97-AF65-F5344CB8AC3E}">
        <p14:creationId xmlns:p14="http://schemas.microsoft.com/office/powerpoint/2010/main" val="19137340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t>Page Métier Biodiversité du WAT :</a:t>
            </a:r>
            <a:r>
              <a:rPr lang="fr-FR" dirty="0"/>
              <a:t> http://wat.corp.local/sites/s215/fr-FR/Pages/environnement/biodiversite%202018.aspx</a:t>
            </a:r>
            <a:r>
              <a:rPr lang="fr-FR" baseline="0" dirty="0"/>
              <a:t> </a:t>
            </a:r>
            <a:r>
              <a:rPr lang="fr-FR" dirty="0"/>
              <a: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fr-FR" dirty="0"/>
          </a:p>
          <a:p>
            <a:endParaRPr lang="en-US" dirty="0"/>
          </a:p>
        </p:txBody>
      </p:sp>
      <p:sp>
        <p:nvSpPr>
          <p:cNvPr id="4" name="Espace réservé du numéro de diapositive 3"/>
          <p:cNvSpPr>
            <a:spLocks noGrp="1"/>
          </p:cNvSpPr>
          <p:nvPr>
            <p:ph type="sldNum" sz="quarter" idx="10"/>
          </p:nvPr>
        </p:nvSpPr>
        <p:spPr/>
        <p:txBody>
          <a:bodyPr/>
          <a:lstStyle/>
          <a:p>
            <a:fld id="{83EBCA58-F001-2A42-AB6A-B366B18E47A3}" type="slidenum">
              <a:rPr lang="fr-FR" smtClean="0"/>
              <a:pPr/>
              <a:t>7</a:t>
            </a:fld>
            <a:endParaRPr lang="fr-FR" dirty="0"/>
          </a:p>
        </p:txBody>
      </p:sp>
    </p:spTree>
    <p:extLst>
      <p:ext uri="{BB962C8B-B14F-4D97-AF65-F5344CB8AC3E}">
        <p14:creationId xmlns:p14="http://schemas.microsoft.com/office/powerpoint/2010/main" val="490622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200" u="sng" dirty="0">
                <a:hlinkClick r:id="rId3"/>
              </a:rPr>
              <a:t>https://www.total.com/sites/default/files/atoms/files/hd_biodiversite_180710.pdf</a:t>
            </a:r>
            <a:endParaRPr lang="en-US" sz="1200" dirty="0"/>
          </a:p>
          <a:p>
            <a:endParaRPr lang="en-US" dirty="0"/>
          </a:p>
        </p:txBody>
      </p:sp>
      <p:sp>
        <p:nvSpPr>
          <p:cNvPr id="4" name="Espace réservé du numéro de diapositive 3"/>
          <p:cNvSpPr>
            <a:spLocks noGrp="1"/>
          </p:cNvSpPr>
          <p:nvPr>
            <p:ph type="sldNum" sz="quarter" idx="10"/>
          </p:nvPr>
        </p:nvSpPr>
        <p:spPr/>
        <p:txBody>
          <a:bodyPr/>
          <a:lstStyle/>
          <a:p>
            <a:fld id="{83EBCA58-F001-2A42-AB6A-B366B18E47A3}" type="slidenum">
              <a:rPr lang="fr-FR" smtClean="0"/>
              <a:pPr/>
              <a:t>8</a:t>
            </a:fld>
            <a:endParaRPr lang="fr-FR" dirty="0"/>
          </a:p>
        </p:txBody>
      </p:sp>
    </p:spTree>
    <p:extLst>
      <p:ext uri="{BB962C8B-B14F-4D97-AF65-F5344CB8AC3E}">
        <p14:creationId xmlns:p14="http://schemas.microsoft.com/office/powerpoint/2010/main" val="2449964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t>Page Métier Biodiversité du WAT :</a:t>
            </a:r>
            <a:r>
              <a:rPr lang="fr-FR" dirty="0"/>
              <a:t> http://wat.corp.local/sites/s215/fr-FR/Pages/environnement/biodiversite%202018.aspx</a:t>
            </a:r>
            <a:r>
              <a:rPr lang="fr-FR" baseline="0" dirty="0"/>
              <a:t> </a:t>
            </a:r>
            <a:r>
              <a:rPr lang="fr-FR" dirty="0"/>
              <a: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fr-FR" dirty="0"/>
          </a:p>
          <a:p>
            <a:endParaRPr lang="en-US" dirty="0"/>
          </a:p>
        </p:txBody>
      </p:sp>
      <p:sp>
        <p:nvSpPr>
          <p:cNvPr id="4" name="Espace réservé du numéro de diapositive 3"/>
          <p:cNvSpPr>
            <a:spLocks noGrp="1"/>
          </p:cNvSpPr>
          <p:nvPr>
            <p:ph type="sldNum" sz="quarter" idx="10"/>
          </p:nvPr>
        </p:nvSpPr>
        <p:spPr/>
        <p:txBody>
          <a:bodyPr/>
          <a:lstStyle/>
          <a:p>
            <a:fld id="{83EBCA58-F001-2A42-AB6A-B366B18E47A3}" type="slidenum">
              <a:rPr lang="fr-FR" smtClean="0"/>
              <a:pPr/>
              <a:t>9</a:t>
            </a:fld>
            <a:endParaRPr lang="fr-FR" dirty="0"/>
          </a:p>
        </p:txBody>
      </p:sp>
    </p:spTree>
    <p:extLst>
      <p:ext uri="{BB962C8B-B14F-4D97-AF65-F5344CB8AC3E}">
        <p14:creationId xmlns:p14="http://schemas.microsoft.com/office/powerpoint/2010/main" val="2467922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t>Page Métier Biodiversité du WAT :</a:t>
            </a:r>
            <a:r>
              <a:rPr lang="fr-FR" dirty="0"/>
              <a:t> http://wat.corp.local/sites/s215/fr-FR/Pages/environnement/biodiversite%202018.aspx</a:t>
            </a:r>
            <a:r>
              <a:rPr lang="fr-FR" baseline="0" dirty="0"/>
              <a:t> </a:t>
            </a:r>
            <a:r>
              <a:rPr lang="fr-FR" dirty="0"/>
              <a: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fr-FR" dirty="0"/>
          </a:p>
          <a:p>
            <a:endParaRPr lang="en-US" dirty="0"/>
          </a:p>
        </p:txBody>
      </p:sp>
      <p:sp>
        <p:nvSpPr>
          <p:cNvPr id="4" name="Espace réservé du numéro de diapositive 3"/>
          <p:cNvSpPr>
            <a:spLocks noGrp="1"/>
          </p:cNvSpPr>
          <p:nvPr>
            <p:ph type="sldNum" sz="quarter" idx="10"/>
          </p:nvPr>
        </p:nvSpPr>
        <p:spPr/>
        <p:txBody>
          <a:bodyPr/>
          <a:lstStyle/>
          <a:p>
            <a:fld id="{83EBCA58-F001-2A42-AB6A-B366B18E47A3}" type="slidenum">
              <a:rPr lang="fr-FR" smtClean="0"/>
              <a:pPr/>
              <a:t>10</a:t>
            </a:fld>
            <a:endParaRPr lang="fr-FR" dirty="0"/>
          </a:p>
        </p:txBody>
      </p:sp>
    </p:spTree>
    <p:extLst>
      <p:ext uri="{BB962C8B-B14F-4D97-AF65-F5344CB8AC3E}">
        <p14:creationId xmlns:p14="http://schemas.microsoft.com/office/powerpoint/2010/main" val="6249779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t>Page Métier Biodiversité du WAT :</a:t>
            </a:r>
            <a:r>
              <a:rPr lang="fr-FR" dirty="0"/>
              <a:t> http://wat.corp.local/sites/s215/fr-FR/Pages/environnement/biodiversite%202018.aspx</a:t>
            </a:r>
            <a:r>
              <a:rPr lang="fr-FR" baseline="0" dirty="0"/>
              <a:t> </a:t>
            </a:r>
            <a:r>
              <a:rPr lang="fr-FR" dirty="0"/>
              <a: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fr-FR" dirty="0"/>
          </a:p>
          <a:p>
            <a:endParaRPr lang="en-US" dirty="0"/>
          </a:p>
        </p:txBody>
      </p:sp>
      <p:sp>
        <p:nvSpPr>
          <p:cNvPr id="4" name="Espace réservé du numéro de diapositive 3"/>
          <p:cNvSpPr>
            <a:spLocks noGrp="1"/>
          </p:cNvSpPr>
          <p:nvPr>
            <p:ph type="sldNum" sz="quarter" idx="10"/>
          </p:nvPr>
        </p:nvSpPr>
        <p:spPr/>
        <p:txBody>
          <a:bodyPr/>
          <a:lstStyle/>
          <a:p>
            <a:fld id="{83EBCA58-F001-2A42-AB6A-B366B18E47A3}" type="slidenum">
              <a:rPr lang="fr-FR" smtClean="0"/>
              <a:pPr/>
              <a:t>12</a:t>
            </a:fld>
            <a:endParaRPr lang="fr-FR" dirty="0"/>
          </a:p>
        </p:txBody>
      </p:sp>
    </p:spTree>
    <p:extLst>
      <p:ext uri="{BB962C8B-B14F-4D97-AF65-F5344CB8AC3E}">
        <p14:creationId xmlns:p14="http://schemas.microsoft.com/office/powerpoint/2010/main" val="16611669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t>Page Métier Biodiversité du WAT :</a:t>
            </a:r>
            <a:r>
              <a:rPr lang="fr-FR" dirty="0"/>
              <a:t> http://wat.corp.local/sites/s215/fr-FR/Pages/environnement/biodiversite%202018.aspx</a:t>
            </a:r>
            <a:r>
              <a:rPr lang="fr-FR" baseline="0" dirty="0"/>
              <a:t> </a:t>
            </a:r>
            <a:r>
              <a:rPr lang="fr-FR" dirty="0"/>
              <a: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fr-FR" dirty="0"/>
          </a:p>
          <a:p>
            <a:endParaRPr lang="en-US" dirty="0"/>
          </a:p>
        </p:txBody>
      </p:sp>
      <p:sp>
        <p:nvSpPr>
          <p:cNvPr id="4" name="Espace réservé du numéro de diapositive 3"/>
          <p:cNvSpPr>
            <a:spLocks noGrp="1"/>
          </p:cNvSpPr>
          <p:nvPr>
            <p:ph type="sldNum" sz="quarter" idx="10"/>
          </p:nvPr>
        </p:nvSpPr>
        <p:spPr/>
        <p:txBody>
          <a:bodyPr/>
          <a:lstStyle/>
          <a:p>
            <a:fld id="{83EBCA58-F001-2A42-AB6A-B366B18E47A3}" type="slidenum">
              <a:rPr lang="fr-FR" smtClean="0"/>
              <a:pPr/>
              <a:t>13</a:t>
            </a:fld>
            <a:endParaRPr lang="fr-FR" dirty="0"/>
          </a:p>
        </p:txBody>
      </p:sp>
    </p:spTree>
    <p:extLst>
      <p:ext uri="{BB962C8B-B14F-4D97-AF65-F5344CB8AC3E}">
        <p14:creationId xmlns:p14="http://schemas.microsoft.com/office/powerpoint/2010/main" val="10413834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spTree>
      <p:nvGrpSpPr>
        <p:cNvPr id="1" name=""/>
        <p:cNvGrpSpPr/>
        <p:nvPr/>
      </p:nvGrpSpPr>
      <p:grpSpPr>
        <a:xfrm>
          <a:off x="0" y="0"/>
          <a:ext cx="0" cy="0"/>
          <a:chOff x="0" y="0"/>
          <a:chExt cx="0" cy="0"/>
        </a:xfrm>
      </p:grpSpPr>
      <p:sp>
        <p:nvSpPr>
          <p:cNvPr id="5" name="Titre 4"/>
          <p:cNvSpPr>
            <a:spLocks noGrp="1"/>
          </p:cNvSpPr>
          <p:nvPr>
            <p:ph type="title"/>
          </p:nvPr>
        </p:nvSpPr>
        <p:spPr>
          <a:xfrm>
            <a:off x="1188000" y="2106612"/>
            <a:ext cx="7276629" cy="1487487"/>
          </a:xfrm>
        </p:spPr>
        <p:txBody>
          <a:bodyPr lIns="0" rIns="0" anchor="b">
            <a:noAutofit/>
          </a:bodyPr>
          <a:lstStyle>
            <a:lvl1pPr>
              <a:defRPr sz="3200"/>
            </a:lvl1pPr>
          </a:lstStyle>
          <a:p>
            <a:r>
              <a:rPr lang="fr-FR" noProof="0"/>
              <a:t>Modifiez le style du titre</a:t>
            </a:r>
            <a:endParaRPr lang="fr-FR" noProof="0" dirty="0"/>
          </a:p>
        </p:txBody>
      </p:sp>
      <p:sp>
        <p:nvSpPr>
          <p:cNvPr id="16" name="Espace réservé du texte 15"/>
          <p:cNvSpPr>
            <a:spLocks noGrp="1"/>
          </p:cNvSpPr>
          <p:nvPr>
            <p:ph type="body" sz="quarter" idx="10" hasCustomPrompt="1"/>
          </p:nvPr>
        </p:nvSpPr>
        <p:spPr>
          <a:xfrm>
            <a:off x="1188000" y="3638550"/>
            <a:ext cx="7276629" cy="1778000"/>
          </a:xfrm>
        </p:spPr>
        <p:txBody>
          <a:bodyPr lIns="0" rIns="0">
            <a:noAutofit/>
          </a:bodyPr>
          <a:lstStyle>
            <a:lvl1pPr marL="0" indent="0">
              <a:buNone/>
              <a:defRPr>
                <a:solidFill>
                  <a:schemeClr val="accent5">
                    <a:lumMod val="75000"/>
                  </a:schemeClr>
                </a:solidFill>
              </a:defRPr>
            </a:lvl1pPr>
          </a:lstStyle>
          <a:p>
            <a:pPr lvl="0"/>
            <a:r>
              <a:rPr lang="fr-FR" noProof="0" dirty="0"/>
              <a:t>Cliquez pour modifier les styles des sous-titres du masque</a:t>
            </a:r>
          </a:p>
        </p:txBody>
      </p:sp>
      <p:pic>
        <p:nvPicPr>
          <p:cNvPr id="8" name="Image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1885" cy="685800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e de section">
    <p:spTree>
      <p:nvGrpSpPr>
        <p:cNvPr id="1" name=""/>
        <p:cNvGrpSpPr/>
        <p:nvPr/>
      </p:nvGrpSpPr>
      <p:grpSpPr>
        <a:xfrm>
          <a:off x="0" y="0"/>
          <a:ext cx="0" cy="0"/>
          <a:chOff x="0" y="0"/>
          <a:chExt cx="0" cy="0"/>
        </a:xfrm>
      </p:grpSpPr>
      <p:pic>
        <p:nvPicPr>
          <p:cNvPr id="8" name="Imag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4843665"/>
          </a:xfrm>
          <a:prstGeom prst="rect">
            <a:avLst/>
          </a:prstGeom>
        </p:spPr>
      </p:pic>
      <p:pic>
        <p:nvPicPr>
          <p:cNvPr id="9" name="Imag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5400000">
            <a:off x="3902905" y="3856928"/>
            <a:ext cx="1338190" cy="1338190"/>
          </a:xfrm>
          <a:prstGeom prst="rect">
            <a:avLst/>
          </a:prstGeom>
        </p:spPr>
      </p:pic>
      <p:sp>
        <p:nvSpPr>
          <p:cNvPr id="2" name="Titre 1"/>
          <p:cNvSpPr>
            <a:spLocks noGrp="1"/>
          </p:cNvSpPr>
          <p:nvPr>
            <p:ph type="title"/>
          </p:nvPr>
        </p:nvSpPr>
        <p:spPr>
          <a:xfrm>
            <a:off x="0" y="1862049"/>
            <a:ext cx="9144000" cy="1362075"/>
          </a:xfrm>
        </p:spPr>
        <p:txBody>
          <a:bodyPr anchor="ctr">
            <a:noAutofit/>
          </a:bodyPr>
          <a:lstStyle>
            <a:lvl1pPr algn="ctr">
              <a:defRPr sz="4400" b="1" cap="all">
                <a:solidFill>
                  <a:schemeClr val="bg1"/>
                </a:solidFill>
              </a:defRPr>
            </a:lvl1pPr>
          </a:lstStyle>
          <a:p>
            <a:r>
              <a:rPr lang="fr-FR" noProof="0" dirty="0"/>
              <a:t>Modifiez le style du titre</a:t>
            </a:r>
          </a:p>
        </p:txBody>
      </p:sp>
      <p:sp>
        <p:nvSpPr>
          <p:cNvPr id="6" name="Espace réservé du pied de page 4"/>
          <p:cNvSpPr>
            <a:spLocks noGrp="1"/>
          </p:cNvSpPr>
          <p:nvPr>
            <p:ph type="ftr" sz="quarter" idx="3"/>
          </p:nvPr>
        </p:nvSpPr>
        <p:spPr>
          <a:xfrm>
            <a:off x="5835721" y="6309320"/>
            <a:ext cx="2839967" cy="365125"/>
          </a:xfrm>
          <a:prstGeom prst="rect">
            <a:avLst/>
          </a:prstGeom>
        </p:spPr>
        <p:txBody>
          <a:bodyPr vert="horz" lIns="0" tIns="45720" rIns="91440" bIns="45720" rtlCol="0" anchor="ctr"/>
          <a:lstStyle>
            <a:lvl1pPr algn="l">
              <a:defRPr sz="700">
                <a:solidFill>
                  <a:schemeClr val="tx1"/>
                </a:solidFill>
                <a:latin typeface="+mn-lt"/>
                <a:cs typeface="Helvetica"/>
              </a:defRPr>
            </a:lvl1pPr>
          </a:lstStyle>
          <a:p>
            <a:r>
              <a:rPr lang="en-GB" dirty="0" smtClean="0"/>
              <a:t>JME 2019 campaign kit : “Our achievements in terms of biodiversity"</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Diapositive de section">
    <p:spTree>
      <p:nvGrpSpPr>
        <p:cNvPr id="1" name=""/>
        <p:cNvGrpSpPr/>
        <p:nvPr/>
      </p:nvGrpSpPr>
      <p:grpSpPr>
        <a:xfrm>
          <a:off x="0" y="0"/>
          <a:ext cx="0" cy="0"/>
          <a:chOff x="0" y="0"/>
          <a:chExt cx="0" cy="0"/>
        </a:xfrm>
      </p:grpSpPr>
      <p:pic>
        <p:nvPicPr>
          <p:cNvPr id="6" name="Image 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9144000" cy="4843851"/>
          </a:xfrm>
          <a:prstGeom prst="rect">
            <a:avLst/>
          </a:prstGeom>
        </p:spPr>
      </p:pic>
      <p:pic>
        <p:nvPicPr>
          <p:cNvPr id="7" name="Imag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5400000">
            <a:off x="3925229" y="3938704"/>
            <a:ext cx="1338190" cy="1338190"/>
          </a:xfrm>
          <a:prstGeom prst="rect">
            <a:avLst/>
          </a:prstGeom>
        </p:spPr>
      </p:pic>
      <p:sp>
        <p:nvSpPr>
          <p:cNvPr id="2" name="Titre 1"/>
          <p:cNvSpPr>
            <a:spLocks noGrp="1"/>
          </p:cNvSpPr>
          <p:nvPr>
            <p:ph type="title"/>
          </p:nvPr>
        </p:nvSpPr>
        <p:spPr>
          <a:xfrm>
            <a:off x="0" y="1862049"/>
            <a:ext cx="9144000" cy="1362075"/>
          </a:xfrm>
        </p:spPr>
        <p:txBody>
          <a:bodyPr anchor="ctr">
            <a:noAutofit/>
          </a:bodyPr>
          <a:lstStyle>
            <a:lvl1pPr algn="ctr">
              <a:defRPr sz="4400" b="1" cap="all">
                <a:solidFill>
                  <a:schemeClr val="bg1"/>
                </a:solidFill>
              </a:defRPr>
            </a:lvl1pPr>
          </a:lstStyle>
          <a:p>
            <a:r>
              <a:rPr lang="fr-FR" noProof="0" dirty="0"/>
              <a:t>Modifiez le style du titre</a:t>
            </a:r>
          </a:p>
        </p:txBody>
      </p:sp>
      <p:sp>
        <p:nvSpPr>
          <p:cNvPr id="8" name="Espace réservé du pied de page 4"/>
          <p:cNvSpPr>
            <a:spLocks noGrp="1"/>
          </p:cNvSpPr>
          <p:nvPr>
            <p:ph type="ftr" sz="quarter" idx="3"/>
          </p:nvPr>
        </p:nvSpPr>
        <p:spPr>
          <a:xfrm>
            <a:off x="5835721" y="6309320"/>
            <a:ext cx="2839967" cy="365125"/>
          </a:xfrm>
          <a:prstGeom prst="rect">
            <a:avLst/>
          </a:prstGeom>
        </p:spPr>
        <p:txBody>
          <a:bodyPr vert="horz" lIns="0" tIns="45720" rIns="91440" bIns="45720" rtlCol="0" anchor="ctr"/>
          <a:lstStyle>
            <a:lvl1pPr algn="l">
              <a:defRPr sz="700">
                <a:solidFill>
                  <a:schemeClr val="tx1"/>
                </a:solidFill>
                <a:latin typeface="+mn-lt"/>
                <a:cs typeface="Helvetica"/>
              </a:defRPr>
            </a:lvl1pPr>
          </a:lstStyle>
          <a:p>
            <a:r>
              <a:rPr lang="en-GB" dirty="0" smtClean="0"/>
              <a:t>JME 2019 campaign kit : “Our achievements in terms of biodiversity"</a:t>
            </a:r>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72B84D"/>
                </a:solidFill>
              </a:defRPr>
            </a:lvl1pPr>
          </a:lstStyle>
          <a:p>
            <a:r>
              <a:rPr lang="fr-FR" noProof="0" dirty="0"/>
              <a:t>Modifiez le style du titre</a:t>
            </a:r>
          </a:p>
        </p:txBody>
      </p:sp>
      <p:sp>
        <p:nvSpPr>
          <p:cNvPr id="6" name="Espace réservé du texte 5"/>
          <p:cNvSpPr>
            <a:spLocks noGrp="1"/>
          </p:cNvSpPr>
          <p:nvPr>
            <p:ph type="body" sz="quarter" idx="12" hasCustomPrompt="1"/>
          </p:nvPr>
        </p:nvSpPr>
        <p:spPr>
          <a:xfrm>
            <a:off x="457200" y="1125538"/>
            <a:ext cx="8218800" cy="5040311"/>
          </a:xfrm>
        </p:spPr>
        <p:txBody>
          <a:bodyPr/>
          <a:lstStyle>
            <a:lvl1pPr marL="285750" indent="-285750">
              <a:buClr>
                <a:srgbClr val="0F5A1F"/>
              </a:buClr>
              <a:buFontTx/>
              <a:buBlip>
                <a:blip r:embed="rId2"/>
              </a:buBlip>
              <a:defRPr/>
            </a:lvl1pPr>
            <a:lvl2pPr marL="609600" indent="-342900">
              <a:buClr>
                <a:srgbClr val="0F5A1F"/>
              </a:buClr>
              <a:buFont typeface="+mj-lt"/>
              <a:buAutoNum type="arabicPeriod"/>
              <a:defRPr/>
            </a:lvl2pPr>
            <a:lvl3pPr marL="625475" indent="0">
              <a:buClr>
                <a:srgbClr val="0F5A1F"/>
              </a:buClr>
              <a:buFontTx/>
              <a:buNone/>
              <a:defRPr/>
            </a:lvl3pPr>
            <a:lvl4pPr marL="904875" indent="0">
              <a:buClr>
                <a:srgbClr val="0F5A1F"/>
              </a:buClr>
              <a:buFontTx/>
              <a:buNone/>
              <a:defRPr/>
            </a:lvl4pPr>
            <a:lvl5pPr marL="1260000">
              <a:buNone/>
              <a:defRPr/>
            </a:lvl5pPr>
          </a:lstStyle>
          <a:p>
            <a:pPr lvl="0"/>
            <a:r>
              <a:rPr lang="fr-FR" noProof="0" dirty="0" smtClean="0"/>
              <a:t>   Modifiez </a:t>
            </a:r>
            <a:r>
              <a:rPr lang="fr-FR" noProof="0" dirty="0"/>
              <a:t>les styles du texte du masque</a:t>
            </a:r>
          </a:p>
          <a:p>
            <a:pPr lvl="1"/>
            <a:r>
              <a:rPr lang="fr-FR" noProof="0" dirty="0"/>
              <a:t>Deuxième niveau</a:t>
            </a:r>
          </a:p>
          <a:p>
            <a:pPr lvl="2"/>
            <a:r>
              <a:rPr lang="fr-FR" noProof="0" dirty="0"/>
              <a:t>Troisième niveau</a:t>
            </a:r>
          </a:p>
          <a:p>
            <a:pPr lvl="3"/>
            <a:r>
              <a:rPr lang="fr-FR" noProof="0" dirty="0"/>
              <a:t>Quatrième niveau</a:t>
            </a:r>
          </a:p>
        </p:txBody>
      </p:sp>
      <p:sp>
        <p:nvSpPr>
          <p:cNvPr id="5" name="Espace réservé du pied de page 4"/>
          <p:cNvSpPr>
            <a:spLocks noGrp="1"/>
          </p:cNvSpPr>
          <p:nvPr>
            <p:ph type="ftr" sz="quarter" idx="3"/>
          </p:nvPr>
        </p:nvSpPr>
        <p:spPr>
          <a:xfrm>
            <a:off x="5835721" y="6309320"/>
            <a:ext cx="2839967" cy="365125"/>
          </a:xfrm>
          <a:prstGeom prst="rect">
            <a:avLst/>
          </a:prstGeom>
        </p:spPr>
        <p:txBody>
          <a:bodyPr vert="horz" lIns="0" tIns="45720" rIns="91440" bIns="45720" rtlCol="0" anchor="ctr"/>
          <a:lstStyle>
            <a:lvl1pPr algn="l">
              <a:defRPr sz="700">
                <a:solidFill>
                  <a:schemeClr val="tx1"/>
                </a:solidFill>
                <a:latin typeface="+mn-lt"/>
                <a:cs typeface="Helvetica"/>
              </a:defRPr>
            </a:lvl1pPr>
          </a:lstStyle>
          <a:p>
            <a:r>
              <a:rPr lang="en-GB" dirty="0" smtClean="0"/>
              <a:t>JME 2019 campaign kit : “Our achievements in terms of biodiversity"</a:t>
            </a:r>
            <a:endParaRPr lang="en-GB" dirty="0"/>
          </a:p>
        </p:txBody>
      </p:sp>
    </p:spTree>
    <p:extLst>
      <p:ext uri="{BB962C8B-B14F-4D97-AF65-F5344CB8AC3E}">
        <p14:creationId xmlns:p14="http://schemas.microsoft.com/office/powerpoint/2010/main" val="365818452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18488" cy="635000"/>
          </a:xfrm>
          <a:prstGeom prst="rect">
            <a:avLst/>
          </a:prstGeom>
        </p:spPr>
        <p:txBody>
          <a:bodyPr vert="horz" lIns="91440" tIns="45720" rIns="91440" bIns="45720" rtlCol="0" anchor="t">
            <a:noAutofit/>
          </a:bodyPr>
          <a:lstStyle/>
          <a:p>
            <a:r>
              <a:rPr lang="fr-FR" noProof="0" dirty="0"/>
              <a:t>Cliquez et modifiez le titre</a:t>
            </a:r>
          </a:p>
        </p:txBody>
      </p:sp>
      <p:sp>
        <p:nvSpPr>
          <p:cNvPr id="5" name="Espace réservé du pied de page 4"/>
          <p:cNvSpPr>
            <a:spLocks noGrp="1"/>
          </p:cNvSpPr>
          <p:nvPr>
            <p:ph type="ftr" sz="quarter" idx="3"/>
          </p:nvPr>
        </p:nvSpPr>
        <p:spPr>
          <a:xfrm>
            <a:off x="5835721" y="6309320"/>
            <a:ext cx="2839967" cy="365125"/>
          </a:xfrm>
          <a:prstGeom prst="rect">
            <a:avLst/>
          </a:prstGeom>
        </p:spPr>
        <p:txBody>
          <a:bodyPr vert="horz" lIns="0" tIns="45720" rIns="91440" bIns="45720" rtlCol="0" anchor="ctr"/>
          <a:lstStyle>
            <a:lvl1pPr algn="l">
              <a:defRPr sz="700">
                <a:solidFill>
                  <a:schemeClr val="tx1"/>
                </a:solidFill>
                <a:latin typeface="+mn-lt"/>
                <a:cs typeface="Helvetica"/>
              </a:defRPr>
            </a:lvl1pPr>
          </a:lstStyle>
          <a:p>
            <a:r>
              <a:rPr lang="en-GB" dirty="0" smtClean="0"/>
              <a:t>JME 2019 campaign kit : “Our achievements in terms of biodiversity"</a:t>
            </a:r>
            <a:endParaRPr lang="en-GB" dirty="0"/>
          </a:p>
        </p:txBody>
      </p:sp>
      <p:sp>
        <p:nvSpPr>
          <p:cNvPr id="4" name="Espace réservé du texte 3"/>
          <p:cNvSpPr>
            <a:spLocks noGrp="1"/>
          </p:cNvSpPr>
          <p:nvPr>
            <p:ph type="body" idx="1"/>
          </p:nvPr>
        </p:nvSpPr>
        <p:spPr>
          <a:xfrm>
            <a:off x="457200" y="1124744"/>
            <a:ext cx="8218488" cy="4345744"/>
          </a:xfrm>
          <a:prstGeom prst="rect">
            <a:avLst/>
          </a:prstGeom>
        </p:spPr>
        <p:txBody>
          <a:bodyPr vert="horz" lIns="91440" tIns="45720" rIns="91440" bIns="45720" rtlCol="0">
            <a:normAutofit/>
          </a:bodyPr>
          <a:lstStyle/>
          <a:p>
            <a:pPr lvl="0"/>
            <a:r>
              <a:rPr lang="fr-FR" noProof="0" dirty="0"/>
              <a:t>Modifiez les styles du texte du masque</a:t>
            </a:r>
          </a:p>
          <a:p>
            <a:pPr lvl="1"/>
            <a:r>
              <a:rPr lang="fr-FR" noProof="0" dirty="0"/>
              <a:t>Deuxième niveau</a:t>
            </a:r>
          </a:p>
          <a:p>
            <a:pPr lvl="2"/>
            <a:r>
              <a:rPr lang="fr-FR" noProof="0" dirty="0"/>
              <a:t>Troisième niveau</a:t>
            </a:r>
          </a:p>
          <a:p>
            <a:pPr lvl="3"/>
            <a:r>
              <a:rPr lang="fr-FR" noProof="0" dirty="0"/>
              <a:t>Quatrième niveau</a:t>
            </a:r>
          </a:p>
        </p:txBody>
      </p:sp>
      <p:pic>
        <p:nvPicPr>
          <p:cNvPr id="3" name="Image 2" descr="TOTAL_logo_RVB_powerpoint.psd"/>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79512" y="6307578"/>
            <a:ext cx="936104" cy="327636"/>
          </a:xfrm>
          <a:prstGeom prst="rect">
            <a:avLst/>
          </a:prstGeom>
        </p:spPr>
      </p:pic>
      <p:sp>
        <p:nvSpPr>
          <p:cNvPr id="10" name="Espace réservé du numéro de diapositive 3">
            <a:extLst>
              <a:ext uri="{FF2B5EF4-FFF2-40B4-BE49-F238E27FC236}">
                <a16:creationId xmlns="" xmlns:a16="http://schemas.microsoft.com/office/drawing/2014/main" id="{3625B033-05A2-4834-903A-D7CFAD3FD75F}"/>
              </a:ext>
            </a:extLst>
          </p:cNvPr>
          <p:cNvSpPr txBox="1">
            <a:spLocks/>
          </p:cNvSpPr>
          <p:nvPr userDrawn="1"/>
        </p:nvSpPr>
        <p:spPr>
          <a:xfrm>
            <a:off x="8833296" y="6433805"/>
            <a:ext cx="112210" cy="123111"/>
          </a:xfrm>
          <a:prstGeom prst="rect">
            <a:avLst/>
          </a:prstGeom>
          <a:noFill/>
        </p:spPr>
        <p:txBody>
          <a:bodyPr wrap="none" lIns="0" tIns="0" rIns="0" bIns="0" rtlCol="0">
            <a:spAutoFit/>
          </a:bodyPr>
          <a:lstStyle>
            <a:defPPr>
              <a:defRPr lang="fr-FR"/>
            </a:defPPr>
            <a:lvl1pPr marL="0" algn="l" defTabSz="457200" rtl="0" eaLnBrk="1" latinLnBrk="0" hangingPunct="1">
              <a:defRPr lang="fr-FR" sz="900" kern="1200" smtClean="0">
                <a:solidFill>
                  <a:schemeClr val="tx2">
                    <a:lumMod val="50000"/>
                  </a:schemeClr>
                </a:solidFill>
                <a:latin typeface="Helvetica Neue Light" charset="0"/>
                <a:ea typeface="Helvetica Neue Light" charset="0"/>
                <a:cs typeface="Helvetica Neue Light"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21F90BE8-D879-4F46-ACF9-7BCC67DCFB75}" type="slidenum">
              <a:rPr lang="uk-UA" sz="800" smtClean="0">
                <a:solidFill>
                  <a:srgbClr val="E10032"/>
                </a:solidFill>
              </a:rPr>
              <a:pPr algn="r"/>
              <a:t>‹N°›</a:t>
            </a:fld>
            <a:endParaRPr lang="uk-UA" sz="800" dirty="0">
              <a:solidFill>
                <a:srgbClr val="E10032"/>
              </a:solidFill>
            </a:endParaRPr>
          </a:p>
        </p:txBody>
      </p:sp>
      <p:sp>
        <p:nvSpPr>
          <p:cNvPr id="11" name="Rectangle 10">
            <a:extLst>
              <a:ext uri="{FF2B5EF4-FFF2-40B4-BE49-F238E27FC236}">
                <a16:creationId xmlns="" xmlns:a16="http://schemas.microsoft.com/office/drawing/2014/main" id="{1EC04590-1622-42F0-A36A-AC6851C19ABA}"/>
              </a:ext>
            </a:extLst>
          </p:cNvPr>
          <p:cNvSpPr/>
          <p:nvPr userDrawn="1"/>
        </p:nvSpPr>
        <p:spPr>
          <a:xfrm>
            <a:off x="0" y="6772313"/>
            <a:ext cx="9144000" cy="113071"/>
          </a:xfrm>
          <a:prstGeom prst="rect">
            <a:avLst/>
          </a:prstGeom>
          <a:solidFill>
            <a:srgbClr val="E1003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Tree>
  </p:cSld>
  <p:clrMap bg1="lt1" tx1="dk1" bg2="lt2" tx2="dk2" accent1="accent1" accent2="accent2" accent3="accent3" accent4="accent4" accent5="accent5" accent6="accent6" hlink="hlink" folHlink="folHlink"/>
  <p:sldLayoutIdLst>
    <p:sldLayoutId id="2147483673" r:id="rId1"/>
    <p:sldLayoutId id="2147483658" r:id="rId2"/>
    <p:sldLayoutId id="2147483691" r:id="rId3"/>
    <p:sldLayoutId id="2147483690" r:id="rId4"/>
  </p:sldLayoutIdLst>
  <p:hf hdr="0" dt="0"/>
  <p:txStyles>
    <p:titleStyle>
      <a:lvl1pPr algn="l" defTabSz="457200" rtl="0" eaLnBrk="1" latinLnBrk="0" hangingPunct="1">
        <a:spcBef>
          <a:spcPct val="0"/>
        </a:spcBef>
        <a:buNone/>
        <a:defRPr sz="2200" b="1" i="0" kern="1200" cap="all">
          <a:solidFill>
            <a:schemeClr val="accent5">
              <a:lumMod val="75000"/>
            </a:schemeClr>
          </a:solidFill>
          <a:latin typeface="+mj-lt"/>
          <a:ea typeface="+mj-ea"/>
          <a:cs typeface="Arial"/>
        </a:defRPr>
      </a:lvl1pPr>
    </p:titleStyle>
    <p:bodyStyle>
      <a:lvl1pPr marL="285750" indent="-285750" algn="l" defTabSz="457200" rtl="0" eaLnBrk="1" latinLnBrk="0" hangingPunct="1">
        <a:spcBef>
          <a:spcPts val="300"/>
        </a:spcBef>
        <a:spcAft>
          <a:spcPts val="300"/>
        </a:spcAft>
        <a:buClr>
          <a:schemeClr val="accent5">
            <a:lumMod val="75000"/>
          </a:schemeClr>
        </a:buClr>
        <a:buSzPct val="120000"/>
        <a:buFont typeface="Lucida Grande"/>
        <a:buChar char="●"/>
        <a:defRPr sz="2000" kern="1200">
          <a:solidFill>
            <a:schemeClr val="tx1"/>
          </a:solidFill>
          <a:latin typeface="+mn-lt"/>
          <a:ea typeface="+mn-ea"/>
          <a:cs typeface="Arial"/>
        </a:defRPr>
      </a:lvl1pPr>
      <a:lvl2pPr marL="447675" indent="-180975" algn="l" defTabSz="533400" rtl="0" eaLnBrk="1" latinLnBrk="0" hangingPunct="1">
        <a:spcBef>
          <a:spcPts val="300"/>
        </a:spcBef>
        <a:spcAft>
          <a:spcPts val="300"/>
        </a:spcAft>
        <a:buClr>
          <a:schemeClr val="accent5">
            <a:lumMod val="75000"/>
          </a:schemeClr>
        </a:buClr>
        <a:buFont typeface="Lucida Grande"/>
        <a:buChar char="-"/>
        <a:defRPr sz="1800" kern="1200">
          <a:solidFill>
            <a:schemeClr val="tx1"/>
          </a:solidFill>
          <a:latin typeface="+mn-lt"/>
          <a:ea typeface="+mn-ea"/>
          <a:cs typeface="Arial"/>
        </a:defRPr>
      </a:lvl2pPr>
      <a:lvl3pPr marL="806450" indent="-180975" algn="l" defTabSz="457200" rtl="0" eaLnBrk="1" latinLnBrk="0" hangingPunct="1">
        <a:spcBef>
          <a:spcPts val="300"/>
        </a:spcBef>
        <a:spcAft>
          <a:spcPts val="300"/>
        </a:spcAft>
        <a:buClr>
          <a:schemeClr val="accent5">
            <a:lumMod val="75000"/>
          </a:schemeClr>
        </a:buClr>
        <a:buSzPct val="100000"/>
        <a:buFont typeface="Lucida Grande"/>
        <a:buChar char="•"/>
        <a:defRPr sz="1600" kern="1200">
          <a:solidFill>
            <a:schemeClr val="tx1"/>
          </a:solidFill>
          <a:latin typeface="+mn-lt"/>
          <a:ea typeface="+mn-ea"/>
          <a:cs typeface="Arial"/>
        </a:defRPr>
      </a:lvl3pPr>
      <a:lvl4pPr marL="1076325" indent="-171450" algn="l" defTabSz="457200" rtl="0" eaLnBrk="1" latinLnBrk="0" hangingPunct="1">
        <a:spcBef>
          <a:spcPts val="300"/>
        </a:spcBef>
        <a:spcAft>
          <a:spcPts val="300"/>
        </a:spcAft>
        <a:buClr>
          <a:schemeClr val="accent5">
            <a:lumMod val="75000"/>
          </a:schemeClr>
        </a:buClr>
        <a:buSzPct val="80000"/>
        <a:buFont typeface="Lucida Grande"/>
        <a:buChar char="-"/>
        <a:tabLst/>
        <a:defRPr sz="1600" kern="1200">
          <a:solidFill>
            <a:schemeClr val="tx1"/>
          </a:solidFill>
          <a:latin typeface="+mn-lt"/>
          <a:ea typeface="+mn-ea"/>
          <a:cs typeface="Helvetica"/>
        </a:defRPr>
      </a:lvl4pPr>
      <a:lvl5pPr marL="1260000" indent="-180975" algn="l" defTabSz="352425" rtl="0" eaLnBrk="1" latinLnBrk="0" hangingPunct="1">
        <a:spcBef>
          <a:spcPts val="300"/>
        </a:spcBef>
        <a:spcAft>
          <a:spcPts val="300"/>
        </a:spcAft>
        <a:buClr>
          <a:srgbClr val="BD2B0B"/>
        </a:buClr>
        <a:buSzPct val="100000"/>
        <a:buFont typeface="Lucida Grande"/>
        <a:buNone/>
        <a:defRPr sz="1600" kern="1200">
          <a:solidFill>
            <a:schemeClr val="tx1"/>
          </a:solidFill>
          <a:latin typeface="+mn-lt"/>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3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36.png"/><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38.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39.jpeg"/></Relationships>
</file>

<file path=ppt/slides/_rels/slide2.xml.rels><?xml version="1.0" encoding="UTF-8" standalone="yes"?>
<Relationships xmlns="http://schemas.openxmlformats.org/package/2006/relationships"><Relationship Id="rId3" Type="http://schemas.openxmlformats.org/officeDocument/2006/relationships/hyperlink" Target="http://wat.corp.local/sites/s215/en-US/Pages/environnement/biodiversite.aspx" TargetMode="External"/><Relationship Id="rId2" Type="http://schemas.openxmlformats.org/officeDocument/2006/relationships/image" Target="../media/image9.png"/><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40.pn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hyperlink" Target="http://wat.corp.local/sites/s275/fr-FR/Documents/DECOUVRIR%20LE%20SITE/Biodiversit&#233;/plaquettes%20biodiversit&#233;%20v3.pdf#search=biodiversit%C3%A9%20plaquette%20v3"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42.png"/><Relationship Id="rId5" Type="http://schemas.openxmlformats.org/officeDocument/2006/relationships/hyperlink" Target="http://wat-social.corp.local/sites/c1b77864-0e46-4078-9ad0-d5828db07599_EN-US/SitePages/Share%20and%20learn%20vid%C3%A9o%20biodiversit%C3%A9%20Feyzin%20(avec%20sous-titres%20ENG).aspx" TargetMode="External"/><Relationship Id="rId4" Type="http://schemas.openxmlformats.org/officeDocument/2006/relationships/image" Target="../media/image41.png"/></Relationships>
</file>

<file path=ppt/slides/_rels/slide22.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50.png"/><Relationship Id="rId18" Type="http://schemas.openxmlformats.org/officeDocument/2006/relationships/image" Target="../media/image55.png"/><Relationship Id="rId3" Type="http://schemas.openxmlformats.org/officeDocument/2006/relationships/image" Target="../media/image13.png"/><Relationship Id="rId21" Type="http://schemas.openxmlformats.org/officeDocument/2006/relationships/image" Target="../media/image58.png"/><Relationship Id="rId7" Type="http://schemas.openxmlformats.org/officeDocument/2006/relationships/image" Target="../media/image46.png"/><Relationship Id="rId12" Type="http://schemas.openxmlformats.org/officeDocument/2006/relationships/image" Target="../media/image49.png"/><Relationship Id="rId17" Type="http://schemas.openxmlformats.org/officeDocument/2006/relationships/image" Target="../media/image54.png"/><Relationship Id="rId2" Type="http://schemas.openxmlformats.org/officeDocument/2006/relationships/notesSlide" Target="../notesSlides/notesSlide18.xml"/><Relationship Id="rId16" Type="http://schemas.openxmlformats.org/officeDocument/2006/relationships/image" Target="../media/image53.png"/><Relationship Id="rId20" Type="http://schemas.openxmlformats.org/officeDocument/2006/relationships/image" Target="../media/image57.png"/><Relationship Id="rId1" Type="http://schemas.openxmlformats.org/officeDocument/2006/relationships/slideLayout" Target="../slideLayouts/slideLayout4.xml"/><Relationship Id="rId6" Type="http://schemas.openxmlformats.org/officeDocument/2006/relationships/image" Target="../media/image45.png"/><Relationship Id="rId11" Type="http://schemas.openxmlformats.org/officeDocument/2006/relationships/image" Target="../media/image21.png"/><Relationship Id="rId5" Type="http://schemas.openxmlformats.org/officeDocument/2006/relationships/image" Target="../media/image44.png"/><Relationship Id="rId15" Type="http://schemas.openxmlformats.org/officeDocument/2006/relationships/image" Target="../media/image52.png"/><Relationship Id="rId10" Type="http://schemas.openxmlformats.org/officeDocument/2006/relationships/image" Target="../media/image22.png"/><Relationship Id="rId19" Type="http://schemas.openxmlformats.org/officeDocument/2006/relationships/image" Target="../media/image56.png"/><Relationship Id="rId4" Type="http://schemas.openxmlformats.org/officeDocument/2006/relationships/image" Target="../media/image43.png"/><Relationship Id="rId9" Type="http://schemas.openxmlformats.org/officeDocument/2006/relationships/image" Target="../media/image48.png"/><Relationship Id="rId14" Type="http://schemas.openxmlformats.org/officeDocument/2006/relationships/image" Target="../media/image51.png"/></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image" Target="../media/image60.png"/><Relationship Id="rId4" Type="http://schemas.openxmlformats.org/officeDocument/2006/relationships/image" Target="../media/image59.png"/></Relationships>
</file>

<file path=ppt/slides/_rels/slide24.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13.png"/><Relationship Id="rId7" Type="http://schemas.openxmlformats.org/officeDocument/2006/relationships/image" Target="../media/image63.pn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62.png"/><Relationship Id="rId5" Type="http://schemas.openxmlformats.org/officeDocument/2006/relationships/image" Target="../media/image10.png"/><Relationship Id="rId4" Type="http://schemas.openxmlformats.org/officeDocument/2006/relationships/image" Target="../media/image61.png"/></Relationships>
</file>

<file path=ppt/slides/_rels/slide2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hyperlink" Target="http://wat.corp.local/sites/s215/en-US/Pages/environnement/Carte%20int&#233;ractive%20Env/Carte-int&#233;ractive-ENV.aspx"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4.xml"/><Relationship Id="rId5" Type="http://schemas.openxmlformats.org/officeDocument/2006/relationships/image" Target="../media/image66.png"/><Relationship Id="rId4" Type="http://schemas.openxmlformats.org/officeDocument/2006/relationships/hyperlink" Target="mailto:steven.dickinson@total.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hyperlink" Target="http://wat-social.corp.local/sites/00ab523a-ea12-4d42-9e65-32b7bea63018_EN-US" TargetMode="External"/><Relationship Id="rId5" Type="http://schemas.openxmlformats.org/officeDocument/2006/relationships/hyperlink" Target="mailto:steven.dickinson@total.com" TargetMode="External"/><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4.xml"/><Relationship Id="rId5" Type="http://schemas.openxmlformats.org/officeDocument/2006/relationships/hyperlink" Target="http://wat.corp.local/sites/s215/en-US/Pages/environnement/biodiversite.aspx" TargetMode="External"/><Relationship Id="rId4" Type="http://schemas.openxmlformats.org/officeDocument/2006/relationships/image" Target="../media/image68.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3.png"/><Relationship Id="rId7"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hyperlink" Target="https://www.total.com/sites/default/files/atoms/files/biodiversite_180710_va.pdf" TargetMode="External"/><Relationship Id="rId3" Type="http://schemas.openxmlformats.org/officeDocument/2006/relationships/image" Target="../media/image25.png"/><Relationship Id="rId7"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27.jpeg"/><Relationship Id="rId10" Type="http://schemas.openxmlformats.org/officeDocument/2006/relationships/image" Target="../media/image30.png"/><Relationship Id="rId4" Type="http://schemas.openxmlformats.org/officeDocument/2006/relationships/image" Target="../media/image26.jpeg"/><Relationship Id="rId9"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200400" y="3276600"/>
            <a:ext cx="184666" cy="369332"/>
          </a:xfrm>
          <a:prstGeom prst="rect">
            <a:avLst/>
          </a:prstGeom>
          <a:noFill/>
        </p:spPr>
        <p:txBody>
          <a:bodyPr wrap="none" rtlCol="0">
            <a:spAutoFit/>
          </a:bodyPr>
          <a:lstStyle/>
          <a:p>
            <a:endParaRPr lang="fr-FR" dirty="0"/>
          </a:p>
        </p:txBody>
      </p:sp>
      <p:sp>
        <p:nvSpPr>
          <p:cNvPr id="3" name="Rectangle 2"/>
          <p:cNvSpPr/>
          <p:nvPr/>
        </p:nvSpPr>
        <p:spPr>
          <a:xfrm>
            <a:off x="467544" y="6093296"/>
            <a:ext cx="2376264" cy="307777"/>
          </a:xfrm>
          <a:prstGeom prst="rect">
            <a:avLst/>
          </a:prstGeom>
        </p:spPr>
        <p:txBody>
          <a:bodyPr wrap="square">
            <a:spAutoFit/>
          </a:bodyPr>
          <a:lstStyle/>
          <a:p>
            <a:r>
              <a:rPr lang="en-GB" sz="1400" b="1" dirty="0">
                <a:solidFill>
                  <a:srgbClr val="0D5B1D"/>
                </a:solidFill>
              </a:rPr>
              <a:t>Campaign kit</a:t>
            </a:r>
          </a:p>
        </p:txBody>
      </p:sp>
      <p:pic>
        <p:nvPicPr>
          <p:cNvPr id="5" name="Image 4" descr="TOTAL_Logo_Horizontal_Bandeau_Transparent_PPT.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304800"/>
            <a:ext cx="9144000" cy="807838"/>
          </a:xfrm>
          <a:prstGeom prst="rect">
            <a:avLst/>
          </a:prstGeom>
        </p:spPr>
      </p:pic>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5968" y="2445250"/>
            <a:ext cx="3701356" cy="1517701"/>
          </a:xfrm>
          <a:prstGeom prst="rect">
            <a:avLst/>
          </a:prstGeom>
        </p:spPr>
      </p:pic>
      <p:sp>
        <p:nvSpPr>
          <p:cNvPr id="8" name="Rectangle 7"/>
          <p:cNvSpPr/>
          <p:nvPr/>
        </p:nvSpPr>
        <p:spPr>
          <a:xfrm>
            <a:off x="7664606" y="6093296"/>
            <a:ext cx="1296354" cy="307777"/>
          </a:xfrm>
          <a:prstGeom prst="rect">
            <a:avLst/>
          </a:prstGeom>
        </p:spPr>
        <p:txBody>
          <a:bodyPr wrap="square">
            <a:spAutoFit/>
          </a:bodyPr>
          <a:lstStyle/>
          <a:p>
            <a:r>
              <a:rPr lang="en-GB" sz="1400" b="1" dirty="0">
                <a:solidFill>
                  <a:srgbClr val="0D5B1D"/>
                </a:solidFill>
              </a:rPr>
              <a:t>05 June 2019</a:t>
            </a:r>
          </a:p>
        </p:txBody>
      </p:sp>
    </p:spTree>
    <p:extLst>
      <p:ext uri="{BB962C8B-B14F-4D97-AF65-F5344CB8AC3E}">
        <p14:creationId xmlns:p14="http://schemas.microsoft.com/office/powerpoint/2010/main" val="4705294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3"/>
          </p:nvPr>
        </p:nvSpPr>
        <p:spPr>
          <a:xfrm>
            <a:off x="5835721" y="6309320"/>
            <a:ext cx="2839967" cy="365125"/>
          </a:xfrm>
        </p:spPr>
        <p:txBody>
          <a:bodyPr/>
          <a:lstStyle/>
          <a:p>
            <a:r>
              <a:rPr lang="en-GB" dirty="0"/>
              <a:t>JME 2019 campaign kit : “Our achievements in terms of biodiversity"</a:t>
            </a:r>
          </a:p>
        </p:txBody>
      </p:sp>
      <p:pic>
        <p:nvPicPr>
          <p:cNvPr id="25" name="Image 2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422406"/>
            <a:ext cx="89106" cy="1020153"/>
          </a:xfrm>
          <a:prstGeom prst="rect">
            <a:avLst/>
          </a:prstGeom>
        </p:spPr>
      </p:pic>
      <p:sp>
        <p:nvSpPr>
          <p:cNvPr id="26" name="Titre 1"/>
          <p:cNvSpPr>
            <a:spLocks noGrp="1"/>
          </p:cNvSpPr>
          <p:nvPr>
            <p:ph type="title"/>
          </p:nvPr>
        </p:nvSpPr>
        <p:spPr>
          <a:xfrm>
            <a:off x="323527" y="476671"/>
            <a:ext cx="4886285" cy="911622"/>
          </a:xfrm>
        </p:spPr>
        <p:txBody>
          <a:bodyPr/>
          <a:lstStyle/>
          <a:p>
            <a:r>
              <a:rPr lang="fr-FR" dirty="0" smtClean="0">
                <a:solidFill>
                  <a:srgbClr val="72B84D"/>
                </a:solidFill>
              </a:rPr>
              <a:t>6 </a:t>
            </a:r>
            <a:r>
              <a:rPr lang="fr-FR" dirty="0" err="1" smtClean="0">
                <a:solidFill>
                  <a:srgbClr val="72B84D"/>
                </a:solidFill>
              </a:rPr>
              <a:t>individual</a:t>
            </a:r>
            <a:r>
              <a:rPr lang="fr-FR" dirty="0" smtClean="0">
                <a:solidFill>
                  <a:srgbClr val="72B84D"/>
                </a:solidFill>
              </a:rPr>
              <a:t> </a:t>
            </a:r>
            <a:r>
              <a:rPr lang="fr-FR" dirty="0" err="1" smtClean="0">
                <a:solidFill>
                  <a:srgbClr val="72B84D"/>
                </a:solidFill>
              </a:rPr>
              <a:t>commitments</a:t>
            </a:r>
            <a:r>
              <a:rPr lang="fr-FR" dirty="0"/>
              <a:t/>
            </a:r>
            <a:br>
              <a:rPr lang="fr-FR" dirty="0"/>
            </a:br>
            <a:r>
              <a:rPr lang="fr-FR" dirty="0" smtClean="0">
                <a:solidFill>
                  <a:srgbClr val="72B84D"/>
                </a:solidFill>
              </a:rPr>
              <a:t>in a </a:t>
            </a:r>
            <a:r>
              <a:rPr lang="fr-FR" dirty="0" err="1" smtClean="0">
                <a:solidFill>
                  <a:srgbClr val="72B84D"/>
                </a:solidFill>
              </a:rPr>
              <a:t>nutshell</a:t>
            </a:r>
            <a:endParaRPr lang="en-US" dirty="0">
              <a:solidFill>
                <a:srgbClr val="72B84D"/>
              </a:solidFill>
            </a:endParaRPr>
          </a:p>
        </p:txBody>
      </p:sp>
      <p:pic>
        <p:nvPicPr>
          <p:cNvPr id="30" name="Image 2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5666" y="2311845"/>
            <a:ext cx="216024" cy="113155"/>
          </a:xfrm>
          <a:prstGeom prst="rect">
            <a:avLst/>
          </a:prstGeom>
        </p:spPr>
      </p:pic>
      <p:sp>
        <p:nvSpPr>
          <p:cNvPr id="2" name="Rectangle 1"/>
          <p:cNvSpPr/>
          <p:nvPr/>
        </p:nvSpPr>
        <p:spPr>
          <a:xfrm>
            <a:off x="678437" y="2204864"/>
            <a:ext cx="3389508" cy="2839688"/>
          </a:xfrm>
          <a:prstGeom prst="rect">
            <a:avLst/>
          </a:prstGeom>
        </p:spPr>
        <p:txBody>
          <a:bodyPr wrap="square">
            <a:spAutoFit/>
          </a:bodyPr>
          <a:lstStyle/>
          <a:p>
            <a:pPr lvl="0">
              <a:lnSpc>
                <a:spcPts val="1840"/>
              </a:lnSpc>
            </a:pPr>
            <a:r>
              <a:rPr lang="en-GB" sz="1200" dirty="0"/>
              <a:t>Avoid natural sites on the UNESCO World Heritage list, E&amp;P</a:t>
            </a:r>
          </a:p>
          <a:p>
            <a:pPr lvl="0">
              <a:lnSpc>
                <a:spcPts val="1840"/>
              </a:lnSpc>
            </a:pPr>
            <a:endParaRPr lang="fr-FR" sz="1200" dirty="0" smtClean="0"/>
          </a:p>
          <a:p>
            <a:pPr lvl="0">
              <a:lnSpc>
                <a:spcPts val="1840"/>
              </a:lnSpc>
            </a:pPr>
            <a:r>
              <a:rPr lang="en-GB" sz="1200" dirty="0"/>
              <a:t>Avoid Arctic sea ice, E&amp;P oil</a:t>
            </a:r>
          </a:p>
          <a:p>
            <a:pPr lvl="0">
              <a:lnSpc>
                <a:spcPts val="1840"/>
              </a:lnSpc>
            </a:pPr>
            <a:endParaRPr lang="fr-FR" sz="1200" dirty="0" smtClean="0"/>
          </a:p>
          <a:p>
            <a:pPr lvl="0">
              <a:lnSpc>
                <a:spcPts val="1840"/>
              </a:lnSpc>
            </a:pPr>
            <a:r>
              <a:rPr lang="en-GB" sz="1200" dirty="0"/>
              <a:t>Pursue Biodiversity Action Plans</a:t>
            </a:r>
            <a:endParaRPr lang="en-GB" sz="1200" strike="sngStrike" dirty="0"/>
          </a:p>
          <a:p>
            <a:pPr lvl="0">
              <a:lnSpc>
                <a:spcPts val="1840"/>
              </a:lnSpc>
            </a:pPr>
            <a:endParaRPr lang="fr-FR" sz="1200" dirty="0" smtClean="0"/>
          </a:p>
          <a:p>
            <a:pPr lvl="0">
              <a:lnSpc>
                <a:spcPts val="1840"/>
              </a:lnSpc>
            </a:pPr>
            <a:r>
              <a:rPr lang="en-GB" sz="1200" dirty="0"/>
              <a:t>Forest-preservation programme</a:t>
            </a:r>
          </a:p>
          <a:p>
            <a:pPr lvl="0">
              <a:lnSpc>
                <a:spcPts val="1840"/>
              </a:lnSpc>
            </a:pPr>
            <a:endParaRPr lang="fr-FR" sz="1200" dirty="0" smtClean="0"/>
          </a:p>
          <a:p>
            <a:pPr lvl="0">
              <a:lnSpc>
                <a:spcPts val="1840"/>
              </a:lnSpc>
            </a:pPr>
            <a:r>
              <a:rPr lang="en-GB" sz="1200" dirty="0"/>
              <a:t>Share and develop biodiversity data and tools</a:t>
            </a:r>
          </a:p>
          <a:p>
            <a:pPr lvl="0">
              <a:lnSpc>
                <a:spcPts val="1840"/>
              </a:lnSpc>
            </a:pPr>
            <a:endParaRPr lang="fr-FR" sz="1200" dirty="0" smtClean="0"/>
          </a:p>
          <a:p>
            <a:pPr lvl="0">
              <a:lnSpc>
                <a:spcPts val="1840"/>
              </a:lnSpc>
            </a:pPr>
            <a:r>
              <a:rPr lang="en-GB" sz="1200" dirty="0"/>
              <a:t>Raise employee awareness</a:t>
            </a:r>
            <a:endParaRPr lang="en-GB" sz="1200" strike="sngStrike" dirty="0">
              <a:highlight>
                <a:srgbClr val="FFFF00"/>
              </a:highlight>
            </a:endParaRPr>
          </a:p>
        </p:txBody>
      </p:sp>
      <p:pic>
        <p:nvPicPr>
          <p:cNvPr id="13" name="Image 1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5666" y="3005049"/>
            <a:ext cx="216024" cy="113155"/>
          </a:xfrm>
          <a:prstGeom prst="rect">
            <a:avLst/>
          </a:prstGeom>
        </p:spPr>
      </p:pic>
      <p:pic>
        <p:nvPicPr>
          <p:cNvPr id="14" name="Image 1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5666" y="3456761"/>
            <a:ext cx="216024" cy="113155"/>
          </a:xfrm>
          <a:prstGeom prst="rect">
            <a:avLst/>
          </a:prstGeom>
        </p:spPr>
      </p:pic>
      <p:pic>
        <p:nvPicPr>
          <p:cNvPr id="17" name="Image 1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5666" y="3918746"/>
            <a:ext cx="216024" cy="113155"/>
          </a:xfrm>
          <a:prstGeom prst="rect">
            <a:avLst/>
          </a:prstGeom>
        </p:spPr>
      </p:pic>
      <p:pic>
        <p:nvPicPr>
          <p:cNvPr id="20" name="Image 1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5666" y="4380373"/>
            <a:ext cx="216024" cy="113155"/>
          </a:xfrm>
          <a:prstGeom prst="rect">
            <a:avLst/>
          </a:prstGeom>
        </p:spPr>
      </p:pic>
      <p:pic>
        <p:nvPicPr>
          <p:cNvPr id="18" name="Image 1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5666" y="4827886"/>
            <a:ext cx="216024" cy="113155"/>
          </a:xfrm>
          <a:prstGeom prst="rect">
            <a:avLst/>
          </a:prstGeom>
        </p:spPr>
      </p:pic>
      <p:pic>
        <p:nvPicPr>
          <p:cNvPr id="4" name="Image 3"/>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139952" y="1836096"/>
            <a:ext cx="5004048" cy="3401595"/>
          </a:xfrm>
          <a:prstGeom prst="rect">
            <a:avLst/>
          </a:prstGeom>
        </p:spPr>
      </p:pic>
    </p:spTree>
    <p:extLst>
      <p:ext uri="{BB962C8B-B14F-4D97-AF65-F5344CB8AC3E}">
        <p14:creationId xmlns:p14="http://schemas.microsoft.com/office/powerpoint/2010/main" val="5811495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9144000" cy="4843665"/>
          </a:xfrm>
          <a:prstGeom prst="rect">
            <a:avLst/>
          </a:prstGeom>
        </p:spPr>
      </p:pic>
      <p:sp>
        <p:nvSpPr>
          <p:cNvPr id="3" name="Espace réservé du pied de page 2"/>
          <p:cNvSpPr>
            <a:spLocks noGrp="1"/>
          </p:cNvSpPr>
          <p:nvPr>
            <p:ph type="ftr" sz="quarter" idx="3"/>
          </p:nvPr>
        </p:nvSpPr>
        <p:spPr>
          <a:xfrm>
            <a:off x="5835721" y="6309320"/>
            <a:ext cx="2839967" cy="365125"/>
          </a:xfrm>
        </p:spPr>
        <p:txBody>
          <a:bodyPr/>
          <a:lstStyle/>
          <a:p>
            <a:r>
              <a:rPr lang="en-GB" dirty="0"/>
              <a:t>JME 2019 campaign kit : “Our achievements in terms of biodiversity"</a:t>
            </a:r>
          </a:p>
        </p:txBody>
      </p:sp>
      <p:sp>
        <p:nvSpPr>
          <p:cNvPr id="5" name="Espace réservé du texte 4"/>
          <p:cNvSpPr>
            <a:spLocks noGrp="1"/>
          </p:cNvSpPr>
          <p:nvPr>
            <p:ph type="body" sz="quarter" idx="12"/>
          </p:nvPr>
        </p:nvSpPr>
        <p:spPr>
          <a:xfrm>
            <a:off x="1" y="1590566"/>
            <a:ext cx="9144000" cy="1223342"/>
          </a:xfrm>
        </p:spPr>
        <p:txBody>
          <a:bodyPr>
            <a:noAutofit/>
          </a:bodyPr>
          <a:lstStyle/>
          <a:p>
            <a:pPr marL="0" indent="0" algn="ctr">
              <a:buNone/>
            </a:pPr>
            <a:r>
              <a:rPr lang="fr-FR" sz="4600" b="1" dirty="0" smtClean="0">
                <a:solidFill>
                  <a:schemeClr val="bg1"/>
                </a:solidFill>
              </a:rPr>
              <a:t>OUR BIODIVERSITY</a:t>
            </a:r>
          </a:p>
          <a:p>
            <a:pPr marL="0" indent="0" algn="ctr">
              <a:buNone/>
            </a:pPr>
            <a:r>
              <a:rPr lang="fr-FR" sz="4600" b="1" dirty="0" smtClean="0">
                <a:solidFill>
                  <a:schemeClr val="bg1"/>
                </a:solidFill>
              </a:rPr>
              <a:t>INITIATIVES</a:t>
            </a:r>
            <a:endParaRPr lang="en-US" sz="4600" b="1" dirty="0">
              <a:solidFill>
                <a:schemeClr val="bg1"/>
              </a:solidFill>
            </a:endParaRPr>
          </a:p>
        </p:txBody>
      </p:sp>
      <p:pic>
        <p:nvPicPr>
          <p:cNvPr id="6" name="Imag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3902905" y="3856928"/>
            <a:ext cx="1338190" cy="1338190"/>
          </a:xfrm>
          <a:prstGeom prst="rect">
            <a:avLst/>
          </a:prstGeom>
        </p:spPr>
      </p:pic>
    </p:spTree>
    <p:extLst>
      <p:ext uri="{BB962C8B-B14F-4D97-AF65-F5344CB8AC3E}">
        <p14:creationId xmlns:p14="http://schemas.microsoft.com/office/powerpoint/2010/main" val="17826974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3"/>
          </p:nvPr>
        </p:nvSpPr>
        <p:spPr>
          <a:xfrm>
            <a:off x="5835721" y="6309320"/>
            <a:ext cx="2839967" cy="365125"/>
          </a:xfrm>
        </p:spPr>
        <p:txBody>
          <a:bodyPr/>
          <a:lstStyle/>
          <a:p>
            <a:r>
              <a:rPr lang="en-GB" dirty="0"/>
              <a:t>JME 2019 campaign kit : “Our achievements in terms of biodiversity"</a:t>
            </a:r>
          </a:p>
        </p:txBody>
      </p:sp>
      <p:pic>
        <p:nvPicPr>
          <p:cNvPr id="25" name="Image 2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422406"/>
            <a:ext cx="89106" cy="1020153"/>
          </a:xfrm>
          <a:prstGeom prst="rect">
            <a:avLst/>
          </a:prstGeom>
        </p:spPr>
      </p:pic>
      <p:sp>
        <p:nvSpPr>
          <p:cNvPr id="26" name="Titre 1"/>
          <p:cNvSpPr>
            <a:spLocks noGrp="1"/>
          </p:cNvSpPr>
          <p:nvPr>
            <p:ph type="title"/>
          </p:nvPr>
        </p:nvSpPr>
        <p:spPr>
          <a:xfrm>
            <a:off x="323527" y="476671"/>
            <a:ext cx="4886285" cy="911622"/>
          </a:xfrm>
        </p:spPr>
        <p:txBody>
          <a:bodyPr/>
          <a:lstStyle/>
          <a:p>
            <a:r>
              <a:rPr lang="fr-FR" dirty="0" smtClean="0">
                <a:solidFill>
                  <a:srgbClr val="72B84D"/>
                </a:solidFill>
              </a:rPr>
              <a:t>AVOID SENSITIVE AREAS AT</a:t>
            </a:r>
            <a:br>
              <a:rPr lang="fr-FR" dirty="0" smtClean="0">
                <a:solidFill>
                  <a:srgbClr val="72B84D"/>
                </a:solidFill>
              </a:rPr>
            </a:br>
            <a:r>
              <a:rPr lang="fr-FR" dirty="0" smtClean="0"/>
              <a:t>A REGIONAL LEVEL</a:t>
            </a:r>
            <a:endParaRPr lang="en-US" dirty="0">
              <a:solidFill>
                <a:srgbClr val="72B84D"/>
              </a:solidFill>
            </a:endParaRPr>
          </a:p>
        </p:txBody>
      </p:sp>
      <p:sp>
        <p:nvSpPr>
          <p:cNvPr id="2" name="Rectangle 1"/>
          <p:cNvSpPr/>
          <p:nvPr/>
        </p:nvSpPr>
        <p:spPr>
          <a:xfrm>
            <a:off x="323527" y="2410347"/>
            <a:ext cx="4253604" cy="2839688"/>
          </a:xfrm>
          <a:prstGeom prst="rect">
            <a:avLst/>
          </a:prstGeom>
        </p:spPr>
        <p:txBody>
          <a:bodyPr wrap="square">
            <a:spAutoFit/>
          </a:bodyPr>
          <a:lstStyle/>
          <a:p>
            <a:pPr>
              <a:lnSpc>
                <a:spcPts val="1840"/>
              </a:lnSpc>
            </a:pPr>
            <a:r>
              <a:rPr lang="en-GB" sz="1200" dirty="0"/>
              <a:t>Total does not conduct exploration or production activities in natural areas listed as UNESCO World Heritage sites and avoids any exploration of oil fields in the Arctic sea ice </a:t>
            </a:r>
            <a:r>
              <a:rPr lang="en-GB" sz="1200" dirty="0" smtClean="0"/>
              <a:t>zone.</a:t>
            </a:r>
          </a:p>
          <a:p>
            <a:pPr>
              <a:lnSpc>
                <a:spcPts val="1840"/>
              </a:lnSpc>
            </a:pPr>
            <a:endParaRPr lang="fr-FR" sz="1200" dirty="0"/>
          </a:p>
          <a:p>
            <a:pPr>
              <a:lnSpc>
                <a:spcPts val="1840"/>
              </a:lnSpc>
            </a:pPr>
            <a:r>
              <a:rPr lang="en-GB" sz="1200" b="1" dirty="0"/>
              <a:t>In the Democratic Republic of the Congo</a:t>
            </a:r>
            <a:r>
              <a:rPr lang="en-GB" sz="1200" dirty="0"/>
              <a:t>, in 2012, Total was awarded the exploration licence for Block 3 in the Albertine Graben of which one third is located in the Virunga National Park. We pledged to work only in the area located outside the park. Since 2013, we have systematically checked that all new exploration or extraction projects are located outside the borders of natural areas on UNESCO’s World Heritage List. </a:t>
            </a:r>
          </a:p>
        </p:txBody>
      </p:sp>
      <p:pic>
        <p:nvPicPr>
          <p:cNvPr id="6" name="Image 5"/>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flipH="1">
            <a:off x="3419872" y="1124744"/>
            <a:ext cx="5724128" cy="4436296"/>
          </a:xfrm>
          <a:prstGeom prst="rect">
            <a:avLst/>
          </a:prstGeom>
        </p:spPr>
      </p:pic>
    </p:spTree>
    <p:extLst>
      <p:ext uri="{BB962C8B-B14F-4D97-AF65-F5344CB8AC3E}">
        <p14:creationId xmlns:p14="http://schemas.microsoft.com/office/powerpoint/2010/main" val="123650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3"/>
          </p:nvPr>
        </p:nvSpPr>
        <p:spPr>
          <a:xfrm>
            <a:off x="5835721" y="6309320"/>
            <a:ext cx="2839967" cy="365125"/>
          </a:xfrm>
        </p:spPr>
        <p:txBody>
          <a:bodyPr/>
          <a:lstStyle/>
          <a:p>
            <a:r>
              <a:rPr lang="en-GB" dirty="0"/>
              <a:t>JME 2019 campaign kit : “Our achievements in terms of biodiversity"</a:t>
            </a:r>
          </a:p>
        </p:txBody>
      </p:sp>
      <p:pic>
        <p:nvPicPr>
          <p:cNvPr id="25" name="Image 2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054894" y="368140"/>
            <a:ext cx="89106" cy="1020153"/>
          </a:xfrm>
          <a:prstGeom prst="rect">
            <a:avLst/>
          </a:prstGeom>
        </p:spPr>
      </p:pic>
      <p:sp>
        <p:nvSpPr>
          <p:cNvPr id="26" name="Titre 1"/>
          <p:cNvSpPr>
            <a:spLocks noGrp="1"/>
          </p:cNvSpPr>
          <p:nvPr>
            <p:ph type="title"/>
          </p:nvPr>
        </p:nvSpPr>
        <p:spPr>
          <a:xfrm>
            <a:off x="3862179" y="476672"/>
            <a:ext cx="4886285" cy="911622"/>
          </a:xfrm>
        </p:spPr>
        <p:txBody>
          <a:bodyPr/>
          <a:lstStyle/>
          <a:p>
            <a:pPr algn="r"/>
            <a:r>
              <a:rPr lang="fr-FR" dirty="0"/>
              <a:t>AVOID SENSITIVE AREAS AT</a:t>
            </a:r>
            <a:br>
              <a:rPr lang="fr-FR" dirty="0"/>
            </a:br>
            <a:r>
              <a:rPr lang="fr-FR" dirty="0"/>
              <a:t>A REGIONAL LEVEL</a:t>
            </a:r>
            <a:endParaRPr lang="en-US" dirty="0">
              <a:solidFill>
                <a:srgbClr val="72B84D"/>
              </a:solidFill>
            </a:endParaRPr>
          </a:p>
        </p:txBody>
      </p:sp>
      <p:sp>
        <p:nvSpPr>
          <p:cNvPr id="2" name="Rectangle 1"/>
          <p:cNvSpPr/>
          <p:nvPr/>
        </p:nvSpPr>
        <p:spPr>
          <a:xfrm>
            <a:off x="5439623" y="2924944"/>
            <a:ext cx="3000184" cy="1223861"/>
          </a:xfrm>
          <a:prstGeom prst="rect">
            <a:avLst/>
          </a:prstGeom>
        </p:spPr>
        <p:txBody>
          <a:bodyPr wrap="square">
            <a:spAutoFit/>
          </a:bodyPr>
          <a:lstStyle/>
          <a:p>
            <a:pPr>
              <a:lnSpc>
                <a:spcPts val="1840"/>
              </a:lnSpc>
            </a:pPr>
            <a:r>
              <a:rPr lang="en-GB" sz="1200" b="1" dirty="0"/>
              <a:t>In the Arctic sea ice</a:t>
            </a:r>
            <a:r>
              <a:rPr lang="en-GB" sz="1200" dirty="0"/>
              <a:t>, Total refrains from all oil exploration operations and publishes a list of its licences in this area on its website, in the interest of full disclosure.</a:t>
            </a:r>
          </a:p>
        </p:txBody>
      </p:sp>
      <p:pic>
        <p:nvPicPr>
          <p:cNvPr id="5" name="Image 4"/>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 y="1196752"/>
            <a:ext cx="5521517" cy="4896544"/>
          </a:xfrm>
          <a:prstGeom prst="rect">
            <a:avLst/>
          </a:prstGeom>
        </p:spPr>
      </p:pic>
    </p:spTree>
    <p:extLst>
      <p:ext uri="{BB962C8B-B14F-4D97-AF65-F5344CB8AC3E}">
        <p14:creationId xmlns:p14="http://schemas.microsoft.com/office/powerpoint/2010/main" val="8040107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3"/>
          </p:nvPr>
        </p:nvSpPr>
        <p:spPr>
          <a:xfrm>
            <a:off x="5835721" y="6309320"/>
            <a:ext cx="2839967" cy="365125"/>
          </a:xfrm>
        </p:spPr>
        <p:txBody>
          <a:bodyPr/>
          <a:lstStyle/>
          <a:p>
            <a:r>
              <a:rPr lang="en-GB" dirty="0"/>
              <a:t>JME 2019 campaign kit : “Our achievements in terms of biodiversity"</a:t>
            </a:r>
          </a:p>
        </p:txBody>
      </p:sp>
      <p:pic>
        <p:nvPicPr>
          <p:cNvPr id="25" name="Image 2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422406"/>
            <a:ext cx="89106" cy="1020153"/>
          </a:xfrm>
          <a:prstGeom prst="rect">
            <a:avLst/>
          </a:prstGeom>
        </p:spPr>
      </p:pic>
      <p:sp>
        <p:nvSpPr>
          <p:cNvPr id="26" name="Titre 1"/>
          <p:cNvSpPr>
            <a:spLocks noGrp="1"/>
          </p:cNvSpPr>
          <p:nvPr>
            <p:ph type="title"/>
          </p:nvPr>
        </p:nvSpPr>
        <p:spPr>
          <a:xfrm>
            <a:off x="323527" y="476671"/>
            <a:ext cx="4886285" cy="911622"/>
          </a:xfrm>
        </p:spPr>
        <p:txBody>
          <a:bodyPr/>
          <a:lstStyle/>
          <a:p>
            <a:r>
              <a:rPr lang="fr-FR" dirty="0" smtClean="0">
                <a:solidFill>
                  <a:srgbClr val="72B84D"/>
                </a:solidFill>
              </a:rPr>
              <a:t>AVOID SENSITIVE AREAS</a:t>
            </a:r>
            <a:br>
              <a:rPr lang="fr-FR" dirty="0" smtClean="0">
                <a:solidFill>
                  <a:srgbClr val="72B84D"/>
                </a:solidFill>
              </a:rPr>
            </a:br>
            <a:r>
              <a:rPr lang="fr-FR" dirty="0" smtClean="0"/>
              <a:t>AT A LOCAL LEVEL</a:t>
            </a:r>
            <a:endParaRPr lang="en-US" dirty="0">
              <a:solidFill>
                <a:srgbClr val="72B84D"/>
              </a:solidFill>
            </a:endParaRPr>
          </a:p>
        </p:txBody>
      </p:sp>
      <p:sp>
        <p:nvSpPr>
          <p:cNvPr id="2" name="Rectangle 1"/>
          <p:cNvSpPr/>
          <p:nvPr/>
        </p:nvSpPr>
        <p:spPr>
          <a:xfrm>
            <a:off x="323527" y="2348436"/>
            <a:ext cx="3816425" cy="2608856"/>
          </a:xfrm>
          <a:prstGeom prst="rect">
            <a:avLst/>
          </a:prstGeom>
        </p:spPr>
        <p:txBody>
          <a:bodyPr wrap="square">
            <a:spAutoFit/>
          </a:bodyPr>
          <a:lstStyle/>
          <a:p>
            <a:pPr>
              <a:lnSpc>
                <a:spcPts val="1840"/>
              </a:lnSpc>
            </a:pPr>
            <a:r>
              <a:rPr lang="en-GB" sz="1200" dirty="0"/>
              <a:t>We take ecosystem sensitivity into account at a smaller scale.</a:t>
            </a:r>
          </a:p>
          <a:p>
            <a:pPr>
              <a:lnSpc>
                <a:spcPts val="1840"/>
              </a:lnSpc>
            </a:pPr>
            <a:endParaRPr lang="en-GB" sz="1200" dirty="0"/>
          </a:p>
          <a:p>
            <a:pPr>
              <a:lnSpc>
                <a:spcPts val="1840"/>
              </a:lnSpc>
            </a:pPr>
            <a:r>
              <a:rPr lang="en-GB" sz="1200" b="1" dirty="0"/>
              <a:t>In Uganda</a:t>
            </a:r>
            <a:r>
              <a:rPr lang="en-GB" sz="1200" dirty="0"/>
              <a:t>, one of Total’s exploration blocks is partially located in the Murchison Falls National Park. Before we began working, we identified mammal breeding grounds, waterholes and trails used by wildlife to map out sensitive areas to be avoided. This inventory helped us not to impact off-limit areas, and to determine the best season for carrying out work without disturbing the surrounding environment.</a:t>
            </a:r>
          </a:p>
        </p:txBody>
      </p:sp>
      <p:pic>
        <p:nvPicPr>
          <p:cNvPr id="5" name="Image 4"/>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059832" y="692696"/>
            <a:ext cx="6084168" cy="5567792"/>
          </a:xfrm>
          <a:prstGeom prst="rect">
            <a:avLst/>
          </a:prstGeom>
        </p:spPr>
      </p:pic>
    </p:spTree>
    <p:extLst>
      <p:ext uri="{BB962C8B-B14F-4D97-AF65-F5344CB8AC3E}">
        <p14:creationId xmlns:p14="http://schemas.microsoft.com/office/powerpoint/2010/main" val="1396380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858"/>
            <a:ext cx="4175696" cy="6227159"/>
          </a:xfrm>
          <a:prstGeom prst="rect">
            <a:avLst/>
          </a:prstGeom>
        </p:spPr>
      </p:pic>
      <p:sp>
        <p:nvSpPr>
          <p:cNvPr id="3" name="Espace réservé du pied de page 2"/>
          <p:cNvSpPr>
            <a:spLocks noGrp="1"/>
          </p:cNvSpPr>
          <p:nvPr>
            <p:ph type="ftr" sz="quarter" idx="3"/>
          </p:nvPr>
        </p:nvSpPr>
        <p:spPr>
          <a:xfrm>
            <a:off x="5835721" y="6309320"/>
            <a:ext cx="2839967" cy="365125"/>
          </a:xfrm>
        </p:spPr>
        <p:txBody>
          <a:bodyPr/>
          <a:lstStyle/>
          <a:p>
            <a:r>
              <a:rPr lang="en-GB" dirty="0"/>
              <a:t>JME 2019 campaign kit : “Our achievements in terms of biodiversity"</a:t>
            </a:r>
          </a:p>
        </p:txBody>
      </p:sp>
      <p:pic>
        <p:nvPicPr>
          <p:cNvPr id="25" name="Image 2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054894" y="368140"/>
            <a:ext cx="89106" cy="1020153"/>
          </a:xfrm>
          <a:prstGeom prst="rect">
            <a:avLst/>
          </a:prstGeom>
        </p:spPr>
      </p:pic>
      <p:sp>
        <p:nvSpPr>
          <p:cNvPr id="26" name="Titre 1"/>
          <p:cNvSpPr>
            <a:spLocks noGrp="1"/>
          </p:cNvSpPr>
          <p:nvPr>
            <p:ph type="title"/>
          </p:nvPr>
        </p:nvSpPr>
        <p:spPr>
          <a:xfrm>
            <a:off x="3862179" y="620688"/>
            <a:ext cx="4886285" cy="497659"/>
          </a:xfrm>
        </p:spPr>
        <p:txBody>
          <a:bodyPr/>
          <a:lstStyle/>
          <a:p>
            <a:pPr algn="r"/>
            <a:r>
              <a:rPr lang="fr-FR" dirty="0" smtClean="0">
                <a:solidFill>
                  <a:srgbClr val="72B84D"/>
                </a:solidFill>
              </a:rPr>
              <a:t>REDUCE IMPACTS</a:t>
            </a:r>
            <a:endParaRPr lang="en-US" dirty="0">
              <a:solidFill>
                <a:srgbClr val="72B84D"/>
              </a:solidFill>
            </a:endParaRPr>
          </a:p>
        </p:txBody>
      </p:sp>
      <p:sp>
        <p:nvSpPr>
          <p:cNvPr id="2" name="Rectangle 1"/>
          <p:cNvSpPr/>
          <p:nvPr/>
        </p:nvSpPr>
        <p:spPr>
          <a:xfrm>
            <a:off x="4571232" y="1388293"/>
            <a:ext cx="4104456" cy="3993850"/>
          </a:xfrm>
          <a:prstGeom prst="rect">
            <a:avLst/>
          </a:prstGeom>
        </p:spPr>
        <p:txBody>
          <a:bodyPr wrap="square">
            <a:spAutoFit/>
          </a:bodyPr>
          <a:lstStyle/>
          <a:p>
            <a:pPr>
              <a:lnSpc>
                <a:spcPts val="1840"/>
              </a:lnSpc>
            </a:pPr>
            <a:r>
              <a:rPr lang="en-US" sz="1200" dirty="0"/>
              <a:t>We take care to minimize the impacts of our operations on biodiversity throughout our projects’ </a:t>
            </a:r>
            <a:r>
              <a:rPr lang="en-US" sz="1200" dirty="0" smtClean="0"/>
              <a:t>lifespan</a:t>
            </a:r>
            <a:r>
              <a:rPr lang="fr-FR" sz="1200" dirty="0" smtClean="0"/>
              <a:t>. </a:t>
            </a:r>
            <a:endParaRPr lang="fr-FR" sz="1200" dirty="0"/>
          </a:p>
          <a:p>
            <a:pPr>
              <a:lnSpc>
                <a:spcPts val="1840"/>
              </a:lnSpc>
            </a:pPr>
            <a:endParaRPr lang="fr-FR" sz="1200" b="1" dirty="0" smtClean="0"/>
          </a:p>
          <a:p>
            <a:pPr>
              <a:lnSpc>
                <a:spcPts val="1840"/>
              </a:lnSpc>
            </a:pPr>
            <a:r>
              <a:rPr lang="en-GB" sz="1200" b="1" dirty="0"/>
              <a:t>In southern Yemen</a:t>
            </a:r>
            <a:r>
              <a:rPr lang="en-GB" sz="1200" dirty="0"/>
              <a:t>, </a:t>
            </a:r>
            <a:r>
              <a:rPr lang="en-GB" sz="1200" dirty="0" smtClean="0"/>
              <a:t>Total </a:t>
            </a:r>
            <a:r>
              <a:rPr lang="en-GB" sz="1200" dirty="0"/>
              <a:t>discovered rich </a:t>
            </a:r>
            <a:r>
              <a:rPr lang="en-US" sz="1200" dirty="0"/>
              <a:t>coral reefs during preliminary studies for the </a:t>
            </a:r>
            <a:r>
              <a:rPr lang="en-US" sz="1200" dirty="0" err="1"/>
              <a:t>Balhaf</a:t>
            </a:r>
            <a:r>
              <a:rPr lang="en-US" sz="1200" dirty="0"/>
              <a:t> gas </a:t>
            </a:r>
            <a:r>
              <a:rPr lang="en-US" sz="1200" dirty="0" err="1"/>
              <a:t>liquefication</a:t>
            </a:r>
            <a:r>
              <a:rPr lang="en-US" sz="1200" dirty="0"/>
              <a:t> plant. To limit the project’s impact on marine biodiversity, we modified the facility’s design, took measures to contain fine particles and turbidity due to construction,</a:t>
            </a:r>
            <a:r>
              <a:rPr lang="en-GB" sz="1200" dirty="0"/>
              <a:t> and transplanted certain coral colonies so that they could thrive in conditions similar to their original habitat. The project was monitored by a scientific committee on biodiversity that included a member from </a:t>
            </a:r>
            <a:r>
              <a:rPr lang="en-US" sz="1200" dirty="0"/>
              <a:t>IUCN (International Union for Conservation of Nature</a:t>
            </a:r>
            <a:r>
              <a:rPr lang="en-GB" sz="1200" dirty="0"/>
              <a:t>).</a:t>
            </a:r>
          </a:p>
          <a:p>
            <a:pPr>
              <a:lnSpc>
                <a:spcPts val="1840"/>
              </a:lnSpc>
            </a:pPr>
            <a:endParaRPr lang="fr-FR" sz="1200" b="1" dirty="0" smtClean="0"/>
          </a:p>
          <a:p>
            <a:pPr>
              <a:lnSpc>
                <a:spcPts val="1840"/>
              </a:lnSpc>
            </a:pPr>
            <a:r>
              <a:rPr lang="en-GB" sz="1200" b="1" dirty="0"/>
              <a:t>In Uganda and Tanzania</a:t>
            </a:r>
            <a:r>
              <a:rPr lang="en-GB" sz="1200" dirty="0"/>
              <a:t>, Total adjusted the route of a 1,500 km pipeline to the port in </a:t>
            </a:r>
            <a:r>
              <a:rPr lang="fr-FR" sz="1200" dirty="0"/>
              <a:t>Dar-Es-Salam </a:t>
            </a:r>
            <a:r>
              <a:rPr lang="en-GB" sz="1200" dirty="0" smtClean="0"/>
              <a:t>to </a:t>
            </a:r>
            <a:r>
              <a:rPr lang="en-GB" sz="1200" dirty="0"/>
              <a:t>avoid certain sensitive areas.</a:t>
            </a:r>
          </a:p>
        </p:txBody>
      </p:sp>
      <p:sp>
        <p:nvSpPr>
          <p:cNvPr id="8" name="Rectangle 7"/>
          <p:cNvSpPr/>
          <p:nvPr/>
        </p:nvSpPr>
        <p:spPr>
          <a:xfrm>
            <a:off x="7452320" y="0"/>
            <a:ext cx="1691680" cy="61653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Tree>
    <p:extLst>
      <p:ext uri="{BB962C8B-B14F-4D97-AF65-F5344CB8AC3E}">
        <p14:creationId xmlns:p14="http://schemas.microsoft.com/office/powerpoint/2010/main" val="375261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3"/>
          </p:nvPr>
        </p:nvSpPr>
        <p:spPr>
          <a:xfrm>
            <a:off x="5835721" y="6309320"/>
            <a:ext cx="2839967" cy="365125"/>
          </a:xfrm>
        </p:spPr>
        <p:txBody>
          <a:bodyPr/>
          <a:lstStyle/>
          <a:p>
            <a:r>
              <a:rPr lang="en-GB" dirty="0"/>
              <a:t>JME 2019 campaign kit : “Our achievements in terms of biodiversity"</a:t>
            </a:r>
          </a:p>
        </p:txBody>
      </p:sp>
      <p:pic>
        <p:nvPicPr>
          <p:cNvPr id="25" name="Image 2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12005"/>
            <a:ext cx="89106" cy="1020153"/>
          </a:xfrm>
          <a:prstGeom prst="rect">
            <a:avLst/>
          </a:prstGeom>
        </p:spPr>
      </p:pic>
      <p:sp>
        <p:nvSpPr>
          <p:cNvPr id="26" name="Titre 1"/>
          <p:cNvSpPr>
            <a:spLocks noGrp="1"/>
          </p:cNvSpPr>
          <p:nvPr>
            <p:ph type="title"/>
          </p:nvPr>
        </p:nvSpPr>
        <p:spPr>
          <a:xfrm>
            <a:off x="323527" y="373718"/>
            <a:ext cx="4886285" cy="911622"/>
          </a:xfrm>
        </p:spPr>
        <p:txBody>
          <a:bodyPr/>
          <a:lstStyle/>
          <a:p>
            <a:r>
              <a:rPr lang="fr-FR" dirty="0" smtClean="0">
                <a:solidFill>
                  <a:srgbClr val="72B84D"/>
                </a:solidFill>
              </a:rPr>
              <a:t>MITIGATE</a:t>
            </a:r>
            <a:endParaRPr lang="en-US" dirty="0">
              <a:solidFill>
                <a:srgbClr val="72B84D"/>
              </a:solidFill>
            </a:endParaRPr>
          </a:p>
        </p:txBody>
      </p:sp>
      <p:sp>
        <p:nvSpPr>
          <p:cNvPr id="2" name="Rectangle 1"/>
          <p:cNvSpPr/>
          <p:nvPr/>
        </p:nvSpPr>
        <p:spPr>
          <a:xfrm>
            <a:off x="323527" y="1087378"/>
            <a:ext cx="4320481" cy="5148012"/>
          </a:xfrm>
          <a:prstGeom prst="rect">
            <a:avLst/>
          </a:prstGeom>
        </p:spPr>
        <p:txBody>
          <a:bodyPr wrap="square">
            <a:spAutoFit/>
          </a:bodyPr>
          <a:lstStyle/>
          <a:p>
            <a:pPr>
              <a:lnSpc>
                <a:spcPts val="1840"/>
              </a:lnSpc>
            </a:pPr>
            <a:r>
              <a:rPr lang="en-US" sz="1200" dirty="0"/>
              <a:t>To ensure the sustainability of the natural habitats in which we operate, we incorporate mitigation from the beginning of each project and also help to </a:t>
            </a:r>
            <a:r>
              <a:rPr lang="en-GB" sz="1200" dirty="0"/>
              <a:t>restore degraded natural environments.</a:t>
            </a:r>
          </a:p>
          <a:p>
            <a:pPr>
              <a:lnSpc>
                <a:spcPts val="1840"/>
              </a:lnSpc>
            </a:pPr>
            <a:r>
              <a:rPr lang="en-GB" sz="1200" b="1" dirty="0"/>
              <a:t>In Scotland</a:t>
            </a:r>
            <a:r>
              <a:rPr lang="en-GB" sz="1200" dirty="0"/>
              <a:t>, during construction of its industrial complex on the Shetland Islands, Total conserved the excavated </a:t>
            </a:r>
            <a:r>
              <a:rPr lang="en-GB" sz="1200" dirty="0" smtClean="0"/>
              <a:t>peat.</a:t>
            </a:r>
          </a:p>
          <a:p>
            <a:pPr>
              <a:lnSpc>
                <a:spcPts val="1840"/>
              </a:lnSpc>
            </a:pPr>
            <a:r>
              <a:rPr lang="en-GB" sz="1200" dirty="0" smtClean="0"/>
              <a:t>It </a:t>
            </a:r>
            <a:r>
              <a:rPr lang="en-GB" sz="1200" dirty="0"/>
              <a:t>has been stored in conditions that prevent it from decomposing so that it can be returned to the original location when the site closes.</a:t>
            </a:r>
          </a:p>
          <a:p>
            <a:pPr>
              <a:lnSpc>
                <a:spcPts val="1840"/>
              </a:lnSpc>
            </a:pPr>
            <a:r>
              <a:rPr lang="en-GB" sz="1200" b="1" dirty="0"/>
              <a:t>In Indonesia</a:t>
            </a:r>
            <a:r>
              <a:rPr lang="en-GB" sz="1200" dirty="0"/>
              <a:t>, Total operated in the Mahakam Delta until 2017, in an area where human activity had led to deforestation of the mangrove ecosystem. We responded by planting </a:t>
            </a:r>
            <a:r>
              <a:rPr lang="en-GB" sz="1200" dirty="0" smtClean="0"/>
              <a:t>over </a:t>
            </a:r>
            <a:r>
              <a:rPr lang="en-GB" sz="1200" dirty="0"/>
              <a:t>12 </a:t>
            </a:r>
            <a:r>
              <a:rPr lang="en-GB" sz="1200" dirty="0" smtClean="0"/>
              <a:t>million</a:t>
            </a:r>
            <a:r>
              <a:rPr lang="en-GB" sz="1200" dirty="0" smtClean="0">
                <a:solidFill>
                  <a:srgbClr val="FF0000"/>
                </a:solidFill>
              </a:rPr>
              <a:t>-</a:t>
            </a:r>
            <a:r>
              <a:rPr lang="en-GB" sz="1200" dirty="0" smtClean="0"/>
              <a:t> </a:t>
            </a:r>
            <a:r>
              <a:rPr lang="en-GB" sz="1200" dirty="0"/>
              <a:t>mangrove tree seedlings</a:t>
            </a:r>
            <a:r>
              <a:rPr lang="fr-FR" sz="1200" dirty="0" smtClean="0"/>
              <a:t>.</a:t>
            </a:r>
          </a:p>
          <a:p>
            <a:pPr>
              <a:lnSpc>
                <a:spcPts val="1840"/>
              </a:lnSpc>
            </a:pPr>
            <a:endParaRPr lang="fr-FR" sz="1200" b="1" dirty="0" smtClean="0"/>
          </a:p>
          <a:p>
            <a:pPr>
              <a:lnSpc>
                <a:spcPts val="1840"/>
              </a:lnSpc>
            </a:pPr>
            <a:r>
              <a:rPr lang="en-GB" sz="1200" b="1" dirty="0"/>
              <a:t>R&amp;D FOCUS</a:t>
            </a:r>
          </a:p>
          <a:p>
            <a:pPr>
              <a:lnSpc>
                <a:spcPts val="1840"/>
              </a:lnSpc>
            </a:pPr>
            <a:r>
              <a:rPr lang="en-GB" sz="1200" dirty="0"/>
              <a:t>For future mangrove reforestation projects, our R&amp;D teams, in partnership with a specialised company, have developed artificial tutors to retain sediments and favour the growth of mangrove trees. With the same partner, the Group has also developed a technology for a 3D-printed coral-reef structure to facilitate the natural growth of new reefs.</a:t>
            </a:r>
          </a:p>
          <a:p>
            <a:pPr>
              <a:lnSpc>
                <a:spcPts val="1840"/>
              </a:lnSpc>
            </a:pPr>
            <a:endParaRPr lang="fr-FR" sz="1200" dirty="0"/>
          </a:p>
        </p:txBody>
      </p:sp>
      <p:pic>
        <p:nvPicPr>
          <p:cNvPr id="7" name="Image 6"/>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968304" y="-858"/>
            <a:ext cx="4175696" cy="6227159"/>
          </a:xfrm>
          <a:prstGeom prst="rect">
            <a:avLst/>
          </a:prstGeom>
        </p:spPr>
      </p:pic>
      <p:pic>
        <p:nvPicPr>
          <p:cNvPr id="4" name="Image 3"/>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968304" y="0"/>
            <a:ext cx="4175696" cy="6226301"/>
          </a:xfrm>
          <a:prstGeom prst="rect">
            <a:avLst/>
          </a:prstGeom>
        </p:spPr>
      </p:pic>
    </p:spTree>
    <p:extLst>
      <p:ext uri="{BB962C8B-B14F-4D97-AF65-F5344CB8AC3E}">
        <p14:creationId xmlns:p14="http://schemas.microsoft.com/office/powerpoint/2010/main" val="18356354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0" y="0"/>
            <a:ext cx="5652120" cy="6021288"/>
          </a:xfrm>
          <a:prstGeom prst="rect">
            <a:avLst/>
          </a:prstGeom>
        </p:spPr>
      </p:pic>
      <p:sp>
        <p:nvSpPr>
          <p:cNvPr id="3" name="Espace réservé du pied de page 2"/>
          <p:cNvSpPr>
            <a:spLocks noGrp="1"/>
          </p:cNvSpPr>
          <p:nvPr>
            <p:ph type="ftr" sz="quarter" idx="3"/>
          </p:nvPr>
        </p:nvSpPr>
        <p:spPr>
          <a:xfrm>
            <a:off x="5835721" y="6309320"/>
            <a:ext cx="2839967" cy="365125"/>
          </a:xfrm>
        </p:spPr>
        <p:txBody>
          <a:bodyPr/>
          <a:lstStyle/>
          <a:p>
            <a:r>
              <a:rPr lang="en-GB" dirty="0"/>
              <a:t>JME 2019 campaign kit : “Our achievements in terms of biodiversity"</a:t>
            </a:r>
          </a:p>
        </p:txBody>
      </p:sp>
      <p:pic>
        <p:nvPicPr>
          <p:cNvPr id="25" name="Image 2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054895" y="112005"/>
            <a:ext cx="89106" cy="1020153"/>
          </a:xfrm>
          <a:prstGeom prst="rect">
            <a:avLst/>
          </a:prstGeom>
        </p:spPr>
      </p:pic>
      <p:sp>
        <p:nvSpPr>
          <p:cNvPr id="26" name="Titre 1"/>
          <p:cNvSpPr>
            <a:spLocks noGrp="1"/>
          </p:cNvSpPr>
          <p:nvPr>
            <p:ph type="title"/>
          </p:nvPr>
        </p:nvSpPr>
        <p:spPr>
          <a:xfrm>
            <a:off x="4718243" y="373718"/>
            <a:ext cx="4038252" cy="911622"/>
          </a:xfrm>
        </p:spPr>
        <p:txBody>
          <a:bodyPr/>
          <a:lstStyle/>
          <a:p>
            <a:pPr algn="r"/>
            <a:r>
              <a:rPr lang="fr-FR" dirty="0" smtClean="0">
                <a:solidFill>
                  <a:srgbClr val="72B84D"/>
                </a:solidFill>
              </a:rPr>
              <a:t>OFFSET</a:t>
            </a:r>
            <a:endParaRPr lang="en-US" dirty="0">
              <a:solidFill>
                <a:srgbClr val="72B84D"/>
              </a:solidFill>
            </a:endParaRPr>
          </a:p>
        </p:txBody>
      </p:sp>
      <p:sp>
        <p:nvSpPr>
          <p:cNvPr id="2" name="Rectangle 1"/>
          <p:cNvSpPr/>
          <p:nvPr/>
        </p:nvSpPr>
        <p:spPr>
          <a:xfrm>
            <a:off x="5209813" y="1087378"/>
            <a:ext cx="3600401" cy="3763018"/>
          </a:xfrm>
          <a:prstGeom prst="rect">
            <a:avLst/>
          </a:prstGeom>
        </p:spPr>
        <p:txBody>
          <a:bodyPr wrap="square">
            <a:spAutoFit/>
          </a:bodyPr>
          <a:lstStyle/>
          <a:p>
            <a:pPr>
              <a:lnSpc>
                <a:spcPts val="1840"/>
              </a:lnSpc>
            </a:pPr>
            <a:r>
              <a:rPr lang="en-GB" sz="1200" dirty="0"/>
              <a:t>Our offset programmes focus on preventing the net loss of biodiversity in natural habitats or, for certain projects, contributing to a net gain in </a:t>
            </a:r>
            <a:r>
              <a:rPr lang="en-GB" sz="1200" dirty="0" smtClean="0"/>
              <a:t>biodiversity</a:t>
            </a:r>
            <a:r>
              <a:rPr lang="fr-FR" sz="1200" dirty="0" smtClean="0"/>
              <a:t>.</a:t>
            </a:r>
          </a:p>
          <a:p>
            <a:pPr>
              <a:lnSpc>
                <a:spcPts val="1840"/>
              </a:lnSpc>
            </a:pPr>
            <a:endParaRPr lang="fr-FR" sz="1200" dirty="0"/>
          </a:p>
          <a:p>
            <a:pPr>
              <a:lnSpc>
                <a:spcPts val="1840"/>
              </a:lnSpc>
            </a:pPr>
            <a:r>
              <a:rPr lang="en-GB" sz="1200" b="1" dirty="0"/>
              <a:t>In Uganda</a:t>
            </a:r>
            <a:r>
              <a:rPr lang="en-GB" sz="1200" dirty="0"/>
              <a:t>, Total operates the </a:t>
            </a:r>
            <a:r>
              <a:rPr lang="en-GB" sz="1200" dirty="0" err="1"/>
              <a:t>Tilenga</a:t>
            </a:r>
            <a:r>
              <a:rPr lang="en-GB" sz="1200" dirty="0"/>
              <a:t> project in an area with a particularly sensitive biodiversity that, due to poaching and other pressure from humans, has been degrading. In response, the Group has identified actions that could be conducted in partnership with specialised local and international organisations. These will help to stabilise the situation and even redress the current trend by promoting the increase of priority species and the protection of critical habitats to achieve a net gain in biodiversity.</a:t>
            </a:r>
          </a:p>
        </p:txBody>
      </p:sp>
    </p:spTree>
    <p:extLst>
      <p:ext uri="{BB962C8B-B14F-4D97-AF65-F5344CB8AC3E}">
        <p14:creationId xmlns:p14="http://schemas.microsoft.com/office/powerpoint/2010/main" val="4088001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3"/>
          </p:nvPr>
        </p:nvSpPr>
        <p:spPr>
          <a:xfrm>
            <a:off x="5835721" y="6309320"/>
            <a:ext cx="2839967" cy="365125"/>
          </a:xfrm>
        </p:spPr>
        <p:txBody>
          <a:bodyPr/>
          <a:lstStyle/>
          <a:p>
            <a:r>
              <a:rPr lang="en-GB" dirty="0"/>
              <a:t>JME 2019 campaign kit : “Our achievements in terms of biodiversity"</a:t>
            </a:r>
          </a:p>
        </p:txBody>
      </p:sp>
      <p:pic>
        <p:nvPicPr>
          <p:cNvPr id="25" name="Image 2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12005"/>
            <a:ext cx="89106" cy="1020153"/>
          </a:xfrm>
          <a:prstGeom prst="rect">
            <a:avLst/>
          </a:prstGeom>
        </p:spPr>
      </p:pic>
      <p:sp>
        <p:nvSpPr>
          <p:cNvPr id="26" name="Titre 1"/>
          <p:cNvSpPr>
            <a:spLocks noGrp="1"/>
          </p:cNvSpPr>
          <p:nvPr>
            <p:ph type="title"/>
          </p:nvPr>
        </p:nvSpPr>
        <p:spPr>
          <a:xfrm>
            <a:off x="323527" y="245492"/>
            <a:ext cx="4886285" cy="884665"/>
          </a:xfrm>
        </p:spPr>
        <p:txBody>
          <a:bodyPr/>
          <a:lstStyle/>
          <a:p>
            <a:r>
              <a:rPr lang="fr-FR" dirty="0" smtClean="0">
                <a:solidFill>
                  <a:srgbClr val="72B84D"/>
                </a:solidFill>
              </a:rPr>
              <a:t>ASSESS ECOSYSTEM</a:t>
            </a:r>
            <a:br>
              <a:rPr lang="fr-FR" dirty="0" smtClean="0">
                <a:solidFill>
                  <a:srgbClr val="72B84D"/>
                </a:solidFill>
              </a:rPr>
            </a:br>
            <a:r>
              <a:rPr lang="fr-FR" dirty="0" smtClean="0">
                <a:solidFill>
                  <a:srgbClr val="72B84D"/>
                </a:solidFill>
              </a:rPr>
              <a:t>SERVICES</a:t>
            </a:r>
            <a:endParaRPr lang="en-US" dirty="0">
              <a:solidFill>
                <a:srgbClr val="72B84D"/>
              </a:solidFill>
            </a:endParaRPr>
          </a:p>
        </p:txBody>
      </p:sp>
      <p:sp>
        <p:nvSpPr>
          <p:cNvPr id="2" name="Rectangle 1"/>
          <p:cNvSpPr/>
          <p:nvPr/>
        </p:nvSpPr>
        <p:spPr>
          <a:xfrm>
            <a:off x="323527" y="1772816"/>
            <a:ext cx="3816425" cy="3070521"/>
          </a:xfrm>
          <a:prstGeom prst="rect">
            <a:avLst/>
          </a:prstGeom>
        </p:spPr>
        <p:txBody>
          <a:bodyPr wrap="square">
            <a:spAutoFit/>
          </a:bodyPr>
          <a:lstStyle/>
          <a:p>
            <a:pPr>
              <a:lnSpc>
                <a:spcPts val="1840"/>
              </a:lnSpc>
            </a:pPr>
            <a:r>
              <a:rPr lang="en-GB" sz="1200" dirty="0"/>
              <a:t>By evaluating the services that nature offers to local communities, we can develop appropriate responses for each </a:t>
            </a:r>
            <a:r>
              <a:rPr lang="en-GB" sz="1200" dirty="0" smtClean="0"/>
              <a:t>situation</a:t>
            </a:r>
            <a:r>
              <a:rPr lang="fr-FR" sz="1200" dirty="0" smtClean="0"/>
              <a:t>.</a:t>
            </a:r>
          </a:p>
          <a:p>
            <a:pPr>
              <a:lnSpc>
                <a:spcPts val="1840"/>
              </a:lnSpc>
            </a:pPr>
            <a:endParaRPr lang="fr-FR" sz="1200" dirty="0"/>
          </a:p>
          <a:p>
            <a:pPr>
              <a:lnSpc>
                <a:spcPts val="1840"/>
              </a:lnSpc>
            </a:pPr>
            <a:r>
              <a:rPr lang="en-GB" sz="1200" b="1" dirty="0"/>
              <a:t>In Bolivia</a:t>
            </a:r>
            <a:r>
              <a:rPr lang="en-GB" sz="1200" dirty="0"/>
              <a:t>, during an exploration campaign in the </a:t>
            </a:r>
            <a:r>
              <a:rPr lang="en-GB" sz="1200" dirty="0" err="1"/>
              <a:t>Incahuasi</a:t>
            </a:r>
            <a:r>
              <a:rPr lang="en-GB" sz="1200" dirty="0"/>
              <a:t> hills, Total evaluated the services rendered to local communities by the surrounding ecosystems: water, food, medicinal plants, etc. Various methods were used to take stock and decide on actions that would ensure the sustainability of ecosystem services. One of the access roads to the plant was for example designed and built to avoid any impact on the local communities’ water resources.</a:t>
            </a:r>
          </a:p>
        </p:txBody>
      </p:sp>
      <p:pic>
        <p:nvPicPr>
          <p:cNvPr id="5" name="Image 4"/>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067943" y="-1"/>
            <a:ext cx="5076057" cy="5517233"/>
          </a:xfrm>
          <a:prstGeom prst="rect">
            <a:avLst/>
          </a:prstGeom>
        </p:spPr>
      </p:pic>
    </p:spTree>
    <p:extLst>
      <p:ext uri="{BB962C8B-B14F-4D97-AF65-F5344CB8AC3E}">
        <p14:creationId xmlns:p14="http://schemas.microsoft.com/office/powerpoint/2010/main" val="15779325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3"/>
          </p:nvPr>
        </p:nvSpPr>
        <p:spPr>
          <a:xfrm>
            <a:off x="5835721" y="6309320"/>
            <a:ext cx="2839967" cy="365125"/>
          </a:xfrm>
        </p:spPr>
        <p:txBody>
          <a:bodyPr/>
          <a:lstStyle/>
          <a:p>
            <a:r>
              <a:rPr lang="en-GB" dirty="0"/>
              <a:t>JME 2019 campaign kit : “Our achievements in terms of biodiversity"</a:t>
            </a:r>
          </a:p>
        </p:txBody>
      </p:sp>
      <p:pic>
        <p:nvPicPr>
          <p:cNvPr id="25" name="Image 2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054895" y="112005"/>
            <a:ext cx="89106" cy="1020153"/>
          </a:xfrm>
          <a:prstGeom prst="rect">
            <a:avLst/>
          </a:prstGeom>
        </p:spPr>
      </p:pic>
      <p:sp>
        <p:nvSpPr>
          <p:cNvPr id="26" name="Titre 1"/>
          <p:cNvSpPr>
            <a:spLocks noGrp="1"/>
          </p:cNvSpPr>
          <p:nvPr>
            <p:ph type="title"/>
          </p:nvPr>
        </p:nvSpPr>
        <p:spPr>
          <a:xfrm>
            <a:off x="4718243" y="220536"/>
            <a:ext cx="4038252" cy="911622"/>
          </a:xfrm>
        </p:spPr>
        <p:txBody>
          <a:bodyPr/>
          <a:lstStyle/>
          <a:p>
            <a:pPr algn="r"/>
            <a:r>
              <a:rPr lang="fr-FR" dirty="0" smtClean="0">
                <a:solidFill>
                  <a:srgbClr val="72B84D"/>
                </a:solidFill>
              </a:rPr>
              <a:t>PREPARE BIODIVERSITY</a:t>
            </a:r>
            <a:br>
              <a:rPr lang="fr-FR" dirty="0" smtClean="0">
                <a:solidFill>
                  <a:srgbClr val="72B84D"/>
                </a:solidFill>
              </a:rPr>
            </a:br>
            <a:r>
              <a:rPr lang="fr-FR" dirty="0" smtClean="0"/>
              <a:t>ACTION PLANS</a:t>
            </a:r>
            <a:endParaRPr lang="en-US" dirty="0">
              <a:solidFill>
                <a:srgbClr val="72B84D"/>
              </a:solidFill>
            </a:endParaRPr>
          </a:p>
        </p:txBody>
      </p:sp>
      <p:sp>
        <p:nvSpPr>
          <p:cNvPr id="2" name="Rectangle 1"/>
          <p:cNvSpPr/>
          <p:nvPr/>
        </p:nvSpPr>
        <p:spPr>
          <a:xfrm>
            <a:off x="4283969" y="1478961"/>
            <a:ext cx="4526246" cy="3785652"/>
          </a:xfrm>
          <a:prstGeom prst="rect">
            <a:avLst/>
          </a:prstGeom>
        </p:spPr>
        <p:txBody>
          <a:bodyPr wrap="square">
            <a:spAutoFit/>
          </a:bodyPr>
          <a:lstStyle/>
          <a:p>
            <a:pPr>
              <a:lnSpc>
                <a:spcPts val="1840"/>
              </a:lnSpc>
            </a:pPr>
            <a:r>
              <a:rPr lang="en-US" sz="1200" dirty="0"/>
              <a:t>We have drawn up biodiversity action plans for our industrial facilities located fully or partially in International Union for Conservation of Nature (IUCN) I to IV sites or </a:t>
            </a:r>
            <a:r>
              <a:rPr lang="en-US" sz="1200" dirty="0" err="1"/>
              <a:t>Ramsar</a:t>
            </a:r>
            <a:r>
              <a:rPr lang="en-US" sz="1200" dirty="0"/>
              <a:t> Convention wetlands </a:t>
            </a:r>
            <a:r>
              <a:rPr lang="en-GB" sz="1200" dirty="0"/>
              <a:t>protected areas. These plans </a:t>
            </a:r>
            <a:r>
              <a:rPr lang="en-US" sz="1200" dirty="0"/>
              <a:t>help us establish priority objectives, implement them with our biodiversity teams and report on the results to our </a:t>
            </a:r>
            <a:r>
              <a:rPr lang="en-GB" sz="1200" dirty="0"/>
              <a:t>stakeholders</a:t>
            </a:r>
            <a:r>
              <a:rPr lang="fr-FR" sz="1200" dirty="0" smtClean="0"/>
              <a:t>.</a:t>
            </a:r>
          </a:p>
          <a:p>
            <a:pPr>
              <a:lnSpc>
                <a:spcPts val="1840"/>
              </a:lnSpc>
            </a:pPr>
            <a:endParaRPr lang="fr-FR" sz="1200" dirty="0"/>
          </a:p>
          <a:p>
            <a:pPr>
              <a:lnSpc>
                <a:spcPts val="1840"/>
              </a:lnSpc>
            </a:pPr>
            <a:r>
              <a:rPr lang="en-GB" sz="1200" b="1" dirty="0"/>
              <a:t>In Gabon</a:t>
            </a:r>
            <a:r>
              <a:rPr lang="en-GB" sz="1200" dirty="0"/>
              <a:t>, Total’s former </a:t>
            </a:r>
            <a:r>
              <a:rPr lang="en-GB" sz="1200" dirty="0" err="1"/>
              <a:t>Atora</a:t>
            </a:r>
            <a:r>
              <a:rPr lang="en-GB" sz="1200" dirty="0"/>
              <a:t> site extended into protected areas that are recognised worldwide as priority habitats for chimpanzees, lowland gorillas, elephants, hippopotami, and other species. Our Biodiversity Action Plan included guidelines and best practices for protecting the primates and limiting disturbances caused by noise and light and the passage of employees and subcontractors. We also contributed to anti-poaching programmes and replanted local vegetation in our areas of operation</a:t>
            </a:r>
            <a:r>
              <a:rPr lang="fr-FR" sz="1200" dirty="0" smtClean="0"/>
              <a:t>.</a:t>
            </a:r>
            <a:endParaRPr lang="fr-FR" sz="1200" dirty="0"/>
          </a:p>
        </p:txBody>
      </p:sp>
      <p:pic>
        <p:nvPicPr>
          <p:cNvPr id="4" name="Image 3"/>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75063" y="252761"/>
            <a:ext cx="3783981" cy="5606164"/>
          </a:xfrm>
          <a:prstGeom prst="rect">
            <a:avLst/>
          </a:prstGeom>
        </p:spPr>
      </p:pic>
    </p:spTree>
    <p:extLst>
      <p:ext uri="{BB962C8B-B14F-4D97-AF65-F5344CB8AC3E}">
        <p14:creationId xmlns:p14="http://schemas.microsoft.com/office/powerpoint/2010/main" val="20369171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3"/>
          </p:nvPr>
        </p:nvSpPr>
        <p:spPr/>
        <p:txBody>
          <a:bodyPr/>
          <a:lstStyle/>
          <a:p>
            <a:r>
              <a:rPr lang="en-GB" smtClean="0"/>
              <a:t>JME 2019 campaign kit : “Our achievements in terms of biodiversity"</a:t>
            </a:r>
            <a:endParaRPr lang="en-GB" dirty="0"/>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200" y="260195"/>
            <a:ext cx="3811239" cy="5869405"/>
          </a:xfrm>
          <a:prstGeom prst="rect">
            <a:avLst/>
          </a:prstGeom>
        </p:spPr>
      </p:pic>
      <p:sp>
        <p:nvSpPr>
          <p:cNvPr id="6" name="Espace réservé du texte 4"/>
          <p:cNvSpPr>
            <a:spLocks noGrp="1"/>
          </p:cNvSpPr>
          <p:nvPr>
            <p:ph type="body" sz="quarter" idx="12"/>
          </p:nvPr>
        </p:nvSpPr>
        <p:spPr>
          <a:xfrm>
            <a:off x="4716016" y="1087539"/>
            <a:ext cx="4104456" cy="4111186"/>
          </a:xfrm>
        </p:spPr>
        <p:txBody>
          <a:bodyPr>
            <a:normAutofit/>
          </a:bodyPr>
          <a:lstStyle/>
          <a:p>
            <a:pPr marL="0" indent="0">
              <a:buNone/>
            </a:pPr>
            <a:r>
              <a:rPr lang="en-GB" sz="1200" b="1" dirty="0"/>
              <a:t>Take note / become aware </a:t>
            </a:r>
            <a:r>
              <a:rPr lang="en-GB" sz="1200" dirty="0"/>
              <a:t>of our Biodiversity commitments and communicate on them</a:t>
            </a:r>
            <a:r>
              <a:rPr lang="fr-FR" sz="1200" dirty="0" smtClean="0"/>
              <a:t>;</a:t>
            </a:r>
            <a:endParaRPr lang="fr-FR" sz="1200" dirty="0"/>
          </a:p>
          <a:p>
            <a:pPr marL="0" indent="0">
              <a:buNone/>
            </a:pPr>
            <a:endParaRPr lang="fr-FR" sz="1200" b="1" dirty="0" smtClean="0"/>
          </a:p>
          <a:p>
            <a:pPr marL="0" indent="0">
              <a:buNone/>
            </a:pPr>
            <a:r>
              <a:rPr lang="en-GB" sz="1200" b="1" dirty="0"/>
              <a:t>Continue to boost </a:t>
            </a:r>
            <a:r>
              <a:rPr lang="en-GB" sz="1200" dirty="0"/>
              <a:t>our existing biodiversity actions based on these new commitments (see Register of Biodiversity Actions, board 25</a:t>
            </a:r>
            <a:r>
              <a:rPr lang="en-GB" sz="1200" dirty="0" smtClean="0"/>
              <a:t>)</a:t>
            </a:r>
            <a:r>
              <a:rPr lang="fr-FR" sz="1200" dirty="0" smtClean="0"/>
              <a:t>;</a:t>
            </a:r>
            <a:endParaRPr lang="fr-FR" sz="1200" dirty="0"/>
          </a:p>
          <a:p>
            <a:pPr marL="0" indent="0">
              <a:buNone/>
            </a:pPr>
            <a:endParaRPr lang="fr-FR" sz="1200" b="1" dirty="0" smtClean="0"/>
          </a:p>
          <a:p>
            <a:pPr marL="0" indent="0">
              <a:buNone/>
            </a:pPr>
            <a:r>
              <a:rPr lang="en-GB" sz="1200" b="1" dirty="0"/>
              <a:t>Align your future actions </a:t>
            </a:r>
            <a:r>
              <a:rPr lang="en-GB" sz="1200" dirty="0"/>
              <a:t>for biodiversity with our 16 commitments via dedicated reporting</a:t>
            </a:r>
            <a:r>
              <a:rPr lang="fr-FR" sz="1200" dirty="0" smtClean="0"/>
              <a:t>;</a:t>
            </a:r>
            <a:endParaRPr lang="fr-FR" sz="1200" dirty="0"/>
          </a:p>
          <a:p>
            <a:pPr marL="0" indent="0">
              <a:buNone/>
            </a:pPr>
            <a:endParaRPr lang="fr-FR" sz="1200" dirty="0" smtClean="0"/>
          </a:p>
          <a:p>
            <a:pPr marL="0" indent="0">
              <a:buNone/>
            </a:pPr>
            <a:r>
              <a:rPr lang="en-GB" sz="1200" dirty="0"/>
              <a:t>Think about your local stakeholders’ </a:t>
            </a:r>
            <a:r>
              <a:rPr lang="en-GB" sz="1200" b="1" dirty="0"/>
              <a:t>expectations</a:t>
            </a:r>
            <a:r>
              <a:rPr lang="en-GB" sz="1200" dirty="0"/>
              <a:t> in terms of biodiversity and identify the opportunities that these present (e.g. facilitating cohesion between the site and local inhabitants</a:t>
            </a:r>
            <a:r>
              <a:rPr lang="en-GB" sz="1200" dirty="0" smtClean="0"/>
              <a:t>)</a:t>
            </a:r>
            <a:r>
              <a:rPr lang="fr-FR" sz="1200" dirty="0" smtClean="0"/>
              <a:t>;</a:t>
            </a:r>
            <a:endParaRPr lang="fr-FR" sz="1200" dirty="0"/>
          </a:p>
          <a:p>
            <a:pPr marL="457200" indent="-457200">
              <a:buFont typeface="+mj-lt"/>
              <a:buAutoNum type="arabicPeriod"/>
            </a:pPr>
            <a:endParaRPr lang="fr-FR" sz="1200" dirty="0" smtClean="0"/>
          </a:p>
          <a:p>
            <a:pPr marL="0" indent="0">
              <a:buNone/>
            </a:pPr>
            <a:r>
              <a:rPr lang="en-GB" sz="1200" dirty="0" smtClean="0"/>
              <a:t>Learn </a:t>
            </a:r>
            <a:r>
              <a:rPr lang="en-GB" sz="1200" dirty="0"/>
              <a:t>to identify and manage </a:t>
            </a:r>
            <a:r>
              <a:rPr lang="en-GB" sz="1200" b="1" dirty="0"/>
              <a:t>awareness of biodiversity on and around your sites </a:t>
            </a:r>
            <a:r>
              <a:rPr lang="en-GB" sz="1200" dirty="0"/>
              <a:t>(</a:t>
            </a:r>
            <a:r>
              <a:rPr lang="en-GB" sz="1200" dirty="0">
                <a:hlinkClick r:id="rId3"/>
              </a:rPr>
              <a:t>cf. tools, REX and useful links</a:t>
            </a:r>
            <a:r>
              <a:rPr lang="en-GB" sz="1200" dirty="0"/>
              <a:t>).</a:t>
            </a:r>
          </a:p>
          <a:p>
            <a:pPr marL="0" indent="0">
              <a:buNone/>
            </a:pPr>
            <a:endParaRPr lang="fr-FR" sz="1200" dirty="0"/>
          </a:p>
          <a:p>
            <a:pPr marL="0" indent="0">
              <a:buNone/>
            </a:pPr>
            <a:endParaRPr lang="en-US" sz="1200" dirty="0"/>
          </a:p>
        </p:txBody>
      </p:sp>
      <p:pic>
        <p:nvPicPr>
          <p:cNvPr id="7" name="Imag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499992" y="1172270"/>
            <a:ext cx="216024" cy="113155"/>
          </a:xfrm>
          <a:prstGeom prst="rect">
            <a:avLst/>
          </a:prstGeom>
        </p:spPr>
      </p:pic>
      <p:pic>
        <p:nvPicPr>
          <p:cNvPr id="8" name="Imag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499992" y="1863874"/>
            <a:ext cx="216024" cy="113155"/>
          </a:xfrm>
          <a:prstGeom prst="rect">
            <a:avLst/>
          </a:prstGeom>
        </p:spPr>
      </p:pic>
      <p:pic>
        <p:nvPicPr>
          <p:cNvPr id="9" name="Imag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499992" y="2749306"/>
            <a:ext cx="216024" cy="113155"/>
          </a:xfrm>
          <a:prstGeom prst="rect">
            <a:avLst/>
          </a:prstGeom>
        </p:spPr>
      </p:pic>
      <p:pic>
        <p:nvPicPr>
          <p:cNvPr id="10" name="Image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499992" y="3460839"/>
            <a:ext cx="216024" cy="113155"/>
          </a:xfrm>
          <a:prstGeom prst="rect">
            <a:avLst/>
          </a:prstGeom>
        </p:spPr>
      </p:pic>
      <p:pic>
        <p:nvPicPr>
          <p:cNvPr id="11" name="Image 1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499992" y="4531433"/>
            <a:ext cx="216024" cy="113155"/>
          </a:xfrm>
          <a:prstGeom prst="rect">
            <a:avLst/>
          </a:prstGeom>
        </p:spPr>
      </p:pic>
      <p:sp>
        <p:nvSpPr>
          <p:cNvPr id="12" name="Titre 1"/>
          <p:cNvSpPr>
            <a:spLocks noGrp="1"/>
          </p:cNvSpPr>
          <p:nvPr>
            <p:ph type="title"/>
          </p:nvPr>
        </p:nvSpPr>
        <p:spPr>
          <a:xfrm>
            <a:off x="611560" y="1017237"/>
            <a:ext cx="3046040" cy="2008460"/>
          </a:xfrm>
        </p:spPr>
        <p:txBody>
          <a:bodyPr/>
          <a:lstStyle/>
          <a:p>
            <a:r>
              <a:rPr lang="en-GB" sz="4000" dirty="0" smtClean="0">
                <a:solidFill>
                  <a:schemeClr val="bg1"/>
                </a:solidFill>
              </a:rPr>
              <a:t>WED </a:t>
            </a:r>
            <a:r>
              <a:rPr lang="en-GB" sz="4000" dirty="0">
                <a:solidFill>
                  <a:schemeClr val="bg1"/>
                </a:solidFill>
              </a:rPr>
              <a:t>2019 </a:t>
            </a:r>
            <a:r>
              <a:rPr lang="en-GB" sz="4000" dirty="0" smtClean="0">
                <a:solidFill>
                  <a:schemeClr val="bg1"/>
                </a:solidFill>
              </a:rPr>
              <a:t>GOALS</a:t>
            </a:r>
            <a:endParaRPr lang="en-US" sz="4000" dirty="0">
              <a:solidFill>
                <a:schemeClr val="bg1"/>
              </a:solidFill>
            </a:endParaRPr>
          </a:p>
        </p:txBody>
      </p:sp>
      <p:pic>
        <p:nvPicPr>
          <p:cNvPr id="13" name="Image 1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50432" y="2343382"/>
            <a:ext cx="981001" cy="981001"/>
          </a:xfrm>
          <a:prstGeom prst="rect">
            <a:avLst/>
          </a:prstGeom>
        </p:spPr>
      </p:pic>
      <p:pic>
        <p:nvPicPr>
          <p:cNvPr id="14" name="Imag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9037" y="3271023"/>
            <a:ext cx="2473589" cy="1876115"/>
          </a:xfrm>
          <a:prstGeom prst="rect">
            <a:avLst/>
          </a:prstGeom>
        </p:spPr>
      </p:pic>
    </p:spTree>
    <p:extLst>
      <p:ext uri="{BB962C8B-B14F-4D97-AF65-F5344CB8AC3E}">
        <p14:creationId xmlns:p14="http://schemas.microsoft.com/office/powerpoint/2010/main" val="8446280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3"/>
          </p:nvPr>
        </p:nvSpPr>
        <p:spPr>
          <a:xfrm>
            <a:off x="5835721" y="6309320"/>
            <a:ext cx="2839967" cy="365125"/>
          </a:xfrm>
        </p:spPr>
        <p:txBody>
          <a:bodyPr/>
          <a:lstStyle/>
          <a:p>
            <a:r>
              <a:rPr lang="en-GB" dirty="0"/>
              <a:t>JME 2019 campaign kit : “Our achievements in terms of biodiversity"</a:t>
            </a:r>
          </a:p>
        </p:txBody>
      </p:sp>
      <p:pic>
        <p:nvPicPr>
          <p:cNvPr id="25" name="Image 2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12005"/>
            <a:ext cx="89106" cy="1020153"/>
          </a:xfrm>
          <a:prstGeom prst="rect">
            <a:avLst/>
          </a:prstGeom>
        </p:spPr>
      </p:pic>
      <p:sp>
        <p:nvSpPr>
          <p:cNvPr id="26" name="Titre 1"/>
          <p:cNvSpPr>
            <a:spLocks noGrp="1"/>
          </p:cNvSpPr>
          <p:nvPr>
            <p:ph type="title"/>
          </p:nvPr>
        </p:nvSpPr>
        <p:spPr>
          <a:xfrm>
            <a:off x="323527" y="245492"/>
            <a:ext cx="4886285" cy="911622"/>
          </a:xfrm>
        </p:spPr>
        <p:txBody>
          <a:bodyPr/>
          <a:lstStyle/>
          <a:p>
            <a:r>
              <a:rPr lang="fr-FR" dirty="0" smtClean="0">
                <a:solidFill>
                  <a:srgbClr val="72B84D"/>
                </a:solidFill>
              </a:rPr>
              <a:t>PRESERVING BIODIVERSITY</a:t>
            </a:r>
            <a:br>
              <a:rPr lang="fr-FR" dirty="0" smtClean="0">
                <a:solidFill>
                  <a:srgbClr val="72B84D"/>
                </a:solidFill>
              </a:rPr>
            </a:br>
            <a:r>
              <a:rPr lang="fr-FR" dirty="0" smtClean="0"/>
              <a:t>ON A DAILY BASIS</a:t>
            </a:r>
            <a:endParaRPr lang="en-US" dirty="0">
              <a:solidFill>
                <a:srgbClr val="72B84D"/>
              </a:solidFill>
            </a:endParaRPr>
          </a:p>
        </p:txBody>
      </p:sp>
      <p:sp>
        <p:nvSpPr>
          <p:cNvPr id="2" name="Rectangle 1"/>
          <p:cNvSpPr/>
          <p:nvPr/>
        </p:nvSpPr>
        <p:spPr>
          <a:xfrm>
            <a:off x="323527" y="1263310"/>
            <a:ext cx="4680521" cy="4224683"/>
          </a:xfrm>
          <a:prstGeom prst="rect">
            <a:avLst/>
          </a:prstGeom>
        </p:spPr>
        <p:txBody>
          <a:bodyPr wrap="square">
            <a:spAutoFit/>
          </a:bodyPr>
          <a:lstStyle/>
          <a:p>
            <a:pPr>
              <a:lnSpc>
                <a:spcPts val="1840"/>
              </a:lnSpc>
            </a:pPr>
            <a:r>
              <a:rPr lang="en-US" sz="1200" dirty="0"/>
              <a:t>We take action and follow guidelines to protect and preserve biodiversity at our industrial sites</a:t>
            </a:r>
            <a:r>
              <a:rPr lang="en-US" sz="1200" dirty="0" smtClean="0"/>
              <a:t>.</a:t>
            </a:r>
            <a:endParaRPr lang="en-GB" sz="1200" dirty="0" smtClean="0"/>
          </a:p>
          <a:p>
            <a:pPr>
              <a:lnSpc>
                <a:spcPts val="1840"/>
              </a:lnSpc>
            </a:pPr>
            <a:endParaRPr lang="fr-FR" sz="1200" dirty="0"/>
          </a:p>
          <a:p>
            <a:pPr>
              <a:lnSpc>
                <a:spcPts val="1840"/>
              </a:lnSpc>
            </a:pPr>
            <a:r>
              <a:rPr lang="en-GB" sz="1200" b="1" dirty="0"/>
              <a:t>In France</a:t>
            </a:r>
            <a:r>
              <a:rPr lang="en-GB" sz="1200" dirty="0"/>
              <a:t>, </a:t>
            </a:r>
            <a:r>
              <a:rPr lang="en-US" sz="1200" dirty="0"/>
              <a:t>Total carefully mapped plant life at its </a:t>
            </a:r>
            <a:r>
              <a:rPr lang="en-US" sz="1200" dirty="0" err="1"/>
              <a:t>Feyzin</a:t>
            </a:r>
            <a:r>
              <a:rPr lang="en-US" sz="1200" dirty="0"/>
              <a:t> refinery near Lyon in order to establish specific grounds maintenance approaches for peripheral areas (mowed once a year), grassed areas (mowed twice a year, with tree and bush trimming when needed) and production areas. Around a quarter of the site is available for the development </a:t>
            </a:r>
            <a:r>
              <a:rPr lang="en-GB" sz="1200" dirty="0"/>
              <a:t>of local </a:t>
            </a:r>
            <a:r>
              <a:rPr lang="en-GB" sz="1200" dirty="0" smtClean="0"/>
              <a:t>biodiversity</a:t>
            </a:r>
            <a:r>
              <a:rPr lang="fr-FR" sz="1200" dirty="0" smtClean="0"/>
              <a:t>.</a:t>
            </a:r>
          </a:p>
          <a:p>
            <a:pPr>
              <a:lnSpc>
                <a:spcPts val="1840"/>
              </a:lnSpc>
            </a:pPr>
            <a:endParaRPr lang="fr-FR" sz="1200" dirty="0"/>
          </a:p>
          <a:p>
            <a:pPr>
              <a:lnSpc>
                <a:spcPts val="1840"/>
              </a:lnSpc>
            </a:pPr>
            <a:r>
              <a:rPr lang="en-GB" sz="1200" b="1" dirty="0"/>
              <a:t>Again in France</a:t>
            </a:r>
            <a:r>
              <a:rPr lang="en-GB" sz="1200" dirty="0"/>
              <a:t>, at the Carling petrochemical plant, Total acts for the protection of amphibians by favouring the creation of wetlands which are their natural habitat.</a:t>
            </a:r>
          </a:p>
          <a:p>
            <a:pPr>
              <a:lnSpc>
                <a:spcPts val="1840"/>
              </a:lnSpc>
            </a:pPr>
            <a:endParaRPr lang="fr-FR" sz="1200" dirty="0"/>
          </a:p>
          <a:p>
            <a:pPr>
              <a:lnSpc>
                <a:spcPts val="1840"/>
              </a:lnSpc>
            </a:pPr>
            <a:r>
              <a:rPr lang="en-GB" sz="1200" b="1" dirty="0"/>
              <a:t>In various countries where Total operates service stations, </a:t>
            </a:r>
            <a:r>
              <a:rPr lang="en-GB" sz="1200" dirty="0"/>
              <a:t>the Group conducts biodiversity awareness campaigns. These include organising school field trips to discover local ecosystems (mangroves, reefs and forests) and the benefits they provide.</a:t>
            </a:r>
          </a:p>
        </p:txBody>
      </p:sp>
      <p:pic>
        <p:nvPicPr>
          <p:cNvPr id="8" name="Imag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176894" y="260648"/>
            <a:ext cx="3810103" cy="5867201"/>
          </a:xfrm>
          <a:prstGeom prst="rect">
            <a:avLst/>
          </a:prstGeom>
        </p:spPr>
      </p:pic>
    </p:spTree>
    <p:extLst>
      <p:ext uri="{BB962C8B-B14F-4D97-AF65-F5344CB8AC3E}">
        <p14:creationId xmlns:p14="http://schemas.microsoft.com/office/powerpoint/2010/main" val="20256960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422406"/>
            <a:ext cx="89106" cy="1020153"/>
          </a:xfrm>
          <a:prstGeom prst="rect">
            <a:avLst/>
          </a:prstGeom>
        </p:spPr>
      </p:pic>
      <p:sp>
        <p:nvSpPr>
          <p:cNvPr id="13" name="Titre 1"/>
          <p:cNvSpPr txBox="1">
            <a:spLocks/>
          </p:cNvSpPr>
          <p:nvPr/>
        </p:nvSpPr>
        <p:spPr>
          <a:xfrm>
            <a:off x="323528" y="722478"/>
            <a:ext cx="4104456" cy="720081"/>
          </a:xfrm>
          <a:prstGeom prst="rect">
            <a:avLst/>
          </a:prstGeom>
        </p:spPr>
        <p:txBody>
          <a:bodyPr vert="horz" lIns="91440" tIns="45720" rIns="91440" bIns="45720" rtlCol="0" anchor="t">
            <a:noAutofit/>
          </a:bodyPr>
          <a:lstStyle>
            <a:lvl1pPr algn="l" defTabSz="457200" rtl="0" eaLnBrk="1" latinLnBrk="0" hangingPunct="1">
              <a:spcBef>
                <a:spcPct val="0"/>
              </a:spcBef>
              <a:buNone/>
              <a:defRPr sz="2200" b="1" i="0" kern="1200" cap="all">
                <a:solidFill>
                  <a:schemeClr val="accent5">
                    <a:lumMod val="75000"/>
                  </a:schemeClr>
                </a:solidFill>
                <a:latin typeface="+mj-lt"/>
                <a:ea typeface="+mj-ea"/>
                <a:cs typeface="Arial"/>
              </a:defRPr>
            </a:lvl1pPr>
          </a:lstStyle>
          <a:p>
            <a:r>
              <a:rPr lang="fr-FR" dirty="0">
                <a:solidFill>
                  <a:srgbClr val="72B84D"/>
                </a:solidFill>
              </a:rPr>
              <a:t>RC BRANCH EXAMPLE</a:t>
            </a:r>
            <a:endParaRPr lang="en-US" dirty="0">
              <a:solidFill>
                <a:srgbClr val="72B84D"/>
              </a:solidFill>
            </a:endParaRPr>
          </a:p>
        </p:txBody>
      </p:sp>
      <p:pic>
        <p:nvPicPr>
          <p:cNvPr id="2" name="Image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74872" y="2204864"/>
            <a:ext cx="4201768" cy="2537456"/>
          </a:xfrm>
          <a:prstGeom prst="rect">
            <a:avLst/>
          </a:prstGeom>
        </p:spPr>
      </p:pic>
      <p:sp>
        <p:nvSpPr>
          <p:cNvPr id="4" name="Rectangle 3"/>
          <p:cNvSpPr/>
          <p:nvPr/>
        </p:nvSpPr>
        <p:spPr>
          <a:xfrm>
            <a:off x="775966" y="4653136"/>
            <a:ext cx="3240360" cy="1015663"/>
          </a:xfrm>
          <a:prstGeom prst="rect">
            <a:avLst/>
          </a:prstGeom>
        </p:spPr>
        <p:txBody>
          <a:bodyPr wrap="square">
            <a:spAutoFit/>
          </a:bodyPr>
          <a:lstStyle/>
          <a:p>
            <a:r>
              <a:rPr lang="fr-FR" sz="1200" u="sng" dirty="0">
                <a:solidFill>
                  <a:srgbClr val="72B84D"/>
                </a:solidFill>
                <a:hlinkClick r:id="rId5"/>
              </a:rPr>
              <a:t>http://wat-social.corp.local/sites/c1b77864-0e46-4078-9ad0-d5828db07599_EN-US/SitePages/Share%20and%20learn%20vid%C3%A9o%20biodiversit%C3%A9%20Feyzin%20(avec%20sous-titres%20ENG).aspx</a:t>
            </a:r>
            <a:endParaRPr lang="en-US" sz="1200" dirty="0">
              <a:solidFill>
                <a:srgbClr val="72B84D"/>
              </a:solidFill>
            </a:endParaRPr>
          </a:p>
        </p:txBody>
      </p:sp>
      <p:sp>
        <p:nvSpPr>
          <p:cNvPr id="14" name="Rectangle 13"/>
          <p:cNvSpPr/>
          <p:nvPr/>
        </p:nvSpPr>
        <p:spPr>
          <a:xfrm>
            <a:off x="4733884" y="260648"/>
            <a:ext cx="4253113" cy="5867201"/>
          </a:xfrm>
          <a:prstGeom prst="rect">
            <a:avLst/>
          </a:prstGeom>
          <a:solidFill>
            <a:srgbClr val="F0F0F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pic>
        <p:nvPicPr>
          <p:cNvPr id="5" name="Image 4"/>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973698" y="2205160"/>
            <a:ext cx="3938103" cy="3922689"/>
          </a:xfrm>
          <a:prstGeom prst="rect">
            <a:avLst/>
          </a:prstGeom>
        </p:spPr>
      </p:pic>
      <p:sp>
        <p:nvSpPr>
          <p:cNvPr id="18" name="Rectangle 17"/>
          <p:cNvSpPr/>
          <p:nvPr/>
        </p:nvSpPr>
        <p:spPr>
          <a:xfrm>
            <a:off x="5145542" y="1144928"/>
            <a:ext cx="3610659" cy="830997"/>
          </a:xfrm>
          <a:prstGeom prst="rect">
            <a:avLst/>
          </a:prstGeom>
        </p:spPr>
        <p:txBody>
          <a:bodyPr wrap="square">
            <a:spAutoFit/>
          </a:bodyPr>
          <a:lstStyle/>
          <a:p>
            <a:r>
              <a:rPr lang="fr-FR" sz="1200" u="sng" dirty="0">
                <a:hlinkClick r:id="rId7"/>
              </a:rPr>
              <a:t>http://wat.corp.local/sites/s275/fr-FR/Documents/DECOUVRIR%20LE%20SITE/Biodiversité/plaquettes%20biodiversité%20v3.pdf#search=biodiversit%C3%A9%20plaquette%20v3</a:t>
            </a:r>
            <a:endParaRPr lang="en-US" sz="1200" dirty="0"/>
          </a:p>
        </p:txBody>
      </p:sp>
      <p:sp>
        <p:nvSpPr>
          <p:cNvPr id="10" name="Espace réservé du pied de page 2"/>
          <p:cNvSpPr>
            <a:spLocks noGrp="1"/>
          </p:cNvSpPr>
          <p:nvPr>
            <p:ph type="ftr" sz="quarter" idx="3"/>
          </p:nvPr>
        </p:nvSpPr>
        <p:spPr>
          <a:xfrm>
            <a:off x="5835721" y="6309320"/>
            <a:ext cx="2839967" cy="365125"/>
          </a:xfrm>
        </p:spPr>
        <p:txBody>
          <a:bodyPr/>
          <a:lstStyle/>
          <a:p>
            <a:r>
              <a:rPr lang="en-GB" dirty="0"/>
              <a:t>JME 2019 campaign kit : “Our achievements in terms of biodiversity"</a:t>
            </a:r>
          </a:p>
        </p:txBody>
      </p:sp>
    </p:spTree>
    <p:extLst>
      <p:ext uri="{BB962C8B-B14F-4D97-AF65-F5344CB8AC3E}">
        <p14:creationId xmlns:p14="http://schemas.microsoft.com/office/powerpoint/2010/main" val="10817891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3"/>
          </p:nvPr>
        </p:nvSpPr>
        <p:spPr>
          <a:xfrm>
            <a:off x="5835721" y="6309320"/>
            <a:ext cx="2839967" cy="365125"/>
          </a:xfrm>
        </p:spPr>
        <p:txBody>
          <a:bodyPr/>
          <a:lstStyle/>
          <a:p>
            <a:r>
              <a:rPr lang="en-GB" dirty="0"/>
              <a:t>JME 2019 campaign kit : “Our achievements in terms of biodiversity"</a:t>
            </a:r>
          </a:p>
        </p:txBody>
      </p:sp>
      <p:pic>
        <p:nvPicPr>
          <p:cNvPr id="12" name="Image 1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422406"/>
            <a:ext cx="89106" cy="1020153"/>
          </a:xfrm>
          <a:prstGeom prst="rect">
            <a:avLst/>
          </a:prstGeom>
        </p:spPr>
      </p:pic>
      <p:sp>
        <p:nvSpPr>
          <p:cNvPr id="13" name="Titre 1"/>
          <p:cNvSpPr txBox="1">
            <a:spLocks/>
          </p:cNvSpPr>
          <p:nvPr/>
        </p:nvSpPr>
        <p:spPr>
          <a:xfrm>
            <a:off x="323528" y="722478"/>
            <a:ext cx="4104456" cy="720081"/>
          </a:xfrm>
          <a:prstGeom prst="rect">
            <a:avLst/>
          </a:prstGeom>
        </p:spPr>
        <p:txBody>
          <a:bodyPr vert="horz" lIns="91440" tIns="45720" rIns="91440" bIns="45720" rtlCol="0" anchor="t">
            <a:noAutofit/>
          </a:bodyPr>
          <a:lstStyle>
            <a:lvl1pPr algn="l" defTabSz="457200" rtl="0" eaLnBrk="1" latinLnBrk="0" hangingPunct="1">
              <a:spcBef>
                <a:spcPct val="0"/>
              </a:spcBef>
              <a:buNone/>
              <a:defRPr sz="2200" b="1" i="0" kern="1200" cap="all">
                <a:solidFill>
                  <a:schemeClr val="accent5">
                    <a:lumMod val="75000"/>
                  </a:schemeClr>
                </a:solidFill>
                <a:latin typeface="+mj-lt"/>
                <a:ea typeface="+mj-ea"/>
                <a:cs typeface="Arial"/>
              </a:defRPr>
            </a:lvl1pPr>
          </a:lstStyle>
          <a:p>
            <a:r>
              <a:rPr lang="fr-FR" dirty="0" smtClean="0">
                <a:solidFill>
                  <a:srgbClr val="72B84D"/>
                </a:solidFill>
              </a:rPr>
              <a:t>M&amp;S BRANCH EXAMPLE</a:t>
            </a:r>
            <a:endParaRPr lang="en-US" dirty="0">
              <a:solidFill>
                <a:srgbClr val="72B84D"/>
              </a:solidFill>
            </a:endParaRPr>
          </a:p>
        </p:txBody>
      </p:sp>
      <p:sp>
        <p:nvSpPr>
          <p:cNvPr id="6" name="Rectangle 5"/>
          <p:cNvSpPr/>
          <p:nvPr/>
        </p:nvSpPr>
        <p:spPr>
          <a:xfrm>
            <a:off x="407517" y="1340768"/>
            <a:ext cx="6468739" cy="762196"/>
          </a:xfrm>
          <a:prstGeom prst="rect">
            <a:avLst/>
          </a:prstGeom>
        </p:spPr>
        <p:txBody>
          <a:bodyPr wrap="square">
            <a:spAutoFit/>
          </a:bodyPr>
          <a:lstStyle/>
          <a:p>
            <a:pPr algn="just">
              <a:lnSpc>
                <a:spcPts val="1840"/>
              </a:lnSpc>
            </a:pPr>
            <a:r>
              <a:rPr lang="en-GB" sz="1200" dirty="0"/>
              <a:t>The </a:t>
            </a:r>
            <a:r>
              <a:rPr lang="en-GB" sz="1200" dirty="0" err="1"/>
              <a:t>Ertvelde</a:t>
            </a:r>
            <a:r>
              <a:rPr lang="en-GB" sz="1200" dirty="0"/>
              <a:t> MS </a:t>
            </a:r>
            <a:r>
              <a:rPr lang="en-GB" sz="1200" dirty="0" err="1"/>
              <a:t>Lub</a:t>
            </a:r>
            <a:r>
              <a:rPr lang="en-GB" sz="1200" dirty="0"/>
              <a:t> plant is another example of an industrial site taking steps to further biodiversity (reducing the use of phytochemical products, on-site inventories, and joining the plant to the local green belt).</a:t>
            </a:r>
          </a:p>
        </p:txBody>
      </p:sp>
      <p:sp>
        <p:nvSpPr>
          <p:cNvPr id="15" name="Rectangle 14"/>
          <p:cNvSpPr/>
          <p:nvPr/>
        </p:nvSpPr>
        <p:spPr>
          <a:xfrm>
            <a:off x="528108" y="2547519"/>
            <a:ext cx="8615891" cy="323165"/>
          </a:xfrm>
          <a:prstGeom prst="rect">
            <a:avLst/>
          </a:prstGeom>
        </p:spPr>
        <p:txBody>
          <a:bodyPr wrap="square">
            <a:spAutoFit/>
          </a:bodyPr>
          <a:lstStyle/>
          <a:p>
            <a:pPr>
              <a:lnSpc>
                <a:spcPts val="1840"/>
              </a:lnSpc>
            </a:pPr>
            <a:r>
              <a:rPr lang="fr-FR" sz="1600" b="1" dirty="0" smtClean="0">
                <a:solidFill>
                  <a:srgbClr val="0D5B1D"/>
                </a:solidFill>
              </a:rPr>
              <a:t>SDG </a:t>
            </a:r>
            <a:r>
              <a:rPr lang="fr-FR" sz="1600" b="1" dirty="0" err="1" smtClean="0">
                <a:solidFill>
                  <a:srgbClr val="0D5B1D"/>
                </a:solidFill>
              </a:rPr>
              <a:t>Mapping</a:t>
            </a:r>
            <a:r>
              <a:rPr lang="fr-FR" sz="1600" b="1" dirty="0" smtClean="0">
                <a:solidFill>
                  <a:srgbClr val="0D5B1D"/>
                </a:solidFill>
              </a:rPr>
              <a:t> Total </a:t>
            </a:r>
            <a:r>
              <a:rPr lang="fr-FR" sz="1600" b="1" dirty="0" err="1" smtClean="0">
                <a:solidFill>
                  <a:srgbClr val="0D5B1D"/>
                </a:solidFill>
              </a:rPr>
              <a:t>Ertvelde</a:t>
            </a:r>
            <a:endParaRPr lang="fr-FR" sz="1600" b="1" dirty="0">
              <a:solidFill>
                <a:srgbClr val="0D5B1D"/>
              </a:solidFill>
            </a:endParaRPr>
          </a:p>
        </p:txBody>
      </p:sp>
      <p:cxnSp>
        <p:nvCxnSpPr>
          <p:cNvPr id="8" name="Connecteur droit 7"/>
          <p:cNvCxnSpPr/>
          <p:nvPr/>
        </p:nvCxnSpPr>
        <p:spPr>
          <a:xfrm>
            <a:off x="528109" y="2996952"/>
            <a:ext cx="8147579" cy="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9" name="Connecteur droit 18"/>
          <p:cNvCxnSpPr/>
          <p:nvPr/>
        </p:nvCxnSpPr>
        <p:spPr>
          <a:xfrm>
            <a:off x="528109" y="4005064"/>
            <a:ext cx="8147579" cy="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30" name="Connecteur droit 29"/>
          <p:cNvCxnSpPr/>
          <p:nvPr/>
        </p:nvCxnSpPr>
        <p:spPr>
          <a:xfrm>
            <a:off x="528109" y="5013176"/>
            <a:ext cx="8110823" cy="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grpSp>
        <p:nvGrpSpPr>
          <p:cNvPr id="39" name="Grouper 38"/>
          <p:cNvGrpSpPr/>
          <p:nvPr/>
        </p:nvGrpSpPr>
        <p:grpSpPr>
          <a:xfrm>
            <a:off x="2677905" y="3226813"/>
            <a:ext cx="5956347" cy="2566580"/>
            <a:chOff x="1189957" y="3226813"/>
            <a:chExt cx="5956347" cy="2566580"/>
          </a:xfrm>
        </p:grpSpPr>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7339" y="3226813"/>
              <a:ext cx="534101" cy="534101"/>
            </a:xfrm>
            <a:prstGeom prst="rect">
              <a:avLst/>
            </a:prstGeom>
          </p:spPr>
        </p:pic>
        <p:pic>
          <p:nvPicPr>
            <p:cNvPr id="16" name="Imag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92574" y="3226813"/>
              <a:ext cx="534101" cy="534101"/>
            </a:xfrm>
            <a:prstGeom prst="rect">
              <a:avLst/>
            </a:prstGeom>
          </p:spPr>
        </p:pic>
        <p:pic>
          <p:nvPicPr>
            <p:cNvPr id="17" name="Image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94229" y="3226814"/>
              <a:ext cx="534102" cy="534102"/>
            </a:xfrm>
            <a:prstGeom prst="rect">
              <a:avLst/>
            </a:prstGeom>
          </p:spPr>
        </p:pic>
        <p:pic>
          <p:nvPicPr>
            <p:cNvPr id="20" name="Imag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6616" y="4233107"/>
              <a:ext cx="538836" cy="538836"/>
            </a:xfrm>
            <a:prstGeom prst="rect">
              <a:avLst/>
            </a:prstGeom>
          </p:spPr>
        </p:pic>
        <p:pic>
          <p:nvPicPr>
            <p:cNvPr id="21" name="Image 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92615" y="4241532"/>
              <a:ext cx="538812" cy="538812"/>
            </a:xfrm>
            <a:prstGeom prst="rect">
              <a:avLst/>
            </a:prstGeom>
          </p:spPr>
        </p:pic>
        <p:pic>
          <p:nvPicPr>
            <p:cNvPr id="22" name="Image 2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174661" y="4233107"/>
              <a:ext cx="542574" cy="542574"/>
            </a:xfrm>
            <a:prstGeom prst="rect">
              <a:avLst/>
            </a:prstGeom>
          </p:spPr>
        </p:pic>
        <p:pic>
          <p:nvPicPr>
            <p:cNvPr id="23" name="Image 2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89993" y="4241681"/>
              <a:ext cx="542574" cy="542574"/>
            </a:xfrm>
            <a:prstGeom prst="rect">
              <a:avLst/>
            </a:prstGeom>
          </p:spPr>
        </p:pic>
        <p:pic>
          <p:nvPicPr>
            <p:cNvPr id="24" name="Image 2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610647" y="4233106"/>
              <a:ext cx="535657" cy="535657"/>
            </a:xfrm>
            <a:prstGeom prst="rect">
              <a:avLst/>
            </a:prstGeom>
          </p:spPr>
        </p:pic>
        <p:pic>
          <p:nvPicPr>
            <p:cNvPr id="25" name="Image 2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81199" y="4246194"/>
              <a:ext cx="529487" cy="529487"/>
            </a:xfrm>
            <a:prstGeom prst="rect">
              <a:avLst/>
            </a:prstGeom>
          </p:spPr>
        </p:pic>
        <p:pic>
          <p:nvPicPr>
            <p:cNvPr id="26" name="Image 2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005592" y="4233106"/>
              <a:ext cx="537637" cy="537637"/>
            </a:xfrm>
            <a:prstGeom prst="rect">
              <a:avLst/>
            </a:prstGeom>
          </p:spPr>
        </p:pic>
        <p:pic>
          <p:nvPicPr>
            <p:cNvPr id="27" name="Image 2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82539" y="4242707"/>
              <a:ext cx="537637" cy="537637"/>
            </a:xfrm>
            <a:prstGeom prst="rect">
              <a:avLst/>
            </a:prstGeom>
          </p:spPr>
        </p:pic>
        <p:pic>
          <p:nvPicPr>
            <p:cNvPr id="28" name="Image 2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392899" y="4233107"/>
              <a:ext cx="537637" cy="537637"/>
            </a:xfrm>
            <a:prstGeom prst="rect">
              <a:avLst/>
            </a:prstGeom>
          </p:spPr>
        </p:pic>
        <p:pic>
          <p:nvPicPr>
            <p:cNvPr id="29" name="Image 2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391295" y="4242707"/>
              <a:ext cx="537637" cy="537637"/>
            </a:xfrm>
            <a:prstGeom prst="rect">
              <a:avLst/>
            </a:prstGeom>
          </p:spPr>
        </p:pic>
        <p:pic>
          <p:nvPicPr>
            <p:cNvPr id="31" name="Image 30"/>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189957" y="5241218"/>
              <a:ext cx="538337" cy="538337"/>
            </a:xfrm>
            <a:prstGeom prst="rect">
              <a:avLst/>
            </a:prstGeom>
          </p:spPr>
        </p:pic>
        <p:pic>
          <p:nvPicPr>
            <p:cNvPr id="32" name="Image 3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792648" y="5241218"/>
              <a:ext cx="542574" cy="542574"/>
            </a:xfrm>
            <a:prstGeom prst="rect">
              <a:avLst/>
            </a:prstGeom>
          </p:spPr>
        </p:pic>
        <p:pic>
          <p:nvPicPr>
            <p:cNvPr id="33" name="Image 32"/>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397033" y="5234026"/>
              <a:ext cx="548680" cy="548680"/>
            </a:xfrm>
            <a:prstGeom prst="rect">
              <a:avLst/>
            </a:prstGeom>
          </p:spPr>
        </p:pic>
        <p:pic>
          <p:nvPicPr>
            <p:cNvPr id="34" name="Image 3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03870" y="5229200"/>
              <a:ext cx="534102" cy="534102"/>
            </a:xfrm>
            <a:prstGeom prst="rect">
              <a:avLst/>
            </a:prstGeom>
          </p:spPr>
        </p:pic>
        <p:pic>
          <p:nvPicPr>
            <p:cNvPr id="35" name="Image 34"/>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596059" y="5229200"/>
              <a:ext cx="540755" cy="540755"/>
            </a:xfrm>
            <a:prstGeom prst="rect">
              <a:avLst/>
            </a:prstGeom>
          </p:spPr>
        </p:pic>
        <p:pic>
          <p:nvPicPr>
            <p:cNvPr id="36" name="Image 3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194976" y="5241218"/>
              <a:ext cx="542574" cy="542574"/>
            </a:xfrm>
            <a:prstGeom prst="rect">
              <a:avLst/>
            </a:prstGeom>
          </p:spPr>
        </p:pic>
        <p:pic>
          <p:nvPicPr>
            <p:cNvPr id="37" name="Image 36"/>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5398825" y="5241219"/>
              <a:ext cx="552174" cy="552174"/>
            </a:xfrm>
            <a:prstGeom prst="rect">
              <a:avLst/>
            </a:prstGeom>
          </p:spPr>
        </p:pic>
        <p:pic>
          <p:nvPicPr>
            <p:cNvPr id="38" name="Image 37"/>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4782863" y="5243376"/>
              <a:ext cx="542557" cy="542557"/>
            </a:xfrm>
            <a:prstGeom prst="rect">
              <a:avLst/>
            </a:prstGeom>
          </p:spPr>
        </p:pic>
      </p:grpSp>
      <p:pic>
        <p:nvPicPr>
          <p:cNvPr id="40" name="Image 39"/>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593730" y="5370760"/>
            <a:ext cx="343615" cy="290488"/>
          </a:xfrm>
          <a:prstGeom prst="rect">
            <a:avLst/>
          </a:prstGeom>
        </p:spPr>
      </p:pic>
      <p:pic>
        <p:nvPicPr>
          <p:cNvPr id="41" name="Image 40"/>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614282" y="4349242"/>
            <a:ext cx="362496" cy="360264"/>
          </a:xfrm>
          <a:prstGeom prst="rect">
            <a:avLst/>
          </a:prstGeom>
        </p:spPr>
      </p:pic>
      <p:pic>
        <p:nvPicPr>
          <p:cNvPr id="42" name="Image 41"/>
          <p:cNvPicPr>
            <a:picLocks noChangeAspect="1"/>
          </p:cNvPicPr>
          <p:nvPr/>
        </p:nvPicPr>
        <p:blipFill>
          <a:blip r:embed="rId21" cstate="screen">
            <a:extLst>
              <a:ext uri="{28A0092B-C50C-407E-A947-70E740481C1C}">
                <a14:useLocalDpi xmlns:a14="http://schemas.microsoft.com/office/drawing/2010/main"/>
              </a:ext>
            </a:extLst>
          </a:blip>
          <a:stretch>
            <a:fillRect/>
          </a:stretch>
        </p:blipFill>
        <p:spPr>
          <a:xfrm flipH="1">
            <a:off x="614282" y="3357746"/>
            <a:ext cx="355368" cy="355368"/>
          </a:xfrm>
          <a:prstGeom prst="rect">
            <a:avLst/>
          </a:prstGeom>
        </p:spPr>
      </p:pic>
      <p:sp>
        <p:nvSpPr>
          <p:cNvPr id="43" name="Rectangle 42"/>
          <p:cNvSpPr/>
          <p:nvPr/>
        </p:nvSpPr>
        <p:spPr>
          <a:xfrm>
            <a:off x="1037325" y="3313626"/>
            <a:ext cx="1521922" cy="477054"/>
          </a:xfrm>
          <a:prstGeom prst="rect">
            <a:avLst/>
          </a:prstGeom>
        </p:spPr>
        <p:txBody>
          <a:bodyPr wrap="square">
            <a:spAutoFit/>
          </a:bodyPr>
          <a:lstStyle/>
          <a:p>
            <a:pPr>
              <a:lnSpc>
                <a:spcPts val="1540"/>
              </a:lnSpc>
            </a:pPr>
            <a:r>
              <a:rPr lang="fr-FR" sz="1200" b="1" dirty="0" smtClean="0">
                <a:solidFill>
                  <a:srgbClr val="72B84D"/>
                </a:solidFill>
              </a:rPr>
              <a:t>Product/service</a:t>
            </a:r>
          </a:p>
          <a:p>
            <a:pPr>
              <a:lnSpc>
                <a:spcPts val="1540"/>
              </a:lnSpc>
            </a:pPr>
            <a:r>
              <a:rPr lang="fr-FR" sz="1200" b="1" dirty="0" smtClean="0">
                <a:solidFill>
                  <a:srgbClr val="72B84D"/>
                </a:solidFill>
              </a:rPr>
              <a:t>excellence</a:t>
            </a:r>
            <a:endParaRPr lang="fr-FR" sz="1200" b="1" dirty="0">
              <a:solidFill>
                <a:srgbClr val="72B84D"/>
              </a:solidFill>
            </a:endParaRPr>
          </a:p>
        </p:txBody>
      </p:sp>
      <p:sp>
        <p:nvSpPr>
          <p:cNvPr id="45" name="Rectangle 44"/>
          <p:cNvSpPr/>
          <p:nvPr/>
        </p:nvSpPr>
        <p:spPr>
          <a:xfrm>
            <a:off x="1037325" y="4293096"/>
            <a:ext cx="1521922" cy="477054"/>
          </a:xfrm>
          <a:prstGeom prst="rect">
            <a:avLst/>
          </a:prstGeom>
        </p:spPr>
        <p:txBody>
          <a:bodyPr wrap="square">
            <a:spAutoFit/>
          </a:bodyPr>
          <a:lstStyle/>
          <a:p>
            <a:pPr>
              <a:lnSpc>
                <a:spcPts val="1540"/>
              </a:lnSpc>
            </a:pPr>
            <a:r>
              <a:rPr lang="fr-FR" sz="1200" b="1" dirty="0" err="1" smtClean="0">
                <a:solidFill>
                  <a:srgbClr val="6EE5F8"/>
                </a:solidFill>
              </a:rPr>
              <a:t>Operational</a:t>
            </a:r>
            <a:endParaRPr lang="fr-FR" sz="1200" b="1" dirty="0" smtClean="0">
              <a:solidFill>
                <a:srgbClr val="6EE5F8"/>
              </a:solidFill>
            </a:endParaRPr>
          </a:p>
          <a:p>
            <a:pPr>
              <a:lnSpc>
                <a:spcPts val="1540"/>
              </a:lnSpc>
            </a:pPr>
            <a:r>
              <a:rPr lang="fr-FR" sz="1200" b="1" dirty="0" smtClean="0">
                <a:solidFill>
                  <a:srgbClr val="6EE5F8"/>
                </a:solidFill>
              </a:rPr>
              <a:t>excellence</a:t>
            </a:r>
            <a:endParaRPr lang="fr-FR" sz="1200" b="1" dirty="0">
              <a:solidFill>
                <a:srgbClr val="6EE5F8"/>
              </a:solidFill>
            </a:endParaRPr>
          </a:p>
        </p:txBody>
      </p:sp>
      <p:sp>
        <p:nvSpPr>
          <p:cNvPr id="46" name="Rectangle 45"/>
          <p:cNvSpPr/>
          <p:nvPr/>
        </p:nvSpPr>
        <p:spPr>
          <a:xfrm>
            <a:off x="1037325" y="5277477"/>
            <a:ext cx="1521922" cy="477054"/>
          </a:xfrm>
          <a:prstGeom prst="rect">
            <a:avLst/>
          </a:prstGeom>
        </p:spPr>
        <p:txBody>
          <a:bodyPr wrap="square">
            <a:spAutoFit/>
          </a:bodyPr>
          <a:lstStyle/>
          <a:p>
            <a:pPr>
              <a:lnSpc>
                <a:spcPts val="1540"/>
              </a:lnSpc>
            </a:pPr>
            <a:r>
              <a:rPr lang="fr-FR" sz="1200" b="1" dirty="0" err="1" smtClean="0">
                <a:solidFill>
                  <a:srgbClr val="7D9899"/>
                </a:solidFill>
              </a:rPr>
              <a:t>Organisational</a:t>
            </a:r>
            <a:endParaRPr lang="fr-FR" sz="1200" b="1" dirty="0" smtClean="0">
              <a:solidFill>
                <a:srgbClr val="7D9899"/>
              </a:solidFill>
            </a:endParaRPr>
          </a:p>
          <a:p>
            <a:pPr>
              <a:lnSpc>
                <a:spcPts val="1540"/>
              </a:lnSpc>
            </a:pPr>
            <a:r>
              <a:rPr lang="fr-FR" sz="1200" b="1" dirty="0" smtClean="0">
                <a:solidFill>
                  <a:srgbClr val="7D9899"/>
                </a:solidFill>
              </a:rPr>
              <a:t>excellence</a:t>
            </a:r>
            <a:endParaRPr lang="fr-FR" sz="1200" b="1" dirty="0">
              <a:solidFill>
                <a:srgbClr val="7D9899"/>
              </a:solidFill>
            </a:endParaRPr>
          </a:p>
        </p:txBody>
      </p:sp>
    </p:spTree>
    <p:extLst>
      <p:ext uri="{BB962C8B-B14F-4D97-AF65-F5344CB8AC3E}">
        <p14:creationId xmlns:p14="http://schemas.microsoft.com/office/powerpoint/2010/main" val="12845197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3"/>
          </p:nvPr>
        </p:nvSpPr>
        <p:spPr>
          <a:xfrm>
            <a:off x="5835721" y="6309320"/>
            <a:ext cx="2839967" cy="365125"/>
          </a:xfrm>
        </p:spPr>
        <p:txBody>
          <a:bodyPr/>
          <a:lstStyle/>
          <a:p>
            <a:r>
              <a:rPr lang="en-GB" dirty="0"/>
              <a:t>JME 2019 campaign kit : “Our achievements in terms of biodiversity"</a:t>
            </a:r>
          </a:p>
        </p:txBody>
      </p:sp>
      <p:pic>
        <p:nvPicPr>
          <p:cNvPr id="12" name="Image 1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422406"/>
            <a:ext cx="89106" cy="1020153"/>
          </a:xfrm>
          <a:prstGeom prst="rect">
            <a:avLst/>
          </a:prstGeom>
        </p:spPr>
      </p:pic>
      <p:sp>
        <p:nvSpPr>
          <p:cNvPr id="13" name="Titre 1"/>
          <p:cNvSpPr txBox="1">
            <a:spLocks/>
          </p:cNvSpPr>
          <p:nvPr/>
        </p:nvSpPr>
        <p:spPr>
          <a:xfrm>
            <a:off x="323528" y="722478"/>
            <a:ext cx="4104456" cy="720081"/>
          </a:xfrm>
          <a:prstGeom prst="rect">
            <a:avLst/>
          </a:prstGeom>
        </p:spPr>
        <p:txBody>
          <a:bodyPr vert="horz" lIns="91440" tIns="45720" rIns="91440" bIns="45720" rtlCol="0" anchor="t">
            <a:noAutofit/>
          </a:bodyPr>
          <a:lstStyle>
            <a:lvl1pPr algn="l" defTabSz="457200" rtl="0" eaLnBrk="1" latinLnBrk="0" hangingPunct="1">
              <a:spcBef>
                <a:spcPct val="0"/>
              </a:spcBef>
              <a:buNone/>
              <a:defRPr sz="2200" b="1" i="0" kern="1200" cap="all">
                <a:solidFill>
                  <a:schemeClr val="accent5">
                    <a:lumMod val="75000"/>
                  </a:schemeClr>
                </a:solidFill>
                <a:latin typeface="+mj-lt"/>
                <a:ea typeface="+mj-ea"/>
                <a:cs typeface="Arial"/>
              </a:defRPr>
            </a:lvl1pPr>
          </a:lstStyle>
          <a:p>
            <a:r>
              <a:rPr lang="fr-FR" dirty="0" smtClean="0">
                <a:solidFill>
                  <a:srgbClr val="72B84D"/>
                </a:solidFill>
              </a:rPr>
              <a:t>GRP BRANCH EXAMPLE</a:t>
            </a:r>
            <a:endParaRPr lang="en-US" dirty="0">
              <a:solidFill>
                <a:srgbClr val="72B84D"/>
              </a:solidFill>
            </a:endParaRPr>
          </a:p>
        </p:txBody>
      </p:sp>
      <p:sp>
        <p:nvSpPr>
          <p:cNvPr id="10" name="Rectangle 9"/>
          <p:cNvSpPr/>
          <p:nvPr/>
        </p:nvSpPr>
        <p:spPr>
          <a:xfrm>
            <a:off x="323528" y="1556792"/>
            <a:ext cx="6912767" cy="531364"/>
          </a:xfrm>
          <a:prstGeom prst="rect">
            <a:avLst/>
          </a:prstGeom>
        </p:spPr>
        <p:txBody>
          <a:bodyPr wrap="square">
            <a:spAutoFit/>
          </a:bodyPr>
          <a:lstStyle/>
          <a:p>
            <a:pPr>
              <a:lnSpc>
                <a:spcPts val="1840"/>
              </a:lnSpc>
            </a:pPr>
            <a:r>
              <a:rPr lang="en-GB" sz="1200" dirty="0"/>
              <a:t>GRP has also made biodiversity part of its processes like here at </a:t>
            </a:r>
            <a:r>
              <a:rPr lang="en-GB" sz="1200" dirty="0" err="1" smtClean="0"/>
              <a:t>Osato</a:t>
            </a:r>
            <a:r>
              <a:rPr lang="en-GB" sz="1200" dirty="0" smtClean="0"/>
              <a:t>,</a:t>
            </a:r>
          </a:p>
          <a:p>
            <a:pPr>
              <a:lnSpc>
                <a:spcPts val="1840"/>
              </a:lnSpc>
            </a:pPr>
            <a:r>
              <a:rPr lang="en-GB" sz="1200" dirty="0" smtClean="0"/>
              <a:t>a </a:t>
            </a:r>
            <a:r>
              <a:rPr lang="en-GB" sz="1200" dirty="0"/>
              <a:t>new solar power plant in Japan where a mitigation strategy is applied.</a:t>
            </a:r>
          </a:p>
        </p:txBody>
      </p:sp>
      <p:pic>
        <p:nvPicPr>
          <p:cNvPr id="11" name="Image 10"/>
          <p:cNvPicPr/>
          <p:nvPr/>
        </p:nvPicPr>
        <p:blipFill>
          <a:blip r:embed="rId4" cstate="screen">
            <a:extLst>
              <a:ext uri="{28A0092B-C50C-407E-A947-70E740481C1C}">
                <a14:useLocalDpi xmlns:a14="http://schemas.microsoft.com/office/drawing/2010/main"/>
              </a:ext>
            </a:extLst>
          </a:blip>
          <a:stretch>
            <a:fillRect/>
          </a:stretch>
        </p:blipFill>
        <p:spPr>
          <a:xfrm>
            <a:off x="420260" y="2685808"/>
            <a:ext cx="3195245" cy="3415611"/>
          </a:xfrm>
          <a:prstGeom prst="rect">
            <a:avLst/>
          </a:prstGeom>
        </p:spPr>
      </p:pic>
      <p:pic>
        <p:nvPicPr>
          <p:cNvPr id="15" name="Image 1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923928" y="2685808"/>
            <a:ext cx="4608512" cy="3415611"/>
          </a:xfrm>
          <a:prstGeom prst="rect">
            <a:avLst/>
          </a:prstGeom>
        </p:spPr>
      </p:pic>
    </p:spTree>
    <p:extLst>
      <p:ext uri="{BB962C8B-B14F-4D97-AF65-F5344CB8AC3E}">
        <p14:creationId xmlns:p14="http://schemas.microsoft.com/office/powerpoint/2010/main" val="4436118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4733884" y="260648"/>
            <a:ext cx="4253113" cy="5867201"/>
          </a:xfrm>
          <a:prstGeom prst="rect">
            <a:avLst/>
          </a:prstGeom>
          <a:solidFill>
            <a:srgbClr val="F0F0F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3" name="Espace réservé du pied de page 2"/>
          <p:cNvSpPr>
            <a:spLocks noGrp="1"/>
          </p:cNvSpPr>
          <p:nvPr>
            <p:ph type="ftr" sz="quarter" idx="3"/>
          </p:nvPr>
        </p:nvSpPr>
        <p:spPr>
          <a:xfrm>
            <a:off x="5835721" y="6309320"/>
            <a:ext cx="2839967" cy="365125"/>
          </a:xfrm>
        </p:spPr>
        <p:txBody>
          <a:bodyPr/>
          <a:lstStyle/>
          <a:p>
            <a:r>
              <a:rPr lang="en-GB" dirty="0"/>
              <a:t>JME 2019 campaign kit : “Our achievements in terms of biodiversity"</a:t>
            </a:r>
          </a:p>
        </p:txBody>
      </p:sp>
      <p:pic>
        <p:nvPicPr>
          <p:cNvPr id="12" name="Image 1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422406"/>
            <a:ext cx="89106" cy="1020153"/>
          </a:xfrm>
          <a:prstGeom prst="rect">
            <a:avLst/>
          </a:prstGeom>
        </p:spPr>
      </p:pic>
      <p:sp>
        <p:nvSpPr>
          <p:cNvPr id="13" name="Titre 1"/>
          <p:cNvSpPr txBox="1">
            <a:spLocks/>
          </p:cNvSpPr>
          <p:nvPr/>
        </p:nvSpPr>
        <p:spPr>
          <a:xfrm>
            <a:off x="323528" y="353149"/>
            <a:ext cx="4320480" cy="720081"/>
          </a:xfrm>
          <a:prstGeom prst="rect">
            <a:avLst/>
          </a:prstGeom>
        </p:spPr>
        <p:txBody>
          <a:bodyPr vert="horz" lIns="91440" tIns="45720" rIns="91440" bIns="45720" rtlCol="0" anchor="t">
            <a:noAutofit/>
          </a:bodyPr>
          <a:lstStyle>
            <a:lvl1pPr algn="l" defTabSz="457200" rtl="0" eaLnBrk="1" latinLnBrk="0" hangingPunct="1">
              <a:spcBef>
                <a:spcPct val="0"/>
              </a:spcBef>
              <a:buNone/>
              <a:defRPr sz="2200" b="1" i="0" kern="1200" cap="all">
                <a:solidFill>
                  <a:schemeClr val="accent5">
                    <a:lumMod val="75000"/>
                  </a:schemeClr>
                </a:solidFill>
                <a:latin typeface="+mj-lt"/>
                <a:ea typeface="+mj-ea"/>
                <a:cs typeface="Arial"/>
              </a:defRPr>
            </a:lvl1pPr>
          </a:lstStyle>
          <a:p>
            <a:r>
              <a:rPr lang="fr-FR" dirty="0" smtClean="0">
                <a:solidFill>
                  <a:srgbClr val="72B84D"/>
                </a:solidFill>
              </a:rPr>
              <a:t>DEMARCATION &amp; RESETTLEMENT</a:t>
            </a:r>
          </a:p>
          <a:p>
            <a:r>
              <a:rPr lang="mr-IN" dirty="0" smtClean="0">
                <a:solidFill>
                  <a:srgbClr val="72B84D"/>
                </a:solidFill>
              </a:rPr>
              <a:t>–</a:t>
            </a:r>
            <a:r>
              <a:rPr lang="fr-FR" dirty="0" smtClean="0">
                <a:solidFill>
                  <a:srgbClr val="72B84D"/>
                </a:solidFill>
              </a:rPr>
              <a:t> BUILDING PHASE</a:t>
            </a:r>
            <a:endParaRPr lang="en-US" dirty="0">
              <a:solidFill>
                <a:srgbClr val="72B84D"/>
              </a:solidFill>
            </a:endParaRPr>
          </a:p>
        </p:txBody>
      </p:sp>
      <p:pic>
        <p:nvPicPr>
          <p:cNvPr id="8"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05666" y="3068960"/>
            <a:ext cx="4154968" cy="2619519"/>
          </a:xfrm>
          <a:prstGeom prst="rect">
            <a:avLst/>
          </a:prstGeom>
          <a:noFill/>
          <a:ln w="9525">
            <a:noFill/>
            <a:miter lim="800000"/>
            <a:headEnd/>
            <a:tailEnd/>
          </a:ln>
        </p:spPr>
      </p:pic>
      <p:pic>
        <p:nvPicPr>
          <p:cNvPr id="16" name="Image 1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05666" y="2112419"/>
            <a:ext cx="216024" cy="113155"/>
          </a:xfrm>
          <a:prstGeom prst="rect">
            <a:avLst/>
          </a:prstGeom>
        </p:spPr>
      </p:pic>
      <p:sp>
        <p:nvSpPr>
          <p:cNvPr id="17" name="Rectangle 16"/>
          <p:cNvSpPr/>
          <p:nvPr/>
        </p:nvSpPr>
        <p:spPr>
          <a:xfrm>
            <a:off x="678437" y="2016071"/>
            <a:ext cx="3389508" cy="297517"/>
          </a:xfrm>
          <a:prstGeom prst="rect">
            <a:avLst/>
          </a:prstGeom>
        </p:spPr>
        <p:txBody>
          <a:bodyPr wrap="square">
            <a:spAutoFit/>
          </a:bodyPr>
          <a:lstStyle/>
          <a:p>
            <a:pPr lvl="0">
              <a:lnSpc>
                <a:spcPts val="1640"/>
              </a:lnSpc>
            </a:pPr>
            <a:r>
              <a:rPr lang="fr-FR" sz="1200" b="1" dirty="0" err="1" smtClean="0"/>
              <a:t>Aloe</a:t>
            </a:r>
            <a:r>
              <a:rPr lang="fr-FR" sz="1200" b="1" dirty="0" smtClean="0"/>
              <a:t> </a:t>
            </a:r>
            <a:r>
              <a:rPr lang="fr-FR" sz="1200" b="1" dirty="0" err="1" smtClean="0"/>
              <a:t>claviflora</a:t>
            </a:r>
            <a:r>
              <a:rPr lang="fr-FR" sz="1200" b="1" dirty="0" smtClean="0"/>
              <a:t> </a:t>
            </a:r>
            <a:r>
              <a:rPr lang="fr-FR" sz="1200" dirty="0" smtClean="0"/>
              <a:t>- </a:t>
            </a:r>
            <a:r>
              <a:rPr lang="en-GB" sz="1200" i="1" dirty="0"/>
              <a:t>Protected species</a:t>
            </a:r>
            <a:r>
              <a:rPr lang="fr-FR" sz="1200" dirty="0" smtClean="0"/>
              <a:t>.</a:t>
            </a:r>
            <a:endParaRPr lang="fr-FR" sz="1200" dirty="0"/>
          </a:p>
        </p:txBody>
      </p:sp>
      <p:pic>
        <p:nvPicPr>
          <p:cNvPr id="18" name="Image 1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05666" y="2714232"/>
            <a:ext cx="216024" cy="113155"/>
          </a:xfrm>
          <a:prstGeom prst="rect">
            <a:avLst/>
          </a:prstGeom>
        </p:spPr>
      </p:pic>
      <p:pic>
        <p:nvPicPr>
          <p:cNvPr id="19" name="Image 1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035479" y="830150"/>
            <a:ext cx="216024" cy="113155"/>
          </a:xfrm>
          <a:prstGeom prst="rect">
            <a:avLst/>
          </a:prstGeom>
        </p:spPr>
      </p:pic>
      <p:sp>
        <p:nvSpPr>
          <p:cNvPr id="20" name="Rectangle 19"/>
          <p:cNvSpPr/>
          <p:nvPr/>
        </p:nvSpPr>
        <p:spPr>
          <a:xfrm>
            <a:off x="678437" y="2612487"/>
            <a:ext cx="3389508" cy="276999"/>
          </a:xfrm>
          <a:prstGeom prst="rect">
            <a:avLst/>
          </a:prstGeom>
        </p:spPr>
        <p:txBody>
          <a:bodyPr wrap="square">
            <a:spAutoFit/>
          </a:bodyPr>
          <a:lstStyle/>
          <a:p>
            <a:r>
              <a:rPr lang="en-GB" sz="1200" b="1" dirty="0"/>
              <a:t>Demarcation of no-go areas</a:t>
            </a:r>
          </a:p>
        </p:txBody>
      </p:sp>
      <p:sp>
        <p:nvSpPr>
          <p:cNvPr id="21" name="Rectangle 20"/>
          <p:cNvSpPr/>
          <p:nvPr/>
        </p:nvSpPr>
        <p:spPr>
          <a:xfrm>
            <a:off x="5286180" y="722218"/>
            <a:ext cx="3389508" cy="1015663"/>
          </a:xfrm>
          <a:prstGeom prst="rect">
            <a:avLst/>
          </a:prstGeom>
        </p:spPr>
        <p:txBody>
          <a:bodyPr wrap="square">
            <a:spAutoFit/>
          </a:bodyPr>
          <a:lstStyle/>
          <a:p>
            <a:pPr algn="just">
              <a:lnSpc>
                <a:spcPts val="1840"/>
              </a:lnSpc>
            </a:pPr>
            <a:r>
              <a:rPr lang="en-GB" sz="1200" b="1" dirty="0" smtClean="0"/>
              <a:t>Resettlement:</a:t>
            </a:r>
          </a:p>
          <a:p>
            <a:pPr algn="just">
              <a:lnSpc>
                <a:spcPts val="1840"/>
              </a:lnSpc>
            </a:pPr>
            <a:r>
              <a:rPr lang="en-GB" sz="1200" dirty="0" smtClean="0"/>
              <a:t>plants </a:t>
            </a:r>
            <a:r>
              <a:rPr lang="en-GB" sz="1200" dirty="0"/>
              <a:t>found during the building phase must be relocated to a similar environment that is not affected by the works.</a:t>
            </a:r>
          </a:p>
        </p:txBody>
      </p:sp>
      <p:pic>
        <p:nvPicPr>
          <p:cNvPr id="2" name="Image 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364088" y="1890480"/>
            <a:ext cx="2093421" cy="1233623"/>
          </a:xfrm>
          <a:prstGeom prst="rect">
            <a:avLst/>
          </a:prstGeom>
        </p:spPr>
      </p:pic>
      <p:pic>
        <p:nvPicPr>
          <p:cNvPr id="4" name="Image 3"/>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516216" y="3182170"/>
            <a:ext cx="2099117" cy="1244477"/>
          </a:xfrm>
          <a:prstGeom prst="rect">
            <a:avLst/>
          </a:prstGeom>
        </p:spPr>
      </p:pic>
      <p:pic>
        <p:nvPicPr>
          <p:cNvPr id="5" name="Image 4"/>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354795" y="4471118"/>
            <a:ext cx="2102714" cy="1217361"/>
          </a:xfrm>
          <a:prstGeom prst="rect">
            <a:avLst/>
          </a:prstGeom>
        </p:spPr>
      </p:pic>
    </p:spTree>
    <p:extLst>
      <p:ext uri="{BB962C8B-B14F-4D97-AF65-F5344CB8AC3E}">
        <p14:creationId xmlns:p14="http://schemas.microsoft.com/office/powerpoint/2010/main" val="10459434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3"/>
          </p:nvPr>
        </p:nvSpPr>
        <p:spPr>
          <a:xfrm>
            <a:off x="5835721" y="6309320"/>
            <a:ext cx="2839967" cy="365125"/>
          </a:xfrm>
        </p:spPr>
        <p:txBody>
          <a:bodyPr/>
          <a:lstStyle/>
          <a:p>
            <a:r>
              <a:rPr lang="en-GB" dirty="0"/>
              <a:t>JME 2019 campaign kit : “Our achievements in terms of biodiversity"</a:t>
            </a:r>
          </a:p>
        </p:txBody>
      </p:sp>
      <p:pic>
        <p:nvPicPr>
          <p:cNvPr id="22" name="Image 21"/>
          <p:cNvPicPr>
            <a:picLocks noChangeAspect="1"/>
          </p:cNvPicPr>
          <p:nvPr/>
        </p:nvPicPr>
        <p:blipFill rotWithShape="1">
          <a:blip r:embed="rId3" cstate="screen">
            <a:extLst>
              <a:ext uri="{28A0092B-C50C-407E-A947-70E740481C1C}">
                <a14:useLocalDpi xmlns:a14="http://schemas.microsoft.com/office/drawing/2010/main"/>
              </a:ext>
            </a:extLst>
          </a:blip>
          <a:srcRect r="412"/>
          <a:stretch/>
        </p:blipFill>
        <p:spPr>
          <a:xfrm>
            <a:off x="899592" y="53463"/>
            <a:ext cx="7600596" cy="5665133"/>
          </a:xfrm>
          <a:prstGeom prst="rect">
            <a:avLst/>
          </a:prstGeom>
        </p:spPr>
      </p:pic>
      <p:sp>
        <p:nvSpPr>
          <p:cNvPr id="23" name="Rectangle 22"/>
          <p:cNvSpPr/>
          <p:nvPr/>
        </p:nvSpPr>
        <p:spPr>
          <a:xfrm>
            <a:off x="0" y="5805264"/>
            <a:ext cx="9144000" cy="276999"/>
          </a:xfrm>
          <a:prstGeom prst="rect">
            <a:avLst/>
          </a:prstGeom>
        </p:spPr>
        <p:txBody>
          <a:bodyPr wrap="square">
            <a:spAutoFit/>
          </a:bodyPr>
          <a:lstStyle/>
          <a:p>
            <a:pPr algn="ctr"/>
            <a:r>
              <a:rPr lang="en-US" sz="1200" dirty="0">
                <a:hlinkClick r:id="rId4"/>
              </a:rPr>
              <a:t>Link to an interactive map of the Group’s Biodiversity actions</a:t>
            </a:r>
            <a:endParaRPr lang="en-US" sz="1200" dirty="0"/>
          </a:p>
        </p:txBody>
      </p:sp>
    </p:spTree>
    <p:extLst>
      <p:ext uri="{BB962C8B-B14F-4D97-AF65-F5344CB8AC3E}">
        <p14:creationId xmlns:p14="http://schemas.microsoft.com/office/powerpoint/2010/main" val="1331145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9144000" cy="4843665"/>
          </a:xfrm>
          <a:prstGeom prst="rect">
            <a:avLst/>
          </a:prstGeom>
        </p:spPr>
      </p:pic>
      <p:sp>
        <p:nvSpPr>
          <p:cNvPr id="3" name="Espace réservé du pied de page 2"/>
          <p:cNvSpPr>
            <a:spLocks noGrp="1"/>
          </p:cNvSpPr>
          <p:nvPr>
            <p:ph type="ftr" sz="quarter" idx="3"/>
          </p:nvPr>
        </p:nvSpPr>
        <p:spPr>
          <a:xfrm>
            <a:off x="5835721" y="6309320"/>
            <a:ext cx="2839967" cy="365125"/>
          </a:xfrm>
        </p:spPr>
        <p:txBody>
          <a:bodyPr/>
          <a:lstStyle/>
          <a:p>
            <a:r>
              <a:rPr lang="en-GB" dirty="0"/>
              <a:t>JME 2019 campaign kit : “Our achievements in terms of biodiversity"</a:t>
            </a:r>
          </a:p>
        </p:txBody>
      </p:sp>
      <p:sp>
        <p:nvSpPr>
          <p:cNvPr id="5" name="Espace réservé du texte 4"/>
          <p:cNvSpPr>
            <a:spLocks noGrp="1"/>
          </p:cNvSpPr>
          <p:nvPr>
            <p:ph type="body" sz="quarter" idx="12"/>
          </p:nvPr>
        </p:nvSpPr>
        <p:spPr>
          <a:xfrm>
            <a:off x="1" y="2186468"/>
            <a:ext cx="9144000" cy="751942"/>
          </a:xfrm>
        </p:spPr>
        <p:txBody>
          <a:bodyPr>
            <a:noAutofit/>
          </a:bodyPr>
          <a:lstStyle/>
          <a:p>
            <a:pPr marL="0" indent="0" algn="ctr">
              <a:buNone/>
            </a:pPr>
            <a:r>
              <a:rPr lang="fr-FR" sz="4600" b="1" smtClean="0">
                <a:solidFill>
                  <a:schemeClr val="bg1"/>
                </a:solidFill>
              </a:rPr>
              <a:t>FIND OUT MORE</a:t>
            </a:r>
            <a:endParaRPr lang="en-US" sz="4600" b="1" dirty="0">
              <a:solidFill>
                <a:schemeClr val="bg1"/>
              </a:solidFill>
            </a:endParaRPr>
          </a:p>
        </p:txBody>
      </p:sp>
      <p:pic>
        <p:nvPicPr>
          <p:cNvPr id="6" name="Imag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3902905" y="3879231"/>
            <a:ext cx="1338190" cy="1338190"/>
          </a:xfrm>
          <a:prstGeom prst="rect">
            <a:avLst/>
          </a:prstGeom>
        </p:spPr>
      </p:pic>
    </p:spTree>
    <p:extLst>
      <p:ext uri="{BB962C8B-B14F-4D97-AF65-F5344CB8AC3E}">
        <p14:creationId xmlns:p14="http://schemas.microsoft.com/office/powerpoint/2010/main" val="19344979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3"/>
          </p:nvPr>
        </p:nvSpPr>
        <p:spPr>
          <a:xfrm>
            <a:off x="5835721" y="6309320"/>
            <a:ext cx="2839967" cy="365125"/>
          </a:xfrm>
        </p:spPr>
        <p:txBody>
          <a:bodyPr/>
          <a:lstStyle/>
          <a:p>
            <a:r>
              <a:rPr lang="en-GB" dirty="0"/>
              <a:t>JME 2019 campaign kit : “Our achievements in terms of biodiversity"</a:t>
            </a:r>
          </a:p>
        </p:txBody>
      </p:sp>
      <p:pic>
        <p:nvPicPr>
          <p:cNvPr id="12" name="Image 1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422406"/>
            <a:ext cx="89106" cy="1020153"/>
          </a:xfrm>
          <a:prstGeom prst="rect">
            <a:avLst/>
          </a:prstGeom>
        </p:spPr>
      </p:pic>
      <p:sp>
        <p:nvSpPr>
          <p:cNvPr id="13" name="Titre 1"/>
          <p:cNvSpPr txBox="1">
            <a:spLocks/>
          </p:cNvSpPr>
          <p:nvPr/>
        </p:nvSpPr>
        <p:spPr>
          <a:xfrm>
            <a:off x="323528" y="548680"/>
            <a:ext cx="4104456" cy="720081"/>
          </a:xfrm>
          <a:prstGeom prst="rect">
            <a:avLst/>
          </a:prstGeom>
        </p:spPr>
        <p:txBody>
          <a:bodyPr vert="horz" lIns="91440" tIns="45720" rIns="91440" bIns="45720" rtlCol="0" anchor="t">
            <a:noAutofit/>
          </a:bodyPr>
          <a:lstStyle>
            <a:lvl1pPr algn="l" defTabSz="457200" rtl="0" eaLnBrk="1" latinLnBrk="0" hangingPunct="1">
              <a:spcBef>
                <a:spcPct val="0"/>
              </a:spcBef>
              <a:buNone/>
              <a:defRPr sz="2200" b="1" i="0" kern="1200" cap="all">
                <a:solidFill>
                  <a:schemeClr val="accent5">
                    <a:lumMod val="75000"/>
                  </a:schemeClr>
                </a:solidFill>
                <a:latin typeface="+mj-lt"/>
                <a:ea typeface="+mj-ea"/>
                <a:cs typeface="Arial"/>
              </a:defRPr>
            </a:lvl1pPr>
          </a:lstStyle>
          <a:p>
            <a:r>
              <a:rPr lang="fr-FR" dirty="0" smtClean="0">
                <a:solidFill>
                  <a:srgbClr val="72B84D"/>
                </a:solidFill>
              </a:rPr>
              <a:t>YOUR BIODIVERSITY CONTACT</a:t>
            </a:r>
            <a:endParaRPr lang="en-US" dirty="0">
              <a:solidFill>
                <a:srgbClr val="72B84D"/>
              </a:solidFill>
            </a:endParaRPr>
          </a:p>
        </p:txBody>
      </p:sp>
      <p:sp>
        <p:nvSpPr>
          <p:cNvPr id="10" name="Rectangle 9"/>
          <p:cNvSpPr/>
          <p:nvPr/>
        </p:nvSpPr>
        <p:spPr>
          <a:xfrm>
            <a:off x="323528" y="1556792"/>
            <a:ext cx="6912767" cy="461665"/>
          </a:xfrm>
          <a:prstGeom prst="rect">
            <a:avLst/>
          </a:prstGeom>
        </p:spPr>
        <p:txBody>
          <a:bodyPr wrap="square">
            <a:spAutoFit/>
          </a:bodyPr>
          <a:lstStyle/>
          <a:p>
            <a:r>
              <a:rPr lang="en-GB" sz="1200" dirty="0"/>
              <a:t>Our internal </a:t>
            </a:r>
            <a:r>
              <a:rPr lang="en-GB" sz="1200" dirty="0" smtClean="0"/>
              <a:t>Biodiversity </a:t>
            </a:r>
            <a:r>
              <a:rPr lang="en-GB" sz="1200" dirty="0"/>
              <a:t>workgroup meets every three </a:t>
            </a:r>
            <a:r>
              <a:rPr lang="en-GB" sz="1200" dirty="0" smtClean="0"/>
              <a:t>months.</a:t>
            </a:r>
          </a:p>
          <a:p>
            <a:r>
              <a:rPr lang="en-GB" sz="1200" dirty="0" smtClean="0"/>
              <a:t>To </a:t>
            </a:r>
            <a:r>
              <a:rPr lang="en-GB" sz="1200" dirty="0"/>
              <a:t>join them, please contact Steven Dickinson: </a:t>
            </a:r>
            <a:r>
              <a:rPr lang="en-GB" sz="1200" dirty="0">
                <a:hlinkClick r:id="rId4"/>
              </a:rPr>
              <a:t>steven.dickinson@total.com</a:t>
            </a:r>
            <a:endParaRPr lang="en-GB" sz="1200" dirty="0"/>
          </a:p>
        </p:txBody>
      </p:sp>
      <p:pic>
        <p:nvPicPr>
          <p:cNvPr id="8" name="Image 7"/>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95536" y="2332653"/>
            <a:ext cx="8280920" cy="3610948"/>
          </a:xfrm>
          <a:prstGeom prst="rect">
            <a:avLst/>
          </a:prstGeom>
        </p:spPr>
      </p:pic>
      <p:sp>
        <p:nvSpPr>
          <p:cNvPr id="14" name="Titre 1"/>
          <p:cNvSpPr txBox="1">
            <a:spLocks/>
          </p:cNvSpPr>
          <p:nvPr/>
        </p:nvSpPr>
        <p:spPr>
          <a:xfrm>
            <a:off x="5311739" y="4581305"/>
            <a:ext cx="3364717" cy="1224136"/>
          </a:xfrm>
          <a:prstGeom prst="rect">
            <a:avLst/>
          </a:prstGeom>
        </p:spPr>
        <p:txBody>
          <a:bodyPr vert="horz" lIns="91440" tIns="45720" rIns="91440" bIns="45720" rtlCol="0" anchor="t">
            <a:noAutofit/>
          </a:bodyPr>
          <a:lstStyle>
            <a:lvl1pPr algn="l" defTabSz="457200" rtl="0" eaLnBrk="1" latinLnBrk="0" hangingPunct="1">
              <a:spcBef>
                <a:spcPct val="0"/>
              </a:spcBef>
              <a:buNone/>
              <a:defRPr sz="2200" b="1" i="0" kern="1200" cap="all">
                <a:solidFill>
                  <a:schemeClr val="accent5">
                    <a:lumMod val="75000"/>
                  </a:schemeClr>
                </a:solidFill>
                <a:latin typeface="+mj-lt"/>
                <a:ea typeface="+mj-ea"/>
                <a:cs typeface="Arial"/>
              </a:defRPr>
            </a:lvl1pPr>
          </a:lstStyle>
          <a:p>
            <a:r>
              <a:rPr lang="en-GB" dirty="0">
                <a:solidFill>
                  <a:srgbClr val="FFD719"/>
                </a:solidFill>
              </a:rPr>
              <a:t>BIODIVERSITY NETWORK MEETING</a:t>
            </a:r>
            <a:endParaRPr lang="fr-FR" dirty="0">
              <a:solidFill>
                <a:srgbClr val="FFD719"/>
              </a:solidFill>
            </a:endParaRPr>
          </a:p>
          <a:p>
            <a:r>
              <a:rPr lang="fr-FR" sz="1400" dirty="0" smtClean="0">
                <a:solidFill>
                  <a:srgbClr val="FFD719"/>
                </a:solidFill>
              </a:rPr>
              <a:t>12 APRIL 2018</a:t>
            </a:r>
            <a:endParaRPr lang="en-US" sz="1400" dirty="0">
              <a:solidFill>
                <a:srgbClr val="FFD719"/>
              </a:solidFill>
            </a:endParaRPr>
          </a:p>
        </p:txBody>
      </p:sp>
    </p:spTree>
    <p:extLst>
      <p:ext uri="{BB962C8B-B14F-4D97-AF65-F5344CB8AC3E}">
        <p14:creationId xmlns:p14="http://schemas.microsoft.com/office/powerpoint/2010/main" val="9491004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483769" y="1556792"/>
            <a:ext cx="6660232" cy="5090032"/>
          </a:xfrm>
          <a:prstGeom prst="rect">
            <a:avLst/>
          </a:prstGeom>
        </p:spPr>
      </p:pic>
      <p:sp>
        <p:nvSpPr>
          <p:cNvPr id="3" name="Espace réservé du pied de page 2"/>
          <p:cNvSpPr>
            <a:spLocks noGrp="1"/>
          </p:cNvSpPr>
          <p:nvPr>
            <p:ph type="ftr" sz="quarter" idx="3"/>
          </p:nvPr>
        </p:nvSpPr>
        <p:spPr>
          <a:xfrm>
            <a:off x="5835721" y="6309320"/>
            <a:ext cx="2839967" cy="365125"/>
          </a:xfrm>
        </p:spPr>
        <p:txBody>
          <a:bodyPr/>
          <a:lstStyle/>
          <a:p>
            <a:r>
              <a:rPr lang="en-GB" dirty="0"/>
              <a:t>JME 2019 campaign kit : “Our achievements in terms of biodiversity"</a:t>
            </a:r>
          </a:p>
        </p:txBody>
      </p:sp>
      <p:pic>
        <p:nvPicPr>
          <p:cNvPr id="12" name="Image 1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422406"/>
            <a:ext cx="89106" cy="1020153"/>
          </a:xfrm>
          <a:prstGeom prst="rect">
            <a:avLst/>
          </a:prstGeom>
        </p:spPr>
      </p:pic>
      <p:sp>
        <p:nvSpPr>
          <p:cNvPr id="13" name="Titre 1"/>
          <p:cNvSpPr txBox="1">
            <a:spLocks/>
          </p:cNvSpPr>
          <p:nvPr/>
        </p:nvSpPr>
        <p:spPr>
          <a:xfrm>
            <a:off x="323528" y="692696"/>
            <a:ext cx="5688632" cy="720081"/>
          </a:xfrm>
          <a:prstGeom prst="rect">
            <a:avLst/>
          </a:prstGeom>
        </p:spPr>
        <p:txBody>
          <a:bodyPr vert="horz" lIns="91440" tIns="45720" rIns="91440" bIns="45720" rtlCol="0" anchor="t">
            <a:noAutofit/>
          </a:bodyPr>
          <a:lstStyle>
            <a:lvl1pPr algn="l" defTabSz="457200" rtl="0" eaLnBrk="1" latinLnBrk="0" hangingPunct="1">
              <a:spcBef>
                <a:spcPct val="0"/>
              </a:spcBef>
              <a:buNone/>
              <a:defRPr sz="2200" b="1" i="0" kern="1200" cap="all">
                <a:solidFill>
                  <a:schemeClr val="accent5">
                    <a:lumMod val="75000"/>
                  </a:schemeClr>
                </a:solidFill>
                <a:latin typeface="+mj-lt"/>
                <a:ea typeface="+mj-ea"/>
                <a:cs typeface="Arial"/>
              </a:defRPr>
            </a:lvl1pPr>
          </a:lstStyle>
          <a:p>
            <a:r>
              <a:rPr lang="fr-FR" dirty="0" smtClean="0">
                <a:solidFill>
                  <a:srgbClr val="72B84D"/>
                </a:solidFill>
              </a:rPr>
              <a:t>BIODIVERSITY COMMUNITY</a:t>
            </a:r>
            <a:endParaRPr lang="en-US" dirty="0">
              <a:solidFill>
                <a:srgbClr val="72B84D"/>
              </a:solidFill>
            </a:endParaRPr>
          </a:p>
        </p:txBody>
      </p:sp>
      <p:sp>
        <p:nvSpPr>
          <p:cNvPr id="10" name="Rectangle 9"/>
          <p:cNvSpPr/>
          <p:nvPr/>
        </p:nvSpPr>
        <p:spPr>
          <a:xfrm>
            <a:off x="323529" y="2564904"/>
            <a:ext cx="3168352" cy="1892826"/>
          </a:xfrm>
          <a:prstGeom prst="rect">
            <a:avLst/>
          </a:prstGeom>
        </p:spPr>
        <p:txBody>
          <a:bodyPr wrap="square">
            <a:spAutoFit/>
          </a:bodyPr>
          <a:lstStyle/>
          <a:p>
            <a:pPr>
              <a:lnSpc>
                <a:spcPts val="1840"/>
              </a:lnSpc>
            </a:pPr>
            <a:r>
              <a:rPr lang="en-GB" sz="1200" b="1" dirty="0"/>
              <a:t>Feel free to join our (private) Biodiversity Community any time you want</a:t>
            </a:r>
            <a:r>
              <a:rPr lang="en-US" sz="1200" b="1" dirty="0" smtClean="0"/>
              <a:t>.</a:t>
            </a:r>
          </a:p>
          <a:p>
            <a:pPr>
              <a:lnSpc>
                <a:spcPts val="1840"/>
              </a:lnSpc>
            </a:pPr>
            <a:endParaRPr lang="en-US" sz="1200" dirty="0" smtClean="0"/>
          </a:p>
          <a:p>
            <a:pPr>
              <a:lnSpc>
                <a:spcPts val="1840"/>
              </a:lnSpc>
            </a:pPr>
            <a:r>
              <a:rPr lang="en-US" sz="1200" dirty="0" smtClean="0"/>
              <a:t>Contact </a:t>
            </a:r>
            <a:r>
              <a:rPr lang="en-US" sz="1200" dirty="0"/>
              <a:t>Steven Dickinson : </a:t>
            </a:r>
            <a:r>
              <a:rPr lang="en-US" sz="1200" dirty="0" smtClean="0">
                <a:hlinkClick r:id="rId5"/>
              </a:rPr>
              <a:t>steven.dickinson@total.com</a:t>
            </a:r>
            <a:endParaRPr lang="en-US" sz="1200" dirty="0" smtClean="0"/>
          </a:p>
          <a:p>
            <a:pPr>
              <a:lnSpc>
                <a:spcPts val="1840"/>
              </a:lnSpc>
            </a:pPr>
            <a:endParaRPr lang="en-US" sz="1200" dirty="0"/>
          </a:p>
          <a:p>
            <a:r>
              <a:rPr lang="en-GB" sz="1200" dirty="0">
                <a:hlinkClick r:id="rId6"/>
              </a:rPr>
              <a:t>Link to our Biodiversity Community on WAT</a:t>
            </a:r>
            <a:endParaRPr lang="en-GB" sz="1200" dirty="0"/>
          </a:p>
          <a:p>
            <a:pPr>
              <a:lnSpc>
                <a:spcPts val="1840"/>
              </a:lnSpc>
            </a:pPr>
            <a:endParaRPr lang="en-US" sz="1200" dirty="0"/>
          </a:p>
        </p:txBody>
      </p:sp>
    </p:spTree>
    <p:extLst>
      <p:ext uri="{BB962C8B-B14F-4D97-AF65-F5344CB8AC3E}">
        <p14:creationId xmlns:p14="http://schemas.microsoft.com/office/powerpoint/2010/main" val="17559262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3"/>
          </p:nvPr>
        </p:nvSpPr>
        <p:spPr>
          <a:xfrm>
            <a:off x="5835721" y="6309320"/>
            <a:ext cx="2839967" cy="365125"/>
          </a:xfrm>
        </p:spPr>
        <p:txBody>
          <a:bodyPr/>
          <a:lstStyle/>
          <a:p>
            <a:r>
              <a:rPr lang="en-GB" dirty="0"/>
              <a:t>JME 2019 campaign kit : “Our achievements in terms of biodiversity"</a:t>
            </a:r>
          </a:p>
        </p:txBody>
      </p:sp>
      <p:pic>
        <p:nvPicPr>
          <p:cNvPr id="12" name="Image 1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054894" y="422406"/>
            <a:ext cx="89106" cy="1020153"/>
          </a:xfrm>
          <a:prstGeom prst="rect">
            <a:avLst/>
          </a:prstGeom>
        </p:spPr>
      </p:pic>
      <p:sp>
        <p:nvSpPr>
          <p:cNvPr id="13" name="Titre 1"/>
          <p:cNvSpPr txBox="1">
            <a:spLocks/>
          </p:cNvSpPr>
          <p:nvPr/>
        </p:nvSpPr>
        <p:spPr>
          <a:xfrm>
            <a:off x="3949010" y="692696"/>
            <a:ext cx="4701349" cy="720081"/>
          </a:xfrm>
          <a:prstGeom prst="rect">
            <a:avLst/>
          </a:prstGeom>
        </p:spPr>
        <p:txBody>
          <a:bodyPr vert="horz" lIns="91440" tIns="45720" rIns="91440" bIns="45720" rtlCol="0" anchor="t">
            <a:noAutofit/>
          </a:bodyPr>
          <a:lstStyle>
            <a:lvl1pPr algn="l" defTabSz="457200" rtl="0" eaLnBrk="1" latinLnBrk="0" hangingPunct="1">
              <a:spcBef>
                <a:spcPct val="0"/>
              </a:spcBef>
              <a:buNone/>
              <a:defRPr sz="2200" b="1" i="0" kern="1200" cap="all">
                <a:solidFill>
                  <a:schemeClr val="accent5">
                    <a:lumMod val="75000"/>
                  </a:schemeClr>
                </a:solidFill>
                <a:latin typeface="+mj-lt"/>
                <a:ea typeface="+mj-ea"/>
                <a:cs typeface="Arial"/>
              </a:defRPr>
            </a:lvl1pPr>
          </a:lstStyle>
          <a:p>
            <a:pPr algn="r"/>
            <a:r>
              <a:rPr lang="fr-FR" dirty="0" smtClean="0">
                <a:solidFill>
                  <a:srgbClr val="72B84D"/>
                </a:solidFill>
              </a:rPr>
              <a:t>WAT PAGE</a:t>
            </a:r>
            <a:endParaRPr lang="en-US" dirty="0">
              <a:solidFill>
                <a:srgbClr val="72B84D"/>
              </a:solidFill>
            </a:endParaRPr>
          </a:p>
        </p:txBody>
      </p:sp>
      <p:pic>
        <p:nvPicPr>
          <p:cNvPr id="7" name="Image 6"/>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1340768"/>
            <a:ext cx="6804248" cy="5044350"/>
          </a:xfrm>
          <a:prstGeom prst="rect">
            <a:avLst/>
          </a:prstGeom>
        </p:spPr>
      </p:pic>
      <p:sp>
        <p:nvSpPr>
          <p:cNvPr id="10" name="Rectangle 9"/>
          <p:cNvSpPr/>
          <p:nvPr/>
        </p:nvSpPr>
        <p:spPr>
          <a:xfrm>
            <a:off x="6084168" y="2564904"/>
            <a:ext cx="2587221" cy="1661993"/>
          </a:xfrm>
          <a:prstGeom prst="rect">
            <a:avLst/>
          </a:prstGeom>
        </p:spPr>
        <p:txBody>
          <a:bodyPr wrap="square">
            <a:spAutoFit/>
          </a:bodyPr>
          <a:lstStyle/>
          <a:p>
            <a:r>
              <a:rPr lang="en-GB" sz="1200" b="1" dirty="0"/>
              <a:t>Our WAT Environment page has all the information on Biodiversity at Total (Group Rules, REX, </a:t>
            </a:r>
            <a:r>
              <a:rPr lang="en-GB" sz="1200" b="1" dirty="0" smtClean="0"/>
              <a:t>Documentation</a:t>
            </a:r>
            <a:r>
              <a:rPr lang="en-US" sz="1200" b="1" dirty="0" smtClean="0"/>
              <a:t>). </a:t>
            </a:r>
            <a:endParaRPr lang="en-GB" sz="1200" b="1" dirty="0"/>
          </a:p>
          <a:p>
            <a:pPr>
              <a:lnSpc>
                <a:spcPts val="1840"/>
              </a:lnSpc>
            </a:pPr>
            <a:endParaRPr lang="en-US" sz="1200" dirty="0" smtClean="0"/>
          </a:p>
          <a:p>
            <a:r>
              <a:rPr lang="en-US" sz="1200" dirty="0">
                <a:hlinkClick r:id="rId5"/>
              </a:rPr>
              <a:t>Link to the Biodiversity sector page on WAT</a:t>
            </a:r>
            <a:endParaRPr lang="en-US" sz="1200" dirty="0"/>
          </a:p>
          <a:p>
            <a:pPr>
              <a:lnSpc>
                <a:spcPts val="1840"/>
              </a:lnSpc>
            </a:pPr>
            <a:endParaRPr lang="en-US" sz="1200" dirty="0"/>
          </a:p>
        </p:txBody>
      </p:sp>
    </p:spTree>
    <p:extLst>
      <p:ext uri="{BB962C8B-B14F-4D97-AF65-F5344CB8AC3E}">
        <p14:creationId xmlns:p14="http://schemas.microsoft.com/office/powerpoint/2010/main" val="12011794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3"/>
          </p:nvPr>
        </p:nvSpPr>
        <p:spPr/>
        <p:txBody>
          <a:bodyPr/>
          <a:lstStyle/>
          <a:p>
            <a:r>
              <a:rPr lang="en-GB" dirty="0" smtClean="0"/>
              <a:t>JME 2019 campaign kit : “Our achievements in terms of biodiversity"</a:t>
            </a:r>
            <a:endParaRPr lang="en-GB" dirty="0"/>
          </a:p>
        </p:txBody>
      </p:sp>
      <p:sp>
        <p:nvSpPr>
          <p:cNvPr id="5" name="Rectangle 4"/>
          <p:cNvSpPr/>
          <p:nvPr/>
        </p:nvSpPr>
        <p:spPr>
          <a:xfrm>
            <a:off x="215516" y="260648"/>
            <a:ext cx="3816424" cy="5867201"/>
          </a:xfrm>
          <a:prstGeom prst="rect">
            <a:avLst/>
          </a:prstGeom>
          <a:solidFill>
            <a:srgbClr val="F0F0F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6" name="Espace réservé du texte 4"/>
          <p:cNvSpPr>
            <a:spLocks noGrp="1"/>
          </p:cNvSpPr>
          <p:nvPr>
            <p:ph type="body" sz="quarter" idx="12"/>
          </p:nvPr>
        </p:nvSpPr>
        <p:spPr>
          <a:xfrm>
            <a:off x="4452122" y="1008011"/>
            <a:ext cx="4512366" cy="2298236"/>
          </a:xfrm>
        </p:spPr>
        <p:txBody>
          <a:bodyPr>
            <a:normAutofit/>
          </a:bodyPr>
          <a:lstStyle/>
          <a:p>
            <a:pPr marL="0" indent="0">
              <a:lnSpc>
                <a:spcPts val="1820"/>
              </a:lnSpc>
              <a:buNone/>
            </a:pPr>
            <a:r>
              <a:rPr lang="fr-FR" b="1" dirty="0" err="1" smtClean="0">
                <a:solidFill>
                  <a:srgbClr val="7E6F66"/>
                </a:solidFill>
              </a:rPr>
              <a:t>Biodiversity</a:t>
            </a:r>
            <a:endParaRPr lang="fr-FR" b="1" dirty="0">
              <a:solidFill>
                <a:srgbClr val="7E6F66"/>
              </a:solidFill>
            </a:endParaRPr>
          </a:p>
          <a:p>
            <a:pPr marL="0" indent="0">
              <a:lnSpc>
                <a:spcPts val="1820"/>
              </a:lnSpc>
              <a:buNone/>
            </a:pPr>
            <a:r>
              <a:rPr lang="fr-FR" b="1" dirty="0" smtClean="0">
                <a:solidFill>
                  <a:srgbClr val="7E6F66"/>
                </a:solidFill>
              </a:rPr>
              <a:t>and </a:t>
            </a:r>
            <a:r>
              <a:rPr lang="fr-FR" b="1" dirty="0" err="1" smtClean="0">
                <a:solidFill>
                  <a:srgbClr val="7E6F66"/>
                </a:solidFill>
              </a:rPr>
              <a:t>its</a:t>
            </a:r>
            <a:r>
              <a:rPr lang="fr-FR" b="1" dirty="0" smtClean="0">
                <a:solidFill>
                  <a:srgbClr val="7E6F66"/>
                </a:solidFill>
              </a:rPr>
              <a:t> components</a:t>
            </a:r>
          </a:p>
          <a:p>
            <a:pPr marL="0" indent="0">
              <a:lnSpc>
                <a:spcPts val="840"/>
              </a:lnSpc>
              <a:buNone/>
            </a:pPr>
            <a:endParaRPr lang="en-US" sz="1200" b="1" dirty="0">
              <a:solidFill>
                <a:srgbClr val="7E6F66"/>
              </a:solidFill>
            </a:endParaRPr>
          </a:p>
          <a:p>
            <a:pPr marL="0" indent="0">
              <a:buNone/>
            </a:pPr>
            <a:r>
              <a:rPr lang="en-GB" sz="1200" b="1" dirty="0"/>
              <a:t>3 interdependent levels of </a:t>
            </a:r>
            <a:r>
              <a:rPr lang="en-GB" sz="1200" b="1" dirty="0" smtClean="0"/>
              <a:t>biodiversity</a:t>
            </a:r>
            <a:r>
              <a:rPr lang="fr-FR" sz="1200" b="1" dirty="0" smtClean="0"/>
              <a:t>:</a:t>
            </a:r>
          </a:p>
          <a:p>
            <a:pPr marL="360000" indent="0">
              <a:buNone/>
            </a:pPr>
            <a:r>
              <a:rPr lang="en-GB" sz="1200" b="1" dirty="0" smtClean="0"/>
              <a:t>Species diversity</a:t>
            </a:r>
            <a:r>
              <a:rPr lang="en-GB" sz="1200" dirty="0" smtClean="0"/>
              <a:t>: number of animal or plant species</a:t>
            </a:r>
            <a:r>
              <a:rPr lang="fr-FR" sz="1200" dirty="0" smtClean="0"/>
              <a:t>;</a:t>
            </a:r>
          </a:p>
          <a:p>
            <a:pPr marL="360000" indent="0">
              <a:buNone/>
            </a:pPr>
            <a:r>
              <a:rPr lang="en-GB" sz="1200" b="1" dirty="0" smtClean="0"/>
              <a:t>Genetic </a:t>
            </a:r>
            <a:r>
              <a:rPr lang="en-GB" sz="1200" b="1" dirty="0"/>
              <a:t>diversity </a:t>
            </a:r>
            <a:r>
              <a:rPr lang="en-GB" sz="1200" dirty="0"/>
              <a:t>within each species</a:t>
            </a:r>
            <a:r>
              <a:rPr lang="fr-FR" sz="1200" dirty="0" smtClean="0"/>
              <a:t>;</a:t>
            </a:r>
            <a:endParaRPr lang="fr-FR" sz="1200" dirty="0"/>
          </a:p>
          <a:p>
            <a:pPr marL="360000" indent="0">
              <a:buNone/>
            </a:pPr>
            <a:r>
              <a:rPr lang="en-GB" sz="1200" b="1" dirty="0" smtClean="0"/>
              <a:t>Ecosystem diversity</a:t>
            </a:r>
          </a:p>
          <a:p>
            <a:pPr marL="360000" indent="0">
              <a:buNone/>
            </a:pPr>
            <a:r>
              <a:rPr lang="en-GB" sz="1200" dirty="0" smtClean="0"/>
              <a:t>+ </a:t>
            </a:r>
            <a:r>
              <a:rPr lang="en-GB" sz="1200" u="sng" dirty="0"/>
              <a:t>interactions</a:t>
            </a:r>
            <a:r>
              <a:rPr lang="en-GB" sz="1200" dirty="0"/>
              <a:t> between these levels</a:t>
            </a:r>
            <a:r>
              <a:rPr lang="fr-FR" sz="1200" dirty="0" smtClean="0"/>
              <a:t>.</a:t>
            </a:r>
            <a:endParaRPr lang="fr-FR" sz="1200" dirty="0"/>
          </a:p>
          <a:p>
            <a:pPr marL="0" indent="0">
              <a:lnSpc>
                <a:spcPts val="1820"/>
              </a:lnSpc>
              <a:buNone/>
            </a:pPr>
            <a:endParaRPr lang="en-US" sz="1200" b="1" dirty="0">
              <a:solidFill>
                <a:srgbClr val="7E6F66"/>
              </a:solidFill>
            </a:endParaRPr>
          </a:p>
        </p:txBody>
      </p:sp>
      <p:pic>
        <p:nvPicPr>
          <p:cNvPr id="7" name="Imag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5516" y="260648"/>
            <a:ext cx="89106" cy="1020153"/>
          </a:xfrm>
          <a:prstGeom prst="rect">
            <a:avLst/>
          </a:prstGeom>
        </p:spPr>
      </p:pic>
      <p:sp>
        <p:nvSpPr>
          <p:cNvPr id="8" name="Titre 1"/>
          <p:cNvSpPr>
            <a:spLocks noGrp="1"/>
          </p:cNvSpPr>
          <p:nvPr>
            <p:ph type="title"/>
          </p:nvPr>
        </p:nvSpPr>
        <p:spPr>
          <a:xfrm>
            <a:off x="611560" y="429146"/>
            <a:ext cx="2952328" cy="911622"/>
          </a:xfrm>
        </p:spPr>
        <p:txBody>
          <a:bodyPr/>
          <a:lstStyle/>
          <a:p>
            <a:r>
              <a:rPr lang="en-GB" dirty="0"/>
              <a:t>WHAT IS </a:t>
            </a:r>
            <a:r>
              <a:rPr lang="en-GB" dirty="0" err="1"/>
              <a:t>BiodiversitY</a:t>
            </a:r>
            <a:r>
              <a:rPr lang="en-GB" dirty="0"/>
              <a:t>?</a:t>
            </a:r>
            <a:endParaRPr lang="en-US" dirty="0">
              <a:solidFill>
                <a:srgbClr val="72B84D"/>
              </a:solidFill>
            </a:endParaRPr>
          </a:p>
        </p:txBody>
      </p:sp>
      <p:pic>
        <p:nvPicPr>
          <p:cNvPr id="9" name="Imag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95663" y="548680"/>
            <a:ext cx="672554" cy="672554"/>
          </a:xfrm>
          <a:prstGeom prst="rect">
            <a:avLst/>
          </a:prstGeom>
        </p:spPr>
      </p:pic>
      <p:pic>
        <p:nvPicPr>
          <p:cNvPr id="10" name="Image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72000" y="2135523"/>
            <a:ext cx="216024" cy="113155"/>
          </a:xfrm>
          <a:prstGeom prst="rect">
            <a:avLst/>
          </a:prstGeom>
        </p:spPr>
      </p:pic>
      <p:pic>
        <p:nvPicPr>
          <p:cNvPr id="11" name="Image 1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72000" y="2402691"/>
            <a:ext cx="216024" cy="113155"/>
          </a:xfrm>
          <a:prstGeom prst="rect">
            <a:avLst/>
          </a:prstGeom>
        </p:spPr>
      </p:pic>
      <p:pic>
        <p:nvPicPr>
          <p:cNvPr id="12" name="Image 1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72000" y="2664892"/>
            <a:ext cx="216024" cy="113155"/>
          </a:xfrm>
          <a:prstGeom prst="rect">
            <a:avLst/>
          </a:prstGeom>
        </p:spPr>
      </p:pic>
      <p:sp>
        <p:nvSpPr>
          <p:cNvPr id="13" name="Espace réservé du texte 4"/>
          <p:cNvSpPr txBox="1">
            <a:spLocks/>
          </p:cNvSpPr>
          <p:nvPr/>
        </p:nvSpPr>
        <p:spPr>
          <a:xfrm>
            <a:off x="4452122" y="3829613"/>
            <a:ext cx="4512366" cy="2298236"/>
          </a:xfrm>
          <a:prstGeom prst="rect">
            <a:avLst/>
          </a:prstGeom>
        </p:spPr>
        <p:txBody>
          <a:bodyPr vert="horz" lIns="91440" tIns="45720" rIns="91440" bIns="45720" rtlCol="0">
            <a:normAutofit/>
          </a:bodyPr>
          <a:lstStyle>
            <a:lvl1pPr marL="285750" indent="-285750" algn="l" defTabSz="457200" rtl="0" eaLnBrk="1" latinLnBrk="0" hangingPunct="1">
              <a:spcBef>
                <a:spcPts val="300"/>
              </a:spcBef>
              <a:spcAft>
                <a:spcPts val="300"/>
              </a:spcAft>
              <a:buClr>
                <a:srgbClr val="0F5A1F"/>
              </a:buClr>
              <a:buSzPct val="120000"/>
              <a:buFont typeface="Lucida Grande"/>
              <a:buChar char="●"/>
              <a:defRPr sz="2000" kern="1200">
                <a:solidFill>
                  <a:schemeClr val="tx1"/>
                </a:solidFill>
                <a:latin typeface="+mn-lt"/>
                <a:ea typeface="+mn-ea"/>
                <a:cs typeface="Arial"/>
              </a:defRPr>
            </a:lvl1pPr>
            <a:lvl2pPr marL="447675" indent="-180975" algn="l" defTabSz="533400" rtl="0" eaLnBrk="1" latinLnBrk="0" hangingPunct="1">
              <a:spcBef>
                <a:spcPts val="300"/>
              </a:spcBef>
              <a:spcAft>
                <a:spcPts val="300"/>
              </a:spcAft>
              <a:buClr>
                <a:srgbClr val="0F5A1F"/>
              </a:buClr>
              <a:buFont typeface="Lucida Grande"/>
              <a:buChar char="-"/>
              <a:defRPr sz="1800" kern="1200">
                <a:solidFill>
                  <a:schemeClr val="tx1"/>
                </a:solidFill>
                <a:latin typeface="+mn-lt"/>
                <a:ea typeface="+mn-ea"/>
                <a:cs typeface="Arial"/>
              </a:defRPr>
            </a:lvl2pPr>
            <a:lvl3pPr marL="806450" indent="-180975" algn="l" defTabSz="457200" rtl="0" eaLnBrk="1" latinLnBrk="0" hangingPunct="1">
              <a:spcBef>
                <a:spcPts val="300"/>
              </a:spcBef>
              <a:spcAft>
                <a:spcPts val="300"/>
              </a:spcAft>
              <a:buClr>
                <a:srgbClr val="0F5A1F"/>
              </a:buClr>
              <a:buSzPct val="100000"/>
              <a:buFont typeface="Lucida Grande"/>
              <a:buChar char="•"/>
              <a:defRPr sz="1600" kern="1200">
                <a:solidFill>
                  <a:schemeClr val="tx1"/>
                </a:solidFill>
                <a:latin typeface="+mn-lt"/>
                <a:ea typeface="+mn-ea"/>
                <a:cs typeface="Arial"/>
              </a:defRPr>
            </a:lvl3pPr>
            <a:lvl4pPr marL="1076325" indent="-171450" algn="l" defTabSz="457200" rtl="0" eaLnBrk="1" latinLnBrk="0" hangingPunct="1">
              <a:spcBef>
                <a:spcPts val="300"/>
              </a:spcBef>
              <a:spcAft>
                <a:spcPts val="300"/>
              </a:spcAft>
              <a:buClr>
                <a:srgbClr val="0F5A1F"/>
              </a:buClr>
              <a:buSzPct val="80000"/>
              <a:buFont typeface="Lucida Grande"/>
              <a:buChar char="-"/>
              <a:tabLst/>
              <a:defRPr sz="1600" kern="1200">
                <a:solidFill>
                  <a:schemeClr val="tx1"/>
                </a:solidFill>
                <a:latin typeface="+mn-lt"/>
                <a:ea typeface="+mn-ea"/>
                <a:cs typeface="Helvetica"/>
              </a:defRPr>
            </a:lvl4pPr>
            <a:lvl5pPr marL="1260000" indent="-180975" algn="l" defTabSz="352425" rtl="0" eaLnBrk="1" latinLnBrk="0" hangingPunct="1">
              <a:spcBef>
                <a:spcPts val="300"/>
              </a:spcBef>
              <a:spcAft>
                <a:spcPts val="300"/>
              </a:spcAft>
              <a:buClr>
                <a:srgbClr val="BD2B0B"/>
              </a:buClr>
              <a:buSzPct val="100000"/>
              <a:buFont typeface="Lucida Grande"/>
              <a:buNone/>
              <a:defRPr sz="1600" kern="1200">
                <a:solidFill>
                  <a:schemeClr val="tx1"/>
                </a:solidFill>
                <a:latin typeface="+mn-lt"/>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ts val="1820"/>
              </a:lnSpc>
              <a:buFont typeface="Lucida Grande"/>
              <a:buNone/>
            </a:pPr>
            <a:r>
              <a:rPr lang="fr-FR" b="1" dirty="0" smtClean="0">
                <a:solidFill>
                  <a:srgbClr val="7E6F66"/>
                </a:solidFill>
              </a:rPr>
              <a:t>Services </a:t>
            </a:r>
            <a:r>
              <a:rPr lang="fr-FR" b="1" dirty="0" err="1" smtClean="0">
                <a:solidFill>
                  <a:srgbClr val="7E6F66"/>
                </a:solidFill>
              </a:rPr>
              <a:t>provided</a:t>
            </a:r>
            <a:r>
              <a:rPr lang="fr-FR" b="1" dirty="0" smtClean="0">
                <a:solidFill>
                  <a:srgbClr val="7E6F66"/>
                </a:solidFill>
              </a:rPr>
              <a:t> by nature</a:t>
            </a:r>
          </a:p>
          <a:p>
            <a:pPr marL="0" indent="0">
              <a:lnSpc>
                <a:spcPts val="840"/>
              </a:lnSpc>
              <a:buFont typeface="Lucida Grande"/>
              <a:buNone/>
            </a:pPr>
            <a:endParaRPr lang="en-US" sz="1200" b="1" dirty="0" smtClean="0">
              <a:solidFill>
                <a:srgbClr val="7E6F66"/>
              </a:solidFill>
            </a:endParaRPr>
          </a:p>
          <a:p>
            <a:pPr marL="0" indent="0">
              <a:buNone/>
            </a:pPr>
            <a:r>
              <a:rPr lang="en-GB" sz="1200" b="1" dirty="0"/>
              <a:t>4 types of ecosystem </a:t>
            </a:r>
            <a:r>
              <a:rPr lang="en-GB" sz="1200" b="1" dirty="0" smtClean="0"/>
              <a:t>services</a:t>
            </a:r>
            <a:r>
              <a:rPr lang="en-GB" sz="1200" b="1" dirty="0"/>
              <a:t> </a:t>
            </a:r>
            <a:r>
              <a:rPr lang="fr-FR" sz="1200" b="1" dirty="0" smtClean="0"/>
              <a:t>:</a:t>
            </a:r>
          </a:p>
          <a:p>
            <a:pPr marL="360000" indent="0">
              <a:buNone/>
            </a:pPr>
            <a:r>
              <a:rPr lang="en-GB" sz="1200" b="1" dirty="0"/>
              <a:t>Supporting</a:t>
            </a:r>
            <a:r>
              <a:rPr lang="en-GB" sz="1200" dirty="0"/>
              <a:t> (production of oxygen, soil formation, etc</a:t>
            </a:r>
            <a:r>
              <a:rPr lang="en-GB" sz="1200" dirty="0" smtClean="0"/>
              <a:t>.)</a:t>
            </a:r>
            <a:r>
              <a:rPr lang="fr-FR" sz="1200" dirty="0" smtClean="0"/>
              <a:t>;</a:t>
            </a:r>
            <a:endParaRPr lang="fr-FR" sz="1200" dirty="0"/>
          </a:p>
          <a:p>
            <a:pPr marL="360000" indent="0">
              <a:buNone/>
            </a:pPr>
            <a:r>
              <a:rPr lang="en-GB" sz="1200" b="1" dirty="0"/>
              <a:t>Provisioning</a:t>
            </a:r>
            <a:r>
              <a:rPr lang="en-GB" sz="1200" dirty="0"/>
              <a:t> (water, food, etc</a:t>
            </a:r>
            <a:r>
              <a:rPr lang="en-GB" sz="1200" dirty="0" smtClean="0"/>
              <a:t>.)</a:t>
            </a:r>
            <a:r>
              <a:rPr lang="fr-FR" sz="1200" dirty="0" smtClean="0"/>
              <a:t>;</a:t>
            </a:r>
            <a:endParaRPr lang="fr-FR" sz="1200" dirty="0"/>
          </a:p>
          <a:p>
            <a:pPr marL="360000" indent="0">
              <a:buNone/>
            </a:pPr>
            <a:r>
              <a:rPr lang="en-GB" sz="1200" b="1" dirty="0"/>
              <a:t>Regulating</a:t>
            </a:r>
            <a:r>
              <a:rPr lang="en-GB" sz="1200" dirty="0"/>
              <a:t> (climate, ecological balance, etc</a:t>
            </a:r>
            <a:r>
              <a:rPr lang="en-GB" sz="1200" dirty="0" smtClean="0"/>
              <a:t>.)</a:t>
            </a:r>
            <a:r>
              <a:rPr lang="fr-FR" sz="1200" dirty="0" smtClean="0"/>
              <a:t>;</a:t>
            </a:r>
            <a:endParaRPr lang="fr-FR" sz="1200" dirty="0"/>
          </a:p>
          <a:p>
            <a:pPr marL="360000" indent="0">
              <a:buNone/>
            </a:pPr>
            <a:r>
              <a:rPr lang="en-GB" sz="1200" b="1" dirty="0" smtClean="0"/>
              <a:t>Cultural </a:t>
            </a:r>
            <a:r>
              <a:rPr lang="en-GB" sz="1200" dirty="0"/>
              <a:t>(spiritual and recreational benefits, etc</a:t>
            </a:r>
            <a:r>
              <a:rPr lang="en-GB" sz="1200" dirty="0" smtClean="0"/>
              <a:t>.).</a:t>
            </a:r>
            <a:endParaRPr lang="en-GB" sz="1200" dirty="0"/>
          </a:p>
        </p:txBody>
      </p:sp>
      <p:pic>
        <p:nvPicPr>
          <p:cNvPr id="14" name="Image 1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72000" y="4648674"/>
            <a:ext cx="216024" cy="113155"/>
          </a:xfrm>
          <a:prstGeom prst="rect">
            <a:avLst/>
          </a:prstGeom>
        </p:spPr>
      </p:pic>
      <p:pic>
        <p:nvPicPr>
          <p:cNvPr id="15" name="Image 1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72000" y="4904267"/>
            <a:ext cx="216024" cy="113155"/>
          </a:xfrm>
          <a:prstGeom prst="rect">
            <a:avLst/>
          </a:prstGeom>
        </p:spPr>
      </p:pic>
      <p:pic>
        <p:nvPicPr>
          <p:cNvPr id="16" name="Image 1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72000" y="5184530"/>
            <a:ext cx="216024" cy="113155"/>
          </a:xfrm>
          <a:prstGeom prst="rect">
            <a:avLst/>
          </a:prstGeom>
        </p:spPr>
      </p:pic>
      <p:pic>
        <p:nvPicPr>
          <p:cNvPr id="17" name="Image 1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72000" y="5427681"/>
            <a:ext cx="216024" cy="113155"/>
          </a:xfrm>
          <a:prstGeom prst="rect">
            <a:avLst/>
          </a:prstGeom>
        </p:spPr>
      </p:pic>
      <p:pic>
        <p:nvPicPr>
          <p:cNvPr id="18" name="Imag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0514" y="1900192"/>
            <a:ext cx="3335247" cy="3062225"/>
          </a:xfrm>
          <a:prstGeom prst="rect">
            <a:avLst/>
          </a:prstGeom>
        </p:spPr>
      </p:pic>
    </p:spTree>
    <p:extLst>
      <p:ext uri="{BB962C8B-B14F-4D97-AF65-F5344CB8AC3E}">
        <p14:creationId xmlns:p14="http://schemas.microsoft.com/office/powerpoint/2010/main" val="1391249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
            <a:ext cx="9144000" cy="4843851"/>
          </a:xfrm>
          <a:prstGeom prst="rect">
            <a:avLst/>
          </a:prstGeom>
        </p:spPr>
      </p:pic>
      <p:sp>
        <p:nvSpPr>
          <p:cNvPr id="3" name="Espace réservé du pied de page 2"/>
          <p:cNvSpPr>
            <a:spLocks noGrp="1"/>
          </p:cNvSpPr>
          <p:nvPr>
            <p:ph type="ftr" sz="quarter" idx="3"/>
          </p:nvPr>
        </p:nvSpPr>
        <p:spPr>
          <a:xfrm>
            <a:off x="5835721" y="6309320"/>
            <a:ext cx="2839967" cy="365125"/>
          </a:xfrm>
        </p:spPr>
        <p:txBody>
          <a:bodyPr/>
          <a:lstStyle/>
          <a:p>
            <a:r>
              <a:rPr lang="en-GB" dirty="0"/>
              <a:t>JME 2019 campaign kit : “Our achievements in terms of biodiversity"</a:t>
            </a:r>
          </a:p>
        </p:txBody>
      </p:sp>
      <p:sp>
        <p:nvSpPr>
          <p:cNvPr id="5" name="Espace réservé du texte 4"/>
          <p:cNvSpPr>
            <a:spLocks noGrp="1"/>
          </p:cNvSpPr>
          <p:nvPr>
            <p:ph type="body" sz="quarter" idx="12"/>
          </p:nvPr>
        </p:nvSpPr>
        <p:spPr>
          <a:xfrm>
            <a:off x="1" y="2444072"/>
            <a:ext cx="9144000" cy="743756"/>
          </a:xfrm>
        </p:spPr>
        <p:txBody>
          <a:bodyPr>
            <a:noAutofit/>
          </a:bodyPr>
          <a:lstStyle/>
          <a:p>
            <a:pPr marL="0" indent="0" algn="ctr">
              <a:buNone/>
            </a:pPr>
            <a:r>
              <a:rPr lang="fr-FR" sz="4600" b="1" smtClean="0">
                <a:solidFill>
                  <a:schemeClr val="bg1"/>
                </a:solidFill>
              </a:rPr>
              <a:t>APPENDICES</a:t>
            </a:r>
            <a:endParaRPr lang="en-US" sz="4600" b="1" dirty="0">
              <a:solidFill>
                <a:schemeClr val="bg1"/>
              </a:solidFill>
            </a:endParaRPr>
          </a:p>
        </p:txBody>
      </p:sp>
      <p:pic>
        <p:nvPicPr>
          <p:cNvPr id="6" name="Imag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3925229" y="3938704"/>
            <a:ext cx="1338190" cy="1338190"/>
          </a:xfrm>
          <a:prstGeom prst="rect">
            <a:avLst/>
          </a:prstGeom>
        </p:spPr>
      </p:pic>
    </p:spTree>
    <p:extLst>
      <p:ext uri="{BB962C8B-B14F-4D97-AF65-F5344CB8AC3E}">
        <p14:creationId xmlns:p14="http://schemas.microsoft.com/office/powerpoint/2010/main" val="141954042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3"/>
          </p:nvPr>
        </p:nvSpPr>
        <p:spPr>
          <a:xfrm>
            <a:off x="5835721" y="6309320"/>
            <a:ext cx="2839967" cy="365125"/>
          </a:xfrm>
        </p:spPr>
        <p:txBody>
          <a:bodyPr/>
          <a:lstStyle/>
          <a:p>
            <a:r>
              <a:rPr lang="en-GB" dirty="0"/>
              <a:t>JME 2019 campaign kit : “Our achievements in terms of biodiversity"</a:t>
            </a:r>
          </a:p>
        </p:txBody>
      </p:sp>
      <p:sp>
        <p:nvSpPr>
          <p:cNvPr id="13" name="Titre 1"/>
          <p:cNvSpPr txBox="1">
            <a:spLocks/>
          </p:cNvSpPr>
          <p:nvPr/>
        </p:nvSpPr>
        <p:spPr>
          <a:xfrm>
            <a:off x="323527" y="129580"/>
            <a:ext cx="4864922" cy="720081"/>
          </a:xfrm>
          <a:prstGeom prst="rect">
            <a:avLst/>
          </a:prstGeom>
        </p:spPr>
        <p:txBody>
          <a:bodyPr vert="horz" lIns="91440" tIns="45720" rIns="91440" bIns="45720" rtlCol="0" anchor="t">
            <a:noAutofit/>
          </a:bodyPr>
          <a:lstStyle>
            <a:lvl1pPr algn="l" defTabSz="457200" rtl="0" eaLnBrk="1" latinLnBrk="0" hangingPunct="1">
              <a:spcBef>
                <a:spcPct val="0"/>
              </a:spcBef>
              <a:buNone/>
              <a:defRPr sz="2200" b="1" i="0" kern="1200" cap="all">
                <a:solidFill>
                  <a:schemeClr val="accent5">
                    <a:lumMod val="75000"/>
                  </a:schemeClr>
                </a:solidFill>
                <a:latin typeface="+mj-lt"/>
                <a:ea typeface="+mj-ea"/>
                <a:cs typeface="Arial"/>
              </a:defRPr>
            </a:lvl1pPr>
          </a:lstStyle>
          <a:p>
            <a:r>
              <a:rPr lang="fr-FR" dirty="0" smtClean="0">
                <a:solidFill>
                  <a:srgbClr val="7E6F66"/>
                </a:solidFill>
              </a:rPr>
              <a:t>10 COLLECTIVE</a:t>
            </a:r>
          </a:p>
          <a:p>
            <a:r>
              <a:rPr lang="fr-FR" dirty="0" smtClean="0">
                <a:solidFill>
                  <a:srgbClr val="7E6F66"/>
                </a:solidFill>
              </a:rPr>
              <a:t>UNDERTAKINGS IN DETAIL </a:t>
            </a:r>
            <a:r>
              <a:rPr lang="fr-FR" b="0" i="1" dirty="0" smtClean="0">
                <a:solidFill>
                  <a:srgbClr val="7E6F66"/>
                </a:solidFill>
              </a:rPr>
              <a:t>(1/2)</a:t>
            </a:r>
            <a:endParaRPr lang="en-US" b="0" i="1" dirty="0">
              <a:solidFill>
                <a:srgbClr val="7E6F66"/>
              </a:solidFill>
            </a:endParaRPr>
          </a:p>
        </p:txBody>
      </p:sp>
      <p:sp>
        <p:nvSpPr>
          <p:cNvPr id="10" name="Rectangle 9"/>
          <p:cNvSpPr/>
          <p:nvPr/>
        </p:nvSpPr>
        <p:spPr>
          <a:xfrm>
            <a:off x="368133" y="1348636"/>
            <a:ext cx="7920940" cy="3785652"/>
          </a:xfrm>
          <a:prstGeom prst="rect">
            <a:avLst/>
          </a:prstGeom>
        </p:spPr>
        <p:txBody>
          <a:bodyPr wrap="square">
            <a:spAutoFit/>
          </a:bodyPr>
          <a:lstStyle/>
          <a:p>
            <a:pPr marL="355600" indent="-355600">
              <a:lnSpc>
                <a:spcPts val="1840"/>
              </a:lnSpc>
              <a:buAutoNum type="arabicPeriod"/>
            </a:pPr>
            <a:r>
              <a:rPr lang="en-GB" sz="1200" b="1" dirty="0"/>
              <a:t>Include biodiversity in our corporate strategy </a:t>
            </a:r>
            <a:r>
              <a:rPr lang="en-GB" sz="1200" dirty="0"/>
              <a:t>by using available scientific knowledge</a:t>
            </a:r>
            <a:r>
              <a:rPr lang="fr-FR" sz="1200" dirty="0" smtClean="0"/>
              <a:t>;</a:t>
            </a:r>
          </a:p>
          <a:p>
            <a:pPr marL="355600" indent="-355600">
              <a:lnSpc>
                <a:spcPts val="1840"/>
              </a:lnSpc>
              <a:buAutoNum type="arabicPeriod"/>
            </a:pPr>
            <a:endParaRPr lang="fr-FR" sz="1200" dirty="0">
              <a:highlight>
                <a:srgbClr val="FFFF00"/>
              </a:highlight>
            </a:endParaRPr>
          </a:p>
          <a:p>
            <a:pPr marL="355600" indent="-355600">
              <a:lnSpc>
                <a:spcPts val="1840"/>
              </a:lnSpc>
              <a:buAutoNum type="arabicPeriod"/>
            </a:pPr>
            <a:r>
              <a:rPr lang="en-GB" sz="1200" b="1" dirty="0"/>
              <a:t>Talk with all our stakeholders </a:t>
            </a:r>
            <a:r>
              <a:rPr lang="en-GB" sz="1200" dirty="0"/>
              <a:t>about their expectations and our impacts, actions and progress</a:t>
            </a:r>
            <a:r>
              <a:rPr lang="fr-FR" sz="1200" dirty="0" smtClean="0"/>
              <a:t>;</a:t>
            </a:r>
          </a:p>
          <a:p>
            <a:pPr marL="355600" indent="-355600">
              <a:lnSpc>
                <a:spcPts val="1840"/>
              </a:lnSpc>
              <a:buAutoNum type="arabicPeriod"/>
            </a:pPr>
            <a:endParaRPr lang="fr-FR" sz="1200" dirty="0">
              <a:highlight>
                <a:srgbClr val="FFFF00"/>
              </a:highlight>
            </a:endParaRPr>
          </a:p>
          <a:p>
            <a:pPr marL="355600" indent="-355600">
              <a:lnSpc>
                <a:spcPts val="1840"/>
              </a:lnSpc>
              <a:buFont typeface="+mj-lt"/>
              <a:buAutoNum type="arabicPeriod"/>
            </a:pPr>
            <a:r>
              <a:rPr lang="en-GB" sz="1200" b="1" dirty="0"/>
              <a:t>Assess the different aspects of biodiversity that concern us </a:t>
            </a:r>
            <a:r>
              <a:rPr lang="en-GB" sz="1200" dirty="0"/>
              <a:t>using direct and indirect impact, risk and progress indicators, and if needed to make a decision, assess the cost of our impacts and dependence on properly functioning ecosystems</a:t>
            </a:r>
            <a:r>
              <a:rPr lang="fr-FR" sz="1200" dirty="0" smtClean="0"/>
              <a:t>;</a:t>
            </a:r>
          </a:p>
          <a:p>
            <a:pPr marL="355600" indent="-355600">
              <a:lnSpc>
                <a:spcPts val="1840"/>
              </a:lnSpc>
              <a:buFont typeface="+mj-lt"/>
              <a:buAutoNum type="arabicPeriod"/>
            </a:pPr>
            <a:endParaRPr lang="fr-FR" sz="1200" dirty="0"/>
          </a:p>
          <a:p>
            <a:pPr marL="355600" indent="-355600">
              <a:lnSpc>
                <a:spcPts val="1840"/>
              </a:lnSpc>
              <a:buFont typeface="+mj-lt"/>
              <a:buAutoNum type="arabicPeriod"/>
            </a:pPr>
            <a:r>
              <a:rPr lang="en-GB" sz="1200" b="1" dirty="0"/>
              <a:t>Promote the progressive inclusion of biodiversity in decisions made throughout our value chains</a:t>
            </a:r>
            <a:r>
              <a:rPr lang="en-GB" sz="1200" dirty="0"/>
              <a:t>, from the production of raw materials to the processing of post-consumer waste</a:t>
            </a:r>
            <a:r>
              <a:rPr lang="fr-FR" sz="1200" dirty="0" smtClean="0"/>
              <a:t>;</a:t>
            </a:r>
          </a:p>
          <a:p>
            <a:pPr marL="355600" indent="-355600">
              <a:lnSpc>
                <a:spcPts val="1840"/>
              </a:lnSpc>
              <a:buFont typeface="+mj-lt"/>
              <a:buAutoNum type="arabicPeriod"/>
            </a:pPr>
            <a:endParaRPr lang="fr-FR" sz="1200" dirty="0"/>
          </a:p>
          <a:p>
            <a:pPr marL="355600" indent="-355600">
              <a:lnSpc>
                <a:spcPts val="1840"/>
              </a:lnSpc>
              <a:buFont typeface="+mj-lt"/>
              <a:buAutoNum type="arabicPeriod"/>
            </a:pPr>
            <a:r>
              <a:rPr lang="en-GB" sz="1200" b="1" dirty="0"/>
              <a:t>In the first instance avoid and reduce, and in the last instance compensate for our impact, and depending on each case, aim at least for an absence of net loss, or even a net gain in </a:t>
            </a:r>
            <a:r>
              <a:rPr lang="en-GB" sz="1200" b="1" dirty="0" smtClean="0"/>
              <a:t>biodiversity</a:t>
            </a:r>
            <a:r>
              <a:rPr lang="en-GB" sz="1200" dirty="0" smtClean="0"/>
              <a:t> in </a:t>
            </a:r>
            <a:r>
              <a:rPr lang="en-GB" sz="1200" dirty="0"/>
              <a:t>our operations and geographic areas of influence, taking account of the need for ecosystems to adapt to climate change</a:t>
            </a:r>
            <a:r>
              <a:rPr lang="fr-FR" sz="1200" dirty="0" smtClean="0"/>
              <a:t>;</a:t>
            </a:r>
            <a:endParaRPr lang="fr-FR" sz="1200" dirty="0">
              <a:highlight>
                <a:srgbClr val="FFFF00"/>
              </a:highlight>
            </a:endParaRPr>
          </a:p>
          <a:p>
            <a:pPr marL="342900" indent="-342900">
              <a:lnSpc>
                <a:spcPts val="1840"/>
              </a:lnSpc>
              <a:buFont typeface="+mj-lt"/>
              <a:buAutoNum type="arabicPeriod"/>
            </a:pPr>
            <a:endParaRPr lang="fr-FR" sz="1200" dirty="0"/>
          </a:p>
        </p:txBody>
      </p:sp>
      <p:sp>
        <p:nvSpPr>
          <p:cNvPr id="2" name="Rectangle 1"/>
          <p:cNvSpPr/>
          <p:nvPr/>
        </p:nvSpPr>
        <p:spPr>
          <a:xfrm>
            <a:off x="0" y="0"/>
            <a:ext cx="92075" cy="1025524"/>
          </a:xfrm>
          <a:prstGeom prst="rect">
            <a:avLst/>
          </a:prstGeom>
          <a:solidFill>
            <a:srgbClr val="7E6F66"/>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Tree>
    <p:extLst>
      <p:ext uri="{BB962C8B-B14F-4D97-AF65-F5344CB8AC3E}">
        <p14:creationId xmlns:p14="http://schemas.microsoft.com/office/powerpoint/2010/main" val="135915773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3"/>
          </p:nvPr>
        </p:nvSpPr>
        <p:spPr>
          <a:xfrm>
            <a:off x="5835721" y="6309320"/>
            <a:ext cx="2839967" cy="365125"/>
          </a:xfrm>
        </p:spPr>
        <p:txBody>
          <a:bodyPr/>
          <a:lstStyle/>
          <a:p>
            <a:r>
              <a:rPr lang="en-GB" dirty="0"/>
              <a:t>JME 2019 campaign kit : “Our achievements in terms of biodiversity"</a:t>
            </a:r>
          </a:p>
        </p:txBody>
      </p:sp>
      <p:sp>
        <p:nvSpPr>
          <p:cNvPr id="13" name="Titre 1"/>
          <p:cNvSpPr txBox="1">
            <a:spLocks/>
          </p:cNvSpPr>
          <p:nvPr/>
        </p:nvSpPr>
        <p:spPr>
          <a:xfrm>
            <a:off x="323528" y="129580"/>
            <a:ext cx="4751906" cy="720081"/>
          </a:xfrm>
          <a:prstGeom prst="rect">
            <a:avLst/>
          </a:prstGeom>
        </p:spPr>
        <p:txBody>
          <a:bodyPr vert="horz" lIns="91440" tIns="45720" rIns="91440" bIns="45720" rtlCol="0" anchor="t">
            <a:noAutofit/>
          </a:bodyPr>
          <a:lstStyle>
            <a:lvl1pPr algn="l" defTabSz="457200" rtl="0" eaLnBrk="1" latinLnBrk="0" hangingPunct="1">
              <a:spcBef>
                <a:spcPct val="0"/>
              </a:spcBef>
              <a:buNone/>
              <a:defRPr sz="2200" b="1" i="0" kern="1200" cap="all">
                <a:solidFill>
                  <a:schemeClr val="accent5">
                    <a:lumMod val="75000"/>
                  </a:schemeClr>
                </a:solidFill>
                <a:latin typeface="+mj-lt"/>
                <a:ea typeface="+mj-ea"/>
                <a:cs typeface="Arial"/>
              </a:defRPr>
            </a:lvl1pPr>
          </a:lstStyle>
          <a:p>
            <a:r>
              <a:rPr lang="fr-FR" dirty="0">
                <a:solidFill>
                  <a:srgbClr val="7E6F66"/>
                </a:solidFill>
              </a:rPr>
              <a:t>10 COLLECTIVE</a:t>
            </a:r>
          </a:p>
          <a:p>
            <a:r>
              <a:rPr lang="fr-FR" dirty="0">
                <a:solidFill>
                  <a:srgbClr val="7E6F66"/>
                </a:solidFill>
              </a:rPr>
              <a:t>UNDERTAKINGS IN DETAIL </a:t>
            </a:r>
            <a:r>
              <a:rPr lang="fr-FR" b="0" i="1" dirty="0" smtClean="0">
                <a:solidFill>
                  <a:srgbClr val="7E6F66"/>
                </a:solidFill>
              </a:rPr>
              <a:t>(2/2</a:t>
            </a:r>
            <a:r>
              <a:rPr lang="fr-FR" b="0" i="1" dirty="0">
                <a:solidFill>
                  <a:srgbClr val="7E6F66"/>
                </a:solidFill>
              </a:rPr>
              <a:t>)</a:t>
            </a:r>
            <a:endParaRPr lang="en-US" b="0" i="1" dirty="0">
              <a:solidFill>
                <a:srgbClr val="7E6F66"/>
              </a:solidFill>
            </a:endParaRPr>
          </a:p>
        </p:txBody>
      </p:sp>
      <p:sp>
        <p:nvSpPr>
          <p:cNvPr id="10" name="Rectangle 9"/>
          <p:cNvSpPr/>
          <p:nvPr/>
        </p:nvSpPr>
        <p:spPr>
          <a:xfrm>
            <a:off x="368132" y="1393241"/>
            <a:ext cx="8166267" cy="3554819"/>
          </a:xfrm>
          <a:prstGeom prst="rect">
            <a:avLst/>
          </a:prstGeom>
        </p:spPr>
        <p:txBody>
          <a:bodyPr wrap="square" lIns="90000">
            <a:spAutoFit/>
          </a:bodyPr>
          <a:lstStyle/>
          <a:p>
            <a:pPr marL="355600" indent="-355600">
              <a:lnSpc>
                <a:spcPts val="1840"/>
              </a:lnSpc>
              <a:buFont typeface="+mj-lt"/>
              <a:buAutoNum type="arabicPeriod" startAt="6"/>
            </a:pPr>
            <a:r>
              <a:rPr lang="en-GB" sz="1200" b="1" dirty="0"/>
              <a:t>Focus on Nature-based Solutions (</a:t>
            </a:r>
            <a:r>
              <a:rPr lang="en-GB" sz="1200" b="1" dirty="0" err="1"/>
              <a:t>NbS</a:t>
            </a:r>
            <a:r>
              <a:rPr lang="en-GB" sz="1200" b="1" dirty="0" smtClean="0"/>
              <a:t>)</a:t>
            </a:r>
            <a:r>
              <a:rPr lang="en-GB" sz="1200" dirty="0" smtClean="0"/>
              <a:t> </a:t>
            </a:r>
            <a:r>
              <a:rPr lang="en-GB" sz="1200" dirty="0"/>
              <a:t>and ensure that they are deployed in a scientifically sound manner that is beneficial for biodiversity, notably by promoting a diverse range of solutions</a:t>
            </a:r>
            <a:r>
              <a:rPr lang="fr-FR" sz="1200" dirty="0" smtClean="0"/>
              <a:t>;</a:t>
            </a:r>
          </a:p>
          <a:p>
            <a:pPr marL="355600" indent="-355600">
              <a:lnSpc>
                <a:spcPts val="1840"/>
              </a:lnSpc>
              <a:buFont typeface="+mj-lt"/>
              <a:buAutoNum type="arabicPeriod" startAt="6"/>
            </a:pPr>
            <a:endParaRPr lang="fr-FR" sz="1200" dirty="0"/>
          </a:p>
          <a:p>
            <a:pPr marL="355600" indent="-355600">
              <a:lnSpc>
                <a:spcPts val="1840"/>
              </a:lnSpc>
              <a:buFont typeface="+mj-lt"/>
              <a:buAutoNum type="arabicPeriod" startAt="6"/>
            </a:pPr>
            <a:r>
              <a:rPr lang="en-GB" sz="1200" b="1" dirty="0"/>
              <a:t>Include biodiversity in our discussions with public officials </a:t>
            </a:r>
            <a:r>
              <a:rPr lang="en-GB" sz="1200" dirty="0"/>
              <a:t>so that the issue is taken into account in public policy. </a:t>
            </a:r>
            <a:r>
              <a:rPr lang="en-GB" sz="1200" b="1" dirty="0"/>
              <a:t>Contribute to national biodiversity strategies when we are asked to participate</a:t>
            </a:r>
            <a:r>
              <a:rPr lang="fr-FR" sz="1200" dirty="0" smtClean="0"/>
              <a:t>;</a:t>
            </a:r>
          </a:p>
          <a:p>
            <a:pPr marL="355600" indent="-355600">
              <a:lnSpc>
                <a:spcPts val="1840"/>
              </a:lnSpc>
              <a:buFont typeface="+mj-lt"/>
              <a:buAutoNum type="arabicPeriod" startAt="6"/>
            </a:pPr>
            <a:endParaRPr lang="fr-FR" sz="1200" dirty="0"/>
          </a:p>
          <a:p>
            <a:pPr marL="355600" indent="-355600">
              <a:lnSpc>
                <a:spcPts val="1840"/>
              </a:lnSpc>
              <a:buFont typeface="+mj-lt"/>
              <a:buAutoNum type="arabicPeriod" startAt="6"/>
            </a:pPr>
            <a:r>
              <a:rPr lang="en-GB" sz="1200" b="1" dirty="0"/>
              <a:t>Raise awareness among our employees </a:t>
            </a:r>
            <a:r>
              <a:rPr lang="en-GB" sz="1200" dirty="0"/>
              <a:t>and provide training on biodiversity and how it relates to their work; </a:t>
            </a:r>
            <a:r>
              <a:rPr lang="en-GB" sz="1200" b="1" dirty="0"/>
              <a:t>promote and encourage their initiatives </a:t>
            </a:r>
            <a:r>
              <a:rPr lang="en-GB" sz="1200" dirty="0"/>
              <a:t>to protect nature and </a:t>
            </a:r>
            <a:r>
              <a:rPr lang="en-GB" sz="1200" b="1" dirty="0"/>
              <a:t>recognise </a:t>
            </a:r>
            <a:r>
              <a:rPr lang="en-GB" sz="1200" dirty="0"/>
              <a:t>their involvement and good practices</a:t>
            </a:r>
            <a:r>
              <a:rPr lang="fr-FR" sz="1200" dirty="0" smtClean="0"/>
              <a:t>;</a:t>
            </a:r>
          </a:p>
          <a:p>
            <a:pPr marL="355600" indent="-355600">
              <a:lnSpc>
                <a:spcPts val="1840"/>
              </a:lnSpc>
              <a:buFont typeface="+mj-lt"/>
              <a:buAutoNum type="arabicPeriod" startAt="6"/>
            </a:pPr>
            <a:endParaRPr lang="fr-FR" sz="1200" dirty="0"/>
          </a:p>
          <a:p>
            <a:pPr marL="355600" indent="-355600">
              <a:lnSpc>
                <a:spcPts val="1840"/>
              </a:lnSpc>
              <a:buFont typeface="+mj-lt"/>
              <a:buAutoNum type="arabicPeriod" startAt="6"/>
            </a:pPr>
            <a:r>
              <a:rPr lang="en-GB" sz="1200" b="1" dirty="0"/>
              <a:t>Allocate resources </a:t>
            </a:r>
            <a:r>
              <a:rPr lang="en-GB" sz="1200" dirty="0"/>
              <a:t>and establish appropriate partnerships to support and monitor our tangible actions in the field</a:t>
            </a:r>
            <a:r>
              <a:rPr lang="fr-FR" sz="1200" dirty="0" smtClean="0"/>
              <a:t>;</a:t>
            </a:r>
          </a:p>
          <a:p>
            <a:pPr marL="355600" indent="-355600">
              <a:lnSpc>
                <a:spcPts val="1840"/>
              </a:lnSpc>
              <a:buFont typeface="+mj-lt"/>
              <a:buAutoNum type="arabicPeriod" startAt="6"/>
            </a:pPr>
            <a:endParaRPr lang="fr-FR" sz="1200" dirty="0"/>
          </a:p>
          <a:p>
            <a:pPr marL="355600" indent="-355600">
              <a:lnSpc>
                <a:spcPts val="1840"/>
              </a:lnSpc>
              <a:buFont typeface="+mj-lt"/>
              <a:buAutoNum type="arabicPeriod" startAt="6"/>
            </a:pPr>
            <a:r>
              <a:rPr lang="en-GB" sz="1200" b="1" dirty="0"/>
              <a:t>Issue public progress reports on the deployment of these collective undertakings </a:t>
            </a:r>
            <a:r>
              <a:rPr lang="en-GB" sz="1200" dirty="0"/>
              <a:t>and of our individual commitments described on the following page</a:t>
            </a:r>
            <a:r>
              <a:rPr lang="fr-FR" sz="1200" dirty="0" smtClean="0"/>
              <a:t>.</a:t>
            </a:r>
            <a:endParaRPr lang="fr-FR" sz="1200" dirty="0"/>
          </a:p>
          <a:p>
            <a:pPr marL="228600" indent="-228600">
              <a:lnSpc>
                <a:spcPts val="1840"/>
              </a:lnSpc>
              <a:buFont typeface="+mj-lt"/>
              <a:buAutoNum type="arabicPeriod" startAt="6"/>
            </a:pPr>
            <a:endParaRPr lang="fr-FR" sz="1200" dirty="0"/>
          </a:p>
        </p:txBody>
      </p:sp>
      <p:sp>
        <p:nvSpPr>
          <p:cNvPr id="2" name="Rectangle 1"/>
          <p:cNvSpPr/>
          <p:nvPr/>
        </p:nvSpPr>
        <p:spPr>
          <a:xfrm>
            <a:off x="0" y="0"/>
            <a:ext cx="92075" cy="1025524"/>
          </a:xfrm>
          <a:prstGeom prst="rect">
            <a:avLst/>
          </a:prstGeom>
          <a:solidFill>
            <a:srgbClr val="7E6F66"/>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Tree>
    <p:extLst>
      <p:ext uri="{BB962C8B-B14F-4D97-AF65-F5344CB8AC3E}">
        <p14:creationId xmlns:p14="http://schemas.microsoft.com/office/powerpoint/2010/main" val="30357912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3"/>
          </p:nvPr>
        </p:nvSpPr>
        <p:spPr>
          <a:xfrm>
            <a:off x="5835721" y="6309320"/>
            <a:ext cx="2839967" cy="365125"/>
          </a:xfrm>
        </p:spPr>
        <p:txBody>
          <a:bodyPr/>
          <a:lstStyle/>
          <a:p>
            <a:r>
              <a:rPr lang="en-GB" dirty="0"/>
              <a:t>JME 2019 campaign kit : “Our achievements in terms of biodiversity"</a:t>
            </a:r>
          </a:p>
        </p:txBody>
      </p:sp>
      <p:sp>
        <p:nvSpPr>
          <p:cNvPr id="13" name="Titre 1"/>
          <p:cNvSpPr txBox="1">
            <a:spLocks/>
          </p:cNvSpPr>
          <p:nvPr/>
        </p:nvSpPr>
        <p:spPr>
          <a:xfrm>
            <a:off x="323528" y="129580"/>
            <a:ext cx="4382288" cy="720081"/>
          </a:xfrm>
          <a:prstGeom prst="rect">
            <a:avLst/>
          </a:prstGeom>
        </p:spPr>
        <p:txBody>
          <a:bodyPr vert="horz" lIns="91440" tIns="45720" rIns="91440" bIns="45720" rtlCol="0" anchor="t">
            <a:noAutofit/>
          </a:bodyPr>
          <a:lstStyle>
            <a:lvl1pPr algn="l" defTabSz="457200" rtl="0" eaLnBrk="1" latinLnBrk="0" hangingPunct="1">
              <a:spcBef>
                <a:spcPct val="0"/>
              </a:spcBef>
              <a:buNone/>
              <a:defRPr sz="2200" b="1" i="0" kern="1200" cap="all">
                <a:solidFill>
                  <a:schemeClr val="accent5">
                    <a:lumMod val="75000"/>
                  </a:schemeClr>
                </a:solidFill>
                <a:latin typeface="+mj-lt"/>
                <a:ea typeface="+mj-ea"/>
                <a:cs typeface="Arial"/>
              </a:defRPr>
            </a:lvl1pPr>
          </a:lstStyle>
          <a:p>
            <a:r>
              <a:rPr lang="fr-FR" dirty="0" smtClean="0">
                <a:solidFill>
                  <a:srgbClr val="7E6F66"/>
                </a:solidFill>
              </a:rPr>
              <a:t>6 INDIVIDUAL COMMITMENTS IN DETAIL</a:t>
            </a:r>
            <a:endParaRPr lang="en-US" b="0" i="1" dirty="0">
              <a:solidFill>
                <a:srgbClr val="7E6F66"/>
              </a:solidFill>
            </a:endParaRPr>
          </a:p>
        </p:txBody>
      </p:sp>
      <p:sp>
        <p:nvSpPr>
          <p:cNvPr id="10" name="Rectangle 9"/>
          <p:cNvSpPr/>
          <p:nvPr/>
        </p:nvSpPr>
        <p:spPr>
          <a:xfrm>
            <a:off x="368132" y="1334269"/>
            <a:ext cx="8166267" cy="4708981"/>
          </a:xfrm>
          <a:prstGeom prst="rect">
            <a:avLst/>
          </a:prstGeom>
        </p:spPr>
        <p:txBody>
          <a:bodyPr wrap="square" lIns="90000">
            <a:spAutoFit/>
          </a:bodyPr>
          <a:lstStyle/>
          <a:p>
            <a:pPr marL="342900" indent="-342900">
              <a:lnSpc>
                <a:spcPts val="1840"/>
              </a:lnSpc>
              <a:buFont typeface="+mj-lt"/>
              <a:buAutoNum type="arabicPeriod"/>
            </a:pPr>
            <a:r>
              <a:rPr lang="en-GB" sz="1200" dirty="0"/>
              <a:t>Total conducts </a:t>
            </a:r>
            <a:r>
              <a:rPr lang="en-GB" sz="1200" b="1" dirty="0"/>
              <a:t>no oil and gas exploration or extraction operations at natural sites included on the UNESCO World Heritage List </a:t>
            </a:r>
            <a:r>
              <a:rPr lang="en-GB" sz="1200" dirty="0"/>
              <a:t>(at 31 December 2017)</a:t>
            </a:r>
            <a:r>
              <a:rPr lang="fr-FR" sz="1200" dirty="0" smtClean="0"/>
              <a:t>;</a:t>
            </a:r>
          </a:p>
          <a:p>
            <a:pPr marL="342900" indent="-342900">
              <a:lnSpc>
                <a:spcPts val="1840"/>
              </a:lnSpc>
              <a:buFont typeface="+mj-lt"/>
              <a:buAutoNum type="arabicPeriod"/>
            </a:pPr>
            <a:endParaRPr lang="fr-FR" sz="1200" dirty="0"/>
          </a:p>
          <a:p>
            <a:pPr marL="342900" indent="-342900">
              <a:lnSpc>
                <a:spcPts val="1840"/>
              </a:lnSpc>
              <a:buFont typeface="+mj-lt"/>
              <a:buAutoNum type="arabicPeriod"/>
            </a:pPr>
            <a:r>
              <a:rPr lang="en-GB" sz="1200" dirty="0"/>
              <a:t>Total conducts </a:t>
            </a:r>
            <a:r>
              <a:rPr lang="en-GB" sz="1200" b="1" dirty="0"/>
              <a:t>no oil exploration activities in Arctic sea ice</a:t>
            </a:r>
            <a:r>
              <a:rPr lang="fr-FR" sz="1200" dirty="0" smtClean="0"/>
              <a:t>;</a:t>
            </a:r>
          </a:p>
          <a:p>
            <a:pPr marL="342900" indent="-342900">
              <a:lnSpc>
                <a:spcPts val="1840"/>
              </a:lnSpc>
              <a:buFont typeface="+mj-lt"/>
              <a:buAutoNum type="arabicPeriod"/>
            </a:pPr>
            <a:endParaRPr lang="fr-FR" sz="1200" dirty="0"/>
          </a:p>
          <a:p>
            <a:pPr marL="342900" indent="-342900">
              <a:lnSpc>
                <a:spcPts val="1840"/>
              </a:lnSpc>
              <a:buFont typeface="+mj-lt"/>
              <a:buAutoNum type="arabicPeriod"/>
            </a:pPr>
            <a:r>
              <a:rPr lang="en-GB" sz="1200" dirty="0"/>
              <a:t>Total develops </a:t>
            </a:r>
            <a:r>
              <a:rPr lang="en-GB" sz="1200" b="1" dirty="0"/>
              <a:t>biodiversity action plans for operated production sites located in the most sensitive protected areas </a:t>
            </a:r>
            <a:r>
              <a:rPr lang="en-GB" sz="1200" dirty="0"/>
              <a:t>corresponding to International Union for Conservation of Nature (IUCN) I to </a:t>
            </a:r>
            <a:r>
              <a:rPr lang="en-GB" sz="1200" dirty="0" smtClean="0"/>
              <a:t>IV </a:t>
            </a:r>
            <a:r>
              <a:rPr lang="en-GB" sz="1200" dirty="0"/>
              <a:t>and </a:t>
            </a:r>
            <a:r>
              <a:rPr lang="en-GB" sz="1200" dirty="0" err="1"/>
              <a:t>Ramsar</a:t>
            </a:r>
            <a:r>
              <a:rPr lang="en-GB" sz="1200" dirty="0"/>
              <a:t> protected areas</a:t>
            </a:r>
            <a:r>
              <a:rPr lang="fr-FR" sz="1200" dirty="0" smtClean="0"/>
              <a:t>;</a:t>
            </a:r>
          </a:p>
          <a:p>
            <a:pPr marL="342900" indent="-342900">
              <a:lnSpc>
                <a:spcPts val="1840"/>
              </a:lnSpc>
              <a:buFont typeface="+mj-lt"/>
              <a:buAutoNum type="arabicPeriod"/>
            </a:pPr>
            <a:endParaRPr lang="fr-FR" sz="1200" dirty="0"/>
          </a:p>
          <a:p>
            <a:pPr marL="342900" indent="-342900">
              <a:lnSpc>
                <a:spcPts val="1840"/>
              </a:lnSpc>
              <a:buFont typeface="+mj-lt"/>
              <a:buAutoNum type="arabicPeriod"/>
            </a:pPr>
            <a:r>
              <a:rPr lang="en-GB" sz="1200" dirty="0"/>
              <a:t>Total commits to implement, as part of Total Foundation, </a:t>
            </a:r>
            <a:r>
              <a:rPr lang="en-GB" sz="1200" b="1" dirty="0"/>
              <a:t>a global programme for the preservation of forests, mangroves and wetlands, as well as restoration projects of degraded land </a:t>
            </a:r>
            <a:r>
              <a:rPr lang="en-GB" sz="1200" dirty="0"/>
              <a:t>to balance the development of agriculture and forest preservation, based on partnerships and integrating youth education and awareness initiatives</a:t>
            </a:r>
            <a:r>
              <a:rPr lang="fr-FR" sz="1200" dirty="0" smtClean="0"/>
              <a:t>;</a:t>
            </a:r>
          </a:p>
          <a:p>
            <a:pPr marL="342900" indent="-342900">
              <a:lnSpc>
                <a:spcPts val="1840"/>
              </a:lnSpc>
              <a:buFont typeface="+mj-lt"/>
              <a:buAutoNum type="arabicPeriod"/>
            </a:pPr>
            <a:endParaRPr lang="fr-FR" sz="1200" dirty="0"/>
          </a:p>
          <a:p>
            <a:pPr marL="342900" indent="-342900">
              <a:lnSpc>
                <a:spcPts val="1840"/>
              </a:lnSpc>
              <a:buFont typeface="+mj-lt"/>
              <a:buAutoNum type="arabicPeriod"/>
            </a:pPr>
            <a:r>
              <a:rPr lang="en-GB" sz="1200" dirty="0"/>
              <a:t>Total, in partnership with specialised institutes like the UN-Environment World Conservation Monitoring Centre, develops </a:t>
            </a:r>
            <a:r>
              <a:rPr lang="en-GB" sz="1200" b="1" dirty="0"/>
              <a:t>innovative tools and methods to analyse and model biodiversity data </a:t>
            </a:r>
            <a:r>
              <a:rPr lang="en-GB" sz="1200" dirty="0"/>
              <a:t>collected during baseline studies and makes sure these are </a:t>
            </a:r>
            <a:r>
              <a:rPr lang="en-GB" sz="1200" b="1" dirty="0"/>
              <a:t>shared with the scientific </a:t>
            </a:r>
            <a:r>
              <a:rPr lang="en-GB" sz="1200" b="1" dirty="0" smtClean="0"/>
              <a:t>community</a:t>
            </a:r>
            <a:r>
              <a:rPr lang="en-GB" sz="1200" b="1" dirty="0" smtClean="0">
                <a:solidFill>
                  <a:srgbClr val="FF0000"/>
                </a:solidFill>
              </a:rPr>
              <a:t>;</a:t>
            </a:r>
            <a:endParaRPr lang="en-GB" sz="1200" b="1" dirty="0" smtClean="0"/>
          </a:p>
          <a:p>
            <a:pPr marL="342900" indent="-342900">
              <a:lnSpc>
                <a:spcPts val="1840"/>
              </a:lnSpc>
              <a:buFont typeface="+mj-lt"/>
              <a:buAutoNum type="arabicPeriod"/>
            </a:pPr>
            <a:endParaRPr lang="en-GB" sz="1200" b="1" dirty="0"/>
          </a:p>
          <a:p>
            <a:pPr marL="342900" indent="-342900">
              <a:lnSpc>
                <a:spcPts val="1840"/>
              </a:lnSpc>
              <a:buFont typeface="+mj-lt"/>
              <a:buAutoNum type="arabicPeriod"/>
            </a:pPr>
            <a:r>
              <a:rPr lang="en-GB" sz="1200" dirty="0"/>
              <a:t>Total raises </a:t>
            </a:r>
            <a:r>
              <a:rPr lang="en-GB" sz="1200" b="1" dirty="0"/>
              <a:t>employee awareness of biodiversity issues </a:t>
            </a:r>
            <a:r>
              <a:rPr lang="en-GB" sz="1200" dirty="0"/>
              <a:t>through actions to promote biodiversity in its office </a:t>
            </a:r>
            <a:r>
              <a:rPr lang="en-GB" sz="1200" dirty="0" smtClean="0"/>
              <a:t>buildings</a:t>
            </a:r>
            <a:r>
              <a:rPr lang="en-GB" sz="1200" dirty="0" smtClean="0">
                <a:solidFill>
                  <a:srgbClr val="FF0000"/>
                </a:solidFill>
              </a:rPr>
              <a:t>.</a:t>
            </a:r>
            <a:endParaRPr lang="fr-FR" sz="1200" dirty="0"/>
          </a:p>
        </p:txBody>
      </p:sp>
      <p:sp>
        <p:nvSpPr>
          <p:cNvPr id="2" name="Rectangle 1"/>
          <p:cNvSpPr/>
          <p:nvPr/>
        </p:nvSpPr>
        <p:spPr>
          <a:xfrm>
            <a:off x="0" y="0"/>
            <a:ext cx="92075" cy="1025524"/>
          </a:xfrm>
          <a:prstGeom prst="rect">
            <a:avLst/>
          </a:prstGeom>
          <a:solidFill>
            <a:srgbClr val="7E6F66"/>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Tree>
    <p:extLst>
      <p:ext uri="{BB962C8B-B14F-4D97-AF65-F5344CB8AC3E}">
        <p14:creationId xmlns:p14="http://schemas.microsoft.com/office/powerpoint/2010/main" val="9516935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4527447" y="-465523"/>
            <a:ext cx="89106" cy="1020153"/>
          </a:xfrm>
          <a:prstGeom prst="rect">
            <a:avLst/>
          </a:prstGeom>
        </p:spPr>
      </p:pic>
      <p:sp>
        <p:nvSpPr>
          <p:cNvPr id="2" name="Titre 1"/>
          <p:cNvSpPr>
            <a:spLocks noGrp="1"/>
          </p:cNvSpPr>
          <p:nvPr>
            <p:ph type="title"/>
          </p:nvPr>
        </p:nvSpPr>
        <p:spPr>
          <a:xfrm>
            <a:off x="0" y="292129"/>
            <a:ext cx="9144000" cy="410438"/>
          </a:xfrm>
        </p:spPr>
        <p:txBody>
          <a:bodyPr/>
          <a:lstStyle/>
          <a:p>
            <a:pPr algn="ctr"/>
            <a:r>
              <a:rPr lang="fr-FR" dirty="0" err="1" smtClean="0">
                <a:solidFill>
                  <a:srgbClr val="72B84D"/>
                </a:solidFill>
              </a:rPr>
              <a:t>Biodiversity</a:t>
            </a:r>
            <a:r>
              <a:rPr lang="fr-FR" dirty="0" smtClean="0">
                <a:solidFill>
                  <a:srgbClr val="72B84D"/>
                </a:solidFill>
              </a:rPr>
              <a:t> </a:t>
            </a:r>
            <a:r>
              <a:rPr lang="fr-FR" dirty="0" err="1" smtClean="0">
                <a:solidFill>
                  <a:srgbClr val="72B84D"/>
                </a:solidFill>
              </a:rPr>
              <a:t>under</a:t>
            </a:r>
            <a:r>
              <a:rPr lang="fr-FR" dirty="0" smtClean="0">
                <a:solidFill>
                  <a:srgbClr val="72B84D"/>
                </a:solidFill>
              </a:rPr>
              <a:t> </a:t>
            </a:r>
            <a:r>
              <a:rPr lang="fr-FR" dirty="0" err="1" smtClean="0">
                <a:solidFill>
                  <a:srgbClr val="72B84D"/>
                </a:solidFill>
              </a:rPr>
              <a:t>threat</a:t>
            </a:r>
            <a:endParaRPr lang="en-US" dirty="0">
              <a:solidFill>
                <a:srgbClr val="72B84D"/>
              </a:solidFill>
            </a:endParaRPr>
          </a:p>
        </p:txBody>
      </p:sp>
      <p:sp>
        <p:nvSpPr>
          <p:cNvPr id="25" name="Espace réservé du texte 4"/>
          <p:cNvSpPr txBox="1">
            <a:spLocks/>
          </p:cNvSpPr>
          <p:nvPr/>
        </p:nvSpPr>
        <p:spPr>
          <a:xfrm>
            <a:off x="765200" y="4186735"/>
            <a:ext cx="2160240" cy="864096"/>
          </a:xfrm>
          <a:prstGeom prst="rect">
            <a:avLst/>
          </a:prstGeom>
        </p:spPr>
        <p:txBody>
          <a:bodyPr vert="horz" lIns="91440" tIns="45720" rIns="91440" bIns="45720" rtlCol="0">
            <a:normAutofit/>
          </a:bodyPr>
          <a:lstStyle>
            <a:lvl1pPr marL="285750" indent="-285750" algn="l" defTabSz="457200" rtl="0" eaLnBrk="1" latinLnBrk="0" hangingPunct="1">
              <a:spcBef>
                <a:spcPts val="300"/>
              </a:spcBef>
              <a:spcAft>
                <a:spcPts val="300"/>
              </a:spcAft>
              <a:buClr>
                <a:srgbClr val="0F5A1F"/>
              </a:buClr>
              <a:buSzPct val="120000"/>
              <a:buFont typeface="Lucida Grande"/>
              <a:buChar char="●"/>
              <a:defRPr sz="2000" kern="1200">
                <a:solidFill>
                  <a:schemeClr val="tx1"/>
                </a:solidFill>
                <a:latin typeface="+mn-lt"/>
                <a:ea typeface="+mn-ea"/>
                <a:cs typeface="Arial"/>
              </a:defRPr>
            </a:lvl1pPr>
            <a:lvl2pPr marL="447675" indent="-180975" algn="l" defTabSz="533400" rtl="0" eaLnBrk="1" latinLnBrk="0" hangingPunct="1">
              <a:spcBef>
                <a:spcPts val="300"/>
              </a:spcBef>
              <a:spcAft>
                <a:spcPts val="300"/>
              </a:spcAft>
              <a:buClr>
                <a:srgbClr val="0F5A1F"/>
              </a:buClr>
              <a:buFont typeface="Lucida Grande"/>
              <a:buChar char="-"/>
              <a:defRPr sz="1800" kern="1200">
                <a:solidFill>
                  <a:schemeClr val="tx1"/>
                </a:solidFill>
                <a:latin typeface="+mn-lt"/>
                <a:ea typeface="+mn-ea"/>
                <a:cs typeface="Arial"/>
              </a:defRPr>
            </a:lvl2pPr>
            <a:lvl3pPr marL="806450" indent="-180975" algn="l" defTabSz="457200" rtl="0" eaLnBrk="1" latinLnBrk="0" hangingPunct="1">
              <a:spcBef>
                <a:spcPts val="300"/>
              </a:spcBef>
              <a:spcAft>
                <a:spcPts val="300"/>
              </a:spcAft>
              <a:buClr>
                <a:srgbClr val="0F5A1F"/>
              </a:buClr>
              <a:buSzPct val="100000"/>
              <a:buFont typeface="Lucida Grande"/>
              <a:buChar char="•"/>
              <a:defRPr sz="1600" kern="1200">
                <a:solidFill>
                  <a:schemeClr val="tx1"/>
                </a:solidFill>
                <a:latin typeface="+mn-lt"/>
                <a:ea typeface="+mn-ea"/>
                <a:cs typeface="Arial"/>
              </a:defRPr>
            </a:lvl3pPr>
            <a:lvl4pPr marL="1076325" indent="-171450" algn="l" defTabSz="457200" rtl="0" eaLnBrk="1" latinLnBrk="0" hangingPunct="1">
              <a:spcBef>
                <a:spcPts val="300"/>
              </a:spcBef>
              <a:spcAft>
                <a:spcPts val="300"/>
              </a:spcAft>
              <a:buClr>
                <a:srgbClr val="0F5A1F"/>
              </a:buClr>
              <a:buSzPct val="80000"/>
              <a:buFont typeface="Lucida Grande"/>
              <a:buChar char="-"/>
              <a:tabLst/>
              <a:defRPr sz="1600" kern="1200">
                <a:solidFill>
                  <a:schemeClr val="tx1"/>
                </a:solidFill>
                <a:latin typeface="+mn-lt"/>
                <a:ea typeface="+mn-ea"/>
                <a:cs typeface="Helvetica"/>
              </a:defRPr>
            </a:lvl4pPr>
            <a:lvl5pPr marL="1260000" indent="-180975" algn="l" defTabSz="352425" rtl="0" eaLnBrk="1" latinLnBrk="0" hangingPunct="1">
              <a:spcBef>
                <a:spcPts val="300"/>
              </a:spcBef>
              <a:spcAft>
                <a:spcPts val="300"/>
              </a:spcAft>
              <a:buClr>
                <a:srgbClr val="BD2B0B"/>
              </a:buClr>
              <a:buSzPct val="100000"/>
              <a:buFont typeface="Lucida Grande"/>
              <a:buNone/>
              <a:defRPr sz="1600" kern="1200">
                <a:solidFill>
                  <a:schemeClr val="tx1"/>
                </a:solidFill>
                <a:latin typeface="+mn-lt"/>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ts val="1620"/>
              </a:lnSpc>
              <a:buFont typeface="Lucida Grande"/>
              <a:buNone/>
            </a:pPr>
            <a:r>
              <a:rPr lang="fr-FR" sz="1400" dirty="0" smtClean="0">
                <a:solidFill>
                  <a:srgbClr val="7E6F66"/>
                </a:solidFill>
              </a:rPr>
              <a:t>Are </a:t>
            </a:r>
            <a:r>
              <a:rPr lang="fr-FR" sz="1400" dirty="0" err="1" smtClean="0">
                <a:solidFill>
                  <a:srgbClr val="7E6F66"/>
                </a:solidFill>
              </a:rPr>
              <a:t>classified</a:t>
            </a:r>
            <a:endParaRPr lang="fr-FR" sz="1400" dirty="0">
              <a:solidFill>
                <a:srgbClr val="7E6F66"/>
              </a:solidFill>
            </a:endParaRPr>
          </a:p>
          <a:p>
            <a:pPr marL="0" indent="0" algn="ctr">
              <a:lnSpc>
                <a:spcPts val="1620"/>
              </a:lnSpc>
              <a:buFont typeface="Lucida Grande"/>
              <a:buNone/>
            </a:pPr>
            <a:r>
              <a:rPr lang="fr-FR" sz="1400" b="1" dirty="0">
                <a:solidFill>
                  <a:srgbClr val="7E6F66"/>
                </a:solidFill>
              </a:rPr>
              <a:t>a</a:t>
            </a:r>
            <a:r>
              <a:rPr lang="fr-FR" sz="1400" b="1" dirty="0" smtClean="0">
                <a:solidFill>
                  <a:srgbClr val="7E6F66"/>
                </a:solidFill>
              </a:rPr>
              <a:t>s </a:t>
            </a:r>
            <a:r>
              <a:rPr lang="fr-FR" sz="1400" b="1" dirty="0" err="1" smtClean="0">
                <a:solidFill>
                  <a:srgbClr val="7E6F66"/>
                </a:solidFill>
              </a:rPr>
              <a:t>endangered</a:t>
            </a:r>
            <a:endParaRPr lang="en-US" sz="1400" b="1" dirty="0">
              <a:solidFill>
                <a:srgbClr val="7E6F66"/>
              </a:solidFill>
            </a:endParaRPr>
          </a:p>
        </p:txBody>
      </p:sp>
      <p:sp>
        <p:nvSpPr>
          <p:cNvPr id="7" name="Rectangle 6"/>
          <p:cNvSpPr/>
          <p:nvPr/>
        </p:nvSpPr>
        <p:spPr>
          <a:xfrm>
            <a:off x="3308278" y="4427828"/>
            <a:ext cx="2508185" cy="784830"/>
          </a:xfrm>
          <a:prstGeom prst="rect">
            <a:avLst/>
          </a:prstGeom>
        </p:spPr>
        <p:txBody>
          <a:bodyPr wrap="square">
            <a:spAutoFit/>
          </a:bodyPr>
          <a:lstStyle/>
          <a:p>
            <a:pPr algn="ctr">
              <a:lnSpc>
                <a:spcPts val="1820"/>
              </a:lnSpc>
            </a:pPr>
            <a:r>
              <a:rPr lang="fr-FR" sz="1400" dirty="0" smtClean="0">
                <a:solidFill>
                  <a:srgbClr val="7E6F66"/>
                </a:solidFill>
              </a:rPr>
              <a:t>Out of 93,577 </a:t>
            </a:r>
            <a:r>
              <a:rPr lang="fr-FR" sz="1400" dirty="0" err="1" smtClean="0">
                <a:solidFill>
                  <a:srgbClr val="7E6F66"/>
                </a:solidFill>
              </a:rPr>
              <a:t>species</a:t>
            </a:r>
            <a:r>
              <a:rPr lang="fr-FR" sz="1400" dirty="0" smtClean="0">
                <a:solidFill>
                  <a:srgbClr val="7E6F66"/>
                </a:solidFill>
              </a:rPr>
              <a:t> </a:t>
            </a:r>
            <a:r>
              <a:rPr lang="fr-FR" sz="1400" dirty="0" err="1" smtClean="0">
                <a:solidFill>
                  <a:srgbClr val="7E6F66"/>
                </a:solidFill>
              </a:rPr>
              <a:t>studied</a:t>
            </a:r>
            <a:r>
              <a:rPr lang="fr-FR" sz="1400" dirty="0" smtClean="0">
                <a:solidFill>
                  <a:srgbClr val="7E6F66"/>
                </a:solidFill>
              </a:rPr>
              <a:t>, 26,197 are </a:t>
            </a:r>
            <a:r>
              <a:rPr lang="fr-FR" sz="1400" dirty="0" err="1" smtClean="0">
                <a:solidFill>
                  <a:srgbClr val="7E6F66"/>
                </a:solidFill>
              </a:rPr>
              <a:t>listed</a:t>
            </a:r>
            <a:r>
              <a:rPr lang="fr-FR" sz="1400" dirty="0" smtClean="0">
                <a:solidFill>
                  <a:srgbClr val="7E6F66"/>
                </a:solidFill>
              </a:rPr>
              <a:t> as </a:t>
            </a:r>
            <a:r>
              <a:rPr lang="fr-FR" sz="1400" dirty="0" err="1" smtClean="0">
                <a:solidFill>
                  <a:srgbClr val="7E6F66"/>
                </a:solidFill>
              </a:rPr>
              <a:t>threatened</a:t>
            </a:r>
            <a:endParaRPr lang="en-US" sz="1400" b="1" dirty="0">
              <a:solidFill>
                <a:srgbClr val="7E6F66"/>
              </a:solidFill>
            </a:endParaRPr>
          </a:p>
        </p:txBody>
      </p:sp>
      <p:sp>
        <p:nvSpPr>
          <p:cNvPr id="27" name="Rectangle 26"/>
          <p:cNvSpPr/>
          <p:nvPr/>
        </p:nvSpPr>
        <p:spPr>
          <a:xfrm>
            <a:off x="5833240" y="4597845"/>
            <a:ext cx="2699792" cy="823302"/>
          </a:xfrm>
          <a:prstGeom prst="rect">
            <a:avLst/>
          </a:prstGeom>
        </p:spPr>
        <p:txBody>
          <a:bodyPr wrap="square">
            <a:spAutoFit/>
          </a:bodyPr>
          <a:lstStyle/>
          <a:p>
            <a:pPr algn="ctr">
              <a:lnSpc>
                <a:spcPts val="1880"/>
              </a:lnSpc>
            </a:pPr>
            <a:r>
              <a:rPr lang="fr-FR" sz="1400" dirty="0" err="1" smtClean="0">
                <a:solidFill>
                  <a:srgbClr val="7E6F66"/>
                </a:solidFill>
              </a:rPr>
              <a:t>According</a:t>
            </a:r>
            <a:r>
              <a:rPr lang="fr-FR" sz="1400" dirty="0" smtClean="0">
                <a:solidFill>
                  <a:srgbClr val="7E6F66"/>
                </a:solidFill>
              </a:rPr>
              <a:t> to certain </a:t>
            </a:r>
            <a:r>
              <a:rPr lang="fr-FR" sz="1400" dirty="0" err="1" smtClean="0">
                <a:solidFill>
                  <a:srgbClr val="7E6F66"/>
                </a:solidFill>
              </a:rPr>
              <a:t>studies</a:t>
            </a:r>
            <a:r>
              <a:rPr lang="fr-FR" sz="1400" dirty="0" smtClean="0">
                <a:solidFill>
                  <a:srgbClr val="7E6F66"/>
                </a:solidFill>
              </a:rPr>
              <a:t>, the pace of </a:t>
            </a:r>
            <a:r>
              <a:rPr lang="fr-FR" sz="1400" b="1" dirty="0" smtClean="0">
                <a:solidFill>
                  <a:srgbClr val="7E6F66"/>
                </a:solidFill>
              </a:rPr>
              <a:t>extinction</a:t>
            </a:r>
            <a:r>
              <a:rPr lang="fr-FR" sz="1400" dirty="0" smtClean="0">
                <a:solidFill>
                  <a:srgbClr val="7E6F66"/>
                </a:solidFill>
              </a:rPr>
              <a:t> has </a:t>
            </a:r>
            <a:r>
              <a:rPr lang="fr-FR" sz="1400" dirty="0" err="1" smtClean="0">
                <a:solidFill>
                  <a:srgbClr val="7E6F66"/>
                </a:solidFill>
              </a:rPr>
              <a:t>accelerated</a:t>
            </a:r>
            <a:r>
              <a:rPr lang="fr-FR" sz="1400" dirty="0" smtClean="0">
                <a:solidFill>
                  <a:srgbClr val="7E6F66"/>
                </a:solidFill>
              </a:rPr>
              <a:t> </a:t>
            </a:r>
            <a:r>
              <a:rPr lang="fr-FR" sz="1400" dirty="0" err="1" smtClean="0">
                <a:solidFill>
                  <a:srgbClr val="7E6F66"/>
                </a:solidFill>
              </a:rPr>
              <a:t>since</a:t>
            </a:r>
            <a:r>
              <a:rPr lang="fr-FR" sz="1400" dirty="0" smtClean="0">
                <a:solidFill>
                  <a:srgbClr val="7E6F66"/>
                </a:solidFill>
              </a:rPr>
              <a:t> 1900</a:t>
            </a:r>
            <a:endParaRPr lang="en-US" sz="1400" b="1" dirty="0">
              <a:solidFill>
                <a:srgbClr val="7E6F66"/>
              </a:solidFill>
            </a:endParaRPr>
          </a:p>
        </p:txBody>
      </p:sp>
      <p:pic>
        <p:nvPicPr>
          <p:cNvPr id="33" name="Image 3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908145" y="2296056"/>
            <a:ext cx="1356635" cy="1261670"/>
          </a:xfrm>
          <a:prstGeom prst="rect">
            <a:avLst/>
          </a:prstGeom>
        </p:spPr>
      </p:pic>
      <p:pic>
        <p:nvPicPr>
          <p:cNvPr id="12" name="Image 1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846383" y="2289105"/>
            <a:ext cx="998488" cy="998488"/>
          </a:xfrm>
          <a:prstGeom prst="rect">
            <a:avLst/>
          </a:prstGeom>
        </p:spPr>
      </p:pic>
      <p:pic>
        <p:nvPicPr>
          <p:cNvPr id="13" name="Image 1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76412" y="1290617"/>
            <a:ext cx="998488" cy="998488"/>
          </a:xfrm>
          <a:prstGeom prst="rect">
            <a:avLst/>
          </a:prstGeom>
        </p:spPr>
      </p:pic>
      <p:sp>
        <p:nvSpPr>
          <p:cNvPr id="35" name="Rectangle 34"/>
          <p:cNvSpPr/>
          <p:nvPr/>
        </p:nvSpPr>
        <p:spPr>
          <a:xfrm>
            <a:off x="976412" y="1628278"/>
            <a:ext cx="998488" cy="323165"/>
          </a:xfrm>
          <a:prstGeom prst="rect">
            <a:avLst/>
          </a:prstGeom>
        </p:spPr>
        <p:txBody>
          <a:bodyPr wrap="square">
            <a:spAutoFit/>
          </a:bodyPr>
          <a:lstStyle/>
          <a:p>
            <a:pPr algn="ctr">
              <a:lnSpc>
                <a:spcPts val="1820"/>
              </a:lnSpc>
            </a:pPr>
            <a:r>
              <a:rPr lang="fr-FR" sz="1600" b="1" dirty="0" smtClean="0">
                <a:solidFill>
                  <a:srgbClr val="72B84D"/>
                </a:solidFill>
              </a:rPr>
              <a:t>42%</a:t>
            </a:r>
            <a:endParaRPr lang="en-US" sz="1600" b="1" dirty="0">
              <a:solidFill>
                <a:srgbClr val="72B84D"/>
              </a:solidFill>
            </a:endParaRPr>
          </a:p>
        </p:txBody>
      </p:sp>
      <p:sp>
        <p:nvSpPr>
          <p:cNvPr id="36" name="Rectangle 35"/>
          <p:cNvSpPr/>
          <p:nvPr/>
        </p:nvSpPr>
        <p:spPr>
          <a:xfrm>
            <a:off x="1845320" y="2626727"/>
            <a:ext cx="998488" cy="323165"/>
          </a:xfrm>
          <a:prstGeom prst="rect">
            <a:avLst/>
          </a:prstGeom>
        </p:spPr>
        <p:txBody>
          <a:bodyPr wrap="square">
            <a:spAutoFit/>
          </a:bodyPr>
          <a:lstStyle/>
          <a:p>
            <a:pPr algn="ctr">
              <a:lnSpc>
                <a:spcPts val="1820"/>
              </a:lnSpc>
            </a:pPr>
            <a:r>
              <a:rPr lang="fr-FR" sz="1600" b="1" dirty="0" smtClean="0">
                <a:solidFill>
                  <a:srgbClr val="025BA3"/>
                </a:solidFill>
              </a:rPr>
              <a:t>25%</a:t>
            </a:r>
            <a:endParaRPr lang="en-US" sz="1600" b="1" dirty="0">
              <a:solidFill>
                <a:srgbClr val="025BA3"/>
              </a:solidFill>
            </a:endParaRPr>
          </a:p>
        </p:txBody>
      </p:sp>
      <p:sp>
        <p:nvSpPr>
          <p:cNvPr id="37" name="Espace réservé du texte 4"/>
          <p:cNvSpPr txBox="1">
            <a:spLocks/>
          </p:cNvSpPr>
          <p:nvPr/>
        </p:nvSpPr>
        <p:spPr>
          <a:xfrm>
            <a:off x="2051720" y="1612213"/>
            <a:ext cx="1296144" cy="434580"/>
          </a:xfrm>
          <a:prstGeom prst="rect">
            <a:avLst/>
          </a:prstGeom>
        </p:spPr>
        <p:txBody>
          <a:bodyPr vert="horz" lIns="91440" tIns="45720" rIns="91440" bIns="45720" rtlCol="0">
            <a:normAutofit/>
          </a:bodyPr>
          <a:lstStyle>
            <a:lvl1pPr marL="285750" indent="-285750" algn="l" defTabSz="457200" rtl="0" eaLnBrk="1" latinLnBrk="0" hangingPunct="1">
              <a:spcBef>
                <a:spcPts val="300"/>
              </a:spcBef>
              <a:spcAft>
                <a:spcPts val="300"/>
              </a:spcAft>
              <a:buClr>
                <a:srgbClr val="0F5A1F"/>
              </a:buClr>
              <a:buSzPct val="120000"/>
              <a:buFont typeface="Lucida Grande"/>
              <a:buChar char="●"/>
              <a:defRPr sz="2000" kern="1200">
                <a:solidFill>
                  <a:schemeClr val="tx1"/>
                </a:solidFill>
                <a:latin typeface="+mn-lt"/>
                <a:ea typeface="+mn-ea"/>
                <a:cs typeface="Arial"/>
              </a:defRPr>
            </a:lvl1pPr>
            <a:lvl2pPr marL="447675" indent="-180975" algn="l" defTabSz="533400" rtl="0" eaLnBrk="1" latinLnBrk="0" hangingPunct="1">
              <a:spcBef>
                <a:spcPts val="300"/>
              </a:spcBef>
              <a:spcAft>
                <a:spcPts val="300"/>
              </a:spcAft>
              <a:buClr>
                <a:srgbClr val="0F5A1F"/>
              </a:buClr>
              <a:buFont typeface="Lucida Grande"/>
              <a:buChar char="-"/>
              <a:defRPr sz="1800" kern="1200">
                <a:solidFill>
                  <a:schemeClr val="tx1"/>
                </a:solidFill>
                <a:latin typeface="+mn-lt"/>
                <a:ea typeface="+mn-ea"/>
                <a:cs typeface="Arial"/>
              </a:defRPr>
            </a:lvl2pPr>
            <a:lvl3pPr marL="806450" indent="-180975" algn="l" defTabSz="457200" rtl="0" eaLnBrk="1" latinLnBrk="0" hangingPunct="1">
              <a:spcBef>
                <a:spcPts val="300"/>
              </a:spcBef>
              <a:spcAft>
                <a:spcPts val="300"/>
              </a:spcAft>
              <a:buClr>
                <a:srgbClr val="0F5A1F"/>
              </a:buClr>
              <a:buSzPct val="100000"/>
              <a:buFont typeface="Lucida Grande"/>
              <a:buChar char="•"/>
              <a:defRPr sz="1600" kern="1200">
                <a:solidFill>
                  <a:schemeClr val="tx1"/>
                </a:solidFill>
                <a:latin typeface="+mn-lt"/>
                <a:ea typeface="+mn-ea"/>
                <a:cs typeface="Arial"/>
              </a:defRPr>
            </a:lvl3pPr>
            <a:lvl4pPr marL="1076325" indent="-171450" algn="l" defTabSz="457200" rtl="0" eaLnBrk="1" latinLnBrk="0" hangingPunct="1">
              <a:spcBef>
                <a:spcPts val="300"/>
              </a:spcBef>
              <a:spcAft>
                <a:spcPts val="300"/>
              </a:spcAft>
              <a:buClr>
                <a:srgbClr val="0F5A1F"/>
              </a:buClr>
              <a:buSzPct val="80000"/>
              <a:buFont typeface="Lucida Grande"/>
              <a:buChar char="-"/>
              <a:tabLst/>
              <a:defRPr sz="1600" kern="1200">
                <a:solidFill>
                  <a:schemeClr val="tx1"/>
                </a:solidFill>
                <a:latin typeface="+mn-lt"/>
                <a:ea typeface="+mn-ea"/>
                <a:cs typeface="Helvetica"/>
              </a:defRPr>
            </a:lvl4pPr>
            <a:lvl5pPr marL="1260000" indent="-180975" algn="l" defTabSz="352425" rtl="0" eaLnBrk="1" latinLnBrk="0" hangingPunct="1">
              <a:spcBef>
                <a:spcPts val="300"/>
              </a:spcBef>
              <a:spcAft>
                <a:spcPts val="300"/>
              </a:spcAft>
              <a:buClr>
                <a:srgbClr val="BD2B0B"/>
              </a:buClr>
              <a:buSzPct val="100000"/>
              <a:buFont typeface="Lucida Grande"/>
              <a:buNone/>
              <a:defRPr sz="1600" kern="1200">
                <a:solidFill>
                  <a:schemeClr val="tx1"/>
                </a:solidFill>
                <a:latin typeface="+mn-lt"/>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ts val="1320"/>
              </a:lnSpc>
              <a:buFont typeface="Lucida Grande"/>
              <a:buNone/>
            </a:pPr>
            <a:r>
              <a:rPr lang="fr-FR" sz="1200" dirty="0">
                <a:solidFill>
                  <a:srgbClr val="72B84D"/>
                </a:solidFill>
              </a:rPr>
              <a:t>o</a:t>
            </a:r>
            <a:r>
              <a:rPr lang="fr-FR" sz="1200" dirty="0" smtClean="0">
                <a:solidFill>
                  <a:srgbClr val="72B84D"/>
                </a:solidFill>
              </a:rPr>
              <a:t>f </a:t>
            </a:r>
            <a:r>
              <a:rPr lang="fr-FR" sz="1200" dirty="0" err="1" smtClean="0">
                <a:solidFill>
                  <a:srgbClr val="72B84D"/>
                </a:solidFill>
              </a:rPr>
              <a:t>terrestrial</a:t>
            </a:r>
            <a:r>
              <a:rPr lang="fr-FR" sz="1200" dirty="0" smtClean="0">
                <a:solidFill>
                  <a:srgbClr val="72B84D"/>
                </a:solidFill>
              </a:rPr>
              <a:t> </a:t>
            </a:r>
            <a:r>
              <a:rPr lang="fr-FR" sz="1200" dirty="0" err="1" smtClean="0">
                <a:solidFill>
                  <a:srgbClr val="72B84D"/>
                </a:solidFill>
              </a:rPr>
              <a:t>species</a:t>
            </a:r>
            <a:endParaRPr lang="en-US" sz="1200" b="1" dirty="0">
              <a:solidFill>
                <a:srgbClr val="72B84D"/>
              </a:solidFill>
            </a:endParaRPr>
          </a:p>
        </p:txBody>
      </p:sp>
      <p:sp>
        <p:nvSpPr>
          <p:cNvPr id="38" name="Espace réservé du texte 4"/>
          <p:cNvSpPr txBox="1">
            <a:spLocks/>
          </p:cNvSpPr>
          <p:nvPr/>
        </p:nvSpPr>
        <p:spPr>
          <a:xfrm>
            <a:off x="483043" y="2572879"/>
            <a:ext cx="1296144" cy="434580"/>
          </a:xfrm>
          <a:prstGeom prst="rect">
            <a:avLst/>
          </a:prstGeom>
        </p:spPr>
        <p:txBody>
          <a:bodyPr vert="horz" lIns="91440" tIns="45720" rIns="91440" bIns="45720" rtlCol="0">
            <a:normAutofit/>
          </a:bodyPr>
          <a:lstStyle>
            <a:lvl1pPr marL="285750" indent="-285750" algn="l" defTabSz="457200" rtl="0" eaLnBrk="1" latinLnBrk="0" hangingPunct="1">
              <a:spcBef>
                <a:spcPts val="300"/>
              </a:spcBef>
              <a:spcAft>
                <a:spcPts val="300"/>
              </a:spcAft>
              <a:buClr>
                <a:srgbClr val="0F5A1F"/>
              </a:buClr>
              <a:buSzPct val="120000"/>
              <a:buFont typeface="Lucida Grande"/>
              <a:buChar char="●"/>
              <a:defRPr sz="2000" kern="1200">
                <a:solidFill>
                  <a:schemeClr val="tx1"/>
                </a:solidFill>
                <a:latin typeface="+mn-lt"/>
                <a:ea typeface="+mn-ea"/>
                <a:cs typeface="Arial"/>
              </a:defRPr>
            </a:lvl1pPr>
            <a:lvl2pPr marL="447675" indent="-180975" algn="l" defTabSz="533400" rtl="0" eaLnBrk="1" latinLnBrk="0" hangingPunct="1">
              <a:spcBef>
                <a:spcPts val="300"/>
              </a:spcBef>
              <a:spcAft>
                <a:spcPts val="300"/>
              </a:spcAft>
              <a:buClr>
                <a:srgbClr val="0F5A1F"/>
              </a:buClr>
              <a:buFont typeface="Lucida Grande"/>
              <a:buChar char="-"/>
              <a:defRPr sz="1800" kern="1200">
                <a:solidFill>
                  <a:schemeClr val="tx1"/>
                </a:solidFill>
                <a:latin typeface="+mn-lt"/>
                <a:ea typeface="+mn-ea"/>
                <a:cs typeface="Arial"/>
              </a:defRPr>
            </a:lvl2pPr>
            <a:lvl3pPr marL="806450" indent="-180975" algn="l" defTabSz="457200" rtl="0" eaLnBrk="1" latinLnBrk="0" hangingPunct="1">
              <a:spcBef>
                <a:spcPts val="300"/>
              </a:spcBef>
              <a:spcAft>
                <a:spcPts val="300"/>
              </a:spcAft>
              <a:buClr>
                <a:srgbClr val="0F5A1F"/>
              </a:buClr>
              <a:buSzPct val="100000"/>
              <a:buFont typeface="Lucida Grande"/>
              <a:buChar char="•"/>
              <a:defRPr sz="1600" kern="1200">
                <a:solidFill>
                  <a:schemeClr val="tx1"/>
                </a:solidFill>
                <a:latin typeface="+mn-lt"/>
                <a:ea typeface="+mn-ea"/>
                <a:cs typeface="Arial"/>
              </a:defRPr>
            </a:lvl3pPr>
            <a:lvl4pPr marL="1076325" indent="-171450" algn="l" defTabSz="457200" rtl="0" eaLnBrk="1" latinLnBrk="0" hangingPunct="1">
              <a:spcBef>
                <a:spcPts val="300"/>
              </a:spcBef>
              <a:spcAft>
                <a:spcPts val="300"/>
              </a:spcAft>
              <a:buClr>
                <a:srgbClr val="0F5A1F"/>
              </a:buClr>
              <a:buSzPct val="80000"/>
              <a:buFont typeface="Lucida Grande"/>
              <a:buChar char="-"/>
              <a:tabLst/>
              <a:defRPr sz="1600" kern="1200">
                <a:solidFill>
                  <a:schemeClr val="tx1"/>
                </a:solidFill>
                <a:latin typeface="+mn-lt"/>
                <a:ea typeface="+mn-ea"/>
                <a:cs typeface="Helvetica"/>
              </a:defRPr>
            </a:lvl4pPr>
            <a:lvl5pPr marL="1260000" indent="-180975" algn="l" defTabSz="352425" rtl="0" eaLnBrk="1" latinLnBrk="0" hangingPunct="1">
              <a:spcBef>
                <a:spcPts val="300"/>
              </a:spcBef>
              <a:spcAft>
                <a:spcPts val="300"/>
              </a:spcAft>
              <a:buClr>
                <a:srgbClr val="BD2B0B"/>
              </a:buClr>
              <a:buSzPct val="100000"/>
              <a:buFont typeface="Lucida Grande"/>
              <a:buNone/>
              <a:defRPr sz="1600" kern="1200">
                <a:solidFill>
                  <a:schemeClr val="tx1"/>
                </a:solidFill>
                <a:latin typeface="+mn-lt"/>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lnSpc>
                <a:spcPts val="1320"/>
              </a:lnSpc>
              <a:buFont typeface="Lucida Grande"/>
              <a:buNone/>
            </a:pPr>
            <a:r>
              <a:rPr lang="fr-FR" sz="1200" dirty="0">
                <a:solidFill>
                  <a:srgbClr val="025BA3"/>
                </a:solidFill>
              </a:rPr>
              <a:t>o</a:t>
            </a:r>
            <a:r>
              <a:rPr lang="fr-FR" sz="1200" dirty="0" smtClean="0">
                <a:solidFill>
                  <a:srgbClr val="025BA3"/>
                </a:solidFill>
              </a:rPr>
              <a:t>f marine </a:t>
            </a:r>
            <a:r>
              <a:rPr lang="fr-FR" sz="1200" dirty="0" err="1" smtClean="0">
                <a:solidFill>
                  <a:srgbClr val="025BA3"/>
                </a:solidFill>
              </a:rPr>
              <a:t>species</a:t>
            </a:r>
            <a:endParaRPr lang="en-US" sz="1200" b="1" dirty="0">
              <a:solidFill>
                <a:srgbClr val="025BA3"/>
              </a:solidFill>
            </a:endParaRPr>
          </a:p>
        </p:txBody>
      </p:sp>
      <p:pic>
        <p:nvPicPr>
          <p:cNvPr id="42" name="Image 41"/>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0" y="3761974"/>
            <a:ext cx="9144000" cy="564954"/>
          </a:xfrm>
          <a:prstGeom prst="rect">
            <a:avLst/>
          </a:prstGeom>
          <a:effectLst>
            <a:outerShdw blurRad="50800" dist="165100" dir="2700000" sx="101000" sy="101000" algn="tl" rotWithShape="0">
              <a:prstClr val="black">
                <a:alpha val="7000"/>
              </a:prstClr>
            </a:outerShdw>
          </a:effectLst>
        </p:spPr>
      </p:pic>
      <p:sp>
        <p:nvSpPr>
          <p:cNvPr id="44" name="Ellipse 43"/>
          <p:cNvSpPr/>
          <p:nvPr/>
        </p:nvSpPr>
        <p:spPr>
          <a:xfrm>
            <a:off x="1630050" y="3584144"/>
            <a:ext cx="430540" cy="430540"/>
          </a:xfrm>
          <a:prstGeom prst="ellipse">
            <a:avLst/>
          </a:prstGeom>
          <a:solidFill>
            <a:srgbClr val="72B84D">
              <a:alpha val="21961"/>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43" name="Ellipse 42"/>
          <p:cNvSpPr/>
          <p:nvPr/>
        </p:nvSpPr>
        <p:spPr>
          <a:xfrm>
            <a:off x="1687617" y="3641711"/>
            <a:ext cx="315406" cy="315406"/>
          </a:xfrm>
          <a:prstGeom prst="ellipse">
            <a:avLst/>
          </a:prstGeom>
          <a:solidFill>
            <a:srgbClr val="72B84D"/>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45" name="Ellipse 44"/>
          <p:cNvSpPr/>
          <p:nvPr/>
        </p:nvSpPr>
        <p:spPr>
          <a:xfrm>
            <a:off x="4356730" y="3829181"/>
            <a:ext cx="430540" cy="430540"/>
          </a:xfrm>
          <a:prstGeom prst="ellipse">
            <a:avLst/>
          </a:prstGeom>
          <a:solidFill>
            <a:srgbClr val="72B84D">
              <a:alpha val="21961"/>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46" name="Ellipse 45"/>
          <p:cNvSpPr/>
          <p:nvPr/>
        </p:nvSpPr>
        <p:spPr>
          <a:xfrm>
            <a:off x="4414297" y="3886748"/>
            <a:ext cx="315406" cy="315406"/>
          </a:xfrm>
          <a:prstGeom prst="ellipse">
            <a:avLst/>
          </a:prstGeom>
          <a:solidFill>
            <a:srgbClr val="72B84D"/>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47" name="Ellipse 46"/>
          <p:cNvSpPr/>
          <p:nvPr/>
        </p:nvSpPr>
        <p:spPr>
          <a:xfrm>
            <a:off x="6967866" y="4100636"/>
            <a:ext cx="430540" cy="430540"/>
          </a:xfrm>
          <a:prstGeom prst="ellipse">
            <a:avLst/>
          </a:prstGeom>
          <a:solidFill>
            <a:srgbClr val="72B84D">
              <a:alpha val="21961"/>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48" name="Ellipse 47"/>
          <p:cNvSpPr/>
          <p:nvPr/>
        </p:nvSpPr>
        <p:spPr>
          <a:xfrm>
            <a:off x="7025433" y="4158203"/>
            <a:ext cx="315406" cy="315406"/>
          </a:xfrm>
          <a:prstGeom prst="ellipse">
            <a:avLst/>
          </a:prstGeom>
          <a:solidFill>
            <a:srgbClr val="72B84D"/>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pic>
        <p:nvPicPr>
          <p:cNvPr id="49" name="Image 48"/>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333578" y="2928437"/>
            <a:ext cx="1728893" cy="921978"/>
          </a:xfrm>
          <a:prstGeom prst="rect">
            <a:avLst/>
          </a:prstGeom>
        </p:spPr>
      </p:pic>
      <p:sp>
        <p:nvSpPr>
          <p:cNvPr id="50" name="Rectangle 49"/>
          <p:cNvSpPr/>
          <p:nvPr/>
        </p:nvSpPr>
        <p:spPr>
          <a:xfrm>
            <a:off x="5760951" y="2615333"/>
            <a:ext cx="998488" cy="502702"/>
          </a:xfrm>
          <a:prstGeom prst="rect">
            <a:avLst/>
          </a:prstGeom>
        </p:spPr>
        <p:txBody>
          <a:bodyPr wrap="square">
            <a:spAutoFit/>
          </a:bodyPr>
          <a:lstStyle/>
          <a:p>
            <a:pPr>
              <a:lnSpc>
                <a:spcPts val="1820"/>
              </a:lnSpc>
            </a:pPr>
            <a:r>
              <a:rPr lang="fr-FR" sz="1600" b="1" dirty="0" smtClean="0">
                <a:solidFill>
                  <a:srgbClr val="72B84D"/>
                </a:solidFill>
              </a:rPr>
              <a:t>x24</a:t>
            </a:r>
          </a:p>
          <a:p>
            <a:pPr>
              <a:lnSpc>
                <a:spcPts val="1420"/>
              </a:lnSpc>
            </a:pPr>
            <a:r>
              <a:rPr lang="fr-FR" sz="1200" dirty="0" smtClean="0">
                <a:solidFill>
                  <a:srgbClr val="72B84D"/>
                </a:solidFill>
              </a:rPr>
              <a:t>For reptiles</a:t>
            </a:r>
            <a:endParaRPr lang="en-US" sz="1200" dirty="0">
              <a:solidFill>
                <a:srgbClr val="72B84D"/>
              </a:solidFill>
            </a:endParaRPr>
          </a:p>
        </p:txBody>
      </p:sp>
      <p:sp>
        <p:nvSpPr>
          <p:cNvPr id="51" name="Rectangle 50"/>
          <p:cNvSpPr/>
          <p:nvPr/>
        </p:nvSpPr>
        <p:spPr>
          <a:xfrm>
            <a:off x="6676637" y="2111502"/>
            <a:ext cx="1042773" cy="682238"/>
          </a:xfrm>
          <a:prstGeom prst="rect">
            <a:avLst/>
          </a:prstGeom>
        </p:spPr>
        <p:txBody>
          <a:bodyPr wrap="square">
            <a:spAutoFit/>
          </a:bodyPr>
          <a:lstStyle/>
          <a:p>
            <a:pPr algn="ctr">
              <a:lnSpc>
                <a:spcPts val="1820"/>
              </a:lnSpc>
            </a:pPr>
            <a:r>
              <a:rPr lang="fr-FR" sz="1600" b="1" dirty="0" smtClean="0">
                <a:solidFill>
                  <a:srgbClr val="0D5B1D"/>
                </a:solidFill>
              </a:rPr>
              <a:t>x55</a:t>
            </a:r>
          </a:p>
          <a:p>
            <a:pPr algn="ctr">
              <a:lnSpc>
                <a:spcPts val="1420"/>
              </a:lnSpc>
            </a:pPr>
            <a:r>
              <a:rPr lang="fr-FR" sz="1200" dirty="0">
                <a:solidFill>
                  <a:srgbClr val="0D5B1D"/>
                </a:solidFill>
              </a:rPr>
              <a:t>f</a:t>
            </a:r>
            <a:r>
              <a:rPr lang="fr-FR" sz="1200" dirty="0" smtClean="0">
                <a:solidFill>
                  <a:srgbClr val="0D5B1D"/>
                </a:solidFill>
              </a:rPr>
              <a:t>or </a:t>
            </a:r>
            <a:r>
              <a:rPr lang="fr-FR" sz="1200" dirty="0" err="1" smtClean="0">
                <a:solidFill>
                  <a:srgbClr val="0D5B1D"/>
                </a:solidFill>
              </a:rPr>
              <a:t>mammals</a:t>
            </a:r>
            <a:endParaRPr lang="en-US" sz="1200" dirty="0">
              <a:solidFill>
                <a:srgbClr val="0D5B1D"/>
              </a:solidFill>
            </a:endParaRPr>
          </a:p>
        </p:txBody>
      </p:sp>
      <p:sp>
        <p:nvSpPr>
          <p:cNvPr id="52" name="Rectangle 51"/>
          <p:cNvSpPr/>
          <p:nvPr/>
        </p:nvSpPr>
        <p:spPr>
          <a:xfrm>
            <a:off x="7884368" y="2657520"/>
            <a:ext cx="1042773" cy="682238"/>
          </a:xfrm>
          <a:prstGeom prst="rect">
            <a:avLst/>
          </a:prstGeom>
        </p:spPr>
        <p:txBody>
          <a:bodyPr wrap="square">
            <a:spAutoFit/>
          </a:bodyPr>
          <a:lstStyle/>
          <a:p>
            <a:pPr algn="r">
              <a:lnSpc>
                <a:spcPts val="1820"/>
              </a:lnSpc>
            </a:pPr>
            <a:r>
              <a:rPr lang="fr-FR" sz="1600" b="1" dirty="0" smtClean="0">
                <a:solidFill>
                  <a:srgbClr val="E10032"/>
                </a:solidFill>
              </a:rPr>
              <a:t>x100</a:t>
            </a:r>
          </a:p>
          <a:p>
            <a:pPr algn="r">
              <a:lnSpc>
                <a:spcPts val="1420"/>
              </a:lnSpc>
            </a:pPr>
            <a:r>
              <a:rPr lang="fr-FR" sz="1200" dirty="0" smtClean="0">
                <a:solidFill>
                  <a:srgbClr val="E10032"/>
                </a:solidFill>
              </a:rPr>
              <a:t>for </a:t>
            </a:r>
            <a:r>
              <a:rPr lang="fr-FR" sz="1200" dirty="0" err="1" smtClean="0">
                <a:solidFill>
                  <a:srgbClr val="E10032"/>
                </a:solidFill>
              </a:rPr>
              <a:t>amphibeans</a:t>
            </a:r>
            <a:endParaRPr lang="en-US" sz="1200" dirty="0">
              <a:solidFill>
                <a:srgbClr val="E10032"/>
              </a:solidFill>
            </a:endParaRPr>
          </a:p>
        </p:txBody>
      </p:sp>
      <p:sp>
        <p:nvSpPr>
          <p:cNvPr id="26" name="Espace réservé du pied de page 3"/>
          <p:cNvSpPr>
            <a:spLocks noGrp="1"/>
          </p:cNvSpPr>
          <p:nvPr>
            <p:ph type="ftr" sz="quarter" idx="3"/>
          </p:nvPr>
        </p:nvSpPr>
        <p:spPr>
          <a:xfrm>
            <a:off x="5835721" y="6309320"/>
            <a:ext cx="2839967" cy="365125"/>
          </a:xfrm>
        </p:spPr>
        <p:txBody>
          <a:bodyPr/>
          <a:lstStyle/>
          <a:p>
            <a:r>
              <a:rPr lang="en-GB" smtClean="0"/>
              <a:t>JME 2019 campaign kit : “Our achievements in terms of biodiversity"</a:t>
            </a:r>
            <a:endParaRPr lang="en-GB" dirty="0"/>
          </a:p>
        </p:txBody>
      </p:sp>
    </p:spTree>
    <p:extLst>
      <p:ext uri="{BB962C8B-B14F-4D97-AF65-F5344CB8AC3E}">
        <p14:creationId xmlns:p14="http://schemas.microsoft.com/office/powerpoint/2010/main" val="19500666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5868144" y="0"/>
            <a:ext cx="3275856" cy="6021288"/>
          </a:xfrm>
          <a:prstGeom prst="rect">
            <a:avLst/>
          </a:prstGeom>
          <a:solidFill>
            <a:srgbClr val="F0F0F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pic>
        <p:nvPicPr>
          <p:cNvPr id="25" name="Image 2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422406"/>
            <a:ext cx="89106" cy="1020153"/>
          </a:xfrm>
          <a:prstGeom prst="rect">
            <a:avLst/>
          </a:prstGeom>
        </p:spPr>
      </p:pic>
      <p:sp>
        <p:nvSpPr>
          <p:cNvPr id="26" name="Titre 1"/>
          <p:cNvSpPr>
            <a:spLocks noGrp="1"/>
          </p:cNvSpPr>
          <p:nvPr>
            <p:ph type="title"/>
          </p:nvPr>
        </p:nvSpPr>
        <p:spPr>
          <a:xfrm>
            <a:off x="323528" y="476671"/>
            <a:ext cx="3672408" cy="911622"/>
          </a:xfrm>
        </p:spPr>
        <p:txBody>
          <a:bodyPr/>
          <a:lstStyle/>
          <a:p>
            <a:r>
              <a:rPr lang="fr-FR" dirty="0" smtClean="0">
                <a:solidFill>
                  <a:srgbClr val="72B84D"/>
                </a:solidFill>
              </a:rPr>
              <a:t>Total and </a:t>
            </a:r>
            <a:r>
              <a:rPr lang="fr-FR" dirty="0" err="1" smtClean="0">
                <a:solidFill>
                  <a:srgbClr val="72B84D"/>
                </a:solidFill>
              </a:rPr>
              <a:t>its</a:t>
            </a:r>
            <a:r>
              <a:rPr lang="fr-FR" dirty="0" smtClean="0">
                <a:solidFill>
                  <a:srgbClr val="72B84D"/>
                </a:solidFill>
              </a:rPr>
              <a:t> </a:t>
            </a:r>
            <a:r>
              <a:rPr lang="fr-FR" dirty="0" err="1" smtClean="0">
                <a:solidFill>
                  <a:srgbClr val="72B84D"/>
                </a:solidFill>
              </a:rPr>
              <a:t>biodiversity</a:t>
            </a:r>
            <a:r>
              <a:rPr lang="fr-FR" dirty="0" smtClean="0">
                <a:solidFill>
                  <a:srgbClr val="72B84D"/>
                </a:solidFill>
              </a:rPr>
              <a:t> </a:t>
            </a:r>
            <a:r>
              <a:rPr lang="fr-FR" dirty="0" err="1" smtClean="0">
                <a:solidFill>
                  <a:srgbClr val="72B84D"/>
                </a:solidFill>
              </a:rPr>
              <a:t>policy</a:t>
            </a:r>
            <a:endParaRPr lang="en-US" dirty="0">
              <a:solidFill>
                <a:srgbClr val="72B84D"/>
              </a:solidFill>
            </a:endParaRPr>
          </a:p>
        </p:txBody>
      </p:sp>
      <p:sp>
        <p:nvSpPr>
          <p:cNvPr id="7" name="Rectangle 6"/>
          <p:cNvSpPr/>
          <p:nvPr/>
        </p:nvSpPr>
        <p:spPr>
          <a:xfrm>
            <a:off x="323528" y="1556792"/>
            <a:ext cx="4886285" cy="823302"/>
          </a:xfrm>
          <a:prstGeom prst="rect">
            <a:avLst/>
          </a:prstGeom>
        </p:spPr>
        <p:txBody>
          <a:bodyPr wrap="square">
            <a:spAutoFit/>
          </a:bodyPr>
          <a:lstStyle/>
          <a:p>
            <a:pPr>
              <a:lnSpc>
                <a:spcPts val="1880"/>
              </a:lnSpc>
            </a:pPr>
            <a:r>
              <a:rPr lang="en-US" sz="1400" b="1" dirty="0">
                <a:solidFill>
                  <a:srgbClr val="7E6F66"/>
                </a:solidFill>
              </a:rPr>
              <a:t>The inclusion of biodiversity in Total’s environmental </a:t>
            </a:r>
            <a:r>
              <a:rPr lang="en-GB" sz="1400" b="1" dirty="0">
                <a:solidFill>
                  <a:srgbClr val="7E6F66"/>
                </a:solidFill>
              </a:rPr>
              <a:t>management system was </a:t>
            </a:r>
            <a:r>
              <a:rPr lang="en-US" sz="1400" b="1" dirty="0">
                <a:solidFill>
                  <a:srgbClr val="7E6F66"/>
                </a:solidFill>
              </a:rPr>
              <a:t>presented in 2005 in our biodiversity policy, </a:t>
            </a:r>
            <a:r>
              <a:rPr lang="en-GB" sz="1400" b="1" dirty="0">
                <a:solidFill>
                  <a:srgbClr val="7E6F66"/>
                </a:solidFill>
              </a:rPr>
              <a:t>based on 5 pillars:</a:t>
            </a:r>
            <a:endParaRPr lang="en-GB" sz="1400" dirty="0">
              <a:solidFill>
                <a:srgbClr val="7E6F66"/>
              </a:solidFill>
            </a:endParaRPr>
          </a:p>
        </p:txBody>
      </p:sp>
      <p:sp>
        <p:nvSpPr>
          <p:cNvPr id="10" name="Rectangle 9"/>
          <p:cNvSpPr/>
          <p:nvPr/>
        </p:nvSpPr>
        <p:spPr>
          <a:xfrm>
            <a:off x="683568" y="2924944"/>
            <a:ext cx="5040560" cy="2862322"/>
          </a:xfrm>
          <a:prstGeom prst="rect">
            <a:avLst/>
          </a:prstGeom>
        </p:spPr>
        <p:txBody>
          <a:bodyPr wrap="square">
            <a:spAutoFit/>
          </a:bodyPr>
          <a:lstStyle/>
          <a:p>
            <a:pPr>
              <a:lnSpc>
                <a:spcPts val="1840"/>
              </a:lnSpc>
            </a:pPr>
            <a:r>
              <a:rPr lang="en-GB" sz="1200" dirty="0"/>
              <a:t>Applying the </a:t>
            </a:r>
            <a:r>
              <a:rPr lang="en-GB" sz="1200" b="1" dirty="0"/>
              <a:t>Mitigation Hierarchy</a:t>
            </a:r>
            <a:r>
              <a:rPr lang="en-GB" sz="1200" dirty="0"/>
              <a:t>, an approach to avoid, reduce, mitigate and, if necessary, compensate for any loss in </a:t>
            </a:r>
            <a:r>
              <a:rPr lang="en-GB" sz="1200" dirty="0" smtClean="0"/>
              <a:t>biodiversity</a:t>
            </a:r>
            <a:r>
              <a:rPr lang="fr-FR" sz="1200" dirty="0" smtClean="0"/>
              <a:t>;</a:t>
            </a:r>
            <a:endParaRPr lang="fr-FR" sz="1200" dirty="0"/>
          </a:p>
          <a:p>
            <a:pPr>
              <a:lnSpc>
                <a:spcPts val="1840"/>
              </a:lnSpc>
            </a:pPr>
            <a:endParaRPr lang="fr-FR" sz="1200" dirty="0" smtClean="0"/>
          </a:p>
          <a:p>
            <a:pPr>
              <a:lnSpc>
                <a:spcPts val="1840"/>
              </a:lnSpc>
            </a:pPr>
            <a:r>
              <a:rPr lang="en-GB" sz="1200" dirty="0"/>
              <a:t>Taking ecosystem </a:t>
            </a:r>
            <a:r>
              <a:rPr lang="en-GB" sz="1200" b="1" dirty="0"/>
              <a:t>sensitivity</a:t>
            </a:r>
            <a:r>
              <a:rPr lang="en-GB" sz="1200" dirty="0"/>
              <a:t> into account</a:t>
            </a:r>
            <a:r>
              <a:rPr lang="fr-FR" sz="1200" dirty="0" smtClean="0"/>
              <a:t>;</a:t>
            </a:r>
            <a:endParaRPr lang="fr-FR" sz="1200" dirty="0"/>
          </a:p>
          <a:p>
            <a:pPr>
              <a:lnSpc>
                <a:spcPts val="1840"/>
              </a:lnSpc>
            </a:pPr>
            <a:endParaRPr lang="fr-FR" sz="1200" b="1" dirty="0" smtClean="0"/>
          </a:p>
          <a:p>
            <a:pPr>
              <a:lnSpc>
                <a:spcPts val="1840"/>
              </a:lnSpc>
            </a:pPr>
            <a:r>
              <a:rPr lang="en-GB" sz="1200" b="1" dirty="0"/>
              <a:t>Managing biodiversity </a:t>
            </a:r>
            <a:r>
              <a:rPr lang="en-GB" sz="1200" dirty="0"/>
              <a:t>by integrating risks and impacts in our environment-management systems</a:t>
            </a:r>
            <a:r>
              <a:rPr lang="fr-FR" sz="1200" dirty="0" smtClean="0"/>
              <a:t>;</a:t>
            </a:r>
            <a:endParaRPr lang="fr-FR" sz="1200" dirty="0"/>
          </a:p>
          <a:p>
            <a:pPr>
              <a:lnSpc>
                <a:spcPts val="1840"/>
              </a:lnSpc>
            </a:pPr>
            <a:endParaRPr lang="fr-FR" sz="1200" b="1" dirty="0" smtClean="0"/>
          </a:p>
          <a:p>
            <a:pPr>
              <a:lnSpc>
                <a:spcPts val="1840"/>
              </a:lnSpc>
            </a:pPr>
            <a:r>
              <a:rPr lang="en-GB" sz="1200" b="1" dirty="0"/>
              <a:t>Reporting </a:t>
            </a:r>
            <a:r>
              <a:rPr lang="en-GB" sz="1200" dirty="0"/>
              <a:t>to our stakeholders</a:t>
            </a:r>
            <a:r>
              <a:rPr lang="fr-FR" sz="1200" dirty="0" smtClean="0"/>
              <a:t>;</a:t>
            </a:r>
            <a:endParaRPr lang="fr-FR" sz="1200" dirty="0"/>
          </a:p>
          <a:p>
            <a:pPr>
              <a:lnSpc>
                <a:spcPts val="1840"/>
              </a:lnSpc>
            </a:pPr>
            <a:endParaRPr lang="fr-FR" sz="1200" b="1" dirty="0" smtClean="0"/>
          </a:p>
          <a:p>
            <a:pPr>
              <a:lnSpc>
                <a:spcPts val="1840"/>
              </a:lnSpc>
            </a:pPr>
            <a:r>
              <a:rPr lang="en-GB" sz="1200" b="1" dirty="0"/>
              <a:t>Improving knowledge </a:t>
            </a:r>
            <a:r>
              <a:rPr lang="en-GB" sz="1200" dirty="0"/>
              <a:t>of biodiversity with the help of our local and international </a:t>
            </a:r>
            <a:r>
              <a:rPr lang="en-GB" sz="1200" b="1" dirty="0"/>
              <a:t>partners</a:t>
            </a:r>
            <a:r>
              <a:rPr lang="en-GB" sz="1200" dirty="0"/>
              <a:t> and industry associations</a:t>
            </a:r>
            <a:r>
              <a:rPr lang="fr-FR" sz="1200" dirty="0" smtClean="0"/>
              <a:t>.</a:t>
            </a:r>
            <a:endParaRPr lang="en-US" sz="1200" dirty="0"/>
          </a:p>
        </p:txBody>
      </p:sp>
      <p:pic>
        <p:nvPicPr>
          <p:cNvPr id="27" name="Image 2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95536" y="3027813"/>
            <a:ext cx="216024" cy="113155"/>
          </a:xfrm>
          <a:prstGeom prst="rect">
            <a:avLst/>
          </a:prstGeom>
        </p:spPr>
      </p:pic>
      <p:pic>
        <p:nvPicPr>
          <p:cNvPr id="28" name="Image 2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95536" y="3717032"/>
            <a:ext cx="216024" cy="113155"/>
          </a:xfrm>
          <a:prstGeom prst="rect">
            <a:avLst/>
          </a:prstGeom>
        </p:spPr>
      </p:pic>
      <p:pic>
        <p:nvPicPr>
          <p:cNvPr id="29" name="Image 2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95536" y="4149080"/>
            <a:ext cx="216024" cy="113155"/>
          </a:xfrm>
          <a:prstGeom prst="rect">
            <a:avLst/>
          </a:prstGeom>
        </p:spPr>
      </p:pic>
      <p:pic>
        <p:nvPicPr>
          <p:cNvPr id="30" name="Image 2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95536" y="4869160"/>
            <a:ext cx="216024" cy="113155"/>
          </a:xfrm>
          <a:prstGeom prst="rect">
            <a:avLst/>
          </a:prstGeom>
        </p:spPr>
      </p:pic>
      <p:pic>
        <p:nvPicPr>
          <p:cNvPr id="31" name="Image 3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95536" y="5301208"/>
            <a:ext cx="216024" cy="113155"/>
          </a:xfrm>
          <a:prstGeom prst="rect">
            <a:avLst/>
          </a:prstGeom>
        </p:spPr>
      </p:pic>
      <p:pic>
        <p:nvPicPr>
          <p:cNvPr id="11" name="Imag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18272" y="3158710"/>
            <a:ext cx="2575600" cy="2575600"/>
          </a:xfrm>
          <a:prstGeom prst="rect">
            <a:avLst/>
          </a:prstGeom>
        </p:spPr>
      </p:pic>
      <p:pic>
        <p:nvPicPr>
          <p:cNvPr id="12" name="Imag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09928" y="275596"/>
            <a:ext cx="2592288" cy="2592288"/>
          </a:xfrm>
          <a:prstGeom prst="rect">
            <a:avLst/>
          </a:prstGeom>
        </p:spPr>
      </p:pic>
      <p:sp>
        <p:nvSpPr>
          <p:cNvPr id="15" name="Espace réservé du pied de page 3"/>
          <p:cNvSpPr>
            <a:spLocks noGrp="1"/>
          </p:cNvSpPr>
          <p:nvPr>
            <p:ph type="ftr" sz="quarter" idx="3"/>
          </p:nvPr>
        </p:nvSpPr>
        <p:spPr>
          <a:xfrm>
            <a:off x="5835721" y="6309320"/>
            <a:ext cx="2839967" cy="365125"/>
          </a:xfrm>
        </p:spPr>
        <p:txBody>
          <a:bodyPr/>
          <a:lstStyle/>
          <a:p>
            <a:r>
              <a:rPr lang="en-GB" smtClean="0"/>
              <a:t>JME 2019 campaign kit : “Our achievements in terms of biodiversity"</a:t>
            </a:r>
            <a:endParaRPr lang="en-GB" dirty="0"/>
          </a:p>
        </p:txBody>
      </p:sp>
    </p:spTree>
    <p:extLst>
      <p:ext uri="{BB962C8B-B14F-4D97-AF65-F5344CB8AC3E}">
        <p14:creationId xmlns:p14="http://schemas.microsoft.com/office/powerpoint/2010/main" val="2694597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9144000" cy="4843665"/>
          </a:xfrm>
          <a:prstGeom prst="rect">
            <a:avLst/>
          </a:prstGeom>
        </p:spPr>
      </p:pic>
      <p:sp>
        <p:nvSpPr>
          <p:cNvPr id="5" name="Espace réservé du texte 4"/>
          <p:cNvSpPr>
            <a:spLocks noGrp="1"/>
          </p:cNvSpPr>
          <p:nvPr>
            <p:ph type="body" sz="quarter" idx="12"/>
          </p:nvPr>
        </p:nvSpPr>
        <p:spPr>
          <a:xfrm>
            <a:off x="1" y="1590566"/>
            <a:ext cx="9144000" cy="1686890"/>
          </a:xfrm>
        </p:spPr>
        <p:txBody>
          <a:bodyPr>
            <a:noAutofit/>
          </a:bodyPr>
          <a:lstStyle/>
          <a:p>
            <a:pPr marL="0" indent="0" algn="ctr">
              <a:buNone/>
            </a:pPr>
            <a:r>
              <a:rPr lang="fr-FR" sz="4800" b="1" dirty="0">
                <a:solidFill>
                  <a:schemeClr val="bg1"/>
                </a:solidFill>
              </a:rPr>
              <a:t>OUR BIODIVERSITY COMMITMENTS</a:t>
            </a:r>
            <a:endParaRPr lang="en-US" sz="4800" b="1" strike="sngStrike" dirty="0">
              <a:solidFill>
                <a:schemeClr val="bg1"/>
              </a:solidFill>
              <a:highlight>
                <a:srgbClr val="FFFF00"/>
              </a:highlight>
            </a:endParaRPr>
          </a:p>
        </p:txBody>
      </p:sp>
      <p:pic>
        <p:nvPicPr>
          <p:cNvPr id="6" name="Imag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3902905" y="3856928"/>
            <a:ext cx="1338190" cy="1338190"/>
          </a:xfrm>
          <a:prstGeom prst="rect">
            <a:avLst/>
          </a:prstGeom>
        </p:spPr>
      </p:pic>
      <p:sp>
        <p:nvSpPr>
          <p:cNvPr id="8" name="Espace réservé du pied de page 3"/>
          <p:cNvSpPr>
            <a:spLocks noGrp="1"/>
          </p:cNvSpPr>
          <p:nvPr>
            <p:ph type="ftr" sz="quarter" idx="3"/>
          </p:nvPr>
        </p:nvSpPr>
        <p:spPr>
          <a:xfrm>
            <a:off x="5835721" y="6309320"/>
            <a:ext cx="2839967" cy="365125"/>
          </a:xfrm>
        </p:spPr>
        <p:txBody>
          <a:bodyPr/>
          <a:lstStyle/>
          <a:p>
            <a:r>
              <a:rPr lang="en-GB" smtClean="0"/>
              <a:t>JME 2019 campaign kit : “Our achievements in terms of biodiversity"</a:t>
            </a:r>
            <a:endParaRPr lang="en-GB" dirty="0"/>
          </a:p>
        </p:txBody>
      </p:sp>
    </p:spTree>
    <p:extLst>
      <p:ext uri="{BB962C8B-B14F-4D97-AF65-F5344CB8AC3E}">
        <p14:creationId xmlns:p14="http://schemas.microsoft.com/office/powerpoint/2010/main" val="22691533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Image 2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437274"/>
            <a:ext cx="89106" cy="1020153"/>
          </a:xfrm>
          <a:prstGeom prst="rect">
            <a:avLst/>
          </a:prstGeom>
        </p:spPr>
      </p:pic>
      <p:sp>
        <p:nvSpPr>
          <p:cNvPr id="26" name="Titre 1"/>
          <p:cNvSpPr>
            <a:spLocks noGrp="1"/>
          </p:cNvSpPr>
          <p:nvPr>
            <p:ph type="title"/>
          </p:nvPr>
        </p:nvSpPr>
        <p:spPr>
          <a:xfrm>
            <a:off x="323528" y="476671"/>
            <a:ext cx="3960440" cy="911622"/>
          </a:xfrm>
        </p:spPr>
        <p:txBody>
          <a:bodyPr/>
          <a:lstStyle/>
          <a:p>
            <a:r>
              <a:rPr lang="fr-FR" dirty="0" smtClean="0">
                <a:solidFill>
                  <a:srgbClr val="72B84D"/>
                </a:solidFill>
              </a:rPr>
              <a:t>Our </a:t>
            </a:r>
            <a:r>
              <a:rPr lang="fr-FR" dirty="0" err="1" smtClean="0">
                <a:solidFill>
                  <a:srgbClr val="72B84D"/>
                </a:solidFill>
              </a:rPr>
              <a:t>commitments</a:t>
            </a:r>
            <a:r>
              <a:rPr lang="fr-FR" dirty="0" smtClean="0">
                <a:solidFill>
                  <a:srgbClr val="72B84D"/>
                </a:solidFill>
              </a:rPr>
              <a:t> in </a:t>
            </a:r>
            <a:r>
              <a:rPr lang="fr-FR" dirty="0" err="1" smtClean="0">
                <a:solidFill>
                  <a:srgbClr val="72B84D"/>
                </a:solidFill>
              </a:rPr>
              <a:t>terms</a:t>
            </a:r>
            <a:r>
              <a:rPr lang="fr-FR" dirty="0" smtClean="0">
                <a:solidFill>
                  <a:srgbClr val="72B84D"/>
                </a:solidFill>
              </a:rPr>
              <a:t> of </a:t>
            </a:r>
            <a:r>
              <a:rPr lang="fr-FR" dirty="0" err="1" smtClean="0">
                <a:solidFill>
                  <a:srgbClr val="72B84D"/>
                </a:solidFill>
              </a:rPr>
              <a:t>biodiversity</a:t>
            </a:r>
            <a:endParaRPr lang="en-US" dirty="0">
              <a:solidFill>
                <a:srgbClr val="72B84D"/>
              </a:solidFill>
            </a:endParaRPr>
          </a:p>
        </p:txBody>
      </p:sp>
      <p:sp>
        <p:nvSpPr>
          <p:cNvPr id="7" name="Rectangle 6"/>
          <p:cNvSpPr/>
          <p:nvPr/>
        </p:nvSpPr>
        <p:spPr>
          <a:xfrm>
            <a:off x="323528" y="1556792"/>
            <a:ext cx="4886285" cy="1538883"/>
          </a:xfrm>
          <a:prstGeom prst="rect">
            <a:avLst/>
          </a:prstGeom>
        </p:spPr>
        <p:txBody>
          <a:bodyPr wrap="square">
            <a:spAutoFit/>
          </a:bodyPr>
          <a:lstStyle/>
          <a:p>
            <a:r>
              <a:rPr lang="en-US" sz="1400" b="1" i="1" dirty="0">
                <a:solidFill>
                  <a:srgbClr val="7E6F66"/>
                </a:solidFill>
              </a:rPr>
              <a:t>“Given its business, Total sometimes works in sensitive natural environments. We are aware of the stakes involved and have taken measures to ensure that biodiversity and ecosystems are taken into account in our </a:t>
            </a:r>
            <a:r>
              <a:rPr lang="en-GB" sz="1400" b="1" i="1" dirty="0">
                <a:solidFill>
                  <a:srgbClr val="7E6F66"/>
                </a:solidFill>
              </a:rPr>
              <a:t>projects and operations.”</a:t>
            </a:r>
          </a:p>
          <a:p>
            <a:endParaRPr lang="fr-FR" sz="1200" dirty="0" smtClean="0">
              <a:solidFill>
                <a:srgbClr val="7E6F66"/>
              </a:solidFill>
            </a:endParaRPr>
          </a:p>
          <a:p>
            <a:r>
              <a:rPr lang="en-GB" sz="1200" b="1" i="1" dirty="0">
                <a:solidFill>
                  <a:srgbClr val="7E6F66"/>
                </a:solidFill>
              </a:rPr>
              <a:t>Patrick </a:t>
            </a:r>
            <a:r>
              <a:rPr lang="en-GB" sz="1200" b="1" i="1" dirty="0" err="1">
                <a:solidFill>
                  <a:srgbClr val="7E6F66"/>
                </a:solidFill>
              </a:rPr>
              <a:t>Pouyanné</a:t>
            </a:r>
            <a:r>
              <a:rPr lang="en-GB" sz="1200" dirty="0">
                <a:solidFill>
                  <a:srgbClr val="7E6F66"/>
                </a:solidFill>
              </a:rPr>
              <a:t>, </a:t>
            </a:r>
            <a:r>
              <a:rPr lang="en-GB" sz="1200" dirty="0" smtClean="0">
                <a:solidFill>
                  <a:srgbClr val="7E6F66"/>
                </a:solidFill>
              </a:rPr>
              <a:t>Chairman </a:t>
            </a:r>
            <a:r>
              <a:rPr lang="en-GB" sz="1200" dirty="0">
                <a:solidFill>
                  <a:srgbClr val="7E6F66"/>
                </a:solidFill>
              </a:rPr>
              <a:t>and CEO of Total</a:t>
            </a:r>
          </a:p>
        </p:txBody>
      </p:sp>
      <p:sp>
        <p:nvSpPr>
          <p:cNvPr id="10" name="Rectangle 9"/>
          <p:cNvSpPr/>
          <p:nvPr/>
        </p:nvSpPr>
        <p:spPr>
          <a:xfrm>
            <a:off x="697888" y="3356992"/>
            <a:ext cx="4561474" cy="1842556"/>
          </a:xfrm>
          <a:prstGeom prst="rect">
            <a:avLst/>
          </a:prstGeom>
        </p:spPr>
        <p:txBody>
          <a:bodyPr wrap="square">
            <a:spAutoFit/>
          </a:bodyPr>
          <a:lstStyle/>
          <a:p>
            <a:pPr>
              <a:lnSpc>
                <a:spcPts val="1640"/>
              </a:lnSpc>
            </a:pPr>
            <a:r>
              <a:rPr lang="en-GB" sz="1200" dirty="0"/>
              <a:t>New public biodiversity commitments were published in July 2018, strengthening our existing </a:t>
            </a:r>
            <a:r>
              <a:rPr lang="en-GB" sz="1200" dirty="0" smtClean="0"/>
              <a:t>commitments</a:t>
            </a:r>
            <a:r>
              <a:rPr lang="fr-FR" sz="1200" dirty="0" smtClean="0"/>
              <a:t>.</a:t>
            </a:r>
            <a:endParaRPr lang="fr-FR" sz="1200" dirty="0">
              <a:solidFill>
                <a:srgbClr val="FF0000"/>
              </a:solidFill>
            </a:endParaRPr>
          </a:p>
          <a:p>
            <a:pPr>
              <a:lnSpc>
                <a:spcPts val="1640"/>
              </a:lnSpc>
              <a:spcBef>
                <a:spcPts val="0"/>
              </a:spcBef>
              <a:spcAft>
                <a:spcPts val="0"/>
              </a:spcAft>
            </a:pPr>
            <a:endParaRPr lang="fr-FR" sz="1200" dirty="0" smtClean="0"/>
          </a:p>
          <a:p>
            <a:pPr>
              <a:lnSpc>
                <a:spcPts val="1640"/>
              </a:lnSpc>
              <a:spcBef>
                <a:spcPts val="0"/>
              </a:spcBef>
              <a:spcAft>
                <a:spcPts val="0"/>
              </a:spcAft>
            </a:pPr>
            <a:r>
              <a:rPr lang="en-GB" sz="1200" dirty="0"/>
              <a:t>These form part of a </a:t>
            </a:r>
            <a:r>
              <a:rPr lang="en-GB" sz="1200" b="1" dirty="0"/>
              <a:t>global undertaking </a:t>
            </a:r>
            <a:r>
              <a:rPr lang="en-GB" sz="1200" dirty="0"/>
              <a:t>to fight against the erosion of biodiversity, and offers the Group the opportunity to contribute to it</a:t>
            </a:r>
            <a:r>
              <a:rPr lang="fr-FR" sz="1200" dirty="0" smtClean="0"/>
              <a:t>.</a:t>
            </a:r>
            <a:endParaRPr lang="fr-FR" sz="1200" dirty="0"/>
          </a:p>
          <a:p>
            <a:pPr>
              <a:lnSpc>
                <a:spcPts val="1640"/>
              </a:lnSpc>
              <a:spcBef>
                <a:spcPts val="0"/>
              </a:spcBef>
              <a:spcAft>
                <a:spcPts val="0"/>
              </a:spcAft>
            </a:pPr>
            <a:endParaRPr lang="fr-FR" sz="1200" dirty="0" smtClean="0"/>
          </a:p>
          <a:p>
            <a:pPr algn="just">
              <a:lnSpc>
                <a:spcPct val="170000"/>
              </a:lnSpc>
              <a:spcBef>
                <a:spcPts val="0"/>
              </a:spcBef>
              <a:spcAft>
                <a:spcPts val="0"/>
              </a:spcAft>
            </a:pPr>
            <a:r>
              <a:rPr lang="en-GB" sz="1200" dirty="0"/>
              <a:t>1</a:t>
            </a:r>
            <a:r>
              <a:rPr lang="en-GB" sz="1200" dirty="0" smtClean="0"/>
              <a:t>0 </a:t>
            </a:r>
            <a:r>
              <a:rPr lang="en-GB" sz="1200" dirty="0"/>
              <a:t>joint + 6 individual commitments</a:t>
            </a:r>
          </a:p>
        </p:txBody>
      </p:sp>
      <p:pic>
        <p:nvPicPr>
          <p:cNvPr id="30" name="Image 2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45676" y="3478477"/>
            <a:ext cx="216024" cy="113155"/>
          </a:xfrm>
          <a:prstGeom prst="rect">
            <a:avLst/>
          </a:prstGeom>
        </p:spPr>
      </p:pic>
      <p:pic>
        <p:nvPicPr>
          <p:cNvPr id="15" name="Image 1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45676" y="4059376"/>
            <a:ext cx="216024" cy="113155"/>
          </a:xfrm>
          <a:prstGeom prst="rect">
            <a:avLst/>
          </a:prstGeom>
        </p:spPr>
      </p:pic>
      <p:pic>
        <p:nvPicPr>
          <p:cNvPr id="16" name="Image 1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45676" y="4961894"/>
            <a:ext cx="216024" cy="113155"/>
          </a:xfrm>
          <a:prstGeom prst="rect">
            <a:avLst/>
          </a:prstGeom>
        </p:spPr>
      </p:pic>
      <p:pic>
        <p:nvPicPr>
          <p:cNvPr id="18" name="Image 17"/>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436096" y="1619400"/>
            <a:ext cx="3456384" cy="3865975"/>
          </a:xfrm>
          <a:prstGeom prst="rect">
            <a:avLst/>
          </a:prstGeom>
        </p:spPr>
      </p:pic>
      <p:pic>
        <p:nvPicPr>
          <p:cNvPr id="19" name="Image 18"/>
          <p:cNvPicPr/>
          <p:nvPr/>
        </p:nvPicPr>
        <p:blipFill>
          <a:blip r:embed="rId6" cstate="screen">
            <a:extLst>
              <a:ext uri="{28A0092B-C50C-407E-A947-70E740481C1C}">
                <a14:useLocalDpi xmlns:a14="http://schemas.microsoft.com/office/drawing/2010/main"/>
              </a:ext>
            </a:extLst>
          </a:blip>
          <a:srcRect/>
          <a:stretch>
            <a:fillRect/>
          </a:stretch>
        </p:blipFill>
        <p:spPr bwMode="auto">
          <a:xfrm>
            <a:off x="6536910" y="908720"/>
            <a:ext cx="1254756" cy="408024"/>
          </a:xfrm>
          <a:prstGeom prst="rect">
            <a:avLst/>
          </a:prstGeom>
          <a:noFill/>
          <a:ln>
            <a:noFill/>
          </a:ln>
        </p:spPr>
      </p:pic>
      <p:sp>
        <p:nvSpPr>
          <p:cNvPr id="12" name="Espace réservé du pied de page 3"/>
          <p:cNvSpPr>
            <a:spLocks noGrp="1"/>
          </p:cNvSpPr>
          <p:nvPr>
            <p:ph type="ftr" sz="quarter" idx="3"/>
          </p:nvPr>
        </p:nvSpPr>
        <p:spPr>
          <a:xfrm>
            <a:off x="5835721" y="6309320"/>
            <a:ext cx="2839967" cy="365125"/>
          </a:xfrm>
        </p:spPr>
        <p:txBody>
          <a:bodyPr/>
          <a:lstStyle/>
          <a:p>
            <a:r>
              <a:rPr lang="en-GB" dirty="0" smtClean="0"/>
              <a:t>JME 2019 campaign kit : “Our achievements in terms of biodiversity"</a:t>
            </a:r>
            <a:endParaRPr lang="en-GB" dirty="0"/>
          </a:p>
        </p:txBody>
      </p:sp>
    </p:spTree>
    <p:extLst>
      <p:ext uri="{BB962C8B-B14F-4D97-AF65-F5344CB8AC3E}">
        <p14:creationId xmlns:p14="http://schemas.microsoft.com/office/powerpoint/2010/main" val="1960069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
            <a:ext cx="9144000" cy="4878853"/>
          </a:xfrm>
          <a:prstGeom prst="rect">
            <a:avLst/>
          </a:prstGeom>
        </p:spPr>
      </p:pic>
      <p:sp>
        <p:nvSpPr>
          <p:cNvPr id="3" name="Espace réservé du pied de page 2"/>
          <p:cNvSpPr>
            <a:spLocks noGrp="1"/>
          </p:cNvSpPr>
          <p:nvPr>
            <p:ph type="ftr" sz="quarter" idx="3"/>
          </p:nvPr>
        </p:nvSpPr>
        <p:spPr>
          <a:xfrm>
            <a:off x="5835721" y="6309320"/>
            <a:ext cx="2839967" cy="365125"/>
          </a:xfrm>
        </p:spPr>
        <p:txBody>
          <a:bodyPr/>
          <a:lstStyle/>
          <a:p>
            <a:r>
              <a:rPr lang="en-GB" dirty="0"/>
              <a:t>JME 2019 campaign kit : “Our achievements in terms of biodiversity"</a:t>
            </a:r>
          </a:p>
        </p:txBody>
      </p:sp>
      <p:pic>
        <p:nvPicPr>
          <p:cNvPr id="9" name="Image 8"/>
          <p:cNvPicPr/>
          <p:nvPr/>
        </p:nvPicPr>
        <p:blipFill>
          <a:blip r:embed="rId4" cstate="screen">
            <a:extLst>
              <a:ext uri="{28A0092B-C50C-407E-A947-70E740481C1C}">
                <a14:useLocalDpi xmlns:a14="http://schemas.microsoft.com/office/drawing/2010/main"/>
              </a:ext>
            </a:extLst>
          </a:blip>
          <a:srcRect/>
          <a:stretch>
            <a:fillRect/>
          </a:stretch>
        </p:blipFill>
        <p:spPr bwMode="auto">
          <a:xfrm>
            <a:off x="899592" y="4735914"/>
            <a:ext cx="1440160" cy="534396"/>
          </a:xfrm>
          <a:prstGeom prst="rect">
            <a:avLst/>
          </a:prstGeom>
          <a:noFill/>
          <a:ln>
            <a:noFill/>
          </a:ln>
        </p:spPr>
      </p:pic>
      <p:pic>
        <p:nvPicPr>
          <p:cNvPr id="11" name="Image 10"/>
          <p:cNvPicPr/>
          <p:nvPr/>
        </p:nvPicPr>
        <p:blipFill>
          <a:blip r:embed="rId5" cstate="screen">
            <a:extLst>
              <a:ext uri="{28A0092B-C50C-407E-A947-70E740481C1C}">
                <a14:useLocalDpi xmlns:a14="http://schemas.microsoft.com/office/drawing/2010/main"/>
              </a:ext>
            </a:extLst>
          </a:blip>
          <a:stretch>
            <a:fillRect/>
          </a:stretch>
        </p:blipFill>
        <p:spPr>
          <a:xfrm>
            <a:off x="2699792" y="4838262"/>
            <a:ext cx="1190484" cy="453938"/>
          </a:xfrm>
          <a:prstGeom prst="rect">
            <a:avLst/>
          </a:prstGeom>
          <a:noFill/>
          <a:ln>
            <a:noFill/>
          </a:ln>
        </p:spPr>
      </p:pic>
      <p:pic>
        <p:nvPicPr>
          <p:cNvPr id="12" name="Image 1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0" y="422406"/>
            <a:ext cx="89106" cy="1020153"/>
          </a:xfrm>
          <a:prstGeom prst="rect">
            <a:avLst/>
          </a:prstGeom>
        </p:spPr>
      </p:pic>
      <p:sp>
        <p:nvSpPr>
          <p:cNvPr id="13" name="Titre 1"/>
          <p:cNvSpPr txBox="1">
            <a:spLocks/>
          </p:cNvSpPr>
          <p:nvPr/>
        </p:nvSpPr>
        <p:spPr>
          <a:xfrm>
            <a:off x="323528" y="572441"/>
            <a:ext cx="4104456" cy="720081"/>
          </a:xfrm>
          <a:prstGeom prst="rect">
            <a:avLst/>
          </a:prstGeom>
        </p:spPr>
        <p:txBody>
          <a:bodyPr vert="horz" lIns="91440" tIns="45720" rIns="91440" bIns="45720" rtlCol="0" anchor="t">
            <a:noAutofit/>
          </a:bodyPr>
          <a:lstStyle>
            <a:lvl1pPr algn="l" defTabSz="457200" rtl="0" eaLnBrk="1" latinLnBrk="0" hangingPunct="1">
              <a:spcBef>
                <a:spcPct val="0"/>
              </a:spcBef>
              <a:buNone/>
              <a:defRPr sz="2200" b="1" i="0" kern="1200" cap="all">
                <a:solidFill>
                  <a:schemeClr val="accent5">
                    <a:lumMod val="75000"/>
                  </a:schemeClr>
                </a:solidFill>
                <a:latin typeface="+mj-lt"/>
                <a:ea typeface="+mj-ea"/>
                <a:cs typeface="Arial"/>
              </a:defRPr>
            </a:lvl1pPr>
          </a:lstStyle>
          <a:p>
            <a:r>
              <a:rPr lang="en-GB" dirty="0">
                <a:solidFill>
                  <a:srgbClr val="72B84D"/>
                </a:solidFill>
              </a:rPr>
              <a:t>NEW BIODIVERSITY COMMITMENTS</a:t>
            </a:r>
            <a:endParaRPr lang="en-US" dirty="0">
              <a:solidFill>
                <a:srgbClr val="72B84D"/>
              </a:solidFill>
            </a:endParaRPr>
          </a:p>
        </p:txBody>
      </p:sp>
      <p:pic>
        <p:nvPicPr>
          <p:cNvPr id="17" name="Image 16"/>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170192" y="2060848"/>
            <a:ext cx="1039621" cy="888107"/>
          </a:xfrm>
          <a:prstGeom prst="rect">
            <a:avLst/>
          </a:prstGeom>
        </p:spPr>
      </p:pic>
      <p:sp>
        <p:nvSpPr>
          <p:cNvPr id="19" name="Rectangle à coins arrondis 18"/>
          <p:cNvSpPr/>
          <p:nvPr/>
        </p:nvSpPr>
        <p:spPr>
          <a:xfrm>
            <a:off x="755576" y="2348880"/>
            <a:ext cx="2304256" cy="600075"/>
          </a:xfrm>
          <a:prstGeom prst="roundRect">
            <a:avLst/>
          </a:prstGeom>
          <a:solidFill>
            <a:srgbClr val="72B84D"/>
          </a:solidFill>
          <a:ln>
            <a:noFill/>
          </a:ln>
          <a:effectLst>
            <a:outerShdw blurRad="50800" dist="190500" dir="3060000" algn="ctr" rotWithShape="0">
              <a:srgbClr val="000000">
                <a:alpha val="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15" name="ZoneTexte 14"/>
          <p:cNvSpPr txBox="1"/>
          <p:nvPr/>
        </p:nvSpPr>
        <p:spPr>
          <a:xfrm>
            <a:off x="755576" y="2495028"/>
            <a:ext cx="2304256" cy="307777"/>
          </a:xfrm>
          <a:prstGeom prst="rect">
            <a:avLst/>
          </a:prstGeom>
          <a:noFill/>
        </p:spPr>
        <p:txBody>
          <a:bodyPr wrap="square" rtlCol="0">
            <a:spAutoFit/>
          </a:bodyPr>
          <a:lstStyle/>
          <a:p>
            <a:pPr algn="ctr"/>
            <a:r>
              <a:rPr lang="en-GB" sz="1400" dirty="0">
                <a:solidFill>
                  <a:schemeClr val="bg1"/>
                </a:solidFill>
              </a:rPr>
              <a:t>Get the brochure </a:t>
            </a:r>
            <a:r>
              <a:rPr lang="en-GB" sz="1400" dirty="0">
                <a:hlinkClick r:id="rId8"/>
              </a:rPr>
              <a:t>HERE</a:t>
            </a:r>
            <a:endParaRPr lang="en-GB" sz="1400" dirty="0"/>
          </a:p>
        </p:txBody>
      </p:sp>
      <p:grpSp>
        <p:nvGrpSpPr>
          <p:cNvPr id="5" name="Groupe 4"/>
          <p:cNvGrpSpPr/>
          <p:nvPr/>
        </p:nvGrpSpPr>
        <p:grpSpPr>
          <a:xfrm>
            <a:off x="2627784" y="332656"/>
            <a:ext cx="6992178" cy="5593742"/>
            <a:chOff x="2627784" y="332656"/>
            <a:chExt cx="6992178" cy="5593742"/>
          </a:xfrm>
        </p:grpSpPr>
        <p:pic>
          <p:nvPicPr>
            <p:cNvPr id="7" name="Image 6"/>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627784" y="332656"/>
              <a:ext cx="6992178" cy="5593742"/>
            </a:xfrm>
            <a:prstGeom prst="rect">
              <a:avLst/>
            </a:prstGeom>
          </p:spPr>
        </p:pic>
        <p:pic>
          <p:nvPicPr>
            <p:cNvPr id="4" name="Image 3"/>
            <p:cNvPicPr>
              <a:picLocks noChangeAspect="1"/>
            </p:cNvPicPr>
            <p:nvPr/>
          </p:nvPicPr>
          <p:blipFill rotWithShape="1">
            <a:blip r:embed="rId10">
              <a:extLst>
                <a:ext uri="{28A0092B-C50C-407E-A947-70E740481C1C}">
                  <a14:useLocalDpi xmlns:a14="http://schemas.microsoft.com/office/drawing/2010/main" val="0"/>
                </a:ext>
              </a:extLst>
            </a:blip>
            <a:srcRect l="1538" t="9178" r="303" b="4228"/>
            <a:stretch/>
          </p:blipFill>
          <p:spPr>
            <a:xfrm rot="1625735">
              <a:off x="5105716" y="1723846"/>
              <a:ext cx="2170286" cy="2707478"/>
            </a:xfrm>
            <a:prstGeom prst="rect">
              <a:avLst/>
            </a:prstGeom>
          </p:spPr>
        </p:pic>
      </p:grpSp>
    </p:spTree>
    <p:extLst>
      <p:ext uri="{BB962C8B-B14F-4D97-AF65-F5344CB8AC3E}">
        <p14:creationId xmlns:p14="http://schemas.microsoft.com/office/powerpoint/2010/main" val="15305122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3"/>
          </p:nvPr>
        </p:nvSpPr>
        <p:spPr>
          <a:xfrm>
            <a:off x="5835721" y="6309320"/>
            <a:ext cx="2839967" cy="365125"/>
          </a:xfrm>
        </p:spPr>
        <p:txBody>
          <a:bodyPr/>
          <a:lstStyle/>
          <a:p>
            <a:r>
              <a:rPr lang="en-GB" dirty="0"/>
              <a:t>JME 2019 campaign kit : “Our achievements in terms of biodiversity"</a:t>
            </a:r>
          </a:p>
        </p:txBody>
      </p:sp>
      <p:pic>
        <p:nvPicPr>
          <p:cNvPr id="25" name="Image 2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422406"/>
            <a:ext cx="89106" cy="1020153"/>
          </a:xfrm>
          <a:prstGeom prst="rect">
            <a:avLst/>
          </a:prstGeom>
        </p:spPr>
      </p:pic>
      <p:sp>
        <p:nvSpPr>
          <p:cNvPr id="26" name="Titre 1"/>
          <p:cNvSpPr>
            <a:spLocks noGrp="1"/>
          </p:cNvSpPr>
          <p:nvPr>
            <p:ph type="title"/>
          </p:nvPr>
        </p:nvSpPr>
        <p:spPr>
          <a:xfrm>
            <a:off x="323527" y="476671"/>
            <a:ext cx="4886285" cy="911622"/>
          </a:xfrm>
        </p:spPr>
        <p:txBody>
          <a:bodyPr/>
          <a:lstStyle/>
          <a:p>
            <a:r>
              <a:rPr lang="fr-FR" dirty="0" smtClean="0">
                <a:solidFill>
                  <a:srgbClr val="72B84D"/>
                </a:solidFill>
              </a:rPr>
              <a:t>10 Collective </a:t>
            </a:r>
            <a:r>
              <a:rPr lang="fr-FR" dirty="0" err="1" smtClean="0">
                <a:solidFill>
                  <a:srgbClr val="72B84D"/>
                </a:solidFill>
              </a:rPr>
              <a:t>undertakings</a:t>
            </a:r>
            <a:r>
              <a:rPr lang="fr-FR" dirty="0" smtClean="0">
                <a:solidFill>
                  <a:srgbClr val="72B84D"/>
                </a:solidFill>
              </a:rPr>
              <a:t/>
            </a:r>
            <a:br>
              <a:rPr lang="fr-FR" dirty="0" smtClean="0">
                <a:solidFill>
                  <a:srgbClr val="72B84D"/>
                </a:solidFill>
              </a:rPr>
            </a:br>
            <a:r>
              <a:rPr lang="fr-FR" dirty="0" smtClean="0"/>
              <a:t>in a </a:t>
            </a:r>
            <a:r>
              <a:rPr lang="fr-FR" dirty="0" err="1" smtClean="0"/>
              <a:t>nutshell</a:t>
            </a:r>
            <a:endParaRPr lang="en-US" dirty="0">
              <a:solidFill>
                <a:srgbClr val="72B84D"/>
              </a:solidFill>
            </a:endParaRPr>
          </a:p>
        </p:txBody>
      </p:sp>
      <p:sp>
        <p:nvSpPr>
          <p:cNvPr id="10" name="Rectangle 9"/>
          <p:cNvSpPr/>
          <p:nvPr/>
        </p:nvSpPr>
        <p:spPr>
          <a:xfrm>
            <a:off x="5004048" y="2204864"/>
            <a:ext cx="3571582" cy="2759730"/>
          </a:xfrm>
          <a:prstGeom prst="rect">
            <a:avLst/>
          </a:prstGeom>
        </p:spPr>
        <p:txBody>
          <a:bodyPr wrap="square">
            <a:spAutoFit/>
          </a:bodyPr>
          <a:lstStyle/>
          <a:p>
            <a:pPr>
              <a:lnSpc>
                <a:spcPts val="1640"/>
              </a:lnSpc>
            </a:pPr>
            <a:r>
              <a:rPr lang="en-GB" sz="1200" dirty="0"/>
              <a:t>Consider the </a:t>
            </a:r>
            <a:r>
              <a:rPr lang="en-GB" sz="1200" b="1" dirty="0"/>
              <a:t>impact of climate change on Biodiversity</a:t>
            </a:r>
            <a:r>
              <a:rPr lang="fr-FR" sz="1200" dirty="0" smtClean="0"/>
              <a:t>;</a:t>
            </a:r>
            <a:endParaRPr lang="fr-FR" sz="1200" dirty="0"/>
          </a:p>
          <a:p>
            <a:pPr>
              <a:lnSpc>
                <a:spcPts val="1640"/>
              </a:lnSpc>
            </a:pPr>
            <a:endParaRPr lang="fr-FR" sz="1200" dirty="0" smtClean="0"/>
          </a:p>
          <a:p>
            <a:pPr>
              <a:lnSpc>
                <a:spcPts val="1640"/>
              </a:lnSpc>
            </a:pPr>
            <a:r>
              <a:rPr lang="en-GB" sz="1200" dirty="0"/>
              <a:t>Develop opportunities offered by </a:t>
            </a:r>
            <a:r>
              <a:rPr lang="en-GB" sz="1200" b="1" dirty="0"/>
              <a:t>Nature-Based Solutions</a:t>
            </a:r>
            <a:r>
              <a:rPr lang="fr-FR" sz="1200" dirty="0" smtClean="0"/>
              <a:t>;</a:t>
            </a:r>
            <a:endParaRPr lang="fr-FR" sz="1200" dirty="0"/>
          </a:p>
          <a:p>
            <a:pPr>
              <a:lnSpc>
                <a:spcPts val="1640"/>
              </a:lnSpc>
            </a:pPr>
            <a:endParaRPr lang="fr-FR" sz="1200" b="1" dirty="0" smtClean="0"/>
          </a:p>
          <a:p>
            <a:pPr>
              <a:lnSpc>
                <a:spcPts val="1640"/>
              </a:lnSpc>
            </a:pPr>
            <a:r>
              <a:rPr lang="en-GB" sz="1200" dirty="0"/>
              <a:t>Raise </a:t>
            </a:r>
            <a:r>
              <a:rPr lang="en-GB" sz="1200" b="1" dirty="0"/>
              <a:t>awareness</a:t>
            </a:r>
            <a:r>
              <a:rPr lang="en-GB" sz="1200" dirty="0"/>
              <a:t>, train our staff, promote and encourage initiatives</a:t>
            </a:r>
            <a:r>
              <a:rPr lang="fr-FR" sz="1200" dirty="0" smtClean="0"/>
              <a:t>;</a:t>
            </a:r>
          </a:p>
          <a:p>
            <a:pPr>
              <a:lnSpc>
                <a:spcPts val="1640"/>
              </a:lnSpc>
            </a:pPr>
            <a:endParaRPr lang="fr-FR" sz="1200" b="1" dirty="0" smtClean="0"/>
          </a:p>
          <a:p>
            <a:pPr>
              <a:lnSpc>
                <a:spcPts val="1640"/>
              </a:lnSpc>
            </a:pPr>
            <a:r>
              <a:rPr lang="en-GB" sz="1200" dirty="0"/>
              <a:t>Mobilise </a:t>
            </a:r>
            <a:r>
              <a:rPr lang="en-GB" sz="1200" b="1" dirty="0"/>
              <a:t>resources </a:t>
            </a:r>
            <a:r>
              <a:rPr lang="en-GB" sz="1200" dirty="0"/>
              <a:t>and partnerships</a:t>
            </a:r>
            <a:r>
              <a:rPr lang="fr-FR" sz="1200" dirty="0" smtClean="0"/>
              <a:t>;</a:t>
            </a:r>
            <a:endParaRPr lang="fr-FR" sz="1200" dirty="0"/>
          </a:p>
          <a:p>
            <a:pPr>
              <a:lnSpc>
                <a:spcPts val="1640"/>
              </a:lnSpc>
            </a:pPr>
            <a:endParaRPr lang="fr-FR" sz="1200" b="1" dirty="0" smtClean="0"/>
          </a:p>
          <a:p>
            <a:pPr>
              <a:lnSpc>
                <a:spcPts val="1640"/>
              </a:lnSpc>
            </a:pPr>
            <a:r>
              <a:rPr lang="en-GB" sz="1200" dirty="0"/>
              <a:t>Issue </a:t>
            </a:r>
            <a:r>
              <a:rPr lang="en-GB" sz="1200" b="1" dirty="0"/>
              <a:t>public progress reports</a:t>
            </a:r>
            <a:r>
              <a:rPr lang="fr-FR" sz="1200" dirty="0" smtClean="0"/>
              <a:t>.</a:t>
            </a:r>
            <a:endParaRPr lang="fr-FR" sz="1200" dirty="0"/>
          </a:p>
          <a:p>
            <a:pPr>
              <a:lnSpc>
                <a:spcPts val="1640"/>
              </a:lnSpc>
            </a:pPr>
            <a:endParaRPr lang="fr-FR" sz="1200" dirty="0"/>
          </a:p>
        </p:txBody>
      </p:sp>
      <p:pic>
        <p:nvPicPr>
          <p:cNvPr id="30" name="Image 2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5666" y="2301212"/>
            <a:ext cx="216024" cy="113155"/>
          </a:xfrm>
          <a:prstGeom prst="rect">
            <a:avLst/>
          </a:prstGeom>
        </p:spPr>
      </p:pic>
      <p:sp>
        <p:nvSpPr>
          <p:cNvPr id="2" name="Rectangle 1"/>
          <p:cNvSpPr/>
          <p:nvPr/>
        </p:nvSpPr>
        <p:spPr>
          <a:xfrm>
            <a:off x="678437" y="2204864"/>
            <a:ext cx="3528392" cy="3170099"/>
          </a:xfrm>
          <a:prstGeom prst="rect">
            <a:avLst/>
          </a:prstGeom>
        </p:spPr>
        <p:txBody>
          <a:bodyPr wrap="square">
            <a:spAutoFit/>
          </a:bodyPr>
          <a:lstStyle/>
          <a:p>
            <a:pPr>
              <a:lnSpc>
                <a:spcPts val="1640"/>
              </a:lnSpc>
            </a:pPr>
            <a:r>
              <a:rPr lang="en-GB" sz="1200" b="1" dirty="0"/>
              <a:t>Make Biodiversity part of our Corporate Strategy</a:t>
            </a:r>
            <a:r>
              <a:rPr lang="fr-FR" sz="1200" b="1" dirty="0" smtClean="0"/>
              <a:t>;</a:t>
            </a:r>
            <a:endParaRPr lang="fr-FR" sz="1200" b="1" dirty="0"/>
          </a:p>
          <a:p>
            <a:pPr>
              <a:lnSpc>
                <a:spcPts val="1640"/>
              </a:lnSpc>
            </a:pPr>
            <a:endParaRPr lang="fr-FR" sz="1200" b="1" dirty="0"/>
          </a:p>
          <a:p>
            <a:pPr>
              <a:lnSpc>
                <a:spcPts val="1640"/>
              </a:lnSpc>
            </a:pPr>
            <a:r>
              <a:rPr lang="en-GB" sz="1200" b="1" dirty="0"/>
              <a:t>Communicate</a:t>
            </a:r>
            <a:r>
              <a:rPr lang="en-GB" sz="1200" dirty="0"/>
              <a:t> with our stakeholders including public authorities, and contribute to countrywide strategies</a:t>
            </a:r>
            <a:r>
              <a:rPr lang="fr-FR" sz="1200" dirty="0" smtClean="0"/>
              <a:t>;</a:t>
            </a:r>
            <a:endParaRPr lang="fr-FR" sz="1200" dirty="0"/>
          </a:p>
          <a:p>
            <a:pPr>
              <a:lnSpc>
                <a:spcPts val="1640"/>
              </a:lnSpc>
            </a:pPr>
            <a:endParaRPr lang="fr-FR" sz="1200" b="1" dirty="0"/>
          </a:p>
          <a:p>
            <a:pPr>
              <a:lnSpc>
                <a:spcPts val="1640"/>
              </a:lnSpc>
            </a:pPr>
            <a:r>
              <a:rPr lang="en-GB" sz="1200" b="1" dirty="0"/>
              <a:t>Assess</a:t>
            </a:r>
            <a:r>
              <a:rPr lang="en-GB" sz="1200" dirty="0"/>
              <a:t> biodiversity, our impacts, dependence and risks</a:t>
            </a:r>
            <a:r>
              <a:rPr lang="fr-FR" sz="1200" dirty="0" smtClean="0"/>
              <a:t>;</a:t>
            </a:r>
            <a:endParaRPr lang="fr-FR" sz="1200" dirty="0"/>
          </a:p>
          <a:p>
            <a:pPr>
              <a:lnSpc>
                <a:spcPts val="1640"/>
              </a:lnSpc>
            </a:pPr>
            <a:endParaRPr lang="fr-FR" sz="1200" b="1" dirty="0"/>
          </a:p>
          <a:p>
            <a:pPr>
              <a:lnSpc>
                <a:spcPts val="1640"/>
              </a:lnSpc>
            </a:pPr>
            <a:r>
              <a:rPr lang="en-GB" sz="1200" b="1" dirty="0"/>
              <a:t>Manage</a:t>
            </a:r>
            <a:r>
              <a:rPr lang="en-GB" sz="1200" dirty="0"/>
              <a:t> our impacts: Avoid, Reduce &amp; Compensate, and achieve a Net Positive Impact where possible</a:t>
            </a:r>
            <a:r>
              <a:rPr lang="fr-FR" sz="1200" dirty="0" smtClean="0"/>
              <a:t>;</a:t>
            </a:r>
            <a:endParaRPr lang="fr-FR" sz="1200" dirty="0"/>
          </a:p>
          <a:p>
            <a:pPr>
              <a:lnSpc>
                <a:spcPts val="1640"/>
              </a:lnSpc>
            </a:pPr>
            <a:endParaRPr lang="fr-FR" sz="1200" dirty="0"/>
          </a:p>
          <a:p>
            <a:pPr>
              <a:lnSpc>
                <a:spcPts val="1640"/>
              </a:lnSpc>
            </a:pPr>
            <a:r>
              <a:rPr lang="en-GB" sz="1200" dirty="0"/>
              <a:t>Include Biodiversity in our </a:t>
            </a:r>
            <a:r>
              <a:rPr lang="en-GB" sz="1200" b="1" dirty="0"/>
              <a:t>value chains</a:t>
            </a:r>
            <a:r>
              <a:rPr lang="fr-FR" sz="1200" dirty="0" smtClean="0"/>
              <a:t>;</a:t>
            </a:r>
            <a:endParaRPr lang="fr-FR" sz="1200" dirty="0"/>
          </a:p>
        </p:txBody>
      </p:sp>
      <p:pic>
        <p:nvPicPr>
          <p:cNvPr id="13" name="Image 1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5666" y="2934582"/>
            <a:ext cx="216024" cy="113155"/>
          </a:xfrm>
          <a:prstGeom prst="rect">
            <a:avLst/>
          </a:prstGeom>
        </p:spPr>
      </p:pic>
      <p:pic>
        <p:nvPicPr>
          <p:cNvPr id="14" name="Image 1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5666" y="3688055"/>
            <a:ext cx="216024" cy="113155"/>
          </a:xfrm>
          <a:prstGeom prst="rect">
            <a:avLst/>
          </a:prstGeom>
        </p:spPr>
      </p:pic>
      <p:pic>
        <p:nvPicPr>
          <p:cNvPr id="17" name="Image 1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5666" y="4323957"/>
            <a:ext cx="216024" cy="113155"/>
          </a:xfrm>
          <a:prstGeom prst="rect">
            <a:avLst/>
          </a:prstGeom>
        </p:spPr>
      </p:pic>
      <p:pic>
        <p:nvPicPr>
          <p:cNvPr id="20" name="Image 1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5666" y="5146651"/>
            <a:ext cx="216024" cy="113155"/>
          </a:xfrm>
          <a:prstGeom prst="rect">
            <a:avLst/>
          </a:prstGeom>
        </p:spPr>
      </p:pic>
      <p:pic>
        <p:nvPicPr>
          <p:cNvPr id="21" name="Image 2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772633" y="2301212"/>
            <a:ext cx="216024" cy="113155"/>
          </a:xfrm>
          <a:prstGeom prst="rect">
            <a:avLst/>
          </a:prstGeom>
        </p:spPr>
      </p:pic>
      <p:pic>
        <p:nvPicPr>
          <p:cNvPr id="22" name="Image 2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772633" y="2878004"/>
            <a:ext cx="216024" cy="113155"/>
          </a:xfrm>
          <a:prstGeom prst="rect">
            <a:avLst/>
          </a:prstGeom>
        </p:spPr>
      </p:pic>
      <p:pic>
        <p:nvPicPr>
          <p:cNvPr id="23" name="Image 2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772633" y="3501008"/>
            <a:ext cx="216024" cy="113155"/>
          </a:xfrm>
          <a:prstGeom prst="rect">
            <a:avLst/>
          </a:prstGeom>
        </p:spPr>
      </p:pic>
      <p:pic>
        <p:nvPicPr>
          <p:cNvPr id="24" name="Image 2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772633" y="4128748"/>
            <a:ext cx="216024" cy="113155"/>
          </a:xfrm>
          <a:prstGeom prst="rect">
            <a:avLst/>
          </a:prstGeom>
        </p:spPr>
      </p:pic>
      <p:pic>
        <p:nvPicPr>
          <p:cNvPr id="27" name="Image 2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772633" y="4529935"/>
            <a:ext cx="216024" cy="113155"/>
          </a:xfrm>
          <a:prstGeom prst="rect">
            <a:avLst/>
          </a:prstGeom>
        </p:spPr>
      </p:pic>
    </p:spTree>
    <p:extLst>
      <p:ext uri="{BB962C8B-B14F-4D97-AF65-F5344CB8AC3E}">
        <p14:creationId xmlns:p14="http://schemas.microsoft.com/office/powerpoint/2010/main" val="16752969"/>
      </p:ext>
    </p:extLst>
  </p:cSld>
  <p:clrMapOvr>
    <a:masterClrMapping/>
  </p:clrMapOvr>
  <p:timing>
    <p:tnLst>
      <p:par>
        <p:cTn id="1" dur="indefinite" restart="never" nodeType="tmRoot"/>
      </p:par>
    </p:tnLst>
  </p:timing>
</p:sld>
</file>

<file path=ppt/theme/theme1.xml><?xml version="1.0" encoding="utf-8"?>
<a:theme xmlns:a="http://schemas.openxmlformats.org/drawingml/2006/main" name="fr_total_modele_blanc">
  <a:themeElements>
    <a:clrScheme name="TOTAL CORPO">
      <a:dk1>
        <a:sysClr val="windowText" lastClr="000000"/>
      </a:dk1>
      <a:lt1>
        <a:sysClr val="window" lastClr="FFFFFF"/>
      </a:lt1>
      <a:dk2>
        <a:srgbClr val="707173"/>
      </a:dk2>
      <a:lt2>
        <a:srgbClr val="00A37F"/>
      </a:lt2>
      <a:accent1>
        <a:srgbClr val="4A96CD"/>
      </a:accent1>
      <a:accent2>
        <a:srgbClr val="F39800"/>
      </a:accent2>
      <a:accent3>
        <a:srgbClr val="E20031"/>
      </a:accent3>
      <a:accent4>
        <a:srgbClr val="004494"/>
      </a:accent4>
      <a:accent5>
        <a:srgbClr val="E8561E"/>
      </a:accent5>
      <a:accent6>
        <a:srgbClr val="97B2AD"/>
      </a:accent6>
      <a:hlink>
        <a:srgbClr val="175A99"/>
      </a:hlink>
      <a:folHlink>
        <a:srgbClr val="B12F87"/>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tx1"/>
          </a:solid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blank</Template>
  <TotalTime>0</TotalTime>
  <Words>2984</Words>
  <Application>Microsoft Office PowerPoint</Application>
  <PresentationFormat>Affichage à l'écran (4:3)</PresentationFormat>
  <Paragraphs>301</Paragraphs>
  <Slides>33</Slides>
  <Notes>27</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33</vt:i4>
      </vt:variant>
    </vt:vector>
  </HeadingPairs>
  <TitlesOfParts>
    <vt:vector size="39" baseType="lpstr">
      <vt:lpstr>Helvetica Neue Light</vt:lpstr>
      <vt:lpstr>Lucida Grande</vt:lpstr>
      <vt:lpstr>Arial</vt:lpstr>
      <vt:lpstr>Calibri</vt:lpstr>
      <vt:lpstr>Helvetica</vt:lpstr>
      <vt:lpstr>fr_total_modele_blanc</vt:lpstr>
      <vt:lpstr>Présentation PowerPoint</vt:lpstr>
      <vt:lpstr>WED 2019 GOALS</vt:lpstr>
      <vt:lpstr>WHAT IS BiodiversitY?</vt:lpstr>
      <vt:lpstr>Biodiversity under threat</vt:lpstr>
      <vt:lpstr>Total and its biodiversity policy</vt:lpstr>
      <vt:lpstr>Présentation PowerPoint</vt:lpstr>
      <vt:lpstr>Our commitments in terms of biodiversity</vt:lpstr>
      <vt:lpstr>Présentation PowerPoint</vt:lpstr>
      <vt:lpstr>10 Collective undertakings in a nutshell</vt:lpstr>
      <vt:lpstr>6 individual commitments in a nutshell</vt:lpstr>
      <vt:lpstr>Présentation PowerPoint</vt:lpstr>
      <vt:lpstr>AVOID SENSITIVE AREAS AT A REGIONAL LEVEL</vt:lpstr>
      <vt:lpstr>AVOID SENSITIVE AREAS AT A REGIONAL LEVEL</vt:lpstr>
      <vt:lpstr>AVOID SENSITIVE AREAS AT A LOCAL LEVEL</vt:lpstr>
      <vt:lpstr>REDUCE IMPACTS</vt:lpstr>
      <vt:lpstr>MITIGATE</vt:lpstr>
      <vt:lpstr>OFFSET</vt:lpstr>
      <vt:lpstr>ASSESS ECOSYSTEM SERVICES</vt:lpstr>
      <vt:lpstr>PREPARE BIODIVERSITY ACTION PLANS</vt:lpstr>
      <vt:lpstr>PRESERVING BIODIVERSITY ON A DAILY BASIS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TOTAL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International Conference « Climate Change &amp; Water 2018 »  Engagement Biodiversité EPE, communs et spécifiques</dc:title>
  <dc:creator>Steven DICKINSON</dc:creator>
  <cp:lastModifiedBy>Clara TIMCOWSKY</cp:lastModifiedBy>
  <cp:revision>543</cp:revision>
  <cp:lastPrinted>2018-04-13T12:56:06Z</cp:lastPrinted>
  <dcterms:created xsi:type="dcterms:W3CDTF">2018-02-16T10:36:07Z</dcterms:created>
  <dcterms:modified xsi:type="dcterms:W3CDTF">2019-05-14T10:07:14Z</dcterms:modified>
</cp:coreProperties>
</file>