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</p:sldMasterIdLst>
  <p:notesMasterIdLst>
    <p:notesMasterId r:id="rId14"/>
  </p:notesMasterIdLst>
  <p:handoutMasterIdLst>
    <p:handoutMasterId r:id="rId15"/>
  </p:handoutMasterIdLst>
  <p:sldIdLst>
    <p:sldId id="274" r:id="rId5"/>
    <p:sldId id="3465" r:id="rId6"/>
    <p:sldId id="3472" r:id="rId7"/>
    <p:sldId id="3480" r:id="rId8"/>
    <p:sldId id="3463" r:id="rId9"/>
    <p:sldId id="3474" r:id="rId10"/>
    <p:sldId id="3476" r:id="rId11"/>
    <p:sldId id="3484" r:id="rId12"/>
    <p:sldId id="284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2835" userDrawn="1">
          <p15:clr>
            <a:srgbClr val="A4A3A4"/>
          </p15:clr>
        </p15:guide>
        <p15:guide id="9" orient="horz" pos="7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FFAA00"/>
    <a:srgbClr val="3AAFC3"/>
    <a:srgbClr val="F7941D"/>
    <a:srgbClr val="414141"/>
    <a:srgbClr val="C83F18"/>
    <a:srgbClr val="BD2B0B"/>
    <a:srgbClr val="7ABFC0"/>
    <a:srgbClr val="CAEBEA"/>
    <a:srgbClr val="55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4FDA7-28CC-4907-AD55-FA7284442F6F}" v="138" dt="2021-05-02T20:50:46.189"/>
    <p1510:client id="{6E27F05B-911F-4164-9D5C-D833409A1382}" v="6" dt="2021-05-02T21:04:42.828"/>
    <p1510:client id="{87B93D97-0D77-4AD2-9C9D-FD06A537BA6F}" v="4" dt="2021-05-07T08:10:47.542"/>
    <p1510:client id="{A3EC7395-EC55-48D3-8851-5FAAC8659F9B}" v="2" dt="2021-05-02T20:55:03.843"/>
    <p1510:client id="{AB9A1068-84BF-4E13-BAFE-606AD8E395F0}" v="27" dt="2021-05-02T21:20:28.496"/>
    <p1510:client id="{B4246660-E8AA-425A-B6D0-75F4B8ADA143}" v="87" dt="2021-05-02T20:20:28.852"/>
    <p1510:client id="{CBD31723-3E2C-41D1-9246-511A3125FB02}" v="2" dt="2021-05-03T16:50:15.212"/>
    <p1510:client id="{E4BB275D-434E-4C10-9D24-8CDDA1A50670}" v="24" dt="2021-05-02T21:04:59.905"/>
    <p1510:client id="{F3374C01-A883-4DF0-A63A-07EC1C442FCA}" v="17" dt="2021-05-02T21:00:38.894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836" y="90"/>
      </p:cViewPr>
      <p:guideLst>
        <p:guide pos="2835"/>
        <p:guide orient="horz" pos="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theme" Target="theme/theme1.xml" Id="rId18" /><Relationship Type="http://schemas.openxmlformats.org/officeDocument/2006/relationships/customXml" Target="../customXml/item3.xml" Id="rId3" /><Relationship Type="http://schemas.microsoft.com/office/2015/10/relationships/revisionInfo" Target="revisionInfo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viewProps" Target="viewProps.xml" Id="rId17" /><Relationship Type="http://schemas.openxmlformats.org/officeDocument/2006/relationships/customXml" Target="../customXml/item2.xml" Id="rId2" /><Relationship Type="http://schemas.openxmlformats.org/officeDocument/2006/relationships/presProps" Target="presProps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handoutMaster" Target="handoutMasters/handoutMaster1.xml" Id="rId15" /><Relationship Type="http://schemas.openxmlformats.org/officeDocument/2006/relationships/slide" Target="slides/slide6.xml" Id="rId10" /><Relationship Type="http://schemas.openxmlformats.org/officeDocument/2006/relationships/tableStyles" Target="tableStyle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notesMaster" Target="notesMasters/notesMaster1.xml" Id="rId1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07/05/2021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07/05/2021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REPLACE INTEGRATED CULTURE PICTURE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4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77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612"/>
            <a:ext cx="7276629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8550"/>
            <a:ext cx="7276629" cy="1778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noProof="0"/>
              <a:t>Cliquez pour modifier les styles des sous-titres du masque</a:t>
            </a:r>
          </a:p>
        </p:txBody>
      </p:sp>
      <p:pic>
        <p:nvPicPr>
          <p:cNvPr id="6" name="Image 5" descr="TOTAL_logo_RVB_fond_gris_powerpoint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"/>
            <a:ext cx="9144000" cy="847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450056" y="1420021"/>
            <a:ext cx="8243888" cy="4619272"/>
          </a:xfrm>
          <a:prstGeom prst="rect">
            <a:avLst/>
          </a:prstGeom>
        </p:spPr>
        <p:txBody>
          <a:bodyPr/>
          <a:lstStyle>
            <a:lvl1pPr marL="214314" indent="-214314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056" y="922477"/>
            <a:ext cx="6447234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00027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064662633"/>
      </p:ext>
    </p:extLst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ED2024-8CE2-F94E-BA35-F2F59CAA17EB}"/>
              </a:ext>
            </a:extLst>
          </p:cNvPr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4495D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CE65DFE-8682-144B-9BD0-52A021EDC14F}"/>
              </a:ext>
            </a:extLst>
          </p:cNvPr>
          <p:cNvSpPr/>
          <p:nvPr userDrawn="1"/>
        </p:nvSpPr>
        <p:spPr>
          <a:xfrm>
            <a:off x="0" y="2962577"/>
            <a:ext cx="5903537" cy="778933"/>
          </a:xfrm>
          <a:custGeom>
            <a:avLst/>
            <a:gdLst>
              <a:gd name="connsiteX0" fmla="*/ 0 w 5903537"/>
              <a:gd name="connsiteY0" fmla="*/ 0 h 778933"/>
              <a:gd name="connsiteX1" fmla="*/ 5903537 w 5903537"/>
              <a:gd name="connsiteY1" fmla="*/ 0 h 778933"/>
              <a:gd name="connsiteX2" fmla="*/ 5708804 w 5903537"/>
              <a:gd name="connsiteY2" fmla="*/ 778933 h 778933"/>
              <a:gd name="connsiteX3" fmla="*/ 0 w 5903537"/>
              <a:gd name="connsiteY3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3537" h="778933">
                <a:moveTo>
                  <a:pt x="0" y="0"/>
                </a:moveTo>
                <a:lnTo>
                  <a:pt x="5903537" y="0"/>
                </a:lnTo>
                <a:lnTo>
                  <a:pt x="5708804" y="778933"/>
                </a:lnTo>
                <a:lnTo>
                  <a:pt x="0" y="778933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116D4-6D4C-004E-A0ED-AD4F45650006}"/>
              </a:ext>
            </a:extLst>
          </p:cNvPr>
          <p:cNvSpPr/>
          <p:nvPr userDrawn="1"/>
        </p:nvSpPr>
        <p:spPr>
          <a:xfrm>
            <a:off x="0" y="3431526"/>
            <a:ext cx="7962314" cy="1731317"/>
          </a:xfrm>
          <a:custGeom>
            <a:avLst/>
            <a:gdLst>
              <a:gd name="connsiteX0" fmla="*/ 0 w 7962314"/>
              <a:gd name="connsiteY0" fmla="*/ 0 h 1731317"/>
              <a:gd name="connsiteX1" fmla="*/ 7962314 w 7962314"/>
              <a:gd name="connsiteY1" fmla="*/ 0 h 1731317"/>
              <a:gd name="connsiteX2" fmla="*/ 7529485 w 7962314"/>
              <a:gd name="connsiteY2" fmla="*/ 1731317 h 1731317"/>
              <a:gd name="connsiteX3" fmla="*/ 0 w 7962314"/>
              <a:gd name="connsiteY3" fmla="*/ 1731317 h 173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2314" h="1731317">
                <a:moveTo>
                  <a:pt x="0" y="0"/>
                </a:moveTo>
                <a:lnTo>
                  <a:pt x="7962314" y="0"/>
                </a:lnTo>
                <a:lnTo>
                  <a:pt x="7529485" y="1731317"/>
                </a:lnTo>
                <a:lnTo>
                  <a:pt x="0" y="1731317"/>
                </a:lnTo>
                <a:close/>
              </a:path>
            </a:pathLst>
          </a:custGeom>
          <a:solidFill>
            <a:srgbClr val="034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9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416E4E16-8978-5F41-B70C-078CFC192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7170" y="5552056"/>
            <a:ext cx="1060306" cy="1059761"/>
          </a:xfrm>
          <a:prstGeom prst="rect">
            <a:avLst/>
          </a:prstGeom>
        </p:spPr>
      </p:pic>
      <p:pic>
        <p:nvPicPr>
          <p:cNvPr id="10" name="Image 8" descr="TOTAL_LogoBandeauHaut2017_RGB.png">
            <a:extLst>
              <a:ext uri="{FF2B5EF4-FFF2-40B4-BE49-F238E27FC236}">
                <a16:creationId xmlns:a16="http://schemas.microsoft.com/office/drawing/2014/main" id="{1E325931-26DA-534E-8679-FD775D61B5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840"/>
            <a:ext cx="6853868" cy="964618"/>
          </a:xfrm>
          <a:prstGeom prst="rect">
            <a:avLst/>
          </a:prstGeom>
        </p:spPr>
      </p:pic>
      <p:sp>
        <p:nvSpPr>
          <p:cNvPr id="11" name="Titre 35">
            <a:extLst>
              <a:ext uri="{FF2B5EF4-FFF2-40B4-BE49-F238E27FC236}">
                <a16:creationId xmlns:a16="http://schemas.microsoft.com/office/drawing/2014/main" id="{D87199C1-4F69-E94F-BE5C-A2595470E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47" y="3904990"/>
            <a:ext cx="8277700" cy="3206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3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C7AFBD0-7BB8-B74B-AEAA-6CA58B0C1E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647" y="4369316"/>
            <a:ext cx="8306061" cy="3093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99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453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age_fin_130313 def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802D9-E909-4F2D-B9AE-5318616AED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97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  <a:prstGeom prst="rect">
            <a:avLst/>
          </a:prstGeom>
        </p:spPr>
        <p:txBody>
          <a:bodyPr/>
          <a:lstStyle>
            <a:lvl5pPr marL="1260000">
              <a:buNone/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 marL="126000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 marL="126000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/>
              <a:t>Titre graph type barres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anneau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/>
              <a:t>Titre graph type anneau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/>
              <a:t>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70933D-EEAA-4841-A212-F62E2F5413DB}"/>
              </a:ext>
            </a:extLst>
          </p:cNvPr>
          <p:cNvSpPr/>
          <p:nvPr userDrawn="1"/>
        </p:nvSpPr>
        <p:spPr>
          <a:xfrm rot="16200000">
            <a:off x="5654041" y="3368039"/>
            <a:ext cx="6858000" cy="121921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207"/>
              </a:solidFill>
              <a:latin typeface="Arial" charset="0"/>
            </a:endParaRPr>
          </a:p>
        </p:txBody>
      </p:sp>
      <p:cxnSp>
        <p:nvCxnSpPr>
          <p:cNvPr id="13" name="Connecteur droit 9">
            <a:extLst>
              <a:ext uri="{FF2B5EF4-FFF2-40B4-BE49-F238E27FC236}">
                <a16:creationId xmlns:a16="http://schemas.microsoft.com/office/drawing/2014/main" id="{83E42040-4F34-994E-BF77-26AC5237A5A7}"/>
              </a:ext>
            </a:extLst>
          </p:cNvPr>
          <p:cNvCxnSpPr/>
          <p:nvPr userDrawn="1"/>
        </p:nvCxnSpPr>
        <p:spPr>
          <a:xfrm>
            <a:off x="493295" y="6297859"/>
            <a:ext cx="8528785" cy="0"/>
          </a:xfrm>
          <a:prstGeom prst="line">
            <a:avLst/>
          </a:prstGeom>
          <a:ln>
            <a:solidFill>
              <a:srgbClr val="F79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0">
            <a:extLst>
              <a:ext uri="{FF2B5EF4-FFF2-40B4-BE49-F238E27FC236}">
                <a16:creationId xmlns:a16="http://schemas.microsoft.com/office/drawing/2014/main" id="{59EDB29A-B737-014B-B93E-F0C11FB62178}"/>
              </a:ext>
            </a:extLst>
          </p:cNvPr>
          <p:cNvCxnSpPr>
            <a:cxnSpLocks/>
          </p:cNvCxnSpPr>
          <p:nvPr userDrawn="1"/>
        </p:nvCxnSpPr>
        <p:spPr>
          <a:xfrm flipV="1">
            <a:off x="7804141" y="6463899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1">
            <a:extLst>
              <a:ext uri="{FF2B5EF4-FFF2-40B4-BE49-F238E27FC236}">
                <a16:creationId xmlns:a16="http://schemas.microsoft.com/office/drawing/2014/main" id="{9B054629-E7A3-244A-AFB1-F41773E3166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075" y="6392004"/>
            <a:ext cx="1065476" cy="3730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0AD503-C824-A14E-93DB-35E67162EFAA}"/>
              </a:ext>
            </a:extLst>
          </p:cNvPr>
          <p:cNvSpPr/>
          <p:nvPr userDrawn="1"/>
        </p:nvSpPr>
        <p:spPr>
          <a:xfrm>
            <a:off x="422770" y="6369646"/>
            <a:ext cx="4931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Classification: Restricted Distribution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- All rights reserved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29581C2-74DD-B544-9C54-AFC7E729A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078" y="6410781"/>
            <a:ext cx="20574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615CE3-067F-774A-81CA-2B32952228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8DB74A0-DB90-1740-AEDC-985F7F37674F}"/>
              </a:ext>
            </a:extLst>
          </p:cNvPr>
          <p:cNvSpPr/>
          <p:nvPr userDrawn="1"/>
        </p:nvSpPr>
        <p:spPr>
          <a:xfrm>
            <a:off x="1" y="0"/>
            <a:ext cx="7586134" cy="451946"/>
          </a:xfrm>
          <a:custGeom>
            <a:avLst/>
            <a:gdLst>
              <a:gd name="connsiteX0" fmla="*/ 0 w 7586134"/>
              <a:gd name="connsiteY0" fmla="*/ 0 h 451946"/>
              <a:gd name="connsiteX1" fmla="*/ 7586134 w 7586134"/>
              <a:gd name="connsiteY1" fmla="*/ 0 h 451946"/>
              <a:gd name="connsiteX2" fmla="*/ 7473147 w 7586134"/>
              <a:gd name="connsiteY2" fmla="*/ 451946 h 451946"/>
              <a:gd name="connsiteX3" fmla="*/ 0 w 7586134"/>
              <a:gd name="connsiteY3" fmla="*/ 451946 h 45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6134" h="451946">
                <a:moveTo>
                  <a:pt x="0" y="0"/>
                </a:moveTo>
                <a:lnTo>
                  <a:pt x="7586134" y="0"/>
                </a:lnTo>
                <a:lnTo>
                  <a:pt x="7473147" y="451946"/>
                </a:lnTo>
                <a:lnTo>
                  <a:pt x="0" y="451946"/>
                </a:lnTo>
                <a:close/>
              </a:path>
            </a:pathLst>
          </a:custGeom>
          <a:solidFill>
            <a:srgbClr val="034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5823A5C-0285-6E4C-B709-B2AB3D1ED0E6}"/>
              </a:ext>
            </a:extLst>
          </p:cNvPr>
          <p:cNvSpPr/>
          <p:nvPr userDrawn="1"/>
        </p:nvSpPr>
        <p:spPr>
          <a:xfrm>
            <a:off x="1" y="135467"/>
            <a:ext cx="7408261" cy="778933"/>
          </a:xfrm>
          <a:custGeom>
            <a:avLst/>
            <a:gdLst>
              <a:gd name="connsiteX0" fmla="*/ 0 w 7408261"/>
              <a:gd name="connsiteY0" fmla="*/ 0 h 778933"/>
              <a:gd name="connsiteX1" fmla="*/ 7408261 w 7408261"/>
              <a:gd name="connsiteY1" fmla="*/ 0 h 778933"/>
              <a:gd name="connsiteX2" fmla="*/ 7213528 w 7408261"/>
              <a:gd name="connsiteY2" fmla="*/ 778933 h 778933"/>
              <a:gd name="connsiteX3" fmla="*/ 0 w 7408261"/>
              <a:gd name="connsiteY3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8261" h="778933">
                <a:moveTo>
                  <a:pt x="0" y="0"/>
                </a:moveTo>
                <a:lnTo>
                  <a:pt x="7408261" y="0"/>
                </a:lnTo>
                <a:lnTo>
                  <a:pt x="7213528" y="778933"/>
                </a:lnTo>
                <a:lnTo>
                  <a:pt x="0" y="778933"/>
                </a:lnTo>
                <a:close/>
              </a:path>
            </a:pathLst>
          </a:custGeom>
          <a:solidFill>
            <a:srgbClr val="4495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20" name="Image 7">
            <a:extLst>
              <a:ext uri="{FF2B5EF4-FFF2-40B4-BE49-F238E27FC236}">
                <a16:creationId xmlns:a16="http://schemas.microsoft.com/office/drawing/2014/main" id="{A0372A3F-E14D-5440-8CFB-42E69054FEF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00" y="191911"/>
            <a:ext cx="666924" cy="666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9" r:id="rId11"/>
    <p:sldLayoutId id="2147483700" r:id="rId12"/>
    <p:sldLayoutId id="2147483701" r:id="rId13"/>
    <p:sldLayoutId id="2147483702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5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BD2B0B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5">
            <a:extLst>
              <a:ext uri="{FF2B5EF4-FFF2-40B4-BE49-F238E27FC236}">
                <a16:creationId xmlns:a16="http://schemas.microsoft.com/office/drawing/2014/main" id="{F9F645F0-5B5D-4E4F-B15D-653632A2833A}"/>
              </a:ext>
            </a:extLst>
          </p:cNvPr>
          <p:cNvSpPr txBox="1">
            <a:spLocks/>
          </p:cNvSpPr>
          <p:nvPr/>
        </p:nvSpPr>
        <p:spPr>
          <a:xfrm>
            <a:off x="257647" y="3904990"/>
            <a:ext cx="8277700" cy="3206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300" b="1" i="0" kern="1200" cap="none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fr-FR" sz="3600" err="1"/>
              <a:t>Safety</a:t>
            </a:r>
            <a:r>
              <a:rPr lang="fr-FR" sz="3600"/>
              <a:t> Stand Down </a:t>
            </a:r>
            <a:r>
              <a:rPr lang="fr-FR" sz="3600" err="1"/>
              <a:t>Webinar</a:t>
            </a:r>
            <a:endParaRPr lang="fr-FR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164397C-5AD4-5643-AC0E-FF68AAC11B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647" y="4369316"/>
            <a:ext cx="8306061" cy="3093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Mai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26E236F8-36E9-B946-AE4B-F1691B0DDD7A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</a:t>
            </a:r>
            <a:endParaRPr lang="fr-F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1203EC82-7709-5F4D-813B-2976C9EAC024}"/>
              </a:ext>
            </a:extLst>
          </p:cNvPr>
          <p:cNvSpPr txBox="1">
            <a:spLocks/>
          </p:cNvSpPr>
          <p:nvPr/>
        </p:nvSpPr>
        <p:spPr>
          <a:xfrm>
            <a:off x="450056" y="1326667"/>
            <a:ext cx="8243888" cy="198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connaissons les difficultés liées au contexte de pandémie globale et leurs impacts sur nos opérations.</a:t>
            </a:r>
          </a:p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>
                <a:solidFill>
                  <a:srgbClr val="414141"/>
                </a:solidFill>
                <a:latin typeface="Arial"/>
              </a:rPr>
              <a:t>Malgré ce contexte difficile, la mise en place de ce </a:t>
            </a:r>
            <a:r>
              <a:rPr lang="fr-FR" sz="1400" err="1">
                <a:solidFill>
                  <a:srgbClr val="414141"/>
                </a:solidFill>
                <a:latin typeface="Arial"/>
              </a:rPr>
              <a:t>Safety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 Stand Down a été décidés par le CDMS au regard du nombre d’évènements récents. </a:t>
            </a:r>
            <a:endParaRPr lang="fr-FR" sz="140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>
                <a:solidFill>
                  <a:srgbClr val="414141"/>
                </a:solidFill>
                <a:latin typeface="Arial"/>
              </a:rPr>
              <a:t>Il doit être organisé au mieux dans le respect strict des consignes sanitaires locale et du Groupe.</a:t>
            </a:r>
          </a:p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>
                <a:solidFill>
                  <a:srgbClr val="414141"/>
                </a:solidFill>
                <a:latin typeface="Arial"/>
              </a:rPr>
              <a:t>La date du </a:t>
            </a:r>
            <a:r>
              <a:rPr lang="fr-FR" sz="1400" err="1">
                <a:solidFill>
                  <a:srgbClr val="414141"/>
                </a:solidFill>
                <a:latin typeface="Arial"/>
              </a:rPr>
              <a:t>Safety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 Stand Down a été fixée au 20 mai. Le but étant de toucher l’ensemble de la population conducteurs (contractés dédiés et flotte propre) les entités pourront étaler les opérations sur 30 jours.</a:t>
            </a:r>
          </a:p>
        </p:txBody>
      </p:sp>
      <p:sp>
        <p:nvSpPr>
          <p:cNvPr id="8" name="Rectangle : coins arrondis 39">
            <a:extLst>
              <a:ext uri="{FF2B5EF4-FFF2-40B4-BE49-F238E27FC236}">
                <a16:creationId xmlns:a16="http://schemas.microsoft.com/office/drawing/2014/main" id="{9D6950C1-44D6-2540-A3D9-AD950B6421B9}"/>
              </a:ext>
            </a:extLst>
          </p:cNvPr>
          <p:cNvSpPr/>
          <p:nvPr/>
        </p:nvSpPr>
        <p:spPr>
          <a:xfrm>
            <a:off x="347082" y="3737041"/>
            <a:ext cx="8357372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6F062277-7FAA-B24F-8B94-73A360443B1F}"/>
              </a:ext>
            </a:extLst>
          </p:cNvPr>
          <p:cNvSpPr txBox="1">
            <a:spLocks/>
          </p:cNvSpPr>
          <p:nvPr/>
        </p:nvSpPr>
        <p:spPr>
          <a:xfrm>
            <a:off x="1042413" y="3588333"/>
            <a:ext cx="6966710" cy="338554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214314" indent="-214314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>
                <a:solidFill>
                  <a:srgbClr val="034EA2"/>
                </a:solidFill>
              </a:rPr>
              <a:t>CORONAVIRUS, POUR SE PROTÉGER ET PROTÉGER LES AUTRES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1D9E0-695A-2B40-B345-1D9391AB1F93}"/>
              </a:ext>
            </a:extLst>
          </p:cNvPr>
          <p:cNvSpPr txBox="1"/>
          <p:nvPr/>
        </p:nvSpPr>
        <p:spPr>
          <a:xfrm>
            <a:off x="704677" y="5200287"/>
            <a:ext cx="9348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>
                <a:solidFill>
                  <a:srgbClr val="034EA2"/>
                </a:solidFill>
              </a:rPr>
              <a:t>Se laver très </a:t>
            </a:r>
          </a:p>
          <a:p>
            <a:pPr algn="ctr"/>
            <a:r>
              <a:rPr lang="fr-FR" sz="900">
                <a:solidFill>
                  <a:srgbClr val="034EA2"/>
                </a:solidFill>
              </a:rPr>
              <a:t>Régulièrement</a:t>
            </a:r>
          </a:p>
          <a:p>
            <a:pPr algn="ctr"/>
            <a:r>
              <a:rPr lang="fr-FR" sz="900">
                <a:solidFill>
                  <a:srgbClr val="034EA2"/>
                </a:solidFill>
              </a:rPr>
              <a:t>les mains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D0A9E-2DD3-484C-82D4-7461B4B33373}"/>
              </a:ext>
            </a:extLst>
          </p:cNvPr>
          <p:cNvSpPr txBox="1"/>
          <p:nvPr/>
        </p:nvSpPr>
        <p:spPr>
          <a:xfrm>
            <a:off x="1730406" y="5200287"/>
            <a:ext cx="12618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>
                <a:solidFill>
                  <a:srgbClr val="034EA2"/>
                </a:solidFill>
              </a:rPr>
              <a:t>Tousser ou éternuer</a:t>
            </a:r>
            <a:br>
              <a:rPr lang="fr-FR" sz="900">
                <a:solidFill>
                  <a:srgbClr val="034EA2"/>
                </a:solidFill>
              </a:rPr>
            </a:br>
            <a:r>
              <a:rPr lang="fr-FR" sz="900">
                <a:solidFill>
                  <a:srgbClr val="034EA2"/>
                </a:solidFill>
              </a:rPr>
              <a:t>dans son coude</a:t>
            </a:r>
            <a:br>
              <a:rPr lang="fr-FR" sz="900">
                <a:solidFill>
                  <a:srgbClr val="034EA2"/>
                </a:solidFill>
              </a:rPr>
            </a:br>
            <a:r>
              <a:rPr lang="fr-FR" sz="900">
                <a:solidFill>
                  <a:srgbClr val="034EA2"/>
                </a:solidFill>
              </a:rPr>
              <a:t>ou dans un mouchoir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F3F2AF-2EB7-C846-B5C9-B7244BF84E2C}"/>
              </a:ext>
            </a:extLst>
          </p:cNvPr>
          <p:cNvSpPr txBox="1"/>
          <p:nvPr/>
        </p:nvSpPr>
        <p:spPr>
          <a:xfrm>
            <a:off x="3041108" y="5200287"/>
            <a:ext cx="12041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>
                <a:solidFill>
                  <a:srgbClr val="034EA2"/>
                </a:solidFill>
              </a:rPr>
              <a:t>Utiliser un mouchoir</a:t>
            </a:r>
            <a:br>
              <a:rPr lang="fr-FR" sz="900">
                <a:solidFill>
                  <a:srgbClr val="034EA2"/>
                </a:solidFill>
              </a:rPr>
            </a:br>
            <a:r>
              <a:rPr lang="fr-FR" sz="900">
                <a:solidFill>
                  <a:srgbClr val="034EA2"/>
                </a:solidFill>
              </a:rPr>
              <a:t>à usage unique</a:t>
            </a:r>
            <a:br>
              <a:rPr lang="fr-FR" sz="900">
                <a:solidFill>
                  <a:srgbClr val="034EA2"/>
                </a:solidFill>
              </a:rPr>
            </a:br>
            <a:r>
              <a:rPr lang="fr-FR" sz="900">
                <a:solidFill>
                  <a:srgbClr val="034EA2"/>
                </a:solidFill>
              </a:rPr>
              <a:t>et le jeter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88C8B8-4520-3D47-9F31-1A305E320F29}"/>
              </a:ext>
            </a:extLst>
          </p:cNvPr>
          <p:cNvSpPr txBox="1"/>
          <p:nvPr/>
        </p:nvSpPr>
        <p:spPr>
          <a:xfrm>
            <a:off x="4315121" y="5200287"/>
            <a:ext cx="12811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>
                <a:solidFill>
                  <a:srgbClr val="034EA2"/>
                </a:solidFill>
              </a:rPr>
              <a:t>Saluer sans se serrer</a:t>
            </a:r>
            <a:br>
              <a:rPr lang="fr-FR" sz="900">
                <a:solidFill>
                  <a:srgbClr val="034EA2"/>
                </a:solidFill>
              </a:rPr>
            </a:br>
            <a:r>
              <a:rPr lang="fr-FR" sz="900">
                <a:solidFill>
                  <a:srgbClr val="034EA2"/>
                </a:solidFill>
              </a:rPr>
              <a:t>la main, éviter</a:t>
            </a:r>
          </a:p>
          <a:p>
            <a:pPr algn="ctr"/>
            <a:r>
              <a:rPr lang="fr-FR" sz="900">
                <a:solidFill>
                  <a:srgbClr val="034EA2"/>
                </a:solidFill>
              </a:rPr>
              <a:t>les embrassades</a:t>
            </a:r>
          </a:p>
        </p:txBody>
      </p:sp>
      <p:pic>
        <p:nvPicPr>
          <p:cNvPr id="16" name="Picture 15" descr="Icon&#10;&#10;Description automatically generated with low confidence">
            <a:extLst>
              <a:ext uri="{FF2B5EF4-FFF2-40B4-BE49-F238E27FC236}">
                <a16:creationId xmlns:a16="http://schemas.microsoft.com/office/drawing/2014/main" id="{8F8618C8-84DE-6144-9EE8-42FD81E10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4" y="4235940"/>
            <a:ext cx="4679074" cy="88999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B0336A-E5FE-E14E-8264-87B7E8DC9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540" y="4104676"/>
            <a:ext cx="649487" cy="1734705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9F0875E-6FA0-3D44-AB66-DCBC45314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144" y="4104676"/>
            <a:ext cx="649487" cy="17347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ABD8E21-549E-EA49-957D-6273945B46FC}"/>
              </a:ext>
            </a:extLst>
          </p:cNvPr>
          <p:cNvSpPr txBox="1"/>
          <p:nvPr/>
        </p:nvSpPr>
        <p:spPr>
          <a:xfrm>
            <a:off x="6934012" y="5431119"/>
            <a:ext cx="441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>
                <a:solidFill>
                  <a:srgbClr val="034EA2"/>
                </a:solidFill>
              </a:rPr>
              <a:t>1 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7C1815-B787-8943-BF92-09DCBF4B0870}"/>
              </a:ext>
            </a:extLst>
          </p:cNvPr>
          <p:cNvCxnSpPr/>
          <p:nvPr/>
        </p:nvCxnSpPr>
        <p:spPr>
          <a:xfrm>
            <a:off x="6694698" y="5787116"/>
            <a:ext cx="964446" cy="0"/>
          </a:xfrm>
          <a:prstGeom prst="straightConnector1">
            <a:avLst/>
          </a:prstGeom>
          <a:ln>
            <a:solidFill>
              <a:srgbClr val="034EA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99690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318A0E9-D9D1-D245-BB1D-1EE42E3BDF22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DU SAFETY STAND DOWN</a:t>
            </a:r>
            <a:endParaRPr lang="fr-F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108878-2A1C-BC46-9AD3-418FD318AD40}"/>
              </a:ext>
            </a:extLst>
          </p:cNvPr>
          <p:cNvSpPr/>
          <p:nvPr/>
        </p:nvSpPr>
        <p:spPr>
          <a:xfrm>
            <a:off x="5475641" y="1391142"/>
            <a:ext cx="3231127" cy="4654655"/>
          </a:xfrm>
          <a:prstGeom prst="roundRect">
            <a:avLst>
              <a:gd name="adj" fmla="val 12146"/>
            </a:avLst>
          </a:prstGeom>
          <a:solidFill>
            <a:srgbClr val="034EA2">
              <a:alpha val="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Rectangle à coins arrondis 11">
            <a:extLst>
              <a:ext uri="{FF2B5EF4-FFF2-40B4-BE49-F238E27FC236}">
                <a16:creationId xmlns:a16="http://schemas.microsoft.com/office/drawing/2014/main" id="{98E31328-469C-9747-A374-3663BEC3EE4A}"/>
              </a:ext>
            </a:extLst>
          </p:cNvPr>
          <p:cNvSpPr/>
          <p:nvPr/>
        </p:nvSpPr>
        <p:spPr>
          <a:xfrm>
            <a:off x="5475641" y="1597845"/>
            <a:ext cx="3231127" cy="3846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fr-FR" sz="2000" b="1">
                <a:solidFill>
                  <a:srgbClr val="034EA2"/>
                </a:solidFill>
              </a:rPr>
              <a:t>OBJECTIFS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04A12-4DF1-8441-9D01-0C060692C1CC}"/>
              </a:ext>
            </a:extLst>
          </p:cNvPr>
          <p:cNvSpPr/>
          <p:nvPr/>
        </p:nvSpPr>
        <p:spPr>
          <a:xfrm>
            <a:off x="5475641" y="2168170"/>
            <a:ext cx="3231127" cy="181525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1999" tIns="45720" rIns="251999" bIns="45720" rtlCol="0" anchor="t"/>
          <a:lstStyle/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/>
              </a:rPr>
              <a:t>Comprendre les situations rencontrées par les conducteurs, sans les blâmer.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Mettre en lumière les scénarii accidentels, càd les causes et les conséquences réelles ou potentielles des événements routiers.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Partager des exemples d’accidents majeurs.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/>
              </a:rPr>
              <a:t>Partager des messages importants avec nos transporteurs et conducteurs.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/>
              </a:rPr>
              <a:t>Identifier avec nos transporteurs et conducteurs, des voies d’amélioration.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21636B-B1CC-3140-AA78-E375D9F8F818}"/>
              </a:ext>
            </a:extLst>
          </p:cNvPr>
          <p:cNvSpPr/>
          <p:nvPr/>
        </p:nvSpPr>
        <p:spPr>
          <a:xfrm>
            <a:off x="306556" y="1391142"/>
            <a:ext cx="4996964" cy="4654656"/>
          </a:xfrm>
          <a:prstGeom prst="roundRect">
            <a:avLst>
              <a:gd name="adj" fmla="val 12146"/>
            </a:avLst>
          </a:prstGeom>
          <a:solidFill>
            <a:srgbClr val="034EA2">
              <a:alpha val="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DF198E21-D023-C24D-89EA-13DEEA9D1E54}"/>
              </a:ext>
            </a:extLst>
          </p:cNvPr>
          <p:cNvSpPr/>
          <p:nvPr/>
        </p:nvSpPr>
        <p:spPr>
          <a:xfrm>
            <a:off x="306556" y="1597845"/>
            <a:ext cx="4996964" cy="3846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fr-FR" sz="2000" b="1">
                <a:solidFill>
                  <a:srgbClr val="034EA2"/>
                </a:solidFill>
              </a:rPr>
              <a:t>CONTEXTE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0BEC82-40EA-4E44-856F-055D90A3512F}"/>
              </a:ext>
            </a:extLst>
          </p:cNvPr>
          <p:cNvSpPr/>
          <p:nvPr/>
        </p:nvSpPr>
        <p:spPr>
          <a:xfrm>
            <a:off x="306556" y="2168170"/>
            <a:ext cx="4996963" cy="375327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1999" tIns="45720" rIns="251999" bIns="45720" rtlCol="0" anchor="t"/>
          <a:lstStyle/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spc="-30">
                <a:solidFill>
                  <a:srgbClr val="414141"/>
                </a:solidFill>
                <a:cs typeface="Arial"/>
              </a:rPr>
              <a:t>Depuis Janvier 2020, 52 accidents de poids lourd graves ou potentiellement graves dont 31 renversements </a:t>
            </a:r>
            <a:br>
              <a:rPr lang="fr-FR" sz="1400" spc="-30">
                <a:cs typeface="Arial" panose="020B0604020202020204" pitchFamily="34" charset="0"/>
              </a:rPr>
            </a:br>
            <a:r>
              <a:rPr lang="fr-FR" sz="1400" spc="-30">
                <a:solidFill>
                  <a:srgbClr val="414141"/>
                </a:solidFill>
                <a:cs typeface="Arial"/>
              </a:rPr>
              <a:t>(4 renversements pour le mois d’avril 2021).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spc="-30">
                <a:solidFill>
                  <a:srgbClr val="414141"/>
                </a:solidFill>
                <a:cs typeface="Arial" panose="020B0604020202020204" pitchFamily="34" charset="0"/>
              </a:rPr>
              <a:t>Après des années de réduction du nombre d’accidents, nos résultats ne s’améliorent plus.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spc="-30">
                <a:solidFill>
                  <a:srgbClr val="414141"/>
                </a:solidFill>
                <a:cs typeface="Arial" panose="020B0604020202020204" pitchFamily="34" charset="0"/>
              </a:rPr>
              <a:t>Le comportement est considéré comme cause immédiate prédominante des accidents de transport routier graves. 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spc="-30">
                <a:solidFill>
                  <a:srgbClr val="414141"/>
                </a:solidFill>
                <a:cs typeface="Arial"/>
              </a:rPr>
              <a:t>Les accidents classés en « comportement » sont ceux pour lesquels les actions intentionnelles ou non intentionnelles du conducteur sont considérées comme cause immédiate principale.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spc="-30">
                <a:solidFill>
                  <a:srgbClr val="414141"/>
                </a:solidFill>
                <a:cs typeface="Arial"/>
              </a:rPr>
              <a:t>Certains de ces accidents peuvent avoir des causes profondes liées à des faiblesses de notre organisation, ou à la façon dont nous déployons nos exigences (logique basée sur la violation, politique de sanction </a:t>
            </a:r>
            <a:r>
              <a:rPr lang="fr-FR" sz="1400" spc="-30" err="1">
                <a:solidFill>
                  <a:srgbClr val="414141"/>
                </a:solidFill>
                <a:cs typeface="Arial"/>
              </a:rPr>
              <a:t>etc</a:t>
            </a:r>
            <a:r>
              <a:rPr lang="fr-FR" sz="1400" spc="-30">
                <a:solidFill>
                  <a:srgbClr val="414141"/>
                </a:solidFill>
                <a:cs typeface="Arial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32911325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318A0E9-D9D1-D245-BB1D-1EE42E3BDF22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DU SAFETY STAND DOWN</a:t>
            </a:r>
            <a:endParaRPr lang="fr-F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108878-2A1C-BC46-9AD3-418FD318AD40}"/>
              </a:ext>
            </a:extLst>
          </p:cNvPr>
          <p:cNvSpPr/>
          <p:nvPr/>
        </p:nvSpPr>
        <p:spPr>
          <a:xfrm>
            <a:off x="281579" y="1688645"/>
            <a:ext cx="4075402" cy="2830804"/>
          </a:xfrm>
          <a:prstGeom prst="roundRect">
            <a:avLst>
              <a:gd name="adj" fmla="val 9145"/>
            </a:avLst>
          </a:prstGeom>
          <a:solidFill>
            <a:srgbClr val="034EA2">
              <a:alpha val="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Rectangle à coins arrondis 11">
            <a:extLst>
              <a:ext uri="{FF2B5EF4-FFF2-40B4-BE49-F238E27FC236}">
                <a16:creationId xmlns:a16="http://schemas.microsoft.com/office/drawing/2014/main" id="{98E31328-469C-9747-A374-3663BEC3EE4A}"/>
              </a:ext>
            </a:extLst>
          </p:cNvPr>
          <p:cNvSpPr/>
          <p:nvPr/>
        </p:nvSpPr>
        <p:spPr>
          <a:xfrm>
            <a:off x="281579" y="1839289"/>
            <a:ext cx="4075402" cy="3846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fr-FR" sz="2000" b="1">
                <a:solidFill>
                  <a:srgbClr val="034EA2"/>
                </a:solidFill>
              </a:rPr>
              <a:t>SUJETS PRINCIPAUX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04A12-4DF1-8441-9D01-0C060692C1CC}"/>
              </a:ext>
            </a:extLst>
          </p:cNvPr>
          <p:cNvSpPr/>
          <p:nvPr/>
        </p:nvSpPr>
        <p:spPr>
          <a:xfrm>
            <a:off x="281580" y="2289555"/>
            <a:ext cx="4075402" cy="130833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45720" rIns="216000" bIns="45720" rtlCol="0" anchor="t"/>
          <a:lstStyle/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/>
              </a:rPr>
              <a:t>Les causes et conséquences de nos accidents routiers.</a:t>
            </a:r>
            <a:endParaRPr lang="fr-FR" sz="1400">
              <a:solidFill>
                <a:srgbClr val="414141"/>
              </a:solidFill>
              <a:cs typeface="Arial" panose="020B0604020202020204" pitchFamily="34" charset="0"/>
            </a:endParaRP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/>
              </a:rPr>
              <a:t>La manière dont la fatigue détériore la performance sécurité du conducteur.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/>
              </a:rPr>
              <a:t>La façon dont des distracteurs peuvent détourner l’attention du conducteur.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La nécessité d’adapter sa vitesse aux conditions de route.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7D1E175-711B-4A42-B928-F823BD6CD21F}"/>
              </a:ext>
            </a:extLst>
          </p:cNvPr>
          <p:cNvSpPr/>
          <p:nvPr/>
        </p:nvSpPr>
        <p:spPr>
          <a:xfrm>
            <a:off x="4656345" y="1688645"/>
            <a:ext cx="4071004" cy="1654608"/>
          </a:xfrm>
          <a:prstGeom prst="roundRect">
            <a:avLst>
              <a:gd name="adj" fmla="val 18484"/>
            </a:avLst>
          </a:prstGeom>
          <a:solidFill>
            <a:srgbClr val="034EA2">
              <a:alpha val="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à coins arrondis 11">
            <a:extLst>
              <a:ext uri="{FF2B5EF4-FFF2-40B4-BE49-F238E27FC236}">
                <a16:creationId xmlns:a16="http://schemas.microsoft.com/office/drawing/2014/main" id="{29CC351B-8D64-6B4F-BC7D-12B41FB8BD57}"/>
              </a:ext>
            </a:extLst>
          </p:cNvPr>
          <p:cNvSpPr/>
          <p:nvPr/>
        </p:nvSpPr>
        <p:spPr>
          <a:xfrm>
            <a:off x="4656345" y="1839289"/>
            <a:ext cx="4071004" cy="3846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fr-FR" sz="2000" b="1">
                <a:solidFill>
                  <a:srgbClr val="034EA2"/>
                </a:solidFill>
              </a:rPr>
              <a:t>SEQUENCE TYPE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5D0FFD-58FF-7647-8139-EB1387ADAEC8}"/>
              </a:ext>
            </a:extLst>
          </p:cNvPr>
          <p:cNvSpPr/>
          <p:nvPr/>
        </p:nvSpPr>
        <p:spPr>
          <a:xfrm>
            <a:off x="4656345" y="2289555"/>
            <a:ext cx="4071004" cy="95722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45720" rIns="216000" bIns="45720" rtlCol="0" anchor="t"/>
          <a:lstStyle/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Messages d’Alexis VOVK.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Présentation de fond.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/>
              </a:rPr>
              <a:t>Atelier participatif.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7B4F6BD-B5E5-E242-91BF-C0195E72404F}"/>
              </a:ext>
            </a:extLst>
          </p:cNvPr>
          <p:cNvSpPr/>
          <p:nvPr/>
        </p:nvSpPr>
        <p:spPr>
          <a:xfrm>
            <a:off x="4656343" y="3588176"/>
            <a:ext cx="4071005" cy="2066390"/>
          </a:xfrm>
          <a:prstGeom prst="roundRect">
            <a:avLst>
              <a:gd name="adj" fmla="val 12146"/>
            </a:avLst>
          </a:prstGeom>
          <a:solidFill>
            <a:srgbClr val="034EA2">
              <a:alpha val="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Rectangle à coins arrondis 11">
            <a:extLst>
              <a:ext uri="{FF2B5EF4-FFF2-40B4-BE49-F238E27FC236}">
                <a16:creationId xmlns:a16="http://schemas.microsoft.com/office/drawing/2014/main" id="{2B9B4F4D-E881-3341-99ED-FADA2393D643}"/>
              </a:ext>
            </a:extLst>
          </p:cNvPr>
          <p:cNvSpPr/>
          <p:nvPr/>
        </p:nvSpPr>
        <p:spPr>
          <a:xfrm>
            <a:off x="4656343" y="3738820"/>
            <a:ext cx="4071005" cy="3846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fr-FR" sz="2000" b="1">
                <a:solidFill>
                  <a:srgbClr val="034EA2"/>
                </a:solidFill>
              </a:rPr>
              <a:t>PUBLIC CIBLE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3DF1A-8BAC-9145-B5DA-66542F7A4A7E}"/>
              </a:ext>
            </a:extLst>
          </p:cNvPr>
          <p:cNvSpPr/>
          <p:nvPr/>
        </p:nvSpPr>
        <p:spPr>
          <a:xfrm>
            <a:off x="4656343" y="4221663"/>
            <a:ext cx="4071005" cy="83537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45720" rIns="216000" bIns="45720" rtlCol="0" anchor="t"/>
          <a:lstStyle/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/>
              </a:rPr>
              <a:t>Transporteurs et conducteurs opérant des véhicules dédiés sous contrat &amp; conducteurs de la flotte propre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/>
              </a:rPr>
              <a:t>Lorsque c’est possible, inclure les transporteurs opérant pour Total en contrat spot.</a:t>
            </a:r>
          </a:p>
        </p:txBody>
      </p:sp>
    </p:spTree>
    <p:extLst>
      <p:ext uri="{BB962C8B-B14F-4D97-AF65-F5344CB8AC3E}">
        <p14:creationId xmlns:p14="http://schemas.microsoft.com/office/powerpoint/2010/main" val="1226103463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B6158A0-998B-47F4-BB45-A509FE6BFD45}"/>
              </a:ext>
            </a:extLst>
          </p:cNvPr>
          <p:cNvSpPr/>
          <p:nvPr/>
        </p:nvSpPr>
        <p:spPr>
          <a:xfrm>
            <a:off x="149950" y="1243948"/>
            <a:ext cx="2783874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1C020F-48BE-48D4-AF2E-185FF19BC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3331" y="1089583"/>
            <a:ext cx="2323820" cy="307777"/>
          </a:xfr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034EA2"/>
                </a:solidFill>
              </a:rPr>
              <a:t>VIDEO D’ALEXIS VOVK</a:t>
            </a:r>
            <a:endParaRPr lang="fr-FR" dirty="0">
              <a:solidFill>
                <a:srgbClr val="034EA2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FBBFEF5-080C-41E6-B648-C4C3B4256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46" y="1486011"/>
            <a:ext cx="2277189" cy="1937531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8906FD6-D455-41EE-BDE3-0FBDAB82906C}"/>
              </a:ext>
            </a:extLst>
          </p:cNvPr>
          <p:cNvSpPr/>
          <p:nvPr/>
        </p:nvSpPr>
        <p:spPr>
          <a:xfrm>
            <a:off x="3111096" y="1243948"/>
            <a:ext cx="2783874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5183AE83-AF88-498B-89C3-E5CD2B10F7DD}"/>
              </a:ext>
            </a:extLst>
          </p:cNvPr>
          <p:cNvSpPr txBox="1">
            <a:spLocks/>
          </p:cNvSpPr>
          <p:nvPr/>
        </p:nvSpPr>
        <p:spPr>
          <a:xfrm>
            <a:off x="3216422" y="1083665"/>
            <a:ext cx="2573222" cy="307777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214314" indent="-214314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34EA2"/>
                </a:solidFill>
              </a:rPr>
              <a:t>PRESENTATION DE FOND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03C9C029-B775-47FD-A1F9-C81556A31B30}"/>
              </a:ext>
            </a:extLst>
          </p:cNvPr>
          <p:cNvSpPr/>
          <p:nvPr/>
        </p:nvSpPr>
        <p:spPr>
          <a:xfrm>
            <a:off x="148793" y="3737041"/>
            <a:ext cx="2772896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1" name="Espace réservé du contenu 1">
            <a:extLst>
              <a:ext uri="{FF2B5EF4-FFF2-40B4-BE49-F238E27FC236}">
                <a16:creationId xmlns:a16="http://schemas.microsoft.com/office/drawing/2014/main" id="{0CDE2756-3681-42CC-BE32-00C42E3D40C4}"/>
              </a:ext>
            </a:extLst>
          </p:cNvPr>
          <p:cNvSpPr txBox="1">
            <a:spLocks/>
          </p:cNvSpPr>
          <p:nvPr/>
        </p:nvSpPr>
        <p:spPr>
          <a:xfrm>
            <a:off x="538816" y="3585762"/>
            <a:ext cx="2039012" cy="307777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214314" indent="-214314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34EA2"/>
                </a:solidFill>
              </a:rPr>
              <a:t>GUIDES ATELIERS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F2C718AF-D475-4DF9-8B2F-73530751097F}"/>
              </a:ext>
            </a:extLst>
          </p:cNvPr>
          <p:cNvSpPr/>
          <p:nvPr/>
        </p:nvSpPr>
        <p:spPr>
          <a:xfrm>
            <a:off x="3109555" y="3737041"/>
            <a:ext cx="2772896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Espace réservé du contenu 1">
            <a:extLst>
              <a:ext uri="{FF2B5EF4-FFF2-40B4-BE49-F238E27FC236}">
                <a16:creationId xmlns:a16="http://schemas.microsoft.com/office/drawing/2014/main" id="{A0B6903F-FB36-49E0-AB7E-FF1B19393C66}"/>
              </a:ext>
            </a:extLst>
          </p:cNvPr>
          <p:cNvSpPr txBox="1">
            <a:spLocks/>
          </p:cNvSpPr>
          <p:nvPr/>
        </p:nvSpPr>
        <p:spPr>
          <a:xfrm>
            <a:off x="3184804" y="3589956"/>
            <a:ext cx="2617034" cy="307777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214314" indent="-214314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34EA2"/>
                </a:solidFill>
              </a:rPr>
              <a:t>ANIMATIONS PAR SUJETS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BAF04603-24A7-471D-9B0F-F53E09966E3E}"/>
              </a:ext>
            </a:extLst>
          </p:cNvPr>
          <p:cNvSpPr/>
          <p:nvPr/>
        </p:nvSpPr>
        <p:spPr>
          <a:xfrm>
            <a:off x="6073820" y="3737041"/>
            <a:ext cx="2772896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7" name="Espace réservé du contenu 1">
            <a:extLst>
              <a:ext uri="{FF2B5EF4-FFF2-40B4-BE49-F238E27FC236}">
                <a16:creationId xmlns:a16="http://schemas.microsoft.com/office/drawing/2014/main" id="{F7D43DE4-AE28-401C-8EA8-8B1DD0EABEDF}"/>
              </a:ext>
            </a:extLst>
          </p:cNvPr>
          <p:cNvSpPr txBox="1">
            <a:spLocks/>
          </p:cNvSpPr>
          <p:nvPr/>
        </p:nvSpPr>
        <p:spPr>
          <a:xfrm>
            <a:off x="6477635" y="3589955"/>
            <a:ext cx="1965266" cy="307777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214314" indent="-214314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34EA2"/>
                </a:solidFill>
              </a:rPr>
              <a:t>CARTE &amp; AFFICHE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D79F5F2B-D109-4363-A6C7-936F9A460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803" y="4357396"/>
            <a:ext cx="2617035" cy="11271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16FFD965-D6E0-4EBF-B2B9-F717F7E397EC}"/>
              </a:ext>
            </a:extLst>
          </p:cNvPr>
          <p:cNvSpPr/>
          <p:nvPr/>
        </p:nvSpPr>
        <p:spPr>
          <a:xfrm>
            <a:off x="6072241" y="1243948"/>
            <a:ext cx="2783874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2" name="Espace réservé du contenu 1">
            <a:extLst>
              <a:ext uri="{FF2B5EF4-FFF2-40B4-BE49-F238E27FC236}">
                <a16:creationId xmlns:a16="http://schemas.microsoft.com/office/drawing/2014/main" id="{08F50C6D-8356-48B6-BD26-EDC9EFA3E6B1}"/>
              </a:ext>
            </a:extLst>
          </p:cNvPr>
          <p:cNvSpPr txBox="1">
            <a:spLocks/>
          </p:cNvSpPr>
          <p:nvPr/>
        </p:nvSpPr>
        <p:spPr>
          <a:xfrm>
            <a:off x="6404320" y="1077933"/>
            <a:ext cx="2111896" cy="307777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214314" indent="-214314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34EA2"/>
                </a:solidFill>
              </a:rPr>
              <a:t>CATALOGUE DE CAS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084CD6DD-0625-9847-A9E0-1FFE701C1CC1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EN SUPPORT DU SSD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72D468-05D4-C441-B516-ADAC4185E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459" y="2235553"/>
            <a:ext cx="1443426" cy="108257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6DCBE5-18B7-9143-958F-DCBD2696D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452" y="1945288"/>
            <a:ext cx="1438549" cy="107891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3691D12-B01E-0643-947B-28EC46560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154" y="1666536"/>
            <a:ext cx="1443426" cy="108256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0E86274-FBEE-324B-913C-6D015E42B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0036" y="2235553"/>
            <a:ext cx="1471443" cy="110358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5CAC3AB-2E5D-A14D-A15A-557669EF6F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564" y="1941981"/>
            <a:ext cx="1471407" cy="110355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47936B6-3427-F74E-9992-AF89B4B42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1448" y="1637736"/>
            <a:ext cx="1471443" cy="110358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05AFCC6-F913-C04A-B88B-02068A6F24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468" y="4742474"/>
            <a:ext cx="989490" cy="74211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B6A2317-5D30-664E-8C71-170E9D59CC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435" y="4272477"/>
            <a:ext cx="989490" cy="74211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370A49D-F0CB-7044-9814-05EEF16DE8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1447" y="4080377"/>
            <a:ext cx="1121191" cy="168125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D364267-90A2-FC4A-9F42-1688C5FEF3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76017" y="4080349"/>
            <a:ext cx="1121212" cy="1681290"/>
          </a:xfrm>
          <a:prstGeom prst="rect">
            <a:avLst/>
          </a:prstGeom>
        </p:spPr>
      </p:pic>
      <p:pic>
        <p:nvPicPr>
          <p:cNvPr id="29" name="Picture 2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8714DE7-46B2-EE4C-8ED4-62022D4666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8125" y="4077924"/>
            <a:ext cx="1205362" cy="174107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9911918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E18BD5F-9236-454B-99CA-4DCBE193EB07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  <a:latin typeface="Arial"/>
              </a:rPr>
              <a:t>MESSAGES CLÉs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B12E59-3211-0C41-98EB-4D79BBA3B410}"/>
              </a:ext>
            </a:extLst>
          </p:cNvPr>
          <p:cNvSpPr/>
          <p:nvPr/>
        </p:nvSpPr>
        <p:spPr>
          <a:xfrm>
            <a:off x="63068" y="1220294"/>
            <a:ext cx="8807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rgbClr val="414141"/>
                </a:solidFill>
              </a:rPr>
              <a:t>Nous (Conducteurs, Transporteurs, Total) devons tout faire pour réduire encore notre impact.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86A266-C66C-C248-B624-211E9A674977}"/>
              </a:ext>
            </a:extLst>
          </p:cNvPr>
          <p:cNvSpPr/>
          <p:nvPr/>
        </p:nvSpPr>
        <p:spPr>
          <a:xfrm>
            <a:off x="63068" y="1814049"/>
            <a:ext cx="8807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rgbClr val="414141"/>
                </a:solidFill>
              </a:rPr>
              <a:t>Nous sommes des professionnels et non pas des simples usagers comme les autres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46827-3AA3-9540-ABE4-32AC6B78F24E}"/>
              </a:ext>
            </a:extLst>
          </p:cNvPr>
          <p:cNvSpPr/>
          <p:nvPr/>
        </p:nvSpPr>
        <p:spPr>
          <a:xfrm>
            <a:off x="63067" y="2407804"/>
            <a:ext cx="8807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rgbClr val="414141"/>
                </a:solidFill>
              </a:rPr>
              <a:t>Nous devons rester exemplaires, malgré les difficultés, malgré les contraintes,</a:t>
            </a:r>
          </a:p>
          <a:p>
            <a:pPr algn="ctr"/>
            <a:r>
              <a:rPr lang="fr-FR" sz="1600">
                <a:solidFill>
                  <a:srgbClr val="414141"/>
                </a:solidFill>
              </a:rPr>
              <a:t>malgré les autres usagers.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4EE8D7-69D0-2B46-9915-9CDF8587F98C}"/>
              </a:ext>
            </a:extLst>
          </p:cNvPr>
          <p:cNvSpPr/>
          <p:nvPr/>
        </p:nvSpPr>
        <p:spPr>
          <a:xfrm>
            <a:off x="63067" y="3247780"/>
            <a:ext cx="8807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rgbClr val="414141"/>
                </a:solidFill>
              </a:rPr>
              <a:t>Nous devons respecter le code de la route et les règles fixées.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A416B-4D92-B54D-A6B3-9E4350DE413D}"/>
              </a:ext>
            </a:extLst>
          </p:cNvPr>
          <p:cNvSpPr/>
          <p:nvPr/>
        </p:nvSpPr>
        <p:spPr>
          <a:xfrm>
            <a:off x="63067" y="3841535"/>
            <a:ext cx="8807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rgbClr val="414141"/>
                </a:solidFill>
              </a:rPr>
              <a:t>L’objectif des règles est de nous protéger et de protéger les autres.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9D080-054F-0B49-9AA1-C1C810595344}"/>
              </a:ext>
            </a:extLst>
          </p:cNvPr>
          <p:cNvSpPr/>
          <p:nvPr/>
        </p:nvSpPr>
        <p:spPr>
          <a:xfrm>
            <a:off x="63067" y="4435290"/>
            <a:ext cx="8807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rgbClr val="414141"/>
                </a:solidFill>
              </a:rPr>
              <a:t>La sécurité prime sur la conformité stricte aux exigences.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7BED-6A4A-0349-8016-ACCC435A6E8C}"/>
              </a:ext>
            </a:extLst>
          </p:cNvPr>
          <p:cNvSpPr/>
          <p:nvPr/>
        </p:nvSpPr>
        <p:spPr>
          <a:xfrm>
            <a:off x="63067" y="5029045"/>
            <a:ext cx="8807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rgbClr val="414141"/>
                </a:solidFill>
              </a:rPr>
              <a:t>Notre comportement est la clef de notre sécurité, de celle des autres usagers et des riverains.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41132E-7E47-6C4A-BB23-07737C74B7DF}"/>
              </a:ext>
            </a:extLst>
          </p:cNvPr>
          <p:cNvSpPr/>
          <p:nvPr/>
        </p:nvSpPr>
        <p:spPr>
          <a:xfrm>
            <a:off x="63067" y="5622801"/>
            <a:ext cx="8807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rgbClr val="414141"/>
                </a:solidFill>
              </a:rPr>
              <a:t> Aucun trajet n’est assez important pour mettre notre vie, ou celle des autres en danger.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9AA209-749C-3442-8856-7FDBE9FEF1F8}"/>
              </a:ext>
            </a:extLst>
          </p:cNvPr>
          <p:cNvCxnSpPr>
            <a:cxnSpLocks/>
          </p:cNvCxnSpPr>
          <p:nvPr/>
        </p:nvCxnSpPr>
        <p:spPr>
          <a:xfrm>
            <a:off x="1250734" y="5495200"/>
            <a:ext cx="6432331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7C484-2505-8642-8749-1219A9AF3F1C}"/>
              </a:ext>
            </a:extLst>
          </p:cNvPr>
          <p:cNvCxnSpPr>
            <a:cxnSpLocks/>
          </p:cNvCxnSpPr>
          <p:nvPr/>
        </p:nvCxnSpPr>
        <p:spPr>
          <a:xfrm>
            <a:off x="2801010" y="4901445"/>
            <a:ext cx="3331779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F34066-3F72-F642-9406-31C7638B4C0A}"/>
              </a:ext>
            </a:extLst>
          </p:cNvPr>
          <p:cNvCxnSpPr>
            <a:cxnSpLocks/>
          </p:cNvCxnSpPr>
          <p:nvPr/>
        </p:nvCxnSpPr>
        <p:spPr>
          <a:xfrm>
            <a:off x="2255982" y="4307690"/>
            <a:ext cx="4421834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36D407-F2DE-5E4C-8B46-1552292F2511}"/>
              </a:ext>
            </a:extLst>
          </p:cNvPr>
          <p:cNvCxnSpPr>
            <a:cxnSpLocks/>
          </p:cNvCxnSpPr>
          <p:nvPr/>
        </p:nvCxnSpPr>
        <p:spPr>
          <a:xfrm>
            <a:off x="2517230" y="3713935"/>
            <a:ext cx="3899338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462141-45B7-CD45-80BC-ED230220C106}"/>
              </a:ext>
            </a:extLst>
          </p:cNvPr>
          <p:cNvCxnSpPr>
            <a:cxnSpLocks/>
          </p:cNvCxnSpPr>
          <p:nvPr/>
        </p:nvCxnSpPr>
        <p:spPr>
          <a:xfrm>
            <a:off x="1981203" y="3120180"/>
            <a:ext cx="4971393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30D333-7129-524A-9C52-7AC039368DE7}"/>
              </a:ext>
            </a:extLst>
          </p:cNvPr>
          <p:cNvCxnSpPr>
            <a:cxnSpLocks/>
          </p:cNvCxnSpPr>
          <p:nvPr/>
        </p:nvCxnSpPr>
        <p:spPr>
          <a:xfrm>
            <a:off x="1681658" y="2280203"/>
            <a:ext cx="5570483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A18855-76FA-1D4E-B361-380F08B10E00}"/>
              </a:ext>
            </a:extLst>
          </p:cNvPr>
          <p:cNvCxnSpPr>
            <a:cxnSpLocks/>
          </p:cNvCxnSpPr>
          <p:nvPr/>
        </p:nvCxnSpPr>
        <p:spPr>
          <a:xfrm>
            <a:off x="1403135" y="1686448"/>
            <a:ext cx="6127528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909574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96C405C-317C-904A-BF4B-A5A12A6C7058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ATELIERS SAFETY STAND DOWN</a:t>
            </a:r>
            <a:endParaRPr lang="fr-F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DCE6D0-53D3-7C40-8C22-045CC99A991C}"/>
              </a:ext>
            </a:extLst>
          </p:cNvPr>
          <p:cNvGrpSpPr/>
          <p:nvPr/>
        </p:nvGrpSpPr>
        <p:grpSpPr>
          <a:xfrm>
            <a:off x="299606" y="1112560"/>
            <a:ext cx="8345311" cy="1151287"/>
            <a:chOff x="226033" y="1171845"/>
            <a:chExt cx="8345311" cy="11512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340D61-B304-A541-BE33-A2BD00F9660E}"/>
                </a:ext>
              </a:extLst>
            </p:cNvPr>
            <p:cNvSpPr/>
            <p:nvPr/>
          </p:nvSpPr>
          <p:spPr>
            <a:xfrm>
              <a:off x="1545021" y="1171845"/>
              <a:ext cx="7026323" cy="1151287"/>
            </a:xfrm>
            <a:prstGeom prst="rect">
              <a:avLst/>
            </a:prstGeom>
            <a:noFill/>
            <a:ln w="19050">
              <a:solidFill>
                <a:srgbClr val="F794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414141"/>
                  </a:solidFill>
                </a:rPr>
                <a:t>Créer une opportunité de parler avec nos conducteurs des accidents routiers graves. </a:t>
              </a:r>
            </a:p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414141"/>
                  </a:solidFill>
                </a:rPr>
                <a:t>Mettre en lumière et discuter les possibles causes profondes d’accidents, y/c faiblesses de notre organisation.</a:t>
              </a:r>
              <a:endParaRPr lang="fr-FR" sz="1200">
                <a:solidFill>
                  <a:srgbClr val="414141"/>
                </a:solidFill>
                <a:cs typeface="Arial"/>
              </a:endParaRPr>
            </a:p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414141"/>
                  </a:solidFill>
                </a:rPr>
                <a:t>Avec nos transporteurs et conducteurs, identifier des voies d’amélioration.</a:t>
              </a:r>
              <a:endParaRPr lang="fr-FR" sz="1200">
                <a:solidFill>
                  <a:srgbClr val="414141"/>
                </a:solidFill>
                <a:cs typeface="Arial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78C7B09-5BC7-9A4F-A71F-724CBCF1ADA9}"/>
                </a:ext>
              </a:extLst>
            </p:cNvPr>
            <p:cNvSpPr/>
            <p:nvPr/>
          </p:nvSpPr>
          <p:spPr>
            <a:xfrm>
              <a:off x="226033" y="1379348"/>
              <a:ext cx="1878227" cy="736280"/>
            </a:xfrm>
            <a:prstGeom prst="parallelogram">
              <a:avLst/>
            </a:prstGeom>
            <a:solidFill>
              <a:srgbClr val="034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b="1"/>
                <a:t>Pourquoi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A601205-2BB6-DC46-8AAD-C1C5DFEBDF6A}"/>
              </a:ext>
            </a:extLst>
          </p:cNvPr>
          <p:cNvGrpSpPr/>
          <p:nvPr/>
        </p:nvGrpSpPr>
        <p:grpSpPr>
          <a:xfrm>
            <a:off x="299606" y="2400570"/>
            <a:ext cx="8345311" cy="1151287"/>
            <a:chOff x="226033" y="2443597"/>
            <a:chExt cx="8345311" cy="115128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9E2F50-F67B-5A4C-B68B-1EA9164F881B}"/>
                </a:ext>
              </a:extLst>
            </p:cNvPr>
            <p:cNvSpPr/>
            <p:nvPr/>
          </p:nvSpPr>
          <p:spPr>
            <a:xfrm>
              <a:off x="1545021" y="2443597"/>
              <a:ext cx="7026323" cy="1151287"/>
            </a:xfrm>
            <a:prstGeom prst="rect">
              <a:avLst/>
            </a:prstGeom>
            <a:noFill/>
            <a:ln w="19050">
              <a:solidFill>
                <a:srgbClr val="F794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414141"/>
                  </a:solidFill>
                </a:rPr>
                <a:t>Comprendre comment les participants gèrent les risques liés à leurs trajets.</a:t>
              </a:r>
            </a:p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414141"/>
                  </a:solidFill>
                </a:rPr>
                <a:t>Lancer une discussion centrée sur la sécurité routière et l’entretenir.</a:t>
              </a:r>
              <a:endParaRPr lang="fr-FR" sz="1200">
                <a:solidFill>
                  <a:srgbClr val="414141"/>
                </a:solidFill>
                <a:cs typeface="Arial"/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AF5D3254-B6FC-FC4F-96C3-6CBB38FF16E4}"/>
                </a:ext>
              </a:extLst>
            </p:cNvPr>
            <p:cNvSpPr/>
            <p:nvPr/>
          </p:nvSpPr>
          <p:spPr>
            <a:xfrm>
              <a:off x="226033" y="2651100"/>
              <a:ext cx="1878227" cy="736280"/>
            </a:xfrm>
            <a:prstGeom prst="parallelogram">
              <a:avLst/>
            </a:prstGeom>
            <a:solidFill>
              <a:srgbClr val="034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b="1"/>
                <a:t>Quoi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9813FE-ED4D-4640-840E-D3240C8078B1}"/>
              </a:ext>
            </a:extLst>
          </p:cNvPr>
          <p:cNvGrpSpPr/>
          <p:nvPr/>
        </p:nvGrpSpPr>
        <p:grpSpPr>
          <a:xfrm>
            <a:off x="299606" y="3688580"/>
            <a:ext cx="8345311" cy="1151287"/>
            <a:chOff x="226033" y="3746880"/>
            <a:chExt cx="8345311" cy="11512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941E54-3E75-8A40-81C0-A0D1526B2EF7}"/>
                </a:ext>
              </a:extLst>
            </p:cNvPr>
            <p:cNvSpPr/>
            <p:nvPr/>
          </p:nvSpPr>
          <p:spPr>
            <a:xfrm>
              <a:off x="1545021" y="3746880"/>
              <a:ext cx="7026323" cy="1151287"/>
            </a:xfrm>
            <a:prstGeom prst="rect">
              <a:avLst/>
            </a:prstGeom>
            <a:noFill/>
            <a:ln w="19050">
              <a:solidFill>
                <a:srgbClr val="F794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414141"/>
                  </a:solidFill>
                </a:rPr>
                <a:t>Total mène l’organisation des ateliers, main dans la main avec les transporteurs.</a:t>
              </a:r>
            </a:p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414141"/>
                  </a:solidFill>
                </a:rPr>
                <a:t>Des binômes Total / représentant Transporteur animent les échanges.</a:t>
              </a:r>
              <a:endParaRPr lang="fr-FR" sz="1200">
                <a:solidFill>
                  <a:srgbClr val="414141"/>
                </a:solidFill>
                <a:cs typeface="Arial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E7F1D4AA-EE9C-F340-BD63-8F9125B2AA38}"/>
                </a:ext>
              </a:extLst>
            </p:cNvPr>
            <p:cNvSpPr/>
            <p:nvPr/>
          </p:nvSpPr>
          <p:spPr>
            <a:xfrm>
              <a:off x="226033" y="3954383"/>
              <a:ext cx="1878227" cy="736280"/>
            </a:xfrm>
            <a:prstGeom prst="parallelogram">
              <a:avLst/>
            </a:prstGeom>
            <a:solidFill>
              <a:srgbClr val="034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b="1"/>
                <a:t>Qui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193447-C24D-7F4E-8554-05AEFEDD6C2A}"/>
              </a:ext>
            </a:extLst>
          </p:cNvPr>
          <p:cNvGrpSpPr/>
          <p:nvPr/>
        </p:nvGrpSpPr>
        <p:grpSpPr>
          <a:xfrm>
            <a:off x="299606" y="4976590"/>
            <a:ext cx="8345311" cy="1151287"/>
            <a:chOff x="226033" y="4976590"/>
            <a:chExt cx="8345311" cy="115128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FB5022-F939-A742-A453-1A0EAA8F84F8}"/>
                </a:ext>
              </a:extLst>
            </p:cNvPr>
            <p:cNvSpPr/>
            <p:nvPr/>
          </p:nvSpPr>
          <p:spPr>
            <a:xfrm>
              <a:off x="1545021" y="4976590"/>
              <a:ext cx="7026323" cy="1151287"/>
            </a:xfrm>
            <a:prstGeom prst="rect">
              <a:avLst/>
            </a:prstGeom>
            <a:noFill/>
            <a:ln w="19050">
              <a:solidFill>
                <a:srgbClr val="F794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414141"/>
                  </a:solidFill>
                </a:rPr>
                <a:t>Pendant 45min-1hr, deux animateurs débattent avec un groupe de 20 conducteurs.</a:t>
              </a:r>
            </a:p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414141"/>
                  </a:solidFill>
                  <a:ea typeface="+mn-lt"/>
                  <a:cs typeface="+mn-lt"/>
                </a:rPr>
                <a:t>Avec l'aide d'une présentation et d'un guide de l'animateur.</a:t>
              </a:r>
            </a:p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414141"/>
                  </a:solidFill>
                </a:rPr>
                <a:t>A partir du catalogue de cas, choisir un événement qui servira de base aux échanges.</a:t>
              </a:r>
              <a:endParaRPr lang="fr-FR" sz="1200" dirty="0">
                <a:solidFill>
                  <a:srgbClr val="414141"/>
                </a:solidFill>
                <a:cs typeface="Arial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F87F005C-F965-5547-84AA-EE6C322BF1CD}"/>
                </a:ext>
              </a:extLst>
            </p:cNvPr>
            <p:cNvSpPr/>
            <p:nvPr/>
          </p:nvSpPr>
          <p:spPr>
            <a:xfrm>
              <a:off x="226033" y="5184093"/>
              <a:ext cx="1878227" cy="736280"/>
            </a:xfrm>
            <a:prstGeom prst="parallelogram">
              <a:avLst/>
            </a:prstGeom>
            <a:solidFill>
              <a:srgbClr val="034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b="1"/>
                <a:t>Comment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285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>
            <a:extLst>
              <a:ext uri="{FF2B5EF4-FFF2-40B4-BE49-F238E27FC236}">
                <a16:creationId xmlns:a16="http://schemas.microsoft.com/office/drawing/2014/main" id="{6677F4FB-A0D3-BC47-8213-1DC3ED1C1849}"/>
              </a:ext>
            </a:extLst>
          </p:cNvPr>
          <p:cNvSpPr/>
          <p:nvPr/>
        </p:nvSpPr>
        <p:spPr>
          <a:xfrm>
            <a:off x="5086341" y="935572"/>
            <a:ext cx="2255684" cy="22556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B64D67-DBA2-1C4D-8C76-4AE28E438173}"/>
              </a:ext>
            </a:extLst>
          </p:cNvPr>
          <p:cNvSpPr/>
          <p:nvPr/>
        </p:nvSpPr>
        <p:spPr>
          <a:xfrm>
            <a:off x="5119155" y="1100378"/>
            <a:ext cx="2190056" cy="338554"/>
          </a:xfrm>
          <a:prstGeom prst="rect">
            <a:avLst/>
          </a:prstGeom>
          <a:noFill/>
          <a:ln>
            <a:noFill/>
          </a:ln>
        </p:spPr>
        <p:txBody>
          <a:bodyPr wrap="none" lIns="144000" tIns="144000" rIns="144000">
            <a:noAutofit/>
          </a:bodyPr>
          <a:lstStyle/>
          <a:p>
            <a:pPr algn="ctr"/>
            <a:r>
              <a:rPr lang="en-US" sz="1600" b="1">
                <a:solidFill>
                  <a:srgbClr val="034EA2"/>
                </a:solidFill>
              </a:rPr>
              <a:t>20/05-20/06</a:t>
            </a:r>
            <a:endParaRPr lang="fr-FR" sz="1600" b="1">
              <a:solidFill>
                <a:srgbClr val="034EA2"/>
              </a:solidFill>
            </a:endParaRPr>
          </a:p>
        </p:txBody>
      </p:sp>
      <p:sp>
        <p:nvSpPr>
          <p:cNvPr id="30" name="TextBox 68">
            <a:extLst>
              <a:ext uri="{FF2B5EF4-FFF2-40B4-BE49-F238E27FC236}">
                <a16:creationId xmlns:a16="http://schemas.microsoft.com/office/drawing/2014/main" id="{08E52A2E-6713-FA4F-8735-FC6038CFBF28}"/>
              </a:ext>
            </a:extLst>
          </p:cNvPr>
          <p:cNvSpPr txBox="1"/>
          <p:nvPr/>
        </p:nvSpPr>
        <p:spPr>
          <a:xfrm>
            <a:off x="5098883" y="1515885"/>
            <a:ext cx="223060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F3700D"/>
              </a:buClr>
              <a:buSzPct val="150000"/>
            </a:pPr>
            <a:r>
              <a:rPr lang="fr-FR" sz="1200">
                <a:solidFill>
                  <a:srgbClr val="034EA2"/>
                </a:solidFill>
              </a:rPr>
              <a:t>Sessions SSD supplémentaires avec le reste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du personnel.</a:t>
            </a:r>
          </a:p>
          <a:p>
            <a:pPr lvl="0" algn="ctr">
              <a:buClr>
                <a:srgbClr val="F3700D"/>
              </a:buClr>
              <a:buSzPct val="150000"/>
            </a:pPr>
            <a:r>
              <a:rPr lang="fr-FR" sz="1200">
                <a:solidFill>
                  <a:srgbClr val="034EA2"/>
                </a:solidFill>
              </a:rPr>
              <a:t>Ces sessions peuvent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 être animées par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les transporteurs.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BB1DB31-DE20-7C4F-A3DA-B88015C43EC0}"/>
              </a:ext>
            </a:extLst>
          </p:cNvPr>
          <p:cNvSpPr/>
          <p:nvPr/>
        </p:nvSpPr>
        <p:spPr>
          <a:xfrm>
            <a:off x="94919" y="1152967"/>
            <a:ext cx="1726384" cy="17263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F7D364-ED2A-6141-BF42-05092EF3B182}"/>
              </a:ext>
            </a:extLst>
          </p:cNvPr>
          <p:cNvSpPr/>
          <p:nvPr/>
        </p:nvSpPr>
        <p:spPr>
          <a:xfrm>
            <a:off x="-108425" y="1415332"/>
            <a:ext cx="2133073" cy="338554"/>
          </a:xfrm>
          <a:prstGeom prst="rect">
            <a:avLst/>
          </a:prstGeom>
          <a:noFill/>
          <a:ln>
            <a:noFill/>
          </a:ln>
        </p:spPr>
        <p:txBody>
          <a:bodyPr wrap="none" lIns="144000" tIns="144000" rIns="144000">
            <a:noAutofit/>
          </a:bodyPr>
          <a:lstStyle/>
          <a:p>
            <a:pPr algn="ctr">
              <a:buClr>
                <a:srgbClr val="F3700D"/>
              </a:buClr>
              <a:buSzPct val="150000"/>
            </a:pPr>
            <a:r>
              <a:rPr lang="fr-FR" sz="1600" b="1">
                <a:solidFill>
                  <a:srgbClr val="034EA2"/>
                </a:solidFill>
              </a:rPr>
              <a:t>03/05-07/05</a:t>
            </a:r>
          </a:p>
        </p:txBody>
      </p:sp>
      <p:sp>
        <p:nvSpPr>
          <p:cNvPr id="24" name="TextBox 61">
            <a:extLst>
              <a:ext uri="{FF2B5EF4-FFF2-40B4-BE49-F238E27FC236}">
                <a16:creationId xmlns:a16="http://schemas.microsoft.com/office/drawing/2014/main" id="{DF44993F-BCEE-0347-ADD8-AEF10555F54A}"/>
              </a:ext>
            </a:extLst>
          </p:cNvPr>
          <p:cNvSpPr txBox="1"/>
          <p:nvPr/>
        </p:nvSpPr>
        <p:spPr>
          <a:xfrm>
            <a:off x="132836" y="1814761"/>
            <a:ext cx="165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F3700D"/>
              </a:buClr>
              <a:buSzPct val="150000"/>
            </a:pPr>
            <a:r>
              <a:rPr lang="fr-FR" sz="1200">
                <a:solidFill>
                  <a:srgbClr val="034EA2"/>
                </a:solidFill>
              </a:rPr>
              <a:t>Webinaire Zone par Zone pour présenter l’initiative.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60D14435-4DB3-774D-9BDE-168B0A2C0B76}"/>
              </a:ext>
            </a:extLst>
          </p:cNvPr>
          <p:cNvSpPr/>
          <p:nvPr/>
        </p:nvSpPr>
        <p:spPr>
          <a:xfrm>
            <a:off x="3789963" y="3876977"/>
            <a:ext cx="2237042" cy="22370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/>
              <a:t>e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BBCB2079-5DF3-B440-B45E-902C4121B82C}"/>
              </a:ext>
            </a:extLst>
          </p:cNvPr>
          <p:cNvSpPr/>
          <p:nvPr/>
        </p:nvSpPr>
        <p:spPr>
          <a:xfrm>
            <a:off x="6303609" y="3806271"/>
            <a:ext cx="2425488" cy="24254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49131E76-03EF-9C46-B7BA-F13CABCDF56A}"/>
              </a:ext>
            </a:extLst>
          </p:cNvPr>
          <p:cNvSpPr/>
          <p:nvPr/>
        </p:nvSpPr>
        <p:spPr>
          <a:xfrm>
            <a:off x="1339707" y="3905343"/>
            <a:ext cx="1911210" cy="1911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82D4544-7701-684F-B0C6-E4E32C5C41CB}"/>
              </a:ext>
            </a:extLst>
          </p:cNvPr>
          <p:cNvSpPr/>
          <p:nvPr/>
        </p:nvSpPr>
        <p:spPr>
          <a:xfrm>
            <a:off x="2831868" y="1299408"/>
            <a:ext cx="1585240" cy="15852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27F77E1-6CCE-C54C-9D99-9529B369DD8C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</a:t>
            </a:r>
            <a:endParaRPr lang="fr-F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E8FDC6-FED8-CA4D-A56F-D5D768F72D54}"/>
              </a:ext>
            </a:extLst>
          </p:cNvPr>
          <p:cNvSpPr/>
          <p:nvPr/>
        </p:nvSpPr>
        <p:spPr>
          <a:xfrm>
            <a:off x="3027451" y="1467020"/>
            <a:ext cx="1194075" cy="338554"/>
          </a:xfrm>
          <a:prstGeom prst="rect">
            <a:avLst/>
          </a:prstGeom>
          <a:noFill/>
          <a:ln>
            <a:noFill/>
          </a:ln>
        </p:spPr>
        <p:txBody>
          <a:bodyPr wrap="none" lIns="144000" tIns="144000" rIns="144000">
            <a:noAutofit/>
          </a:bodyPr>
          <a:lstStyle/>
          <a:p>
            <a:pPr algn="ctr"/>
            <a:r>
              <a:rPr lang="fr-FR" sz="1600" b="1">
                <a:solidFill>
                  <a:srgbClr val="034EA2"/>
                </a:solidFill>
              </a:rPr>
              <a:t>20/05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24C5B6-97C3-F340-98AD-3F11B906B9DB}"/>
              </a:ext>
            </a:extLst>
          </p:cNvPr>
          <p:cNvSpPr/>
          <p:nvPr/>
        </p:nvSpPr>
        <p:spPr>
          <a:xfrm>
            <a:off x="3862557" y="4042573"/>
            <a:ext cx="2091854" cy="338554"/>
          </a:xfrm>
          <a:prstGeom prst="rect">
            <a:avLst/>
          </a:prstGeom>
          <a:noFill/>
          <a:ln>
            <a:noFill/>
          </a:ln>
        </p:spPr>
        <p:txBody>
          <a:bodyPr wrap="none" lIns="144000" tIns="144000" rIns="144000">
            <a:noAutofit/>
          </a:bodyPr>
          <a:lstStyle/>
          <a:p>
            <a:pPr algn="ctr">
              <a:buClr>
                <a:srgbClr val="F3700D"/>
              </a:buClr>
              <a:buSzPct val="150000"/>
            </a:pPr>
            <a:r>
              <a:rPr lang="en-US" sz="1600" b="1">
                <a:solidFill>
                  <a:srgbClr val="034EA2"/>
                </a:solidFill>
              </a:rPr>
              <a:t>Avant le 25/05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BB41EE-398B-3F47-9965-29C947C3B3C1}"/>
              </a:ext>
            </a:extLst>
          </p:cNvPr>
          <p:cNvSpPr/>
          <p:nvPr/>
        </p:nvSpPr>
        <p:spPr>
          <a:xfrm>
            <a:off x="1042653" y="4094697"/>
            <a:ext cx="2505319" cy="338554"/>
          </a:xfrm>
          <a:prstGeom prst="rect">
            <a:avLst/>
          </a:prstGeom>
          <a:noFill/>
          <a:ln>
            <a:noFill/>
          </a:ln>
        </p:spPr>
        <p:txBody>
          <a:bodyPr wrap="none" lIns="144000" tIns="144000" rIns="144000">
            <a:noAutofit/>
          </a:bodyPr>
          <a:lstStyle/>
          <a:p>
            <a:pPr algn="ctr">
              <a:buClr>
                <a:srgbClr val="F3700D"/>
              </a:buClr>
              <a:buSzPct val="150000"/>
            </a:pPr>
            <a:r>
              <a:rPr lang="fr-FR" sz="1600" b="1">
                <a:solidFill>
                  <a:srgbClr val="034EA2"/>
                </a:solidFill>
              </a:rPr>
              <a:t>Avant le 07/05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3140C-1D37-6947-AEFD-5E49DDF4F6CE}"/>
              </a:ext>
            </a:extLst>
          </p:cNvPr>
          <p:cNvSpPr/>
          <p:nvPr/>
        </p:nvSpPr>
        <p:spPr>
          <a:xfrm>
            <a:off x="6286302" y="4068193"/>
            <a:ext cx="2460102" cy="338554"/>
          </a:xfrm>
          <a:prstGeom prst="rect">
            <a:avLst/>
          </a:prstGeom>
          <a:noFill/>
          <a:ln>
            <a:noFill/>
          </a:ln>
        </p:spPr>
        <p:txBody>
          <a:bodyPr wrap="none" lIns="144000" tIns="144000" rIns="144000">
            <a:noAutofit/>
          </a:bodyPr>
          <a:lstStyle/>
          <a:p>
            <a:pPr algn="ctr">
              <a:buClr>
                <a:srgbClr val="F3700D"/>
              </a:buClr>
              <a:buSzPct val="150000"/>
            </a:pPr>
            <a:r>
              <a:rPr lang="en-US" sz="1600" b="1">
                <a:solidFill>
                  <a:srgbClr val="034EA2"/>
                </a:solidFill>
              </a:rPr>
              <a:t>20/06-02/07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B191DC-3DF6-B74C-97E5-7A0552D02AB9}"/>
              </a:ext>
            </a:extLst>
          </p:cNvPr>
          <p:cNvSpPr txBox="1"/>
          <p:nvPr/>
        </p:nvSpPr>
        <p:spPr>
          <a:xfrm>
            <a:off x="2757581" y="1866449"/>
            <a:ext cx="173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F3700D"/>
              </a:buClr>
              <a:buSzPct val="150000"/>
            </a:pPr>
            <a:r>
              <a:rPr lang="fr-FR" sz="1200" err="1">
                <a:solidFill>
                  <a:srgbClr val="034EA2"/>
                </a:solidFill>
              </a:rPr>
              <a:t>Safety</a:t>
            </a:r>
            <a:r>
              <a:rPr lang="fr-FR" sz="1200">
                <a:solidFill>
                  <a:srgbClr val="034EA2"/>
                </a:solidFill>
              </a:rPr>
              <a:t> Stand Down lancé dans toutes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les Filiales.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4BAAC58-97AA-FA4F-A52B-7F29684DA5BB}"/>
              </a:ext>
            </a:extLst>
          </p:cNvPr>
          <p:cNvSpPr txBox="1"/>
          <p:nvPr/>
        </p:nvSpPr>
        <p:spPr>
          <a:xfrm>
            <a:off x="3713438" y="4410516"/>
            <a:ext cx="239009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buClr>
                <a:srgbClr val="F3700D"/>
              </a:buClr>
              <a:buSzPct val="150000"/>
            </a:pPr>
            <a:r>
              <a:rPr lang="fr-FR" sz="1200">
                <a:solidFill>
                  <a:srgbClr val="034EA2"/>
                </a:solidFill>
              </a:rPr>
              <a:t>Remontée de retours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 basiques du SSD (nb est.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de participants, nb de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sessions menées,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 photos &amp; vidéos)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vers la Zone.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4FDCA3E-76D7-DB41-8A14-B53DD01FC0BC}"/>
              </a:ext>
            </a:extLst>
          </p:cNvPr>
          <p:cNvSpPr txBox="1"/>
          <p:nvPr/>
        </p:nvSpPr>
        <p:spPr>
          <a:xfrm>
            <a:off x="1385277" y="4510204"/>
            <a:ext cx="1820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F3700D"/>
              </a:buClr>
              <a:buSzPct val="150000"/>
            </a:pPr>
            <a:r>
              <a:rPr lang="fr-FR" sz="1200">
                <a:solidFill>
                  <a:srgbClr val="034EA2"/>
                </a:solidFill>
              </a:rPr>
              <a:t>Tous les éléments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de support mis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 à disposition sur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la </a:t>
            </a:r>
            <a:r>
              <a:rPr lang="fr-FR" sz="1200" err="1">
                <a:solidFill>
                  <a:srgbClr val="034EA2"/>
                </a:solidFill>
              </a:rPr>
              <a:t>Toolbox</a:t>
            </a:r>
            <a:r>
              <a:rPr lang="fr-FR" sz="1200">
                <a:solidFill>
                  <a:srgbClr val="034EA2"/>
                </a:solidFill>
              </a:rPr>
              <a:t> HSE.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124B17D-CFC9-1D45-A10F-E241E34C2E66}"/>
              </a:ext>
            </a:extLst>
          </p:cNvPr>
          <p:cNvSpPr txBox="1"/>
          <p:nvPr/>
        </p:nvSpPr>
        <p:spPr>
          <a:xfrm>
            <a:off x="6378082" y="4483700"/>
            <a:ext cx="227654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F3700D"/>
              </a:buClr>
              <a:buSzPct val="150000"/>
            </a:pPr>
            <a:r>
              <a:rPr lang="fr-FR" sz="1200">
                <a:solidFill>
                  <a:srgbClr val="034EA2"/>
                </a:solidFill>
              </a:rPr>
              <a:t>Remontée d’informations additionnelles (nb est. global des participants, nb global des sessions menées). Partage des consolidations ateliers, dans la Filiale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et / ou vers la Zone si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jugé nécessaire.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9A52DEC-61DB-2B4A-BBC6-D5D35ABB36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6" t="-8998" r="22294" b="1"/>
          <a:stretch/>
        </p:blipFill>
        <p:spPr>
          <a:xfrm>
            <a:off x="0" y="2584307"/>
            <a:ext cx="9025795" cy="15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80402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8DF04F-62EB-459D-8383-DD06F8167FBE}" type="slidenum">
              <a:rPr lang="fr-FR" smtClean="0">
                <a:latin typeface="Arial" pitchFamily="34" charset="0"/>
                <a:ea typeface="ＭＳ Ｐゴシック" pitchFamily="34" charset="-128"/>
              </a:rPr>
              <a:pPr/>
              <a:t>9</a:t>
            </a:fld>
            <a:endParaRPr lang="fr-FR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985778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blanc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955F575E6FBF488A25E5A5323B8B7E" ma:contentTypeVersion="10" ma:contentTypeDescription="Crée un document." ma:contentTypeScope="" ma:versionID="9ff54c3f43e8d115f6d91d67b5014544">
  <xsd:schema xmlns:xsd="http://www.w3.org/2001/XMLSchema" xmlns:xs="http://www.w3.org/2001/XMLSchema" xmlns:p="http://schemas.microsoft.com/office/2006/metadata/properties" xmlns:ns2="5ba28ff4-885b-4ccb-b726-6c5540a883ee" targetNamespace="http://schemas.microsoft.com/office/2006/metadata/properties" ma:root="true" ma:fieldsID="414cf9932a6406a38c7734a29aac8fb5" ns2:_="">
    <xsd:import namespace="5ba28ff4-885b-4ccb-b726-6c5540a88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28ff4-885b-4ccb-b726-6c5540a88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53A444-4189-4A59-ABCA-F43227CAFC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BECB1C-F8FF-477F-8784-A2866DB1D9A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ba28ff4-885b-4ccb-b726-6c5540a883e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92B221-04D0-40CB-BA72-0DBEEBA805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a28ff4-885b-4ccb-b726-6c5540a88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869</Words>
  <Application>Microsoft Office PowerPoint</Application>
  <PresentationFormat>Affichage à l'écran (4:3)</PresentationFormat>
  <Paragraphs>94</Paragraphs>
  <Slides>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fr_total_modele_blanc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Vincenti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STAND DOWN</dc:title>
  <dc:creator>Pierre PROD'HOMME</dc:creator>
  <cp:lastModifiedBy>Pierre PROD'HOMME</cp:lastModifiedBy>
  <cp:revision>14</cp:revision>
  <dcterms:created xsi:type="dcterms:W3CDTF">2021-03-08T10:28:41Z</dcterms:created>
  <dcterms:modified xsi:type="dcterms:W3CDTF">2021-05-07T08:10:56Z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0x0101002E955F575E6FBF488A25E5A5323B8B7E</vt:lpwstr>
  </property>
  <property fmtid="{D5CDD505-2E9C-101B-9397-08002B2CF9AE}" pid="3" name="MSIP_Label_2b30ed1b-e95f-40b5-af89-828263f287a7_Enabled">
    <vt:lpwstr>true</vt:lpwstr>
  </property>
  <property fmtid="{D5CDD505-2E9C-101B-9397-08002B2CF9AE}" pid="4" name="MSIP_Label_2b30ed1b-e95f-40b5-af89-828263f287a7_SetDate">
    <vt:lpwstr>2021-04-29T08:25:08Z</vt:lpwstr>
  </property>
  <property fmtid="{D5CDD505-2E9C-101B-9397-08002B2CF9AE}" pid="5" name="MSIP_Label_2b30ed1b-e95f-40b5-af89-828263f287a7_Method">
    <vt:lpwstr>Standard</vt:lpwstr>
  </property>
  <property fmtid="{D5CDD505-2E9C-101B-9397-08002B2CF9AE}" pid="6" name="MSIP_Label_2b30ed1b-e95f-40b5-af89-828263f287a7_Name">
    <vt:lpwstr>2b30ed1b-e95f-40b5-af89-828263f287a7</vt:lpwstr>
  </property>
  <property fmtid="{D5CDD505-2E9C-101B-9397-08002B2CF9AE}" pid="7" name="MSIP_Label_2b30ed1b-e95f-40b5-af89-828263f287a7_SiteId">
    <vt:lpwstr>329e91b0-e21f-48fb-a071-456717ecc28e</vt:lpwstr>
  </property>
  <property fmtid="{D5CDD505-2E9C-101B-9397-08002B2CF9AE}" pid="8" name="MSIP_Label_2b30ed1b-e95f-40b5-af89-828263f287a7_ActionId">
    <vt:lpwstr>b4d4892e-4ed2-4d2f-b5b2-0a55d41ef8d5</vt:lpwstr>
  </property>
  <property fmtid="{D5CDD505-2E9C-101B-9397-08002B2CF9AE}" pid="9" name="MSIP_Label_2b30ed1b-e95f-40b5-af89-828263f287a7_ContentBits">
    <vt:lpwstr>2</vt:lpwstr>
  </property>
</Properties>
</file>