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9" r:id="rId7"/>
    <p:sldId id="260" r:id="rId8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0">
          <p15:clr>
            <a:srgbClr val="A4A3A4"/>
          </p15:clr>
        </p15:guide>
        <p15:guide id="2" orient="horz" pos="3412">
          <p15:clr>
            <a:srgbClr val="A4A3A4"/>
          </p15:clr>
        </p15:guide>
        <p15:guide id="3" orient="horz" pos="2251">
          <p15:clr>
            <a:srgbClr val="A4A3A4"/>
          </p15:clr>
        </p15:guide>
        <p15:guide id="4" orient="horz" pos="709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pos="703">
          <p15:clr>
            <a:srgbClr val="A4A3A4"/>
          </p15:clr>
        </p15:guide>
        <p15:guide id="7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3F18"/>
    <a:srgbClr val="BD2B0B"/>
    <a:srgbClr val="7ABFC0"/>
    <a:srgbClr val="CAEBEA"/>
    <a:srgbClr val="55DD61"/>
    <a:srgbClr val="3AAFC3"/>
    <a:srgbClr val="FFAA00"/>
    <a:srgbClr val="ABCE36"/>
    <a:srgbClr val="002412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1326" y="54"/>
      </p:cViewPr>
      <p:guideLst>
        <p:guide orient="horz" pos="1330"/>
        <p:guide orient="horz" pos="3412"/>
        <p:guide orient="horz" pos="2251"/>
        <p:guide orient="horz" pos="709"/>
        <p:guide orient="horz" pos="2296"/>
        <p:guide pos="703"/>
        <p:guide pos="53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THEUNISSEN" userId="S::peter.theunissen@total.de::4e05eb77-1123-4d6d-8ec1-97296e72db13" providerId="AD" clId="Web-{FCFF93EA-A5D0-4E69-96F1-69FB8F10A1F6}"/>
    <pc:docChg chg="modSld">
      <pc:chgData name="Peter THEUNISSEN" userId="S::peter.theunissen@total.de::4e05eb77-1123-4d6d-8ec1-97296e72db13" providerId="AD" clId="Web-{FCFF93EA-A5D0-4E69-96F1-69FB8F10A1F6}" dt="2018-11-05T17:10:45.966" v="9" actId="20577"/>
      <pc:docMkLst>
        <pc:docMk/>
      </pc:docMkLst>
      <pc:sldChg chg="modSp">
        <pc:chgData name="Peter THEUNISSEN" userId="S::peter.theunissen@total.de::4e05eb77-1123-4d6d-8ec1-97296e72db13" providerId="AD" clId="Web-{FCFF93EA-A5D0-4E69-96F1-69FB8F10A1F6}" dt="2018-11-05T17:10:45.951" v="8" actId="20577"/>
        <pc:sldMkLst>
          <pc:docMk/>
          <pc:sldMk cId="1826014504" sldId="259"/>
        </pc:sldMkLst>
        <pc:spChg chg="mod">
          <ac:chgData name="Peter THEUNISSEN" userId="S::peter.theunissen@total.de::4e05eb77-1123-4d6d-8ec1-97296e72db13" providerId="AD" clId="Web-{FCFF93EA-A5D0-4E69-96F1-69FB8F10A1F6}" dt="2018-11-05T17:10:45.951" v="8" actId="20577"/>
          <ac:spMkLst>
            <pc:docMk/>
            <pc:sldMk cId="1826014504" sldId="259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26C1A-E9C0-3649-8DE0-0F721770D521}" type="datetimeFigureOut">
              <a:rPr lang="fr-FR" smtClean="0"/>
              <a:pPr/>
              <a:t>06/11/2018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6820A-C1B1-9944-A68D-DA5B884778EE}" type="datetimeFigureOut">
              <a:rPr lang="fr-FR" smtClean="0"/>
              <a:pPr/>
              <a:t>06/11/2018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188000" y="2106612"/>
            <a:ext cx="7276629" cy="1487487"/>
          </a:xfrm>
        </p:spPr>
        <p:txBody>
          <a:bodyPr lIns="0" rIns="0" anchor="b">
            <a:noAutofit/>
          </a:bodyPr>
          <a:lstStyle>
            <a:lvl1pPr>
              <a:defRPr sz="3200"/>
            </a:lvl1pPr>
          </a:lstStyle>
          <a:p>
            <a:r>
              <a:rPr lang="fr-FR" noProof="0"/>
              <a:t>Modifiez le style du titre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3638550"/>
            <a:ext cx="7276629" cy="1778000"/>
          </a:xfrm>
        </p:spPr>
        <p:txBody>
          <a:bodyPr lIns="0" rIns="0">
            <a:noAutofit/>
          </a:bodyPr>
          <a:lstStyle>
            <a:lvl1pPr marL="0" indent="0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noProof="0"/>
              <a:t>Cliquez pour modifier les styles des sous-titres du masque</a:t>
            </a:r>
          </a:p>
        </p:txBody>
      </p:sp>
      <p:pic>
        <p:nvPicPr>
          <p:cNvPr id="6" name="Image 5" descr="TOTAL_logo_RVB_fond_gris_powerpoint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4400"/>
            <a:ext cx="9144000" cy="8473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/>
              <a:t>Titre de la Présentation – Lieu et Pays – Date Jour Mois Année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/>
              <a:t>Titre de la Présentation – Lieu et Pays – Date Jour Mois Année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57200" y="1125538"/>
            <a:ext cx="8218800" cy="5040311"/>
          </a:xfrm>
        </p:spPr>
        <p:txBody>
          <a:bodyPr/>
          <a:lstStyle>
            <a:lvl5pPr marL="1260000">
              <a:buNone/>
              <a:defRPr/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658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2493952"/>
            <a:ext cx="7772400" cy="1362075"/>
          </a:xfrm>
        </p:spPr>
        <p:txBody>
          <a:bodyPr anchor="ctr">
            <a:noAutofit/>
          </a:bodyPr>
          <a:lstStyle>
            <a:lvl1pPr algn="l">
              <a:defRPr sz="3200" b="1" cap="all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8928000" y="0"/>
            <a:ext cx="216000" cy="6858000"/>
          </a:xfrm>
          <a:prstGeom prst="rect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25538"/>
            <a:ext cx="4038600" cy="50006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 marL="1260000"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38600" cy="50006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 marL="1260000"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– Lieu et Pays – Date Jour Mois Année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bar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695600"/>
            <a:ext cx="8218800" cy="42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Graphique barres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267744" y="1418400"/>
            <a:ext cx="4608512" cy="338554"/>
          </a:xfrm>
        </p:spPr>
        <p:txBody>
          <a:bodyPr wrap="square" anchor="t" anchorCtr="1">
            <a:sp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fr-FR"/>
              <a:t>Titre graph type barres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iques bar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972000"/>
            <a:ext cx="8218800" cy="24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Graphique barres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 hasCustomPrompt="1"/>
          </p:nvPr>
        </p:nvSpPr>
        <p:spPr>
          <a:xfrm>
            <a:off x="457200" y="3510000"/>
            <a:ext cx="8218800" cy="24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Graphique barres</a:t>
            </a:r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ann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767600"/>
            <a:ext cx="8218800" cy="42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Graphique anneau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267744" y="1418400"/>
            <a:ext cx="4608512" cy="338554"/>
          </a:xfrm>
        </p:spPr>
        <p:txBody>
          <a:bodyPr wrap="square" anchor="t" anchorCtr="1">
            <a:sp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fr-FR"/>
              <a:t>Titre graph type anneau</a:t>
            </a:r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125538"/>
            <a:ext cx="8218488" cy="4896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pPr lvl="0"/>
            <a:r>
              <a:rPr lang="fr-FR"/>
              <a:t>Tableau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635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noProof="0"/>
              <a:t>Cliquez et modifiez le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57200" y="6411916"/>
            <a:ext cx="55626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  <a:cs typeface="Helvetica"/>
              </a:defRPr>
            </a:lvl1pPr>
          </a:lstStyle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411916"/>
            <a:ext cx="725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Helvetica"/>
              </a:defRPr>
            </a:lvl1pPr>
          </a:lstStyle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031305" y="0"/>
            <a:ext cx="112695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Helvetica"/>
              <a:cs typeface="Helvetica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457200" y="6311850"/>
            <a:ext cx="8686800" cy="1588"/>
          </a:xfrm>
          <a:prstGeom prst="line">
            <a:avLst/>
          </a:prstGeom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7334251" y="6594478"/>
            <a:ext cx="365125" cy="1588"/>
          </a:xfrm>
          <a:prstGeom prst="line">
            <a:avLst/>
          </a:prstGeom>
          <a:ln w="6350" cap="flat" cmpd="sng" algn="ctr">
            <a:solidFill>
              <a:schemeClr val="tx1">
                <a:alpha val="7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18488" cy="500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3" name="Image 2" descr="TOTAL_logo_RVB_powerpoint.psd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318" y="6368938"/>
            <a:ext cx="1298992" cy="4546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0" r:id="rId2"/>
    <p:sldLayoutId id="2147483658" r:id="rId3"/>
    <p:sldLayoutId id="2147483659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200" b="1" i="0" kern="1200" cap="all">
          <a:solidFill>
            <a:schemeClr val="accent5">
              <a:lumMod val="75000"/>
            </a:schemeClr>
          </a:solidFill>
          <a:latin typeface="+mj-lt"/>
          <a:ea typeface="+mj-ea"/>
          <a:cs typeface="Arial"/>
        </a:defRPr>
      </a:lvl1pPr>
    </p:titleStyle>
    <p:bodyStyle>
      <a:lvl1pPr marL="285750" indent="-285750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120000"/>
        <a:buFont typeface="Lucida Grande"/>
        <a:buChar char="●"/>
        <a:defRPr sz="2000" kern="1200">
          <a:solidFill>
            <a:schemeClr val="tx1"/>
          </a:solidFill>
          <a:latin typeface="+mn-lt"/>
          <a:ea typeface="+mn-ea"/>
          <a:cs typeface="Arial"/>
        </a:defRPr>
      </a:lvl1pPr>
      <a:lvl2pPr marL="447675" indent="-180975" algn="l" defTabSz="5334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Font typeface="Lucida Grande"/>
        <a:buChar char="-"/>
        <a:defRPr sz="1800" kern="1200">
          <a:solidFill>
            <a:schemeClr val="tx1"/>
          </a:solidFill>
          <a:latin typeface="+mn-lt"/>
          <a:ea typeface="+mn-ea"/>
          <a:cs typeface="Arial"/>
        </a:defRPr>
      </a:lvl2pPr>
      <a:lvl3pPr marL="806450" indent="-180975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100000"/>
        <a:buFont typeface="Lucida Grande"/>
        <a:buChar char="•"/>
        <a:defRPr sz="1600" kern="1200">
          <a:solidFill>
            <a:schemeClr val="tx1"/>
          </a:solidFill>
          <a:latin typeface="+mn-lt"/>
          <a:ea typeface="+mn-ea"/>
          <a:cs typeface="Arial"/>
        </a:defRPr>
      </a:lvl3pPr>
      <a:lvl4pPr marL="1076325" indent="-171450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80000"/>
        <a:buFont typeface="Lucida Grande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Helvetica"/>
        </a:defRPr>
      </a:lvl4pPr>
      <a:lvl5pPr marL="1260000" indent="-180975" algn="l" defTabSz="352425" rtl="0" eaLnBrk="1" latinLnBrk="0" hangingPunct="1">
        <a:spcBef>
          <a:spcPts val="300"/>
        </a:spcBef>
        <a:spcAft>
          <a:spcPts val="300"/>
        </a:spcAft>
        <a:buClr>
          <a:srgbClr val="BD2B0B"/>
        </a:buClr>
        <a:buSzPct val="100000"/>
        <a:buFont typeface="Lucida Grande"/>
        <a:buNone/>
        <a:defRPr sz="1600" kern="1200">
          <a:solidFill>
            <a:schemeClr val="tx1"/>
          </a:solidFill>
          <a:latin typeface="+mn-lt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00400" y="3276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CR-GR-HSE-501</a:t>
            </a:r>
            <a:br>
              <a:rPr lang="en-GB"/>
            </a:br>
            <a:r>
              <a:rPr lang="en-GB"/>
              <a:t>Examples of services classification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9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err="1"/>
              <a:t>Industrial</a:t>
            </a:r>
            <a:r>
              <a:rPr lang="fr-FR"/>
              <a:t> site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Espace réservé du contenu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Project inside an industrial site: construction of an additional tank in a depot: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1</a:t>
            </a:r>
          </a:p>
          <a:p>
            <a:endParaRPr lang="en-US"/>
          </a:p>
          <a:p>
            <a:r>
              <a:rPr lang="en-US"/>
              <a:t>Project inside an industrial site but in a closed construction area :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2</a:t>
            </a:r>
          </a:p>
          <a:p>
            <a:pPr lvl="1"/>
            <a:r>
              <a:rPr lang="en-US"/>
              <a:t>Requirement 3.4.5: reporting to be adapted and explained (number worked hours, number of accidents)</a:t>
            </a:r>
          </a:p>
          <a:p>
            <a:endParaRPr lang="en-US"/>
          </a:p>
          <a:p>
            <a:r>
              <a:rPr lang="en-US"/>
              <a:t>The service of catering on an industrial site (refinery):</a:t>
            </a:r>
          </a:p>
          <a:p>
            <a:pPr lvl="1"/>
            <a:r>
              <a:rPr lang="en-US"/>
              <a:t>Requirement 3.2.4 and Appendix 1: Does the site risk analysis demonstrate a high risk for food poisoning? If not, it can be considered at medium risk</a:t>
            </a:r>
          </a:p>
          <a:p>
            <a:pPr lvl="1"/>
            <a:r>
              <a:rPr lang="en-US"/>
              <a:t>Requirement 3.2.5: Mode 2</a:t>
            </a:r>
          </a:p>
          <a:p>
            <a:endParaRPr lang="en-US"/>
          </a:p>
          <a:p>
            <a:r>
              <a:rPr lang="en-US"/>
              <a:t>Security service – security for an industrial site:</a:t>
            </a:r>
          </a:p>
          <a:p>
            <a:pPr lvl="1"/>
            <a:r>
              <a:rPr lang="en-US"/>
              <a:t>Requirement 3.2.4: low risk if there is no patrol (badge check for example) or medium risk in case of patrol (in a complex site with vehicle or at night)</a:t>
            </a:r>
          </a:p>
          <a:p>
            <a:pPr lvl="1"/>
            <a:r>
              <a:rPr lang="en-US"/>
              <a:t>Requirement 3.2.5: Mode 1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34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Service station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Espace réservé du contenu 4"/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Construction of a new service station: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2</a:t>
            </a:r>
          </a:p>
          <a:p>
            <a:endParaRPr lang="en-US"/>
          </a:p>
          <a:p>
            <a:r>
              <a:rPr lang="en-US"/>
              <a:t>Maintenance of pumps in CODO service station:</a:t>
            </a:r>
          </a:p>
          <a:p>
            <a:pPr lvl="1"/>
            <a:r>
              <a:rPr lang="en-US"/>
              <a:t>Requirement 3.2.4: The service station is not an industrial installation but the risk is medium due to the products and the environment</a:t>
            </a:r>
          </a:p>
          <a:p>
            <a:pPr lvl="1"/>
            <a:r>
              <a:rPr lang="en-US"/>
              <a:t>Requirement 3.2.5: Mode 2 because the intervention is mandated by Total on pumps belonging to Total, but on a site operated by a dealer and according to the Safety Management System and the organization of the maintenance company</a:t>
            </a:r>
          </a:p>
          <a:p>
            <a:pPr lvl="1"/>
            <a:endParaRPr lang="en-US"/>
          </a:p>
          <a:p>
            <a:r>
              <a:rPr lang="en-US"/>
              <a:t>Small gardening service (in COCO service station, in Total site ...)</a:t>
            </a:r>
          </a:p>
          <a:p>
            <a:pPr lvl="1"/>
            <a:r>
              <a:rPr lang="en-US"/>
              <a:t>Requirement 3.2.4: Use of  powered tools, medium risk</a:t>
            </a:r>
          </a:p>
          <a:p>
            <a:pPr lvl="1"/>
            <a:r>
              <a:rPr lang="en-US"/>
              <a:t>Requirement 3.2.5: Mode 2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01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Titre de la Présentation – Lieu et Pays – Date Jour Mois Année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Espace réservé du contenu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Long-term transport of fuel to the service station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2</a:t>
            </a:r>
          </a:p>
          <a:p>
            <a:endParaRPr lang="en-US"/>
          </a:p>
          <a:p>
            <a:r>
              <a:rPr lang="en-US"/>
              <a:t>Spot transport: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3</a:t>
            </a:r>
          </a:p>
          <a:p>
            <a:endParaRPr lang="en-US"/>
          </a:p>
          <a:p>
            <a:r>
              <a:rPr lang="en-US"/>
              <a:t>Long-term transport of staff (bus, car ...)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2</a:t>
            </a:r>
          </a:p>
          <a:p>
            <a:endParaRPr lang="en-US"/>
          </a:p>
          <a:p>
            <a:r>
              <a:rPr lang="en-US"/>
              <a:t>Spot transport of staff (bus, car ...)</a:t>
            </a:r>
          </a:p>
          <a:p>
            <a:pPr lvl="1"/>
            <a:r>
              <a:rPr lang="en-US"/>
              <a:t>Requirement 3.2.4: High Risk</a:t>
            </a:r>
          </a:p>
          <a:p>
            <a:pPr lvl="1"/>
            <a:r>
              <a:rPr lang="en-US"/>
              <a:t>Requirement 3.2.5: Mode 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78561"/>
      </p:ext>
    </p:extLst>
  </p:cSld>
  <p:clrMapOvr>
    <a:masterClrMapping/>
  </p:clrMapOvr>
</p:sld>
</file>

<file path=ppt/theme/theme1.xml><?xml version="1.0" encoding="utf-8"?>
<a:theme xmlns:a="http://schemas.openxmlformats.org/drawingml/2006/main" name="fr_total_modele_blanc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8AFE583C3F9E4098952EE770A8E016" ma:contentTypeVersion="2" ma:contentTypeDescription="Crée un document." ma:contentTypeScope="" ma:versionID="424944429be6f06c05a21b168b04eeb9">
  <xsd:schema xmlns:xsd="http://www.w3.org/2001/XMLSchema" xmlns:xs="http://www.w3.org/2001/XMLSchema" xmlns:p="http://schemas.microsoft.com/office/2006/metadata/properties" xmlns:ns2="28b10d9e-9bab-43ba-be68-5e2b56a56d82" targetNamespace="http://schemas.microsoft.com/office/2006/metadata/properties" ma:root="true" ma:fieldsID="989b53bf4cfa5e28e35ad27f9f289487" ns2:_="">
    <xsd:import namespace="28b10d9e-9bab-43ba-be68-5e2b56a56d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b10d9e-9bab-43ba-be68-5e2b56a56d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FF3118-5F2B-4180-9D67-66A998EC98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5570E6-4573-42DB-AFDC-4274445F95B3}">
  <ds:schemaRefs>
    <ds:schemaRef ds:uri="28b10d9e-9bab-43ba-be68-5e2b56a56d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39A884E-C1DB-48D4-B409-FFD83BB77D2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28b10d9e-9bab-43ba-be68-5e2b56a56d8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391</Words>
  <Application>Microsoft Office PowerPoint</Application>
  <PresentationFormat>Affichage à l'écran (4:3)</PresentationFormat>
  <Paragraphs>52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Lucida Grande</vt:lpstr>
      <vt:lpstr>fr_total_modele_blanc</vt:lpstr>
      <vt:lpstr>CR-GR-HSE-501 Examples of services classification</vt:lpstr>
      <vt:lpstr>Industrial site</vt:lpstr>
      <vt:lpstr>Service station</vt:lpstr>
      <vt:lpstr>Transport</vt:lpstr>
    </vt:vector>
  </TitlesOfParts>
  <Company>TOTAL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CR-GR-HSE-501 Examples of services classification</dc:title>
  <dc:creator>Alexandra PAPILLON</dc:creator>
  <cp:lastModifiedBy>Alexandra PAPILLON</cp:lastModifiedBy>
  <cp:revision>2</cp:revision>
  <cp:lastPrinted>2018-11-06T10:51:14Z</cp:lastPrinted>
  <dcterms:created xsi:type="dcterms:W3CDTF">2018-10-18T07:52:01Z</dcterms:created>
  <dcterms:modified xsi:type="dcterms:W3CDTF">2018-11-06T10:54:06Z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0x010100658AFE583C3F9E4098952EE770A8E016</vt:lpwstr>
  </property>
</Properties>
</file>