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9" r:id="rId7"/>
    <p:sldId id="260" r:id="rId8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0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51">
          <p15:clr>
            <a:srgbClr val="A4A3A4"/>
          </p15:clr>
        </p15:guide>
        <p15:guide id="4" orient="horz" pos="709">
          <p15:clr>
            <a:srgbClr val="A4A3A4"/>
          </p15:clr>
        </p15:guide>
        <p15:guide id="5" orient="horz" pos="2296">
          <p15:clr>
            <a:srgbClr val="A4A3A4"/>
          </p15:clr>
        </p15:guide>
        <p15:guide id="6" pos="703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F18"/>
    <a:srgbClr val="BD2B0B"/>
    <a:srgbClr val="7ABFC0"/>
    <a:srgbClr val="CAEBEA"/>
    <a:srgbClr val="55DD61"/>
    <a:srgbClr val="3AAFC3"/>
    <a:srgbClr val="FFAA00"/>
    <a:srgbClr val="ABCE36"/>
    <a:srgbClr val="002412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326" y="54"/>
      </p:cViewPr>
      <p:guideLst>
        <p:guide orient="horz" pos="1330"/>
        <p:guide orient="horz" pos="3412"/>
        <p:guide orient="horz" pos="2251"/>
        <p:guide orient="horz" pos="709"/>
        <p:guide orient="horz" pos="2296"/>
        <p:guide pos="703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THEUNISSEN" userId="S::peter.theunissen@total.de::4e05eb77-1123-4d6d-8ec1-97296e72db13" providerId="AD" clId="Web-{FCFF93EA-A5D0-4E69-96F1-69FB8F10A1F6}"/>
    <pc:docChg chg="modSld">
      <pc:chgData name="Peter THEUNISSEN" userId="S::peter.theunissen@total.de::4e05eb77-1123-4d6d-8ec1-97296e72db13" providerId="AD" clId="Web-{FCFF93EA-A5D0-4E69-96F1-69FB8F10A1F6}" dt="2018-11-05T17:10:45.966" v="9" actId="20577"/>
      <pc:docMkLst>
        <pc:docMk/>
      </pc:docMkLst>
      <pc:sldChg chg="modSp">
        <pc:chgData name="Peter THEUNISSEN" userId="S::peter.theunissen@total.de::4e05eb77-1123-4d6d-8ec1-97296e72db13" providerId="AD" clId="Web-{FCFF93EA-A5D0-4E69-96F1-69FB8F10A1F6}" dt="2018-11-05T17:10:45.951" v="8" actId="20577"/>
        <pc:sldMkLst>
          <pc:docMk/>
          <pc:sldMk cId="1826014504" sldId="259"/>
        </pc:sldMkLst>
        <pc:spChg chg="mod">
          <ac:chgData name="Peter THEUNISSEN" userId="S::peter.theunissen@total.de::4e05eb77-1123-4d6d-8ec1-97296e72db13" providerId="AD" clId="Web-{FCFF93EA-A5D0-4E69-96F1-69FB8F10A1F6}" dt="2018-11-05T17:10:45.951" v="8" actId="20577"/>
          <ac:spMkLst>
            <pc:docMk/>
            <pc:sldMk cId="1826014504" sldId="259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06/11/2018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612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/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855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noProof="0"/>
              <a:t>Cliquez pour modifier les styles des sous-titres du masque</a:t>
            </a:r>
          </a:p>
        </p:txBody>
      </p:sp>
      <p:pic>
        <p:nvPicPr>
          <p:cNvPr id="6" name="Image 5" descr="TOTAL_logo_RVB_fond_gris_powerpoint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400"/>
            <a:ext cx="9144000" cy="84734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>
            <a:lvl5pPr marL="1260000">
              <a:buNone/>
              <a:defRPr/>
            </a:lvl5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rgbClr val="BD2B0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 marL="1260000"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barres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barres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Graphique anneau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/>
              <a:t>Titre graph type anneau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/>
              <a:t>Tableau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noProof="0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/>
              <a:t>Cliquez et modifiez le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</p:txBody>
      </p:sp>
      <p:pic>
        <p:nvPicPr>
          <p:cNvPr id="3" name="Image 2" descr="TOTAL_logo_RVB_powerpoint.psd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318" y="6368938"/>
            <a:ext cx="1298992" cy="45464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5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5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BD2B0B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00400" y="3276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CR-GR-HSE-501</a:t>
            </a:r>
            <a:br>
              <a:rPr lang="en-GB"/>
            </a:br>
            <a:r>
              <a:rPr lang="en-GB"/>
              <a:t>Examples of services classification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52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err="1"/>
              <a:t>Industrial</a:t>
            </a:r>
            <a:r>
              <a:rPr lang="fr-FR"/>
              <a:t> site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Project inside an industrial site: construction of an additional tank in a depot:</a:t>
            </a:r>
          </a:p>
          <a:p>
            <a:pPr lvl="1"/>
            <a:r>
              <a:rPr lang="en-US"/>
              <a:t>Requirement 3.2.4: High Risk</a:t>
            </a:r>
          </a:p>
          <a:p>
            <a:pPr lvl="1"/>
            <a:r>
              <a:rPr lang="en-US"/>
              <a:t>Requirement 3.2.5: Mode 1</a:t>
            </a:r>
          </a:p>
          <a:p>
            <a:endParaRPr lang="en-US"/>
          </a:p>
          <a:p>
            <a:r>
              <a:rPr lang="en-US"/>
              <a:t>Project inside an industrial site but in a closed construction area :</a:t>
            </a:r>
          </a:p>
          <a:p>
            <a:pPr lvl="1"/>
            <a:r>
              <a:rPr lang="en-US"/>
              <a:t>Requirement 3.2.4: High Risk</a:t>
            </a:r>
          </a:p>
          <a:p>
            <a:pPr lvl="1"/>
            <a:r>
              <a:rPr lang="en-US"/>
              <a:t>Requirement 3.2.5: Mode 2</a:t>
            </a:r>
          </a:p>
          <a:p>
            <a:pPr lvl="1"/>
            <a:r>
              <a:rPr lang="en-US"/>
              <a:t>Requirement 3.4.5: reporting to be adapted and explained (number worked hours, number of accidents)</a:t>
            </a:r>
          </a:p>
          <a:p>
            <a:endParaRPr lang="en-US"/>
          </a:p>
          <a:p>
            <a:r>
              <a:rPr lang="en-US"/>
              <a:t>The service of catering on an industrial site (refinery):</a:t>
            </a:r>
          </a:p>
          <a:p>
            <a:pPr lvl="1"/>
            <a:r>
              <a:rPr lang="en-US"/>
              <a:t>Requirement 3.2.4 and Appendix 1: Does the site risk analysis demonstrate a high risk for food poisoning? If not, it can be considered at medium risk</a:t>
            </a:r>
          </a:p>
          <a:p>
            <a:pPr lvl="1"/>
            <a:r>
              <a:rPr lang="en-US"/>
              <a:t>Requirement 3.2.5: Mode 2</a:t>
            </a:r>
          </a:p>
          <a:p>
            <a:endParaRPr lang="en-US"/>
          </a:p>
          <a:p>
            <a:r>
              <a:rPr lang="en-US"/>
              <a:t>Security service – security for an industrial site:</a:t>
            </a:r>
          </a:p>
          <a:p>
            <a:pPr lvl="1"/>
            <a:r>
              <a:rPr lang="en-US"/>
              <a:t>Requirement 3.2.4: low risk if there is no patrol (badge check for example) or medium risk in case of patrol (in a complex site with vehicle or at night)</a:t>
            </a:r>
          </a:p>
          <a:p>
            <a:pPr lvl="1"/>
            <a:r>
              <a:rPr lang="en-US"/>
              <a:t>Requirement 3.2.5: Mode 1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34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Service station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Construction of a new service station:</a:t>
            </a:r>
          </a:p>
          <a:p>
            <a:pPr lvl="1"/>
            <a:r>
              <a:rPr lang="en-US"/>
              <a:t>Requirement 3.2.4: High Risk</a:t>
            </a:r>
          </a:p>
          <a:p>
            <a:pPr lvl="1"/>
            <a:r>
              <a:rPr lang="en-US"/>
              <a:t>Requirement 3.2.5: Mode 2</a:t>
            </a:r>
          </a:p>
          <a:p>
            <a:endParaRPr lang="en-US"/>
          </a:p>
          <a:p>
            <a:r>
              <a:rPr lang="en-US"/>
              <a:t>Maintenance of pumps in CODO service station:</a:t>
            </a:r>
          </a:p>
          <a:p>
            <a:pPr lvl="1"/>
            <a:r>
              <a:rPr lang="en-US"/>
              <a:t>Requirement 3.2.4: The service station is not an industrial installation but the risk is medium due to the products and the environment</a:t>
            </a:r>
          </a:p>
          <a:p>
            <a:pPr lvl="1"/>
            <a:r>
              <a:rPr lang="en-US"/>
              <a:t>Requirement 3.2.5: Mode 2 because the intervention is mandated by Total on pumps belonging to Total, but on a site operated by a dealer and according to the Safety Management System and the organization of the maintenance company</a:t>
            </a:r>
          </a:p>
          <a:p>
            <a:pPr lvl="1"/>
            <a:endParaRPr lang="en-US"/>
          </a:p>
          <a:p>
            <a:r>
              <a:rPr lang="en-US"/>
              <a:t>Small gardening service (in COCO service station, in Total site ...)</a:t>
            </a:r>
          </a:p>
          <a:p>
            <a:pPr lvl="1"/>
            <a:r>
              <a:rPr lang="en-US"/>
              <a:t>Requirement 3.2.4: Use of  powered tools, medium risk</a:t>
            </a:r>
          </a:p>
          <a:p>
            <a:pPr lvl="1"/>
            <a:r>
              <a:rPr lang="en-US"/>
              <a:t>Requirement 3.2.5: Mode 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01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Transport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Espace réservé du contenu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Long-term transport of fuel to the service station</a:t>
            </a:r>
          </a:p>
          <a:p>
            <a:pPr lvl="1"/>
            <a:r>
              <a:rPr lang="en-US"/>
              <a:t>Requirement 3.2.4: High Risk</a:t>
            </a:r>
          </a:p>
          <a:p>
            <a:pPr lvl="1"/>
            <a:r>
              <a:rPr lang="en-US"/>
              <a:t>Requirement 3.2.5: Mode 2</a:t>
            </a:r>
          </a:p>
          <a:p>
            <a:endParaRPr lang="en-US"/>
          </a:p>
          <a:p>
            <a:r>
              <a:rPr lang="en-US"/>
              <a:t>Spot transport:</a:t>
            </a:r>
          </a:p>
          <a:p>
            <a:pPr lvl="1"/>
            <a:r>
              <a:rPr lang="en-US"/>
              <a:t>Requirement 3.2.4: High Risk</a:t>
            </a:r>
          </a:p>
          <a:p>
            <a:pPr lvl="1"/>
            <a:r>
              <a:rPr lang="en-US"/>
              <a:t>Requirement 3.2.5: Mode 3</a:t>
            </a:r>
          </a:p>
          <a:p>
            <a:endParaRPr lang="en-US"/>
          </a:p>
          <a:p>
            <a:r>
              <a:rPr lang="en-US"/>
              <a:t>Long-term transport of staff (bus, car ...)</a:t>
            </a:r>
          </a:p>
          <a:p>
            <a:pPr lvl="1"/>
            <a:r>
              <a:rPr lang="en-US"/>
              <a:t>Requirement 3.2.4: High Risk</a:t>
            </a:r>
          </a:p>
          <a:p>
            <a:pPr lvl="1"/>
            <a:r>
              <a:rPr lang="en-US"/>
              <a:t>Requirement 3.2.5: Mode 2</a:t>
            </a:r>
          </a:p>
          <a:p>
            <a:endParaRPr lang="en-US"/>
          </a:p>
          <a:p>
            <a:r>
              <a:rPr lang="en-US"/>
              <a:t>Spot transport of staff (bus, car ...)</a:t>
            </a:r>
          </a:p>
          <a:p>
            <a:pPr lvl="1"/>
            <a:r>
              <a:rPr lang="en-US"/>
              <a:t>Requirement 3.2.4: High Risk</a:t>
            </a:r>
          </a:p>
          <a:p>
            <a:pPr lvl="1"/>
            <a:r>
              <a:rPr lang="en-US"/>
              <a:t>Requirement 3.2.5: Mode 3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9078561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blanc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AFE583C3F9E4098952EE770A8E016" ma:contentTypeVersion="2" ma:contentTypeDescription="Crée un document." ma:contentTypeScope="" ma:versionID="424944429be6f06c05a21b168b04eeb9">
  <xsd:schema xmlns:xsd="http://www.w3.org/2001/XMLSchema" xmlns:xs="http://www.w3.org/2001/XMLSchema" xmlns:p="http://schemas.microsoft.com/office/2006/metadata/properties" xmlns:ns2="28b10d9e-9bab-43ba-be68-5e2b56a56d82" targetNamespace="http://schemas.microsoft.com/office/2006/metadata/properties" ma:root="true" ma:fieldsID="989b53bf4cfa5e28e35ad27f9f289487" ns2:_="">
    <xsd:import namespace="28b10d9e-9bab-43ba-be68-5e2b56a56d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b10d9e-9bab-43ba-be68-5e2b56a56d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FF3118-5F2B-4180-9D67-66A998EC98F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5570E6-4573-42DB-AFDC-4274445F95B3}">
  <ds:schemaRefs>
    <ds:schemaRef ds:uri="28b10d9e-9bab-43ba-be68-5e2b56a56d8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539A884E-C1DB-48D4-B409-FFD83BB77D2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8b10d9e-9bab-43ba-be68-5e2b56a56d8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391</Words>
  <Application>Microsoft Office PowerPoint</Application>
  <PresentationFormat>Affichage à l'écran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fr_total_modele_blanc</vt:lpstr>
      <vt:lpstr>CR-GR-HSE-501 Examples of services classification</vt:lpstr>
      <vt:lpstr>Industrial site</vt:lpstr>
      <vt:lpstr>Service station</vt:lpstr>
      <vt:lpstr>Transport</vt:lpstr>
    </vt:vector>
  </TitlesOfParts>
  <Company>TOTAL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CR-GR-HSE-501 Examples of services classification</dc:title>
  <dc:creator>Alexandra PAPILLON</dc:creator>
  <cp:lastModifiedBy>Alexandra PAPILLON</cp:lastModifiedBy>
  <cp:revision>2</cp:revision>
  <cp:lastPrinted>2018-11-06T10:51:14Z</cp:lastPrinted>
  <dcterms:created xsi:type="dcterms:W3CDTF">2018-10-18T07:52:01Z</dcterms:created>
  <dcterms:modified xsi:type="dcterms:W3CDTF">2018-11-06T10:54:06Z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0x010100658AFE583C3F9E4098952EE770A8E016</vt:lpwstr>
  </property>
</Properties>
</file>