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3"/>
  </p:notesMasterIdLst>
  <p:handoutMasterIdLst>
    <p:handoutMasterId r:id="rId14"/>
  </p:handoutMasterIdLst>
  <p:sldIdLst>
    <p:sldId id="256" r:id="rId5"/>
    <p:sldId id="467" r:id="rId6"/>
    <p:sldId id="462" r:id="rId7"/>
    <p:sldId id="463" r:id="rId8"/>
    <p:sldId id="465" r:id="rId9"/>
    <p:sldId id="464" r:id="rId10"/>
    <p:sldId id="466" r:id="rId11"/>
    <p:sldId id="281" r:id="rId12"/>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99"/>
    <a:srgbClr val="A90025"/>
    <a:srgbClr val="376092"/>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9" autoAdjust="0"/>
    <p:restoredTop sz="93979" autoAdjust="0"/>
  </p:normalViewPr>
  <p:slideViewPr>
    <p:cSldViewPr>
      <p:cViewPr varScale="1">
        <p:scale>
          <a:sx n="79" d="100"/>
          <a:sy n="79" d="100"/>
        </p:scale>
        <p:origin x="96" y="696"/>
      </p:cViewPr>
      <p:guideLst>
        <p:guide orient="horz" pos="2160"/>
        <p:guide pos="3840"/>
      </p:guideLst>
    </p:cSldViewPr>
  </p:slideViewPr>
  <p:outlineViewPr>
    <p:cViewPr>
      <p:scale>
        <a:sx n="33" d="100"/>
        <a:sy n="33" d="100"/>
      </p:scale>
      <p:origin x="0" y="7572"/>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31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11/21/2019</a:t>
            </a:fld>
            <a:endParaRPr lang="en-US"/>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a:p>
        </p:txBody>
      </p:sp>
    </p:spTree>
    <p:extLst>
      <p:ext uri="{BB962C8B-B14F-4D97-AF65-F5344CB8AC3E}">
        <p14:creationId xmlns:p14="http://schemas.microsoft.com/office/powerpoint/2010/main" val="3244047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11/21/2019</a:t>
            </a:fld>
            <a:endParaRPr lang="en-US"/>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a:p>
        </p:txBody>
      </p:sp>
    </p:spTree>
    <p:extLst>
      <p:ext uri="{BB962C8B-B14F-4D97-AF65-F5344CB8AC3E}">
        <p14:creationId xmlns:p14="http://schemas.microsoft.com/office/powerpoint/2010/main" val="398293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2108517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dirty="0"/>
          </a:p>
        </p:txBody>
      </p:sp>
    </p:spTree>
    <p:extLst>
      <p:ext uri="{BB962C8B-B14F-4D97-AF65-F5344CB8AC3E}">
        <p14:creationId xmlns:p14="http://schemas.microsoft.com/office/powerpoint/2010/main" val="1889234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dirty="0"/>
          </a:p>
        </p:txBody>
      </p:sp>
    </p:spTree>
    <p:extLst>
      <p:ext uri="{BB962C8B-B14F-4D97-AF65-F5344CB8AC3E}">
        <p14:creationId xmlns:p14="http://schemas.microsoft.com/office/powerpoint/2010/main" val="2632006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dirty="0"/>
          </a:p>
        </p:txBody>
      </p:sp>
    </p:spTree>
    <p:extLst>
      <p:ext uri="{BB962C8B-B14F-4D97-AF65-F5344CB8AC3E}">
        <p14:creationId xmlns:p14="http://schemas.microsoft.com/office/powerpoint/2010/main" val="2079730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dirty="0"/>
          </a:p>
        </p:txBody>
      </p:sp>
    </p:spTree>
    <p:extLst>
      <p:ext uri="{BB962C8B-B14F-4D97-AF65-F5344CB8AC3E}">
        <p14:creationId xmlns:p14="http://schemas.microsoft.com/office/powerpoint/2010/main" val="547178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dirty="0"/>
          </a:p>
        </p:txBody>
      </p:sp>
    </p:spTree>
    <p:extLst>
      <p:ext uri="{BB962C8B-B14F-4D97-AF65-F5344CB8AC3E}">
        <p14:creationId xmlns:p14="http://schemas.microsoft.com/office/powerpoint/2010/main" val="4532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6_1_">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REQUIREMENTS REMOVED IN NEW RULE</a:t>
            </a:r>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DAF29F95-3F0D-43A6-8DFA-1944C3D3F489}"/>
              </a:ext>
            </a:extLst>
          </p:cNvPr>
          <p:cNvPicPr>
            <a:picLocks noChangeAspect="1"/>
          </p:cNvPicPr>
          <p:nvPr userDrawn="1"/>
        </p:nvPicPr>
        <p:blipFill>
          <a:blip r:embed="rId2"/>
          <a:stretch>
            <a:fillRect/>
          </a:stretch>
        </p:blipFill>
        <p:spPr>
          <a:xfrm>
            <a:off x="11314" y="11920"/>
            <a:ext cx="12179776" cy="6840000"/>
          </a:xfrm>
          <a:prstGeom prst="rect">
            <a:avLst/>
          </a:prstGeom>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1875615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57984" cy="635000"/>
          </a:xfrm>
          <a:prstGeom prst="rect">
            <a:avLst/>
          </a:prstGeom>
        </p:spPr>
        <p:txBody>
          <a:bodyPr/>
          <a:lstStyle/>
          <a:p>
            <a:r>
              <a:rPr lang="fr-FR" noProof="0"/>
              <a:t>Cliquez pour modifier le style du titre</a:t>
            </a:r>
            <a:endParaRPr lang="fr-FR" noProof="0" dirty="0"/>
          </a:p>
        </p:txBody>
      </p:sp>
      <p:sp>
        <p:nvSpPr>
          <p:cNvPr id="4" name="Espace réservé du numéro de diapositive 3"/>
          <p:cNvSpPr>
            <a:spLocks noGrp="1"/>
          </p:cNvSpPr>
          <p:nvPr>
            <p:ph type="sldNum" sz="quarter" idx="11"/>
          </p:nvPr>
        </p:nvSpPr>
        <p:spPr>
          <a:xfrm>
            <a:off x="8737600" y="6411917"/>
            <a:ext cx="967317" cy="365125"/>
          </a:xfrm>
          <a:prstGeom prst="rect">
            <a:avLst/>
          </a:prstGeom>
        </p:spPr>
        <p:txBody>
          <a:bodyPr/>
          <a:lstStyle/>
          <a:p>
            <a:fld id="{21F90BE8-D879-4F46-ACF9-7BCC67DCFB75}" type="slidenum">
              <a:rPr lang="fr-FR" smtClean="0"/>
              <a:pPr/>
              <a:t>‹N°›</a:t>
            </a:fld>
            <a:endParaRPr lang="fr-FR" dirty="0"/>
          </a:p>
        </p:txBody>
      </p:sp>
      <p:sp>
        <p:nvSpPr>
          <p:cNvPr id="6" name="Espace réservé du texte 5"/>
          <p:cNvSpPr>
            <a:spLocks noGrp="1"/>
          </p:cNvSpPr>
          <p:nvPr>
            <p:ph type="body" sz="quarter" idx="12"/>
          </p:nvPr>
        </p:nvSpPr>
        <p:spPr>
          <a:xfrm>
            <a:off x="609600" y="1125539"/>
            <a:ext cx="10958400" cy="5040311"/>
          </a:xfrm>
          <a:prstGeom prst="rect">
            <a:avLst/>
          </a:prstGeom>
        </p:spPr>
        <p:txBody>
          <a:bodyPr/>
          <a:lstStyle>
            <a:lvl5pPr marL="1260000">
              <a:buNone/>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8" name="Espace réservé du pied de page 4"/>
          <p:cNvSpPr>
            <a:spLocks noGrp="1"/>
          </p:cNvSpPr>
          <p:nvPr>
            <p:ph type="ftr" sz="quarter" idx="3"/>
          </p:nvPr>
        </p:nvSpPr>
        <p:spPr>
          <a:xfrm>
            <a:off x="609600" y="6411917"/>
            <a:ext cx="7416800" cy="365125"/>
          </a:xfrm>
          <a:prstGeom prst="rect">
            <a:avLst/>
          </a:prstGeom>
        </p:spPr>
        <p:txBody>
          <a:bodyPr vert="horz" lIns="0" tIns="45720" rIns="91440" bIns="45720" rtlCol="0" anchor="ctr"/>
          <a:lstStyle>
            <a:lvl1pPr algn="l">
              <a:defRPr sz="1400">
                <a:solidFill>
                  <a:schemeClr val="tx1"/>
                </a:solidFill>
                <a:latin typeface="+mn-lt"/>
                <a:cs typeface="Helvetica"/>
              </a:defRPr>
            </a:lvl1pPr>
          </a:lstStyle>
          <a:p>
            <a:r>
              <a:rPr lang="en-GB" b="1" dirty="0">
                <a:solidFill>
                  <a:srgbClr val="F5911F"/>
                </a:solidFill>
              </a:rPr>
              <a:t>#SafeDriver </a:t>
            </a:r>
            <a:r>
              <a:rPr lang="en-GB" sz="1000" dirty="0">
                <a:solidFill>
                  <a:schemeClr val="bg1">
                    <a:lumMod val="50000"/>
                  </a:schemeClr>
                </a:solidFill>
              </a:rPr>
              <a:t>-</a:t>
            </a:r>
            <a:r>
              <a:rPr lang="en-GB" sz="1000" b="1" dirty="0">
                <a:solidFill>
                  <a:schemeClr val="bg1">
                    <a:lumMod val="50000"/>
                  </a:schemeClr>
                </a:solidFill>
              </a:rPr>
              <a:t> </a:t>
            </a:r>
            <a:r>
              <a:rPr lang="fr-FR" sz="1000" dirty="0">
                <a:solidFill>
                  <a:schemeClr val="bg1">
                    <a:lumMod val="50000"/>
                  </a:schemeClr>
                </a:solidFill>
              </a:rPr>
              <a:t>Campagne de sensibilisation aux risques routiers, février 2017 </a:t>
            </a:r>
          </a:p>
        </p:txBody>
      </p:sp>
    </p:spTree>
    <p:extLst>
      <p:ext uri="{BB962C8B-B14F-4D97-AF65-F5344CB8AC3E}">
        <p14:creationId xmlns:p14="http://schemas.microsoft.com/office/powerpoint/2010/main" val="16766327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67" r:id="rId2"/>
    <p:sldLayoutId id="2147483684" r:id="rId3"/>
    <p:sldLayoutId id="2147483695" r:id="rId4"/>
    <p:sldLayoutId id="2147483696" r:id="rId5"/>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toolbox-hse.total.com/fr/documents-de-la-pyramide-one-maestro" TargetMode="External"/><Relationship Id="rId7" Type="http://schemas.openxmlformats.org/officeDocument/2006/relationships/image" Target="../media/image3.png"/><Relationship Id="rId2" Type="http://schemas.openxmlformats.org/officeDocument/2006/relationships/hyperlink" Target="http://wat.corp.local/sites/s215/fr-FR/Pages/R%C3%A8gles%20HSE/CR%20421/CR-GR-HSE-421-.aspx" TargetMode="External"/><Relationship Id="rId1" Type="http://schemas.openxmlformats.org/officeDocument/2006/relationships/slideLayout" Target="../slideLayouts/slideLayout5.xml"/><Relationship Id="rId6" Type="http://schemas.openxmlformats.org/officeDocument/2006/relationships/hyperlink" Target="http://crescendo4all.rm.corp.local/sites/Ref_MS/Pages/Home.aspx" TargetMode="External"/><Relationship Id="rId5" Type="http://schemas.openxmlformats.org/officeDocument/2006/relationships/hyperlink" Target="https://reflex.sinequa.corp.local/" TargetMode="External"/><Relationship Id="rId4" Type="http://schemas.openxmlformats.org/officeDocument/2006/relationships/hyperlink" Target="https://www.toolbox-hse.total.com/fr/one-maestro/documents-de-la-pyramide-one-maestro/regles-hse-groupe/regles-hse-groupe-documents-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CR-GR-HSE-421 Gestion des risques liés aux pollutions lors des cessations d’activité </a:t>
            </a:r>
            <a:endParaRPr lang="en-US" dirty="0"/>
          </a:p>
        </p:txBody>
      </p:sp>
      <p:sp>
        <p:nvSpPr>
          <p:cNvPr id="5" name="Espace réservé du texte 3"/>
          <p:cNvSpPr>
            <a:spLocks noGrp="1"/>
          </p:cNvSpPr>
          <p:nvPr>
            <p:ph type="body" sz="quarter" idx="10"/>
          </p:nvPr>
        </p:nvSpPr>
        <p:spPr>
          <a:xfrm>
            <a:off x="1188000" y="3639600"/>
            <a:ext cx="9732536" cy="1778000"/>
          </a:xfrm>
        </p:spPr>
        <p:txBody>
          <a:bodyPr/>
          <a:lstStyle/>
          <a:p>
            <a:r>
              <a:rPr lang="fr-FR" dirty="0"/>
              <a:t> </a:t>
            </a:r>
          </a:p>
          <a:p>
            <a:r>
              <a:rPr lang="fr-FR" sz="1800" dirty="0"/>
              <a:t>M&amp;S : différences entre la CR-GR-HSE-421 et les Directives Groupe DIR-GR-ENV-005 et DIR-GR-HSE-008</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solidFill>
            <a:schemeClr val="bg1">
              <a:alpha val="40000"/>
            </a:schemeClr>
          </a:solidFill>
        </p:spPr>
        <p:txBody>
          <a:bodyPr anchor="t"/>
          <a:lstStyle/>
          <a:p>
            <a:pPr lvl="0" fontAlgn="base"/>
            <a:r>
              <a:rPr lang="fr-FR" b="1" dirty="0"/>
              <a:t>Objet</a:t>
            </a:r>
            <a:r>
              <a:rPr lang="en-GB" sz="1800" b="1" dirty="0"/>
              <a:t>: </a:t>
            </a:r>
            <a:r>
              <a:rPr lang="fr-FR" dirty="0"/>
              <a:t>La présente règle définit les exigences HSE attachées à la cessation définitive d’activités industrielles sur un site (y compris les stations-service), dans l’objectif d’assurer la gestion des risques pour la santé et la sécurité des personnes et le cas échéant pour l’environnement, qui seraient occasionnés par une pollution des sols ou des eaux souterraines et de surface issue des activités qui ont été mises à l’arrêt.</a:t>
            </a:r>
          </a:p>
          <a:p>
            <a:pPr lvl="0" algn="just">
              <a:spcBef>
                <a:spcPts val="1200"/>
              </a:spcBef>
            </a:pPr>
            <a:r>
              <a:rPr lang="fr-FR" b="1" dirty="0"/>
              <a:t>Champ</a:t>
            </a:r>
            <a:r>
              <a:rPr lang="fr-FR" sz="1800" b="1" dirty="0"/>
              <a:t> </a:t>
            </a:r>
            <a:r>
              <a:rPr lang="fr-FR" b="1" dirty="0"/>
              <a:t>d’application</a:t>
            </a:r>
            <a:r>
              <a:rPr lang="en-GB" sz="1800" b="1" dirty="0"/>
              <a:t>: </a:t>
            </a:r>
            <a:r>
              <a:rPr lang="en-GB" dirty="0"/>
              <a:t>Applicable</a:t>
            </a:r>
            <a:r>
              <a:rPr lang="en-US" dirty="0"/>
              <a:t> par </a:t>
            </a:r>
            <a:r>
              <a:rPr lang="en-US" dirty="0" err="1"/>
              <a:t>toutes</a:t>
            </a:r>
            <a:r>
              <a:rPr lang="en-US" dirty="0"/>
              <a:t> les </a:t>
            </a:r>
            <a:r>
              <a:rPr lang="en-US" dirty="0" err="1"/>
              <a:t>entités</a:t>
            </a:r>
            <a:r>
              <a:rPr lang="en-US" dirty="0"/>
              <a:t> et </a:t>
            </a:r>
            <a:r>
              <a:rPr lang="en-US" dirty="0" err="1"/>
              <a:t>filiales</a:t>
            </a:r>
            <a:r>
              <a:rPr lang="en-US" dirty="0"/>
              <a:t> du </a:t>
            </a:r>
            <a:r>
              <a:rPr lang="en-US" dirty="0" err="1"/>
              <a:t>groupe</a:t>
            </a:r>
            <a:r>
              <a:rPr lang="en-US" dirty="0"/>
              <a:t>. </a:t>
            </a:r>
          </a:p>
          <a:p>
            <a:pPr lvl="0">
              <a:lnSpc>
                <a:spcPct val="150000"/>
              </a:lnSpc>
            </a:pPr>
            <a:r>
              <a:rPr lang="fr-FR" b="1" dirty="0"/>
              <a:t>Remplace pour partie</a:t>
            </a:r>
            <a:r>
              <a:rPr lang="fr-FR" dirty="0">
                <a:solidFill>
                  <a:prstClr val="black"/>
                </a:solidFill>
              </a:rPr>
              <a:t> </a:t>
            </a:r>
            <a:r>
              <a:rPr lang="fr-FR" b="1" dirty="0">
                <a:solidFill>
                  <a:prstClr val="black"/>
                </a:solidFill>
              </a:rPr>
              <a:t>(concernant la cession de site) :</a:t>
            </a:r>
          </a:p>
          <a:p>
            <a:pPr marL="685800" marR="0" lvl="1"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tab pos="628650" algn="l"/>
              </a:tabLst>
              <a:defRPr/>
            </a:pPr>
            <a:r>
              <a:rPr lang="fr-FR" sz="1400" kern="1200" dirty="0">
                <a:solidFill>
                  <a:prstClr val="black"/>
                </a:solidFill>
                <a:latin typeface="Calibri"/>
              </a:rPr>
              <a:t>DIR-GR-ENV-005 Maitrise des enjeux environnementaux et sanitaires liés aux contaminations des sols et des eaux souterraines</a:t>
            </a:r>
          </a:p>
          <a:p>
            <a:pPr marL="685800" marR="0" lvl="1"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tab pos="628650" algn="l"/>
              </a:tabLst>
              <a:defRPr/>
            </a:pPr>
            <a:r>
              <a:rPr lang="fr-FR" sz="1400" kern="1200" dirty="0">
                <a:solidFill>
                  <a:prstClr val="black"/>
                </a:solidFill>
                <a:latin typeface="Calibri"/>
              </a:rPr>
              <a:t>DIR-GR-HSE-008 Réhabilitation des sites et sols pollués </a:t>
            </a:r>
          </a:p>
          <a:p>
            <a:pPr marL="685800" marR="0" lvl="1" indent="-228600" algn="l" defTabSz="914400" rtl="0" eaLnBrk="1" fontAlgn="auto" latinLnBrk="0" hangingPunct="1">
              <a:lnSpc>
                <a:spcPct val="100000"/>
              </a:lnSpc>
              <a:buClrTx/>
              <a:buSzTx/>
              <a:buFont typeface="Arial" panose="020B0604020202020204" pitchFamily="34" charset="0"/>
              <a:buChar char="•"/>
              <a:tabLst>
                <a:tab pos="628650" algn="l"/>
              </a:tabLst>
              <a:defRPr/>
            </a:pPr>
            <a:endParaRPr lang="fr-FR" sz="1400" kern="1200" dirty="0">
              <a:solidFill>
                <a:prstClr val="black"/>
              </a:solidFill>
              <a:latin typeface="Calibri"/>
            </a:endParaRPr>
          </a:p>
          <a:p>
            <a:pPr algn="l">
              <a:lnSpc>
                <a:spcPct val="150000"/>
              </a:lnSpc>
              <a:spcBef>
                <a:spcPts val="300"/>
              </a:spcBef>
              <a:spcAft>
                <a:spcPts val="600"/>
              </a:spcAft>
            </a:pPr>
            <a:r>
              <a:rPr lang="fr-FR" b="1" dirty="0"/>
              <a:t>Date de publication dans REFLEX: </a:t>
            </a:r>
            <a:r>
              <a:rPr lang="fr-FR" dirty="0"/>
              <a:t>01/10/2019</a:t>
            </a:r>
          </a:p>
          <a:p>
            <a:pPr lvl="0" algn="l">
              <a:spcBef>
                <a:spcPts val="300"/>
              </a:spcBef>
              <a:spcAft>
                <a:spcPts val="600"/>
              </a:spcAft>
            </a:pPr>
            <a:r>
              <a:rPr lang="fr-FR" b="1" dirty="0"/>
              <a:t>Date d’application: </a:t>
            </a:r>
            <a:r>
              <a:rPr lang="fr-FR" dirty="0"/>
              <a:t>3 mois après publication.</a:t>
            </a:r>
          </a:p>
        </p:txBody>
      </p:sp>
    </p:spTree>
    <p:extLst>
      <p:ext uri="{BB962C8B-B14F-4D97-AF65-F5344CB8AC3E}">
        <p14:creationId xmlns:p14="http://schemas.microsoft.com/office/powerpoint/2010/main" val="3010203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Mise en sécurité des installations</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endParaRPr lang="en-US" u="sng" dirty="0">
              <a:solidFill>
                <a:schemeClr val="tx1"/>
              </a:solidFill>
            </a:endParaRPr>
          </a:p>
          <a:p>
            <a:pPr marL="0" indent="0" algn="l">
              <a:spcAft>
                <a:spcPts val="1200"/>
              </a:spcAft>
            </a:pPr>
            <a:r>
              <a:rPr lang="fr-FR" sz="1800" dirty="0">
                <a:solidFill>
                  <a:schemeClr val="tx1"/>
                </a:solidFill>
              </a:rPr>
              <a:t>Exigence 3.1.1 : </a:t>
            </a:r>
            <a:r>
              <a:rPr lang="en-US" sz="1800" dirty="0">
                <a:solidFill>
                  <a:schemeClr val="tx1"/>
                </a:solidFill>
              </a:rPr>
              <a:t>Mise </a:t>
            </a:r>
            <a:r>
              <a:rPr lang="en-US" sz="1800" dirty="0" err="1">
                <a:solidFill>
                  <a:schemeClr val="tx1"/>
                </a:solidFill>
              </a:rPr>
              <a:t>en</a:t>
            </a:r>
            <a:r>
              <a:rPr lang="en-US" sz="1800" dirty="0">
                <a:solidFill>
                  <a:schemeClr val="tx1"/>
                </a:solidFill>
              </a:rPr>
              <a:t> </a:t>
            </a:r>
            <a:r>
              <a:rPr lang="en-US" sz="1800" dirty="0" err="1">
                <a:solidFill>
                  <a:schemeClr val="tx1"/>
                </a:solidFill>
              </a:rPr>
              <a:t>sécurité</a:t>
            </a:r>
            <a:endParaRPr lang="fr-FR" sz="1800" dirty="0">
              <a:solidFill>
                <a:schemeClr val="tx1"/>
              </a:solidFill>
            </a:endParaRPr>
          </a:p>
          <a:p>
            <a:pPr marL="0" indent="0" algn="just">
              <a:spcBef>
                <a:spcPts val="600"/>
              </a:spcBef>
              <a:spcAft>
                <a:spcPts val="600"/>
              </a:spcAft>
            </a:pPr>
            <a:r>
              <a:rPr lang="fr-FR" sz="1600" b="0" dirty="0">
                <a:solidFill>
                  <a:schemeClr val="tx1"/>
                </a:solidFill>
              </a:rPr>
              <a:t>La cessation définitive d’activité sur un site ou une partie de site est accompagnée de la mise en œuvre sans délai de mesures de mise en sécurité incluant la vidange, le nettoyage/dégazage, la gestion des déchets présents et la restriction des accès.</a:t>
            </a:r>
          </a:p>
          <a:p>
            <a:pPr marL="0" indent="0" algn="just">
              <a:spcBef>
                <a:spcPts val="600"/>
              </a:spcBef>
              <a:spcAft>
                <a:spcPts val="600"/>
              </a:spcAft>
            </a:pPr>
            <a:r>
              <a:rPr lang="fr-FR" sz="1600" b="0" dirty="0">
                <a:solidFill>
                  <a:srgbClr val="00B050"/>
                </a:solidFill>
              </a:rPr>
              <a:t>Pas d’impact</a:t>
            </a: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724786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Evaluation et gestion des risques liés aux pollutions</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a:solidFill>
                  <a:schemeClr val="tx1"/>
                </a:solidFill>
              </a:rPr>
              <a:t>Exigence 3.2.1 : Appréciation des risques liés aux pollution</a:t>
            </a:r>
            <a:r>
              <a:rPr lang="en-US" sz="1800" dirty="0">
                <a:solidFill>
                  <a:schemeClr val="tx1"/>
                </a:solidFill>
              </a:rPr>
              <a:t>s</a:t>
            </a:r>
            <a:endParaRPr lang="fr-FR" sz="1800" dirty="0">
              <a:solidFill>
                <a:schemeClr val="tx1"/>
              </a:solidFill>
            </a:endParaRPr>
          </a:p>
          <a:p>
            <a:pPr marL="0" indent="0" algn="just">
              <a:spcBef>
                <a:spcPts val="600"/>
              </a:spcBef>
              <a:spcAft>
                <a:spcPts val="600"/>
              </a:spcAft>
            </a:pPr>
            <a:r>
              <a:rPr lang="fr-FR" sz="1600" b="0" dirty="0">
                <a:solidFill>
                  <a:schemeClr val="tx1"/>
                </a:solidFill>
              </a:rPr>
              <a:t>La cessation définitive des activités industrielles sur un site donne lieu à un diagnostic des sols et des eaux souterraines et de surface, à l’issue duquel est réalisée une évaluation des risques occasionnés par la pollution éventuelle du site, pour la santé, la sécurité des personnes et l’environnement</a:t>
            </a:r>
            <a:r>
              <a:rPr lang="en-US" sz="1600" b="0" dirty="0">
                <a:solidFill>
                  <a:schemeClr val="tx1"/>
                </a:solidFill>
              </a:rPr>
              <a:t>.</a:t>
            </a:r>
            <a:endParaRPr lang="fr-FR" sz="1600" b="0" dirty="0">
              <a:solidFill>
                <a:schemeClr val="tx1"/>
              </a:solidFill>
            </a:endParaRPr>
          </a:p>
          <a:p>
            <a:pPr marL="0" lvl="0" indent="0" algn="just">
              <a:spcBef>
                <a:spcPts val="600"/>
              </a:spcBef>
              <a:spcAft>
                <a:spcPts val="600"/>
              </a:spcAft>
            </a:pPr>
            <a:r>
              <a:rPr lang="fr-FR" sz="1600" b="0" dirty="0">
                <a:solidFill>
                  <a:srgbClr val="00B050"/>
                </a:solidFill>
              </a:rPr>
              <a:t>Pas d’impact</a:t>
            </a:r>
          </a:p>
          <a:p>
            <a:pPr marL="0" indent="0" algn="just">
              <a:spcBef>
                <a:spcPts val="600"/>
              </a:spcBef>
              <a:spcAft>
                <a:spcPts val="600"/>
              </a:spcAft>
            </a:pPr>
            <a:endParaRPr lang="fr-FR" sz="1050" u="sng" dirty="0">
              <a:solidFill>
                <a:schemeClr val="tx1"/>
              </a:solidFill>
            </a:endParaRPr>
          </a:p>
          <a:p>
            <a:pPr marL="0" indent="0" algn="just">
              <a:spcBef>
                <a:spcPts val="600"/>
              </a:spcBef>
              <a:spcAft>
                <a:spcPts val="600"/>
              </a:spcAft>
            </a:pPr>
            <a:r>
              <a:rPr lang="en-US" sz="1800" dirty="0">
                <a:solidFill>
                  <a:schemeClr val="tx1"/>
                </a:solidFill>
              </a:rPr>
              <a:t>Exigence 3.2.2 : </a:t>
            </a:r>
            <a:r>
              <a:rPr lang="fr-FR" sz="1800" dirty="0">
                <a:solidFill>
                  <a:schemeClr val="tx1"/>
                </a:solidFill>
              </a:rPr>
              <a:t>Recensement des sites en cessation d’activité et à risques sanitaires liés aux pollutions</a:t>
            </a:r>
          </a:p>
          <a:p>
            <a:pPr marL="0" indent="0" algn="just">
              <a:spcBef>
                <a:spcPts val="600"/>
              </a:spcBef>
              <a:spcAft>
                <a:spcPts val="600"/>
              </a:spcAft>
            </a:pPr>
            <a:r>
              <a:rPr lang="fr-FR" sz="1600" b="0" dirty="0">
                <a:solidFill>
                  <a:schemeClr val="tx1"/>
                </a:solidFill>
              </a:rPr>
              <a:t>Lorsque les pollutions des eaux ou des sols peuvent occasionner des risques sanitaires avérés selon la réglementation et la méthodologie applicables localement, l’état de pollution et l’évaluation des risques associés sont transmis à la direction HSE de Branche et à la ligne opérationnelle concernée à des fins de recensement</a:t>
            </a:r>
            <a:r>
              <a:rPr lang="en-US" sz="1600" b="0" dirty="0">
                <a:solidFill>
                  <a:schemeClr val="tx1"/>
                </a:solidFill>
              </a:rPr>
              <a:t>.</a:t>
            </a:r>
            <a:endParaRPr lang="fr-FR" sz="1600" b="0" dirty="0">
              <a:solidFill>
                <a:schemeClr val="tx1"/>
              </a:solidFill>
            </a:endParaRPr>
          </a:p>
          <a:p>
            <a:pPr marL="0" lvl="0" indent="0" algn="just">
              <a:spcBef>
                <a:spcPts val="600"/>
              </a:spcBef>
              <a:spcAft>
                <a:spcPts val="600"/>
              </a:spcAft>
            </a:pPr>
            <a:r>
              <a:rPr lang="fr-FR" sz="1600" b="0" dirty="0">
                <a:solidFill>
                  <a:srgbClr val="00B050"/>
                </a:solidFill>
              </a:rPr>
              <a:t>Pas d’impact</a:t>
            </a:r>
          </a:p>
          <a:p>
            <a:pPr marL="0" indent="0" algn="l">
              <a:spcBef>
                <a:spcPts val="600"/>
              </a:spcBef>
              <a:spcAft>
                <a:spcPts val="600"/>
              </a:spcAft>
            </a:pPr>
            <a:endParaRPr lang="fr-FR" sz="12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95974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Evaluation et gestion des risques liés aux pollutions</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endParaRPr lang="en-US" u="sng" dirty="0">
              <a:solidFill>
                <a:schemeClr val="tx1"/>
              </a:solidFill>
            </a:endParaRPr>
          </a:p>
          <a:p>
            <a:pPr marL="0" indent="0" algn="l">
              <a:spcAft>
                <a:spcPts val="1200"/>
              </a:spcAft>
            </a:pPr>
            <a:r>
              <a:rPr lang="fr-FR" sz="1800" dirty="0">
                <a:solidFill>
                  <a:schemeClr val="tx1"/>
                </a:solidFill>
              </a:rPr>
              <a:t>Exigence 3.2.3 : </a:t>
            </a:r>
            <a:r>
              <a:rPr lang="en-US" sz="1800" dirty="0" err="1">
                <a:solidFill>
                  <a:schemeClr val="tx1"/>
                </a:solidFill>
              </a:rPr>
              <a:t>Modalités</a:t>
            </a:r>
            <a:r>
              <a:rPr lang="en-US" sz="1800" dirty="0">
                <a:solidFill>
                  <a:schemeClr val="tx1"/>
                </a:solidFill>
              </a:rPr>
              <a:t> de gestion des pollutions </a:t>
            </a:r>
            <a:r>
              <a:rPr lang="en-US" sz="1800" dirty="0" err="1">
                <a:solidFill>
                  <a:schemeClr val="tx1"/>
                </a:solidFill>
              </a:rPr>
              <a:t>lors</a:t>
            </a:r>
            <a:r>
              <a:rPr lang="en-US" sz="1800" dirty="0">
                <a:solidFill>
                  <a:schemeClr val="tx1"/>
                </a:solidFill>
              </a:rPr>
              <a:t> des cessations </a:t>
            </a:r>
            <a:r>
              <a:rPr lang="en-US" sz="1800" dirty="0" err="1">
                <a:solidFill>
                  <a:schemeClr val="tx1"/>
                </a:solidFill>
              </a:rPr>
              <a:t>d’activités</a:t>
            </a:r>
            <a:endParaRPr lang="fr-FR" sz="1800" dirty="0">
              <a:solidFill>
                <a:schemeClr val="tx1"/>
              </a:solidFill>
            </a:endParaRPr>
          </a:p>
          <a:p>
            <a:r>
              <a:rPr lang="fr-FR" sz="1600" b="0" dirty="0">
                <a:solidFill>
                  <a:schemeClr val="tx1"/>
                </a:solidFill>
              </a:rPr>
              <a:t>En fonction des résultats de l’évaluation des risques, les modes de gestion des pollutions identifiées sont déterminés en prenant en </a:t>
            </a:r>
          </a:p>
          <a:p>
            <a:pPr marL="0" indent="0"/>
            <a:r>
              <a:rPr lang="fr-FR" sz="1600" b="0" dirty="0">
                <a:solidFill>
                  <a:schemeClr val="tx1"/>
                </a:solidFill>
              </a:rPr>
              <a:t>compte prioritairement le contrôle de l’usage du site et en privilégiant les possibilités de redéveloppement d’activités du Groupe (solaire, reboisement, etc.)</a:t>
            </a:r>
          </a:p>
          <a:p>
            <a:pPr marL="0" indent="0"/>
            <a:endParaRPr lang="fr-FR" sz="1600" b="0" dirty="0">
              <a:solidFill>
                <a:schemeClr val="tx1"/>
              </a:solidFill>
            </a:endParaRPr>
          </a:p>
          <a:p>
            <a:pPr marL="0" indent="0" algn="just">
              <a:spcBef>
                <a:spcPts val="600"/>
              </a:spcBef>
              <a:spcAft>
                <a:spcPts val="600"/>
              </a:spcAft>
            </a:pPr>
            <a:r>
              <a:rPr lang="en-US" sz="1600" b="0" dirty="0" err="1">
                <a:solidFill>
                  <a:schemeClr val="tx1"/>
                </a:solidFill>
              </a:rPr>
              <a:t>L’élaboration</a:t>
            </a:r>
            <a:r>
              <a:rPr lang="en-US" sz="1600" b="0" dirty="0">
                <a:solidFill>
                  <a:schemeClr val="tx1"/>
                </a:solidFill>
              </a:rPr>
              <a:t> et la mise </a:t>
            </a:r>
            <a:r>
              <a:rPr lang="en-US" sz="1600" b="0" dirty="0" err="1">
                <a:solidFill>
                  <a:schemeClr val="tx1"/>
                </a:solidFill>
              </a:rPr>
              <a:t>en</a:t>
            </a:r>
            <a:r>
              <a:rPr lang="en-US" sz="1600" b="0" dirty="0">
                <a:solidFill>
                  <a:schemeClr val="tx1"/>
                </a:solidFill>
              </a:rPr>
              <a:t> </a:t>
            </a:r>
            <a:r>
              <a:rPr lang="en-US" sz="1600" b="0" dirty="0" err="1">
                <a:solidFill>
                  <a:schemeClr val="tx1"/>
                </a:solidFill>
              </a:rPr>
              <a:t>œuvre</a:t>
            </a:r>
            <a:r>
              <a:rPr lang="en-US" sz="1600" b="0" dirty="0">
                <a:solidFill>
                  <a:schemeClr val="tx1"/>
                </a:solidFill>
              </a:rPr>
              <a:t> des </a:t>
            </a:r>
            <a:r>
              <a:rPr lang="en-US" sz="1600" b="0" dirty="0" err="1">
                <a:solidFill>
                  <a:schemeClr val="tx1"/>
                </a:solidFill>
              </a:rPr>
              <a:t>modalités</a:t>
            </a:r>
            <a:r>
              <a:rPr lang="en-US" sz="1600" b="0" dirty="0">
                <a:solidFill>
                  <a:schemeClr val="tx1"/>
                </a:solidFill>
              </a:rPr>
              <a:t> de gestion font </a:t>
            </a:r>
            <a:r>
              <a:rPr lang="en-US" sz="1600" b="0" dirty="0" err="1">
                <a:solidFill>
                  <a:schemeClr val="tx1"/>
                </a:solidFill>
              </a:rPr>
              <a:t>l’objet</a:t>
            </a:r>
            <a:r>
              <a:rPr lang="en-US" sz="1600" b="0" dirty="0">
                <a:solidFill>
                  <a:schemeClr val="tx1"/>
                </a:solidFill>
              </a:rPr>
              <a:t> d’un </a:t>
            </a:r>
            <a:r>
              <a:rPr lang="en-US" sz="1600" b="0" dirty="0" err="1">
                <a:solidFill>
                  <a:schemeClr val="tx1"/>
                </a:solidFill>
              </a:rPr>
              <a:t>suivi</a:t>
            </a:r>
            <a:r>
              <a:rPr lang="en-US" sz="1600" b="0" dirty="0">
                <a:solidFill>
                  <a:schemeClr val="tx1"/>
                </a:solidFill>
              </a:rPr>
              <a:t> par des </a:t>
            </a:r>
            <a:r>
              <a:rPr lang="en-US" sz="1600" b="0" dirty="0" err="1">
                <a:solidFill>
                  <a:schemeClr val="tx1"/>
                </a:solidFill>
              </a:rPr>
              <a:t>référents</a:t>
            </a:r>
            <a:r>
              <a:rPr lang="en-US" sz="1600" b="0" dirty="0">
                <a:solidFill>
                  <a:schemeClr val="tx1"/>
                </a:solidFill>
              </a:rPr>
              <a:t> techniques.</a:t>
            </a:r>
          </a:p>
          <a:p>
            <a:pPr marL="0" indent="0" algn="just">
              <a:spcBef>
                <a:spcPts val="600"/>
              </a:spcBef>
              <a:spcAft>
                <a:spcPts val="600"/>
              </a:spcAft>
            </a:pPr>
            <a:endParaRPr lang="en-US" sz="1600" b="0" dirty="0">
              <a:solidFill>
                <a:schemeClr val="tx1"/>
              </a:solidFill>
            </a:endParaRPr>
          </a:p>
          <a:p>
            <a:pPr marL="0" lvl="0" indent="0" algn="just">
              <a:spcBef>
                <a:spcPts val="600"/>
              </a:spcBef>
              <a:spcAft>
                <a:spcPts val="600"/>
              </a:spcAft>
            </a:pPr>
            <a:r>
              <a:rPr lang="fr-FR" sz="1600" b="0" dirty="0">
                <a:solidFill>
                  <a:srgbClr val="00B050"/>
                </a:solidFill>
              </a:rPr>
              <a:t>Pas d’impact</a:t>
            </a:r>
          </a:p>
          <a:p>
            <a:pPr marL="0" indent="0" algn="l">
              <a:spcBef>
                <a:spcPts val="600"/>
              </a:spcBef>
              <a:spcAft>
                <a:spcPts val="600"/>
              </a:spcAft>
            </a:pPr>
            <a:endParaRPr lang="fr-FR" sz="12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390730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Cession ou restitution d’un site suite à cessation d’activité</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600"/>
              </a:spcBef>
              <a:spcAft>
                <a:spcPts val="600"/>
              </a:spcAft>
            </a:pPr>
            <a:r>
              <a:rPr lang="en-US" sz="1800" dirty="0">
                <a:solidFill>
                  <a:schemeClr val="tx1"/>
                </a:solidFill>
              </a:rPr>
              <a:t>Exigence 3.3.1 : </a:t>
            </a:r>
            <a:r>
              <a:rPr lang="en-US" sz="1800" dirty="0" err="1">
                <a:solidFill>
                  <a:schemeClr val="tx1"/>
                </a:solidFill>
              </a:rPr>
              <a:t>Informations</a:t>
            </a:r>
            <a:r>
              <a:rPr lang="en-US" sz="1800" dirty="0">
                <a:solidFill>
                  <a:schemeClr val="tx1"/>
                </a:solidFill>
              </a:rPr>
              <a:t> </a:t>
            </a:r>
            <a:r>
              <a:rPr lang="en-US" sz="1800" dirty="0" err="1">
                <a:solidFill>
                  <a:schemeClr val="tx1"/>
                </a:solidFill>
              </a:rPr>
              <a:t>communiquées</a:t>
            </a:r>
            <a:r>
              <a:rPr lang="en-US" sz="1800" dirty="0">
                <a:solidFill>
                  <a:schemeClr val="tx1"/>
                </a:solidFill>
              </a:rPr>
              <a:t> </a:t>
            </a:r>
            <a:r>
              <a:rPr lang="en-US" sz="1800" dirty="0" err="1">
                <a:solidFill>
                  <a:schemeClr val="tx1"/>
                </a:solidFill>
              </a:rPr>
              <a:t>lors</a:t>
            </a:r>
            <a:r>
              <a:rPr lang="en-US" sz="1800" dirty="0">
                <a:solidFill>
                  <a:schemeClr val="tx1"/>
                </a:solidFill>
              </a:rPr>
              <a:t> de la cession </a:t>
            </a:r>
            <a:r>
              <a:rPr lang="en-US" sz="1800" dirty="0" err="1">
                <a:solidFill>
                  <a:schemeClr val="tx1"/>
                </a:solidFill>
              </a:rPr>
              <a:t>ou</a:t>
            </a:r>
            <a:r>
              <a:rPr lang="en-US" sz="1800" dirty="0">
                <a:solidFill>
                  <a:schemeClr val="tx1"/>
                </a:solidFill>
              </a:rPr>
              <a:t> de la restitution du site</a:t>
            </a:r>
          </a:p>
          <a:p>
            <a:pPr marL="0" indent="0" algn="just">
              <a:spcBef>
                <a:spcPts val="600"/>
              </a:spcBef>
              <a:spcAft>
                <a:spcPts val="600"/>
              </a:spcAft>
            </a:pPr>
            <a:r>
              <a:rPr lang="en-US" sz="1600" b="0" dirty="0" err="1">
                <a:solidFill>
                  <a:schemeClr val="tx1"/>
                </a:solidFill>
              </a:rPr>
              <a:t>Lors</a:t>
            </a:r>
            <a:r>
              <a:rPr lang="en-US" sz="1600" b="0" dirty="0">
                <a:solidFill>
                  <a:schemeClr val="tx1"/>
                </a:solidFill>
              </a:rPr>
              <a:t> de cession </a:t>
            </a:r>
            <a:r>
              <a:rPr lang="en-US" sz="1600" b="0" dirty="0" err="1">
                <a:solidFill>
                  <a:schemeClr val="tx1"/>
                </a:solidFill>
              </a:rPr>
              <a:t>ou</a:t>
            </a:r>
            <a:r>
              <a:rPr lang="en-US" sz="1600" b="0" dirty="0">
                <a:solidFill>
                  <a:schemeClr val="tx1"/>
                </a:solidFill>
              </a:rPr>
              <a:t> de restitution d’un site </a:t>
            </a:r>
            <a:r>
              <a:rPr lang="en-US" sz="1600" b="0" dirty="0" err="1">
                <a:solidFill>
                  <a:schemeClr val="tx1"/>
                </a:solidFill>
              </a:rPr>
              <a:t>consécutive</a:t>
            </a:r>
            <a:r>
              <a:rPr lang="en-US" sz="1600" b="0" dirty="0">
                <a:solidFill>
                  <a:schemeClr val="tx1"/>
                </a:solidFill>
              </a:rPr>
              <a:t> à </a:t>
            </a:r>
            <a:r>
              <a:rPr lang="en-US" sz="1600" b="0" dirty="0" err="1">
                <a:solidFill>
                  <a:schemeClr val="tx1"/>
                </a:solidFill>
              </a:rPr>
              <a:t>une</a:t>
            </a:r>
            <a:r>
              <a:rPr lang="en-US" sz="1600" b="0" dirty="0">
                <a:solidFill>
                  <a:schemeClr val="tx1"/>
                </a:solidFill>
              </a:rPr>
              <a:t> cessation </a:t>
            </a:r>
            <a:r>
              <a:rPr lang="en-US" sz="1600" b="0" dirty="0" err="1">
                <a:solidFill>
                  <a:schemeClr val="tx1"/>
                </a:solidFill>
              </a:rPr>
              <a:t>d’activité</a:t>
            </a:r>
            <a:r>
              <a:rPr lang="en-US" sz="1600" b="0" dirty="0">
                <a:solidFill>
                  <a:schemeClr val="tx1"/>
                </a:solidFill>
              </a:rPr>
              <a:t>, les </a:t>
            </a:r>
            <a:r>
              <a:rPr lang="en-US" sz="1600" b="0" dirty="0" err="1">
                <a:solidFill>
                  <a:schemeClr val="tx1"/>
                </a:solidFill>
              </a:rPr>
              <a:t>informations</a:t>
            </a:r>
            <a:r>
              <a:rPr lang="en-US" sz="1600" b="0" dirty="0">
                <a:solidFill>
                  <a:schemeClr val="tx1"/>
                </a:solidFill>
              </a:rPr>
              <a:t> </a:t>
            </a:r>
            <a:r>
              <a:rPr lang="en-US" sz="1600" b="0" dirty="0" err="1">
                <a:solidFill>
                  <a:schemeClr val="tx1"/>
                </a:solidFill>
              </a:rPr>
              <a:t>suivantes</a:t>
            </a:r>
            <a:r>
              <a:rPr lang="en-US" sz="1600" b="0" dirty="0">
                <a:solidFill>
                  <a:schemeClr val="tx1"/>
                </a:solidFill>
              </a:rPr>
              <a:t> </a:t>
            </a:r>
            <a:r>
              <a:rPr lang="en-US" sz="1600" b="0" dirty="0" err="1">
                <a:solidFill>
                  <a:schemeClr val="tx1"/>
                </a:solidFill>
              </a:rPr>
              <a:t>sont</a:t>
            </a:r>
            <a:r>
              <a:rPr lang="en-US" sz="1600" b="0" dirty="0">
                <a:solidFill>
                  <a:schemeClr val="tx1"/>
                </a:solidFill>
              </a:rPr>
              <a:t> </a:t>
            </a:r>
            <a:r>
              <a:rPr lang="en-US" sz="1600" b="0" dirty="0" err="1">
                <a:solidFill>
                  <a:schemeClr val="tx1"/>
                </a:solidFill>
              </a:rPr>
              <a:t>communiquées</a:t>
            </a:r>
            <a:r>
              <a:rPr lang="en-US" sz="1600" b="0" dirty="0">
                <a:solidFill>
                  <a:schemeClr val="tx1"/>
                </a:solidFill>
              </a:rPr>
              <a:t> à </a:t>
            </a:r>
            <a:r>
              <a:rPr lang="en-US" sz="1600" b="0" dirty="0" err="1">
                <a:solidFill>
                  <a:schemeClr val="tx1"/>
                </a:solidFill>
              </a:rPr>
              <a:t>l’acquéreur</a:t>
            </a:r>
            <a:r>
              <a:rPr lang="en-US" sz="1600" b="0" dirty="0">
                <a:solidFill>
                  <a:schemeClr val="tx1"/>
                </a:solidFill>
              </a:rPr>
              <a:t> (</a:t>
            </a:r>
            <a:r>
              <a:rPr lang="en-US" sz="1600" b="0" dirty="0" err="1">
                <a:solidFill>
                  <a:schemeClr val="tx1"/>
                </a:solidFill>
              </a:rPr>
              <a:t>ou</a:t>
            </a:r>
            <a:r>
              <a:rPr lang="en-US" sz="1600" b="0" dirty="0">
                <a:solidFill>
                  <a:schemeClr val="tx1"/>
                </a:solidFill>
              </a:rPr>
              <a:t> au propriétaire </a:t>
            </a:r>
            <a:r>
              <a:rPr lang="en-US" sz="1600" b="0" dirty="0" err="1">
                <a:solidFill>
                  <a:schemeClr val="tx1"/>
                </a:solidFill>
              </a:rPr>
              <a:t>en</a:t>
            </a:r>
            <a:r>
              <a:rPr lang="en-US" sz="1600" b="0" dirty="0">
                <a:solidFill>
                  <a:schemeClr val="tx1"/>
                </a:solidFill>
              </a:rPr>
              <a:t> </a:t>
            </a:r>
            <a:r>
              <a:rPr lang="en-US" sz="1600" b="0" dirty="0" err="1">
                <a:solidFill>
                  <a:schemeClr val="tx1"/>
                </a:solidFill>
              </a:rPr>
              <a:t>cas</a:t>
            </a:r>
            <a:r>
              <a:rPr lang="en-US" sz="1600" b="0" dirty="0">
                <a:solidFill>
                  <a:schemeClr val="tx1"/>
                </a:solidFill>
              </a:rPr>
              <a:t> de restitution) :</a:t>
            </a:r>
            <a:endParaRPr lang="fr-FR" sz="1600" b="0" dirty="0">
              <a:solidFill>
                <a:schemeClr val="tx1"/>
              </a:solidFill>
            </a:endParaRPr>
          </a:p>
          <a:p>
            <a:pPr marL="285750" lvl="4" indent="-285750" algn="l" fontAlgn="base">
              <a:spcBef>
                <a:spcPts val="600"/>
              </a:spcBef>
              <a:spcAft>
                <a:spcPts val="300"/>
              </a:spcAft>
              <a:buFont typeface="Wingdings" panose="05000000000000000000" pitchFamily="2" charset="2"/>
              <a:buChar char="q"/>
              <a:defRPr/>
            </a:pPr>
            <a:r>
              <a:rPr lang="en-US" sz="1600" dirty="0" err="1">
                <a:solidFill>
                  <a:schemeClr val="tx1"/>
                </a:solidFill>
                <a:latin typeface="+mj-lt"/>
              </a:rPr>
              <a:t>toutes</a:t>
            </a:r>
            <a:r>
              <a:rPr lang="en-US" sz="1600" dirty="0">
                <a:solidFill>
                  <a:schemeClr val="tx1"/>
                </a:solidFill>
                <a:latin typeface="+mj-lt"/>
              </a:rPr>
              <a:t> les </a:t>
            </a:r>
            <a:r>
              <a:rPr lang="en-US" sz="1600" dirty="0" err="1">
                <a:solidFill>
                  <a:schemeClr val="tx1"/>
                </a:solidFill>
                <a:latin typeface="+mj-lt"/>
              </a:rPr>
              <a:t>données</a:t>
            </a:r>
            <a:r>
              <a:rPr lang="en-US" sz="1600" dirty="0">
                <a:solidFill>
                  <a:schemeClr val="tx1"/>
                </a:solidFill>
                <a:latin typeface="+mj-lt"/>
              </a:rPr>
              <a:t> </a:t>
            </a:r>
            <a:r>
              <a:rPr lang="en-US" sz="1600" dirty="0" err="1">
                <a:solidFill>
                  <a:schemeClr val="tx1"/>
                </a:solidFill>
                <a:latin typeface="+mj-lt"/>
              </a:rPr>
              <a:t>disponibles</a:t>
            </a:r>
            <a:r>
              <a:rPr lang="en-US" sz="1600" dirty="0">
                <a:solidFill>
                  <a:schemeClr val="tx1"/>
                </a:solidFill>
                <a:latin typeface="+mj-lt"/>
              </a:rPr>
              <a:t> relatives à </a:t>
            </a:r>
            <a:r>
              <a:rPr lang="en-US" sz="1600" dirty="0" err="1">
                <a:solidFill>
                  <a:schemeClr val="tx1"/>
                </a:solidFill>
                <a:latin typeface="+mj-lt"/>
              </a:rPr>
              <a:t>l’historique</a:t>
            </a:r>
            <a:r>
              <a:rPr lang="en-US" sz="1600" dirty="0">
                <a:solidFill>
                  <a:schemeClr val="tx1"/>
                </a:solidFill>
                <a:latin typeface="+mj-lt"/>
              </a:rPr>
              <a:t> du site, à la mise </a:t>
            </a:r>
            <a:r>
              <a:rPr lang="en-US" sz="1600" dirty="0" err="1">
                <a:solidFill>
                  <a:schemeClr val="tx1"/>
                </a:solidFill>
                <a:latin typeface="+mj-lt"/>
              </a:rPr>
              <a:t>en</a:t>
            </a:r>
            <a:r>
              <a:rPr lang="en-US" sz="1600" dirty="0">
                <a:solidFill>
                  <a:schemeClr val="tx1"/>
                </a:solidFill>
                <a:latin typeface="+mj-lt"/>
              </a:rPr>
              <a:t> </a:t>
            </a:r>
            <a:r>
              <a:rPr lang="en-US" sz="1600" dirty="0" err="1">
                <a:solidFill>
                  <a:schemeClr val="tx1"/>
                </a:solidFill>
                <a:latin typeface="+mj-lt"/>
              </a:rPr>
              <a:t>sécurité</a:t>
            </a:r>
            <a:r>
              <a:rPr lang="en-US" sz="1600" dirty="0">
                <a:solidFill>
                  <a:schemeClr val="tx1"/>
                </a:solidFill>
                <a:latin typeface="+mj-lt"/>
              </a:rPr>
              <a:t> et aux </a:t>
            </a:r>
            <a:r>
              <a:rPr lang="en-US" sz="1600" dirty="0" err="1">
                <a:solidFill>
                  <a:schemeClr val="tx1"/>
                </a:solidFill>
                <a:latin typeface="+mj-lt"/>
              </a:rPr>
              <a:t>opérations</a:t>
            </a:r>
            <a:r>
              <a:rPr lang="en-US" sz="1600" dirty="0">
                <a:solidFill>
                  <a:schemeClr val="tx1"/>
                </a:solidFill>
                <a:latin typeface="+mj-lt"/>
              </a:rPr>
              <a:t> de gestion des pollutions </a:t>
            </a:r>
            <a:r>
              <a:rPr lang="en-US" sz="1600" dirty="0" err="1">
                <a:solidFill>
                  <a:schemeClr val="tx1"/>
                </a:solidFill>
                <a:latin typeface="+mj-lt"/>
              </a:rPr>
              <a:t>éventuellement</a:t>
            </a:r>
            <a:r>
              <a:rPr lang="en-US" sz="1600" dirty="0">
                <a:solidFill>
                  <a:schemeClr val="tx1"/>
                </a:solidFill>
                <a:latin typeface="+mj-lt"/>
              </a:rPr>
              <a:t> </a:t>
            </a:r>
            <a:r>
              <a:rPr lang="en-US" sz="1600" dirty="0" err="1">
                <a:solidFill>
                  <a:schemeClr val="tx1"/>
                </a:solidFill>
                <a:latin typeface="+mj-lt"/>
              </a:rPr>
              <a:t>effectuées</a:t>
            </a:r>
            <a:r>
              <a:rPr lang="en-US" sz="1600" dirty="0">
                <a:solidFill>
                  <a:schemeClr val="tx1"/>
                </a:solidFill>
                <a:latin typeface="+mj-lt"/>
              </a:rPr>
              <a:t>, et à </a:t>
            </a:r>
            <a:r>
              <a:rPr lang="en-US" sz="1600" dirty="0" err="1">
                <a:solidFill>
                  <a:schemeClr val="tx1"/>
                </a:solidFill>
                <a:latin typeface="+mj-lt"/>
              </a:rPr>
              <a:t>l’état</a:t>
            </a:r>
            <a:r>
              <a:rPr lang="en-US" sz="1600" dirty="0">
                <a:solidFill>
                  <a:schemeClr val="tx1"/>
                </a:solidFill>
                <a:latin typeface="+mj-lt"/>
              </a:rPr>
              <a:t> final de pollution du site ;</a:t>
            </a:r>
            <a:endParaRPr lang="fr-FR" sz="1600" dirty="0">
              <a:solidFill>
                <a:schemeClr val="tx1"/>
              </a:solidFill>
              <a:latin typeface="+mj-lt"/>
            </a:endParaRPr>
          </a:p>
          <a:p>
            <a:pPr marL="285750" lvl="4" indent="-285750" algn="l">
              <a:spcBef>
                <a:spcPts val="600"/>
              </a:spcBef>
              <a:spcAft>
                <a:spcPts val="300"/>
              </a:spcAft>
              <a:buFont typeface="Wingdings" panose="05000000000000000000" pitchFamily="2" charset="2"/>
              <a:buChar char="q"/>
              <a:defRPr/>
            </a:pPr>
            <a:r>
              <a:rPr lang="en-US" sz="1600" dirty="0" err="1">
                <a:solidFill>
                  <a:schemeClr val="tx1"/>
                </a:solidFill>
                <a:latin typeface="+mj-lt"/>
              </a:rPr>
              <a:t>l’usage</a:t>
            </a:r>
            <a:r>
              <a:rPr lang="en-US" sz="1600" dirty="0">
                <a:solidFill>
                  <a:schemeClr val="tx1"/>
                </a:solidFill>
                <a:latin typeface="+mj-lt"/>
              </a:rPr>
              <a:t> </a:t>
            </a:r>
            <a:r>
              <a:rPr lang="en-US" sz="1600" dirty="0" err="1">
                <a:solidFill>
                  <a:schemeClr val="tx1"/>
                </a:solidFill>
                <a:latin typeface="+mj-lt"/>
              </a:rPr>
              <a:t>pris</a:t>
            </a:r>
            <a:r>
              <a:rPr lang="en-US" sz="1600" dirty="0">
                <a:solidFill>
                  <a:schemeClr val="tx1"/>
                </a:solidFill>
                <a:latin typeface="+mj-lt"/>
              </a:rPr>
              <a:t> </a:t>
            </a:r>
            <a:r>
              <a:rPr lang="en-US" sz="1600" dirty="0" err="1">
                <a:solidFill>
                  <a:schemeClr val="tx1"/>
                </a:solidFill>
                <a:latin typeface="+mj-lt"/>
              </a:rPr>
              <a:t>en</a:t>
            </a:r>
            <a:r>
              <a:rPr lang="en-US" sz="1600" dirty="0">
                <a:solidFill>
                  <a:schemeClr val="tx1"/>
                </a:solidFill>
                <a:latin typeface="+mj-lt"/>
              </a:rPr>
              <a:t> </a:t>
            </a:r>
            <a:r>
              <a:rPr lang="en-US" sz="1600" dirty="0" err="1">
                <a:solidFill>
                  <a:schemeClr val="tx1"/>
                </a:solidFill>
                <a:latin typeface="+mj-lt"/>
              </a:rPr>
              <a:t>compte</a:t>
            </a:r>
            <a:r>
              <a:rPr lang="en-US" sz="1600" dirty="0">
                <a:solidFill>
                  <a:schemeClr val="tx1"/>
                </a:solidFill>
                <a:latin typeface="+mj-lt"/>
              </a:rPr>
              <a:t> pour la </a:t>
            </a:r>
            <a:r>
              <a:rPr lang="en-US" sz="1600" dirty="0" err="1">
                <a:solidFill>
                  <a:schemeClr val="tx1"/>
                </a:solidFill>
                <a:latin typeface="+mj-lt"/>
              </a:rPr>
              <a:t>définition</a:t>
            </a:r>
            <a:r>
              <a:rPr lang="en-US" sz="1600" dirty="0">
                <a:solidFill>
                  <a:schemeClr val="tx1"/>
                </a:solidFill>
                <a:latin typeface="+mj-lt"/>
              </a:rPr>
              <a:t> des </a:t>
            </a:r>
            <a:r>
              <a:rPr lang="en-US" sz="1600" dirty="0" err="1">
                <a:solidFill>
                  <a:schemeClr val="tx1"/>
                </a:solidFill>
                <a:latin typeface="+mj-lt"/>
              </a:rPr>
              <a:t>mesures</a:t>
            </a:r>
            <a:r>
              <a:rPr lang="en-US" sz="1600" dirty="0">
                <a:solidFill>
                  <a:schemeClr val="tx1"/>
                </a:solidFill>
                <a:latin typeface="+mj-lt"/>
              </a:rPr>
              <a:t> de gestion des pollutions et les </a:t>
            </a:r>
            <a:r>
              <a:rPr lang="en-US" sz="1600" dirty="0" err="1">
                <a:solidFill>
                  <a:schemeClr val="tx1"/>
                </a:solidFill>
                <a:latin typeface="+mj-lt"/>
              </a:rPr>
              <a:t>éventuelles</a:t>
            </a:r>
            <a:r>
              <a:rPr lang="en-US" sz="1600" dirty="0">
                <a:solidFill>
                  <a:schemeClr val="tx1"/>
                </a:solidFill>
                <a:latin typeface="+mj-lt"/>
              </a:rPr>
              <a:t> restrictions </a:t>
            </a:r>
            <a:r>
              <a:rPr lang="en-US" sz="1600" dirty="0" err="1">
                <a:solidFill>
                  <a:schemeClr val="tx1"/>
                </a:solidFill>
                <a:latin typeface="+mj-lt"/>
              </a:rPr>
              <a:t>d’usages</a:t>
            </a:r>
            <a:r>
              <a:rPr lang="en-US" sz="1600" dirty="0">
                <a:solidFill>
                  <a:schemeClr val="tx1"/>
                </a:solidFill>
                <a:latin typeface="+mj-lt"/>
              </a:rPr>
              <a:t> </a:t>
            </a:r>
            <a:r>
              <a:rPr lang="en-US" sz="1600" dirty="0" err="1">
                <a:solidFill>
                  <a:schemeClr val="tx1"/>
                </a:solidFill>
                <a:latin typeface="+mj-lt"/>
              </a:rPr>
              <a:t>associées</a:t>
            </a:r>
            <a:r>
              <a:rPr lang="en-US" sz="1600" dirty="0">
                <a:solidFill>
                  <a:schemeClr val="tx1"/>
                </a:solidFill>
                <a:latin typeface="+mj-lt"/>
              </a:rPr>
              <a:t> au site.</a:t>
            </a:r>
            <a:endParaRPr lang="fr-FR" sz="1600" dirty="0">
              <a:solidFill>
                <a:schemeClr val="tx1"/>
              </a:solidFill>
              <a:latin typeface="+mj-lt"/>
            </a:endParaRPr>
          </a:p>
          <a:p>
            <a:pPr marL="0" lvl="0" indent="0" algn="just">
              <a:spcBef>
                <a:spcPts val="600"/>
              </a:spcBef>
              <a:spcAft>
                <a:spcPts val="600"/>
              </a:spcAft>
            </a:pPr>
            <a:r>
              <a:rPr lang="fr-FR" sz="1600" b="0" dirty="0">
                <a:solidFill>
                  <a:srgbClr val="00B050"/>
                </a:solidFill>
              </a:rPr>
              <a:t>Pas d’impact</a:t>
            </a: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r>
              <a:rPr lang="en-US" sz="1800" dirty="0">
                <a:solidFill>
                  <a:schemeClr val="tx1"/>
                </a:solidFill>
              </a:rPr>
              <a:t>Exigence 3.3.2 : Obligations </a:t>
            </a:r>
            <a:r>
              <a:rPr lang="en-US" sz="1800" dirty="0" err="1">
                <a:solidFill>
                  <a:schemeClr val="tx1"/>
                </a:solidFill>
              </a:rPr>
              <a:t>subsistant</a:t>
            </a:r>
            <a:r>
              <a:rPr lang="en-US" sz="1800" dirty="0">
                <a:solidFill>
                  <a:schemeClr val="tx1"/>
                </a:solidFill>
              </a:rPr>
              <a:t> après la cession </a:t>
            </a:r>
            <a:r>
              <a:rPr lang="en-US" sz="1800" dirty="0" err="1">
                <a:solidFill>
                  <a:schemeClr val="tx1"/>
                </a:solidFill>
              </a:rPr>
              <a:t>ou</a:t>
            </a:r>
            <a:r>
              <a:rPr lang="en-US" sz="1800" dirty="0">
                <a:solidFill>
                  <a:schemeClr val="tx1"/>
                </a:solidFill>
              </a:rPr>
              <a:t> la restitution du site</a:t>
            </a:r>
          </a:p>
          <a:p>
            <a:pPr marL="0" indent="0" algn="just">
              <a:spcBef>
                <a:spcPts val="600"/>
              </a:spcBef>
              <a:spcAft>
                <a:spcPts val="600"/>
              </a:spcAft>
            </a:pPr>
            <a:r>
              <a:rPr lang="en-US" sz="1600" b="0" dirty="0">
                <a:solidFill>
                  <a:schemeClr val="tx1"/>
                </a:solidFill>
              </a:rPr>
              <a:t>Les</a:t>
            </a:r>
            <a:r>
              <a:rPr lang="en-US" dirty="0"/>
              <a:t> </a:t>
            </a:r>
            <a:r>
              <a:rPr lang="en-US" sz="1600" b="0" dirty="0">
                <a:solidFill>
                  <a:schemeClr val="tx1"/>
                </a:solidFill>
              </a:rPr>
              <a:t>obligations et </a:t>
            </a:r>
            <a:r>
              <a:rPr lang="en-US" sz="1600" b="0" dirty="0" err="1">
                <a:solidFill>
                  <a:schemeClr val="tx1"/>
                </a:solidFill>
              </a:rPr>
              <a:t>responsabilités</a:t>
            </a:r>
            <a:r>
              <a:rPr lang="en-US" sz="1600" b="0" dirty="0">
                <a:solidFill>
                  <a:schemeClr val="tx1"/>
                </a:solidFill>
              </a:rPr>
              <a:t> </a:t>
            </a:r>
            <a:r>
              <a:rPr lang="en-US" sz="1600" b="0" dirty="0" err="1">
                <a:solidFill>
                  <a:schemeClr val="tx1"/>
                </a:solidFill>
              </a:rPr>
              <a:t>légales</a:t>
            </a:r>
            <a:r>
              <a:rPr lang="en-US" sz="1600" b="0" dirty="0">
                <a:solidFill>
                  <a:schemeClr val="tx1"/>
                </a:solidFill>
              </a:rPr>
              <a:t> et </a:t>
            </a:r>
            <a:r>
              <a:rPr lang="en-US" sz="1600" b="0" dirty="0" err="1">
                <a:solidFill>
                  <a:schemeClr val="tx1"/>
                </a:solidFill>
              </a:rPr>
              <a:t>contractuelles</a:t>
            </a:r>
            <a:r>
              <a:rPr lang="en-US" sz="1600" b="0" dirty="0">
                <a:solidFill>
                  <a:schemeClr val="tx1"/>
                </a:solidFill>
              </a:rPr>
              <a:t> </a:t>
            </a:r>
            <a:r>
              <a:rPr lang="en-US" sz="1600" b="0" dirty="0" err="1">
                <a:solidFill>
                  <a:schemeClr val="tx1"/>
                </a:solidFill>
              </a:rPr>
              <a:t>subsistant</a:t>
            </a:r>
            <a:r>
              <a:rPr lang="en-US" sz="1600" b="0" dirty="0">
                <a:solidFill>
                  <a:schemeClr val="tx1"/>
                </a:solidFill>
              </a:rPr>
              <a:t> après la cession </a:t>
            </a:r>
            <a:r>
              <a:rPr lang="en-US" sz="1600" b="0" dirty="0" err="1">
                <a:solidFill>
                  <a:schemeClr val="tx1"/>
                </a:solidFill>
              </a:rPr>
              <a:t>ou</a:t>
            </a:r>
            <a:r>
              <a:rPr lang="en-US" sz="1600" b="0" dirty="0">
                <a:solidFill>
                  <a:schemeClr val="tx1"/>
                </a:solidFill>
              </a:rPr>
              <a:t> la restitution du site </a:t>
            </a:r>
            <a:r>
              <a:rPr lang="en-US" sz="1600" b="0" dirty="0" err="1">
                <a:solidFill>
                  <a:schemeClr val="tx1"/>
                </a:solidFill>
              </a:rPr>
              <a:t>sont</a:t>
            </a:r>
            <a:r>
              <a:rPr lang="en-US" sz="1600" b="0" dirty="0">
                <a:solidFill>
                  <a:schemeClr val="tx1"/>
                </a:solidFill>
              </a:rPr>
              <a:t> </a:t>
            </a:r>
            <a:r>
              <a:rPr lang="en-US" sz="1600" b="0" dirty="0" err="1">
                <a:solidFill>
                  <a:schemeClr val="tx1"/>
                </a:solidFill>
              </a:rPr>
              <a:t>identifiées</a:t>
            </a:r>
            <a:r>
              <a:rPr lang="en-US" sz="1600" b="0" dirty="0">
                <a:solidFill>
                  <a:schemeClr val="tx1"/>
                </a:solidFill>
              </a:rPr>
              <a:t> avec </a:t>
            </a:r>
            <a:r>
              <a:rPr lang="en-US" sz="1600" b="0" dirty="0" err="1">
                <a:solidFill>
                  <a:schemeClr val="tx1"/>
                </a:solidFill>
              </a:rPr>
              <a:t>l’assistance</a:t>
            </a:r>
            <a:r>
              <a:rPr lang="en-US" sz="1600" b="0" dirty="0">
                <a:solidFill>
                  <a:schemeClr val="tx1"/>
                </a:solidFill>
              </a:rPr>
              <a:t> de </a:t>
            </a:r>
            <a:r>
              <a:rPr lang="en-US" sz="1600" b="0" dirty="0" err="1">
                <a:solidFill>
                  <a:schemeClr val="tx1"/>
                </a:solidFill>
              </a:rPr>
              <a:t>juristes</a:t>
            </a:r>
            <a:r>
              <a:rPr lang="en-US" sz="1600" b="0" dirty="0">
                <a:solidFill>
                  <a:schemeClr val="tx1"/>
                </a:solidFill>
              </a:rPr>
              <a:t> et de </a:t>
            </a:r>
            <a:r>
              <a:rPr lang="en-US" sz="1600" b="0" dirty="0" err="1">
                <a:solidFill>
                  <a:schemeClr val="tx1"/>
                </a:solidFill>
              </a:rPr>
              <a:t>référents</a:t>
            </a:r>
            <a:r>
              <a:rPr lang="en-US" sz="1600" b="0" dirty="0">
                <a:solidFill>
                  <a:schemeClr val="tx1"/>
                </a:solidFill>
              </a:rPr>
              <a:t> techniques. </a:t>
            </a:r>
          </a:p>
          <a:p>
            <a:pPr marL="0" indent="0" algn="just">
              <a:spcBef>
                <a:spcPts val="600"/>
              </a:spcBef>
              <a:spcAft>
                <a:spcPts val="600"/>
              </a:spcAft>
            </a:pPr>
            <a:r>
              <a:rPr lang="en-US" sz="1600" b="0" dirty="0">
                <a:solidFill>
                  <a:schemeClr val="tx1"/>
                </a:solidFill>
              </a:rPr>
              <a:t>Un </a:t>
            </a:r>
            <a:r>
              <a:rPr lang="en-US" sz="1600" b="0" dirty="0" err="1">
                <a:solidFill>
                  <a:schemeClr val="tx1"/>
                </a:solidFill>
              </a:rPr>
              <a:t>suivi</a:t>
            </a:r>
            <a:r>
              <a:rPr lang="en-US" sz="1600" b="0" dirty="0">
                <a:solidFill>
                  <a:schemeClr val="tx1"/>
                </a:solidFill>
              </a:rPr>
              <a:t> post-cession de </a:t>
            </a:r>
            <a:r>
              <a:rPr lang="en-US" sz="1600" b="0" dirty="0" err="1">
                <a:solidFill>
                  <a:schemeClr val="tx1"/>
                </a:solidFill>
              </a:rPr>
              <a:t>ces</a:t>
            </a:r>
            <a:r>
              <a:rPr lang="en-US" sz="1600" b="0" dirty="0">
                <a:solidFill>
                  <a:schemeClr val="tx1"/>
                </a:solidFill>
              </a:rPr>
              <a:t> obligations </a:t>
            </a:r>
            <a:r>
              <a:rPr lang="en-US" sz="1600" b="0" dirty="0" err="1">
                <a:solidFill>
                  <a:schemeClr val="tx1"/>
                </a:solidFill>
              </a:rPr>
              <a:t>est</a:t>
            </a:r>
            <a:r>
              <a:rPr lang="en-US" sz="1600" b="0" dirty="0">
                <a:solidFill>
                  <a:schemeClr val="tx1"/>
                </a:solidFill>
              </a:rPr>
              <a:t> </a:t>
            </a:r>
            <a:r>
              <a:rPr lang="en-US" sz="1600" b="0" dirty="0" err="1">
                <a:solidFill>
                  <a:schemeClr val="tx1"/>
                </a:solidFill>
              </a:rPr>
              <a:t>réalisé</a:t>
            </a:r>
            <a:r>
              <a:rPr lang="en-US" sz="1600" b="0" dirty="0">
                <a:solidFill>
                  <a:schemeClr val="tx1"/>
                </a:solidFill>
              </a:rPr>
              <a:t> avec </a:t>
            </a:r>
            <a:r>
              <a:rPr lang="en-US" sz="1600" b="0" dirty="0" err="1">
                <a:solidFill>
                  <a:schemeClr val="tx1"/>
                </a:solidFill>
              </a:rPr>
              <a:t>l’assistance</a:t>
            </a:r>
            <a:r>
              <a:rPr lang="en-US" sz="1600" b="0" dirty="0">
                <a:solidFill>
                  <a:schemeClr val="tx1"/>
                </a:solidFill>
              </a:rPr>
              <a:t> de </a:t>
            </a:r>
            <a:r>
              <a:rPr lang="en-US" sz="1600" b="0" dirty="0" err="1">
                <a:solidFill>
                  <a:schemeClr val="tx1"/>
                </a:solidFill>
              </a:rPr>
              <a:t>juristes</a:t>
            </a:r>
            <a:r>
              <a:rPr lang="en-US" sz="1600" b="0" dirty="0">
                <a:solidFill>
                  <a:schemeClr val="tx1"/>
                </a:solidFill>
              </a:rPr>
              <a:t> et de </a:t>
            </a:r>
            <a:r>
              <a:rPr lang="en-US" sz="1600" b="0" dirty="0" err="1">
                <a:solidFill>
                  <a:schemeClr val="tx1"/>
                </a:solidFill>
              </a:rPr>
              <a:t>référents</a:t>
            </a:r>
            <a:r>
              <a:rPr lang="en-US" sz="1600" b="0" dirty="0">
                <a:solidFill>
                  <a:schemeClr val="tx1"/>
                </a:solidFill>
              </a:rPr>
              <a:t> techniques le </a:t>
            </a:r>
            <a:r>
              <a:rPr lang="en-US" sz="1600" b="0" dirty="0" err="1">
                <a:solidFill>
                  <a:schemeClr val="tx1"/>
                </a:solidFill>
              </a:rPr>
              <a:t>cas</a:t>
            </a:r>
            <a:r>
              <a:rPr lang="en-US" sz="1600" b="0" dirty="0">
                <a:solidFill>
                  <a:schemeClr val="tx1"/>
                </a:solidFill>
              </a:rPr>
              <a:t> </a:t>
            </a:r>
            <a:r>
              <a:rPr lang="en-US" sz="1600" b="0" dirty="0" err="1">
                <a:solidFill>
                  <a:schemeClr val="tx1"/>
                </a:solidFill>
              </a:rPr>
              <a:t>échéant</a:t>
            </a:r>
            <a:r>
              <a:rPr lang="en-US" b="0" dirty="0">
                <a:solidFill>
                  <a:schemeClr val="tx1"/>
                </a:solidFill>
              </a:rPr>
              <a:t>.</a:t>
            </a:r>
          </a:p>
          <a:p>
            <a:pPr marL="0" lvl="0" indent="0" algn="just">
              <a:spcBef>
                <a:spcPts val="600"/>
              </a:spcBef>
              <a:spcAft>
                <a:spcPts val="600"/>
              </a:spcAft>
            </a:pPr>
            <a:r>
              <a:rPr lang="fr-FR" sz="1600" b="0" dirty="0">
                <a:solidFill>
                  <a:srgbClr val="00B050"/>
                </a:solidFill>
              </a:rPr>
              <a:t>Pas d’impact</a:t>
            </a: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263155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Documentation et archivage</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endParaRPr lang="en-US" u="sng" dirty="0">
              <a:solidFill>
                <a:schemeClr val="tx1"/>
              </a:solidFill>
            </a:endParaRPr>
          </a:p>
          <a:p>
            <a:pPr marL="0" indent="0" algn="l">
              <a:spcBef>
                <a:spcPts val="600"/>
              </a:spcBef>
              <a:spcAft>
                <a:spcPts val="600"/>
              </a:spcAft>
            </a:pPr>
            <a:r>
              <a:rPr lang="en-US" sz="1800" dirty="0">
                <a:solidFill>
                  <a:schemeClr val="tx1"/>
                </a:solidFill>
              </a:rPr>
              <a:t>Exigence 3.4.1 : Documentation et </a:t>
            </a:r>
            <a:r>
              <a:rPr lang="en-US" sz="1800" dirty="0" err="1">
                <a:solidFill>
                  <a:schemeClr val="tx1"/>
                </a:solidFill>
              </a:rPr>
              <a:t>archivage</a:t>
            </a:r>
            <a:endParaRPr lang="en-US" sz="1800" dirty="0">
              <a:solidFill>
                <a:schemeClr val="tx1"/>
              </a:solidFill>
            </a:endParaRPr>
          </a:p>
          <a:p>
            <a:pPr marL="0" indent="0" fontAlgn="base"/>
            <a:r>
              <a:rPr lang="fr-FR" sz="1600" b="0" dirty="0">
                <a:solidFill>
                  <a:schemeClr val="tx1"/>
                </a:solidFill>
              </a:rPr>
              <a:t>Les informations suivantes sont archivées sous la responsabilité des services juridiques concernés, y compris en cas de cession ou de restitution du site :</a:t>
            </a:r>
          </a:p>
          <a:p>
            <a:pPr marL="285750" lvl="4" indent="-285750" algn="l" fontAlgn="base">
              <a:lnSpc>
                <a:spcPct val="150000"/>
              </a:lnSpc>
              <a:spcBef>
                <a:spcPts val="600"/>
              </a:spcBef>
              <a:spcAft>
                <a:spcPts val="300"/>
              </a:spcAft>
              <a:buFont typeface="Wingdings" panose="05000000000000000000" pitchFamily="2" charset="2"/>
              <a:buChar char="q"/>
              <a:defRPr/>
            </a:pPr>
            <a:r>
              <a:rPr lang="fr-FR" sz="1600" dirty="0">
                <a:solidFill>
                  <a:schemeClr val="tx1"/>
                </a:solidFill>
                <a:latin typeface="+mj-lt"/>
              </a:rPr>
              <a:t>tous les documents disponibles relatifs à l’historique du site, à son état de pollution, à l’évaluation et au suivi des risques liés aux pollutions, aux opérations de cessation d’activité, de mise en sécurité et d’éventuelles mesures de gestion des pollutions ;</a:t>
            </a:r>
          </a:p>
          <a:p>
            <a:pPr marL="285750" lvl="4" indent="-285750" algn="l" fontAlgn="base">
              <a:lnSpc>
                <a:spcPct val="150000"/>
              </a:lnSpc>
              <a:spcBef>
                <a:spcPts val="600"/>
              </a:spcBef>
              <a:spcAft>
                <a:spcPts val="300"/>
              </a:spcAft>
              <a:buFont typeface="Wingdings" panose="05000000000000000000" pitchFamily="2" charset="2"/>
              <a:buChar char="q"/>
              <a:defRPr/>
            </a:pPr>
            <a:r>
              <a:rPr lang="fr-FR" sz="1600" dirty="0">
                <a:solidFill>
                  <a:schemeClr val="tx1"/>
                </a:solidFill>
                <a:latin typeface="+mj-lt"/>
              </a:rPr>
              <a:t>l’usage pris en compte pour la définition des mesures de gestion, et les éventuelles restrictions d’usages associées ;</a:t>
            </a:r>
          </a:p>
          <a:p>
            <a:pPr marL="285750" lvl="4" indent="-285750" algn="l" fontAlgn="base">
              <a:lnSpc>
                <a:spcPct val="150000"/>
              </a:lnSpc>
              <a:spcBef>
                <a:spcPts val="600"/>
              </a:spcBef>
              <a:spcAft>
                <a:spcPts val="300"/>
              </a:spcAft>
              <a:buFont typeface="Wingdings" panose="05000000000000000000" pitchFamily="2" charset="2"/>
              <a:buChar char="q"/>
              <a:defRPr/>
            </a:pPr>
            <a:r>
              <a:rPr lang="fr-FR" sz="1600" dirty="0">
                <a:solidFill>
                  <a:schemeClr val="tx1"/>
                </a:solidFill>
                <a:latin typeface="+mj-lt"/>
              </a:rPr>
              <a:t>les obligations et responsabilités légales et contractuelles subsistant après l’éventuelle cession ou restitution du site. </a:t>
            </a:r>
          </a:p>
          <a:p>
            <a:pPr marL="0" indent="0" fontAlgn="base"/>
            <a:r>
              <a:rPr lang="fr-FR" sz="1600" b="0" dirty="0">
                <a:solidFill>
                  <a:schemeClr val="tx1"/>
                </a:solidFill>
              </a:rPr>
              <a:t>Un système de gestion documentaire est mis en place pour assurer la traçabilité et la sauvegarde de ces documents qui sont archivés selon les modalités prévues par la politique de conservation des documents du Groupe et si besoin, pour une durée plus longue requise par la réglementation locale.</a:t>
            </a:r>
          </a:p>
          <a:p>
            <a:pPr marL="0" indent="0"/>
            <a:endParaRPr lang="en-US" sz="1600" b="0" dirty="0">
              <a:solidFill>
                <a:schemeClr val="tx1"/>
              </a:solidFill>
            </a:endParaRPr>
          </a:p>
          <a:p>
            <a:pPr marL="0" lvl="0" indent="0" algn="just">
              <a:spcBef>
                <a:spcPts val="600"/>
              </a:spcBef>
              <a:spcAft>
                <a:spcPts val="600"/>
              </a:spcAft>
            </a:pPr>
            <a:r>
              <a:rPr lang="fr-FR" sz="1600" b="0" dirty="0">
                <a:solidFill>
                  <a:srgbClr val="00B050"/>
                </a:solidFill>
              </a:rPr>
              <a:t>Pas d’impact</a:t>
            </a: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898679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84"/>
            <a:ext cx="12192000" cy="418058"/>
          </a:xfrm>
          <a:solidFill>
            <a:srgbClr val="376092"/>
          </a:solidFill>
        </p:spPr>
        <p:txBody>
          <a:bodyPr/>
          <a:lstStyle/>
          <a:p>
            <a:r>
              <a:rPr lang="fr-FR" b="1" dirty="0">
                <a:solidFill>
                  <a:schemeClr val="bg1"/>
                </a:solidFill>
              </a:rPr>
              <a:t>Où trouver des informations complémentaires et documents ?</a:t>
            </a:r>
            <a:endParaRPr lang="en-US" b="1" dirty="0">
              <a:solidFill>
                <a:schemeClr val="bg1"/>
              </a:solidFill>
            </a:endParaRPr>
          </a:p>
        </p:txBody>
      </p:sp>
      <p:sp>
        <p:nvSpPr>
          <p:cNvPr id="3" name="Espace réservé du texte 2"/>
          <p:cNvSpPr>
            <a:spLocks noGrp="1"/>
          </p:cNvSpPr>
          <p:nvPr>
            <p:ph type="body" sz="quarter" idx="12"/>
          </p:nvPr>
        </p:nvSpPr>
        <p:spPr>
          <a:xfrm>
            <a:off x="609600" y="1629049"/>
            <a:ext cx="10958400" cy="5040311"/>
          </a:xfrm>
        </p:spPr>
        <p:txBody>
          <a:bodyPr/>
          <a:lstStyle/>
          <a:p>
            <a:r>
              <a:rPr lang="fr-FR" dirty="0">
                <a:solidFill>
                  <a:schemeClr val="tx1"/>
                </a:solidFill>
              </a:rPr>
              <a:t>Publication sur WAT</a:t>
            </a:r>
            <a:r>
              <a:rPr lang="fr-FR" dirty="0"/>
              <a:t>: </a:t>
            </a:r>
            <a:r>
              <a:rPr lang="fr-FR" dirty="0">
                <a:hlinkClick r:id="rId2"/>
              </a:rPr>
              <a:t>http://wat.corp.local/sites/s215/fr-FR/Pages/R%C3%A8gles%20HSE/CR%20421/CR-GR-HSE-421-.aspx</a:t>
            </a:r>
            <a:endParaRPr lang="fr-FR" dirty="0"/>
          </a:p>
          <a:p>
            <a:endParaRPr lang="fr-FR" dirty="0"/>
          </a:p>
          <a:p>
            <a:endParaRPr lang="fr-FR" dirty="0"/>
          </a:p>
          <a:p>
            <a:r>
              <a:rPr lang="fr-FR" dirty="0"/>
              <a:t>Toolbox HSE :</a:t>
            </a:r>
            <a:r>
              <a:rPr lang="en-US" dirty="0"/>
              <a:t> </a:t>
            </a:r>
            <a:r>
              <a:rPr lang="en-US" dirty="0">
                <a:hlinkClick r:id="rId3"/>
              </a:rPr>
              <a:t>https://www.toolbox-hse.total.com/fr/documents-de-la-pyramide-one-maestro</a:t>
            </a:r>
            <a:endParaRPr lang="en-US" dirty="0"/>
          </a:p>
          <a:p>
            <a:endParaRPr lang="fr-FR" dirty="0"/>
          </a:p>
          <a:p>
            <a:endParaRPr lang="fr-FR" dirty="0"/>
          </a:p>
          <a:p>
            <a:r>
              <a:rPr lang="fr-FR" dirty="0"/>
              <a:t>Kit de déploiement M&amp;S sur Toolbox HSE : </a:t>
            </a:r>
            <a:r>
              <a:rPr lang="fr-FR" dirty="0">
                <a:hlinkClick r:id="rId4"/>
              </a:rPr>
              <a:t>https://www.toolbox-hse.total.com/fr/one-maestro/documents-de-la-pyramide-one-maestro/regles-hse-groupe/regles-hse-groupe-documents-0</a:t>
            </a:r>
            <a:endParaRPr lang="fr-FR" dirty="0"/>
          </a:p>
          <a:p>
            <a:endParaRPr lang="fr-FR" dirty="0"/>
          </a:p>
          <a:p>
            <a:endParaRPr lang="fr-FR" dirty="0"/>
          </a:p>
          <a:p>
            <a:r>
              <a:rPr lang="fr-FR" dirty="0"/>
              <a:t>REFLEX: référentiel des textes normatifs Groupe: </a:t>
            </a:r>
            <a:r>
              <a:rPr lang="fr-FR" dirty="0">
                <a:hlinkClick r:id="rId5"/>
              </a:rPr>
              <a:t>https://reflex.sinequa.corp.local/</a:t>
            </a:r>
            <a:endParaRPr lang="fr-FR" dirty="0"/>
          </a:p>
          <a:p>
            <a:endParaRPr lang="fr-FR" dirty="0"/>
          </a:p>
          <a:p>
            <a:endParaRPr lang="fr-FR" dirty="0"/>
          </a:p>
          <a:p>
            <a:r>
              <a:rPr lang="fr-FR" dirty="0"/>
              <a:t>M&amp;S Référentiel Branche : </a:t>
            </a:r>
            <a:r>
              <a:rPr lang="fr-FR" dirty="0">
                <a:hlinkClick r:id="rId6"/>
              </a:rPr>
              <a:t>http://crescendo4all.rm.corp.local/sites/Ref_MS/Pages/Home.aspx</a:t>
            </a:r>
            <a:endParaRPr lang="fr-FR" dirty="0"/>
          </a:p>
          <a:p>
            <a:endParaRPr lang="fr-FR" dirty="0"/>
          </a:p>
          <a:p>
            <a:endParaRPr lang="fr-FR" dirty="0"/>
          </a:p>
          <a:p>
            <a:endParaRPr lang="fr-FR" dirty="0"/>
          </a:p>
        </p:txBody>
      </p:sp>
      <p:cxnSp>
        <p:nvCxnSpPr>
          <p:cNvPr id="4" name="Connecteur droit 3"/>
          <p:cNvCxnSpPr/>
          <p:nvPr/>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Image 4" descr="TOTAL_AD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6" name="ZoneTexte 5"/>
          <p:cNvSpPr txBox="1"/>
          <p:nvPr/>
        </p:nvSpPr>
        <p:spPr>
          <a:xfrm>
            <a:off x="407368" y="6525344"/>
            <a:ext cx="648072" cy="246221"/>
          </a:xfrm>
          <a:prstGeom prst="rect">
            <a:avLst/>
          </a:prstGeom>
          <a:noFill/>
        </p:spPr>
        <p:txBody>
          <a:bodyPr wrap="square" rtlCol="0">
            <a:spAutoFit/>
          </a:bodyPr>
          <a:lstStyle/>
          <a:p>
            <a:r>
              <a:rPr lang="en-US" sz="1000" dirty="0">
                <a:latin typeface="+mj-lt"/>
              </a:rPr>
              <a:t>7</a:t>
            </a:r>
          </a:p>
        </p:txBody>
      </p:sp>
      <p:pic>
        <p:nvPicPr>
          <p:cNvPr id="7" name="Picture 2"/>
          <p:cNvPicPr>
            <a:picLocks noChangeAspect="1" noChangeArrowheads="1"/>
          </p:cNvPicPr>
          <p:nvPr/>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Tree>
    <p:extLst>
      <p:ext uri="{BB962C8B-B14F-4D97-AF65-F5344CB8AC3E}">
        <p14:creationId xmlns:p14="http://schemas.microsoft.com/office/powerpoint/2010/main" val="210884340"/>
      </p:ext>
    </p:extLst>
  </p:cSld>
  <p:clrMapOvr>
    <a:masterClrMapping/>
  </p:clrMapOvr>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873449EDCA51458FAA15C14DBA0E95" ma:contentTypeVersion="16" ma:contentTypeDescription="Crée un document." ma:contentTypeScope="" ma:versionID="839b9953c28822155395fc620e234d29">
  <xsd:schema xmlns:xsd="http://www.w3.org/2001/XMLSchema" xmlns:xs="http://www.w3.org/2001/XMLSchema" xmlns:p="http://schemas.microsoft.com/office/2006/metadata/properties" xmlns:ns2="26ca36b3-22a5-4c03-beea-d9082fda911d" xmlns:ns3="6976bd83-f208-4589-bff3-a75963e94f6e" targetNamespace="http://schemas.microsoft.com/office/2006/metadata/properties" ma:root="true" ma:fieldsID="34a00d64dfa625b9f8d98bc82219a4ae" ns2:_="" ns3:_="">
    <xsd:import namespace="26ca36b3-22a5-4c03-beea-d9082fda911d"/>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a36b3-22a5-4c03-beea-d9082fda911d"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rganizationStructureTaxHTField0 xmlns="26ca36b3-22a5-4c03-beea-d9082fda911d">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TwingCount xmlns="26ca36b3-22a5-4c03-beea-d9082fda911d" xsi:nil="true"/>
    <MetierTaxHTField0 xmlns="26ca36b3-22a5-4c03-beea-d9082fda911d">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26ca36b3-22a5-4c03-beea-d9082fda911d">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GroupID xmlns="26ca36b3-22a5-4c03-beea-d9082fda911d">d7ff3403-87d2-467f-aba0-f7985b4c5057</VariationGroupID>
    <BranchTaxHTField0 xmlns="26ca36b3-22a5-4c03-beea-d9082fda911d">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ThematicID xmlns="26ca36b3-22a5-4c03-beea-d9082fda911d">7285f05b-4f51-4e04-9a14-6c5d014a9ee8</ThematicID>
    <SiteTaxHTField0 xmlns="26ca36b3-22a5-4c03-beea-d9082fda911d">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RelevantLanguage xmlns="26ca36b3-22a5-4c03-beea-d9082fda911d">1036;3082;1043;1031;2070</RelevantLanguage>
    <IsThematic xmlns="26ca36b3-22a5-4c03-beea-d9082fda911d">true</IsThematic>
    <TaxCatchAll xmlns="6976bd83-f208-4589-bff3-a75963e94f6e">
      <Value>5</Value>
      <Value>4</Value>
      <Value>3</Value>
      <Value>2</Value>
      <Value>1</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EDE723-3A19-40ED-896D-A096591E33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a36b3-22a5-4c03-beea-d9082fda911d"/>
    <ds:schemaRef ds:uri="6976bd83-f208-4589-bff3-a75963e94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9F6862-519E-4D3B-959E-8B8E74B90771}">
  <ds:schemaRefs>
    <ds:schemaRef ds:uri="http://schemas.microsoft.com/office/2006/documentManagement/types"/>
    <ds:schemaRef ds:uri="26ca36b3-22a5-4c03-beea-d9082fda911d"/>
    <ds:schemaRef ds:uri="6976bd83-f208-4589-bff3-a75963e94f6e"/>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0FD88F68-0A51-4E62-AAE4-E730753D58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468</TotalTime>
  <Words>806</Words>
  <Application>Microsoft Office PowerPoint</Application>
  <PresentationFormat>Grand écran</PresentationFormat>
  <Paragraphs>81</Paragraphs>
  <Slides>8</Slides>
  <Notes>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Wingdings</vt:lpstr>
      <vt:lpstr/>
      <vt:lpstr>CR-GR-HSE-421 Gestion des risques liés aux pollutions lors des cessations d’activité </vt:lpstr>
      <vt:lpstr>Présentation PowerPoint</vt:lpstr>
      <vt:lpstr>Présentation PowerPoint</vt:lpstr>
      <vt:lpstr>Présentation PowerPoint</vt:lpstr>
      <vt:lpstr>Présentation PowerPoint</vt:lpstr>
      <vt:lpstr>Présentation PowerPoint</vt:lpstr>
      <vt:lpstr>Présentation PowerPoint</vt:lpstr>
      <vt:lpstr>Où trouver des informations complémentaires et documents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Alexandra PAPILLON</cp:lastModifiedBy>
  <cp:revision>155</cp:revision>
  <cp:lastPrinted>2018-09-13T16:16:27Z</cp:lastPrinted>
  <dcterms:modified xsi:type="dcterms:W3CDTF">2019-11-21T10:01:22Z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0x01010075873449EDCA51458FAA15C14DBA0E95</vt:lpwstr>
  </property>
  <property fmtid="{D5CDD505-2E9C-101B-9397-08002B2CF9AE}" pid="3" name="Branch">
    <vt:lpwstr>2;#Toutes les branches|d8c5459c-c634-4dad-b3a5-1a2375c988a9</vt:lpwstr>
  </property>
  <property fmtid="{D5CDD505-2E9C-101B-9397-08002B2CF9AE}" pid="4" name="OrganizationStructure">
    <vt:lpwstr>1;#Toutes les structures organisationnelles|c4bb9c23-2c4c-4150-9738-50d0ceb648ec</vt:lpwstr>
  </property>
  <property fmtid="{D5CDD505-2E9C-101B-9397-08002B2CF9AE}" pid="5" name="Metier">
    <vt:lpwstr>5;#H3SEQ|1a49191b-7ec0-475b-ba04-e5bafe48b8b4</vt:lpwstr>
  </property>
  <property fmtid="{D5CDD505-2E9C-101B-9397-08002B2CF9AE}" pid="6" name="Site">
    <vt:lpwstr>3;#Tous les sites|26f15989-d479-4e08-b5e6-c4ab22359765</vt:lpwstr>
  </property>
  <property fmtid="{D5CDD505-2E9C-101B-9397-08002B2CF9AE}" pid="7" name="Country">
    <vt:lpwstr>4;#Tous les pays|de099b83-0153-463f-a92c-1666929f7084</vt:lpwstr>
  </property>
</Properties>
</file>