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handoutMasterIdLst>
    <p:handoutMasterId r:id="rId13"/>
  </p:handoutMasterIdLst>
  <p:sldIdLst>
    <p:sldId id="273" r:id="rId5"/>
    <p:sldId id="436" r:id="rId6"/>
    <p:sldId id="427" r:id="rId7"/>
    <p:sldId id="428" r:id="rId8"/>
    <p:sldId id="429" r:id="rId9"/>
    <p:sldId id="439" r:id="rId10"/>
    <p:sldId id="437" r:id="rId11"/>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8" autoAdjust="0"/>
    <p:restoredTop sz="95405" autoAdjust="0"/>
  </p:normalViewPr>
  <p:slideViewPr>
    <p:cSldViewPr>
      <p:cViewPr varScale="1">
        <p:scale>
          <a:sx n="82" d="100"/>
          <a:sy n="82" d="100"/>
        </p:scale>
        <p:origin x="926" y="62"/>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11/21/2018</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11/21/2018</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17907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232766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32661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9792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3149236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smtClean="0"/>
              <a:t>Gestion des parties prenantes et impacts locaux</a:t>
            </a:r>
            <a:br>
              <a:rPr lang="fr-FR" dirty="0" smtClean="0"/>
            </a:br>
            <a:r>
              <a:rPr lang="fr-FR" sz="2000" dirty="0" smtClean="0"/>
              <a:t>REGLE HSE GROUPE (CR-GR-HSE-412)</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9732536" cy="3029760"/>
          </a:xfrm>
        </p:spPr>
        <p:txBody>
          <a:bodyPr/>
          <a:lstStyle/>
          <a:p>
            <a:endParaRPr lang="en-US" dirty="0" smtClean="0"/>
          </a:p>
          <a:p>
            <a:endParaRPr lang="en-US" dirty="0"/>
          </a:p>
          <a:p>
            <a:pPr>
              <a:spcAft>
                <a:spcPts val="600"/>
              </a:spcAft>
            </a:pPr>
            <a:r>
              <a:rPr lang="en-GB" b="1" i="1" dirty="0" smtClean="0"/>
              <a:t>SYNTHÈSE</a:t>
            </a:r>
          </a:p>
          <a:p>
            <a:pPr algn="l"/>
            <a:r>
              <a:rPr lang="fr-FR" sz="1600" dirty="0" smtClean="0"/>
              <a:t>Le  sociétal </a:t>
            </a:r>
            <a:r>
              <a:rPr lang="fr-FR" sz="1600" dirty="0"/>
              <a:t>opérationnel  traite des interactions des entités opérationnelles avec leurs parties </a:t>
            </a:r>
            <a:r>
              <a:rPr lang="fr-FR" sz="1600" dirty="0" smtClean="0"/>
              <a:t>prenantes. La </a:t>
            </a:r>
            <a:r>
              <a:rPr lang="fr-FR" sz="1600" dirty="0"/>
              <a:t>connaissance du contexte sociétal est un préalable essentiel à une gestion responsable de la relation avec les parties prenantes : sensibilité de l’environnement social, économique et culturel d’une part et évaluation des impacts </a:t>
            </a:r>
            <a:r>
              <a:rPr lang="fr-FR" sz="1600" dirty="0" smtClean="0"/>
              <a:t>liés aux opérations </a:t>
            </a:r>
            <a:r>
              <a:rPr lang="fr-FR" sz="1600" dirty="0"/>
              <a:t>et à l’implantation de l’entité d’autre </a:t>
            </a:r>
            <a:r>
              <a:rPr lang="fr-FR" sz="1600" dirty="0" smtClean="0"/>
              <a:t>part.  </a:t>
            </a:r>
            <a:endParaRPr lang="fr-FR" sz="1600" dirty="0"/>
          </a:p>
          <a:p>
            <a:pPr algn="just">
              <a:spcBef>
                <a:spcPts val="600"/>
              </a:spcBef>
            </a:pPr>
            <a:r>
              <a:rPr lang="fr-FR" sz="1600" dirty="0" smtClean="0"/>
              <a:t>L’intégration </a:t>
            </a:r>
            <a:r>
              <a:rPr lang="fr-FR" sz="1600" dirty="0"/>
              <a:t>du Groupe dans ses territoires d’ancrage, repose sur 3 leviers d’actions : </a:t>
            </a:r>
          </a:p>
          <a:p>
            <a:pPr marL="285750" indent="-285750" algn="just">
              <a:buFont typeface="Arial" panose="020B0604020202020204" pitchFamily="34" charset="0"/>
              <a:buChar char="•"/>
            </a:pPr>
            <a:r>
              <a:rPr lang="fr-FR" sz="1600" dirty="0" smtClean="0"/>
              <a:t>Dialogue et implication de </a:t>
            </a:r>
            <a:r>
              <a:rPr lang="fr-FR" sz="1600" dirty="0"/>
              <a:t>ses parties prenantes </a:t>
            </a:r>
            <a:r>
              <a:rPr lang="fr-FR" sz="1600" dirty="0" smtClean="0"/>
              <a:t>locales ; </a:t>
            </a:r>
            <a:endParaRPr lang="fr-FR" sz="1600" dirty="0"/>
          </a:p>
          <a:p>
            <a:pPr marL="285750" indent="-285750" algn="just">
              <a:buFont typeface="Arial" panose="020B0604020202020204" pitchFamily="34" charset="0"/>
              <a:buChar char="•"/>
            </a:pPr>
            <a:r>
              <a:rPr lang="fr-FR" sz="1600" dirty="0" smtClean="0"/>
              <a:t>Gestion </a:t>
            </a:r>
            <a:r>
              <a:rPr lang="fr-FR" sz="1600" dirty="0"/>
              <a:t>responsable des impacts négatifs liés à ses activités opérationnelles et à son </a:t>
            </a:r>
            <a:r>
              <a:rPr lang="fr-FR" sz="1600" dirty="0" smtClean="0"/>
              <a:t>implantation ;</a:t>
            </a:r>
          </a:p>
          <a:p>
            <a:pPr marL="285750" indent="-285750" algn="just">
              <a:buFont typeface="Arial" panose="020B0604020202020204" pitchFamily="34" charset="0"/>
              <a:buChar char="•"/>
            </a:pPr>
            <a:r>
              <a:rPr lang="fr-FR" sz="1600" dirty="0" smtClean="0"/>
              <a:t>Contribution </a:t>
            </a:r>
            <a:r>
              <a:rPr lang="fr-FR" sz="1600" dirty="0"/>
              <a:t>au développement social; économique et culturel des territoires et des communautés locales.</a:t>
            </a:r>
          </a:p>
          <a:p>
            <a:endParaRPr lang="en-US" dirty="0" smtClean="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764704"/>
            <a:ext cx="5904657" cy="5256584"/>
          </a:xfrm>
        </p:spPr>
        <p:txBody>
          <a:bodyPr/>
          <a:lstStyle/>
          <a:p>
            <a:pPr>
              <a:lnSpc>
                <a:spcPct val="150000"/>
              </a:lnSpc>
            </a:pPr>
            <a:r>
              <a:rPr lang="en-GB" dirty="0" smtClean="0"/>
              <a:t>Champ </a:t>
            </a:r>
            <a:r>
              <a:rPr lang="en-GB" dirty="0" err="1" smtClean="0"/>
              <a:t>d’application</a:t>
            </a:r>
            <a:r>
              <a:rPr lang="en-GB" dirty="0" smtClean="0"/>
              <a:t> : Tout le </a:t>
            </a:r>
            <a:r>
              <a:rPr lang="en-GB" b="1" dirty="0" err="1" smtClean="0"/>
              <a:t>domaine</a:t>
            </a:r>
            <a:r>
              <a:rPr lang="en-GB" b="1" dirty="0" smtClean="0"/>
              <a:t> </a:t>
            </a:r>
            <a:r>
              <a:rPr lang="en-GB" b="1" dirty="0" err="1" smtClean="0"/>
              <a:t>opéré</a:t>
            </a:r>
            <a:endParaRPr lang="en-GB" b="1" dirty="0" smtClean="0"/>
          </a:p>
          <a:p>
            <a:pPr>
              <a:lnSpc>
                <a:spcPct val="150000"/>
              </a:lnSpc>
            </a:pPr>
            <a:r>
              <a:rPr lang="en-GB" dirty="0" smtClean="0"/>
              <a:t>La GR-HSE-412 </a:t>
            </a:r>
            <a:r>
              <a:rPr lang="en-GB" b="1" dirty="0" err="1" smtClean="0"/>
              <a:t>remplace</a:t>
            </a:r>
            <a:r>
              <a:rPr lang="en-GB" b="1" dirty="0" smtClean="0"/>
              <a:t> 5 </a:t>
            </a:r>
            <a:r>
              <a:rPr lang="en-GB" b="1" dirty="0" err="1" smtClean="0"/>
              <a:t>règles</a:t>
            </a:r>
            <a:r>
              <a:rPr lang="en-GB" b="1" dirty="0" smtClean="0"/>
              <a:t> </a:t>
            </a:r>
            <a:r>
              <a:rPr lang="en-GB" dirty="0" err="1" smtClean="0"/>
              <a:t>équivalentes</a:t>
            </a:r>
            <a:r>
              <a:rPr lang="en-GB" dirty="0" smtClean="0"/>
              <a:t> plus </a:t>
            </a:r>
            <a:r>
              <a:rPr lang="en-GB" b="1" dirty="0" smtClean="0"/>
              <a:t>1 </a:t>
            </a:r>
            <a:r>
              <a:rPr lang="en-GB" b="1" dirty="0" err="1" smtClean="0"/>
              <a:t>politique</a:t>
            </a:r>
            <a:r>
              <a:rPr lang="en-GB" b="1" dirty="0" smtClean="0"/>
              <a:t> </a:t>
            </a:r>
            <a:r>
              <a:rPr lang="en-GB" dirty="0" smtClean="0"/>
              <a:t>:</a:t>
            </a:r>
          </a:p>
          <a:p>
            <a:pPr marL="354013" indent="368300">
              <a:buFont typeface="Wingdings" pitchFamily="2" charset="2"/>
              <a:buChar char="ü"/>
            </a:pPr>
            <a:r>
              <a:rPr lang="en-GB" sz="1400" b="1" dirty="0" smtClean="0"/>
              <a:t>HD -  </a:t>
            </a:r>
            <a:r>
              <a:rPr lang="en-US" sz="1400" b="1" i="1" dirty="0" smtClean="0"/>
              <a:t>DIR-GR-SBS-001</a:t>
            </a:r>
            <a:r>
              <a:rPr lang="en-US" sz="1400" i="1" dirty="0" smtClean="0"/>
              <a:t> Societal Directive</a:t>
            </a:r>
            <a:endParaRPr lang="fr-FR" sz="1400" dirty="0" smtClean="0"/>
          </a:p>
          <a:p>
            <a:pPr marL="354013" indent="368300">
              <a:buFont typeface="Wingdings" pitchFamily="2" charset="2"/>
              <a:buChar char="ü"/>
            </a:pPr>
            <a:r>
              <a:rPr lang="en-US" sz="1400" b="1" dirty="0" smtClean="0"/>
              <a:t>EP - </a:t>
            </a:r>
            <a:r>
              <a:rPr lang="en-US" sz="1400" b="1" i="1" dirty="0" smtClean="0"/>
              <a:t>CR-EP-HSE-130</a:t>
            </a:r>
            <a:r>
              <a:rPr lang="en-US" sz="1400" i="1" dirty="0" smtClean="0"/>
              <a:t> Integrating Societal into E&amp;P Activities </a:t>
            </a:r>
            <a:endParaRPr lang="fr-FR" sz="1400" dirty="0" smtClean="0"/>
          </a:p>
          <a:p>
            <a:pPr marL="354013" indent="368300">
              <a:buFont typeface="Wingdings" pitchFamily="2" charset="2"/>
              <a:buChar char="ü"/>
            </a:pPr>
            <a:r>
              <a:rPr lang="en-US" sz="1400" b="1" dirty="0" smtClean="0"/>
              <a:t>RC - </a:t>
            </a:r>
            <a:r>
              <a:rPr lang="en-US" sz="1400" b="1" i="1" dirty="0" smtClean="0"/>
              <a:t>CR-RC-HSE-117 </a:t>
            </a:r>
            <a:r>
              <a:rPr lang="en-US" sz="1400" i="1" dirty="0" smtClean="0"/>
              <a:t>Societal Approach</a:t>
            </a:r>
            <a:endParaRPr lang="fr-FR" sz="1400" dirty="0" smtClean="0"/>
          </a:p>
          <a:p>
            <a:pPr marL="354013" indent="368300">
              <a:buFont typeface="Wingdings" pitchFamily="2" charset="2"/>
              <a:buChar char="ü"/>
            </a:pPr>
            <a:r>
              <a:rPr lang="en-US" sz="1400" b="1" dirty="0" smtClean="0"/>
              <a:t>MS - </a:t>
            </a:r>
            <a:r>
              <a:rPr lang="en-US" sz="1400" b="1" i="1" dirty="0" smtClean="0"/>
              <a:t>CR-MS-DD-001</a:t>
            </a:r>
            <a:r>
              <a:rPr lang="en-US" sz="1400" i="1" dirty="0" smtClean="0"/>
              <a:t> Societal Approach</a:t>
            </a:r>
            <a:endParaRPr lang="fr-FR" sz="1400" dirty="0" smtClean="0"/>
          </a:p>
          <a:p>
            <a:pPr marL="354013" indent="368300">
              <a:buFont typeface="Wingdings" pitchFamily="2" charset="2"/>
              <a:buChar char="ü"/>
            </a:pPr>
            <a:r>
              <a:rPr lang="en-US" sz="1400" b="1" dirty="0" smtClean="0"/>
              <a:t>GRP - </a:t>
            </a:r>
            <a:r>
              <a:rPr lang="en-US" sz="1400" b="1" i="1" dirty="0" smtClean="0"/>
              <a:t>CR G&amp;P HSE 024</a:t>
            </a:r>
            <a:r>
              <a:rPr lang="en-US" sz="1400" i="1" dirty="0" smtClean="0"/>
              <a:t> Societal Approach</a:t>
            </a:r>
            <a:endParaRPr lang="en-US" sz="1400" i="1" dirty="0"/>
          </a:p>
          <a:p>
            <a:pPr marL="354013" indent="368300">
              <a:buFont typeface="Wingdings" pitchFamily="2" charset="2"/>
              <a:buChar char="ü"/>
            </a:pPr>
            <a:r>
              <a:rPr lang="en-GB" sz="1400" b="1" i="1" dirty="0" smtClean="0"/>
              <a:t>POL-GR-SBS-001 </a:t>
            </a:r>
            <a:r>
              <a:rPr lang="en-GB" sz="1400" i="1" dirty="0" err="1" smtClean="0"/>
              <a:t>Politique</a:t>
            </a:r>
            <a:r>
              <a:rPr lang="en-GB" sz="1400" i="1" dirty="0" smtClean="0"/>
              <a:t> </a:t>
            </a:r>
            <a:r>
              <a:rPr lang="en-GB" sz="1400" i="1" dirty="0" err="1" smtClean="0"/>
              <a:t>Sociétale</a:t>
            </a:r>
            <a:endParaRPr lang="en-GB" sz="1400" b="1" i="1" dirty="0" smtClean="0">
              <a:latin typeface="+mn-lt"/>
            </a:endParaRPr>
          </a:p>
          <a:p>
            <a:pPr lvl="0">
              <a:spcBef>
                <a:spcPts val="600"/>
              </a:spcBef>
            </a:pPr>
            <a:r>
              <a:rPr lang="fr-FR" dirty="0" smtClean="0"/>
              <a:t>L’exigence sur la mise en place d’une procédure de </a:t>
            </a:r>
            <a:r>
              <a:rPr lang="fr-FR" b="1" dirty="0" smtClean="0"/>
              <a:t>gestion des plaintes</a:t>
            </a:r>
            <a:r>
              <a:rPr lang="fr-FR" dirty="0" smtClean="0"/>
              <a:t>, désormais commune aux 4 branches (nouveauté pour RC et GRP).</a:t>
            </a:r>
          </a:p>
          <a:p>
            <a:pPr lvl="0">
              <a:spcBef>
                <a:spcPts val="600"/>
              </a:spcBef>
            </a:pPr>
            <a:r>
              <a:rPr lang="fr-FR" dirty="0" smtClean="0"/>
              <a:t>Pour le reste, il s’agit d’</a:t>
            </a:r>
            <a:r>
              <a:rPr lang="fr-FR" b="1" dirty="0" smtClean="0"/>
              <a:t>harmonisation </a:t>
            </a:r>
            <a:r>
              <a:rPr lang="fr-FR" dirty="0" smtClean="0"/>
              <a:t>et de</a:t>
            </a:r>
            <a:r>
              <a:rPr lang="fr-FR" b="1" dirty="0" smtClean="0"/>
              <a:t> clarification</a:t>
            </a:r>
            <a:r>
              <a:rPr lang="fr-FR" dirty="0" smtClean="0"/>
              <a:t> des exigences applicables à tous.</a:t>
            </a:r>
          </a:p>
          <a:p>
            <a:pPr algn="l">
              <a:spcBef>
                <a:spcPts val="600"/>
              </a:spcBef>
            </a:pPr>
            <a:r>
              <a:rPr lang="fr-FR" dirty="0"/>
              <a:t>Date de publication dans REFLEX : 26/11/2018</a:t>
            </a:r>
          </a:p>
          <a:p>
            <a:pPr algn="l">
              <a:spcBef>
                <a:spcPts val="600"/>
              </a:spcBef>
              <a:spcAft>
                <a:spcPts val="600"/>
              </a:spcAft>
            </a:pPr>
            <a:r>
              <a:rPr lang="fr-FR" dirty="0" smtClean="0"/>
              <a:t>Date </a:t>
            </a:r>
            <a:r>
              <a:rPr lang="fr-FR" dirty="0"/>
              <a:t>d’application : 3 mois après publication.</a:t>
            </a:r>
          </a:p>
          <a:p>
            <a:pPr marL="0" lvl="0" indent="0">
              <a:spcBef>
                <a:spcPts val="600"/>
              </a:spcBef>
              <a:buNone/>
            </a:pPr>
            <a:r>
              <a:rPr lang="fr-FR" sz="1400" u="sng" dirty="0" smtClean="0"/>
              <a:t>Note</a:t>
            </a:r>
            <a:r>
              <a:rPr lang="fr-FR" sz="1400" dirty="0" smtClean="0"/>
              <a:t>: Les aspects sociétaux d’un nouveau projet ou d’une acquisition ne sont pas traités dans cette Règle HSE GR REG 412 car ils seront spécifiés dans la Règle </a:t>
            </a:r>
            <a:r>
              <a:rPr lang="fr-FR" sz="1400" dirty="0" smtClean="0"/>
              <a:t>CR GR HSE </a:t>
            </a:r>
            <a:r>
              <a:rPr lang="fr-FR" sz="1400" dirty="0" smtClean="0"/>
              <a:t>307 </a:t>
            </a:r>
            <a:r>
              <a:rPr lang="fr-FR" sz="1400" i="1" dirty="0" smtClean="0"/>
              <a:t>(Aspects environnementaux et sociétaux d’un nouveau projet ou d’une acquisition) </a:t>
            </a:r>
            <a:r>
              <a:rPr lang="fr-FR" sz="1400" dirty="0" smtClean="0"/>
              <a:t>à paraître</a:t>
            </a:r>
            <a:r>
              <a:rPr lang="fr-FR" dirty="0" smtClean="0"/>
              <a:t>. </a:t>
            </a:r>
            <a:endParaRPr lang="en-US" dirty="0"/>
          </a:p>
        </p:txBody>
      </p:sp>
      <p:pic>
        <p:nvPicPr>
          <p:cNvPr id="3" name="Picture 2"/>
          <p:cNvPicPr>
            <a:picLocks noChangeAspect="1"/>
          </p:cNvPicPr>
          <p:nvPr/>
        </p:nvPicPr>
        <p:blipFill>
          <a:blip r:embed="rId3"/>
          <a:stretch>
            <a:fillRect/>
          </a:stretch>
        </p:blipFill>
        <p:spPr>
          <a:xfrm>
            <a:off x="181119" y="260648"/>
            <a:ext cx="5832648" cy="432048"/>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07368" y="548679"/>
            <a:ext cx="11161240" cy="273630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Rôles et attributions (Exigence 3.1.1)</a:t>
            </a:r>
            <a:endParaRPr lang="fr-FR" u="sng" dirty="0">
              <a:solidFill>
                <a:schemeClr val="tx1"/>
              </a:solidFill>
            </a:endParaRPr>
          </a:p>
          <a:p>
            <a:pPr marL="0" indent="0" algn="l">
              <a:spcAft>
                <a:spcPts val="600"/>
              </a:spcAft>
            </a:pPr>
            <a:r>
              <a:rPr lang="fr-FR" sz="1600" dirty="0" smtClean="0">
                <a:solidFill>
                  <a:schemeClr val="tx1"/>
                </a:solidFill>
              </a:rPr>
              <a:t>Au </a:t>
            </a:r>
            <a:r>
              <a:rPr lang="fr-FR" sz="1600" dirty="0">
                <a:solidFill>
                  <a:schemeClr val="tx1"/>
                </a:solidFill>
              </a:rPr>
              <a:t>sein de l’entité opérationnelle, une gouvernance du management sociétal est mise en place pour valider et piloter les actions sociétales. Les moyens organisationnels, humains et financiers appropriés permettent </a:t>
            </a:r>
            <a:r>
              <a:rPr lang="fr-FR" sz="1600" dirty="0" smtClean="0">
                <a:solidFill>
                  <a:schemeClr val="tx1"/>
                </a:solidFill>
              </a:rPr>
              <a:t>de :</a:t>
            </a:r>
            <a:endParaRPr lang="fr-FR" sz="1600" dirty="0">
              <a:solidFill>
                <a:schemeClr val="tx1"/>
              </a:solidFill>
            </a:endParaRPr>
          </a:p>
          <a:p>
            <a:pPr marL="285750" indent="-285750" algn="l">
              <a:spcAft>
                <a:spcPts val="600"/>
              </a:spcAft>
              <a:buFont typeface="Arial" panose="020B0604020202020204" pitchFamily="34" charset="0"/>
              <a:buChar char="•"/>
            </a:pPr>
            <a:r>
              <a:rPr lang="fr-FR" sz="1400" b="0" dirty="0">
                <a:solidFill>
                  <a:prstClr val="black"/>
                </a:solidFill>
                <a:ea typeface="+mn-ea"/>
                <a:cs typeface="+mn-cs"/>
              </a:rPr>
              <a:t>concevoir, déployer et coordonner les actions </a:t>
            </a:r>
            <a:r>
              <a:rPr lang="fr-FR" sz="1400" b="0" dirty="0" smtClean="0">
                <a:solidFill>
                  <a:prstClr val="black"/>
                </a:solidFill>
                <a:ea typeface="+mn-ea"/>
                <a:cs typeface="+mn-cs"/>
              </a:rPr>
              <a:t>sociétales ;</a:t>
            </a:r>
            <a:endParaRPr lang="fr-FR" sz="1400" b="0" dirty="0">
              <a:solidFill>
                <a:schemeClr val="tx1"/>
              </a:solidFill>
            </a:endParaRPr>
          </a:p>
          <a:p>
            <a:pPr marL="285750" indent="-285750" algn="l">
              <a:spcAft>
                <a:spcPts val="600"/>
              </a:spcAft>
              <a:buFont typeface="Arial" panose="020B0604020202020204" pitchFamily="34" charset="0"/>
              <a:buChar char="•"/>
            </a:pPr>
            <a:r>
              <a:rPr lang="fr-FR" sz="1400" b="0" dirty="0">
                <a:solidFill>
                  <a:prstClr val="black"/>
                </a:solidFill>
                <a:ea typeface="+mn-ea"/>
                <a:cs typeface="+mn-cs"/>
              </a:rPr>
              <a:t>réaliser le </a:t>
            </a:r>
            <a:r>
              <a:rPr lang="fr-FR" sz="1400" b="0" dirty="0" err="1">
                <a:solidFill>
                  <a:prstClr val="black"/>
                </a:solidFill>
                <a:ea typeface="+mn-ea"/>
                <a:cs typeface="+mn-cs"/>
              </a:rPr>
              <a:t>reporting</a:t>
            </a:r>
            <a:r>
              <a:rPr lang="fr-FR" sz="1400" b="0" dirty="0">
                <a:solidFill>
                  <a:prstClr val="black"/>
                </a:solidFill>
                <a:ea typeface="+mn-ea"/>
                <a:cs typeface="+mn-cs"/>
              </a:rPr>
              <a:t> des actions sociétales et assurer la communication avec les équipes sociétales de la direction HSE </a:t>
            </a:r>
            <a:r>
              <a:rPr lang="fr-FR" sz="1400" b="0" dirty="0" smtClean="0">
                <a:solidFill>
                  <a:prstClr val="black"/>
                </a:solidFill>
                <a:ea typeface="+mn-ea"/>
                <a:cs typeface="+mn-cs"/>
              </a:rPr>
              <a:t>Groupe.</a:t>
            </a:r>
            <a:endParaRPr lang="fr-FR" sz="1400" b="0" dirty="0" smtClean="0">
              <a:solidFill>
                <a:schemeClr val="tx1"/>
              </a:solidFill>
            </a:endParaRPr>
          </a:p>
          <a:p>
            <a:pPr marL="0" indent="0" algn="l">
              <a:spcBef>
                <a:spcPts val="1200"/>
              </a:spcBef>
              <a:spcAft>
                <a:spcPts val="600"/>
              </a:spcAft>
            </a:pPr>
            <a:r>
              <a:rPr lang="fr-FR" sz="1400" b="0" u="sng" dirty="0" smtClean="0">
                <a:solidFill>
                  <a:srgbClr val="FF0000"/>
                </a:solidFill>
                <a:latin typeface="+mn-lt"/>
              </a:rPr>
              <a:t>Pas de changement</a:t>
            </a:r>
            <a:endParaRPr lang="en-US" sz="1400" b="0" u="sng" dirty="0" smtClean="0">
              <a:solidFill>
                <a:srgbClr val="FF0000"/>
              </a:solidFill>
              <a:latin typeface="+mn-lt"/>
            </a:endParaRPr>
          </a:p>
        </p:txBody>
      </p:sp>
      <p:sp>
        <p:nvSpPr>
          <p:cNvPr id="7" name="Espace réservé du texte 1"/>
          <p:cNvSpPr txBox="1">
            <a:spLocks/>
          </p:cNvSpPr>
          <p:nvPr/>
        </p:nvSpPr>
        <p:spPr>
          <a:xfrm>
            <a:off x="407368" y="3501008"/>
            <a:ext cx="11161240" cy="284664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Evaluation du contexte sociétal (Exigence 3.2.1</a:t>
            </a:r>
            <a:r>
              <a:rPr lang="fr-FR" u="sng" dirty="0">
                <a:solidFill>
                  <a:schemeClr val="tx1"/>
                </a:solidFill>
              </a:rPr>
              <a:t>)</a:t>
            </a:r>
          </a:p>
          <a:p>
            <a:pPr marL="0" indent="0" algn="l">
              <a:spcAft>
                <a:spcPts val="600"/>
              </a:spcAft>
            </a:pPr>
            <a:r>
              <a:rPr lang="fr-FR" sz="1600" dirty="0">
                <a:solidFill>
                  <a:schemeClr val="tx1"/>
                </a:solidFill>
              </a:rPr>
              <a:t>L</a:t>
            </a:r>
            <a:r>
              <a:rPr lang="fr-FR" sz="1600" dirty="0" smtClean="0">
                <a:solidFill>
                  <a:schemeClr val="tx1"/>
                </a:solidFill>
              </a:rPr>
              <a:t>’évaluation </a:t>
            </a:r>
            <a:r>
              <a:rPr lang="fr-FR" sz="1600" dirty="0">
                <a:solidFill>
                  <a:schemeClr val="tx1"/>
                </a:solidFill>
              </a:rPr>
              <a:t>du contexte sociétal de l’entité opérationnelle (au périmètre de ses activités), est réalisée et revue au minimum </a:t>
            </a:r>
            <a:r>
              <a:rPr lang="fr-FR" sz="1600" dirty="0" smtClean="0">
                <a:solidFill>
                  <a:schemeClr val="tx1"/>
                </a:solidFill>
              </a:rPr>
              <a:t>tous les </a:t>
            </a:r>
            <a:r>
              <a:rPr lang="fr-FR" sz="1600" dirty="0">
                <a:solidFill>
                  <a:schemeClr val="tx1"/>
                </a:solidFill>
              </a:rPr>
              <a:t>5 ans. Elle prend en compte :</a:t>
            </a:r>
          </a:p>
          <a:p>
            <a:pPr marL="285750" indent="-285750" algn="l">
              <a:spcAft>
                <a:spcPts val="600"/>
              </a:spcAft>
              <a:buFont typeface="Arial" panose="020B0604020202020204" pitchFamily="34" charset="0"/>
              <a:buChar char="•"/>
            </a:pPr>
            <a:r>
              <a:rPr lang="fr-FR" sz="1400" b="0" dirty="0">
                <a:solidFill>
                  <a:prstClr val="black"/>
                </a:solidFill>
                <a:ea typeface="+mn-ea"/>
                <a:cs typeface="+mn-cs"/>
              </a:rPr>
              <a:t>l</a:t>
            </a:r>
            <a:r>
              <a:rPr lang="fr-FR" sz="1400" b="0" dirty="0" smtClean="0">
                <a:solidFill>
                  <a:prstClr val="black"/>
                </a:solidFill>
                <a:ea typeface="+mn-ea"/>
                <a:cs typeface="+mn-cs"/>
              </a:rPr>
              <a:t>a </a:t>
            </a:r>
            <a:r>
              <a:rPr lang="fr-FR" sz="1400" b="0" dirty="0">
                <a:solidFill>
                  <a:prstClr val="black"/>
                </a:solidFill>
                <a:ea typeface="+mn-ea"/>
                <a:cs typeface="+mn-cs"/>
              </a:rPr>
              <a:t>sensibilité de l’environnement social, économique et culturel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l’empreinte </a:t>
            </a:r>
            <a:r>
              <a:rPr lang="fr-FR" sz="1400" b="0" dirty="0">
                <a:solidFill>
                  <a:prstClr val="black"/>
                </a:solidFill>
                <a:ea typeface="+mn-ea"/>
                <a:cs typeface="+mn-cs"/>
              </a:rPr>
              <a:t>des impacts sociétaux liés aux opérations et à l’implantation de l’entité.</a:t>
            </a:r>
          </a:p>
          <a:p>
            <a:pPr marL="0" indent="0" algn="l">
              <a:spcBef>
                <a:spcPts val="1200"/>
              </a:spcBef>
              <a:spcAft>
                <a:spcPts val="600"/>
              </a:spcAft>
            </a:pPr>
            <a:r>
              <a:rPr lang="en-GB" sz="1400" b="0" u="sng" dirty="0" err="1" smtClean="0">
                <a:solidFill>
                  <a:srgbClr val="FF0000"/>
                </a:solidFill>
              </a:rPr>
              <a:t>Commentaire</a:t>
            </a:r>
            <a:r>
              <a:rPr lang="en-GB" sz="1400" b="0" u="sng" dirty="0" smtClean="0">
                <a:solidFill>
                  <a:srgbClr val="FF0000"/>
                </a:solidFill>
              </a:rPr>
              <a:t>:</a:t>
            </a:r>
            <a:endParaRPr lang="en-US" sz="1400" b="0" u="sng" dirty="0">
              <a:solidFill>
                <a:srgbClr val="FF0000"/>
              </a:solidFill>
            </a:endParaRPr>
          </a:p>
          <a:p>
            <a:pPr marL="285750" indent="-285750" algn="l">
              <a:spcAft>
                <a:spcPts val="600"/>
              </a:spcAft>
              <a:buFont typeface="Arial" panose="020B0604020202020204" pitchFamily="34" charset="0"/>
              <a:buChar char="•"/>
            </a:pPr>
            <a:r>
              <a:rPr lang="en-GB" sz="1400" b="0" i="1" dirty="0" smtClean="0">
                <a:solidFill>
                  <a:schemeClr val="tx1"/>
                </a:solidFill>
              </a:rPr>
              <a:t>La </a:t>
            </a:r>
            <a:r>
              <a:rPr lang="en-GB" sz="1400" b="0" i="1" dirty="0">
                <a:solidFill>
                  <a:schemeClr val="tx1"/>
                </a:solidFill>
              </a:rPr>
              <a:t>nouvelle </a:t>
            </a:r>
            <a:r>
              <a:rPr lang="en-GB" sz="1400" b="0" i="1" dirty="0" err="1">
                <a:solidFill>
                  <a:schemeClr val="tx1"/>
                </a:solidFill>
              </a:rPr>
              <a:t>règle</a:t>
            </a:r>
            <a:r>
              <a:rPr lang="en-GB" sz="1400" b="0" i="1" dirty="0">
                <a:solidFill>
                  <a:schemeClr val="tx1"/>
                </a:solidFill>
              </a:rPr>
              <a:t> </a:t>
            </a:r>
            <a:r>
              <a:rPr lang="en-GB" sz="1400" b="0" i="1" dirty="0" err="1">
                <a:solidFill>
                  <a:schemeClr val="tx1"/>
                </a:solidFill>
              </a:rPr>
              <a:t>reprend</a:t>
            </a:r>
            <a:r>
              <a:rPr lang="en-GB" sz="1400" b="0" i="1" dirty="0">
                <a:solidFill>
                  <a:schemeClr val="tx1"/>
                </a:solidFill>
              </a:rPr>
              <a:t> </a:t>
            </a:r>
            <a:r>
              <a:rPr lang="en-GB" sz="1400" b="0" i="1" dirty="0" err="1">
                <a:solidFill>
                  <a:schemeClr val="tx1"/>
                </a:solidFill>
              </a:rPr>
              <a:t>toutes</a:t>
            </a:r>
            <a:r>
              <a:rPr lang="en-GB" sz="1400" b="0" i="1" dirty="0">
                <a:solidFill>
                  <a:schemeClr val="tx1"/>
                </a:solidFill>
              </a:rPr>
              <a:t> les </a:t>
            </a:r>
            <a:r>
              <a:rPr lang="en-GB" sz="1400" b="0" i="1" dirty="0" err="1">
                <a:solidFill>
                  <a:schemeClr val="tx1"/>
                </a:solidFill>
              </a:rPr>
              <a:t>étapes</a:t>
            </a:r>
            <a:r>
              <a:rPr lang="en-GB" sz="1400" b="0" i="1" dirty="0">
                <a:solidFill>
                  <a:schemeClr val="tx1"/>
                </a:solidFill>
              </a:rPr>
              <a:t> </a:t>
            </a:r>
            <a:r>
              <a:rPr lang="en-GB" sz="1400" b="0" i="1" dirty="0" err="1">
                <a:solidFill>
                  <a:schemeClr val="tx1"/>
                </a:solidFill>
              </a:rPr>
              <a:t>méthodlogiques</a:t>
            </a:r>
            <a:r>
              <a:rPr lang="en-GB" sz="1400" b="0" i="1" dirty="0">
                <a:solidFill>
                  <a:schemeClr val="tx1"/>
                </a:solidFill>
              </a:rPr>
              <a:t> de SRM+ sous </a:t>
            </a:r>
            <a:r>
              <a:rPr lang="en-GB" sz="1400" b="0" i="1" dirty="0" err="1">
                <a:solidFill>
                  <a:schemeClr val="tx1"/>
                </a:solidFill>
              </a:rPr>
              <a:t>forme</a:t>
            </a:r>
            <a:r>
              <a:rPr lang="en-GB" sz="1400" b="0" i="1" dirty="0">
                <a:solidFill>
                  <a:schemeClr val="tx1"/>
                </a:solidFill>
              </a:rPr>
              <a:t> </a:t>
            </a:r>
            <a:r>
              <a:rPr lang="en-GB" sz="1400" b="0" i="1" dirty="0" err="1">
                <a:solidFill>
                  <a:schemeClr val="tx1"/>
                </a:solidFill>
              </a:rPr>
              <a:t>d’exigence</a:t>
            </a:r>
            <a:r>
              <a:rPr lang="en-GB" sz="1400" b="0" i="1" dirty="0">
                <a:solidFill>
                  <a:schemeClr val="tx1"/>
                </a:solidFill>
              </a:rPr>
              <a:t> </a:t>
            </a:r>
            <a:r>
              <a:rPr lang="en-GB" sz="1400" b="0" i="1" dirty="0" err="1">
                <a:solidFill>
                  <a:schemeClr val="tx1"/>
                </a:solidFill>
              </a:rPr>
              <a:t>mais</a:t>
            </a:r>
            <a:r>
              <a:rPr lang="en-GB" sz="1400" b="0" i="1" dirty="0">
                <a:solidFill>
                  <a:schemeClr val="tx1"/>
                </a:solidFill>
              </a:rPr>
              <a:t> ne </a:t>
            </a:r>
            <a:r>
              <a:rPr lang="en-GB" sz="1400" b="0" i="1" dirty="0" err="1">
                <a:solidFill>
                  <a:schemeClr val="tx1"/>
                </a:solidFill>
              </a:rPr>
              <a:t>mentionne</a:t>
            </a:r>
            <a:r>
              <a:rPr lang="en-GB" sz="1400" b="0" i="1" dirty="0">
                <a:solidFill>
                  <a:schemeClr val="tx1"/>
                </a:solidFill>
              </a:rPr>
              <a:t> plus </a:t>
            </a:r>
            <a:r>
              <a:rPr lang="en-GB" sz="1400" b="0" i="1" dirty="0" err="1">
                <a:solidFill>
                  <a:schemeClr val="tx1"/>
                </a:solidFill>
              </a:rPr>
              <a:t>explicitement</a:t>
            </a:r>
            <a:r>
              <a:rPr lang="en-GB" sz="1400" b="0" i="1" dirty="0">
                <a:solidFill>
                  <a:schemeClr val="tx1"/>
                </a:solidFill>
              </a:rPr>
              <a:t> </a:t>
            </a:r>
            <a:r>
              <a:rPr lang="en-GB" sz="1400" b="0" i="1" dirty="0" err="1">
                <a:solidFill>
                  <a:schemeClr val="tx1"/>
                </a:solidFill>
              </a:rPr>
              <a:t>l’outil</a:t>
            </a:r>
            <a:r>
              <a:rPr lang="en-GB" sz="1400" b="0" i="1" dirty="0">
                <a:solidFill>
                  <a:schemeClr val="tx1"/>
                </a:solidFill>
              </a:rPr>
              <a:t> </a:t>
            </a:r>
            <a:r>
              <a:rPr lang="en-GB" sz="1400" b="0" i="1" dirty="0" err="1">
                <a:solidFill>
                  <a:schemeClr val="tx1"/>
                </a:solidFill>
              </a:rPr>
              <a:t>préconisé</a:t>
            </a:r>
            <a:r>
              <a:rPr lang="en-GB" sz="1400" b="0" i="1" dirty="0">
                <a:solidFill>
                  <a:schemeClr val="tx1"/>
                </a:solidFill>
              </a:rPr>
              <a:t> SRM</a:t>
            </a:r>
            <a:r>
              <a:rPr lang="en-GB" sz="1400" b="0" i="1" dirty="0" smtClean="0">
                <a:solidFill>
                  <a:schemeClr val="tx1"/>
                </a:solidFill>
              </a:rPr>
              <a:t>+. </a:t>
            </a:r>
            <a:endParaRPr lang="en-GB" sz="1400" b="0" i="1" dirty="0">
              <a:solidFill>
                <a:schemeClr val="tx1"/>
              </a:solidFill>
            </a:endParaRPr>
          </a:p>
          <a:p>
            <a:pPr marL="285750" indent="-285750" algn="l">
              <a:spcAft>
                <a:spcPts val="600"/>
              </a:spcAft>
              <a:buFont typeface="Arial" panose="020B0604020202020204" pitchFamily="34" charset="0"/>
              <a:buChar char="•"/>
            </a:pPr>
            <a:endParaRPr lang="fr-FR" sz="1400" b="0" i="1" dirty="0">
              <a:solidFill>
                <a:schemeClr val="tx1"/>
              </a:solidFill>
            </a:endParaRPr>
          </a:p>
        </p:txBody>
      </p:sp>
      <p:cxnSp>
        <p:nvCxnSpPr>
          <p:cNvPr id="10" name="Connecteur droit 9"/>
          <p:cNvCxnSpPr/>
          <p:nvPr/>
        </p:nvCxnSpPr>
        <p:spPr>
          <a:xfrm>
            <a:off x="263352" y="3284985"/>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335360" y="692696"/>
            <a:ext cx="11161240" cy="561662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Dialogue avec les parties </a:t>
            </a:r>
            <a:r>
              <a:rPr lang="en-GB" u="sng" dirty="0" err="1" smtClean="0">
                <a:solidFill>
                  <a:schemeClr val="tx1"/>
                </a:solidFill>
              </a:rPr>
              <a:t>prenantes</a:t>
            </a:r>
            <a:r>
              <a:rPr lang="en-GB" u="sng" dirty="0" smtClean="0">
                <a:solidFill>
                  <a:schemeClr val="tx1"/>
                </a:solidFill>
              </a:rPr>
              <a:t> (Exigence 3.3.1)</a:t>
            </a:r>
            <a:endParaRPr lang="fr-FR" u="sng" dirty="0">
              <a:solidFill>
                <a:schemeClr val="tx1"/>
              </a:solidFill>
            </a:endParaRPr>
          </a:p>
          <a:p>
            <a:pPr marL="0" indent="0" algn="l">
              <a:spcAft>
                <a:spcPts val="600"/>
              </a:spcAft>
            </a:pPr>
            <a:r>
              <a:rPr lang="en-GB" sz="1600" dirty="0" smtClean="0">
                <a:solidFill>
                  <a:schemeClr val="tx1"/>
                </a:solidFill>
              </a:rPr>
              <a:t>Les </a:t>
            </a:r>
            <a:r>
              <a:rPr lang="en-GB" sz="1600" dirty="0">
                <a:solidFill>
                  <a:schemeClr val="tx1"/>
                </a:solidFill>
              </a:rPr>
              <a:t>parties </a:t>
            </a:r>
            <a:r>
              <a:rPr lang="en-GB" sz="1600" dirty="0" err="1">
                <a:solidFill>
                  <a:schemeClr val="tx1"/>
                </a:solidFill>
              </a:rPr>
              <a:t>prenantes</a:t>
            </a:r>
            <a:r>
              <a:rPr lang="en-GB" sz="1600" dirty="0">
                <a:solidFill>
                  <a:schemeClr val="tx1"/>
                </a:solidFill>
              </a:rPr>
              <a:t> </a:t>
            </a:r>
            <a:r>
              <a:rPr lang="en-GB" sz="1600" dirty="0" err="1">
                <a:solidFill>
                  <a:schemeClr val="tx1"/>
                </a:solidFill>
              </a:rPr>
              <a:t>sont</a:t>
            </a:r>
            <a:r>
              <a:rPr lang="en-GB" sz="1600" dirty="0">
                <a:solidFill>
                  <a:schemeClr val="tx1"/>
                </a:solidFill>
              </a:rPr>
              <a:t> </a:t>
            </a:r>
            <a:r>
              <a:rPr lang="en-GB" sz="1600" dirty="0" err="1">
                <a:solidFill>
                  <a:schemeClr val="tx1"/>
                </a:solidFill>
              </a:rPr>
              <a:t>identifiées</a:t>
            </a:r>
            <a:r>
              <a:rPr lang="en-GB" sz="1600" dirty="0">
                <a:solidFill>
                  <a:schemeClr val="tx1"/>
                </a:solidFill>
              </a:rPr>
              <a:t>, </a:t>
            </a:r>
            <a:r>
              <a:rPr lang="en-GB" sz="1600" dirty="0" err="1">
                <a:solidFill>
                  <a:schemeClr val="tx1"/>
                </a:solidFill>
              </a:rPr>
              <a:t>cartographiées</a:t>
            </a:r>
            <a:r>
              <a:rPr lang="en-GB" sz="1600" dirty="0">
                <a:solidFill>
                  <a:schemeClr val="tx1"/>
                </a:solidFill>
              </a:rPr>
              <a:t> et </a:t>
            </a:r>
            <a:r>
              <a:rPr lang="en-GB" sz="1600" dirty="0" err="1">
                <a:solidFill>
                  <a:schemeClr val="tx1"/>
                </a:solidFill>
              </a:rPr>
              <a:t>hiérarchisées</a:t>
            </a:r>
            <a:r>
              <a:rPr lang="en-GB" sz="1600" dirty="0">
                <a:solidFill>
                  <a:schemeClr val="tx1"/>
                </a:solidFill>
              </a:rPr>
              <a:t> </a:t>
            </a:r>
            <a:r>
              <a:rPr lang="en-GB" sz="1600" dirty="0" err="1">
                <a:solidFill>
                  <a:schemeClr val="tx1"/>
                </a:solidFill>
              </a:rPr>
              <a:t>selon</a:t>
            </a:r>
            <a:r>
              <a:rPr lang="en-GB" sz="1600" dirty="0">
                <a:solidFill>
                  <a:schemeClr val="tx1"/>
                </a:solidFill>
              </a:rPr>
              <a:t> </a:t>
            </a:r>
            <a:r>
              <a:rPr lang="en-GB" sz="1600" dirty="0" err="1">
                <a:solidFill>
                  <a:schemeClr val="tx1"/>
                </a:solidFill>
              </a:rPr>
              <a:t>leur</a:t>
            </a:r>
            <a:r>
              <a:rPr lang="en-GB" sz="1600" dirty="0">
                <a:solidFill>
                  <a:schemeClr val="tx1"/>
                </a:solidFill>
              </a:rPr>
              <a:t> importance et </a:t>
            </a:r>
            <a:r>
              <a:rPr lang="en-GB" sz="1600" dirty="0" err="1">
                <a:solidFill>
                  <a:schemeClr val="tx1"/>
                </a:solidFill>
              </a:rPr>
              <a:t>leur</a:t>
            </a:r>
            <a:r>
              <a:rPr lang="en-GB" sz="1600" dirty="0">
                <a:solidFill>
                  <a:schemeClr val="tx1"/>
                </a:solidFill>
              </a:rPr>
              <a:t> influence</a:t>
            </a:r>
            <a:r>
              <a:rPr lang="en-GB" sz="1600" dirty="0" smtClean="0">
                <a:solidFill>
                  <a:schemeClr val="tx1"/>
                </a:solidFill>
              </a:rPr>
              <a:t>.</a:t>
            </a:r>
          </a:p>
          <a:p>
            <a:pPr marL="0" indent="0" algn="l">
              <a:spcAft>
                <a:spcPts val="600"/>
              </a:spcAft>
            </a:pPr>
            <a:r>
              <a:rPr lang="fr-FR" sz="1600" dirty="0">
                <a:solidFill>
                  <a:schemeClr val="tx1"/>
                </a:solidFill>
              </a:rPr>
              <a:t>Un processus de dialogue structuré est engagé par l’entité opérationnelle avec ses parties prenantes et comprend </a:t>
            </a:r>
            <a:r>
              <a:rPr lang="fr-FR" sz="1600" dirty="0" smtClean="0">
                <a:solidFill>
                  <a:schemeClr val="tx1"/>
                </a:solidFill>
              </a:rPr>
              <a:t>3 </a:t>
            </a:r>
            <a:r>
              <a:rPr lang="fr-FR" sz="1600" dirty="0">
                <a:solidFill>
                  <a:schemeClr val="tx1"/>
                </a:solidFill>
              </a:rPr>
              <a:t>étapes itératives </a:t>
            </a:r>
          </a:p>
          <a:p>
            <a:pPr algn="l">
              <a:spcAft>
                <a:spcPts val="600"/>
              </a:spcAft>
              <a:buFont typeface="+mj-lt"/>
              <a:buAutoNum type="arabicParenR"/>
            </a:pPr>
            <a:r>
              <a:rPr lang="fr-FR" sz="1400" b="0" dirty="0">
                <a:solidFill>
                  <a:schemeClr val="tx1"/>
                </a:solidFill>
              </a:rPr>
              <a:t>L’information : sur les activités de l’entité susceptible de générer des impacts négatifs, les actions de mitigation de ces impacts et les bénéfices générés par les activités actuelles ou envisagées ;</a:t>
            </a:r>
          </a:p>
          <a:p>
            <a:pPr algn="l">
              <a:spcAft>
                <a:spcPts val="600"/>
              </a:spcAft>
              <a:buFont typeface="+mj-lt"/>
              <a:buAutoNum type="arabicParenR"/>
            </a:pPr>
            <a:r>
              <a:rPr lang="fr-FR" sz="1400" b="0" dirty="0">
                <a:solidFill>
                  <a:schemeClr val="tx1"/>
                </a:solidFill>
              </a:rPr>
              <a:t>La consultation : écoute des opinions, des préoccupations, des perceptions et des attentes ;</a:t>
            </a:r>
          </a:p>
          <a:p>
            <a:pPr algn="l">
              <a:spcAft>
                <a:spcPts val="600"/>
              </a:spcAft>
              <a:buFont typeface="+mj-lt"/>
              <a:buAutoNum type="arabicParenR"/>
            </a:pPr>
            <a:r>
              <a:rPr lang="en-GB" sz="1400" b="0" dirty="0" smtClean="0">
                <a:solidFill>
                  <a:schemeClr val="tx1"/>
                </a:solidFill>
              </a:rPr>
              <a:t>Le </a:t>
            </a:r>
            <a:r>
              <a:rPr lang="en-GB" sz="1400" b="0" dirty="0">
                <a:solidFill>
                  <a:schemeClr val="tx1"/>
                </a:solidFill>
              </a:rPr>
              <a:t>feed-back aux parties </a:t>
            </a:r>
            <a:r>
              <a:rPr lang="en-GB" sz="1400" b="0" dirty="0" err="1">
                <a:solidFill>
                  <a:schemeClr val="tx1"/>
                </a:solidFill>
              </a:rPr>
              <a:t>prenantes</a:t>
            </a:r>
            <a:r>
              <a:rPr lang="en-GB" sz="1400" b="0" dirty="0">
                <a:solidFill>
                  <a:schemeClr val="tx1"/>
                </a:solidFill>
              </a:rPr>
              <a:t> (sur les actions </a:t>
            </a:r>
            <a:r>
              <a:rPr lang="en-GB" sz="1400" b="0" dirty="0" err="1">
                <a:solidFill>
                  <a:schemeClr val="tx1"/>
                </a:solidFill>
              </a:rPr>
              <a:t>entreprises</a:t>
            </a:r>
            <a:r>
              <a:rPr lang="en-GB" sz="1400" b="0" dirty="0">
                <a:solidFill>
                  <a:schemeClr val="tx1"/>
                </a:solidFill>
              </a:rPr>
              <a:t> et </a:t>
            </a:r>
            <a:r>
              <a:rPr lang="en-GB" sz="1400" b="0" dirty="0" err="1">
                <a:solidFill>
                  <a:schemeClr val="tx1"/>
                </a:solidFill>
              </a:rPr>
              <a:t>réalisées</a:t>
            </a:r>
            <a:r>
              <a:rPr lang="en-GB" sz="1400" b="0" dirty="0">
                <a:solidFill>
                  <a:schemeClr val="tx1"/>
                </a:solidFill>
              </a:rPr>
              <a:t>). </a:t>
            </a:r>
          </a:p>
          <a:p>
            <a:pPr marL="0" indent="0" algn="l">
              <a:spcBef>
                <a:spcPts val="1200"/>
              </a:spcBef>
              <a:spcAft>
                <a:spcPts val="600"/>
              </a:spcAft>
            </a:pPr>
            <a:r>
              <a:rPr lang="fr-FR" sz="1400" b="0" u="sng" dirty="0" smtClean="0">
                <a:solidFill>
                  <a:srgbClr val="FF0000"/>
                </a:solidFill>
              </a:rPr>
              <a:t>Pas de changement</a:t>
            </a:r>
            <a:endParaRPr lang="en-US" sz="1400" b="0" u="sng" dirty="0" smtClean="0">
              <a:solidFill>
                <a:srgbClr val="FF0000"/>
              </a:solidFill>
            </a:endParaRPr>
          </a:p>
          <a:p>
            <a:pPr marL="285750" indent="-285750" algn="l">
              <a:spcAft>
                <a:spcPts val="600"/>
              </a:spcAft>
              <a:buFont typeface="Arial" panose="020B0604020202020204" pitchFamily="34" charset="0"/>
              <a:buChar char="•"/>
            </a:pPr>
            <a:endParaRPr lang="fr-FR" sz="1400" b="0" i="1" dirty="0">
              <a:solidFill>
                <a:schemeClr val="tx1"/>
              </a:solidFill>
            </a:endParaRPr>
          </a:p>
        </p:txBody>
      </p:sp>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18416" y="692696"/>
            <a:ext cx="11424592" cy="28795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err="1" smtClean="0">
                <a:solidFill>
                  <a:schemeClr val="tx1"/>
                </a:solidFill>
              </a:rPr>
              <a:t>Stratégie</a:t>
            </a:r>
            <a:r>
              <a:rPr lang="en-GB" u="sng" dirty="0" smtClean="0">
                <a:solidFill>
                  <a:schemeClr val="tx1"/>
                </a:solidFill>
              </a:rPr>
              <a:t> </a:t>
            </a:r>
            <a:r>
              <a:rPr lang="en-GB" u="sng" dirty="0" err="1" smtClean="0">
                <a:solidFill>
                  <a:schemeClr val="tx1"/>
                </a:solidFill>
              </a:rPr>
              <a:t>sociétale</a:t>
            </a:r>
            <a:r>
              <a:rPr lang="en-GB" u="sng" dirty="0" smtClean="0">
                <a:solidFill>
                  <a:schemeClr val="tx1"/>
                </a:solidFill>
              </a:rPr>
              <a:t> (Exigence 3.4.1)</a:t>
            </a:r>
            <a:endParaRPr lang="fr-FR" u="sng" dirty="0">
              <a:solidFill>
                <a:schemeClr val="tx1"/>
              </a:solidFill>
            </a:endParaRPr>
          </a:p>
          <a:p>
            <a:pPr marL="0" indent="0" algn="l">
              <a:spcAft>
                <a:spcPts val="600"/>
              </a:spcAft>
            </a:pPr>
            <a:r>
              <a:rPr lang="fr-FR" sz="1600" dirty="0">
                <a:solidFill>
                  <a:schemeClr val="tx1"/>
                </a:solidFill>
              </a:rPr>
              <a:t>U</a:t>
            </a:r>
            <a:r>
              <a:rPr lang="fr-FR" sz="1600" dirty="0" smtClean="0">
                <a:solidFill>
                  <a:schemeClr val="tx1"/>
                </a:solidFill>
              </a:rPr>
              <a:t>ne </a:t>
            </a:r>
            <a:r>
              <a:rPr lang="fr-FR" sz="1600" dirty="0">
                <a:solidFill>
                  <a:schemeClr val="tx1"/>
                </a:solidFill>
              </a:rPr>
              <a:t>stratégie sociétale (intégrée à la stratégie opérationnelle) est formalisée avec des objectifs à atteindre à court et long terme. Elle prend en compte :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contraintes réglementaires, contractuelles et les standards applicables ;</a:t>
            </a:r>
          </a:p>
          <a:p>
            <a:pPr marL="285750" indent="-285750" algn="l">
              <a:spcAft>
                <a:spcPts val="600"/>
              </a:spcAft>
              <a:buFont typeface="Arial" panose="020B0604020202020204" pitchFamily="34" charset="0"/>
              <a:buChar char="•"/>
            </a:pPr>
            <a:r>
              <a:rPr lang="fr-FR" sz="1400" b="0" dirty="0">
                <a:solidFill>
                  <a:prstClr val="black"/>
                </a:solidFill>
                <a:ea typeface="+mn-ea"/>
                <a:cs typeface="+mn-cs"/>
              </a:rPr>
              <a:t>les préoccupations et attentes des parties prenantes en matière sociale, économique, environnementale, éthique et Droits de l’Homme (pas dans l’exigence)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l’évaluation </a:t>
            </a:r>
            <a:r>
              <a:rPr lang="fr-FR" sz="1400" b="0" dirty="0">
                <a:solidFill>
                  <a:prstClr val="black"/>
                </a:solidFill>
                <a:ea typeface="+mn-ea"/>
                <a:cs typeface="+mn-cs"/>
              </a:rPr>
              <a:t>du </a:t>
            </a:r>
            <a:r>
              <a:rPr lang="fr-FR" sz="1400" b="0" dirty="0" smtClean="0">
                <a:solidFill>
                  <a:prstClr val="black"/>
                </a:solidFill>
                <a:ea typeface="+mn-ea"/>
                <a:cs typeface="+mn-cs"/>
              </a:rPr>
              <a:t>contexte </a:t>
            </a:r>
            <a:r>
              <a:rPr lang="fr-FR" sz="1400" b="0" dirty="0">
                <a:solidFill>
                  <a:prstClr val="black"/>
                </a:solidFill>
                <a:ea typeface="+mn-ea"/>
                <a:cs typeface="+mn-cs"/>
              </a:rPr>
              <a:t>sociétal en </a:t>
            </a:r>
            <a:r>
              <a:rPr lang="fr-FR" sz="1400" b="0" dirty="0" smtClean="0">
                <a:solidFill>
                  <a:prstClr val="black"/>
                </a:solidFill>
                <a:ea typeface="+mn-ea"/>
                <a:cs typeface="+mn-cs"/>
              </a:rPr>
              <a:t>termes </a:t>
            </a:r>
            <a:r>
              <a:rPr lang="fr-FR" sz="1400" b="0" dirty="0">
                <a:solidFill>
                  <a:prstClr val="black"/>
                </a:solidFill>
                <a:ea typeface="+mn-ea"/>
                <a:cs typeface="+mn-cs"/>
              </a:rPr>
              <a:t>de </a:t>
            </a:r>
            <a:r>
              <a:rPr lang="fr-FR" sz="1400" b="0" dirty="0" smtClean="0">
                <a:solidFill>
                  <a:prstClr val="black"/>
                </a:solidFill>
                <a:ea typeface="+mn-ea"/>
                <a:cs typeface="+mn-cs"/>
              </a:rPr>
              <a:t>risques </a:t>
            </a:r>
            <a:r>
              <a:rPr lang="fr-FR" sz="1400" b="0" dirty="0">
                <a:solidFill>
                  <a:prstClr val="black"/>
                </a:solidFill>
                <a:ea typeface="+mn-ea"/>
                <a:cs typeface="+mn-cs"/>
              </a:rPr>
              <a:t>et </a:t>
            </a:r>
            <a:r>
              <a:rPr lang="fr-FR" sz="1400" b="0" dirty="0" smtClean="0">
                <a:solidFill>
                  <a:prstClr val="black"/>
                </a:solidFill>
                <a:ea typeface="+mn-ea"/>
                <a:cs typeface="+mn-cs"/>
              </a:rPr>
              <a:t>d’impacts ;</a:t>
            </a:r>
            <a:endParaRPr lang="fr-FR" sz="1400" b="0" dirty="0">
              <a:solidFill>
                <a:prstClr val="black"/>
              </a:solidFill>
              <a:ea typeface="+mn-ea"/>
              <a:cs typeface="+mn-cs"/>
            </a:endParaRP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engagements prioritaires du Groupe vis-à-vis de la société civile. </a:t>
            </a:r>
          </a:p>
          <a:p>
            <a:pPr marL="0" indent="0" algn="l">
              <a:spcBef>
                <a:spcPts val="1200"/>
              </a:spcBef>
              <a:spcAft>
                <a:spcPts val="600"/>
              </a:spcAft>
            </a:pPr>
            <a:r>
              <a:rPr lang="fr-FR" sz="1400" b="0" u="sng" dirty="0">
                <a:solidFill>
                  <a:srgbClr val="FF0000"/>
                </a:solidFill>
              </a:rPr>
              <a:t>Commentaire: </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La nouvelle règle précise les composants de la stratégie locale. </a:t>
            </a:r>
          </a:p>
        </p:txBody>
      </p:sp>
    </p:spTree>
    <p:extLst>
      <p:ext uri="{BB962C8B-B14F-4D97-AF65-F5344CB8AC3E}">
        <p14:creationId xmlns:p14="http://schemas.microsoft.com/office/powerpoint/2010/main" val="338518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7" name="Espace réservé du texte 1"/>
          <p:cNvSpPr txBox="1">
            <a:spLocks/>
          </p:cNvSpPr>
          <p:nvPr/>
        </p:nvSpPr>
        <p:spPr>
          <a:xfrm>
            <a:off x="407368" y="692696"/>
            <a:ext cx="11305256" cy="280984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Plan </a:t>
            </a:r>
            <a:r>
              <a:rPr lang="en-GB" u="sng" dirty="0" err="1" smtClean="0">
                <a:solidFill>
                  <a:schemeClr val="tx1"/>
                </a:solidFill>
              </a:rPr>
              <a:t>d’action</a:t>
            </a:r>
            <a:r>
              <a:rPr lang="en-GB" u="sng" dirty="0" smtClean="0">
                <a:solidFill>
                  <a:schemeClr val="tx1"/>
                </a:solidFill>
              </a:rPr>
              <a:t> societal (Exigence 3.5.1</a:t>
            </a:r>
            <a:r>
              <a:rPr lang="en-GB" u="sng" dirty="0">
                <a:solidFill>
                  <a:schemeClr val="tx1"/>
                </a:solidFill>
              </a:rPr>
              <a:t>)</a:t>
            </a:r>
            <a:endParaRPr lang="fr-FR" u="sng" dirty="0">
              <a:solidFill>
                <a:schemeClr val="tx1"/>
              </a:solidFill>
            </a:endParaRPr>
          </a:p>
          <a:p>
            <a:pPr marL="0" indent="0" algn="l" fontAlgn="t">
              <a:spcAft>
                <a:spcPts val="600"/>
              </a:spcAft>
            </a:pPr>
            <a:r>
              <a:rPr lang="fr-FR" sz="1600" dirty="0" smtClean="0">
                <a:solidFill>
                  <a:schemeClr val="tx1"/>
                </a:solidFill>
              </a:rPr>
              <a:t>Un </a:t>
            </a:r>
            <a:r>
              <a:rPr lang="fr-FR" sz="1600" dirty="0">
                <a:solidFill>
                  <a:schemeClr val="tx1"/>
                </a:solidFill>
              </a:rPr>
              <a:t>plan d’action sociétal est formalisé pour déployer cette stratégie, en impliquant les parties prenantes et en privilégiant la coopération, les partenariats et le développement des compétences. Ce plan s’articule autour de 3 leviers :</a:t>
            </a:r>
            <a:endParaRPr lang="en-US" sz="1600" dirty="0">
              <a:solidFill>
                <a:schemeClr val="tx1"/>
              </a:solidFill>
            </a:endParaRPr>
          </a:p>
          <a:p>
            <a:pPr marL="285750" indent="-285750" algn="l" fontAlgn="t">
              <a:spcBef>
                <a:spcPts val="900"/>
              </a:spcBef>
              <a:spcAft>
                <a:spcPts val="600"/>
              </a:spcAft>
              <a:buFont typeface="Arial" panose="020B0604020202020204" pitchFamily="34" charset="0"/>
              <a:buChar char="•"/>
            </a:pPr>
            <a:r>
              <a:rPr lang="fr-FR" sz="1400" b="0" dirty="0" smtClean="0">
                <a:solidFill>
                  <a:prstClr val="black"/>
                </a:solidFill>
                <a:ea typeface="+mn-ea"/>
                <a:cs typeface="+mn-cs"/>
              </a:rPr>
              <a:t>le </a:t>
            </a:r>
            <a:r>
              <a:rPr lang="fr-FR" sz="1400" b="0" dirty="0">
                <a:solidFill>
                  <a:prstClr val="black"/>
                </a:solidFill>
                <a:ea typeface="+mn-ea"/>
                <a:cs typeface="+mn-cs"/>
              </a:rPr>
              <a:t>dialogue et l’implication des parties prenantes dans une relation constructive ;</a:t>
            </a:r>
            <a:endParaRPr lang="en-US" sz="1400" b="0" dirty="0">
              <a:solidFill>
                <a:prstClr val="black"/>
              </a:solidFill>
              <a:ea typeface="+mn-ea"/>
              <a:cs typeface="+mn-cs"/>
            </a:endParaRPr>
          </a:p>
          <a:p>
            <a:pPr marL="285750" indent="-285750" algn="l" fontAlgn="t">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maîtrise des impacts négatifs des activités sur l’environnement social, économique et culturel ;</a:t>
            </a:r>
            <a:endParaRPr lang="en-US" sz="1400" b="0" dirty="0">
              <a:solidFill>
                <a:prstClr val="black"/>
              </a:solidFill>
              <a:ea typeface="+mn-ea"/>
              <a:cs typeface="+mn-cs"/>
            </a:endParaRPr>
          </a:p>
          <a:p>
            <a:pPr marL="285750" indent="-285750" algn="l" fontAlgn="t">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contribution au développement local dans le domaine social, économique et culturel des territoires d’ancrage, en privilégiant les thèmes et axes de Total Fondation.</a:t>
            </a:r>
            <a:endParaRPr lang="en-US" sz="1400" b="0" dirty="0">
              <a:solidFill>
                <a:prstClr val="black"/>
              </a:solidFill>
              <a:ea typeface="+mn-ea"/>
              <a:cs typeface="+mn-cs"/>
            </a:endParaRPr>
          </a:p>
          <a:p>
            <a:pPr marL="0" indent="0" algn="l">
              <a:spcBef>
                <a:spcPts val="1200"/>
              </a:spcBef>
              <a:spcAft>
                <a:spcPts val="600"/>
              </a:spcAft>
            </a:pPr>
            <a:r>
              <a:rPr lang="fr-FR" sz="1400" b="0" u="sng" dirty="0">
                <a:solidFill>
                  <a:srgbClr val="FF0000"/>
                </a:solidFill>
              </a:rPr>
              <a:t>Changements </a:t>
            </a:r>
          </a:p>
          <a:p>
            <a:pPr marL="285750" indent="-285750" algn="l">
              <a:spcBef>
                <a:spcPts val="600"/>
              </a:spcBef>
              <a:spcAft>
                <a:spcPts val="600"/>
              </a:spcAft>
              <a:buFont typeface="Arial" panose="020B0604020202020204" pitchFamily="34" charset="0"/>
              <a:buChar char="•"/>
            </a:pPr>
            <a:r>
              <a:rPr lang="en-GB" sz="1400" b="0" i="1" dirty="0" smtClean="0">
                <a:solidFill>
                  <a:schemeClr val="tx1"/>
                </a:solidFill>
              </a:rPr>
              <a:t>La </a:t>
            </a:r>
            <a:r>
              <a:rPr lang="en-GB" sz="1400" b="0" i="1" dirty="0">
                <a:solidFill>
                  <a:schemeClr val="tx1"/>
                </a:solidFill>
              </a:rPr>
              <a:t>structure du plan </a:t>
            </a:r>
            <a:r>
              <a:rPr lang="en-GB" sz="1400" b="0" i="1" dirty="0" err="1">
                <a:solidFill>
                  <a:schemeClr val="tx1"/>
                </a:solidFill>
              </a:rPr>
              <a:t>d‘action</a:t>
            </a:r>
            <a:r>
              <a:rPr lang="en-GB" sz="1400" b="0" i="1" dirty="0">
                <a:solidFill>
                  <a:schemeClr val="tx1"/>
                </a:solidFill>
              </a:rPr>
              <a:t> </a:t>
            </a:r>
            <a:r>
              <a:rPr lang="en-GB" sz="1400" b="0" i="1" dirty="0" err="1">
                <a:solidFill>
                  <a:schemeClr val="tx1"/>
                </a:solidFill>
              </a:rPr>
              <a:t>est</a:t>
            </a:r>
            <a:r>
              <a:rPr lang="en-GB" sz="1400" b="0" i="1" dirty="0">
                <a:solidFill>
                  <a:schemeClr val="tx1"/>
                </a:solidFill>
              </a:rPr>
              <a:t> </a:t>
            </a:r>
            <a:r>
              <a:rPr lang="en-GB" sz="1400" b="0" i="1" dirty="0" err="1">
                <a:solidFill>
                  <a:schemeClr val="tx1"/>
                </a:solidFill>
              </a:rPr>
              <a:t>précisé</a:t>
            </a:r>
            <a:r>
              <a:rPr lang="en-GB" sz="1400" b="0" i="1" dirty="0">
                <a:solidFill>
                  <a:schemeClr val="tx1"/>
                </a:solidFill>
              </a:rPr>
              <a:t> </a:t>
            </a:r>
            <a:r>
              <a:rPr lang="en-GB" sz="1400" b="0" i="1" dirty="0" err="1">
                <a:solidFill>
                  <a:schemeClr val="tx1"/>
                </a:solidFill>
              </a:rPr>
              <a:t>en</a:t>
            </a:r>
            <a:r>
              <a:rPr lang="en-GB" sz="1400" b="0" i="1" dirty="0">
                <a:solidFill>
                  <a:schemeClr val="tx1"/>
                </a:solidFill>
              </a:rPr>
              <a:t> </a:t>
            </a:r>
            <a:r>
              <a:rPr lang="en-GB" sz="1400" b="0" i="1" dirty="0" err="1">
                <a:solidFill>
                  <a:schemeClr val="tx1"/>
                </a:solidFill>
              </a:rPr>
              <a:t>rappelant</a:t>
            </a:r>
            <a:r>
              <a:rPr lang="en-GB" sz="1400" b="0" i="1" dirty="0">
                <a:solidFill>
                  <a:schemeClr val="tx1"/>
                </a:solidFill>
              </a:rPr>
              <a:t> les 3 </a:t>
            </a:r>
            <a:r>
              <a:rPr lang="en-GB" sz="1400" b="0" i="1" dirty="0" smtClean="0">
                <a:solidFill>
                  <a:schemeClr val="tx1"/>
                </a:solidFill>
              </a:rPr>
              <a:t>leviers</a:t>
            </a:r>
            <a:r>
              <a:rPr lang="en-GB" sz="1400" b="0" i="1" dirty="0">
                <a:solidFill>
                  <a:schemeClr val="tx1"/>
                </a:solidFill>
              </a:rPr>
              <a:t>. </a:t>
            </a:r>
            <a:endParaRPr lang="en-GB" sz="1400" b="0" i="1" dirty="0" smtClean="0">
              <a:solidFill>
                <a:schemeClr val="tx1"/>
              </a:solidFill>
            </a:endParaRPr>
          </a:p>
          <a:p>
            <a:pPr marL="285750" indent="-285750" algn="l">
              <a:spcAft>
                <a:spcPts val="600"/>
              </a:spcAft>
              <a:buFont typeface="Arial" panose="020B0604020202020204" pitchFamily="34" charset="0"/>
              <a:buChar char="•"/>
              <a:defRPr/>
            </a:pPr>
            <a:r>
              <a:rPr lang="en-GB" sz="1400" b="0" i="1" dirty="0" err="1" smtClean="0">
                <a:solidFill>
                  <a:schemeClr val="tx1"/>
                </a:solidFill>
              </a:rPr>
              <a:t>Auparavant</a:t>
            </a:r>
            <a:r>
              <a:rPr lang="en-GB" sz="1400" b="0" i="1" dirty="0" smtClean="0">
                <a:solidFill>
                  <a:schemeClr val="tx1"/>
                </a:solidFill>
              </a:rPr>
              <a:t> les </a:t>
            </a:r>
            <a:r>
              <a:rPr lang="en-GB" sz="1400" b="0" i="1" dirty="0" err="1">
                <a:solidFill>
                  <a:schemeClr val="tx1"/>
                </a:solidFill>
              </a:rPr>
              <a:t>priorités</a:t>
            </a:r>
            <a:r>
              <a:rPr lang="en-GB" sz="1400" b="0" i="1" dirty="0">
                <a:solidFill>
                  <a:schemeClr val="tx1"/>
                </a:solidFill>
              </a:rPr>
              <a:t> </a:t>
            </a:r>
            <a:r>
              <a:rPr lang="en-GB" sz="1400" b="0" i="1" dirty="0" err="1">
                <a:solidFill>
                  <a:schemeClr val="tx1"/>
                </a:solidFill>
              </a:rPr>
              <a:t>étaient</a:t>
            </a:r>
            <a:r>
              <a:rPr lang="en-GB" sz="1400" b="0" i="1" dirty="0">
                <a:solidFill>
                  <a:schemeClr val="tx1"/>
                </a:solidFill>
              </a:rPr>
              <a:t> </a:t>
            </a:r>
            <a:r>
              <a:rPr lang="en-GB" sz="1400" b="0" i="1" dirty="0" err="1">
                <a:solidFill>
                  <a:schemeClr val="tx1"/>
                </a:solidFill>
              </a:rPr>
              <a:t>définies</a:t>
            </a:r>
            <a:r>
              <a:rPr lang="en-GB" sz="1400" b="0" i="1" dirty="0">
                <a:solidFill>
                  <a:schemeClr val="tx1"/>
                </a:solidFill>
              </a:rPr>
              <a:t> </a:t>
            </a:r>
            <a:r>
              <a:rPr lang="en-GB" sz="1400" b="0" i="1" dirty="0" err="1">
                <a:solidFill>
                  <a:schemeClr val="tx1"/>
                </a:solidFill>
              </a:rPr>
              <a:t>dans</a:t>
            </a:r>
            <a:r>
              <a:rPr lang="en-GB" sz="1400" b="0" i="1" dirty="0">
                <a:solidFill>
                  <a:schemeClr val="tx1"/>
                </a:solidFill>
              </a:rPr>
              <a:t> la </a:t>
            </a:r>
            <a:r>
              <a:rPr lang="en-GB" sz="1400" b="0" i="1" dirty="0" err="1">
                <a:solidFill>
                  <a:schemeClr val="tx1"/>
                </a:solidFill>
              </a:rPr>
              <a:t>politique</a:t>
            </a:r>
            <a:r>
              <a:rPr lang="en-GB" sz="1400" b="0" i="1" dirty="0">
                <a:solidFill>
                  <a:schemeClr val="tx1"/>
                </a:solidFill>
              </a:rPr>
              <a:t> POL-GR-SBS-001 </a:t>
            </a:r>
            <a:r>
              <a:rPr lang="en-GB" sz="1400" b="0" i="1" dirty="0" err="1" smtClean="0">
                <a:solidFill>
                  <a:schemeClr val="tx1"/>
                </a:solidFill>
              </a:rPr>
              <a:t>remplacée</a:t>
            </a:r>
            <a:r>
              <a:rPr lang="en-GB" sz="1400" b="0" i="1" dirty="0" smtClean="0">
                <a:solidFill>
                  <a:schemeClr val="tx1"/>
                </a:solidFill>
              </a:rPr>
              <a:t> par les 4 nouveaux axes de Total </a:t>
            </a:r>
            <a:r>
              <a:rPr lang="en-GB" sz="1400" b="0" i="1" dirty="0" err="1" smtClean="0">
                <a:solidFill>
                  <a:schemeClr val="tx1"/>
                </a:solidFill>
              </a:rPr>
              <a:t>Fondation</a:t>
            </a:r>
            <a:r>
              <a:rPr lang="en-GB" sz="1400" b="0" i="1" dirty="0" smtClean="0">
                <a:solidFill>
                  <a:schemeClr val="tx1"/>
                </a:solidFill>
              </a:rPr>
              <a:t>.</a:t>
            </a:r>
            <a:endParaRPr lang="en-GB" sz="1400" b="0" i="1" dirty="0">
              <a:solidFill>
                <a:schemeClr val="tx1"/>
              </a:solidFill>
            </a:endParaRPr>
          </a:p>
        </p:txBody>
      </p:sp>
    </p:spTree>
    <p:extLst>
      <p:ext uri="{BB962C8B-B14F-4D97-AF65-F5344CB8AC3E}">
        <p14:creationId xmlns:p14="http://schemas.microsoft.com/office/powerpoint/2010/main" val="112369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18416" y="548680"/>
            <a:ext cx="11424592" cy="302357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err="1" smtClean="0">
                <a:solidFill>
                  <a:schemeClr val="tx1"/>
                </a:solidFill>
              </a:rPr>
              <a:t>Gestion</a:t>
            </a:r>
            <a:r>
              <a:rPr lang="en-GB" u="sng" dirty="0" smtClean="0">
                <a:solidFill>
                  <a:schemeClr val="tx1"/>
                </a:solidFill>
              </a:rPr>
              <a:t> des plaints (Exigence 3.6.1)</a:t>
            </a:r>
            <a:endParaRPr lang="fr-FR" u="sng" dirty="0">
              <a:solidFill>
                <a:schemeClr val="tx1"/>
              </a:solidFill>
            </a:endParaRPr>
          </a:p>
          <a:p>
            <a:pPr marL="0" lvl="0" indent="0" algn="l">
              <a:spcAft>
                <a:spcPts val="600"/>
              </a:spcAft>
            </a:pPr>
            <a:r>
              <a:rPr lang="fr-FR" sz="1600" dirty="0">
                <a:solidFill>
                  <a:schemeClr val="tx1"/>
                </a:solidFill>
              </a:rPr>
              <a:t>Un processus est mis en œuvre pour gérer les plaintes des parties prenantes et liées aux activités de l’entité ou de la filiale (hors réclamations commerciales) et des entreprises extérieures. Il consiste à :</a:t>
            </a:r>
          </a:p>
          <a:p>
            <a:pPr marL="285750" lvl="0" indent="-285750" algn="l" fontAlgn="t">
              <a:spcAft>
                <a:spcPts val="600"/>
              </a:spcAft>
              <a:buFont typeface="Arial" panose="020B0604020202020204" pitchFamily="34" charset="0"/>
              <a:buChar char="•"/>
            </a:pPr>
            <a:r>
              <a:rPr lang="fr-FR" sz="1400" b="0" dirty="0" smtClean="0">
                <a:solidFill>
                  <a:prstClr val="black"/>
                </a:solidFill>
                <a:ea typeface="+mn-ea"/>
                <a:cs typeface="+mn-cs"/>
              </a:rPr>
              <a:t>recevoir </a:t>
            </a:r>
            <a:r>
              <a:rPr lang="fr-FR" sz="1400" b="0" dirty="0">
                <a:solidFill>
                  <a:prstClr val="black"/>
                </a:solidFill>
                <a:ea typeface="+mn-ea"/>
                <a:cs typeface="+mn-cs"/>
              </a:rPr>
              <a:t>et enregistrer les plaintes ;</a:t>
            </a:r>
          </a:p>
          <a:p>
            <a:pPr marL="285750" lvl="0" indent="-285750" algn="l" fontAlgn="t">
              <a:spcAft>
                <a:spcPts val="600"/>
              </a:spcAft>
              <a:buFont typeface="Arial" panose="020B0604020202020204" pitchFamily="34" charset="0"/>
              <a:buChar char="•"/>
            </a:pPr>
            <a:r>
              <a:rPr lang="fr-FR" sz="1400" b="0" dirty="0" smtClean="0">
                <a:solidFill>
                  <a:prstClr val="black"/>
                </a:solidFill>
                <a:ea typeface="+mn-ea"/>
                <a:cs typeface="+mn-cs"/>
              </a:rPr>
              <a:t>accuser </a:t>
            </a:r>
            <a:r>
              <a:rPr lang="fr-FR" sz="1400" b="0" dirty="0">
                <a:solidFill>
                  <a:prstClr val="black"/>
                </a:solidFill>
                <a:ea typeface="+mn-ea"/>
                <a:cs typeface="+mn-cs"/>
              </a:rPr>
              <a:t>réception des plaintes et informer le plaignant des suites données ;</a:t>
            </a:r>
          </a:p>
          <a:p>
            <a:pPr marL="285750" lvl="0" indent="-285750" algn="l" fontAlgn="t">
              <a:spcAft>
                <a:spcPts val="600"/>
              </a:spcAft>
              <a:buFont typeface="Arial" panose="020B0604020202020204" pitchFamily="34" charset="0"/>
              <a:buChar char="•"/>
            </a:pPr>
            <a:r>
              <a:rPr lang="fr-FR" sz="1400" b="0" dirty="0">
                <a:solidFill>
                  <a:prstClr val="black"/>
                </a:solidFill>
                <a:ea typeface="+mn-ea"/>
                <a:cs typeface="+mn-cs"/>
              </a:rPr>
              <a:t>a</a:t>
            </a:r>
            <a:r>
              <a:rPr lang="fr-FR" sz="1400" b="0" dirty="0" smtClean="0">
                <a:solidFill>
                  <a:prstClr val="black"/>
                </a:solidFill>
                <a:ea typeface="+mn-ea"/>
                <a:cs typeface="+mn-cs"/>
              </a:rPr>
              <a:t>près investigation interne si nécessaire, proposer un </a:t>
            </a:r>
            <a:r>
              <a:rPr lang="fr-FR" sz="1400" b="0" dirty="0">
                <a:solidFill>
                  <a:prstClr val="black"/>
                </a:solidFill>
                <a:ea typeface="+mn-ea"/>
                <a:cs typeface="+mn-cs"/>
              </a:rPr>
              <a:t>règlement de </a:t>
            </a:r>
            <a:r>
              <a:rPr lang="fr-FR" sz="1400" b="0" dirty="0" smtClean="0">
                <a:solidFill>
                  <a:prstClr val="black"/>
                </a:solidFill>
                <a:ea typeface="+mn-ea"/>
                <a:cs typeface="+mn-cs"/>
              </a:rPr>
              <a:t>les plaintes </a:t>
            </a:r>
            <a:r>
              <a:rPr lang="fr-FR" sz="1400" b="0" dirty="0">
                <a:solidFill>
                  <a:prstClr val="black"/>
                </a:solidFill>
                <a:ea typeface="+mn-ea"/>
                <a:cs typeface="+mn-cs"/>
              </a:rPr>
              <a:t>en collaboration avec </a:t>
            </a:r>
            <a:r>
              <a:rPr lang="fr-FR" sz="1400" b="0" dirty="0" smtClean="0">
                <a:solidFill>
                  <a:prstClr val="black"/>
                </a:solidFill>
                <a:ea typeface="+mn-ea"/>
                <a:cs typeface="+mn-cs"/>
              </a:rPr>
              <a:t>les parties prenantes</a:t>
            </a:r>
            <a:r>
              <a:rPr lang="fr-FR" sz="1400" b="0" dirty="0">
                <a:solidFill>
                  <a:prstClr val="black"/>
                </a:solidFill>
                <a:ea typeface="+mn-ea"/>
                <a:cs typeface="+mn-cs"/>
              </a:rPr>
              <a:t> ;</a:t>
            </a:r>
          </a:p>
          <a:p>
            <a:pPr marL="285750" lvl="0" indent="-285750" algn="l" fontAlgn="t">
              <a:spcAft>
                <a:spcPts val="600"/>
              </a:spcAft>
              <a:buFont typeface="Arial" panose="020B0604020202020204" pitchFamily="34" charset="0"/>
              <a:buChar char="•"/>
            </a:pPr>
            <a:r>
              <a:rPr lang="fr-FR" sz="1400" b="0" dirty="0" smtClean="0">
                <a:solidFill>
                  <a:prstClr val="black"/>
                </a:solidFill>
                <a:ea typeface="+mn-ea"/>
                <a:cs typeface="+mn-cs"/>
              </a:rPr>
              <a:t>assurer </a:t>
            </a:r>
            <a:r>
              <a:rPr lang="fr-FR" sz="1400" b="0" dirty="0">
                <a:solidFill>
                  <a:prstClr val="black"/>
                </a:solidFill>
                <a:ea typeface="+mn-ea"/>
                <a:cs typeface="+mn-cs"/>
              </a:rPr>
              <a:t>le suivi du traitement et la traçabilité de l’ensemble du processus et l’analyser afin d’identifier des améliorations à mettre en place. </a:t>
            </a:r>
          </a:p>
          <a:p>
            <a:pPr marL="0" indent="0" algn="l">
              <a:spcBef>
                <a:spcPts val="1200"/>
              </a:spcBef>
              <a:spcAft>
                <a:spcPts val="600"/>
              </a:spcAft>
            </a:pPr>
            <a:r>
              <a:rPr lang="fr-FR" sz="1400" b="0" u="sng" dirty="0" smtClean="0">
                <a:solidFill>
                  <a:srgbClr val="FF0000"/>
                </a:solidFill>
              </a:rPr>
              <a:t>Changements</a:t>
            </a:r>
            <a:r>
              <a:rPr lang="fr-FR" sz="1400" b="0" dirty="0">
                <a:solidFill>
                  <a:srgbClr val="FF0000"/>
                </a:solidFill>
              </a:rPr>
              <a:t> </a:t>
            </a:r>
            <a:endParaRPr lang="en-US" sz="1400" b="0" u="sng" dirty="0">
              <a:solidFill>
                <a:srgbClr val="FF0000"/>
              </a:solidFill>
            </a:endParaRPr>
          </a:p>
          <a:p>
            <a:pPr marL="285750" indent="-285750" algn="l">
              <a:spcAft>
                <a:spcPts val="400"/>
              </a:spcAft>
              <a:buFont typeface="Arial" panose="020B0604020202020204" pitchFamily="34" charset="0"/>
              <a:buChar char="•"/>
            </a:pPr>
            <a:r>
              <a:rPr lang="en-GB" sz="1400" b="0" i="1" dirty="0" err="1" smtClean="0">
                <a:solidFill>
                  <a:schemeClr val="tx1"/>
                </a:solidFill>
              </a:rPr>
              <a:t>Seule</a:t>
            </a:r>
            <a:r>
              <a:rPr lang="en-GB" sz="1400" b="0" i="1" dirty="0" smtClean="0">
                <a:solidFill>
                  <a:schemeClr val="tx1"/>
                </a:solidFill>
              </a:rPr>
              <a:t> </a:t>
            </a:r>
            <a:r>
              <a:rPr lang="en-GB" sz="1400" b="0" i="1" dirty="0" err="1">
                <a:solidFill>
                  <a:schemeClr val="tx1"/>
                </a:solidFill>
              </a:rPr>
              <a:t>l’EP</a:t>
            </a:r>
            <a:r>
              <a:rPr lang="en-GB" sz="1400" b="0" i="1" dirty="0">
                <a:solidFill>
                  <a:schemeClr val="tx1"/>
                </a:solidFill>
              </a:rPr>
              <a:t> </a:t>
            </a:r>
            <a:r>
              <a:rPr lang="en-GB" sz="1400" b="0" i="1" dirty="0" err="1" smtClean="0">
                <a:solidFill>
                  <a:schemeClr val="tx1"/>
                </a:solidFill>
              </a:rPr>
              <a:t>avait</a:t>
            </a:r>
            <a:r>
              <a:rPr lang="en-GB" sz="1400" b="0" i="1" dirty="0" smtClean="0">
                <a:solidFill>
                  <a:schemeClr val="tx1"/>
                </a:solidFill>
              </a:rPr>
              <a:t> </a:t>
            </a:r>
            <a:r>
              <a:rPr lang="en-GB" sz="1400" b="0" i="1" dirty="0" err="1">
                <a:solidFill>
                  <a:schemeClr val="tx1"/>
                </a:solidFill>
              </a:rPr>
              <a:t>cette</a:t>
            </a:r>
            <a:r>
              <a:rPr lang="en-GB" sz="1400" b="0" i="1" dirty="0">
                <a:solidFill>
                  <a:schemeClr val="tx1"/>
                </a:solidFill>
              </a:rPr>
              <a:t> </a:t>
            </a:r>
            <a:r>
              <a:rPr lang="en-GB" sz="1400" b="0" i="1" dirty="0" smtClean="0">
                <a:solidFill>
                  <a:schemeClr val="tx1"/>
                </a:solidFill>
              </a:rPr>
              <a:t>exigence, </a:t>
            </a:r>
            <a:r>
              <a:rPr lang="en-GB" sz="1400" b="0" i="1" dirty="0" err="1" smtClean="0">
                <a:solidFill>
                  <a:schemeClr val="tx1"/>
                </a:solidFill>
              </a:rPr>
              <a:t>mais</a:t>
            </a:r>
            <a:r>
              <a:rPr lang="en-GB" sz="1400" b="0" i="1" dirty="0" smtClean="0">
                <a:solidFill>
                  <a:schemeClr val="tx1"/>
                </a:solidFill>
              </a:rPr>
              <a:t> </a:t>
            </a:r>
            <a:r>
              <a:rPr lang="en-GB" sz="1400" b="0" i="1" dirty="0" err="1">
                <a:solidFill>
                  <a:schemeClr val="tx1"/>
                </a:solidFill>
              </a:rPr>
              <a:t>il</a:t>
            </a:r>
            <a:r>
              <a:rPr lang="en-GB" sz="1400" b="0" i="1" dirty="0">
                <a:solidFill>
                  <a:schemeClr val="tx1"/>
                </a:solidFill>
              </a:rPr>
              <a:t> </a:t>
            </a:r>
            <a:r>
              <a:rPr lang="en-GB" sz="1400" b="0" i="1" dirty="0" err="1">
                <a:solidFill>
                  <a:schemeClr val="tx1"/>
                </a:solidFill>
              </a:rPr>
              <a:t>avait</a:t>
            </a:r>
            <a:r>
              <a:rPr lang="en-GB" sz="1400" b="0" i="1" dirty="0">
                <a:solidFill>
                  <a:schemeClr val="tx1"/>
                </a:solidFill>
              </a:rPr>
              <a:t> </a:t>
            </a:r>
            <a:r>
              <a:rPr lang="en-GB" sz="1400" b="0" i="1" dirty="0" err="1">
                <a:solidFill>
                  <a:schemeClr val="tx1"/>
                </a:solidFill>
              </a:rPr>
              <a:t>été</a:t>
            </a:r>
            <a:r>
              <a:rPr lang="en-GB" sz="1400" b="0" i="1" dirty="0">
                <a:solidFill>
                  <a:schemeClr val="tx1"/>
                </a:solidFill>
              </a:rPr>
              <a:t> </a:t>
            </a:r>
            <a:r>
              <a:rPr lang="en-GB" sz="1400" b="0" i="1" dirty="0" err="1">
                <a:solidFill>
                  <a:schemeClr val="tx1"/>
                </a:solidFill>
              </a:rPr>
              <a:t>donné</a:t>
            </a:r>
            <a:r>
              <a:rPr lang="en-GB" sz="1400" b="0" i="1" dirty="0">
                <a:solidFill>
                  <a:schemeClr val="tx1"/>
                </a:solidFill>
              </a:rPr>
              <a:t> un </a:t>
            </a:r>
            <a:r>
              <a:rPr lang="en-GB" sz="1400" b="0" i="1" dirty="0" err="1">
                <a:solidFill>
                  <a:schemeClr val="tx1"/>
                </a:solidFill>
              </a:rPr>
              <a:t>objectif</a:t>
            </a:r>
            <a:r>
              <a:rPr lang="en-GB" sz="1400" b="0" i="1" dirty="0">
                <a:solidFill>
                  <a:schemeClr val="tx1"/>
                </a:solidFill>
              </a:rPr>
              <a:t> de </a:t>
            </a:r>
            <a:r>
              <a:rPr lang="en-GB" sz="1400" b="0" i="1" dirty="0" err="1">
                <a:solidFill>
                  <a:schemeClr val="tx1"/>
                </a:solidFill>
              </a:rPr>
              <a:t>déploiement</a:t>
            </a:r>
            <a:r>
              <a:rPr lang="en-GB" sz="1400" b="0" i="1" dirty="0">
                <a:solidFill>
                  <a:schemeClr val="tx1"/>
                </a:solidFill>
              </a:rPr>
              <a:t> </a:t>
            </a:r>
            <a:r>
              <a:rPr lang="en-GB" sz="1400" b="0" i="1" dirty="0" err="1">
                <a:solidFill>
                  <a:schemeClr val="tx1"/>
                </a:solidFill>
              </a:rPr>
              <a:t>d’une</a:t>
            </a:r>
            <a:r>
              <a:rPr lang="en-GB" sz="1400" b="0" i="1" dirty="0">
                <a:solidFill>
                  <a:schemeClr val="tx1"/>
                </a:solidFill>
              </a:rPr>
              <a:t> </a:t>
            </a:r>
            <a:r>
              <a:rPr lang="en-GB" sz="1400" b="0" i="1" dirty="0" err="1">
                <a:solidFill>
                  <a:schemeClr val="tx1"/>
                </a:solidFill>
              </a:rPr>
              <a:t>telle</a:t>
            </a:r>
            <a:r>
              <a:rPr lang="en-GB" sz="1400" b="0" i="1" dirty="0">
                <a:solidFill>
                  <a:schemeClr val="tx1"/>
                </a:solidFill>
              </a:rPr>
              <a:t> </a:t>
            </a:r>
            <a:r>
              <a:rPr lang="en-GB" sz="1400" b="0" i="1" dirty="0" err="1">
                <a:solidFill>
                  <a:schemeClr val="tx1"/>
                </a:solidFill>
              </a:rPr>
              <a:t>procédure</a:t>
            </a:r>
            <a:r>
              <a:rPr lang="en-GB" sz="1400" b="0" i="1" dirty="0">
                <a:solidFill>
                  <a:schemeClr val="tx1"/>
                </a:solidFill>
              </a:rPr>
              <a:t> </a:t>
            </a:r>
            <a:r>
              <a:rPr lang="en-GB" sz="1400" b="0" i="1" dirty="0" err="1">
                <a:solidFill>
                  <a:schemeClr val="tx1"/>
                </a:solidFill>
              </a:rPr>
              <a:t>dans</a:t>
            </a:r>
            <a:r>
              <a:rPr lang="en-GB" sz="1400" b="0" i="1" dirty="0">
                <a:solidFill>
                  <a:schemeClr val="tx1"/>
                </a:solidFill>
              </a:rPr>
              <a:t> </a:t>
            </a:r>
            <a:r>
              <a:rPr lang="en-GB" sz="1400" b="0" i="1" dirty="0" err="1">
                <a:solidFill>
                  <a:schemeClr val="tx1"/>
                </a:solidFill>
              </a:rPr>
              <a:t>toutes</a:t>
            </a:r>
            <a:r>
              <a:rPr lang="en-GB" sz="1400" b="0" i="1" dirty="0">
                <a:solidFill>
                  <a:schemeClr val="tx1"/>
                </a:solidFill>
              </a:rPr>
              <a:t> les branches et un guide </a:t>
            </a:r>
            <a:r>
              <a:rPr lang="en-GB" sz="1400" b="0" i="1" dirty="0" err="1">
                <a:solidFill>
                  <a:schemeClr val="tx1"/>
                </a:solidFill>
              </a:rPr>
              <a:t>adapté</a:t>
            </a:r>
            <a:r>
              <a:rPr lang="en-GB" sz="1400" b="0" i="1" dirty="0">
                <a:solidFill>
                  <a:schemeClr val="tx1"/>
                </a:solidFill>
              </a:rPr>
              <a:t> par </a:t>
            </a:r>
            <a:r>
              <a:rPr lang="en-GB" sz="1400" b="0" i="1" dirty="0" err="1">
                <a:solidFill>
                  <a:schemeClr val="tx1"/>
                </a:solidFill>
              </a:rPr>
              <a:t>chaque</a:t>
            </a:r>
            <a:r>
              <a:rPr lang="en-GB" sz="1400" b="0" i="1" dirty="0">
                <a:solidFill>
                  <a:schemeClr val="tx1"/>
                </a:solidFill>
              </a:rPr>
              <a:t> </a:t>
            </a:r>
            <a:r>
              <a:rPr lang="en-GB" sz="1400" b="0" i="1" dirty="0" err="1">
                <a:solidFill>
                  <a:schemeClr val="tx1"/>
                </a:solidFill>
              </a:rPr>
              <a:t>branche</a:t>
            </a:r>
            <a:r>
              <a:rPr lang="en-GB" sz="1400" b="0" i="1" dirty="0">
                <a:solidFill>
                  <a:schemeClr val="tx1"/>
                </a:solidFill>
              </a:rPr>
              <a:t>.</a:t>
            </a:r>
          </a:p>
          <a:p>
            <a:pPr marL="285750" indent="-285750" algn="l">
              <a:spcAft>
                <a:spcPts val="400"/>
              </a:spcAft>
              <a:buFont typeface="Arial" panose="020B0604020202020204" pitchFamily="34" charset="0"/>
              <a:buChar char="•"/>
            </a:pPr>
            <a:r>
              <a:rPr lang="fr-FR" sz="1400" b="0" i="1" dirty="0" smtClean="0">
                <a:solidFill>
                  <a:schemeClr val="tx1"/>
                </a:solidFill>
                <a:latin typeface="+mn-lt"/>
              </a:rPr>
              <a:t>RC</a:t>
            </a:r>
            <a:r>
              <a:rPr lang="fr-FR" sz="1400" b="0" i="1" dirty="0">
                <a:solidFill>
                  <a:schemeClr val="tx1"/>
                </a:solidFill>
                <a:latin typeface="+mn-lt"/>
              </a:rPr>
              <a:t>, </a:t>
            </a:r>
            <a:r>
              <a:rPr lang="fr-FR" sz="1400" b="0" i="1" dirty="0" smtClean="0">
                <a:solidFill>
                  <a:schemeClr val="tx1"/>
                </a:solidFill>
                <a:latin typeface="+mn-lt"/>
              </a:rPr>
              <a:t>MS, GRP</a:t>
            </a:r>
            <a:r>
              <a:rPr lang="fr-FR" sz="1400" b="0" i="1" dirty="0" smtClean="0">
                <a:solidFill>
                  <a:schemeClr val="tx1"/>
                </a:solidFill>
                <a:latin typeface="+mn-lt"/>
              </a:rPr>
              <a:t>: </a:t>
            </a:r>
            <a:r>
              <a:rPr lang="fr-FR" sz="1400" b="0" i="1" dirty="0" smtClean="0">
                <a:solidFill>
                  <a:schemeClr val="tx1"/>
                </a:solidFill>
                <a:latin typeface="+mn-lt"/>
              </a:rPr>
              <a:t>nouveau.</a:t>
            </a:r>
            <a:endParaRPr lang="fr-FR" sz="1400" b="0" i="1" dirty="0">
              <a:solidFill>
                <a:schemeClr val="tx1"/>
              </a:solidFill>
              <a:latin typeface="+mn-lt"/>
            </a:endParaRPr>
          </a:p>
        </p:txBody>
      </p:sp>
      <p:sp>
        <p:nvSpPr>
          <p:cNvPr id="7" name="Espace réservé du texte 1"/>
          <p:cNvSpPr txBox="1">
            <a:spLocks/>
          </p:cNvSpPr>
          <p:nvPr/>
        </p:nvSpPr>
        <p:spPr>
          <a:xfrm>
            <a:off x="298873" y="4005064"/>
            <a:ext cx="11521280" cy="244827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Reporting </a:t>
            </a:r>
            <a:r>
              <a:rPr lang="en-GB" u="sng" dirty="0" err="1" smtClean="0">
                <a:solidFill>
                  <a:schemeClr val="tx1"/>
                </a:solidFill>
              </a:rPr>
              <a:t>sociétal</a:t>
            </a:r>
            <a:r>
              <a:rPr lang="en-GB" u="sng" dirty="0" smtClean="0">
                <a:solidFill>
                  <a:schemeClr val="tx1"/>
                </a:solidFill>
              </a:rPr>
              <a:t> (Exigence 3.7.1</a:t>
            </a:r>
            <a:r>
              <a:rPr lang="en-GB" u="sng" dirty="0">
                <a:solidFill>
                  <a:schemeClr val="tx1"/>
                </a:solidFill>
              </a:rPr>
              <a:t>)</a:t>
            </a:r>
            <a:endParaRPr lang="fr-FR" u="sng" dirty="0">
              <a:solidFill>
                <a:schemeClr val="tx1"/>
              </a:solidFill>
            </a:endParaRPr>
          </a:p>
          <a:p>
            <a:pPr marL="0" indent="0" algn="l">
              <a:spcAft>
                <a:spcPts val="600"/>
              </a:spcAft>
            </a:pPr>
            <a:r>
              <a:rPr lang="fr-FR" sz="1600" dirty="0">
                <a:solidFill>
                  <a:schemeClr val="tx1"/>
                </a:solidFill>
              </a:rPr>
              <a:t>Un </a:t>
            </a:r>
            <a:r>
              <a:rPr lang="fr-FR" sz="1600" dirty="0" err="1">
                <a:solidFill>
                  <a:schemeClr val="tx1"/>
                </a:solidFill>
              </a:rPr>
              <a:t>reporting</a:t>
            </a:r>
            <a:r>
              <a:rPr lang="fr-FR" sz="1600" dirty="0">
                <a:solidFill>
                  <a:schemeClr val="tx1"/>
                </a:solidFill>
              </a:rPr>
              <a:t> sociétal est réalisé au moins une fois par an et permet de mesurer :</a:t>
            </a:r>
          </a:p>
          <a:p>
            <a:pPr marL="285750" indent="-285750" algn="l" fontAlgn="t">
              <a:spcAft>
                <a:spcPts val="600"/>
              </a:spcAft>
              <a:buFont typeface="Arial" panose="020B0604020202020204" pitchFamily="34" charset="0"/>
              <a:buChar char="•"/>
            </a:pPr>
            <a:r>
              <a:rPr lang="fr-FR" sz="1400" b="0" dirty="0" smtClean="0">
                <a:solidFill>
                  <a:prstClr val="black"/>
                </a:solidFill>
                <a:ea typeface="+mn-ea"/>
                <a:cs typeface="+mn-cs"/>
              </a:rPr>
              <a:t>l’avancement </a:t>
            </a:r>
            <a:r>
              <a:rPr lang="fr-FR" sz="1400" b="0" dirty="0">
                <a:solidFill>
                  <a:prstClr val="black"/>
                </a:solidFill>
                <a:ea typeface="+mn-ea"/>
                <a:cs typeface="+mn-cs"/>
              </a:rPr>
              <a:t>du plan d’action ;</a:t>
            </a:r>
          </a:p>
          <a:p>
            <a:pPr marL="285750" indent="-285750" algn="l" fontAlgn="t">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performance de la démarche sociétale sur la base de KPI ;</a:t>
            </a:r>
          </a:p>
          <a:p>
            <a:pPr marL="285750" indent="-285750" algn="l" fontAlgn="t">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contribution aux engagements prioritaires du Groupe vis-à-vis de la société civile.</a:t>
            </a:r>
          </a:p>
          <a:p>
            <a:pPr marL="0" indent="0" algn="l" fontAlgn="t">
              <a:spcAft>
                <a:spcPts val="600"/>
              </a:spcAft>
            </a:pPr>
            <a:r>
              <a:rPr lang="en-GB" sz="1400" b="0" dirty="0">
                <a:solidFill>
                  <a:prstClr val="black"/>
                </a:solidFill>
                <a:ea typeface="+mn-ea"/>
                <a:cs typeface="+mn-cs"/>
              </a:rPr>
              <a:t>Sur la base de </a:t>
            </a:r>
            <a:r>
              <a:rPr lang="en-GB" sz="1400" b="0" dirty="0" err="1">
                <a:solidFill>
                  <a:prstClr val="black"/>
                </a:solidFill>
                <a:ea typeface="+mn-ea"/>
                <a:cs typeface="+mn-cs"/>
              </a:rPr>
              <a:t>ce</a:t>
            </a:r>
            <a:r>
              <a:rPr lang="en-GB" sz="1400" b="0" dirty="0">
                <a:solidFill>
                  <a:prstClr val="black"/>
                </a:solidFill>
                <a:ea typeface="+mn-ea"/>
                <a:cs typeface="+mn-cs"/>
              </a:rPr>
              <a:t> reporting, </a:t>
            </a:r>
            <a:r>
              <a:rPr lang="en-GB" sz="1400" b="0" dirty="0" err="1">
                <a:solidFill>
                  <a:prstClr val="black"/>
                </a:solidFill>
                <a:ea typeface="+mn-ea"/>
                <a:cs typeface="+mn-cs"/>
              </a:rPr>
              <a:t>une</a:t>
            </a:r>
            <a:r>
              <a:rPr lang="en-GB" sz="1400" b="0" dirty="0">
                <a:solidFill>
                  <a:prstClr val="black"/>
                </a:solidFill>
                <a:ea typeface="+mn-ea"/>
                <a:cs typeface="+mn-cs"/>
              </a:rPr>
              <a:t> revue de la performance </a:t>
            </a:r>
            <a:r>
              <a:rPr lang="en-GB" sz="1400" b="0" dirty="0" err="1">
                <a:solidFill>
                  <a:prstClr val="black"/>
                </a:solidFill>
                <a:ea typeface="+mn-ea"/>
                <a:cs typeface="+mn-cs"/>
              </a:rPr>
              <a:t>sociétale</a:t>
            </a:r>
            <a:r>
              <a:rPr lang="en-GB" sz="1400" b="0" dirty="0">
                <a:solidFill>
                  <a:prstClr val="black"/>
                </a:solidFill>
                <a:ea typeface="+mn-ea"/>
                <a:cs typeface="+mn-cs"/>
              </a:rPr>
              <a:t> </a:t>
            </a:r>
            <a:r>
              <a:rPr lang="en-GB" sz="1400" b="0" dirty="0" err="1">
                <a:solidFill>
                  <a:prstClr val="black"/>
                </a:solidFill>
                <a:ea typeface="+mn-ea"/>
                <a:cs typeface="+mn-cs"/>
              </a:rPr>
              <a:t>est</a:t>
            </a:r>
            <a:r>
              <a:rPr lang="en-GB" sz="1400" b="0" dirty="0">
                <a:solidFill>
                  <a:prstClr val="black"/>
                </a:solidFill>
                <a:ea typeface="+mn-ea"/>
                <a:cs typeface="+mn-cs"/>
              </a:rPr>
              <a:t> </a:t>
            </a:r>
            <a:r>
              <a:rPr lang="en-GB" sz="1400" b="0" dirty="0" err="1">
                <a:solidFill>
                  <a:prstClr val="black"/>
                </a:solidFill>
                <a:ea typeface="+mn-ea"/>
                <a:cs typeface="+mn-cs"/>
              </a:rPr>
              <a:t>effectuée</a:t>
            </a:r>
            <a:r>
              <a:rPr lang="en-GB" sz="1400" b="0" dirty="0">
                <a:solidFill>
                  <a:prstClr val="black"/>
                </a:solidFill>
                <a:ea typeface="+mn-ea"/>
                <a:cs typeface="+mn-cs"/>
              </a:rPr>
              <a:t> au </a:t>
            </a:r>
            <a:r>
              <a:rPr lang="en-GB" sz="1400" b="0" dirty="0" err="1">
                <a:solidFill>
                  <a:prstClr val="black"/>
                </a:solidFill>
                <a:ea typeface="+mn-ea"/>
                <a:cs typeface="+mn-cs"/>
              </a:rPr>
              <a:t>moins</a:t>
            </a:r>
            <a:r>
              <a:rPr lang="en-GB" sz="1400" b="0" dirty="0">
                <a:solidFill>
                  <a:prstClr val="black"/>
                </a:solidFill>
                <a:ea typeface="+mn-ea"/>
                <a:cs typeface="+mn-cs"/>
              </a:rPr>
              <a:t> </a:t>
            </a:r>
            <a:r>
              <a:rPr lang="en-GB" sz="1400" b="0" dirty="0" err="1">
                <a:solidFill>
                  <a:prstClr val="black"/>
                </a:solidFill>
                <a:ea typeface="+mn-ea"/>
                <a:cs typeface="+mn-cs"/>
              </a:rPr>
              <a:t>une</a:t>
            </a:r>
            <a:r>
              <a:rPr lang="en-GB" sz="1400" b="0" dirty="0">
                <a:solidFill>
                  <a:prstClr val="black"/>
                </a:solidFill>
                <a:ea typeface="+mn-ea"/>
                <a:cs typeface="+mn-cs"/>
              </a:rPr>
              <a:t> </a:t>
            </a:r>
            <a:r>
              <a:rPr lang="en-GB" sz="1400" b="0" dirty="0" err="1">
                <a:solidFill>
                  <a:prstClr val="black"/>
                </a:solidFill>
                <a:ea typeface="+mn-ea"/>
                <a:cs typeface="+mn-cs"/>
              </a:rPr>
              <a:t>fois</a:t>
            </a:r>
            <a:r>
              <a:rPr lang="en-GB" sz="1400" b="0" dirty="0">
                <a:solidFill>
                  <a:prstClr val="black"/>
                </a:solidFill>
                <a:ea typeface="+mn-ea"/>
                <a:cs typeface="+mn-cs"/>
              </a:rPr>
              <a:t> par an, pour </a:t>
            </a:r>
            <a:r>
              <a:rPr lang="en-GB" sz="1400" b="0" dirty="0" err="1">
                <a:solidFill>
                  <a:prstClr val="black"/>
                </a:solidFill>
                <a:ea typeface="+mn-ea"/>
                <a:cs typeface="+mn-cs"/>
              </a:rPr>
              <a:t>évaluer</a:t>
            </a:r>
            <a:r>
              <a:rPr lang="en-GB" sz="1400" b="0" dirty="0">
                <a:solidFill>
                  <a:prstClr val="black"/>
                </a:solidFill>
                <a:ea typeface="+mn-ea"/>
                <a:cs typeface="+mn-cs"/>
              </a:rPr>
              <a:t> et adapter la </a:t>
            </a:r>
            <a:r>
              <a:rPr lang="en-GB" sz="1400" b="0" dirty="0" err="1">
                <a:solidFill>
                  <a:prstClr val="black"/>
                </a:solidFill>
                <a:ea typeface="+mn-ea"/>
                <a:cs typeface="+mn-cs"/>
              </a:rPr>
              <a:t>stratégie</a:t>
            </a:r>
            <a:r>
              <a:rPr lang="en-GB" sz="1400" b="0" dirty="0" smtClean="0">
                <a:solidFill>
                  <a:prstClr val="black"/>
                </a:solidFill>
                <a:ea typeface="+mn-ea"/>
                <a:cs typeface="+mn-cs"/>
              </a:rPr>
              <a:t>.</a:t>
            </a:r>
            <a:endParaRPr lang="en-GB" sz="1400" b="0" dirty="0">
              <a:solidFill>
                <a:prstClr val="black"/>
              </a:solidFill>
              <a:ea typeface="+mn-ea"/>
              <a:cs typeface="+mn-cs"/>
            </a:endParaRPr>
          </a:p>
          <a:p>
            <a:pPr marL="0" indent="0" algn="l" fontAlgn="t">
              <a:spcBef>
                <a:spcPts val="1200"/>
              </a:spcBef>
              <a:spcAft>
                <a:spcPts val="600"/>
              </a:spcAft>
            </a:pPr>
            <a:r>
              <a:rPr lang="fr-FR" sz="1400" b="0" u="sng" dirty="0" smtClean="0">
                <a:solidFill>
                  <a:srgbClr val="FF0000"/>
                </a:solidFill>
              </a:rPr>
              <a:t>Pas </a:t>
            </a:r>
            <a:r>
              <a:rPr lang="fr-FR" sz="1400" b="0" u="sng" dirty="0">
                <a:solidFill>
                  <a:srgbClr val="FF0000"/>
                </a:solidFill>
              </a:rPr>
              <a:t>de changement</a:t>
            </a:r>
            <a:endParaRPr lang="en-US" sz="1400" b="0" u="sng" dirty="0">
              <a:solidFill>
                <a:srgbClr val="FF0000"/>
              </a:solidFill>
            </a:endParaRPr>
          </a:p>
          <a:p>
            <a:pPr marL="0" indent="0" algn="l">
              <a:spcAft>
                <a:spcPts val="600"/>
              </a:spcAft>
            </a:pPr>
            <a:endParaRPr lang="fr-FR" sz="1400" b="0" i="1" dirty="0">
              <a:solidFill>
                <a:schemeClr val="tx1"/>
              </a:solidFill>
            </a:endParaRPr>
          </a:p>
        </p:txBody>
      </p:sp>
      <p:cxnSp>
        <p:nvCxnSpPr>
          <p:cNvPr id="10" name="Connecteur droit 9"/>
          <p:cNvCxnSpPr/>
          <p:nvPr/>
        </p:nvCxnSpPr>
        <p:spPr>
          <a:xfrm>
            <a:off x="418416" y="3933056"/>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583963"/>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3cb7fa70-2d20-484c-b7f1-f9ed2c6eebc6</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b65109c2-d1fa-4ab7-9b40-3f98f0885808</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2018-11-23T16:02:27+00:00</PublishingStartDate>
    <TaxCatchAll xmlns="6976bd83-f208-4589-bff3-a75963e94f6e">
      <Value>5</Value>
      <Value>4</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C26BA1-78A3-453B-9FBD-D496DF888812}">
  <ds:schemaRef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openxmlformats.org/package/2006/metadata/core-properties"/>
    <ds:schemaRef ds:uri="http://schemas.microsoft.com/office/infopath/2007/PartnerControls"/>
    <ds:schemaRef ds:uri="21704ee1-111b-490d-a76d-d2c364ee5600"/>
    <ds:schemaRef ds:uri="http://purl.org/dc/elements/1.1/"/>
  </ds:schemaRefs>
</ds:datastoreItem>
</file>

<file path=customXml/itemProps2.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3.xml><?xml version="1.0" encoding="utf-8"?>
<ds:datastoreItem xmlns:ds="http://schemas.openxmlformats.org/officeDocument/2006/customXml" ds:itemID="{94482D63-454E-46D9-99DB-DAD3EAF66D58}"/>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Widescreen</PresentationFormat>
  <Paragraphs>86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
      <vt:lpstr>Gestion des parties prenantes et impacts locaux REGLE HSE GROUPE (CR-GR-HSE-412)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332</cp:revision>
  <cp:lastPrinted>2018-11-20T10:51:24Z</cp:lastPrinted>
  <dcterms:modified xsi:type="dcterms:W3CDTF">2018-11-21T15:40:13Z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Site">
    <vt:lpwstr>3;#Tous les sites|26f15989-d479-4e08-b5e6-c4ab22359765</vt:lpwstr>
  </property>
  <property fmtid="{D5CDD505-2E9C-101B-9397-08002B2CF9AE}" pid="6" name="Country">
    <vt:lpwstr>4;#Tous les pays|de099b83-0153-463f-a92c-1666929f7084</vt:lpwstr>
  </property>
  <property fmtid="{D5CDD505-2E9C-101B-9397-08002B2CF9AE}" pid="7" name="Metier">
    <vt:lpwstr>5;#H3SEQ|1a49191b-7ec0-475b-ba04-e5bafe48b8b4</vt:lpwstr>
  </property>
</Properties>
</file>