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handoutMasterIdLst>
    <p:handoutMasterId r:id="rId12"/>
  </p:handoutMasterIdLst>
  <p:sldIdLst>
    <p:sldId id="256" r:id="rId5"/>
    <p:sldId id="273" r:id="rId6"/>
    <p:sldId id="386" r:id="rId7"/>
    <p:sldId id="387" r:id="rId8"/>
    <p:sldId id="388" r:id="rId9"/>
    <p:sldId id="389" r:id="rId1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7030A0"/>
    <a:srgbClr val="376092"/>
    <a:srgbClr val="FF9900"/>
    <a:srgbClr val="A6A6A6"/>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029BD7-D4C9-445A-BC9F-4077BB095018}" v="75" dt="2019-10-29T11:02:08.38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87996" autoAdjust="0"/>
  </p:normalViewPr>
  <p:slideViewPr>
    <p:cSldViewPr>
      <p:cViewPr varScale="1">
        <p:scale>
          <a:sx n="68" d="100"/>
          <a:sy n="68" d="100"/>
        </p:scale>
        <p:origin x="792" y="66"/>
      </p:cViewPr>
      <p:guideLst>
        <p:guide orient="horz" pos="2160"/>
        <p:guide pos="3840"/>
      </p:guideLst>
    </p:cSldViewPr>
  </p:slideViewPr>
  <p:outlineViewPr>
    <p:cViewPr>
      <p:scale>
        <a:sx n="33" d="100"/>
        <a:sy n="33" d="100"/>
      </p:scale>
      <p:origin x="0" y="7572"/>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noEditPoints="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noEditPoints="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7/28/2020</a:t>
            </a:fld>
            <a:endParaRPr lang="en-US"/>
          </a:p>
        </p:txBody>
      </p:sp>
      <p:sp>
        <p:nvSpPr>
          <p:cNvPr id="4" name="Espace réservé du pied de page 3"/>
          <p:cNvSpPr>
            <a:spLocks noGrp="1" noEditPoints="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noEditPoints="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2778612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noEditPoints="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noEditPoints="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7/28/2020</a:t>
            </a:fld>
            <a:endParaRPr lang="en-US"/>
          </a:p>
        </p:txBody>
      </p:sp>
      <p:sp>
        <p:nvSpPr>
          <p:cNvPr id="4" name="Espace réservé de l'image des diapositives 3"/>
          <p:cNvSpPr>
            <a:spLocks noGrp="1" noRot="1" noChangeAspect="1" noEditPoints="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noEditPoints="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noEditPoints="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noEditPoints="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44693047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normAutofit/>
          </a:bodyPr>
          <a:lstStyle/>
          <a:p>
            <a:r>
              <a:rPr lang="en-US" sz="1200" u="sng" kern="1200" dirty="0">
                <a:solidFill>
                  <a:schemeClr val="tx1"/>
                </a:solidFill>
                <a:effectLst/>
                <a:latin typeface="+mn-lt"/>
                <a:ea typeface="+mn-ea"/>
                <a:cs typeface="+mn-cs"/>
              </a:rPr>
              <a:t>11 situations de </a:t>
            </a:r>
            <a:r>
              <a:rPr lang="en-US" sz="1200" u="sng" kern="1200" dirty="0" err="1">
                <a:solidFill>
                  <a:schemeClr val="tx1"/>
                </a:solidFill>
                <a:effectLst/>
                <a:latin typeface="+mn-lt"/>
                <a:ea typeface="+mn-ea"/>
                <a:cs typeface="+mn-cs"/>
              </a:rPr>
              <a:t>crise</a:t>
            </a:r>
            <a:r>
              <a:rPr lang="en-US" sz="1200" u="sng" kern="1200" dirty="0">
                <a:solidFill>
                  <a:schemeClr val="tx1"/>
                </a:solidFill>
                <a:effectLst/>
                <a:latin typeface="+mn-lt"/>
                <a:ea typeface="+mn-ea"/>
                <a:cs typeface="+mn-cs"/>
              </a:rPr>
              <a:t> </a:t>
            </a:r>
            <a:r>
              <a:rPr lang="en-US" sz="1200" u="sng" kern="1200" dirty="0" err="1">
                <a:solidFill>
                  <a:schemeClr val="tx1"/>
                </a:solidFill>
                <a:effectLst/>
                <a:latin typeface="+mn-lt"/>
                <a:ea typeface="+mn-ea"/>
                <a:cs typeface="+mn-cs"/>
              </a:rPr>
              <a:t>ces</a:t>
            </a:r>
            <a:r>
              <a:rPr lang="en-US" sz="1200" u="sng" kern="1200" dirty="0">
                <a:solidFill>
                  <a:schemeClr val="tx1"/>
                </a:solidFill>
                <a:effectLst/>
                <a:latin typeface="+mn-lt"/>
                <a:ea typeface="+mn-ea"/>
                <a:cs typeface="+mn-cs"/>
              </a:rPr>
              <a:t> 8 </a:t>
            </a:r>
            <a:r>
              <a:rPr lang="en-US" sz="1200" u="sng" kern="1200" dirty="0" err="1">
                <a:solidFill>
                  <a:schemeClr val="tx1"/>
                </a:solidFill>
                <a:effectLst/>
                <a:latin typeface="+mn-lt"/>
                <a:ea typeface="+mn-ea"/>
                <a:cs typeface="+mn-cs"/>
              </a:rPr>
              <a:t>dernières</a:t>
            </a:r>
            <a:r>
              <a:rPr lang="en-US" sz="1200" u="sng" kern="1200" baseline="0" dirty="0">
                <a:solidFill>
                  <a:schemeClr val="tx1"/>
                </a:solidFill>
                <a:effectLst/>
                <a:latin typeface="+mn-lt"/>
                <a:ea typeface="+mn-ea"/>
                <a:cs typeface="+mn-cs"/>
              </a:rPr>
              <a:t> </a:t>
            </a:r>
            <a:r>
              <a:rPr lang="en-US" sz="1200" u="sng" kern="1200" baseline="0" dirty="0" err="1">
                <a:solidFill>
                  <a:schemeClr val="tx1"/>
                </a:solidFill>
                <a:effectLst/>
                <a:latin typeface="+mn-lt"/>
                <a:ea typeface="+mn-ea"/>
                <a:cs typeface="+mn-cs"/>
              </a:rPr>
              <a:t>années</a:t>
            </a:r>
            <a:r>
              <a:rPr lang="en-US" sz="1200" u="sng" kern="1200" baseline="0" dirty="0">
                <a:solidFill>
                  <a:schemeClr val="tx1"/>
                </a:solidFill>
                <a:effectLst/>
                <a:latin typeface="+mn-lt"/>
                <a:ea typeface="+mn-ea"/>
                <a:cs typeface="+mn-cs"/>
              </a:rPr>
              <a:t> :</a:t>
            </a:r>
            <a:endParaRPr lang="en-US" sz="1200" u="sng"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- 02/07/19 : MS, Nigeria, roll over third party (communication)</a:t>
            </a:r>
          </a:p>
          <a:p>
            <a:r>
              <a:rPr lang="en-US" sz="1200" kern="1200" dirty="0">
                <a:solidFill>
                  <a:schemeClr val="tx1"/>
                </a:solidFill>
                <a:effectLst/>
                <a:latin typeface="+mn-lt"/>
                <a:ea typeface="+mn-ea"/>
                <a:cs typeface="+mn-cs"/>
              </a:rPr>
              <a:t>- 25/02/19 - 11/03/19 : RC, DGS/PLIF, pipeline spill</a:t>
            </a:r>
          </a:p>
          <a:p>
            <a:r>
              <a:rPr lang="en-US" sz="1200" kern="1200" dirty="0">
                <a:solidFill>
                  <a:schemeClr val="tx1"/>
                </a:solidFill>
                <a:effectLst/>
                <a:latin typeface="+mn-lt"/>
                <a:ea typeface="+mn-ea"/>
                <a:cs typeface="+mn-cs"/>
              </a:rPr>
              <a:t>- 26/11/18 </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28/11/18 : RC,</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Hydrochloric acid</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leak</a:t>
            </a:r>
          </a:p>
          <a:p>
            <a:r>
              <a:rPr lang="en-US" sz="1200" kern="1200" dirty="0">
                <a:solidFill>
                  <a:schemeClr val="tx1"/>
                </a:solidFill>
                <a:effectLst/>
                <a:latin typeface="+mn-lt"/>
                <a:ea typeface="+mn-ea"/>
                <a:cs typeface="+mn-cs"/>
              </a:rPr>
              <a:t>- 22/03/16 : Holding, security (terrorism)</a:t>
            </a:r>
          </a:p>
          <a:p>
            <a:r>
              <a:rPr lang="en-US" sz="1200" kern="1200" dirty="0">
                <a:solidFill>
                  <a:schemeClr val="tx1"/>
                </a:solidFill>
                <a:effectLst/>
                <a:latin typeface="+mn-lt"/>
                <a:ea typeface="+mn-ea"/>
                <a:cs typeface="+mn-cs"/>
              </a:rPr>
              <a:t>- 05/04/16 - 12/04/16 : RC,</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Donges-Vern pipeline</a:t>
            </a:r>
          </a:p>
          <a:p>
            <a:r>
              <a:rPr lang="en-US" sz="1200" kern="1200" dirty="0">
                <a:solidFill>
                  <a:schemeClr val="tx1"/>
                </a:solidFill>
                <a:effectLst/>
                <a:latin typeface="+mn-lt"/>
                <a:ea typeface="+mn-ea"/>
                <a:cs typeface="+mn-cs"/>
              </a:rPr>
              <a:t>- 2015 : Yemen LNG</a:t>
            </a:r>
          </a:p>
          <a:p>
            <a:r>
              <a:rPr lang="en-US" sz="1200" kern="1200" dirty="0">
                <a:solidFill>
                  <a:schemeClr val="tx1"/>
                </a:solidFill>
                <a:effectLst/>
                <a:latin typeface="+mn-lt"/>
                <a:ea typeface="+mn-ea"/>
                <a:cs typeface="+mn-cs"/>
              </a:rPr>
              <a:t>- 20/10/14 :</a:t>
            </a:r>
            <a:r>
              <a:rPr lang="en-US" sz="1200" kern="1200" baseline="0" dirty="0">
                <a:solidFill>
                  <a:schemeClr val="tx1"/>
                </a:solidFill>
                <a:effectLst/>
                <a:latin typeface="+mn-lt"/>
                <a:ea typeface="+mn-ea"/>
                <a:cs typeface="+mn-cs"/>
              </a:rPr>
              <a:t> C. De </a:t>
            </a:r>
            <a:r>
              <a:rPr lang="en-US" sz="1200" kern="1200" baseline="0" dirty="0" err="1">
                <a:solidFill>
                  <a:schemeClr val="tx1"/>
                </a:solidFill>
                <a:effectLst/>
                <a:latin typeface="+mn-lt"/>
                <a:ea typeface="+mn-ea"/>
                <a:cs typeface="+mn-cs"/>
              </a:rPr>
              <a:t>Margerie</a:t>
            </a:r>
            <a:r>
              <a:rPr lang="en-US" sz="1200" kern="1200" baseline="0" dirty="0">
                <a:solidFill>
                  <a:schemeClr val="tx1"/>
                </a:solidFill>
                <a:effectLst/>
                <a:latin typeface="+mn-lt"/>
                <a:ea typeface="+mn-ea"/>
                <a:cs typeface="+mn-cs"/>
              </a:rPr>
              <a:t> fatal accident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r>
              <a:rPr lang="en-US" sz="1200" i="0" kern="1200" dirty="0">
                <a:solidFill>
                  <a:schemeClr val="tx1"/>
                </a:solidFill>
                <a:effectLst/>
                <a:latin typeface="+mn-lt"/>
                <a:ea typeface="+mn-ea"/>
                <a:cs typeface="+mn-cs"/>
              </a:rPr>
              <a:t> 17/06/14 : Commissioning EGC</a:t>
            </a:r>
          </a:p>
          <a:p>
            <a:r>
              <a:rPr lang="en-US" sz="1200" kern="1200" dirty="0">
                <a:solidFill>
                  <a:schemeClr val="tx1"/>
                </a:solidFill>
                <a:effectLst/>
                <a:latin typeface="+mn-lt"/>
                <a:ea typeface="+mn-ea"/>
                <a:cs typeface="+mn-cs"/>
              </a:rPr>
              <a:t>-</a:t>
            </a:r>
            <a:r>
              <a:rPr lang="fr-FR" sz="1200" kern="1200" dirty="0">
                <a:solidFill>
                  <a:schemeClr val="tx1"/>
                </a:solidFill>
                <a:effectLst/>
                <a:latin typeface="+mn-lt"/>
                <a:ea typeface="+mn-ea"/>
                <a:cs typeface="+mn-cs"/>
              </a:rPr>
              <a:t> 26/05/14 - 28/05/14 : </a:t>
            </a:r>
            <a:r>
              <a:rPr lang="fr-FR" sz="1200" i="0" kern="1200" dirty="0">
                <a:solidFill>
                  <a:schemeClr val="tx1"/>
                </a:solidFill>
                <a:effectLst/>
                <a:latin typeface="+mn-lt"/>
                <a:ea typeface="+mn-ea"/>
                <a:cs typeface="+mn-cs"/>
              </a:rPr>
              <a:t>R</a:t>
            </a:r>
            <a:r>
              <a:rPr lang="fr-FR" sz="1200" kern="1200" dirty="0">
                <a:solidFill>
                  <a:schemeClr val="tx1"/>
                </a:solidFill>
                <a:effectLst/>
                <a:latin typeface="+mn-lt"/>
                <a:ea typeface="+mn-ea"/>
                <a:cs typeface="+mn-cs"/>
              </a:rPr>
              <a:t>C,</a:t>
            </a:r>
            <a:r>
              <a:rPr lang="fr-FR" sz="1200" kern="1200" baseline="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PLIF </a:t>
            </a:r>
            <a:r>
              <a:rPr lang="en-US" sz="1200" kern="1200" dirty="0">
                <a:solidFill>
                  <a:schemeClr val="tx1"/>
                </a:solidFill>
                <a:effectLst/>
                <a:latin typeface="+mn-lt"/>
                <a:ea typeface="+mn-ea"/>
                <a:cs typeface="+mn-cs"/>
              </a:rPr>
              <a:t>(pipeline spill)</a:t>
            </a:r>
          </a:p>
          <a:p>
            <a:r>
              <a:rPr lang="en-US" sz="1200" kern="1200" dirty="0">
                <a:solidFill>
                  <a:schemeClr val="tx1"/>
                </a:solidFill>
                <a:effectLst/>
                <a:latin typeface="+mn-lt"/>
                <a:ea typeface="+mn-ea"/>
                <a:cs typeface="+mn-cs"/>
              </a:rPr>
              <a:t>The above all occurred AFTER the revision of DIR SEC 020 (2013), so not including e.g. Elgin G4 or </a:t>
            </a:r>
            <a:r>
              <a:rPr lang="en-US" sz="1200" kern="1200" dirty="0" err="1">
                <a:solidFill>
                  <a:schemeClr val="tx1"/>
                </a:solidFill>
                <a:effectLst/>
                <a:latin typeface="+mn-lt"/>
                <a:ea typeface="+mn-ea"/>
                <a:cs typeface="+mn-cs"/>
              </a:rPr>
              <a:t>Ibewa</a:t>
            </a:r>
            <a:r>
              <a:rPr lang="en-US" sz="1200" kern="1200" dirty="0">
                <a:solidFill>
                  <a:schemeClr val="tx1"/>
                </a:solidFill>
                <a:effectLst/>
                <a:latin typeface="+mn-lt"/>
                <a:ea typeface="+mn-ea"/>
                <a:cs typeface="+mn-cs"/>
              </a:rPr>
              <a:t> major crises in 2012</a:t>
            </a:r>
          </a:p>
          <a:p>
            <a:endParaRPr lang="en-US" sz="1200" kern="1200" dirty="0">
              <a:solidFill>
                <a:schemeClr val="tx1"/>
              </a:solidFill>
              <a:effectLst/>
              <a:latin typeface="+mn-lt"/>
              <a:ea typeface="+mn-ea"/>
              <a:cs typeface="+mn-cs"/>
            </a:endParaRPr>
          </a:p>
          <a:p>
            <a:r>
              <a:rPr lang="en-US" sz="1200" i="0" u="sng" kern="1200" dirty="0">
                <a:solidFill>
                  <a:schemeClr val="tx1"/>
                </a:solidFill>
                <a:effectLst/>
                <a:latin typeface="+mn-lt"/>
                <a:ea typeface="+mn-ea"/>
                <a:cs typeface="+mn-cs"/>
              </a:rPr>
              <a:t>In summary:</a:t>
            </a:r>
          </a:p>
          <a:p>
            <a:r>
              <a:rPr lang="en-US" sz="1200" kern="1200" dirty="0">
                <a:solidFill>
                  <a:schemeClr val="tx1"/>
                </a:solidFill>
                <a:effectLst/>
                <a:latin typeface="+mn-lt"/>
                <a:ea typeface="+mn-ea"/>
                <a:cs typeface="+mn-cs"/>
              </a:rPr>
              <a:t>2019</a:t>
            </a:r>
            <a:r>
              <a:rPr lang="en-US" sz="1200" kern="1200" baseline="0" dirty="0">
                <a:solidFill>
                  <a:schemeClr val="tx1"/>
                </a:solidFill>
                <a:effectLst/>
                <a:latin typeface="+mn-lt"/>
                <a:ea typeface="+mn-ea"/>
                <a:cs typeface="+mn-cs"/>
              </a:rPr>
              <a:t> – 1 or 2 crisis events if we include the tanker truck roll over in Nigeria</a:t>
            </a:r>
          </a:p>
          <a:p>
            <a:r>
              <a:rPr lang="en-US" sz="1200" kern="1200" baseline="0" dirty="0">
                <a:solidFill>
                  <a:schemeClr val="tx1"/>
                </a:solidFill>
                <a:effectLst/>
                <a:latin typeface="+mn-lt"/>
                <a:ea typeface="+mn-ea"/>
                <a:cs typeface="+mn-cs"/>
              </a:rPr>
              <a:t>2018 – 1 crisis event</a:t>
            </a:r>
          </a:p>
          <a:p>
            <a:r>
              <a:rPr lang="en-US" sz="1200" kern="1200" baseline="0" dirty="0">
                <a:solidFill>
                  <a:schemeClr val="tx1"/>
                </a:solidFill>
                <a:effectLst/>
                <a:latin typeface="+mn-lt"/>
                <a:ea typeface="+mn-ea"/>
                <a:cs typeface="+mn-cs"/>
              </a:rPr>
              <a:t>2017 – 0</a:t>
            </a:r>
          </a:p>
          <a:p>
            <a:r>
              <a:rPr lang="en-US" sz="1200" kern="1200" baseline="0" dirty="0">
                <a:solidFill>
                  <a:schemeClr val="tx1"/>
                </a:solidFill>
                <a:effectLst/>
                <a:latin typeface="+mn-lt"/>
                <a:ea typeface="+mn-ea"/>
                <a:cs typeface="+mn-cs"/>
              </a:rPr>
              <a:t>2016 – 2 crisis events</a:t>
            </a:r>
          </a:p>
          <a:p>
            <a:r>
              <a:rPr lang="en-US" sz="1200" kern="1200" baseline="0" dirty="0">
                <a:solidFill>
                  <a:schemeClr val="tx1"/>
                </a:solidFill>
                <a:effectLst/>
                <a:latin typeface="+mn-lt"/>
                <a:ea typeface="+mn-ea"/>
                <a:cs typeface="+mn-cs"/>
              </a:rPr>
              <a:t>2015 – 4 crisis events with CSC mobilized (Ref 2017 group audit report)</a:t>
            </a:r>
          </a:p>
          <a:p>
            <a:r>
              <a:rPr lang="en-US" sz="1200" kern="1200" baseline="0" dirty="0">
                <a:solidFill>
                  <a:schemeClr val="tx1"/>
                </a:solidFill>
                <a:effectLst/>
                <a:latin typeface="+mn-lt"/>
                <a:ea typeface="+mn-ea"/>
                <a:cs typeface="+mn-cs"/>
              </a:rPr>
              <a:t>2014 – 1 major crisis</a:t>
            </a:r>
          </a:p>
          <a:p>
            <a:r>
              <a:rPr lang="en-US" sz="1200" kern="1200" dirty="0">
                <a:solidFill>
                  <a:schemeClr val="tx1"/>
                </a:solidFill>
                <a:effectLst/>
                <a:latin typeface="+mn-lt"/>
                <a:ea typeface="+mn-ea"/>
                <a:cs typeface="+mn-cs"/>
              </a:rPr>
              <a:t>It should also be noted that Total has more than 400 major incident/ </a:t>
            </a:r>
            <a:r>
              <a:rPr lang="en-US" sz="1200" kern="1200" dirty="0" err="1">
                <a:solidFill>
                  <a:schemeClr val="tx1"/>
                </a:solidFill>
                <a:effectLst/>
                <a:latin typeface="+mn-lt"/>
                <a:ea typeface="+mn-ea"/>
                <a:cs typeface="+mn-cs"/>
              </a:rPr>
              <a:t>HiPo’s</a:t>
            </a:r>
            <a:r>
              <a:rPr lang="en-US" sz="1200" kern="1200" baseline="0" dirty="0">
                <a:solidFill>
                  <a:schemeClr val="tx1"/>
                </a:solidFill>
                <a:effectLst/>
                <a:latin typeface="+mn-lt"/>
                <a:ea typeface="+mn-ea"/>
                <a:cs typeface="+mn-cs"/>
              </a:rPr>
              <a:t> per year. Regardless of actual crisis, it is essential we apply the Rule to ensure an adequate and continuous state of readiness.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2</a:t>
            </a:fld>
            <a:endParaRPr lang="en-US"/>
          </a:p>
        </p:txBody>
      </p:sp>
    </p:spTree>
    <p:extLst>
      <p:ext uri="{BB962C8B-B14F-4D97-AF65-F5344CB8AC3E}">
        <p14:creationId xmlns:p14="http://schemas.microsoft.com/office/powerpoint/2010/main" val="4243280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756810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2473201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1051269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sz="1200" kern="1200" dirty="0">
              <a:solidFill>
                <a:schemeClr val="tx1"/>
              </a:solidFill>
              <a:effectLst/>
              <a:latin typeface="+mn-lt"/>
              <a:ea typeface="+mn-ea"/>
              <a:cs typeface="+mn-cs"/>
            </a:endParaRPr>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6413315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620688"/>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462110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extLst>
      <p:ext uri="{BB962C8B-B14F-4D97-AF65-F5344CB8AC3E}">
        <p14:creationId xmlns:p14="http://schemas.microsoft.com/office/powerpoint/2010/main" val="24337425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
        <p:nvSpPr>
          <p:cNvPr id="2" name="MSIPCMContentMarking" descr="{&quot;HashCode&quot;:-234220969,&quot;Placement&quot;:&quot;Footer&quot;}">
            <a:extLst>
              <a:ext uri="{FF2B5EF4-FFF2-40B4-BE49-F238E27FC236}">
                <a16:creationId xmlns:a16="http://schemas.microsoft.com/office/drawing/2014/main" id="{E6D507D3-699B-4463-A635-4BC4D9CD1D82}"/>
              </a:ext>
            </a:extLst>
          </p:cNvPr>
          <p:cNvSpPr txBox="1"/>
          <p:nvPr userDrawn="1"/>
        </p:nvSpPr>
        <p:spPr>
          <a:xfrm>
            <a:off x="0" y="6440626"/>
            <a:ext cx="2564033" cy="41737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0000"/>
                </a:solidFill>
                <a:latin typeface="Calibri" panose="020F0502020204030204" pitchFamily="34" charset="0"/>
              </a:rPr>
              <a:t>TOTAL Classification: Restricted Distribution
TOTAL - All rights reserved</a:t>
            </a:r>
            <a:endParaRPr lang="fr-FR" sz="10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8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7363" y="2132856"/>
            <a:ext cx="10236592" cy="720080"/>
          </a:xfrm>
        </p:spPr>
        <p:txBody>
          <a:bodyPr/>
          <a:lstStyle/>
          <a:p>
            <a:r>
              <a:rPr lang="fr-FR" dirty="0"/>
              <a:t>CR-GR-HSE-301 – Gestion des risques technologiques</a:t>
            </a:r>
            <a:endParaRPr lang="en-US" sz="2000" dirty="0"/>
          </a:p>
        </p:txBody>
      </p:sp>
      <p:sp>
        <p:nvSpPr>
          <p:cNvPr id="4" name="Espace réservé du texte 3"/>
          <p:cNvSpPr>
            <a:spLocks noGrp="1"/>
          </p:cNvSpPr>
          <p:nvPr>
            <p:ph type="body" sz="quarter" idx="10"/>
          </p:nvPr>
        </p:nvSpPr>
        <p:spPr>
          <a:xfrm>
            <a:off x="593284" y="3356992"/>
            <a:ext cx="10111228" cy="2520280"/>
          </a:xfrm>
        </p:spPr>
        <p:txBody>
          <a:bodyPr/>
          <a:lstStyle/>
          <a:p>
            <a:pPr algn="just">
              <a:spcBef>
                <a:spcPts val="300"/>
              </a:spcBef>
            </a:pPr>
            <a:r>
              <a:rPr lang="fr-FR" b="1" dirty="0"/>
              <a:t>M&amp;S : quelles différences entre la CR-GR-HSE-301 et la CR-GR-HSEQ-311?</a:t>
            </a:r>
          </a:p>
          <a:p>
            <a:pPr algn="just"/>
            <a:endParaRPr lang="en-US" dirty="0"/>
          </a:p>
          <a:p>
            <a:pPr algn="just"/>
            <a:endParaRPr lang="fr-C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2020180893"/>
              </p:ext>
            </p:extLst>
          </p:nvPr>
        </p:nvGraphicFramePr>
        <p:xfrm>
          <a:off x="551384" y="692696"/>
          <a:ext cx="11161240" cy="5604376"/>
        </p:xfrm>
        <a:graphic>
          <a:graphicData uri="http://schemas.openxmlformats.org/drawingml/2006/table">
            <a:tbl>
              <a:tblPr firstRow="1" bandRow="1">
                <a:tableStyleId>{2D5ABB26-0587-4C30-8999-92F81FD0307C}</a:tableStyleId>
              </a:tblPr>
              <a:tblGrid>
                <a:gridCol w="2815191">
                  <a:extLst>
                    <a:ext uri="{9D8B030D-6E8A-4147-A177-3AD203B41FA5}">
                      <a16:colId xmlns:a16="http://schemas.microsoft.com/office/drawing/2014/main" val="20000"/>
                    </a:ext>
                  </a:extLst>
                </a:gridCol>
                <a:gridCol w="2145359">
                  <a:extLst>
                    <a:ext uri="{9D8B030D-6E8A-4147-A177-3AD203B41FA5}">
                      <a16:colId xmlns:a16="http://schemas.microsoft.com/office/drawing/2014/main" val="20001"/>
                    </a:ext>
                  </a:extLst>
                </a:gridCol>
                <a:gridCol w="6200690">
                  <a:extLst>
                    <a:ext uri="{9D8B030D-6E8A-4147-A177-3AD203B41FA5}">
                      <a16:colId xmlns:a16="http://schemas.microsoft.com/office/drawing/2014/main" val="20002"/>
                    </a:ext>
                  </a:extLst>
                </a:gridCol>
              </a:tblGrid>
              <a:tr h="370840">
                <a:tc>
                  <a:txBody>
                    <a:bodyPr/>
                    <a:lstStyle/>
                    <a:p>
                      <a:r>
                        <a:rPr lang="fr-FR" sz="1600" b="1" dirty="0">
                          <a:solidFill>
                            <a:schemeClr val="accent1">
                              <a:lumMod val="75000"/>
                            </a:schemeClr>
                          </a:solidFill>
                          <a:latin typeface="+mn-lt"/>
                        </a:rPr>
                        <a:t>Objet</a:t>
                      </a:r>
                      <a:endParaRPr lang="en-US" sz="1600" b="1" dirty="0"/>
                    </a:p>
                  </a:txBody>
                  <a:tcPr/>
                </a:tc>
                <a:tc gridSpan="2">
                  <a:txBody>
                    <a:bodyPr/>
                    <a:lstStyle/>
                    <a:p>
                      <a:pPr algn="just"/>
                      <a:r>
                        <a:rPr lang="fr-FR" sz="1600" noProof="0" dirty="0"/>
                        <a:t>Définir les exigences </a:t>
                      </a:r>
                      <a:r>
                        <a:rPr lang="en-US" sz="1600" dirty="0"/>
                        <a:t>HSE </a:t>
                      </a:r>
                      <a:r>
                        <a:rPr lang="fr-FR" sz="1600" dirty="0"/>
                        <a:t>à respecter pour gérer les risques technologiques accidentels tout au long du cycle de vie d’une installation, c’est-à-dire au moment de sa conception, lors de son opération et lors des modifications.</a:t>
                      </a:r>
                      <a:endParaRPr lang="en-US" sz="1600" dirty="0"/>
                    </a:p>
                  </a:txBody>
                  <a:tcPr/>
                </a:tc>
                <a:tc hMerge="1">
                  <a:txBody>
                    <a:bodyPr/>
                    <a:lstStyle/>
                    <a:p>
                      <a:endParaRPr lang="en-US"/>
                    </a:p>
                  </a:txBody>
                  <a:tcPr/>
                </a:tc>
                <a:extLst>
                  <a:ext uri="{0D108BD9-81ED-4DB2-BD59-A6C34878D82A}">
                    <a16:rowId xmlns:a16="http://schemas.microsoft.com/office/drawing/2014/main" val="10000"/>
                  </a:ext>
                </a:extLst>
              </a:tr>
              <a:tr h="432048">
                <a:tc>
                  <a:txBody>
                    <a:bodyPr/>
                    <a:lstStyle/>
                    <a:p>
                      <a:pPr>
                        <a:spcBef>
                          <a:spcPts val="0"/>
                        </a:spcBef>
                      </a:pPr>
                      <a:r>
                        <a:rPr lang="fr-FR" sz="1600" b="1" dirty="0">
                          <a:solidFill>
                            <a:schemeClr val="accent1">
                              <a:lumMod val="75000"/>
                            </a:schemeClr>
                          </a:solidFill>
                          <a:latin typeface="+mn-lt"/>
                          <a:ea typeface="+mn-ea"/>
                          <a:cs typeface="+mn-cs"/>
                        </a:rPr>
                        <a:t>Champ d’application</a:t>
                      </a:r>
                      <a:endParaRPr lang="en-US" sz="1600" b="1" dirty="0">
                        <a:solidFill>
                          <a:schemeClr val="accent1">
                            <a:lumMod val="75000"/>
                          </a:schemeClr>
                        </a:solidFill>
                        <a:latin typeface="+mn-lt"/>
                        <a:ea typeface="+mn-ea"/>
                        <a:cs typeface="+mn-cs"/>
                      </a:endParaRPr>
                    </a:p>
                  </a:txBody>
                  <a:tcPr/>
                </a:tc>
                <a:tc gridSpan="2">
                  <a:txBody>
                    <a:bodyPr/>
                    <a:lstStyle/>
                    <a:p>
                      <a:pPr>
                        <a:spcBef>
                          <a:spcPts val="0"/>
                        </a:spcBef>
                      </a:pPr>
                      <a:r>
                        <a:rPr lang="fr-FR" sz="1600" b="0" dirty="0">
                          <a:solidFill>
                            <a:schemeClr val="tx1"/>
                          </a:solidFill>
                        </a:rPr>
                        <a:t>Entités ou filiales du Groupe qui opèrent des installations à risque majeur:</a:t>
                      </a:r>
                    </a:p>
                    <a:p>
                      <a:pPr marL="285750" lvl="0" indent="-285750">
                        <a:spcBef>
                          <a:spcPts val="0"/>
                        </a:spcBef>
                        <a:buFont typeface="Arial" panose="020B0604020202020204" pitchFamily="34" charset="0"/>
                        <a:buChar char="•"/>
                      </a:pPr>
                      <a:r>
                        <a:rPr lang="fr-FR" sz="1600" b="0" dirty="0">
                          <a:solidFill>
                            <a:schemeClr val="tx1"/>
                          </a:solidFill>
                        </a:rPr>
                        <a:t>relevant des Directives Européennes SEVESO ou Offshore, et indépendamment</a:t>
                      </a:r>
                      <a:r>
                        <a:rPr lang="fr-FR" sz="1600" b="0" baseline="0" dirty="0">
                          <a:solidFill>
                            <a:schemeClr val="tx1"/>
                          </a:solidFill>
                        </a:rPr>
                        <a:t> du fait que ces installations soient réglementairement soumise ou non à ces Directives</a:t>
                      </a:r>
                    </a:p>
                    <a:p>
                      <a:pPr marL="285750" lvl="0" indent="-285750">
                        <a:spcBef>
                          <a:spcPts val="0"/>
                        </a:spcBef>
                        <a:buFont typeface="Arial" panose="020B0604020202020204" pitchFamily="34" charset="0"/>
                        <a:buChar char="•"/>
                      </a:pPr>
                      <a:r>
                        <a:rPr lang="fr-FR" sz="1600" b="0" dirty="0">
                          <a:solidFill>
                            <a:schemeClr val="tx1"/>
                          </a:solidFill>
                        </a:rPr>
                        <a:t>Les puits et</a:t>
                      </a:r>
                      <a:r>
                        <a:rPr lang="fr-FR" sz="1600" b="0" baseline="0" dirty="0">
                          <a:solidFill>
                            <a:schemeClr val="tx1"/>
                          </a:solidFill>
                        </a:rPr>
                        <a:t> installations associées, les pipelines</a:t>
                      </a:r>
                    </a:p>
                  </a:txBody>
                  <a:tcPr/>
                </a:tc>
                <a:tc hMerge="1">
                  <a:txBody>
                    <a:bodyPr/>
                    <a:lstStyle/>
                    <a:p>
                      <a:endParaRPr lang="en-US"/>
                    </a:p>
                  </a:txBody>
                  <a:tcPr/>
                </a:tc>
                <a:extLst>
                  <a:ext uri="{0D108BD9-81ED-4DB2-BD59-A6C34878D82A}">
                    <a16:rowId xmlns:a16="http://schemas.microsoft.com/office/drawing/2014/main" val="10002"/>
                  </a:ext>
                </a:extLst>
              </a:tr>
              <a:tr h="370840">
                <a:tc>
                  <a:txBody>
                    <a:bodyPr/>
                    <a:lstStyle/>
                    <a:p>
                      <a:r>
                        <a:rPr lang="fr-FR" sz="1600" b="1" dirty="0">
                          <a:solidFill>
                            <a:schemeClr val="accent1">
                              <a:lumMod val="75000"/>
                            </a:schemeClr>
                          </a:solidFill>
                          <a:latin typeface="+mn-lt"/>
                          <a:ea typeface="+mn-ea"/>
                          <a:cs typeface="+mn-cs"/>
                        </a:rPr>
                        <a:t>Remplace</a:t>
                      </a:r>
                      <a:endParaRPr lang="en-US" sz="1600" b="1" dirty="0">
                        <a:solidFill>
                          <a:schemeClr val="accent1">
                            <a:lumMod val="75000"/>
                          </a:schemeClr>
                        </a:solidFill>
                        <a:latin typeface="+mn-lt"/>
                        <a:ea typeface="+mn-ea"/>
                        <a:cs typeface="+mn-cs"/>
                      </a:endParaRPr>
                    </a:p>
                  </a:txBody>
                  <a:tcPr/>
                </a:tc>
                <a:tc>
                  <a:txBody>
                    <a:bodyPr/>
                    <a:lstStyle/>
                    <a:p>
                      <a:r>
                        <a:rPr lang="fr-FR" sz="1600" b="1" dirty="0"/>
                        <a:t>DIR-GR-SEC-008</a:t>
                      </a:r>
                      <a:endParaRPr lang="en-US" sz="1600" b="1" dirty="0"/>
                    </a:p>
                  </a:txBody>
                  <a:tcPr/>
                </a:tc>
                <a:tc>
                  <a:txBody>
                    <a:bodyPr/>
                    <a:lstStyle/>
                    <a:p>
                      <a:r>
                        <a:rPr lang="fr-FR" sz="1600" b="1" dirty="0">
                          <a:solidFill>
                            <a:schemeClr val="tx1"/>
                          </a:solidFill>
                          <a:latin typeface="+mn-lt"/>
                        </a:rPr>
                        <a:t>Analyse des risques technologiques</a:t>
                      </a:r>
                    </a:p>
                  </a:txBody>
                  <a:tcPr/>
                </a:tc>
                <a:extLst>
                  <a:ext uri="{0D108BD9-81ED-4DB2-BD59-A6C34878D82A}">
                    <a16:rowId xmlns:a16="http://schemas.microsoft.com/office/drawing/2014/main" val="10003"/>
                  </a:ext>
                </a:extLst>
              </a:tr>
              <a:tr h="370840">
                <a:tc>
                  <a:txBody>
                    <a:bodyPr/>
                    <a:lstStyle/>
                    <a:p>
                      <a:endParaRPr lang="en-US" sz="1600" b="1" dirty="0">
                        <a:solidFill>
                          <a:schemeClr val="accent1">
                            <a:lumMod val="75000"/>
                          </a:schemeClr>
                        </a:solidFill>
                        <a:latin typeface="+mn-lt"/>
                        <a:ea typeface="+mn-ea"/>
                        <a:cs typeface="+mn-cs"/>
                      </a:endParaRPr>
                    </a:p>
                  </a:txBody>
                  <a:tcPr/>
                </a:tc>
                <a:tc>
                  <a:txBody>
                    <a:bodyPr/>
                    <a:lstStyle/>
                    <a:p>
                      <a:r>
                        <a:rPr lang="fr-FR" sz="1600" dirty="0"/>
                        <a:t>CR-EP-HSE-041</a:t>
                      </a:r>
                      <a:endParaRPr lang="en-US" sz="1600" dirty="0"/>
                    </a:p>
                  </a:txBody>
                  <a:tcPr/>
                </a:tc>
                <a:tc>
                  <a:txBody>
                    <a:bodyPr/>
                    <a:lstStyle/>
                    <a:p>
                      <a:r>
                        <a:rPr lang="fr-FR" sz="1600" b="0" dirty="0">
                          <a:solidFill>
                            <a:schemeClr val="tx1"/>
                          </a:solidFill>
                          <a:latin typeface="+mn-lt"/>
                        </a:rPr>
                        <a:t>Gestion des</a:t>
                      </a:r>
                      <a:r>
                        <a:rPr lang="fr-FR" sz="1600" b="0" baseline="0" dirty="0">
                          <a:solidFill>
                            <a:schemeClr val="tx1"/>
                          </a:solidFill>
                          <a:latin typeface="+mn-lt"/>
                        </a:rPr>
                        <a:t> risques technologiques</a:t>
                      </a:r>
                      <a:endParaRPr lang="en-US" sz="1600" b="0" dirty="0">
                        <a:solidFill>
                          <a:schemeClr val="tx1"/>
                        </a:solidFill>
                        <a:latin typeface="+mn-lt"/>
                      </a:endParaRPr>
                    </a:p>
                  </a:txBody>
                  <a:tcPr/>
                </a:tc>
                <a:extLst>
                  <a:ext uri="{0D108BD9-81ED-4DB2-BD59-A6C34878D82A}">
                    <a16:rowId xmlns:a16="http://schemas.microsoft.com/office/drawing/2014/main" val="10005"/>
                  </a:ext>
                </a:extLst>
              </a:tr>
              <a:tr h="370840">
                <a:tc>
                  <a:txBody>
                    <a:bodyPr/>
                    <a:lstStyle/>
                    <a:p>
                      <a:endParaRPr lang="en-US" sz="1600" b="0" dirty="0">
                        <a:solidFill>
                          <a:schemeClr val="accent1">
                            <a:lumMod val="75000"/>
                          </a:schemeClr>
                        </a:solidFill>
                        <a:latin typeface="+mn-lt"/>
                        <a:ea typeface="+mn-ea"/>
                        <a:cs typeface="+mn-cs"/>
                      </a:endParaRPr>
                    </a:p>
                  </a:txBody>
                  <a:tcPr/>
                </a:tc>
                <a:tc>
                  <a:txBody>
                    <a:bodyPr/>
                    <a:lstStyle/>
                    <a:p>
                      <a:r>
                        <a:rPr lang="fr-FR" sz="1600" b="1" dirty="0"/>
                        <a:t>CR-MS-HSEQ-311</a:t>
                      </a:r>
                      <a:endParaRPr lang="en-US" sz="1600" b="1"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b="1" dirty="0">
                          <a:solidFill>
                            <a:schemeClr val="tx1"/>
                          </a:solidFill>
                          <a:latin typeface="+mn-lt"/>
                        </a:rPr>
                        <a:t>Prévention des accidents majeurs: identification des dangers et évaluation</a:t>
                      </a:r>
                      <a:r>
                        <a:rPr lang="fr-FR" sz="1600" b="1" baseline="0" dirty="0">
                          <a:solidFill>
                            <a:schemeClr val="tx1"/>
                          </a:solidFill>
                          <a:latin typeface="+mn-lt"/>
                        </a:rPr>
                        <a:t> des risques</a:t>
                      </a:r>
                      <a:endParaRPr lang="fr-FR" sz="1600" b="1" dirty="0">
                        <a:solidFill>
                          <a:schemeClr val="tx1"/>
                        </a:solidFill>
                        <a:latin typeface="+mn-lt"/>
                      </a:endParaRPr>
                    </a:p>
                  </a:txBody>
                  <a:tcPr/>
                </a:tc>
                <a:extLst>
                  <a:ext uri="{0D108BD9-81ED-4DB2-BD59-A6C34878D82A}">
                    <a16:rowId xmlns:a16="http://schemas.microsoft.com/office/drawing/2014/main" val="10006"/>
                  </a:ext>
                </a:extLst>
              </a:tr>
              <a:tr h="323344">
                <a:tc>
                  <a:txBody>
                    <a:bodyPr/>
                    <a:lstStyle/>
                    <a:p>
                      <a:pPr algn="r"/>
                      <a:endParaRPr lang="en-US" sz="1600" b="0" dirty="0">
                        <a:solidFill>
                          <a:schemeClr val="tx1"/>
                        </a:solidFill>
                        <a:latin typeface="+mn-lt"/>
                        <a:ea typeface="+mn-ea"/>
                        <a:cs typeface="+mn-cs"/>
                      </a:endParaRP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dirty="0"/>
                        <a:t>CR-RC-HSE-129 (</a:t>
                      </a:r>
                      <a:r>
                        <a:rPr lang="en-US" sz="1600" dirty="0"/>
                        <a:t>draft</a:t>
                      </a:r>
                      <a:r>
                        <a:rPr lang="fr-FR" sz="1600" dirty="0"/>
                        <a:t>)</a:t>
                      </a:r>
                      <a:endParaRPr lang="en-US" sz="1600" dirty="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mn-lt"/>
                        </a:rPr>
                        <a:t>Identification des dangers et analyse</a:t>
                      </a:r>
                      <a:r>
                        <a:rPr lang="fr-FR" sz="1600" baseline="0" dirty="0">
                          <a:solidFill>
                            <a:schemeClr val="tx1"/>
                          </a:solidFill>
                          <a:latin typeface="+mn-lt"/>
                        </a:rPr>
                        <a:t> des risques</a:t>
                      </a:r>
                    </a:p>
                    <a:p>
                      <a:pPr marL="0" marR="0" lvl="0" indent="0" defTabSz="914400" eaLnBrk="1" fontAlgn="auto" latinLnBrk="0" hangingPunct="1">
                        <a:lnSpc>
                          <a:spcPct val="100000"/>
                        </a:lnSpc>
                        <a:spcBef>
                          <a:spcPts val="0"/>
                        </a:spcBef>
                        <a:spcAft>
                          <a:spcPts val="0"/>
                        </a:spcAft>
                        <a:buClrTx/>
                        <a:buSzTx/>
                        <a:buFontTx/>
                        <a:buNone/>
                        <a:tabLst/>
                        <a:defRPr/>
                      </a:pPr>
                      <a:endParaRPr lang="en-US" sz="1600" dirty="0"/>
                    </a:p>
                  </a:txBody>
                  <a:tcPr/>
                </a:tc>
                <a:extLst>
                  <a:ext uri="{0D108BD9-81ED-4DB2-BD59-A6C34878D82A}">
                    <a16:rowId xmlns:a16="http://schemas.microsoft.com/office/drawing/2014/main" val="10007"/>
                  </a:ext>
                </a:extLst>
              </a:tr>
              <a:tr h="504056">
                <a:tc>
                  <a:txBody>
                    <a:bodyPr/>
                    <a:lstStyle/>
                    <a:p>
                      <a:pPr eaLnBrk="0" fontAlgn="base" hangingPunct="0"/>
                      <a:r>
                        <a:rPr lang="fr-FR" sz="1600" b="1" dirty="0">
                          <a:solidFill>
                            <a:schemeClr val="accent1">
                              <a:lumMod val="75000"/>
                            </a:schemeClr>
                          </a:solidFill>
                          <a:latin typeface="+mn-lt"/>
                          <a:ea typeface="+mn-ea"/>
                          <a:cs typeface="+mn-cs"/>
                        </a:rPr>
                        <a:t>Contexte</a:t>
                      </a:r>
                    </a:p>
                    <a:p>
                      <a:pPr eaLnBrk="0" fontAlgn="base" hangingPunct="0"/>
                      <a:endParaRPr lang="fr-FR" sz="1600" b="1" dirty="0">
                        <a:solidFill>
                          <a:schemeClr val="accent1">
                            <a:lumMod val="75000"/>
                          </a:schemeClr>
                        </a:solidFill>
                        <a:latin typeface="+mn-lt"/>
                        <a:ea typeface="+mn-ea"/>
                        <a:cs typeface="+mn-cs"/>
                      </a:endParaRPr>
                    </a:p>
                    <a:p>
                      <a:pPr eaLnBrk="0" fontAlgn="base" hangingPunct="0"/>
                      <a:endParaRPr lang="fr-FR" sz="1600" b="1" dirty="0">
                        <a:solidFill>
                          <a:schemeClr val="accent1">
                            <a:lumMod val="75000"/>
                          </a:schemeClr>
                        </a:solidFill>
                        <a:latin typeface="+mn-lt"/>
                        <a:ea typeface="+mn-ea"/>
                        <a:cs typeface="+mn-cs"/>
                      </a:endParaRPr>
                    </a:p>
                    <a:p>
                      <a:pPr eaLnBrk="0" fontAlgn="base" hangingPunct="0"/>
                      <a:r>
                        <a:rPr lang="fr-FR" sz="1600" b="1" dirty="0">
                          <a:solidFill>
                            <a:schemeClr val="accent1">
                              <a:lumMod val="75000"/>
                            </a:schemeClr>
                          </a:solidFill>
                          <a:latin typeface="+mn-lt"/>
                          <a:ea typeface="+mn-ea"/>
                          <a:cs typeface="+mn-cs"/>
                        </a:rPr>
                        <a:t>Impacts</a:t>
                      </a:r>
                    </a:p>
                    <a:p>
                      <a:pPr eaLnBrk="0" fontAlgn="base" hangingPunct="0"/>
                      <a:endParaRPr lang="en-US" sz="1600" b="1" dirty="0">
                        <a:solidFill>
                          <a:schemeClr val="accent1">
                            <a:lumMod val="75000"/>
                          </a:schemeClr>
                        </a:solidFill>
                        <a:latin typeface="+mn-lt"/>
                        <a:ea typeface="+mn-ea"/>
                        <a:cs typeface="+mn-cs"/>
                      </a:endParaRPr>
                    </a:p>
                  </a:txBody>
                  <a:tcPr/>
                </a:tc>
                <a:tc gridSpan="2">
                  <a:txBody>
                    <a:bodyPr/>
                    <a:lstStyle/>
                    <a:p>
                      <a:pPr algn="just" eaLnBrk="0" fontAlgn="base" hangingPunct="0"/>
                      <a:r>
                        <a:rPr lang="fr-FR" sz="1600" b="0" dirty="0">
                          <a:solidFill>
                            <a:schemeClr val="tx1"/>
                          </a:solidFill>
                          <a:latin typeface="+mn-lt"/>
                        </a:rPr>
                        <a:t>195 installations opérées recensées à fin 2018 dans le Document de Référence</a:t>
                      </a:r>
                      <a:r>
                        <a:rPr lang="fr-FR" sz="1600" b="0" baseline="0" dirty="0">
                          <a:solidFill>
                            <a:schemeClr val="tx1"/>
                          </a:solidFill>
                          <a:latin typeface="+mn-lt"/>
                        </a:rPr>
                        <a:t> Groupe</a:t>
                      </a:r>
                      <a:br>
                        <a:rPr lang="fr-FR" sz="1600" b="0" baseline="0" dirty="0">
                          <a:solidFill>
                            <a:schemeClr val="tx1"/>
                          </a:solidFill>
                          <a:latin typeface="+mn-lt"/>
                        </a:rPr>
                      </a:br>
                      <a:r>
                        <a:rPr lang="fr-FR" sz="1600" b="0" baseline="0" dirty="0">
                          <a:solidFill>
                            <a:schemeClr val="tx1"/>
                          </a:solidFill>
                          <a:latin typeface="+mn-lt"/>
                        </a:rPr>
                        <a:t>(hors puits et pipelines)</a:t>
                      </a:r>
                      <a:r>
                        <a:rPr lang="fr-FR" sz="1600" b="0" dirty="0">
                          <a:solidFill>
                            <a:schemeClr val="tx1"/>
                          </a:solidFill>
                          <a:latin typeface="+mn-lt"/>
                        </a:rPr>
                        <a:t>. </a:t>
                      </a:r>
                    </a:p>
                    <a:p>
                      <a:pPr algn="just" eaLnBrk="0" fontAlgn="base" hangingPunct="0"/>
                      <a:endParaRPr lang="fr-FR" sz="1600" b="0" dirty="0">
                        <a:solidFill>
                          <a:schemeClr val="tx1"/>
                        </a:solidFill>
                        <a:latin typeface="+mn-lt"/>
                      </a:endParaRPr>
                    </a:p>
                    <a:p>
                      <a:pPr marL="0" indent="0">
                        <a:spcAft>
                          <a:spcPts val="1200"/>
                        </a:spcAft>
                        <a:buClr>
                          <a:schemeClr val="accent1">
                            <a:lumMod val="75000"/>
                          </a:schemeClr>
                        </a:buClr>
                        <a:buFont typeface="Arial" panose="020B0604020202020204" pitchFamily="34" charset="0"/>
                        <a:buNone/>
                      </a:pPr>
                      <a:r>
                        <a:rPr lang="fr-FR" sz="1600" dirty="0">
                          <a:solidFill>
                            <a:schemeClr val="tx1"/>
                          </a:solidFill>
                          <a:latin typeface="+mn-lt"/>
                          <a:ea typeface="+mn-ea"/>
                          <a:cs typeface="+mn-cs"/>
                        </a:rPr>
                        <a:t>Harmonisation des étapes d’appréciation, de traitement et de maîtrise des risques technologiques et lien avec la gestion des barrières.</a:t>
                      </a:r>
                      <a:endParaRPr lang="fr-FR" sz="1600" b="1" dirty="0">
                        <a:solidFill>
                          <a:srgbClr val="7030A0"/>
                        </a:solidFill>
                        <a:latin typeface="+mn-lt"/>
                      </a:endParaRPr>
                    </a:p>
                  </a:txBody>
                  <a:tcPr/>
                </a:tc>
                <a:tc hMerge="1">
                  <a:txBody>
                    <a:bodyPr/>
                    <a:lstStyle/>
                    <a:p>
                      <a:endParaRPr lang="en-US"/>
                    </a:p>
                  </a:txBody>
                  <a:tcPr/>
                </a:tc>
                <a:extLst>
                  <a:ext uri="{0D108BD9-81ED-4DB2-BD59-A6C34878D82A}">
                    <a16:rowId xmlns:a16="http://schemas.microsoft.com/office/drawing/2014/main" val="10010"/>
                  </a:ext>
                </a:extLst>
              </a:tr>
              <a:tr h="504056">
                <a:tc>
                  <a:txBody>
                    <a:bodyPr/>
                    <a:lstStyle/>
                    <a:p>
                      <a:pPr eaLnBrk="0" fontAlgn="base" hangingPunct="0"/>
                      <a:r>
                        <a:rPr lang="fr-FR" sz="1600" b="1" dirty="0">
                          <a:solidFill>
                            <a:schemeClr val="accent1">
                              <a:lumMod val="75000"/>
                            </a:schemeClr>
                          </a:solidFill>
                          <a:latin typeface="+mn-lt"/>
                          <a:ea typeface="+mn-ea"/>
                          <a:cs typeface="+mn-cs"/>
                        </a:rPr>
                        <a:t>Date d’application</a:t>
                      </a:r>
                      <a:endParaRPr lang="en-US" sz="1600" b="1" dirty="0">
                        <a:solidFill>
                          <a:schemeClr val="accent1">
                            <a:lumMod val="75000"/>
                          </a:schemeClr>
                        </a:solidFill>
                        <a:latin typeface="+mn-lt"/>
                        <a:ea typeface="+mn-ea"/>
                        <a:cs typeface="+mn-cs"/>
                      </a:endParaRPr>
                    </a:p>
                  </a:txBody>
                  <a:tcPr/>
                </a:tc>
                <a:tc gridSpan="2">
                  <a:txBody>
                    <a:bodyPr/>
                    <a:lstStyle/>
                    <a:p>
                      <a:pPr eaLnBrk="0" fontAlgn="base" hangingPunct="0"/>
                      <a:r>
                        <a:rPr lang="fr-FR" sz="1600" b="0" dirty="0">
                          <a:solidFill>
                            <a:schemeClr val="tx1"/>
                          </a:solidFill>
                          <a:latin typeface="+mn-lt"/>
                        </a:rPr>
                        <a:t>publiée sur REFLEX et entrée en vigueur le 02/07/2020.</a:t>
                      </a:r>
                    </a:p>
                  </a:txBody>
                  <a:tcPr/>
                </a:tc>
                <a:tc hMerge="1">
                  <a:txBody>
                    <a:bodyPr/>
                    <a:lstStyle/>
                    <a:p>
                      <a:endParaRPr lang="en-US"/>
                    </a:p>
                  </a:txBody>
                  <a:tcPr/>
                </a:tc>
                <a:extLst>
                  <a:ext uri="{0D108BD9-81ED-4DB2-BD59-A6C34878D82A}">
                    <a16:rowId xmlns:a16="http://schemas.microsoft.com/office/drawing/2014/main" val="10011"/>
                  </a:ext>
                </a:extLst>
              </a:tr>
            </a:tbl>
          </a:graphicData>
        </a:graphic>
      </p:graphicFrame>
      <p:sp>
        <p:nvSpPr>
          <p:cNvPr id="4"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Introduction</a:t>
            </a:r>
          </a:p>
        </p:txBody>
      </p:sp>
      <p:sp>
        <p:nvSpPr>
          <p:cNvPr id="5" name="Titre 1"/>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Tree>
    <p:extLst>
      <p:ext uri="{BB962C8B-B14F-4D97-AF65-F5344CB8AC3E}">
        <p14:creationId xmlns:p14="http://schemas.microsoft.com/office/powerpoint/2010/main" val="3947131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Revue des exigences</a:t>
            </a:r>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4524315"/>
          </a:xfrm>
          <a:prstGeom prst="rect">
            <a:avLst/>
          </a:prstGeom>
          <a:noFill/>
        </p:spPr>
        <p:txBody>
          <a:bodyPr wrap="square" rtlCol="0">
            <a:spAutoFit/>
          </a:bodyPr>
          <a:lstStyle/>
          <a:p>
            <a:r>
              <a:rPr lang="fr-FR" sz="1600" b="1" dirty="0"/>
              <a:t>Exigence 3.1/Etude des risques technologiques</a:t>
            </a:r>
            <a:endParaRPr lang="fr-FR" sz="1600" dirty="0"/>
          </a:p>
          <a:p>
            <a:endParaRPr lang="fr-FR" sz="1600" dirty="0"/>
          </a:p>
          <a:p>
            <a:pPr lvl="8" algn="l"/>
            <a:r>
              <a:rPr lang="fr-FR" sz="1600" dirty="0"/>
              <a:t>	- </a:t>
            </a:r>
            <a:r>
              <a:rPr lang="fr-FR" sz="1600" u="none" strike="noStrike" dirty="0">
                <a:effectLst/>
              </a:rPr>
              <a:t>Chaque installation dispose d’une étude des risques technologiques réalisée selon la méthode par scénarios.</a:t>
            </a:r>
          </a:p>
          <a:p>
            <a:pPr lvl="8" algn="l"/>
            <a:r>
              <a:rPr lang="fr-FR" sz="1600" b="0" i="0" dirty="0">
                <a:solidFill>
                  <a:srgbClr val="000000"/>
                </a:solidFill>
                <a:latin typeface="Calibri" panose="020F0502020204030204" pitchFamily="34" charset="0"/>
              </a:rPr>
              <a:t>		</a:t>
            </a:r>
            <a:r>
              <a:rPr lang="fr-FR" sz="1600" b="0" i="0" dirty="0">
                <a:solidFill>
                  <a:srgbClr val="000000"/>
                </a:solidFill>
                <a:latin typeface="Calibri" panose="020F0502020204030204" pitchFamily="34" charset="0"/>
                <a:sym typeface="Wingdings" panose="05000000000000000000" pitchFamily="2" charset="2"/>
              </a:rPr>
              <a:t> </a:t>
            </a:r>
            <a:r>
              <a:rPr lang="fr-FR" sz="1600" b="1" dirty="0">
                <a:solidFill>
                  <a:srgbClr val="00B050"/>
                </a:solidFill>
                <a:sym typeface="Wingdings" panose="05000000000000000000" pitchFamily="2" charset="2"/>
              </a:rPr>
              <a:t>Pas de changement</a:t>
            </a:r>
          </a:p>
          <a:p>
            <a:pPr lvl="8" algn="l"/>
            <a:endParaRPr lang="fr-FR" sz="1600" b="1" dirty="0">
              <a:solidFill>
                <a:srgbClr val="00B050"/>
              </a:solidFill>
            </a:endParaRPr>
          </a:p>
          <a:p>
            <a:pPr lvl="8" algn="l"/>
            <a:r>
              <a:rPr lang="fr-FR" sz="1600" dirty="0"/>
              <a:t>	- </a:t>
            </a:r>
            <a:r>
              <a:rPr lang="fr-FR" sz="1600" u="none" strike="noStrike" dirty="0">
                <a:effectLst/>
              </a:rPr>
              <a:t>Cette étude est complétée le cas échéant (voir APPENDIX 3) par la méthode QRA (Quantitative Risk </a:t>
            </a:r>
            <a:r>
              <a:rPr lang="fr-FR" sz="1600" u="none" strike="noStrike" dirty="0" err="1">
                <a:effectLst/>
              </a:rPr>
              <a:t>Assessment</a:t>
            </a:r>
            <a:r>
              <a:rPr lang="fr-FR" sz="1600" u="none" strike="noStrike" dirty="0">
                <a:effectLst/>
              </a:rPr>
              <a:t>).</a:t>
            </a:r>
          </a:p>
          <a:p>
            <a:pPr lvl="8" algn="l"/>
            <a:r>
              <a:rPr lang="fr-FR" sz="1600" u="none" strike="noStrike" dirty="0">
                <a:solidFill>
                  <a:srgbClr val="000000"/>
                </a:solidFill>
                <a:effectLst/>
                <a:latin typeface="Calibri" panose="020F0502020204030204" pitchFamily="34" charset="0"/>
                <a:sym typeface="Wingdings" panose="05000000000000000000" pitchFamily="2" charset="2"/>
              </a:rPr>
              <a:t>		 </a:t>
            </a:r>
            <a:r>
              <a:rPr lang="fr-FR" sz="1600" b="1" dirty="0">
                <a:solidFill>
                  <a:schemeClr val="accent6">
                    <a:lumMod val="75000"/>
                  </a:schemeClr>
                </a:solidFill>
                <a:sym typeface="Wingdings" panose="05000000000000000000" pitchFamily="2" charset="2"/>
              </a:rPr>
              <a:t>Clarification</a:t>
            </a:r>
          </a:p>
          <a:p>
            <a:pPr marL="285750" lvl="8" indent="-285750" algn="l">
              <a:buFont typeface="Arial" panose="020B0604020202020204" pitchFamily="34" charset="0"/>
              <a:buChar char="•"/>
            </a:pPr>
            <a:endParaRPr lang="fr-FR" sz="1600" dirty="0">
              <a:solidFill>
                <a:schemeClr val="accent6">
                  <a:lumMod val="75000"/>
                </a:schemeClr>
              </a:solidFill>
            </a:endParaRPr>
          </a:p>
          <a:p>
            <a:pPr lvl="8"/>
            <a:r>
              <a:rPr lang="fr-FR" sz="1600" b="1" dirty="0"/>
              <a:t>Exigence 3.2/Evaluation des risques</a:t>
            </a:r>
            <a:endParaRPr lang="fr-FR" sz="1600" dirty="0"/>
          </a:p>
          <a:p>
            <a:pPr lvl="8"/>
            <a:endParaRPr lang="fr-FR" sz="1600" dirty="0"/>
          </a:p>
          <a:p>
            <a:pPr lvl="8" algn="l"/>
            <a:r>
              <a:rPr lang="fr-FR" sz="1600" dirty="0"/>
              <a:t>	- Les scénarios sont évalués suivant les critères des composantes gravité et fréquence de la matrice Groupe de </a:t>
            </a:r>
          </a:p>
          <a:p>
            <a:pPr lvl="8" algn="l"/>
            <a:r>
              <a:rPr lang="fr-FR" sz="1600" dirty="0"/>
              <a:t>hiérarchisation du niveau de risque.</a:t>
            </a:r>
          </a:p>
          <a:p>
            <a:pPr lvl="8" algn="l"/>
            <a:r>
              <a:rPr lang="fr-FR" sz="1600" dirty="0"/>
              <a:t>		</a:t>
            </a:r>
            <a:r>
              <a:rPr lang="fr-FR" sz="1600" dirty="0">
                <a:sym typeface="Wingdings" panose="05000000000000000000" pitchFamily="2" charset="2"/>
              </a:rPr>
              <a:t> </a:t>
            </a:r>
            <a:r>
              <a:rPr lang="fr-FR" sz="1600" b="1" dirty="0">
                <a:solidFill>
                  <a:schemeClr val="accent6">
                    <a:lumMod val="75000"/>
                  </a:schemeClr>
                </a:solidFill>
                <a:sym typeface="Wingdings" panose="05000000000000000000" pitchFamily="2" charset="2"/>
              </a:rPr>
              <a:t>Clarification</a:t>
            </a:r>
          </a:p>
          <a:p>
            <a:pPr lvl="8" algn="l"/>
            <a:endParaRPr lang="fr-FR" sz="1600" b="1" dirty="0">
              <a:solidFill>
                <a:schemeClr val="accent6">
                  <a:lumMod val="75000"/>
                </a:schemeClr>
              </a:solidFill>
              <a:sym typeface="Wingdings" panose="05000000000000000000" pitchFamily="2" charset="2"/>
            </a:endParaRPr>
          </a:p>
          <a:p>
            <a:pPr lvl="8" algn="l"/>
            <a:r>
              <a:rPr lang="fr-FR" sz="1600" dirty="0"/>
              <a:t>	- Les risques évalués selon la méthode QRA sont positionnés sur les échelles de risque individuel par an            (IRPA : </a:t>
            </a:r>
            <a:r>
              <a:rPr lang="fr-FR" sz="1600" dirty="0" err="1"/>
              <a:t>Individual</a:t>
            </a:r>
            <a:r>
              <a:rPr lang="fr-FR" sz="1600" dirty="0"/>
              <a:t> Risk Per </a:t>
            </a:r>
            <a:r>
              <a:rPr lang="fr-FR" sz="1600" dirty="0" err="1"/>
              <a:t>Annum</a:t>
            </a:r>
            <a:r>
              <a:rPr lang="fr-FR" sz="1600" dirty="0"/>
              <a:t>).</a:t>
            </a:r>
          </a:p>
          <a:p>
            <a:pPr lvl="8" algn="l"/>
            <a:r>
              <a:rPr lang="fr-FR" sz="1600" dirty="0"/>
              <a:t>		</a:t>
            </a:r>
            <a:r>
              <a:rPr lang="fr-FR" sz="1600" dirty="0">
                <a:sym typeface="Wingdings" panose="05000000000000000000" pitchFamily="2" charset="2"/>
              </a:rPr>
              <a:t> </a:t>
            </a:r>
            <a:r>
              <a:rPr lang="fr-FR" sz="1600" b="1" dirty="0">
                <a:solidFill>
                  <a:srgbClr val="FF0000"/>
                </a:solidFill>
                <a:sym typeface="Wingdings" panose="05000000000000000000" pitchFamily="2" charset="2"/>
              </a:rPr>
              <a:t>Changement notable</a:t>
            </a:r>
            <a:endParaRPr lang="fr-FR" sz="1600" b="1" dirty="0">
              <a:solidFill>
                <a:srgbClr val="FF0000"/>
              </a:solidFill>
            </a:endParaRPr>
          </a:p>
          <a:p>
            <a:endParaRPr lang="fr-FR" sz="1600" dirty="0"/>
          </a:p>
        </p:txBody>
      </p:sp>
    </p:spTree>
    <p:extLst>
      <p:ext uri="{BB962C8B-B14F-4D97-AF65-F5344CB8AC3E}">
        <p14:creationId xmlns:p14="http://schemas.microsoft.com/office/powerpoint/2010/main" val="72309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Revue des exigences</a:t>
            </a:r>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335360" y="1052736"/>
            <a:ext cx="11640616" cy="5232202"/>
          </a:xfrm>
          <a:prstGeom prst="rect">
            <a:avLst/>
          </a:prstGeom>
          <a:noFill/>
        </p:spPr>
        <p:txBody>
          <a:bodyPr wrap="square" rtlCol="0">
            <a:spAutoFit/>
          </a:bodyPr>
          <a:lstStyle/>
          <a:p>
            <a:pPr lvl="8"/>
            <a:r>
              <a:rPr lang="fr-FR" sz="1600" b="1" dirty="0"/>
              <a:t>Exigence 3.3/Réduction des risques</a:t>
            </a:r>
          </a:p>
          <a:p>
            <a:pPr lvl="8"/>
            <a:endParaRPr lang="fr-FR" sz="1600" b="1" dirty="0"/>
          </a:p>
          <a:p>
            <a:r>
              <a:rPr lang="fr-FR" sz="1600" dirty="0"/>
              <a:t>	- Les installations ayant des scénarios aux niveaux de risque prioritaire ou tolérable font l’objet de mesures complémentaires de réduction des risques.</a:t>
            </a:r>
          </a:p>
          <a:p>
            <a:pPr algn="l"/>
            <a:r>
              <a:rPr lang="fr-FR" sz="1600" dirty="0"/>
              <a:t>		</a:t>
            </a:r>
            <a:r>
              <a:rPr lang="fr-FR" dirty="0">
                <a:latin typeface="+mn-lt"/>
                <a:sym typeface="Wingdings" panose="05000000000000000000" pitchFamily="2" charset="2"/>
              </a:rPr>
              <a:t> </a:t>
            </a:r>
            <a:r>
              <a:rPr lang="fr-FR" b="1" dirty="0">
                <a:solidFill>
                  <a:srgbClr val="00B050"/>
                </a:solidFill>
                <a:latin typeface="+mn-lt"/>
                <a:sym typeface="Wingdings" panose="05000000000000000000" pitchFamily="2" charset="2"/>
              </a:rPr>
              <a:t>Pas de changement</a:t>
            </a:r>
          </a:p>
          <a:p>
            <a:pPr algn="l"/>
            <a:endParaRPr lang="fr-FR" b="1" dirty="0">
              <a:solidFill>
                <a:srgbClr val="00B050"/>
              </a:solidFill>
              <a:latin typeface="+mn-lt"/>
            </a:endParaRPr>
          </a:p>
          <a:p>
            <a:pPr algn="l"/>
            <a:r>
              <a:rPr lang="fr-FR" sz="1600" dirty="0"/>
              <a:t>	- L’impact de ces mesures est évalué pour démontrer que le risque est réduit au niveau acceptable, ou à défaut au niveau tolérable à condition qu’il soit aussi faible que raisonnablement possible (ALARP : As Low As </a:t>
            </a:r>
            <a:r>
              <a:rPr lang="fr-FR" sz="1600" dirty="0" err="1"/>
              <a:t>Reasonably</a:t>
            </a:r>
            <a:r>
              <a:rPr lang="fr-FR" sz="1600" dirty="0"/>
              <a:t>              </a:t>
            </a:r>
            <a:r>
              <a:rPr lang="fr-FR" sz="1600" dirty="0" err="1"/>
              <a:t>Practicable</a:t>
            </a:r>
            <a:r>
              <a:rPr lang="fr-FR" sz="1600" dirty="0"/>
              <a:t>).</a:t>
            </a:r>
          </a:p>
          <a:p>
            <a:pPr algn="l"/>
            <a:r>
              <a:rPr lang="fr-FR" sz="1600" b="1" dirty="0">
                <a:solidFill>
                  <a:srgbClr val="00B050"/>
                </a:solidFill>
                <a:sym typeface="Wingdings" panose="05000000000000000000" pitchFamily="2" charset="2"/>
              </a:rPr>
              <a:t>		</a:t>
            </a:r>
            <a:r>
              <a:rPr lang="fr-FR" dirty="0">
                <a:solidFill>
                  <a:schemeClr val="tx1"/>
                </a:solidFill>
                <a:sym typeface="Wingdings" panose="05000000000000000000" pitchFamily="2" charset="2"/>
              </a:rPr>
              <a:t></a:t>
            </a:r>
            <a:r>
              <a:rPr lang="fr-FR" b="1" dirty="0">
                <a:solidFill>
                  <a:srgbClr val="00B050"/>
                </a:solidFill>
                <a:sym typeface="Wingdings" panose="05000000000000000000" pitchFamily="2" charset="2"/>
              </a:rPr>
              <a:t> </a:t>
            </a:r>
            <a:r>
              <a:rPr lang="fr-FR" b="1" dirty="0">
                <a:solidFill>
                  <a:srgbClr val="00B050"/>
                </a:solidFill>
                <a:latin typeface="+mn-lt"/>
                <a:sym typeface="Wingdings" panose="05000000000000000000" pitchFamily="2" charset="2"/>
              </a:rPr>
              <a:t>Pas de changement</a:t>
            </a:r>
          </a:p>
          <a:p>
            <a:pPr algn="l"/>
            <a:endParaRPr lang="fr-FR" b="1" dirty="0">
              <a:solidFill>
                <a:srgbClr val="00B050"/>
              </a:solidFill>
              <a:latin typeface="+mn-lt"/>
            </a:endParaRPr>
          </a:p>
          <a:p>
            <a:pPr algn="l"/>
            <a:r>
              <a:rPr lang="fr-FR" sz="1600" dirty="0"/>
              <a:t>	- Un plan d’action contenant les mesures complémentaires de réduction des risques est approuvé par le Management de l’entité ou filiale et mis en </a:t>
            </a:r>
            <a:r>
              <a:rPr lang="fr-FR" sz="1600" dirty="0" err="1"/>
              <a:t>oeuvre</a:t>
            </a:r>
            <a:r>
              <a:rPr lang="fr-FR" sz="1600" dirty="0"/>
              <a:t>.</a:t>
            </a:r>
          </a:p>
          <a:p>
            <a:pPr algn="l"/>
            <a:r>
              <a:rPr lang="fr-FR" sz="1600" dirty="0">
                <a:solidFill>
                  <a:srgbClr val="000000"/>
                </a:solidFill>
              </a:rPr>
              <a:t>		</a:t>
            </a:r>
            <a:r>
              <a:rPr lang="fr-FR" dirty="0">
                <a:latin typeface="+mn-lt"/>
                <a:sym typeface="Wingdings" panose="05000000000000000000" pitchFamily="2" charset="2"/>
              </a:rPr>
              <a:t> </a:t>
            </a:r>
            <a:r>
              <a:rPr lang="fr-FR" b="1" dirty="0">
                <a:solidFill>
                  <a:schemeClr val="accent6">
                    <a:lumMod val="75000"/>
                  </a:schemeClr>
                </a:solidFill>
                <a:latin typeface="+mn-lt"/>
                <a:sym typeface="Wingdings" panose="05000000000000000000" pitchFamily="2" charset="2"/>
              </a:rPr>
              <a:t>Clarification</a:t>
            </a:r>
          </a:p>
          <a:p>
            <a:endParaRPr lang="fr-FR" sz="1600" dirty="0"/>
          </a:p>
          <a:p>
            <a:pPr lvl="8"/>
            <a:r>
              <a:rPr lang="fr-FR" sz="1600" b="1" dirty="0"/>
              <a:t>Exigence 3.4/Barrières</a:t>
            </a:r>
          </a:p>
          <a:p>
            <a:pPr lvl="8"/>
            <a:endParaRPr lang="fr-FR" sz="1600" b="1" dirty="0"/>
          </a:p>
          <a:p>
            <a:pPr lvl="8"/>
            <a:r>
              <a:rPr lang="fr-FR" sz="1600" b="0" i="0" u="none" strike="noStrike" dirty="0">
                <a:solidFill>
                  <a:srgbClr val="000000"/>
                </a:solidFill>
                <a:effectLst/>
                <a:latin typeface="Calibri" panose="020F0502020204030204" pitchFamily="34" charset="0"/>
              </a:rPr>
              <a:t>	- Les barrières sont identifiées et intégrées dans l’étude des risques technologiques, en prenant en compte leur</a:t>
            </a:r>
            <a:r>
              <a:rPr lang="fr-FR" sz="1600" dirty="0">
                <a:solidFill>
                  <a:srgbClr val="000000"/>
                </a:solidFill>
                <a:latin typeface="Calibri" panose="020F0502020204030204" pitchFamily="34" charset="0"/>
              </a:rPr>
              <a:t> </a:t>
            </a:r>
            <a:r>
              <a:rPr lang="fr-FR" sz="1600" b="0" i="0" u="none" strike="noStrike" dirty="0">
                <a:solidFill>
                  <a:srgbClr val="000000"/>
                </a:solidFill>
                <a:effectLst/>
                <a:latin typeface="Calibri" panose="020F0502020204030204" pitchFamily="34" charset="0"/>
              </a:rPr>
              <a:t>efficacité.</a:t>
            </a:r>
          </a:p>
          <a:p>
            <a:pPr lvl="8"/>
            <a:r>
              <a:rPr lang="fr-FR" sz="1600" dirty="0">
                <a:solidFill>
                  <a:srgbClr val="000000"/>
                </a:solidFill>
                <a:latin typeface="Calibri" panose="020F0502020204030204" pitchFamily="34" charset="0"/>
              </a:rPr>
              <a:t>		</a:t>
            </a:r>
            <a:r>
              <a:rPr lang="fr-FR" dirty="0">
                <a:solidFill>
                  <a:srgbClr val="000000"/>
                </a:solidFill>
                <a:latin typeface="Calibri" panose="020F0502020204030204" pitchFamily="34" charset="0"/>
                <a:sym typeface="Wingdings" panose="05000000000000000000" pitchFamily="2" charset="2"/>
              </a:rPr>
              <a:t> </a:t>
            </a:r>
            <a:r>
              <a:rPr lang="fr-FR" b="1" dirty="0">
                <a:solidFill>
                  <a:srgbClr val="00B050"/>
                </a:solidFill>
                <a:latin typeface="Calibri" panose="020F0502020204030204" pitchFamily="34" charset="0"/>
              </a:rPr>
              <a:t>Pas de changement</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79530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Revue des exigences</a:t>
            </a:r>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3600986"/>
          </a:xfrm>
          <a:prstGeom prst="rect">
            <a:avLst/>
          </a:prstGeom>
          <a:noFill/>
        </p:spPr>
        <p:txBody>
          <a:bodyPr wrap="square" rtlCol="0">
            <a:spAutoFit/>
          </a:bodyPr>
          <a:lstStyle/>
          <a:p>
            <a:pPr lvl="8"/>
            <a:r>
              <a:rPr lang="fr-FR" sz="1600" b="1" dirty="0"/>
              <a:t>Exigence 3.5/Document de synthèse</a:t>
            </a:r>
          </a:p>
          <a:p>
            <a:pPr lvl="8"/>
            <a:endParaRPr lang="fr-FR" sz="1600" b="1" dirty="0"/>
          </a:p>
          <a:p>
            <a:pPr algn="just"/>
            <a:r>
              <a:rPr lang="fr-FR" sz="1600" dirty="0">
                <a:latin typeface="+mn-lt"/>
              </a:rPr>
              <a:t>	- Un document de synthèse de l’étude des risques technologiques est établi sur la base des résultats de l’analyse et de la hiérarchisation des risques. Ce document liste clairement les risques majeurs et les mesures complémentaires de réduction des risques sélectionnées. Il est validé par le Management de l’entité ou de la filiale. Ce document est transmis à la direction HSE Groupe, pour information et après chaque révision.</a:t>
            </a:r>
          </a:p>
          <a:p>
            <a:pPr algn="just"/>
            <a:r>
              <a:rPr lang="fr-FR" sz="1600" dirty="0">
                <a:latin typeface="+mn-lt"/>
              </a:rPr>
              <a:t>		</a:t>
            </a:r>
            <a:r>
              <a:rPr lang="fr-FR" sz="1600" dirty="0">
                <a:latin typeface="+mn-lt"/>
                <a:sym typeface="Wingdings" panose="05000000000000000000" pitchFamily="2" charset="2"/>
              </a:rPr>
              <a:t> </a:t>
            </a:r>
            <a:r>
              <a:rPr lang="fr-FR" b="1" dirty="0">
                <a:solidFill>
                  <a:srgbClr val="FF0000"/>
                </a:solidFill>
                <a:latin typeface="+mn-lt"/>
                <a:sym typeface="Wingdings" panose="05000000000000000000" pitchFamily="2" charset="2"/>
              </a:rPr>
              <a:t>Changement notable</a:t>
            </a:r>
            <a:endParaRPr lang="fr-FR" b="1" dirty="0">
              <a:solidFill>
                <a:srgbClr val="FF0000"/>
              </a:solidFill>
              <a:latin typeface="+mn-lt"/>
            </a:endParaRPr>
          </a:p>
          <a:p>
            <a:endParaRPr lang="fr-FR" sz="1600" dirty="0"/>
          </a:p>
          <a:p>
            <a:pPr lvl="8"/>
            <a:r>
              <a:rPr lang="fr-FR" sz="1600" b="1" dirty="0"/>
              <a:t>Exigence 3.6/Revue de l’étude des risques technologiques</a:t>
            </a:r>
          </a:p>
          <a:p>
            <a:pPr lvl="8"/>
            <a:endParaRPr lang="fr-FR" sz="1600" b="1" dirty="0"/>
          </a:p>
          <a:p>
            <a:pPr lvl="8"/>
            <a:r>
              <a:rPr lang="fr-FR" sz="1600" b="0" i="0" u="none" strike="noStrike" dirty="0">
                <a:solidFill>
                  <a:srgbClr val="000000"/>
                </a:solidFill>
                <a:effectLst/>
                <a:latin typeface="Calibri" panose="020F0502020204030204" pitchFamily="34" charset="0"/>
              </a:rPr>
              <a:t>	- Pendant la phase d’opération, l’étude des risques technologiques est revue, mise à jour le cas échéant, et validée au minimum tous les 5 ans.</a:t>
            </a:r>
            <a:r>
              <a:rPr lang="fr-FR" sz="1600" dirty="0">
                <a:solidFill>
                  <a:srgbClr val="000000"/>
                </a:solidFill>
                <a:latin typeface="Calibri" panose="020F0502020204030204" pitchFamily="34" charset="0"/>
              </a:rPr>
              <a:t>		</a:t>
            </a:r>
          </a:p>
          <a:p>
            <a:pPr lvl="8"/>
            <a:r>
              <a:rPr lang="fr-FR" sz="1600" dirty="0">
                <a:solidFill>
                  <a:srgbClr val="000000"/>
                </a:solidFill>
                <a:latin typeface="Calibri" panose="020F0502020204030204" pitchFamily="34" charset="0"/>
                <a:sym typeface="Wingdings" panose="05000000000000000000" pitchFamily="2" charset="2"/>
              </a:rPr>
              <a:t>		</a:t>
            </a:r>
            <a:r>
              <a:rPr lang="fr-FR" dirty="0">
                <a:solidFill>
                  <a:srgbClr val="000000"/>
                </a:solidFill>
                <a:latin typeface="Calibri" panose="020F0502020204030204" pitchFamily="34" charset="0"/>
                <a:sym typeface="Wingdings" panose="05000000000000000000" pitchFamily="2" charset="2"/>
              </a:rPr>
              <a:t> </a:t>
            </a:r>
            <a:r>
              <a:rPr lang="fr-FR" b="1" dirty="0">
                <a:solidFill>
                  <a:srgbClr val="00B050"/>
                </a:solidFill>
                <a:latin typeface="Calibri" panose="020F0502020204030204" pitchFamily="34" charset="0"/>
              </a:rPr>
              <a:t>Pas de changement</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817130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Espace réservé du texte 16"/>
          <p:cNvSpPr txBox="1">
            <a:spLocks noEditPoints="1"/>
          </p:cNvSpPr>
          <p:nvPr/>
        </p:nvSpPr>
        <p:spPr>
          <a:xfrm>
            <a:off x="551384" y="116632"/>
            <a:ext cx="5760640"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fr-FR" dirty="0"/>
              <a:t>Revue des annexes</a:t>
            </a:r>
          </a:p>
        </p:txBody>
      </p:sp>
      <p:sp>
        <p:nvSpPr>
          <p:cNvPr id="35" name="Titre 1">
            <a:extLst>
              <a:ext uri="{FF2B5EF4-FFF2-40B4-BE49-F238E27FC236}">
                <a16:creationId xmlns:a16="http://schemas.microsoft.com/office/drawing/2014/main" id="{0AA59FE6-B8C9-432D-83D3-70CF1C0DB961}"/>
              </a:ext>
            </a:extLst>
          </p:cNvPr>
          <p:cNvSpPr txBox="1">
            <a:spLocks/>
          </p:cNvSpPr>
          <p:nvPr/>
        </p:nvSpPr>
        <p:spPr>
          <a:xfrm>
            <a:off x="10560496" y="5680"/>
            <a:ext cx="1631504" cy="491715"/>
          </a:xfrm>
          <a:prstGeom prst="rect">
            <a:avLst/>
          </a:prstGeom>
        </p:spPr>
        <p:txBody>
          <a:bodyPr lIns="0" rIns="0" anchor="b">
            <a:noAutofit/>
          </a:bodyPr>
          <a:lstStyle>
            <a:lvl1pPr>
              <a:defRPr sz="3200" baseline="0">
                <a:solidFill>
                  <a:schemeClr val="bg1"/>
                </a:solidFill>
                <a:latin typeface="+mn-lt"/>
              </a:defRPr>
            </a:lvl1pPr>
          </a:lstStyle>
          <a:p>
            <a:r>
              <a:rPr lang="fr-FR" sz="2000" dirty="0"/>
              <a:t>CR-GR-HSE-301</a:t>
            </a:r>
            <a:endParaRPr lang="en-US" sz="2000" dirty="0"/>
          </a:p>
        </p:txBody>
      </p:sp>
      <p:sp>
        <p:nvSpPr>
          <p:cNvPr id="2" name="ZoneTexte 1">
            <a:extLst>
              <a:ext uri="{FF2B5EF4-FFF2-40B4-BE49-F238E27FC236}">
                <a16:creationId xmlns:a16="http://schemas.microsoft.com/office/drawing/2014/main" id="{D1CD5269-0574-4B14-8C46-0FCCB5A87F07}"/>
              </a:ext>
            </a:extLst>
          </p:cNvPr>
          <p:cNvSpPr txBox="1"/>
          <p:nvPr/>
        </p:nvSpPr>
        <p:spPr>
          <a:xfrm>
            <a:off x="275692" y="1124744"/>
            <a:ext cx="11640616" cy="3631763"/>
          </a:xfrm>
          <a:prstGeom prst="rect">
            <a:avLst/>
          </a:prstGeom>
          <a:noFill/>
        </p:spPr>
        <p:txBody>
          <a:bodyPr wrap="square" rtlCol="0">
            <a:spAutoFit/>
          </a:bodyPr>
          <a:lstStyle/>
          <a:p>
            <a:pPr lvl="8"/>
            <a:endParaRPr lang="fr-FR" sz="1600" b="1" dirty="0"/>
          </a:p>
          <a:p>
            <a:r>
              <a:rPr lang="fr-FR" sz="1800" b="1" dirty="0"/>
              <a:t>ANNEXE 1 </a:t>
            </a:r>
            <a:r>
              <a:rPr lang="fr-FR" sz="1800" dirty="0"/>
              <a:t>	Etapes d’une étude des risques technologiques, méthode par scénarios </a:t>
            </a:r>
          </a:p>
          <a:p>
            <a:pPr algn="l"/>
            <a:r>
              <a:rPr lang="fr-FR" sz="1800" dirty="0">
                <a:sym typeface="Wingdings" panose="05000000000000000000" pitchFamily="2" charset="2"/>
              </a:rPr>
              <a:t>		 </a:t>
            </a:r>
            <a:r>
              <a:rPr lang="fr-FR" sz="1800" b="1" dirty="0">
                <a:solidFill>
                  <a:schemeClr val="accent6">
                    <a:lumMod val="75000"/>
                  </a:schemeClr>
                </a:solidFill>
                <a:sym typeface="Wingdings" panose="05000000000000000000" pitchFamily="2" charset="2"/>
              </a:rPr>
              <a:t>Clarification concernant la matrice Groupe de hiérarchisation des risques</a:t>
            </a:r>
          </a:p>
          <a:p>
            <a:endParaRPr lang="fr-FR" sz="1800" dirty="0"/>
          </a:p>
          <a:p>
            <a:r>
              <a:rPr lang="fr-FR" sz="1800" dirty="0"/>
              <a:t>	</a:t>
            </a:r>
          </a:p>
          <a:p>
            <a:r>
              <a:rPr lang="fr-FR" sz="1800" b="1" dirty="0"/>
              <a:t>ANNEXE 2 </a:t>
            </a:r>
            <a:r>
              <a:rPr lang="fr-FR" sz="1800" dirty="0"/>
              <a:t>	Mise en œuvre des études de risques technologiques au cours du cycle de vie d’une </a:t>
            </a:r>
          </a:p>
          <a:p>
            <a:r>
              <a:rPr lang="fr-FR" dirty="0"/>
              <a:t>                             </a:t>
            </a:r>
            <a:r>
              <a:rPr lang="fr-FR" sz="1800" dirty="0"/>
              <a:t>installation 	</a:t>
            </a:r>
          </a:p>
          <a:p>
            <a:endParaRPr lang="fr-FR" sz="1800" dirty="0"/>
          </a:p>
          <a:p>
            <a:r>
              <a:rPr lang="fr-FR" sz="1800" b="1" dirty="0"/>
              <a:t>ANNEXE 3 </a:t>
            </a:r>
            <a:r>
              <a:rPr lang="fr-FR" sz="1800" dirty="0"/>
              <a:t>	Méthode QRA </a:t>
            </a:r>
          </a:p>
          <a:p>
            <a:r>
              <a:rPr lang="fr-FR" dirty="0"/>
              <a:t>		</a:t>
            </a:r>
            <a:r>
              <a:rPr lang="fr-FR" dirty="0">
                <a:sym typeface="Wingdings" panose="05000000000000000000" pitchFamily="2" charset="2"/>
              </a:rPr>
              <a:t> </a:t>
            </a:r>
            <a:r>
              <a:rPr lang="fr-FR" b="1" dirty="0">
                <a:solidFill>
                  <a:schemeClr val="accent6">
                    <a:lumMod val="75000"/>
                  </a:schemeClr>
                </a:solidFill>
                <a:sym typeface="Wingdings" panose="05000000000000000000" pitchFamily="2" charset="2"/>
              </a:rPr>
              <a:t>Clarifications</a:t>
            </a:r>
            <a:endParaRPr lang="fr-FR" sz="1800" b="1" dirty="0">
              <a:solidFill>
                <a:schemeClr val="accent6">
                  <a:lumMod val="75000"/>
                </a:schemeClr>
              </a:solidFill>
            </a:endParaRPr>
          </a:p>
          <a:p>
            <a:r>
              <a:rPr lang="fr-FR" sz="1800" dirty="0"/>
              <a:t>	</a:t>
            </a:r>
          </a:p>
          <a:p>
            <a:r>
              <a:rPr lang="fr-FR" sz="1800" b="1" dirty="0"/>
              <a:t>ANNEXE 4 </a:t>
            </a:r>
            <a:r>
              <a:rPr lang="fr-FR" sz="1800" dirty="0"/>
              <a:t>	Types de barrières 	</a:t>
            </a:r>
          </a:p>
          <a:p>
            <a:pPr lvl="8"/>
            <a:endParaRPr lang="fr-FR"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361014183"/>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85997F783EAA44AA0A8C9F937F52C3E" ma:contentTypeVersion="2" ma:contentTypeDescription="Crée un document." ma:contentTypeScope="" ma:versionID="d88588d8b392ae7cd211b277c5bd0dfa">
  <xsd:schema xmlns:xsd="http://www.w3.org/2001/XMLSchema" xmlns:xs="http://www.w3.org/2001/XMLSchema" xmlns:p="http://schemas.microsoft.com/office/2006/metadata/properties" xmlns:ns2="d53d6302-fb0d-49f0-90cc-8cd241067010" targetNamespace="http://schemas.microsoft.com/office/2006/metadata/properties" ma:root="true" ma:fieldsID="1f86c209460c51cb9977168abcdbe6fe" ns2:_="">
    <xsd:import namespace="d53d6302-fb0d-49f0-90cc-8cd24106701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3d6302-fb0d-49f0-90cc-8cd2410670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420633-C588-4445-BBED-66615266599E}">
  <ds:schemaRefs>
    <ds:schemaRef ds:uri="http://schemas.microsoft.com/sharepoint/v3/contenttype/forms"/>
  </ds:schemaRefs>
</ds:datastoreItem>
</file>

<file path=customXml/itemProps2.xml><?xml version="1.0" encoding="utf-8"?>
<ds:datastoreItem xmlns:ds="http://schemas.openxmlformats.org/officeDocument/2006/customXml" ds:itemID="{75DC2F71-2F44-4D72-A353-986768787840}">
  <ds:schemaRefs>
    <ds:schemaRef ds:uri="http://schemas.microsoft.com/office/2006/documentManagement/types"/>
    <ds:schemaRef ds:uri="d53d6302-fb0d-49f0-90cc-8cd241067010"/>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69902004-C30B-4644-A286-7A98D7AE66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3d6302-fb0d-49f0-90cc-8cd2410670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71</TotalTime>
  <Words>427</Words>
  <Application>Microsoft Office PowerPoint</Application>
  <PresentationFormat>Grand écran</PresentationFormat>
  <Paragraphs>113</Paragraphs>
  <Slides>6</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
      <vt:lpstr>CR-GR-HSE-301 – Gestion des risques technologiques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Aurelie SALA</cp:lastModifiedBy>
  <cp:revision>304</cp:revision>
  <cp:lastPrinted>2019-07-22T11:06:08Z</cp:lastPrinted>
  <dcterms:modified xsi:type="dcterms:W3CDTF">2020-07-28T13:56:27Z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0x010100785997F783EAA44AA0A8C9F937F52C3E</vt:lpwstr>
  </property>
  <property fmtid="{D5CDD505-2E9C-101B-9397-08002B2CF9AE}" pid="3" name="MSIP_Label_2b30ed1b-e95f-40b5-af89-828263f287a7_Enabled">
    <vt:lpwstr>True</vt:lpwstr>
  </property>
  <property fmtid="{D5CDD505-2E9C-101B-9397-08002B2CF9AE}" pid="4" name="MSIP_Label_2b30ed1b-e95f-40b5-af89-828263f287a7_SiteId">
    <vt:lpwstr>329e91b0-e21f-48fb-a071-456717ecc28e</vt:lpwstr>
  </property>
  <property fmtid="{D5CDD505-2E9C-101B-9397-08002B2CF9AE}" pid="5" name="MSIP_Label_2b30ed1b-e95f-40b5-af89-828263f287a7_Owner">
    <vt:lpwstr>aurelie.sala@total.com</vt:lpwstr>
  </property>
  <property fmtid="{D5CDD505-2E9C-101B-9397-08002B2CF9AE}" pid="6" name="MSIP_Label_2b30ed1b-e95f-40b5-af89-828263f287a7_SetDate">
    <vt:lpwstr>2020-07-23T15:10:44.0736386Z</vt:lpwstr>
  </property>
  <property fmtid="{D5CDD505-2E9C-101B-9397-08002B2CF9AE}" pid="7" name="MSIP_Label_2b30ed1b-e95f-40b5-af89-828263f287a7_Name">
    <vt:lpwstr>Restricted</vt:lpwstr>
  </property>
  <property fmtid="{D5CDD505-2E9C-101B-9397-08002B2CF9AE}" pid="8" name="MSIP_Label_2b30ed1b-e95f-40b5-af89-828263f287a7_Application">
    <vt:lpwstr>Microsoft Azure Information Protection</vt:lpwstr>
  </property>
  <property fmtid="{D5CDD505-2E9C-101B-9397-08002B2CF9AE}" pid="9" name="MSIP_Label_2b30ed1b-e95f-40b5-af89-828263f287a7_ActionId">
    <vt:lpwstr>d5f1111c-38c3-48c2-97e7-b26821c1e53b</vt:lpwstr>
  </property>
  <property fmtid="{D5CDD505-2E9C-101B-9397-08002B2CF9AE}" pid="10" name="MSIP_Label_2b30ed1b-e95f-40b5-af89-828263f287a7_Extended_MSFT_Method">
    <vt:lpwstr>Automatic</vt:lpwstr>
  </property>
  <property fmtid="{D5CDD505-2E9C-101B-9397-08002B2CF9AE}" pid="11" name="Sensitivity">
    <vt:lpwstr>Restricted</vt:lpwstr>
  </property>
</Properties>
</file>