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handoutMasterIdLst>
    <p:handoutMasterId r:id="rId12"/>
  </p:handoutMasterIdLst>
  <p:sldIdLst>
    <p:sldId id="256" r:id="rId5"/>
    <p:sldId id="277" r:id="rId6"/>
    <p:sldId id="282" r:id="rId7"/>
    <p:sldId id="283" r:id="rId8"/>
    <p:sldId id="284" r:id="rId9"/>
    <p:sldId id="281" r:id="rId1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59" autoAdjust="0"/>
    <p:restoredTop sz="93979" autoAdjust="0"/>
  </p:normalViewPr>
  <p:slideViewPr>
    <p:cSldViewPr>
      <p:cViewPr varScale="1">
        <p:scale>
          <a:sx n="79" d="100"/>
          <a:sy n="79" d="100"/>
        </p:scale>
        <p:origin x="96" y="666"/>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11/27/2018</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11/27/2018</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3320497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2918593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4105828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7732022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schemeClr val="bg1">
                    <a:lumMod val="50000"/>
                  </a:schemeClr>
                </a:solidFill>
              </a:rPr>
              <a:t>-</a:t>
            </a:r>
            <a:r>
              <a:rPr lang="en-GB" sz="1000" b="1" dirty="0" smtClean="0">
                <a:solidFill>
                  <a:schemeClr val="bg1">
                    <a:lumMod val="50000"/>
                  </a:schemeClr>
                </a:solidFill>
              </a:rPr>
              <a:t> </a:t>
            </a:r>
            <a:r>
              <a:rPr lang="fr-FR" sz="1000" dirty="0" smtClean="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67" r:id="rId2"/>
    <p:sldLayoutId id="2147483684"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232;gles%20HSE/CR%20424/Nouvelle-r&#232;gle-HSE--travaux-par-jet-d'eau-sous-haute-pression.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CR-GR-HSE-</a:t>
            </a:r>
            <a:r>
              <a:rPr lang="fr-FR" dirty="0"/>
              <a:t>424 Travaux par jet d'eau sous haute pression</a:t>
            </a:r>
          </a:p>
        </p:txBody>
      </p:sp>
      <p:sp>
        <p:nvSpPr>
          <p:cNvPr id="5" name="Espace réservé du texte 3"/>
          <p:cNvSpPr>
            <a:spLocks noGrp="1"/>
          </p:cNvSpPr>
          <p:nvPr>
            <p:ph type="body" sz="quarter" idx="10"/>
          </p:nvPr>
        </p:nvSpPr>
        <p:spPr>
          <a:xfrm>
            <a:off x="1188000" y="3639600"/>
            <a:ext cx="9732536" cy="1778000"/>
          </a:xfrm>
        </p:spPr>
        <p:txBody>
          <a:bodyPr/>
          <a:lstStyle/>
          <a:p>
            <a:r>
              <a:rPr lang="fr-FR" dirty="0" smtClean="0"/>
              <a:t> </a:t>
            </a:r>
          </a:p>
          <a:p>
            <a:r>
              <a:rPr lang="fr-FR" sz="1800" dirty="0" smtClean="0"/>
              <a:t>M&amp;S : quelles différences entre la CR-GR-HSE-424 et le chapitre 16 de la règle CR-MS-HSEQ-202 ?</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5" name="Espace réservé du texte 1"/>
          <p:cNvSpPr txBox="1">
            <a:spLocks/>
          </p:cNvSpPr>
          <p:nvPr/>
        </p:nvSpPr>
        <p:spPr>
          <a:xfrm>
            <a:off x="407368" y="532189"/>
            <a:ext cx="11424592" cy="340086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ctr">
              <a:spcAft>
                <a:spcPts val="600"/>
              </a:spcAft>
            </a:pPr>
            <a:endParaRPr lang="fr-FR" sz="300" dirty="0" smtClean="0">
              <a:solidFill>
                <a:schemeClr val="tx1"/>
              </a:solidFill>
            </a:endParaRPr>
          </a:p>
          <a:p>
            <a:pPr marL="0" lvl="0" indent="0">
              <a:spcAft>
                <a:spcPts val="600"/>
              </a:spcAft>
              <a:defRPr/>
            </a:pPr>
            <a:r>
              <a:rPr lang="fr-FR" sz="1800" dirty="0" smtClean="0">
                <a:solidFill>
                  <a:schemeClr val="tx1"/>
                </a:solidFill>
              </a:rPr>
              <a:t>Exigence 3.1 : Référentiel professionnel</a:t>
            </a:r>
            <a:endParaRPr lang="fr-FR" sz="1700" b="0" dirty="0" smtClean="0">
              <a:solidFill>
                <a:schemeClr val="tx1"/>
              </a:solidFill>
            </a:endParaRPr>
          </a:p>
          <a:p>
            <a:pPr marL="285750" lvl="4" indent="-285750" algn="l">
              <a:spcAft>
                <a:spcPts val="600"/>
              </a:spcAft>
              <a:buFont typeface="Wingdings" panose="05000000000000000000" pitchFamily="2" charset="2"/>
              <a:buChar char="q"/>
              <a:defRPr/>
            </a:pPr>
            <a:r>
              <a:rPr lang="fr-FR" sz="1700" dirty="0" smtClean="0">
                <a:solidFill>
                  <a:schemeClr val="tx1"/>
                </a:solidFill>
                <a:latin typeface="Calibri"/>
              </a:rPr>
              <a:t>Exécution des travaux HP selon le référentiel professionnel utilisé dans le pays.</a:t>
            </a:r>
          </a:p>
          <a:p>
            <a:pPr marL="285750" lvl="4" indent="-285750" algn="l">
              <a:spcAft>
                <a:spcPts val="600"/>
              </a:spcAft>
              <a:buFont typeface="Wingdings" panose="05000000000000000000" pitchFamily="2" charset="2"/>
              <a:buChar char="q"/>
              <a:defRPr/>
            </a:pPr>
            <a:r>
              <a:rPr lang="fr-FR" sz="1700" dirty="0" smtClean="0">
                <a:solidFill>
                  <a:schemeClr val="tx1"/>
                </a:solidFill>
                <a:latin typeface="Calibri"/>
              </a:rPr>
              <a:t>En absence de référentiel professionnel dans le pays, obligation de suivre un des ceux listés dans la règle.</a:t>
            </a:r>
          </a:p>
          <a:p>
            <a:pPr marL="285750" lvl="4" indent="-285750" algn="l">
              <a:spcAft>
                <a:spcPts val="600"/>
              </a:spcAft>
              <a:buFont typeface="Wingdings" panose="05000000000000000000" pitchFamily="2" charset="2"/>
              <a:buChar char="q"/>
              <a:defRPr/>
            </a:pPr>
            <a:endParaRPr lang="fr-FR" sz="1700" dirty="0" smtClean="0">
              <a:solidFill>
                <a:schemeClr val="tx1"/>
              </a:solidFill>
              <a:latin typeface="Calibri"/>
            </a:endParaRPr>
          </a:p>
          <a:p>
            <a:pPr marL="0" indent="0" algn="l">
              <a:spcAft>
                <a:spcPts val="600"/>
              </a:spcAft>
            </a:pPr>
            <a:r>
              <a:rPr lang="fr-FR" sz="1700" b="0" dirty="0" smtClean="0">
                <a:solidFill>
                  <a:srgbClr val="FF0000"/>
                </a:solidFill>
              </a:rPr>
              <a:t>Nouvelle exigence pour le M&amp;S</a:t>
            </a:r>
            <a:endParaRPr lang="fr-FR" sz="1700" b="0" dirty="0">
              <a:solidFill>
                <a:srgbClr val="FF0000"/>
              </a:solidFill>
              <a:latin typeface="+mn-lt"/>
            </a:endParaRPr>
          </a:p>
        </p:txBody>
      </p:sp>
      <p:sp>
        <p:nvSpPr>
          <p:cNvPr id="6" name="Espace réservé du texte 1"/>
          <p:cNvSpPr txBox="1">
            <a:spLocks/>
          </p:cNvSpPr>
          <p:nvPr/>
        </p:nvSpPr>
        <p:spPr>
          <a:xfrm>
            <a:off x="407368" y="2708920"/>
            <a:ext cx="11521280" cy="201622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fr-FR" sz="1800" dirty="0" smtClean="0">
                <a:solidFill>
                  <a:schemeClr val="tx1"/>
                </a:solidFill>
              </a:rPr>
              <a:t>Exigence 3.2 : Dispositions contractuelles</a:t>
            </a:r>
          </a:p>
          <a:p>
            <a:pPr marL="0" lvl="0" indent="0">
              <a:spcAft>
                <a:spcPts val="600"/>
              </a:spcAft>
              <a:defRPr/>
            </a:pPr>
            <a:r>
              <a:rPr lang="fr-FR" sz="1700" b="0" dirty="0" smtClean="0">
                <a:solidFill>
                  <a:schemeClr val="tx1"/>
                </a:solidFill>
              </a:rPr>
              <a:t>Le respect du référentiel professionnel et, si elles n’y figurent pas, des exigences suivantes est exigé contractuellement des prestataires des travaux à jet d’eau sous HP.</a:t>
            </a:r>
          </a:p>
          <a:p>
            <a:pPr marL="0" indent="0" defTabSz="685800">
              <a:spcBef>
                <a:spcPts val="600"/>
              </a:spcBef>
              <a:spcAft>
                <a:spcPts val="450"/>
              </a:spcAft>
            </a:pPr>
            <a:r>
              <a:rPr lang="fr-FR" sz="1700" u="sng" dirty="0" smtClean="0">
                <a:solidFill>
                  <a:prstClr val="black"/>
                </a:solidFill>
              </a:rPr>
              <a:t>Organisation</a:t>
            </a:r>
            <a:r>
              <a:rPr lang="fr-FR" sz="1700" dirty="0" smtClean="0">
                <a:solidFill>
                  <a:prstClr val="black"/>
                </a:solidFill>
              </a:rPr>
              <a:t> : </a:t>
            </a:r>
          </a:p>
          <a:p>
            <a:pPr marL="285750" lvl="4" indent="-285750" algn="l" defTabSz="685800">
              <a:spcAft>
                <a:spcPts val="600"/>
              </a:spcAft>
              <a:buFont typeface="Wingdings" panose="05000000000000000000" pitchFamily="2" charset="2"/>
              <a:buChar char="q"/>
              <a:defRPr/>
            </a:pPr>
            <a:r>
              <a:rPr lang="fr-FR" sz="1700" dirty="0" smtClean="0">
                <a:solidFill>
                  <a:schemeClr val="tx1"/>
                </a:solidFill>
                <a:latin typeface="+mj-lt"/>
              </a:rPr>
              <a:t>Composition minimale de l’équipe intervenante et rôle du surveillant.</a:t>
            </a:r>
          </a:p>
          <a:p>
            <a:pPr marL="285750" lvl="4" indent="-285750" algn="l" defTabSz="685800">
              <a:spcAft>
                <a:spcPts val="600"/>
              </a:spcAft>
              <a:buFont typeface="Wingdings" panose="05000000000000000000" pitchFamily="2" charset="2"/>
              <a:buChar char="q"/>
              <a:defRPr/>
            </a:pPr>
            <a:endParaRPr lang="fr-FR" sz="1700" dirty="0" smtClean="0">
              <a:solidFill>
                <a:schemeClr val="tx1"/>
              </a:solidFill>
              <a:latin typeface="+mj-lt"/>
            </a:endParaRPr>
          </a:p>
          <a:p>
            <a:pPr lvl="4" algn="l" defTabSz="685800">
              <a:spcAft>
                <a:spcPts val="600"/>
              </a:spcAft>
              <a:defRPr/>
            </a:pPr>
            <a:r>
              <a:rPr lang="fr-FR" sz="1700" dirty="0" smtClean="0">
                <a:solidFill>
                  <a:srgbClr val="FF0000"/>
                </a:solidFill>
                <a:latin typeface="+mj-lt"/>
              </a:rPr>
              <a:t>Nouvelle exigence pour le M&amp;S</a:t>
            </a:r>
          </a:p>
          <a:p>
            <a:pPr lvl="4" algn="l" defTabSz="685800">
              <a:spcAft>
                <a:spcPts val="600"/>
              </a:spcAft>
              <a:defRPr/>
            </a:pPr>
            <a:endParaRPr lang="fr-FR" sz="1700" dirty="0" smtClean="0">
              <a:solidFill>
                <a:schemeClr val="tx1"/>
              </a:solidFill>
              <a:latin typeface="+mj-lt"/>
            </a:endParaRPr>
          </a:p>
        </p:txBody>
      </p:sp>
      <p:cxnSp>
        <p:nvCxnSpPr>
          <p:cNvPr id="9" name="Connecteur droit 8"/>
          <p:cNvCxnSpPr/>
          <p:nvPr/>
        </p:nvCxnSpPr>
        <p:spPr>
          <a:xfrm>
            <a:off x="407368" y="249289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228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5" name="Espace réservé du texte 1"/>
          <p:cNvSpPr txBox="1">
            <a:spLocks/>
          </p:cNvSpPr>
          <p:nvPr/>
        </p:nvSpPr>
        <p:spPr>
          <a:xfrm>
            <a:off x="407368" y="532189"/>
            <a:ext cx="11424592" cy="340086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ctr">
              <a:spcAft>
                <a:spcPts val="600"/>
              </a:spcAft>
            </a:pPr>
            <a:endParaRPr lang="en-US" sz="300" dirty="0" smtClean="0">
              <a:solidFill>
                <a:schemeClr val="tx1"/>
              </a:solidFill>
            </a:endParaRPr>
          </a:p>
          <a:p>
            <a:pPr marL="0" lvl="0" indent="0">
              <a:spcAft>
                <a:spcPts val="600"/>
              </a:spcAft>
              <a:defRPr/>
            </a:pPr>
            <a:r>
              <a:rPr lang="nb-NO" sz="1800" dirty="0">
                <a:solidFill>
                  <a:schemeClr val="tx1"/>
                </a:solidFill>
              </a:rPr>
              <a:t>Exigence </a:t>
            </a:r>
            <a:r>
              <a:rPr lang="nb-NO" sz="1800" dirty="0" smtClean="0">
                <a:solidFill>
                  <a:schemeClr val="tx1"/>
                </a:solidFill>
              </a:rPr>
              <a:t>3.2 </a:t>
            </a:r>
            <a:r>
              <a:rPr lang="nb-NO" sz="1800" dirty="0">
                <a:solidFill>
                  <a:schemeClr val="tx1"/>
                </a:solidFill>
              </a:rPr>
              <a:t>: </a:t>
            </a:r>
            <a:r>
              <a:rPr lang="fr-FR" sz="1800" dirty="0">
                <a:solidFill>
                  <a:schemeClr val="tx1"/>
                </a:solidFill>
              </a:rPr>
              <a:t>Dispositions </a:t>
            </a:r>
            <a:r>
              <a:rPr lang="fr-FR" sz="1800" dirty="0" smtClean="0">
                <a:solidFill>
                  <a:schemeClr val="tx1"/>
                </a:solidFill>
              </a:rPr>
              <a:t>contractuelles (suite)</a:t>
            </a:r>
          </a:p>
          <a:p>
            <a:pPr marL="0" indent="0" defTabSz="685800">
              <a:spcBef>
                <a:spcPts val="600"/>
              </a:spcBef>
              <a:spcAft>
                <a:spcPts val="450"/>
              </a:spcAft>
            </a:pPr>
            <a:r>
              <a:rPr lang="fr-FR" sz="1700" u="sng" dirty="0" smtClean="0">
                <a:solidFill>
                  <a:prstClr val="black"/>
                </a:solidFill>
              </a:rPr>
              <a:t>Techniques</a:t>
            </a:r>
            <a:r>
              <a:rPr lang="fr-FR" sz="1700" dirty="0" smtClean="0">
                <a:solidFill>
                  <a:prstClr val="black"/>
                </a:solidFill>
              </a:rPr>
              <a:t> </a:t>
            </a:r>
            <a:r>
              <a:rPr lang="fr-FR" sz="1700" dirty="0">
                <a:solidFill>
                  <a:prstClr val="black"/>
                </a:solidFill>
              </a:rPr>
              <a:t>:</a:t>
            </a:r>
          </a:p>
          <a:p>
            <a:pPr marL="285750" lvl="4" indent="-285750" algn="l" defTabSz="685800">
              <a:spcAft>
                <a:spcPts val="600"/>
              </a:spcAft>
              <a:buFont typeface="Wingdings" panose="05000000000000000000" pitchFamily="2" charset="2"/>
              <a:buChar char="q"/>
              <a:defRPr/>
            </a:pPr>
            <a:r>
              <a:rPr lang="fr-FR" sz="1700" dirty="0">
                <a:solidFill>
                  <a:schemeClr val="tx1"/>
                </a:solidFill>
                <a:latin typeface="+mj-lt"/>
              </a:rPr>
              <a:t>Interdiction d’effectuer des travaux HP à partir d’échelles ou de petites embarcations. L’activité doit se dérouler dans des conditions adaptées pour permettre une utilisation sûre de l'outil pendant l’opération.</a:t>
            </a:r>
          </a:p>
          <a:p>
            <a:pPr marL="285750" lvl="4" indent="-285750" algn="l" defTabSz="685800">
              <a:spcAft>
                <a:spcPts val="600"/>
              </a:spcAft>
              <a:buFont typeface="Wingdings" panose="05000000000000000000" pitchFamily="2" charset="2"/>
              <a:buChar char="q"/>
              <a:defRPr/>
            </a:pPr>
            <a:r>
              <a:rPr lang="fr-FR" sz="1700" dirty="0">
                <a:solidFill>
                  <a:schemeClr val="tx1"/>
                </a:solidFill>
                <a:latin typeface="+mj-lt"/>
              </a:rPr>
              <a:t>Interdiction de projeter de l’eau sous HP sans outil avec commande à action maintenue.</a:t>
            </a:r>
          </a:p>
          <a:p>
            <a:pPr marL="285750" lvl="4" indent="-285750" algn="l" defTabSz="685800">
              <a:spcAft>
                <a:spcPts val="600"/>
              </a:spcAft>
              <a:buFont typeface="Wingdings" panose="05000000000000000000" pitchFamily="2" charset="2"/>
              <a:buChar char="q"/>
              <a:defRPr/>
            </a:pPr>
            <a:r>
              <a:rPr lang="fr-FR" sz="1700" dirty="0">
                <a:solidFill>
                  <a:schemeClr val="tx1"/>
                </a:solidFill>
                <a:latin typeface="+mj-lt"/>
              </a:rPr>
              <a:t>Mise en place d’un écran de protection et d’un système de retenue pour le nettoyage d’échangeurs et canalisations au flexible.</a:t>
            </a:r>
          </a:p>
          <a:p>
            <a:pPr marL="285750" lvl="4" indent="-285750" algn="l" defTabSz="685800">
              <a:spcAft>
                <a:spcPts val="600"/>
              </a:spcAft>
              <a:buFont typeface="Wingdings" panose="05000000000000000000" pitchFamily="2" charset="2"/>
              <a:buChar char="q"/>
              <a:defRPr/>
            </a:pPr>
            <a:r>
              <a:rPr lang="fr-FR" sz="1700" dirty="0">
                <a:solidFill>
                  <a:schemeClr val="tx1"/>
                </a:solidFill>
                <a:latin typeface="+mj-lt"/>
              </a:rPr>
              <a:t>Mise en place d’un système qualité pour le suivi de la conformité du matériel </a:t>
            </a:r>
            <a:r>
              <a:rPr lang="fr-FR" sz="1700" dirty="0" smtClean="0">
                <a:solidFill>
                  <a:schemeClr val="tx1"/>
                </a:solidFill>
                <a:latin typeface="+mj-lt"/>
              </a:rPr>
              <a:t>utilisé.</a:t>
            </a:r>
          </a:p>
          <a:p>
            <a:pPr marL="355600" indent="0" defTabSz="685800">
              <a:spcAft>
                <a:spcPts val="200"/>
              </a:spcAft>
            </a:pPr>
            <a:endParaRPr lang="fr-FR" sz="1700" b="0" u="sng" dirty="0" smtClean="0">
              <a:solidFill>
                <a:srgbClr val="FF0000"/>
              </a:solidFill>
            </a:endParaRPr>
          </a:p>
          <a:p>
            <a:pPr marL="0" indent="0" algn="l">
              <a:spcAft>
                <a:spcPts val="600"/>
              </a:spcAft>
            </a:pPr>
            <a:r>
              <a:rPr lang="fr-FR" sz="1700" b="0" dirty="0" smtClean="0">
                <a:solidFill>
                  <a:schemeClr val="accent6">
                    <a:lumMod val="75000"/>
                  </a:schemeClr>
                </a:solidFill>
              </a:rPr>
              <a:t>Clarification</a:t>
            </a:r>
            <a:r>
              <a:rPr lang="fr-FR" sz="1700" b="0" dirty="0">
                <a:solidFill>
                  <a:schemeClr val="accent6">
                    <a:lumMod val="75000"/>
                  </a:schemeClr>
                </a:solidFill>
              </a:rPr>
              <a:t>s</a:t>
            </a:r>
            <a:r>
              <a:rPr lang="fr-FR" sz="1700" b="0" dirty="0" smtClean="0">
                <a:solidFill>
                  <a:schemeClr val="accent6">
                    <a:lumMod val="75000"/>
                  </a:schemeClr>
                </a:solidFill>
              </a:rPr>
              <a:t> par rapport à l’ancienne règle MS</a:t>
            </a:r>
            <a:endParaRPr lang="fr-FR" sz="1700" b="0" dirty="0">
              <a:solidFill>
                <a:schemeClr val="accent6">
                  <a:lumMod val="75000"/>
                </a:schemeClr>
              </a:solidFill>
            </a:endParaRPr>
          </a:p>
          <a:p>
            <a:pPr marL="0" indent="0" defTabSz="685800">
              <a:spcBef>
                <a:spcPts val="600"/>
              </a:spcBef>
              <a:spcAft>
                <a:spcPts val="450"/>
              </a:spcAft>
            </a:pPr>
            <a:endParaRPr lang="en-US" sz="1700" u="sng" dirty="0" smtClean="0">
              <a:solidFill>
                <a:prstClr val="black"/>
              </a:solidFill>
            </a:endParaRPr>
          </a:p>
          <a:p>
            <a:pPr marL="0" indent="0" defTabSz="685800">
              <a:spcBef>
                <a:spcPts val="600"/>
              </a:spcBef>
              <a:spcAft>
                <a:spcPts val="450"/>
              </a:spcAft>
            </a:pPr>
            <a:r>
              <a:rPr lang="en-US" sz="1700" u="sng" dirty="0" smtClean="0">
                <a:solidFill>
                  <a:prstClr val="black"/>
                </a:solidFill>
              </a:rPr>
              <a:t>Formation </a:t>
            </a:r>
            <a:r>
              <a:rPr lang="en-US" sz="1700" u="sng" dirty="0">
                <a:solidFill>
                  <a:prstClr val="black"/>
                </a:solidFill>
              </a:rPr>
              <a:t>/ </a:t>
            </a:r>
            <a:r>
              <a:rPr lang="en-US" sz="1700" u="sng" dirty="0" err="1">
                <a:solidFill>
                  <a:prstClr val="black"/>
                </a:solidFill>
              </a:rPr>
              <a:t>Compétences</a:t>
            </a:r>
            <a:r>
              <a:rPr lang="en-US" sz="1700" u="sng" dirty="0">
                <a:solidFill>
                  <a:prstClr val="black"/>
                </a:solidFill>
              </a:rPr>
              <a:t> :</a:t>
            </a:r>
          </a:p>
          <a:p>
            <a:pPr marL="328613" lvl="1" indent="-214313" defTabSz="685800">
              <a:spcAft>
                <a:spcPts val="450"/>
              </a:spcAft>
              <a:buFont typeface="Arial" panose="020B0604020202020204" pitchFamily="34" charset="0"/>
              <a:buChar char="•"/>
            </a:pPr>
            <a:r>
              <a:rPr lang="fr-FR" sz="1700" dirty="0">
                <a:solidFill>
                  <a:prstClr val="black"/>
                </a:solidFill>
                <a:latin typeface="+mj-lt"/>
              </a:rPr>
              <a:t>Formation obligatoire pour le personnel intervenant, ainsi que la certification individuelle dans les pays où elle est disponible.</a:t>
            </a:r>
          </a:p>
          <a:p>
            <a:pPr marL="285750" lvl="4" indent="-285750" algn="l">
              <a:spcAft>
                <a:spcPts val="600"/>
              </a:spcAft>
              <a:buFont typeface="Wingdings" panose="05000000000000000000" pitchFamily="2" charset="2"/>
              <a:buChar char="q"/>
              <a:defRPr/>
            </a:pPr>
            <a:endParaRPr lang="fr-FR" sz="1700" dirty="0">
              <a:solidFill>
                <a:schemeClr val="tx1"/>
              </a:solidFill>
              <a:latin typeface="+mj-lt"/>
            </a:endParaRPr>
          </a:p>
          <a:p>
            <a:pPr marL="0" indent="0" algn="l">
              <a:spcAft>
                <a:spcPts val="600"/>
              </a:spcAft>
            </a:pPr>
            <a:r>
              <a:rPr lang="fr-FR" sz="1700" b="0" dirty="0" smtClean="0">
                <a:solidFill>
                  <a:srgbClr val="00B050"/>
                </a:solidFill>
              </a:rPr>
              <a:t>Pas de changement</a:t>
            </a:r>
            <a:endParaRPr lang="fr-FR" sz="1700" b="0" dirty="0">
              <a:solidFill>
                <a:srgbClr val="00B050"/>
              </a:solidFill>
            </a:endParaRPr>
          </a:p>
        </p:txBody>
      </p:sp>
    </p:spTree>
    <p:extLst>
      <p:ext uri="{BB962C8B-B14F-4D97-AF65-F5344CB8AC3E}">
        <p14:creationId xmlns:p14="http://schemas.microsoft.com/office/powerpoint/2010/main" val="378467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5" name="Espace réservé du texte 1"/>
          <p:cNvSpPr txBox="1">
            <a:spLocks/>
          </p:cNvSpPr>
          <p:nvPr/>
        </p:nvSpPr>
        <p:spPr>
          <a:xfrm>
            <a:off x="407368" y="532189"/>
            <a:ext cx="11424592" cy="340086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ctr">
              <a:spcAft>
                <a:spcPts val="600"/>
              </a:spcAft>
            </a:pPr>
            <a:endParaRPr lang="en-US" sz="300" dirty="0" smtClean="0">
              <a:solidFill>
                <a:schemeClr val="tx1"/>
              </a:solidFill>
            </a:endParaRPr>
          </a:p>
          <a:p>
            <a:pPr marL="0" lvl="0" indent="0">
              <a:spcAft>
                <a:spcPts val="600"/>
              </a:spcAft>
              <a:defRPr/>
            </a:pPr>
            <a:r>
              <a:rPr lang="nb-NO" sz="1800" dirty="0">
                <a:solidFill>
                  <a:schemeClr val="tx1"/>
                </a:solidFill>
              </a:rPr>
              <a:t>Exigence </a:t>
            </a:r>
            <a:r>
              <a:rPr lang="nb-NO" sz="1800" dirty="0" smtClean="0">
                <a:solidFill>
                  <a:schemeClr val="tx1"/>
                </a:solidFill>
              </a:rPr>
              <a:t>3.3 </a:t>
            </a:r>
            <a:r>
              <a:rPr lang="nb-NO" sz="1800" dirty="0">
                <a:solidFill>
                  <a:schemeClr val="tx1"/>
                </a:solidFill>
              </a:rPr>
              <a:t>: </a:t>
            </a:r>
            <a:r>
              <a:rPr lang="fr-FR" sz="1800" dirty="0">
                <a:solidFill>
                  <a:schemeClr val="tx1"/>
                </a:solidFill>
              </a:rPr>
              <a:t>Coordinateur de travaux HP </a:t>
            </a:r>
            <a:endParaRPr lang="fr-FR" sz="1700" dirty="0">
              <a:solidFill>
                <a:schemeClr val="tx1"/>
              </a:solidFill>
              <a:latin typeface="Calibri"/>
            </a:endParaRPr>
          </a:p>
          <a:p>
            <a:pPr marL="285750" lvl="4" indent="-285750" algn="l">
              <a:spcAft>
                <a:spcPts val="600"/>
              </a:spcAft>
              <a:buFont typeface="Wingdings" panose="05000000000000000000" pitchFamily="2" charset="2"/>
              <a:buChar char="q"/>
              <a:defRPr/>
            </a:pPr>
            <a:r>
              <a:rPr lang="fr-FR" sz="1700" dirty="0">
                <a:solidFill>
                  <a:schemeClr val="tx1"/>
                </a:solidFill>
                <a:latin typeface="Calibri"/>
              </a:rPr>
              <a:t>Identification d’un coordinateur HP formé et, dans les pays où une certification existe, certifié.</a:t>
            </a:r>
          </a:p>
          <a:p>
            <a:pPr marL="285750" lvl="4" indent="-285750" algn="l">
              <a:spcAft>
                <a:spcPts val="600"/>
              </a:spcAft>
              <a:buFont typeface="Wingdings" panose="05000000000000000000" pitchFamily="2" charset="2"/>
              <a:buChar char="q"/>
              <a:defRPr/>
            </a:pPr>
            <a:endParaRPr lang="fr-FR" sz="1700" dirty="0">
              <a:solidFill>
                <a:schemeClr val="tx1"/>
              </a:solidFill>
              <a:latin typeface="Calibri"/>
            </a:endParaRPr>
          </a:p>
          <a:p>
            <a:pPr marL="0" indent="0" algn="l">
              <a:spcAft>
                <a:spcPts val="600"/>
              </a:spcAft>
            </a:pPr>
            <a:r>
              <a:rPr lang="fr-FR" sz="1700" b="0" dirty="0" smtClean="0">
                <a:solidFill>
                  <a:srgbClr val="FF0000"/>
                </a:solidFill>
              </a:rPr>
              <a:t>Nouvelle exigence pour le M&amp;S</a:t>
            </a:r>
          </a:p>
          <a:p>
            <a:pPr marL="0" indent="0" algn="l">
              <a:spcAft>
                <a:spcPts val="600"/>
              </a:spcAft>
            </a:pPr>
            <a:r>
              <a:rPr lang="fr-FR" sz="1700" b="0" dirty="0">
                <a:solidFill>
                  <a:srgbClr val="FF0000"/>
                </a:solidFill>
                <a:latin typeface="+mn-lt"/>
              </a:rPr>
              <a:t>Besoin d’avoir un référent technique capable de «dialoguer» avec l’entreprise intervenante lors de la préparation de l’intervention (préparation cahier des charges, revue de l’analyse de risque et du mode opératoire, etc.)</a:t>
            </a:r>
          </a:p>
          <a:p>
            <a:pPr marL="0" indent="0" algn="l">
              <a:spcAft>
                <a:spcPts val="600"/>
              </a:spcAft>
            </a:pPr>
            <a:endParaRPr lang="fr-FR" sz="1700" b="0" dirty="0">
              <a:solidFill>
                <a:srgbClr val="FF0000"/>
              </a:solidFill>
              <a:latin typeface="+mn-lt"/>
            </a:endParaRPr>
          </a:p>
        </p:txBody>
      </p:sp>
      <p:sp>
        <p:nvSpPr>
          <p:cNvPr id="7" name="Espace réservé du texte 1"/>
          <p:cNvSpPr txBox="1">
            <a:spLocks/>
          </p:cNvSpPr>
          <p:nvPr/>
        </p:nvSpPr>
        <p:spPr>
          <a:xfrm>
            <a:off x="407368" y="3277368"/>
            <a:ext cx="11521280" cy="201622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fr-FR" sz="1800" dirty="0" smtClean="0">
                <a:solidFill>
                  <a:schemeClr val="tx1"/>
                </a:solidFill>
              </a:rPr>
              <a:t>Exigence 3.4 : </a:t>
            </a:r>
            <a:r>
              <a:rPr lang="en-US" sz="1800" dirty="0" err="1">
                <a:solidFill>
                  <a:schemeClr val="tx1"/>
                </a:solidFill>
              </a:rPr>
              <a:t>Visites</a:t>
            </a:r>
            <a:r>
              <a:rPr lang="en-US" sz="1800" dirty="0">
                <a:solidFill>
                  <a:schemeClr val="tx1"/>
                </a:solidFill>
              </a:rPr>
              <a:t> de </a:t>
            </a:r>
            <a:r>
              <a:rPr lang="en-US" sz="1800" dirty="0" err="1" smtClean="0">
                <a:solidFill>
                  <a:schemeClr val="tx1"/>
                </a:solidFill>
              </a:rPr>
              <a:t>conformité</a:t>
            </a:r>
            <a:endParaRPr lang="nb-NO" sz="1800" b="0" dirty="0">
              <a:solidFill>
                <a:schemeClr val="tx1"/>
              </a:solidFill>
            </a:endParaRPr>
          </a:p>
          <a:p>
            <a:pPr marL="285750" marR="0" lvl="4" indent="-285750" algn="l" defTabSz="914400" eaLnBrk="1" fontAlgn="auto" latinLnBrk="0" hangingPunct="1">
              <a:lnSpc>
                <a:spcPct val="100000"/>
              </a:lnSpc>
              <a:spcBef>
                <a:spcPts val="0"/>
              </a:spcBef>
              <a:spcAft>
                <a:spcPts val="600"/>
              </a:spcAft>
              <a:buClrTx/>
              <a:buSzTx/>
              <a:buFont typeface="Wingdings" panose="05000000000000000000" pitchFamily="2" charset="2"/>
              <a:buChar char="q"/>
              <a:tabLst/>
              <a:defRPr/>
            </a:pPr>
            <a:r>
              <a:rPr lang="fr-FR" sz="1700" dirty="0">
                <a:solidFill>
                  <a:schemeClr val="tx1"/>
                </a:solidFill>
                <a:latin typeface="Calibri"/>
              </a:rPr>
              <a:t>Visites régulières (selon une fréquence à définir par chaque entité ou filiale) des chantiers, par le personnel de l’entité ou filiale avec une liste d’exigences à vérifier </a:t>
            </a:r>
            <a:r>
              <a:rPr lang="fr-FR" sz="1700" i="1" dirty="0">
                <a:solidFill>
                  <a:schemeClr val="tx1"/>
                </a:solidFill>
                <a:latin typeface="Calibri"/>
              </a:rPr>
              <a:t>a minima</a:t>
            </a:r>
            <a:r>
              <a:rPr lang="fr-FR" sz="1700" dirty="0">
                <a:solidFill>
                  <a:schemeClr val="tx1"/>
                </a:solidFill>
                <a:latin typeface="Calibri"/>
              </a:rPr>
              <a:t>.</a:t>
            </a:r>
          </a:p>
          <a:p>
            <a:pPr marL="0" lvl="0" indent="0" algn="l">
              <a:spcAft>
                <a:spcPts val="600"/>
              </a:spcAft>
            </a:pPr>
            <a:endParaRPr lang="fr-FR" sz="1700" b="0" dirty="0">
              <a:solidFill>
                <a:srgbClr val="00B050"/>
              </a:solidFill>
            </a:endParaRPr>
          </a:p>
          <a:p>
            <a:pPr marL="0" indent="0" algn="l">
              <a:spcAft>
                <a:spcPts val="600"/>
              </a:spcAft>
            </a:pPr>
            <a:r>
              <a:rPr lang="fr-FR" sz="1700" b="0" dirty="0">
                <a:solidFill>
                  <a:srgbClr val="FF0000"/>
                </a:solidFill>
              </a:rPr>
              <a:t>Nouvelle exigence pour le </a:t>
            </a:r>
            <a:r>
              <a:rPr lang="fr-FR" sz="1700" b="0" dirty="0" smtClean="0">
                <a:solidFill>
                  <a:srgbClr val="FF0000"/>
                </a:solidFill>
              </a:rPr>
              <a:t>M&amp;S</a:t>
            </a:r>
          </a:p>
          <a:p>
            <a:pPr marL="0" indent="0" algn="l">
              <a:spcAft>
                <a:spcPts val="600"/>
              </a:spcAft>
            </a:pPr>
            <a:r>
              <a:rPr lang="fr-FR" sz="1700" b="0" dirty="0">
                <a:solidFill>
                  <a:srgbClr val="FF0000"/>
                </a:solidFill>
              </a:rPr>
              <a:t>L’exigence répond à un besoin de présence terrain et permet de vérifier le respect des exigences fondamentales de prévention sans se substituer à l’entreprise extérieure</a:t>
            </a:r>
            <a:r>
              <a:rPr lang="fr-FR" sz="1700" b="0" dirty="0" smtClean="0">
                <a:solidFill>
                  <a:srgbClr val="FF0000"/>
                </a:solidFill>
              </a:rPr>
              <a:t>.</a:t>
            </a:r>
            <a:endParaRPr lang="fr-FR" sz="1700" b="0" dirty="0">
              <a:solidFill>
                <a:srgbClr val="FF0000"/>
              </a:solidFill>
            </a:endParaRPr>
          </a:p>
        </p:txBody>
      </p:sp>
      <p:cxnSp>
        <p:nvCxnSpPr>
          <p:cNvPr id="8" name="Connecteur droit 7"/>
          <p:cNvCxnSpPr/>
          <p:nvPr/>
        </p:nvCxnSpPr>
        <p:spPr>
          <a:xfrm>
            <a:off x="407368" y="2780928"/>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1245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5" name="Espace réservé du texte 1"/>
          <p:cNvSpPr txBox="1">
            <a:spLocks/>
          </p:cNvSpPr>
          <p:nvPr/>
        </p:nvSpPr>
        <p:spPr>
          <a:xfrm>
            <a:off x="407368" y="532189"/>
            <a:ext cx="11424592" cy="340086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ctr">
              <a:spcAft>
                <a:spcPts val="600"/>
              </a:spcAft>
            </a:pPr>
            <a:endParaRPr lang="en-US" sz="300" dirty="0" smtClean="0">
              <a:solidFill>
                <a:schemeClr val="tx1"/>
              </a:solidFill>
            </a:endParaRPr>
          </a:p>
          <a:p>
            <a:pPr marL="0" lvl="0" indent="0">
              <a:spcAft>
                <a:spcPts val="600"/>
              </a:spcAft>
              <a:defRPr/>
            </a:pPr>
            <a:r>
              <a:rPr lang="nb-NO" sz="1800" dirty="0">
                <a:solidFill>
                  <a:schemeClr val="tx1"/>
                </a:solidFill>
              </a:rPr>
              <a:t>Exigence </a:t>
            </a:r>
            <a:r>
              <a:rPr lang="nb-NO" sz="1800" dirty="0" smtClean="0">
                <a:solidFill>
                  <a:schemeClr val="tx1"/>
                </a:solidFill>
              </a:rPr>
              <a:t>3.5 </a:t>
            </a:r>
            <a:r>
              <a:rPr lang="nb-NO" sz="1800" dirty="0">
                <a:solidFill>
                  <a:schemeClr val="tx1"/>
                </a:solidFill>
              </a:rPr>
              <a:t>: </a:t>
            </a:r>
            <a:r>
              <a:rPr lang="fr-FR" sz="1800" dirty="0">
                <a:solidFill>
                  <a:prstClr val="black"/>
                </a:solidFill>
              </a:rPr>
              <a:t>Travaux par jet d’eau sous HP automatique ou </a:t>
            </a:r>
            <a:r>
              <a:rPr lang="fr-FR" sz="1800" dirty="0" smtClean="0">
                <a:solidFill>
                  <a:prstClr val="black"/>
                </a:solidFill>
              </a:rPr>
              <a:t>semi-automatique</a:t>
            </a:r>
            <a:endParaRPr lang="fr-FR" sz="1700" dirty="0">
              <a:solidFill>
                <a:schemeClr val="tx1"/>
              </a:solidFill>
              <a:latin typeface="Calibri"/>
            </a:endParaRPr>
          </a:p>
          <a:p>
            <a:pPr marL="285750" lvl="4" indent="-285750" algn="l">
              <a:spcAft>
                <a:spcPts val="600"/>
              </a:spcAft>
              <a:buFont typeface="Wingdings" panose="05000000000000000000" pitchFamily="2" charset="2"/>
              <a:buChar char="q"/>
              <a:defRPr/>
            </a:pPr>
            <a:r>
              <a:rPr lang="fr-FR" sz="1700" dirty="0">
                <a:solidFill>
                  <a:schemeClr val="tx1"/>
                </a:solidFill>
                <a:latin typeface="Calibri"/>
              </a:rPr>
              <a:t>Analyse des techniques disponibles en privilégiant les techniques automatiques ou semi-automatiques.</a:t>
            </a:r>
          </a:p>
          <a:p>
            <a:pPr marL="285750" lvl="4" indent="-285750" algn="l">
              <a:spcAft>
                <a:spcPts val="600"/>
              </a:spcAft>
              <a:buFont typeface="Wingdings" panose="05000000000000000000" pitchFamily="2" charset="2"/>
              <a:buChar char="q"/>
              <a:defRPr/>
            </a:pPr>
            <a:r>
              <a:rPr lang="fr-FR" sz="1700" dirty="0">
                <a:solidFill>
                  <a:schemeClr val="tx1"/>
                </a:solidFill>
                <a:latin typeface="Calibri"/>
              </a:rPr>
              <a:t>Mise en place d’un indicateur local portant sur le taux de réalisation en automatique ou semi-automatique vis-à-vis les travaux par jet d’eau sous HP réalisés en manuel. </a:t>
            </a:r>
          </a:p>
          <a:p>
            <a:pPr marL="285750" lvl="4" indent="-285750" algn="l">
              <a:spcAft>
                <a:spcPts val="600"/>
              </a:spcAft>
              <a:buFont typeface="Wingdings" panose="05000000000000000000" pitchFamily="2" charset="2"/>
              <a:buChar char="q"/>
              <a:defRPr/>
            </a:pPr>
            <a:endParaRPr lang="fr-FR" sz="1700" dirty="0">
              <a:solidFill>
                <a:schemeClr val="tx1"/>
              </a:solidFill>
              <a:latin typeface="Calibri"/>
            </a:endParaRPr>
          </a:p>
          <a:p>
            <a:pPr marL="0" indent="0" algn="l">
              <a:spcAft>
                <a:spcPts val="600"/>
              </a:spcAft>
            </a:pPr>
            <a:r>
              <a:rPr lang="fr-FR" sz="1700" b="0" dirty="0" smtClean="0">
                <a:solidFill>
                  <a:schemeClr val="accent6">
                    <a:lumMod val="75000"/>
                  </a:schemeClr>
                </a:solidFill>
              </a:rPr>
              <a:t>Exigence figurant partiellement dans l’ancienne règle MS</a:t>
            </a:r>
            <a:endParaRPr lang="fr-FR" sz="1700" b="0" dirty="0">
              <a:solidFill>
                <a:schemeClr val="accent6">
                  <a:lumMod val="75000"/>
                </a:schemeClr>
              </a:solidFill>
              <a:latin typeface="+mn-lt"/>
            </a:endParaRPr>
          </a:p>
        </p:txBody>
      </p:sp>
    </p:spTree>
    <p:extLst>
      <p:ext uri="{BB962C8B-B14F-4D97-AF65-F5344CB8AC3E}">
        <p14:creationId xmlns:p14="http://schemas.microsoft.com/office/powerpoint/2010/main" val="10272017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OU TROUVER DES INFORMATIONS COMPLEMENTAIRES </a:t>
            </a:r>
            <a:r>
              <a:rPr lang="fr-FR" b="1" smtClean="0">
                <a:solidFill>
                  <a:schemeClr val="bg1"/>
                </a:solidFill>
              </a:rPr>
              <a:t>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836712"/>
            <a:ext cx="10958400" cy="5040311"/>
          </a:xfrm>
        </p:spPr>
        <p:txBody>
          <a:bodyPr/>
          <a:lstStyle/>
          <a:p>
            <a:r>
              <a:rPr lang="fr-FR" dirty="0" smtClean="0">
                <a:solidFill>
                  <a:schemeClr val="tx1"/>
                </a:solidFill>
              </a:rPr>
              <a:t>Publication sur WAT</a:t>
            </a:r>
            <a:r>
              <a:rPr lang="fr-FR" dirty="0" smtClean="0"/>
              <a:t>: </a:t>
            </a:r>
            <a:r>
              <a:rPr lang="fr-FR" dirty="0" smtClean="0">
                <a:hlinkClick r:id="rId2"/>
              </a:rPr>
              <a:t>http://wat.corp.local/sites/s215/fr-FR/Pages/Règles%20HSE/CR%20424/Nouvelle-règle-HSE--travaux-par-jet-d%27eau-sous-haute-pression.aspx</a:t>
            </a:r>
            <a:endParaRPr lang="fr-FR"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smtClean="0">
                <a:latin typeface="+mj-lt"/>
              </a:rPr>
              <a:t>6</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E99F6862-519E-4D3B-959E-8B8E74B90771}">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604</TotalTime>
  <Words>500</Words>
  <Application>Microsoft Office PowerPoint</Application>
  <PresentationFormat>Grand écran</PresentationFormat>
  <Paragraphs>66</Paragraphs>
  <Slides>6</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Helvetica</vt:lpstr>
      <vt:lpstr>Wingdings</vt:lpstr>
      <vt:lpstr/>
      <vt:lpstr>CR-GR-HSE-424 Travaux par jet d'eau sous haute pression</vt:lpstr>
      <vt:lpstr>Présentation PowerPoint</vt:lpstr>
      <vt:lpstr>Présentation PowerPoint</vt:lpstr>
      <vt:lpstr>Présentation PowerPoint</vt:lpstr>
      <vt:lpstr>Présentation PowerPoint</vt:lpstr>
      <vt:lpstr>OU TROUVER DES INFORMATIONS COMPLEMENTAIRES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155</cp:revision>
  <cp:lastPrinted>2018-09-13T16:16:27Z</cp:lastPrinted>
  <dcterms:modified xsi:type="dcterms:W3CDTF">2018-11-27T12:56:42Z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