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handoutMasterIdLst>
    <p:handoutMasterId r:id="rId12"/>
  </p:handoutMasterIdLst>
  <p:sldIdLst>
    <p:sldId id="256" r:id="rId5"/>
    <p:sldId id="277" r:id="rId6"/>
    <p:sldId id="282" r:id="rId7"/>
    <p:sldId id="283" r:id="rId8"/>
    <p:sldId id="284" r:id="rId9"/>
    <p:sldId id="281" r:id="rId1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3979" autoAdjust="0"/>
  </p:normalViewPr>
  <p:slideViewPr>
    <p:cSldViewPr>
      <p:cViewPr varScale="1">
        <p:scale>
          <a:sx n="67" d="100"/>
          <a:sy n="67" d="100"/>
        </p:scale>
        <p:origin x="672" y="66"/>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12/11/2018</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12/11/2018</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3320497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1647805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818609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4943068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schemeClr val="bg1">
                    <a:lumMod val="50000"/>
                  </a:schemeClr>
                </a:solidFill>
              </a:rPr>
              <a:t>-</a:t>
            </a:r>
            <a:r>
              <a:rPr lang="en-GB" sz="1000" b="1" dirty="0" smtClean="0">
                <a:solidFill>
                  <a:schemeClr val="bg1">
                    <a:lumMod val="50000"/>
                  </a:schemeClr>
                </a:solidFill>
              </a:rPr>
              <a:t> </a:t>
            </a:r>
            <a:r>
              <a:rPr lang="fr-FR" sz="1000" dirty="0" smtClean="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67" r:id="rId2"/>
    <p:sldLayoutId id="2147483684"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232;gles%20HSE/CR%20801/Nouvelle-r&#232;gle-HSE--.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CR-GR-HSE-801 </a:t>
            </a:r>
            <a:r>
              <a:rPr lang="fr-FR" dirty="0"/>
              <a:t>Gestion des évènements et retour d’expérience HSE</a:t>
            </a:r>
            <a:endParaRPr lang="en-US" dirty="0">
              <a:solidFill>
                <a:srgbClr val="FF0000"/>
              </a:solidFill>
            </a:endParaRPr>
          </a:p>
        </p:txBody>
      </p:sp>
      <p:sp>
        <p:nvSpPr>
          <p:cNvPr id="5" name="Espace réservé du texte 3"/>
          <p:cNvSpPr>
            <a:spLocks noGrp="1"/>
          </p:cNvSpPr>
          <p:nvPr>
            <p:ph type="body" sz="quarter" idx="10"/>
          </p:nvPr>
        </p:nvSpPr>
        <p:spPr>
          <a:xfrm>
            <a:off x="1188000" y="3639600"/>
            <a:ext cx="9732536" cy="1778000"/>
          </a:xfrm>
        </p:spPr>
        <p:txBody>
          <a:bodyPr/>
          <a:lstStyle/>
          <a:p>
            <a:r>
              <a:rPr lang="fr-FR" dirty="0" smtClean="0"/>
              <a:t> </a:t>
            </a:r>
          </a:p>
          <a:p>
            <a:r>
              <a:rPr lang="fr-FR" sz="1800" dirty="0" smtClean="0"/>
              <a:t>M&amp;S : quelles différences entre la CR-GR-HSE-801 et la règle CR-MS-HSE</a:t>
            </a:r>
            <a:r>
              <a:rPr lang="fr-FR" sz="1800" dirty="0"/>
              <a:t>Q-131</a:t>
            </a:r>
            <a:r>
              <a:rPr lang="fr-FR" sz="1800" dirty="0" smtClean="0"/>
              <a:t> ?</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5" name="Espace réservé du texte 1"/>
          <p:cNvSpPr txBox="1">
            <a:spLocks/>
          </p:cNvSpPr>
          <p:nvPr/>
        </p:nvSpPr>
        <p:spPr>
          <a:xfrm>
            <a:off x="407368" y="532189"/>
            <a:ext cx="11424592" cy="340086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smtClean="0">
                <a:solidFill>
                  <a:schemeClr val="tx1"/>
                </a:solidFill>
              </a:rPr>
              <a:t>Exigence </a:t>
            </a:r>
            <a:r>
              <a:rPr lang="nb-NO" sz="1800" dirty="0">
                <a:solidFill>
                  <a:schemeClr val="tx1"/>
                </a:solidFill>
              </a:rPr>
              <a:t>3.1.1 : </a:t>
            </a:r>
            <a:r>
              <a:rPr lang="fr-FR" sz="1800" dirty="0">
                <a:solidFill>
                  <a:schemeClr val="tx1"/>
                </a:solidFill>
              </a:rPr>
              <a:t>Etapes de gestion des évènements HSE </a:t>
            </a:r>
            <a:endParaRPr lang="fr-FR" sz="1800" dirty="0" smtClean="0">
              <a:solidFill>
                <a:schemeClr val="tx1"/>
              </a:solidFill>
            </a:endParaRPr>
          </a:p>
          <a:p>
            <a:pPr marL="285750" lvl="4" indent="-285750" algn="l">
              <a:spcAft>
                <a:spcPts val="600"/>
              </a:spcAft>
              <a:buFont typeface="Wingdings" panose="05000000000000000000" pitchFamily="2" charset="2"/>
              <a:buChar char="q"/>
              <a:defRPr/>
            </a:pPr>
            <a:r>
              <a:rPr lang="fr-FR" sz="1700" dirty="0" smtClean="0">
                <a:solidFill>
                  <a:schemeClr val="tx1"/>
                </a:solidFill>
                <a:latin typeface="+mj-lt"/>
              </a:rPr>
              <a:t>Dans le respect de la réglemen</a:t>
            </a:r>
            <a:r>
              <a:rPr lang="fr-FR" sz="1700" dirty="0">
                <a:solidFill>
                  <a:schemeClr val="tx1"/>
                </a:solidFill>
                <a:latin typeface="Calibri"/>
              </a:rPr>
              <a:t>tation locale, tout évènement HSE est géré selon les quatre étapes suivantes </a:t>
            </a:r>
            <a:r>
              <a:rPr lang="fr-FR" sz="1700" dirty="0" smtClean="0">
                <a:solidFill>
                  <a:schemeClr val="tx1"/>
                </a:solidFill>
                <a:latin typeface="Calibri"/>
              </a:rPr>
              <a:t>:</a:t>
            </a:r>
          </a:p>
          <a:p>
            <a:pPr marL="285750" lvl="4" indent="-285750" algn="l">
              <a:spcAft>
                <a:spcPts val="600"/>
              </a:spcAft>
              <a:buFont typeface="Wingdings" panose="05000000000000000000" pitchFamily="2" charset="2"/>
              <a:buChar char="q"/>
              <a:defRPr/>
            </a:pPr>
            <a:endParaRPr lang="fr-FR" sz="1700" dirty="0" smtClean="0">
              <a:solidFill>
                <a:schemeClr val="tx1"/>
              </a:solidFill>
              <a:latin typeface="Calibri"/>
            </a:endParaRPr>
          </a:p>
          <a:p>
            <a:pPr marL="285750" lvl="4" indent="-285750" algn="l">
              <a:spcAft>
                <a:spcPts val="600"/>
              </a:spcAft>
              <a:buFont typeface="Wingdings" panose="05000000000000000000" pitchFamily="2" charset="2"/>
              <a:buChar char="q"/>
              <a:defRPr/>
            </a:pPr>
            <a:endParaRPr lang="fr-FR" sz="1700" dirty="0">
              <a:solidFill>
                <a:schemeClr val="tx1"/>
              </a:solidFill>
              <a:latin typeface="Calibri"/>
            </a:endParaRPr>
          </a:p>
          <a:p>
            <a:pPr marL="0" indent="0" algn="l">
              <a:spcAft>
                <a:spcPts val="600"/>
              </a:spcAft>
            </a:pPr>
            <a:r>
              <a:rPr lang="fr-FR" sz="1700" b="0" dirty="0">
                <a:solidFill>
                  <a:schemeClr val="tx1"/>
                </a:solidFill>
              </a:rPr>
              <a:t>NB:  Pour les évènements HSE provenant d’autres industriels ou d’organismes professionnels, hors du domaine opéré du Groupe, la prise en compte des enseignements se fait par partage d’expérience avec les entités, filiales ou métiers concernés, au travers du processus </a:t>
            </a:r>
            <a:r>
              <a:rPr lang="fr-FR" sz="1700" b="0" dirty="0" err="1">
                <a:solidFill>
                  <a:schemeClr val="tx1"/>
                </a:solidFill>
              </a:rPr>
              <a:t>Corex</a:t>
            </a:r>
            <a:r>
              <a:rPr lang="fr-FR" sz="1700" b="0" dirty="0">
                <a:solidFill>
                  <a:schemeClr val="tx1"/>
                </a:solidFill>
              </a:rPr>
              <a:t> HSE (annexe 4).</a:t>
            </a:r>
          </a:p>
          <a:p>
            <a:pPr marL="0" indent="0" algn="l">
              <a:spcAft>
                <a:spcPts val="600"/>
              </a:spcAft>
            </a:pPr>
            <a:endParaRPr lang="fr-FR" sz="1700" b="0" dirty="0">
              <a:solidFill>
                <a:srgbClr val="00B050"/>
              </a:solidFill>
            </a:endParaRPr>
          </a:p>
          <a:p>
            <a:pPr marL="0" indent="0" algn="l">
              <a:spcAft>
                <a:spcPts val="600"/>
              </a:spcAft>
            </a:pPr>
            <a:r>
              <a:rPr lang="fr-FR" sz="1700" b="0" dirty="0" smtClean="0">
                <a:solidFill>
                  <a:srgbClr val="00B050"/>
                </a:solidFill>
              </a:rPr>
              <a:t>Pas de modification</a:t>
            </a:r>
          </a:p>
        </p:txBody>
      </p:sp>
      <p:sp>
        <p:nvSpPr>
          <p:cNvPr id="7" name="Espace réservé du texte 1"/>
          <p:cNvSpPr txBox="1">
            <a:spLocks/>
          </p:cNvSpPr>
          <p:nvPr/>
        </p:nvSpPr>
        <p:spPr>
          <a:xfrm>
            <a:off x="407368" y="3655475"/>
            <a:ext cx="8712968" cy="2442789"/>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a:solidFill>
                  <a:schemeClr val="tx1"/>
                </a:solidFill>
              </a:rPr>
              <a:t>Exigence </a:t>
            </a:r>
            <a:r>
              <a:rPr lang="nb-NO" sz="1800" dirty="0" smtClean="0">
                <a:solidFill>
                  <a:schemeClr val="tx1"/>
                </a:solidFill>
              </a:rPr>
              <a:t>3.2.1 </a:t>
            </a:r>
            <a:r>
              <a:rPr lang="nb-NO" sz="1800" dirty="0">
                <a:solidFill>
                  <a:schemeClr val="tx1"/>
                </a:solidFill>
              </a:rPr>
              <a:t>: </a:t>
            </a:r>
            <a:r>
              <a:rPr lang="fr-FR" sz="1800" dirty="0">
                <a:solidFill>
                  <a:schemeClr val="tx1"/>
                </a:solidFill>
              </a:rPr>
              <a:t>Evaluation du niveau de gravité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 niveau de gravité des évènements HSE est évalué selon la grille de cotation du niveau de gravité réelle ou potentielle de l’annexe 1.</a:t>
            </a:r>
          </a:p>
          <a:p>
            <a:pPr marL="354013" lvl="1" indent="-354013" algn="just">
              <a:spcBef>
                <a:spcPts val="600"/>
              </a:spcBef>
              <a:buNone/>
            </a:pPr>
            <a:r>
              <a:rPr lang="fr-FR" sz="1700" dirty="0">
                <a:solidFill>
                  <a:schemeClr val="tx1"/>
                </a:solidFill>
                <a:latin typeface="+mj-lt"/>
              </a:rPr>
              <a:t>NB:	Pour les anomalies, seules les évaluations avec un niveau de gravité potentielle ≥ 4 sont enregistrées.</a:t>
            </a:r>
          </a:p>
          <a:p>
            <a:pPr marL="354013" lvl="1" indent="-354013" algn="just">
              <a:buNone/>
              <a:tabLst>
                <a:tab pos="354013" algn="l"/>
              </a:tabLst>
            </a:pPr>
            <a:r>
              <a:rPr lang="fr-FR" sz="1700" dirty="0">
                <a:solidFill>
                  <a:schemeClr val="tx1"/>
                </a:solidFill>
                <a:latin typeface="+mj-lt"/>
              </a:rPr>
              <a:t>	L’évaluation initiale d’un évènement HSE peut être revue après analyse (ex. : nouvelles informations, constatations).</a:t>
            </a:r>
          </a:p>
          <a:p>
            <a:pPr marL="0" indent="0" algn="l">
              <a:spcAft>
                <a:spcPts val="600"/>
              </a:spcAft>
            </a:pPr>
            <a:endParaRPr lang="fr-FR" sz="1700" b="0" dirty="0">
              <a:solidFill>
                <a:srgbClr val="00B050"/>
              </a:solidFill>
            </a:endParaRPr>
          </a:p>
          <a:p>
            <a:pPr marL="0" indent="0" algn="l">
              <a:spcAft>
                <a:spcPts val="600"/>
              </a:spcAft>
            </a:pPr>
            <a:r>
              <a:rPr lang="fr-FR" sz="1700" b="0" dirty="0">
                <a:solidFill>
                  <a:srgbClr val="00B050"/>
                </a:solidFill>
              </a:rPr>
              <a:t>Pas de modification</a:t>
            </a:r>
          </a:p>
        </p:txBody>
      </p:sp>
      <p:cxnSp>
        <p:nvCxnSpPr>
          <p:cNvPr id="8" name="Connecteur droit 7"/>
          <p:cNvCxnSpPr/>
          <p:nvPr/>
        </p:nvCxnSpPr>
        <p:spPr>
          <a:xfrm>
            <a:off x="407368" y="3501008"/>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3"/>
          <a:stretch>
            <a:fillRect/>
          </a:stretch>
        </p:blipFill>
        <p:spPr>
          <a:xfrm>
            <a:off x="813168" y="1196752"/>
            <a:ext cx="7344816" cy="700656"/>
          </a:xfrm>
          <a:prstGeom prst="rect">
            <a:avLst/>
          </a:prstGeom>
        </p:spPr>
      </p:pic>
      <p:pic>
        <p:nvPicPr>
          <p:cNvPr id="9" name="Picture 8"/>
          <p:cNvPicPr>
            <a:picLocks noChangeAspect="1"/>
          </p:cNvPicPr>
          <p:nvPr/>
        </p:nvPicPr>
        <p:blipFill>
          <a:blip r:embed="rId4"/>
          <a:stretch>
            <a:fillRect/>
          </a:stretch>
        </p:blipFill>
        <p:spPr>
          <a:xfrm>
            <a:off x="9442496" y="3788678"/>
            <a:ext cx="2405080" cy="2453964"/>
          </a:xfrm>
          <a:prstGeom prst="rect">
            <a:avLst/>
          </a:prstGeom>
        </p:spPr>
      </p:pic>
    </p:spTree>
    <p:extLst>
      <p:ext uri="{BB962C8B-B14F-4D97-AF65-F5344CB8AC3E}">
        <p14:creationId xmlns:p14="http://schemas.microsoft.com/office/powerpoint/2010/main" val="348228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7" name="Espace réservé du texte 1"/>
          <p:cNvSpPr txBox="1">
            <a:spLocks/>
          </p:cNvSpPr>
          <p:nvPr/>
        </p:nvSpPr>
        <p:spPr>
          <a:xfrm>
            <a:off x="407368" y="548680"/>
            <a:ext cx="11521280" cy="338437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smtClean="0">
                <a:solidFill>
                  <a:schemeClr val="tx1"/>
                </a:solidFill>
              </a:rPr>
              <a:t>Exigence 3.3.1 : communication</a:t>
            </a:r>
            <a:r>
              <a:rPr lang="fr-FR" sz="1800" dirty="0" smtClean="0">
                <a:solidFill>
                  <a:schemeClr val="tx1"/>
                </a:solidFill>
              </a:rPr>
              <a:t> </a:t>
            </a:r>
            <a:endParaRPr lang="fr-FR" sz="1800" dirty="0">
              <a:solidFill>
                <a:schemeClr val="tx1"/>
              </a:solidFill>
            </a:endParaRPr>
          </a:p>
          <a:p>
            <a:pPr marL="0" lvl="0" indent="0">
              <a:spcAft>
                <a:spcPts val="600"/>
              </a:spcAft>
              <a:defRPr/>
            </a:pPr>
            <a:r>
              <a:rPr lang="fr-FR" sz="1700" b="0" dirty="0">
                <a:solidFill>
                  <a:schemeClr val="tx1"/>
                </a:solidFill>
              </a:rPr>
              <a:t>Les évènements HSE de niveau de gravité réelle ≥ 4 (≥ 3 pour les impacts médiatiques) ou ceux susceptibles d’évoluer rapidement vers ces niveaux font l’objet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d’une alerte immédiate des interlocuteurs de la branche et du Groupe, selon deux canaux parallèles : </a:t>
            </a:r>
          </a:p>
          <a:p>
            <a:pPr marL="900113" lvl="8" indent="-357188" algn="l">
              <a:spcAft>
                <a:spcPts val="600"/>
              </a:spcAft>
              <a:buFont typeface="Arial" panose="020B0604020202020204" pitchFamily="34" charset="0"/>
              <a:buChar char="•"/>
              <a:defRPr/>
            </a:pPr>
            <a:r>
              <a:rPr lang="fr-FR" sz="1700" dirty="0">
                <a:solidFill>
                  <a:schemeClr val="tx1"/>
                </a:solidFill>
                <a:latin typeface="+mj-lt"/>
              </a:rPr>
              <a:t>la voie hiérarchique ;</a:t>
            </a:r>
          </a:p>
          <a:p>
            <a:pPr marL="900113" lvl="8" indent="-357188" algn="l">
              <a:spcAft>
                <a:spcPts val="600"/>
              </a:spcAft>
              <a:buFont typeface="Arial" panose="020B0604020202020204" pitchFamily="34" charset="0"/>
              <a:buChar char="•"/>
              <a:defRPr/>
            </a:pPr>
            <a:r>
              <a:rPr lang="fr-FR" sz="1700" dirty="0">
                <a:solidFill>
                  <a:schemeClr val="tx1"/>
                </a:solidFill>
                <a:latin typeface="+mj-lt"/>
              </a:rPr>
              <a:t>les astreintes.</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de l’information locale des autorités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de l’information des parties prenantes concernées.</a:t>
            </a:r>
          </a:p>
          <a:p>
            <a:pPr marL="0" indent="0" algn="l">
              <a:spcAft>
                <a:spcPts val="600"/>
              </a:spcAft>
            </a:pPr>
            <a:r>
              <a:rPr lang="fr-FR" sz="1700" b="0" dirty="0" smtClean="0">
                <a:solidFill>
                  <a:srgbClr val="00B050"/>
                </a:solidFill>
              </a:rPr>
              <a:t>Pas </a:t>
            </a:r>
            <a:r>
              <a:rPr lang="fr-FR" sz="1700" b="0" dirty="0">
                <a:solidFill>
                  <a:srgbClr val="00B050"/>
                </a:solidFill>
              </a:rPr>
              <a:t>de modification</a:t>
            </a:r>
          </a:p>
        </p:txBody>
      </p:sp>
      <p:cxnSp>
        <p:nvCxnSpPr>
          <p:cNvPr id="8" name="Connecteur droit 7"/>
          <p:cNvCxnSpPr/>
          <p:nvPr/>
        </p:nvCxnSpPr>
        <p:spPr>
          <a:xfrm>
            <a:off x="407368" y="357301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Espace réservé du texte 1"/>
          <p:cNvSpPr txBox="1">
            <a:spLocks/>
          </p:cNvSpPr>
          <p:nvPr/>
        </p:nvSpPr>
        <p:spPr>
          <a:xfrm>
            <a:off x="407368" y="3717032"/>
            <a:ext cx="11521280" cy="237626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a:solidFill>
                  <a:schemeClr val="tx1"/>
                </a:solidFill>
              </a:rPr>
              <a:t>Exigence </a:t>
            </a:r>
            <a:r>
              <a:rPr lang="nb-NO" sz="1800" dirty="0" smtClean="0">
                <a:solidFill>
                  <a:schemeClr val="tx1"/>
                </a:solidFill>
              </a:rPr>
              <a:t>3.4.1 </a:t>
            </a:r>
            <a:r>
              <a:rPr lang="nb-NO" sz="1800" dirty="0">
                <a:solidFill>
                  <a:schemeClr val="tx1"/>
                </a:solidFill>
              </a:rPr>
              <a:t>: Recueil d'informations et analyse</a:t>
            </a:r>
          </a:p>
          <a:p>
            <a:pPr marL="0" indent="0">
              <a:spcAft>
                <a:spcPts val="600"/>
              </a:spcAft>
              <a:defRPr/>
            </a:pPr>
            <a:r>
              <a:rPr lang="fr-FR" sz="1700" b="0" dirty="0">
                <a:solidFill>
                  <a:schemeClr val="tx1"/>
                </a:solidFill>
              </a:rPr>
              <a:t>Tout évènement fait l’objet d’un recueil d’informations dans les plus brefs délais (y compris les éléments matériels pertinents) portant sur les circonstances, les faits et les effets.</a:t>
            </a:r>
          </a:p>
          <a:p>
            <a:pPr marL="0" indent="0">
              <a:spcAft>
                <a:spcPts val="600"/>
              </a:spcAft>
              <a:defRPr/>
            </a:pPr>
            <a:r>
              <a:rPr lang="fr-FR" sz="1700" b="0" dirty="0">
                <a:solidFill>
                  <a:schemeClr val="tx1"/>
                </a:solidFill>
              </a:rPr>
              <a:t>Au regard des lois et réglementations localement applicables, les modalités à suivre lors des constatations et du recueil d’informations sont définies en tenant compte des analyses ou enquêtes distinctes qui peuvent être menées concomitamment ; en particulier des demandes et des enquêtes par des autorités officielles (services de secours, autorités administratives ou judiciaires).</a:t>
            </a:r>
          </a:p>
          <a:p>
            <a:pPr marL="0" indent="0" algn="l">
              <a:spcAft>
                <a:spcPts val="600"/>
              </a:spcAft>
            </a:pPr>
            <a:r>
              <a:rPr lang="fr-FR" sz="1700" b="0" dirty="0" smtClean="0">
                <a:solidFill>
                  <a:srgbClr val="00B050"/>
                </a:solidFill>
              </a:rPr>
              <a:t>Pas </a:t>
            </a:r>
            <a:r>
              <a:rPr lang="fr-FR" sz="1700" b="0" dirty="0">
                <a:solidFill>
                  <a:srgbClr val="00B050"/>
                </a:solidFill>
              </a:rPr>
              <a:t>de modification</a:t>
            </a:r>
          </a:p>
        </p:txBody>
      </p:sp>
    </p:spTree>
    <p:extLst>
      <p:ext uri="{BB962C8B-B14F-4D97-AF65-F5344CB8AC3E}">
        <p14:creationId xmlns:p14="http://schemas.microsoft.com/office/powerpoint/2010/main" val="301029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7" name="Espace réservé du texte 1"/>
          <p:cNvSpPr txBox="1">
            <a:spLocks/>
          </p:cNvSpPr>
          <p:nvPr/>
        </p:nvSpPr>
        <p:spPr>
          <a:xfrm>
            <a:off x="407368" y="548680"/>
            <a:ext cx="11521280" cy="302433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smtClean="0">
                <a:solidFill>
                  <a:schemeClr val="tx1"/>
                </a:solidFill>
              </a:rPr>
              <a:t>Exigence 3.4.2 : </a:t>
            </a:r>
            <a:r>
              <a:rPr lang="fr-FR" sz="1800" dirty="0">
                <a:solidFill>
                  <a:schemeClr val="tx1"/>
                </a:solidFill>
              </a:rPr>
              <a:t>Analyse des évènements HSE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Tout évènement HSE fait l’objet d’une analyse, selon une méthode adaptée à sa gravité réelle ou potentielle, réévaluée si nécessaire. Les exigences du tableau « Méthodes d’analyse des évènements HSE » en annexe 2 qui mentionne les attendus en termes de moyens, méthodes, critères analysés, documentation, communication et délais sont appliquées.</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Pour les évènements HSE ayant une gravité réelle ou potentielle ≥ 4 ou pour les pertes de confinement </a:t>
            </a:r>
            <a:r>
              <a:rPr lang="fr-FR" sz="1700" dirty="0" err="1">
                <a:solidFill>
                  <a:schemeClr val="tx1"/>
                </a:solidFill>
                <a:latin typeface="+mj-lt"/>
              </a:rPr>
              <a:t>Tier</a:t>
            </a:r>
            <a:r>
              <a:rPr lang="fr-FR" sz="1700" dirty="0">
                <a:solidFill>
                  <a:schemeClr val="tx1"/>
                </a:solidFill>
                <a:latin typeface="+mj-lt"/>
              </a:rPr>
              <a:t> 1 ou </a:t>
            </a:r>
            <a:r>
              <a:rPr lang="fr-FR" sz="1700" dirty="0" err="1">
                <a:solidFill>
                  <a:schemeClr val="tx1"/>
                </a:solidFill>
                <a:latin typeface="+mj-lt"/>
              </a:rPr>
              <a:t>Tier</a:t>
            </a:r>
            <a:r>
              <a:rPr lang="fr-FR" sz="1700" dirty="0">
                <a:solidFill>
                  <a:schemeClr val="tx1"/>
                </a:solidFill>
                <a:latin typeface="+mj-lt"/>
              </a:rPr>
              <a:t> 2, la méthode arbre des causes (ou une méthode systématique équivalente) est utilisée.</a:t>
            </a:r>
          </a:p>
          <a:p>
            <a:pPr lvl="4" algn="l">
              <a:spcAft>
                <a:spcPts val="600"/>
              </a:spcAft>
              <a:defRPr/>
            </a:pPr>
            <a:r>
              <a:rPr lang="fr-FR" sz="1700" b="1" i="1" dirty="0">
                <a:solidFill>
                  <a:schemeClr val="tx1"/>
                </a:solidFill>
                <a:latin typeface="+mj-lt"/>
              </a:rPr>
              <a:t>Exigence extraite du tableau « Méthodes d’analyse des évènements HSE »</a:t>
            </a:r>
          </a:p>
          <a:p>
            <a:pPr lvl="4" algn="l">
              <a:spcAft>
                <a:spcPts val="600"/>
              </a:spcAft>
              <a:defRPr/>
            </a:pPr>
            <a:r>
              <a:rPr lang="fr-FR" sz="1700" dirty="0" smtClean="0">
                <a:solidFill>
                  <a:schemeClr val="tx1"/>
                </a:solidFill>
                <a:latin typeface="+mj-lt"/>
              </a:rPr>
              <a:t>En </a:t>
            </a:r>
            <a:r>
              <a:rPr lang="fr-FR" sz="1700" dirty="0">
                <a:solidFill>
                  <a:schemeClr val="tx1"/>
                </a:solidFill>
                <a:latin typeface="+mj-lt"/>
              </a:rPr>
              <a:t>cas d’accident mortel ou d’évènement HSE ayant un niveau de gravité réelle ou potentielle ≥ 5, le département Analyse Incidents Majeurs et Retour d'Expérience de la direction HSE Groupe est mobilisé et une commission d’analyse d’évènement majeur HSE est constituée. </a:t>
            </a:r>
          </a:p>
          <a:p>
            <a:pPr marL="0" indent="0" algn="l">
              <a:spcAft>
                <a:spcPts val="600"/>
              </a:spcAft>
            </a:pPr>
            <a:endParaRPr lang="fr-FR" sz="1700" b="0" dirty="0" smtClean="0">
              <a:solidFill>
                <a:srgbClr val="FF0000"/>
              </a:solidFill>
            </a:endParaRPr>
          </a:p>
          <a:p>
            <a:pPr marL="0" indent="0" algn="l">
              <a:spcAft>
                <a:spcPts val="600"/>
              </a:spcAft>
            </a:pPr>
            <a:r>
              <a:rPr lang="fr-FR" sz="1700" b="0" dirty="0" smtClean="0">
                <a:solidFill>
                  <a:srgbClr val="FF0000"/>
                </a:solidFill>
              </a:rPr>
              <a:t>Les exigences concernant les </a:t>
            </a:r>
            <a:r>
              <a:rPr lang="fr-FR" sz="1700" b="0" dirty="0" err="1">
                <a:solidFill>
                  <a:srgbClr val="FF0000"/>
                </a:solidFill>
              </a:rPr>
              <a:t>Tier</a:t>
            </a:r>
            <a:r>
              <a:rPr lang="fr-FR" sz="1700" b="0" dirty="0">
                <a:solidFill>
                  <a:srgbClr val="FF0000"/>
                </a:solidFill>
              </a:rPr>
              <a:t> 1 ou </a:t>
            </a:r>
            <a:r>
              <a:rPr lang="fr-FR" sz="1700" b="0" dirty="0" err="1">
                <a:solidFill>
                  <a:srgbClr val="FF0000"/>
                </a:solidFill>
              </a:rPr>
              <a:t>Tier</a:t>
            </a:r>
            <a:r>
              <a:rPr lang="fr-FR" sz="1700" b="0" dirty="0">
                <a:solidFill>
                  <a:srgbClr val="FF0000"/>
                </a:solidFill>
              </a:rPr>
              <a:t> 2 </a:t>
            </a:r>
            <a:r>
              <a:rPr lang="fr-FR" sz="1700" b="0" dirty="0" smtClean="0">
                <a:solidFill>
                  <a:srgbClr val="FF0000"/>
                </a:solidFill>
              </a:rPr>
              <a:t>et la «</a:t>
            </a:r>
            <a:r>
              <a:rPr lang="fr-FR" sz="1700" b="0" dirty="0">
                <a:solidFill>
                  <a:srgbClr val="FF0000"/>
                </a:solidFill>
              </a:rPr>
              <a:t> commission d’analyse évènement majeur HSE » </a:t>
            </a:r>
            <a:r>
              <a:rPr lang="fr-FR" sz="1700" b="0" dirty="0" smtClean="0">
                <a:solidFill>
                  <a:srgbClr val="FF0000"/>
                </a:solidFill>
              </a:rPr>
              <a:t>sont nouvelles.</a:t>
            </a:r>
            <a:endParaRPr lang="fr-FR" sz="1700" b="0" dirty="0">
              <a:solidFill>
                <a:srgbClr val="FF0000"/>
              </a:solidFill>
            </a:endParaRPr>
          </a:p>
        </p:txBody>
      </p:sp>
      <p:cxnSp>
        <p:nvCxnSpPr>
          <p:cNvPr id="8" name="Connecteur droit 7"/>
          <p:cNvCxnSpPr/>
          <p:nvPr/>
        </p:nvCxnSpPr>
        <p:spPr>
          <a:xfrm>
            <a:off x="407368" y="4298816"/>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Espace réservé du texte 1"/>
          <p:cNvSpPr txBox="1">
            <a:spLocks/>
          </p:cNvSpPr>
          <p:nvPr/>
        </p:nvSpPr>
        <p:spPr>
          <a:xfrm>
            <a:off x="407368" y="4370824"/>
            <a:ext cx="9726876"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a:solidFill>
                  <a:schemeClr val="tx1"/>
                </a:solidFill>
              </a:rPr>
              <a:t>Exigence </a:t>
            </a:r>
            <a:r>
              <a:rPr lang="nb-NO" sz="1800" dirty="0" smtClean="0">
                <a:solidFill>
                  <a:schemeClr val="tx1"/>
                </a:solidFill>
              </a:rPr>
              <a:t>3.5.1 </a:t>
            </a:r>
            <a:r>
              <a:rPr lang="nb-NO" sz="1800" dirty="0">
                <a:solidFill>
                  <a:schemeClr val="tx1"/>
                </a:solidFill>
              </a:rPr>
              <a:t>: </a:t>
            </a:r>
            <a:r>
              <a:rPr lang="fr-FR" sz="1800" dirty="0">
                <a:solidFill>
                  <a:schemeClr val="tx1"/>
                </a:solidFill>
              </a:rPr>
              <a:t>Documents REX HSE </a:t>
            </a:r>
            <a:endParaRPr lang="nb-NO" sz="1800" dirty="0">
              <a:solidFill>
                <a:schemeClr val="tx1"/>
              </a:solidFill>
            </a:endParaRPr>
          </a:p>
          <a:p>
            <a:pPr marL="0" indent="0" algn="just"/>
            <a:r>
              <a:rPr lang="fr-FR" sz="1700" b="0" dirty="0">
                <a:solidFill>
                  <a:schemeClr val="tx1"/>
                </a:solidFill>
              </a:rPr>
              <a:t>Les documents REX HSE sont rédigés dans les délais prévus par le tableau 1 « Typologie des documents de REX HSE » et sont transmis après validation par les </a:t>
            </a:r>
            <a:r>
              <a:rPr lang="fr-FR" sz="1700" b="0" dirty="0" err="1">
                <a:solidFill>
                  <a:schemeClr val="tx1"/>
                </a:solidFill>
              </a:rPr>
              <a:t>Corex</a:t>
            </a:r>
            <a:r>
              <a:rPr lang="fr-FR" sz="1700" b="0" dirty="0">
                <a:solidFill>
                  <a:schemeClr val="tx1"/>
                </a:solidFill>
              </a:rPr>
              <a:t> HSE, à l’exception des alertes HSE directement émises.</a:t>
            </a:r>
          </a:p>
          <a:p>
            <a:pPr marL="0" indent="0" algn="l">
              <a:spcAft>
                <a:spcPts val="600"/>
              </a:spcAft>
            </a:pPr>
            <a:endParaRPr lang="fr-FR" sz="1700" b="0" dirty="0" smtClean="0">
              <a:solidFill>
                <a:schemeClr val="accent6">
                  <a:lumMod val="75000"/>
                </a:schemeClr>
              </a:solidFill>
            </a:endParaRPr>
          </a:p>
          <a:p>
            <a:pPr marL="0" indent="0" algn="l">
              <a:spcAft>
                <a:spcPts val="600"/>
              </a:spcAft>
            </a:pPr>
            <a:r>
              <a:rPr lang="fr-FR" sz="1700" b="0" dirty="0" smtClean="0">
                <a:solidFill>
                  <a:schemeClr val="accent6">
                    <a:lumMod val="75000"/>
                  </a:schemeClr>
                </a:solidFill>
              </a:rPr>
              <a:t>Formalisation </a:t>
            </a:r>
            <a:r>
              <a:rPr lang="fr-FR" sz="1700" b="0" dirty="0">
                <a:solidFill>
                  <a:schemeClr val="accent6">
                    <a:lumMod val="75000"/>
                  </a:schemeClr>
                </a:solidFill>
              </a:rPr>
              <a:t>du processus de validation.</a:t>
            </a:r>
          </a:p>
          <a:p>
            <a:pPr marL="0" indent="0" algn="l">
              <a:spcAft>
                <a:spcPts val="600"/>
              </a:spcAft>
            </a:pPr>
            <a:r>
              <a:rPr lang="fr-FR" sz="1700" b="0" dirty="0">
                <a:solidFill>
                  <a:schemeClr val="accent6">
                    <a:lumMod val="75000"/>
                  </a:schemeClr>
                </a:solidFill>
              </a:rPr>
              <a:t>Rationalisation de la multitude de documents en place dans les branches.</a:t>
            </a:r>
          </a:p>
        </p:txBody>
      </p:sp>
      <p:grpSp>
        <p:nvGrpSpPr>
          <p:cNvPr id="6" name="Groupe 5"/>
          <p:cNvGrpSpPr/>
          <p:nvPr/>
        </p:nvGrpSpPr>
        <p:grpSpPr>
          <a:xfrm>
            <a:off x="10350886" y="4561618"/>
            <a:ext cx="1610385" cy="1778651"/>
            <a:chOff x="4646613" y="3940831"/>
            <a:chExt cx="765988" cy="641303"/>
          </a:xfrm>
        </p:grpSpPr>
        <p:pic>
          <p:nvPicPr>
            <p:cNvPr id="9" name="Image 8"/>
            <p:cNvPicPr>
              <a:picLocks noChangeAspect="1"/>
            </p:cNvPicPr>
            <p:nvPr/>
          </p:nvPicPr>
          <p:blipFill rotWithShape="1">
            <a:blip r:embed="rId3"/>
            <a:srcRect l="2664" t="1540" r="2711" b="1896"/>
            <a:stretch/>
          </p:blipFill>
          <p:spPr>
            <a:xfrm rot="20300515">
              <a:off x="4646613" y="3975135"/>
              <a:ext cx="406126" cy="576000"/>
            </a:xfrm>
            <a:prstGeom prst="rect">
              <a:avLst/>
            </a:prstGeom>
          </p:spPr>
        </p:pic>
        <p:pic>
          <p:nvPicPr>
            <p:cNvPr id="11" name="Image 10"/>
            <p:cNvPicPr>
              <a:picLocks noChangeAspect="1"/>
            </p:cNvPicPr>
            <p:nvPr/>
          </p:nvPicPr>
          <p:blipFill>
            <a:blip r:embed="rId4"/>
            <a:stretch>
              <a:fillRect/>
            </a:stretch>
          </p:blipFill>
          <p:spPr>
            <a:xfrm rot="21059832">
              <a:off x="4739043" y="3943209"/>
              <a:ext cx="435591" cy="612000"/>
            </a:xfrm>
            <a:prstGeom prst="rect">
              <a:avLst/>
            </a:prstGeom>
          </p:spPr>
        </p:pic>
        <p:pic>
          <p:nvPicPr>
            <p:cNvPr id="12" name="Image 11"/>
            <p:cNvPicPr>
              <a:picLocks noChangeAspect="1"/>
            </p:cNvPicPr>
            <p:nvPr/>
          </p:nvPicPr>
          <p:blipFill>
            <a:blip r:embed="rId5"/>
            <a:stretch>
              <a:fillRect/>
            </a:stretch>
          </p:blipFill>
          <p:spPr>
            <a:xfrm>
              <a:off x="4870001" y="3940831"/>
              <a:ext cx="435591" cy="612000"/>
            </a:xfrm>
            <a:prstGeom prst="rect">
              <a:avLst/>
            </a:prstGeom>
          </p:spPr>
        </p:pic>
        <p:pic>
          <p:nvPicPr>
            <p:cNvPr id="13" name="Image 12"/>
            <p:cNvPicPr>
              <a:picLocks noChangeAspect="1"/>
            </p:cNvPicPr>
            <p:nvPr/>
          </p:nvPicPr>
          <p:blipFill>
            <a:blip r:embed="rId6"/>
            <a:stretch>
              <a:fillRect/>
            </a:stretch>
          </p:blipFill>
          <p:spPr>
            <a:xfrm rot="852560">
              <a:off x="4979135" y="3970134"/>
              <a:ext cx="433466" cy="612000"/>
            </a:xfrm>
            <a:prstGeom prst="rect">
              <a:avLst/>
            </a:prstGeom>
          </p:spPr>
        </p:pic>
      </p:grpSp>
    </p:spTree>
    <p:extLst>
      <p:ext uri="{BB962C8B-B14F-4D97-AF65-F5344CB8AC3E}">
        <p14:creationId xmlns:p14="http://schemas.microsoft.com/office/powerpoint/2010/main" val="805543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smtClean="0"/>
              <a:t>REVUE DES EXIGENCES</a:t>
            </a:r>
            <a:endParaRPr lang="en-US" dirty="0"/>
          </a:p>
        </p:txBody>
      </p:sp>
      <p:sp>
        <p:nvSpPr>
          <p:cNvPr id="7" name="Espace réservé du texte 1"/>
          <p:cNvSpPr txBox="1">
            <a:spLocks/>
          </p:cNvSpPr>
          <p:nvPr/>
        </p:nvSpPr>
        <p:spPr>
          <a:xfrm>
            <a:off x="407368" y="548680"/>
            <a:ext cx="11305256" cy="302433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smtClean="0">
                <a:solidFill>
                  <a:schemeClr val="tx1"/>
                </a:solidFill>
              </a:rPr>
              <a:t>Exigence 3.5.2 : </a:t>
            </a:r>
            <a:r>
              <a:rPr lang="fr-FR" sz="1800" dirty="0" err="1">
                <a:solidFill>
                  <a:schemeClr val="tx1"/>
                </a:solidFill>
              </a:rPr>
              <a:t>Corex</a:t>
            </a:r>
            <a:r>
              <a:rPr lang="fr-FR" sz="1800" dirty="0">
                <a:solidFill>
                  <a:schemeClr val="tx1"/>
                </a:solidFill>
              </a:rPr>
              <a:t> HSE local </a:t>
            </a:r>
            <a:endParaRPr lang="fr-FR" sz="1800" dirty="0" smtClean="0">
              <a:solidFill>
                <a:schemeClr val="tx1"/>
              </a:solidFill>
            </a:endParaRPr>
          </a:p>
          <a:p>
            <a:pPr algn="just">
              <a:spcBef>
                <a:spcPts val="600"/>
              </a:spcBef>
              <a:spcAft>
                <a:spcPts val="600"/>
              </a:spcAft>
            </a:pPr>
            <a:r>
              <a:rPr lang="fr-FR" sz="1700" b="0" dirty="0">
                <a:solidFill>
                  <a:schemeClr val="tx1"/>
                </a:solidFill>
              </a:rPr>
              <a:t>Un </a:t>
            </a:r>
            <a:r>
              <a:rPr lang="fr-FR" sz="1700" b="0" dirty="0" err="1">
                <a:solidFill>
                  <a:schemeClr val="tx1"/>
                </a:solidFill>
              </a:rPr>
              <a:t>Corex</a:t>
            </a:r>
            <a:r>
              <a:rPr lang="fr-FR" sz="1700" b="0" dirty="0">
                <a:solidFill>
                  <a:schemeClr val="tx1"/>
                </a:solidFill>
              </a:rPr>
              <a:t> HSE local mensuel est mis en place pour revoir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les évènements HSE de l’entité ou de la filiale et sélectionner ceux à convertir en  documents REX HSE ;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les recommandations des </a:t>
            </a:r>
            <a:r>
              <a:rPr lang="fr-FR" sz="1700" dirty="0" err="1">
                <a:solidFill>
                  <a:schemeClr val="tx1"/>
                </a:solidFill>
                <a:latin typeface="+mj-lt"/>
              </a:rPr>
              <a:t>Corex</a:t>
            </a:r>
            <a:r>
              <a:rPr lang="fr-FR" sz="1700" dirty="0">
                <a:solidFill>
                  <a:schemeClr val="tx1"/>
                </a:solidFill>
                <a:latin typeface="+mj-lt"/>
              </a:rPr>
              <a:t> HSE branche et Groupe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 suivi des plans d'action si applicable.</a:t>
            </a:r>
          </a:p>
          <a:p>
            <a:pPr marL="0" indent="0" algn="just"/>
            <a:r>
              <a:rPr lang="fr-FR" sz="1700" b="0" dirty="0">
                <a:solidFill>
                  <a:schemeClr val="tx1"/>
                </a:solidFill>
              </a:rPr>
              <a:t>Au moins une fois par an, les travaux de ces </a:t>
            </a:r>
            <a:r>
              <a:rPr lang="fr-FR" sz="1700" b="0" dirty="0" err="1">
                <a:solidFill>
                  <a:schemeClr val="tx1"/>
                </a:solidFill>
              </a:rPr>
              <a:t>Corex</a:t>
            </a:r>
            <a:r>
              <a:rPr lang="fr-FR" sz="1700" b="0" dirty="0">
                <a:solidFill>
                  <a:schemeClr val="tx1"/>
                </a:solidFill>
              </a:rPr>
              <a:t> HSE locaux sont présentés lors de la revue de direction locale du système de management HSE</a:t>
            </a:r>
            <a:r>
              <a:rPr lang="fr-FR" sz="1400" b="0" dirty="0" smtClean="0">
                <a:solidFill>
                  <a:schemeClr val="tx1"/>
                </a:solidFill>
              </a:rPr>
              <a:t>.</a:t>
            </a:r>
            <a:endParaRPr lang="fr-FR" sz="1600" b="0" dirty="0">
              <a:solidFill>
                <a:srgbClr val="FF0000"/>
              </a:solidFill>
            </a:endParaRPr>
          </a:p>
          <a:p>
            <a:pPr marL="0" indent="0" algn="l">
              <a:spcAft>
                <a:spcPts val="600"/>
              </a:spcAft>
            </a:pPr>
            <a:r>
              <a:rPr lang="fr-FR" sz="1600" b="0" dirty="0">
                <a:solidFill>
                  <a:srgbClr val="FF0000"/>
                </a:solidFill>
              </a:rPr>
              <a:t>Cette exigence n’existait pas même si certaines entités et filiales ont déjà mis en place cette pratique.</a:t>
            </a:r>
          </a:p>
        </p:txBody>
      </p:sp>
      <p:cxnSp>
        <p:nvCxnSpPr>
          <p:cNvPr id="8" name="Connecteur droit 7"/>
          <p:cNvCxnSpPr/>
          <p:nvPr/>
        </p:nvCxnSpPr>
        <p:spPr>
          <a:xfrm>
            <a:off x="407368" y="3220984"/>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Espace réservé du texte 1"/>
          <p:cNvSpPr txBox="1">
            <a:spLocks/>
          </p:cNvSpPr>
          <p:nvPr/>
        </p:nvSpPr>
        <p:spPr>
          <a:xfrm>
            <a:off x="407368" y="3292992"/>
            <a:ext cx="11305256" cy="158532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a:solidFill>
                  <a:schemeClr val="tx1"/>
                </a:solidFill>
              </a:rPr>
              <a:t>Exigence </a:t>
            </a:r>
            <a:r>
              <a:rPr lang="nb-NO" sz="1800" dirty="0" smtClean="0">
                <a:solidFill>
                  <a:schemeClr val="tx1"/>
                </a:solidFill>
              </a:rPr>
              <a:t>3.6.1 </a:t>
            </a:r>
            <a:r>
              <a:rPr lang="nb-NO" sz="1800" dirty="0">
                <a:solidFill>
                  <a:schemeClr val="tx1"/>
                </a:solidFill>
              </a:rPr>
              <a:t>: </a:t>
            </a:r>
            <a:r>
              <a:rPr lang="fr-FR" sz="1800" dirty="0">
                <a:solidFill>
                  <a:schemeClr val="tx1"/>
                </a:solidFill>
              </a:rPr>
              <a:t>Mise en œuvre des documents REX HSE </a:t>
            </a:r>
            <a:endParaRPr lang="fr-FR" sz="1800" dirty="0" smtClean="0">
              <a:solidFill>
                <a:schemeClr val="tx1"/>
              </a:solidFill>
            </a:endParaRPr>
          </a:p>
          <a:p>
            <a:pPr marL="0" lvl="0" indent="0">
              <a:spcAft>
                <a:spcPts val="600"/>
              </a:spcAft>
              <a:defRPr/>
            </a:pPr>
            <a:r>
              <a:rPr lang="fr-FR" sz="1700" b="0" dirty="0" smtClean="0">
                <a:solidFill>
                  <a:schemeClr val="tx1"/>
                </a:solidFill>
              </a:rPr>
              <a:t>Les </a:t>
            </a:r>
            <a:r>
              <a:rPr lang="fr-FR" sz="1700" b="0" dirty="0">
                <a:solidFill>
                  <a:schemeClr val="tx1"/>
                </a:solidFill>
              </a:rPr>
              <a:t>documents REX HSE qui concernent l’entité ou la filiale sont connus, expliqués au personnel. Les enseignements/recommandations sont suivis, le cas échéant, dans un plan d’action. L’entité ou la filiale met en place et suit des indicateurs de performance pour assurer l’efficacité du retour d’expérience HSE</a:t>
            </a:r>
            <a:r>
              <a:rPr lang="fr-FR" sz="1700" b="0" dirty="0" smtClean="0">
                <a:solidFill>
                  <a:schemeClr val="tx1"/>
                </a:solidFill>
              </a:rPr>
              <a:t>.</a:t>
            </a:r>
            <a:endParaRPr lang="fr-FR" sz="1700" b="0" dirty="0">
              <a:solidFill>
                <a:srgbClr val="00B050"/>
              </a:solidFill>
            </a:endParaRPr>
          </a:p>
          <a:p>
            <a:pPr marL="0" indent="0" algn="l">
              <a:spcAft>
                <a:spcPts val="600"/>
              </a:spcAft>
            </a:pPr>
            <a:r>
              <a:rPr lang="fr-FR" sz="1700" b="0" dirty="0">
                <a:solidFill>
                  <a:srgbClr val="FF0000"/>
                </a:solidFill>
              </a:rPr>
              <a:t>L’explication des REX au niveau des sites / filiales n’était pas requise.</a:t>
            </a:r>
          </a:p>
        </p:txBody>
      </p:sp>
      <p:cxnSp>
        <p:nvCxnSpPr>
          <p:cNvPr id="6" name="Connecteur droit 5"/>
          <p:cNvCxnSpPr/>
          <p:nvPr/>
        </p:nvCxnSpPr>
        <p:spPr>
          <a:xfrm>
            <a:off x="407368" y="4885928"/>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Espace réservé du texte 1"/>
          <p:cNvSpPr txBox="1">
            <a:spLocks/>
          </p:cNvSpPr>
          <p:nvPr/>
        </p:nvSpPr>
        <p:spPr>
          <a:xfrm>
            <a:off x="407368" y="4957936"/>
            <a:ext cx="11305256" cy="158417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lvl="0" indent="0">
              <a:spcAft>
                <a:spcPts val="600"/>
              </a:spcAft>
              <a:defRPr/>
            </a:pPr>
            <a:r>
              <a:rPr lang="nb-NO" sz="1800" dirty="0">
                <a:solidFill>
                  <a:schemeClr val="tx1"/>
                </a:solidFill>
              </a:rPr>
              <a:t>Exigence </a:t>
            </a:r>
            <a:r>
              <a:rPr lang="nb-NO" sz="1800" dirty="0" smtClean="0">
                <a:solidFill>
                  <a:schemeClr val="tx1"/>
                </a:solidFill>
              </a:rPr>
              <a:t>3.6.2 </a:t>
            </a:r>
            <a:r>
              <a:rPr lang="nb-NO" sz="1800" dirty="0">
                <a:solidFill>
                  <a:schemeClr val="tx1"/>
                </a:solidFill>
              </a:rPr>
              <a:t>: </a:t>
            </a:r>
            <a:r>
              <a:rPr lang="fr-FR" sz="1800" dirty="0">
                <a:solidFill>
                  <a:schemeClr val="tx1"/>
                </a:solidFill>
              </a:rPr>
              <a:t>Recommandations issues d’un REX majeur HSE </a:t>
            </a:r>
            <a:endParaRPr lang="fr-FR" sz="1800" dirty="0" smtClean="0">
              <a:solidFill>
                <a:schemeClr val="tx1"/>
              </a:solidFill>
            </a:endParaRPr>
          </a:p>
          <a:p>
            <a:pPr marL="0" lvl="0" indent="0">
              <a:spcAft>
                <a:spcPts val="600"/>
              </a:spcAft>
              <a:defRPr/>
            </a:pPr>
            <a:r>
              <a:rPr lang="fr-FR" sz="1700" b="0" dirty="0" smtClean="0">
                <a:solidFill>
                  <a:schemeClr val="tx1"/>
                </a:solidFill>
              </a:rPr>
              <a:t>En </a:t>
            </a:r>
            <a:r>
              <a:rPr lang="fr-FR" sz="1700" b="0" dirty="0">
                <a:solidFill>
                  <a:schemeClr val="tx1"/>
                </a:solidFill>
              </a:rPr>
              <a:t>plus de l’exigence 3.6.1, les recommandations applicables issues d’un REX majeur HSE sont mises en œuvre, suivies et leur efficacité est évaluée au niveau de la </a:t>
            </a:r>
            <a:r>
              <a:rPr lang="fr-FR" sz="1700" b="0" dirty="0" smtClean="0">
                <a:solidFill>
                  <a:schemeClr val="tx1"/>
                </a:solidFill>
              </a:rPr>
              <a:t>branche.</a:t>
            </a:r>
            <a:endParaRPr lang="fr-FR" sz="1700" b="0" dirty="0">
              <a:solidFill>
                <a:srgbClr val="00B050"/>
              </a:solidFill>
            </a:endParaRPr>
          </a:p>
          <a:p>
            <a:pPr marL="0" indent="0" algn="l">
              <a:spcAft>
                <a:spcPts val="600"/>
              </a:spcAft>
            </a:pPr>
            <a:r>
              <a:rPr lang="fr-FR" sz="1700" b="0" dirty="0">
                <a:solidFill>
                  <a:srgbClr val="00B050"/>
                </a:solidFill>
              </a:rPr>
              <a:t>Pas de modification</a:t>
            </a:r>
          </a:p>
        </p:txBody>
      </p:sp>
    </p:spTree>
    <p:extLst>
      <p:ext uri="{BB962C8B-B14F-4D97-AF65-F5344CB8AC3E}">
        <p14:creationId xmlns:p14="http://schemas.microsoft.com/office/powerpoint/2010/main" val="3740681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Où trouver des informations complémentaires 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1629049"/>
            <a:ext cx="10958400" cy="5040311"/>
          </a:xfrm>
        </p:spPr>
        <p:txBody>
          <a:bodyPr/>
          <a:lstStyle/>
          <a:p>
            <a:r>
              <a:rPr lang="fr-FR" dirty="0" smtClean="0">
                <a:solidFill>
                  <a:schemeClr val="tx1"/>
                </a:solidFill>
              </a:rPr>
              <a:t>Publication sur WAT</a:t>
            </a:r>
            <a:r>
              <a:rPr lang="fr-FR" dirty="0" smtClean="0"/>
              <a:t>: </a:t>
            </a:r>
            <a:r>
              <a:rPr lang="fr-FR" dirty="0" smtClean="0">
                <a:hlinkClick r:id="rId2"/>
              </a:rPr>
              <a:t>http://wat.corp.local/sites/s215/fr-FR/Pages/Règles%20HSE/CR%20801/Nouvelle-règle-HSE--.aspx</a:t>
            </a:r>
            <a:endParaRPr lang="fr-FR"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2.xml><?xml version="1.0" encoding="utf-8"?>
<ds:datastoreItem xmlns:ds="http://schemas.openxmlformats.org/officeDocument/2006/customXml" ds:itemID="{E99F6862-519E-4D3B-959E-8B8E74B90771}">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464</TotalTime>
  <Words>821</Words>
  <Application>Microsoft Office PowerPoint</Application>
  <PresentationFormat>Grand écran</PresentationFormat>
  <Paragraphs>74</Paragraphs>
  <Slides>6</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Helvetica</vt:lpstr>
      <vt:lpstr>Wingdings</vt:lpstr>
      <vt:lpstr/>
      <vt:lpstr>CR-GR-HSE-801 Gestion des évènements et retour d’expérience HSE</vt:lpstr>
      <vt:lpstr>Présentation PowerPoint</vt:lpstr>
      <vt:lpstr>Présentation PowerPoint</vt:lpstr>
      <vt:lpstr>Présentation PowerPoint</vt:lpstr>
      <vt:lpstr>Présentation PowerPoint</vt:lpstr>
      <vt:lpstr>Où trouver des informations complémentaires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156</cp:revision>
  <cp:lastPrinted>2018-09-13T16:16:27Z</cp:lastPrinted>
  <dcterms:modified xsi:type="dcterms:W3CDTF">2018-12-11T08:15:21Z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