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handoutMasterIdLst>
    <p:handoutMasterId r:id="rId34"/>
  </p:handoutMasterIdLst>
  <p:sldIdLst>
    <p:sldId id="256" r:id="rId5"/>
    <p:sldId id="314" r:id="rId6"/>
    <p:sldId id="258" r:id="rId7"/>
    <p:sldId id="328" r:id="rId8"/>
    <p:sldId id="319" r:id="rId9"/>
    <p:sldId id="331" r:id="rId10"/>
    <p:sldId id="333" r:id="rId11"/>
    <p:sldId id="335" r:id="rId12"/>
    <p:sldId id="330" r:id="rId13"/>
    <p:sldId id="336" r:id="rId14"/>
    <p:sldId id="337" r:id="rId15"/>
    <p:sldId id="338" r:id="rId16"/>
    <p:sldId id="342" r:id="rId17"/>
    <p:sldId id="334" r:id="rId18"/>
    <p:sldId id="344" r:id="rId19"/>
    <p:sldId id="345" r:id="rId20"/>
    <p:sldId id="348" r:id="rId21"/>
    <p:sldId id="347" r:id="rId22"/>
    <p:sldId id="349" r:id="rId23"/>
    <p:sldId id="350" r:id="rId24"/>
    <p:sldId id="351" r:id="rId25"/>
    <p:sldId id="352" r:id="rId26"/>
    <p:sldId id="329" r:id="rId27"/>
    <p:sldId id="339" r:id="rId28"/>
    <p:sldId id="340" r:id="rId29"/>
    <p:sldId id="341" r:id="rId30"/>
    <p:sldId id="343" r:id="rId31"/>
    <p:sldId id="353" r:id="rId32"/>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A90025"/>
    <a:srgbClr val="7030A0"/>
    <a:srgbClr val="376092"/>
    <a:srgbClr val="FF9900"/>
    <a:srgbClr val="A6A6A6"/>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8ECFB-F8E8-4E37-B0D6-F2719B10CEF3}" v="6" dt="2021-01-15T16:11:00.769"/>
    <p1510:client id="{B3FB8A49-5417-4ABE-89AF-E7902082E3E2}" v="8" dt="2021-01-15T17:59:43.3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185" autoAdjust="0"/>
  </p:normalViewPr>
  <p:slideViewPr>
    <p:cSldViewPr snapToGrid="0">
      <p:cViewPr varScale="1">
        <p:scale>
          <a:sx n="107" d="100"/>
          <a:sy n="107" d="100"/>
        </p:scale>
        <p:origin x="108" y="21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l AUBERT" userId="a68b4ec8-12c3-430e-ab8c-01a29dee876b" providerId="ADAL" clId="{B3FB8A49-5417-4ABE-89AF-E7902082E3E2}"/>
    <pc:docChg chg="custSel modSld">
      <pc:chgData name="Kristel AUBERT" userId="a68b4ec8-12c3-430e-ab8c-01a29dee876b" providerId="ADAL" clId="{B3FB8A49-5417-4ABE-89AF-E7902082E3E2}" dt="2021-01-15T19:32:29.260" v="242" actId="20577"/>
      <pc:docMkLst>
        <pc:docMk/>
      </pc:docMkLst>
      <pc:sldChg chg="modSp">
        <pc:chgData name="Kristel AUBERT" userId="a68b4ec8-12c3-430e-ab8c-01a29dee876b" providerId="ADAL" clId="{B3FB8A49-5417-4ABE-89AF-E7902082E3E2}" dt="2021-01-15T16:35:46.101" v="1" actId="20577"/>
        <pc:sldMkLst>
          <pc:docMk/>
          <pc:sldMk cId="0" sldId="258"/>
        </pc:sldMkLst>
        <pc:spChg chg="mod">
          <ac:chgData name="Kristel AUBERT" userId="a68b4ec8-12c3-430e-ab8c-01a29dee876b" providerId="ADAL" clId="{B3FB8A49-5417-4ABE-89AF-E7902082E3E2}" dt="2021-01-15T16:35:46.101" v="1" actId="20577"/>
          <ac:spMkLst>
            <pc:docMk/>
            <pc:sldMk cId="0" sldId="258"/>
            <ac:spMk id="2" creationId="{00000000-0000-0000-0000-000000000000}"/>
          </ac:spMkLst>
        </pc:spChg>
        <pc:spChg chg="mod">
          <ac:chgData name="Kristel AUBERT" userId="a68b4ec8-12c3-430e-ab8c-01a29dee876b" providerId="ADAL" clId="{B3FB8A49-5417-4ABE-89AF-E7902082E3E2}" dt="2021-01-15T16:33:57.567" v="0" actId="14100"/>
          <ac:spMkLst>
            <pc:docMk/>
            <pc:sldMk cId="0" sldId="258"/>
            <ac:spMk id="15" creationId="{E2A685AC-5829-4C67-8753-A173C9A35404}"/>
          </ac:spMkLst>
        </pc:spChg>
      </pc:sldChg>
      <pc:sldChg chg="modSp">
        <pc:chgData name="Kristel AUBERT" userId="a68b4ec8-12c3-430e-ab8c-01a29dee876b" providerId="ADAL" clId="{B3FB8A49-5417-4ABE-89AF-E7902082E3E2}" dt="2021-01-15T18:01:40.875" v="170" actId="14100"/>
        <pc:sldMkLst>
          <pc:docMk/>
          <pc:sldMk cId="202417965" sldId="319"/>
        </pc:sldMkLst>
        <pc:spChg chg="mod">
          <ac:chgData name="Kristel AUBERT" userId="a68b4ec8-12c3-430e-ab8c-01a29dee876b" providerId="ADAL" clId="{B3FB8A49-5417-4ABE-89AF-E7902082E3E2}" dt="2021-01-15T18:01:40.875" v="170" actId="14100"/>
          <ac:spMkLst>
            <pc:docMk/>
            <pc:sldMk cId="202417965" sldId="319"/>
            <ac:spMk id="6" creationId="{00000000-0000-0000-0000-000000000000}"/>
          </ac:spMkLst>
        </pc:spChg>
      </pc:sldChg>
      <pc:sldChg chg="modSp">
        <pc:chgData name="Kristel AUBERT" userId="a68b4ec8-12c3-430e-ab8c-01a29dee876b" providerId="ADAL" clId="{B3FB8A49-5417-4ABE-89AF-E7902082E3E2}" dt="2021-01-15T18:01:36.135" v="168" actId="14100"/>
        <pc:sldMkLst>
          <pc:docMk/>
          <pc:sldMk cId="3687256604" sldId="331"/>
        </pc:sldMkLst>
        <pc:spChg chg="mod">
          <ac:chgData name="Kristel AUBERT" userId="a68b4ec8-12c3-430e-ab8c-01a29dee876b" providerId="ADAL" clId="{B3FB8A49-5417-4ABE-89AF-E7902082E3E2}" dt="2021-01-15T18:01:36.135" v="168" actId="14100"/>
          <ac:spMkLst>
            <pc:docMk/>
            <pc:sldMk cId="3687256604" sldId="331"/>
            <ac:spMk id="6" creationId="{00000000-0000-0000-0000-000000000000}"/>
          </ac:spMkLst>
        </pc:spChg>
      </pc:sldChg>
      <pc:sldChg chg="modSp">
        <pc:chgData name="Kristel AUBERT" userId="a68b4ec8-12c3-430e-ab8c-01a29dee876b" providerId="ADAL" clId="{B3FB8A49-5417-4ABE-89AF-E7902082E3E2}" dt="2021-01-15T18:01:32.955" v="167" actId="14100"/>
        <pc:sldMkLst>
          <pc:docMk/>
          <pc:sldMk cId="1617275369" sldId="333"/>
        </pc:sldMkLst>
        <pc:spChg chg="mod">
          <ac:chgData name="Kristel AUBERT" userId="a68b4ec8-12c3-430e-ab8c-01a29dee876b" providerId="ADAL" clId="{B3FB8A49-5417-4ABE-89AF-E7902082E3E2}" dt="2021-01-15T18:01:32.955" v="167" actId="14100"/>
          <ac:spMkLst>
            <pc:docMk/>
            <pc:sldMk cId="1617275369" sldId="333"/>
            <ac:spMk id="6" creationId="{00000000-0000-0000-0000-000000000000}"/>
          </ac:spMkLst>
        </pc:spChg>
      </pc:sldChg>
      <pc:sldChg chg="modSp">
        <pc:chgData name="Kristel AUBERT" userId="a68b4ec8-12c3-430e-ab8c-01a29dee876b" providerId="ADAL" clId="{B3FB8A49-5417-4ABE-89AF-E7902082E3E2}" dt="2021-01-15T17:59:02.357" v="145" actId="20577"/>
        <pc:sldMkLst>
          <pc:docMk/>
          <pc:sldMk cId="2353468520" sldId="334"/>
        </pc:sldMkLst>
        <pc:spChg chg="mod">
          <ac:chgData name="Kristel AUBERT" userId="a68b4ec8-12c3-430e-ab8c-01a29dee876b" providerId="ADAL" clId="{B3FB8A49-5417-4ABE-89AF-E7902082E3E2}" dt="2021-01-15T17:59:02.357" v="145" actId="20577"/>
          <ac:spMkLst>
            <pc:docMk/>
            <pc:sldMk cId="2353468520" sldId="334"/>
            <ac:spMk id="2" creationId="{00000000-0000-0000-0000-000000000000}"/>
          </ac:spMkLst>
        </pc:spChg>
        <pc:spChg chg="mod">
          <ac:chgData name="Kristel AUBERT" userId="a68b4ec8-12c3-430e-ab8c-01a29dee876b" providerId="ADAL" clId="{B3FB8A49-5417-4ABE-89AF-E7902082E3E2}" dt="2021-01-15T17:58:54.158" v="133" actId="20577"/>
          <ac:spMkLst>
            <pc:docMk/>
            <pc:sldMk cId="2353468520" sldId="334"/>
            <ac:spMk id="17" creationId="{7EEA4C79-49DE-457D-A0A8-84429A81B673}"/>
          </ac:spMkLst>
        </pc:spChg>
      </pc:sldChg>
      <pc:sldChg chg="modSp">
        <pc:chgData name="Kristel AUBERT" userId="a68b4ec8-12c3-430e-ab8c-01a29dee876b" providerId="ADAL" clId="{B3FB8A49-5417-4ABE-89AF-E7902082E3E2}" dt="2021-01-15T18:01:29.586" v="166" actId="14100"/>
        <pc:sldMkLst>
          <pc:docMk/>
          <pc:sldMk cId="1805836794" sldId="335"/>
        </pc:sldMkLst>
        <pc:spChg chg="mod">
          <ac:chgData name="Kristel AUBERT" userId="a68b4ec8-12c3-430e-ab8c-01a29dee876b" providerId="ADAL" clId="{B3FB8A49-5417-4ABE-89AF-E7902082E3E2}" dt="2021-01-15T18:01:29.586" v="166" actId="14100"/>
          <ac:spMkLst>
            <pc:docMk/>
            <pc:sldMk cId="1805836794" sldId="335"/>
            <ac:spMk id="6" creationId="{00000000-0000-0000-0000-000000000000}"/>
          </ac:spMkLst>
        </pc:spChg>
      </pc:sldChg>
      <pc:sldChg chg="modSp">
        <pc:chgData name="Kristel AUBERT" userId="a68b4ec8-12c3-430e-ab8c-01a29dee876b" providerId="ADAL" clId="{B3FB8A49-5417-4ABE-89AF-E7902082E3E2}" dt="2021-01-15T18:01:15.588" v="165" actId="14100"/>
        <pc:sldMkLst>
          <pc:docMk/>
          <pc:sldMk cId="2470569238" sldId="336"/>
        </pc:sldMkLst>
        <pc:spChg chg="mod">
          <ac:chgData name="Kristel AUBERT" userId="a68b4ec8-12c3-430e-ab8c-01a29dee876b" providerId="ADAL" clId="{B3FB8A49-5417-4ABE-89AF-E7902082E3E2}" dt="2021-01-15T18:01:15.588" v="165" actId="14100"/>
          <ac:spMkLst>
            <pc:docMk/>
            <pc:sldMk cId="2470569238" sldId="336"/>
            <ac:spMk id="6" creationId="{00000000-0000-0000-0000-000000000000}"/>
          </ac:spMkLst>
        </pc:spChg>
      </pc:sldChg>
      <pc:sldChg chg="modSp">
        <pc:chgData name="Kristel AUBERT" userId="a68b4ec8-12c3-430e-ab8c-01a29dee876b" providerId="ADAL" clId="{B3FB8A49-5417-4ABE-89AF-E7902082E3E2}" dt="2021-01-15T18:01:07.744" v="164" actId="14100"/>
        <pc:sldMkLst>
          <pc:docMk/>
          <pc:sldMk cId="155224810" sldId="337"/>
        </pc:sldMkLst>
        <pc:spChg chg="mod">
          <ac:chgData name="Kristel AUBERT" userId="a68b4ec8-12c3-430e-ab8c-01a29dee876b" providerId="ADAL" clId="{B3FB8A49-5417-4ABE-89AF-E7902082E3E2}" dt="2021-01-15T18:01:07.744" v="164" actId="14100"/>
          <ac:spMkLst>
            <pc:docMk/>
            <pc:sldMk cId="155224810" sldId="337"/>
            <ac:spMk id="6" creationId="{00000000-0000-0000-0000-000000000000}"/>
          </ac:spMkLst>
        </pc:spChg>
      </pc:sldChg>
      <pc:sldChg chg="modSp">
        <pc:chgData name="Kristel AUBERT" userId="a68b4ec8-12c3-430e-ab8c-01a29dee876b" providerId="ADAL" clId="{B3FB8A49-5417-4ABE-89AF-E7902082E3E2}" dt="2021-01-15T18:00:58.618" v="162" actId="14100"/>
        <pc:sldMkLst>
          <pc:docMk/>
          <pc:sldMk cId="1712208041" sldId="338"/>
        </pc:sldMkLst>
        <pc:spChg chg="mod">
          <ac:chgData name="Kristel AUBERT" userId="a68b4ec8-12c3-430e-ab8c-01a29dee876b" providerId="ADAL" clId="{B3FB8A49-5417-4ABE-89AF-E7902082E3E2}" dt="2021-01-15T18:00:58.618" v="162" actId="14100"/>
          <ac:spMkLst>
            <pc:docMk/>
            <pc:sldMk cId="1712208041" sldId="338"/>
            <ac:spMk id="6" creationId="{00000000-0000-0000-0000-000000000000}"/>
          </ac:spMkLst>
        </pc:spChg>
      </pc:sldChg>
      <pc:sldChg chg="modSp">
        <pc:chgData name="Kristel AUBERT" userId="a68b4ec8-12c3-430e-ab8c-01a29dee876b" providerId="ADAL" clId="{B3FB8A49-5417-4ABE-89AF-E7902082E3E2}" dt="2021-01-15T18:00:39.566" v="155" actId="14100"/>
        <pc:sldMkLst>
          <pc:docMk/>
          <pc:sldMk cId="3021218814" sldId="339"/>
        </pc:sldMkLst>
        <pc:spChg chg="mod">
          <ac:chgData name="Kristel AUBERT" userId="a68b4ec8-12c3-430e-ab8c-01a29dee876b" providerId="ADAL" clId="{B3FB8A49-5417-4ABE-89AF-E7902082E3E2}" dt="2021-01-15T18:00:39.566" v="155" actId="14100"/>
          <ac:spMkLst>
            <pc:docMk/>
            <pc:sldMk cId="3021218814" sldId="339"/>
            <ac:spMk id="6" creationId="{00000000-0000-0000-0000-000000000000}"/>
          </ac:spMkLst>
        </pc:spChg>
      </pc:sldChg>
      <pc:sldChg chg="modSp">
        <pc:chgData name="Kristel AUBERT" userId="a68b4ec8-12c3-430e-ab8c-01a29dee876b" providerId="ADAL" clId="{B3FB8A49-5417-4ABE-89AF-E7902082E3E2}" dt="2021-01-15T18:00:47.094" v="161" actId="1035"/>
        <pc:sldMkLst>
          <pc:docMk/>
          <pc:sldMk cId="140604834" sldId="340"/>
        </pc:sldMkLst>
        <pc:spChg chg="mod">
          <ac:chgData name="Kristel AUBERT" userId="a68b4ec8-12c3-430e-ab8c-01a29dee876b" providerId="ADAL" clId="{B3FB8A49-5417-4ABE-89AF-E7902082E3E2}" dt="2021-01-15T18:00:47.094" v="161" actId="1035"/>
          <ac:spMkLst>
            <pc:docMk/>
            <pc:sldMk cId="140604834" sldId="340"/>
            <ac:spMk id="6" creationId="{00000000-0000-0000-0000-000000000000}"/>
          </ac:spMkLst>
        </pc:spChg>
      </pc:sldChg>
      <pc:sldChg chg="modSp">
        <pc:chgData name="Kristel AUBERT" userId="a68b4ec8-12c3-430e-ab8c-01a29dee876b" providerId="ADAL" clId="{B3FB8A49-5417-4ABE-89AF-E7902082E3E2}" dt="2021-01-15T18:00:28.132" v="154" actId="14100"/>
        <pc:sldMkLst>
          <pc:docMk/>
          <pc:sldMk cId="1204590116" sldId="342"/>
        </pc:sldMkLst>
        <pc:spChg chg="mod">
          <ac:chgData name="Kristel AUBERT" userId="a68b4ec8-12c3-430e-ab8c-01a29dee876b" providerId="ADAL" clId="{B3FB8A49-5417-4ABE-89AF-E7902082E3E2}" dt="2021-01-15T17:57:28.918" v="120" actId="20577"/>
          <ac:spMkLst>
            <pc:docMk/>
            <pc:sldMk cId="1204590116" sldId="342"/>
            <ac:spMk id="2" creationId="{00000000-0000-0000-0000-000000000000}"/>
          </ac:spMkLst>
        </pc:spChg>
        <pc:spChg chg="mod">
          <ac:chgData name="Kristel AUBERT" userId="a68b4ec8-12c3-430e-ab8c-01a29dee876b" providerId="ADAL" clId="{B3FB8A49-5417-4ABE-89AF-E7902082E3E2}" dt="2021-01-15T18:00:28.132" v="154" actId="14100"/>
          <ac:spMkLst>
            <pc:docMk/>
            <pc:sldMk cId="1204590116" sldId="342"/>
            <ac:spMk id="6" creationId="{00000000-0000-0000-0000-000000000000}"/>
          </ac:spMkLst>
        </pc:spChg>
      </pc:sldChg>
      <pc:sldChg chg="modSp">
        <pc:chgData name="Kristel AUBERT" userId="a68b4ec8-12c3-430e-ab8c-01a29dee876b" providerId="ADAL" clId="{B3FB8A49-5417-4ABE-89AF-E7902082E3E2}" dt="2021-01-15T18:19:20.290" v="172" actId="948"/>
        <pc:sldMkLst>
          <pc:docMk/>
          <pc:sldMk cId="2252744653" sldId="344"/>
        </pc:sldMkLst>
        <pc:spChg chg="mod">
          <ac:chgData name="Kristel AUBERT" userId="a68b4ec8-12c3-430e-ab8c-01a29dee876b" providerId="ADAL" clId="{B3FB8A49-5417-4ABE-89AF-E7902082E3E2}" dt="2021-01-15T17:59:16.044" v="146"/>
          <ac:spMkLst>
            <pc:docMk/>
            <pc:sldMk cId="2252744653" sldId="344"/>
            <ac:spMk id="2" creationId="{00000000-0000-0000-0000-000000000000}"/>
          </ac:spMkLst>
        </pc:spChg>
        <pc:spChg chg="mod">
          <ac:chgData name="Kristel AUBERT" userId="a68b4ec8-12c3-430e-ab8c-01a29dee876b" providerId="ADAL" clId="{B3FB8A49-5417-4ABE-89AF-E7902082E3E2}" dt="2021-01-15T18:19:20.290" v="172" actId="948"/>
          <ac:spMkLst>
            <pc:docMk/>
            <pc:sldMk cId="2252744653" sldId="344"/>
            <ac:spMk id="6" creationId="{00000000-0000-0000-0000-000000000000}"/>
          </ac:spMkLst>
        </pc:spChg>
      </pc:sldChg>
      <pc:sldChg chg="modSp">
        <pc:chgData name="Kristel AUBERT" userId="a68b4ec8-12c3-430e-ab8c-01a29dee876b" providerId="ADAL" clId="{B3FB8A49-5417-4ABE-89AF-E7902082E3E2}" dt="2021-01-15T18:28:57.313" v="187" actId="113"/>
        <pc:sldMkLst>
          <pc:docMk/>
          <pc:sldMk cId="772789009" sldId="345"/>
        </pc:sldMkLst>
        <pc:spChg chg="mod">
          <ac:chgData name="Kristel AUBERT" userId="a68b4ec8-12c3-430e-ab8c-01a29dee876b" providerId="ADAL" clId="{B3FB8A49-5417-4ABE-89AF-E7902082E3E2}" dt="2021-01-15T17:59:20.610" v="147"/>
          <ac:spMkLst>
            <pc:docMk/>
            <pc:sldMk cId="772789009" sldId="345"/>
            <ac:spMk id="2" creationId="{00000000-0000-0000-0000-000000000000}"/>
          </ac:spMkLst>
        </pc:spChg>
        <pc:spChg chg="mod">
          <ac:chgData name="Kristel AUBERT" userId="a68b4ec8-12c3-430e-ab8c-01a29dee876b" providerId="ADAL" clId="{B3FB8A49-5417-4ABE-89AF-E7902082E3E2}" dt="2021-01-15T18:28:57.313" v="187" actId="113"/>
          <ac:spMkLst>
            <pc:docMk/>
            <pc:sldMk cId="772789009" sldId="345"/>
            <ac:spMk id="6" creationId="{00000000-0000-0000-0000-000000000000}"/>
          </ac:spMkLst>
        </pc:spChg>
        <pc:spChg chg="mod">
          <ac:chgData name="Kristel AUBERT" userId="a68b4ec8-12c3-430e-ab8c-01a29dee876b" providerId="ADAL" clId="{B3FB8A49-5417-4ABE-89AF-E7902082E3E2}" dt="2021-01-15T18:19:55.388" v="176" actId="948"/>
          <ac:spMkLst>
            <pc:docMk/>
            <pc:sldMk cId="772789009" sldId="345"/>
            <ac:spMk id="15" creationId="{16DFB1B8-A561-4A2E-8732-2A4E7E35287F}"/>
          </ac:spMkLst>
        </pc:spChg>
      </pc:sldChg>
      <pc:sldChg chg="modSp">
        <pc:chgData name="Kristel AUBERT" userId="a68b4ec8-12c3-430e-ab8c-01a29dee876b" providerId="ADAL" clId="{B3FB8A49-5417-4ABE-89AF-E7902082E3E2}" dt="2021-01-15T17:59:28.504" v="149"/>
        <pc:sldMkLst>
          <pc:docMk/>
          <pc:sldMk cId="1623526228" sldId="347"/>
        </pc:sldMkLst>
        <pc:spChg chg="mod">
          <ac:chgData name="Kristel AUBERT" userId="a68b4ec8-12c3-430e-ab8c-01a29dee876b" providerId="ADAL" clId="{B3FB8A49-5417-4ABE-89AF-E7902082E3E2}" dt="2021-01-15T17:59:28.504" v="149"/>
          <ac:spMkLst>
            <pc:docMk/>
            <pc:sldMk cId="1623526228" sldId="347"/>
            <ac:spMk id="2" creationId="{00000000-0000-0000-0000-000000000000}"/>
          </ac:spMkLst>
        </pc:spChg>
      </pc:sldChg>
      <pc:sldChg chg="modSp">
        <pc:chgData name="Kristel AUBERT" userId="a68b4ec8-12c3-430e-ab8c-01a29dee876b" providerId="ADAL" clId="{B3FB8A49-5417-4ABE-89AF-E7902082E3E2}" dt="2021-01-15T17:59:24.653" v="148"/>
        <pc:sldMkLst>
          <pc:docMk/>
          <pc:sldMk cId="2299807299" sldId="348"/>
        </pc:sldMkLst>
        <pc:spChg chg="mod">
          <ac:chgData name="Kristel AUBERT" userId="a68b4ec8-12c3-430e-ab8c-01a29dee876b" providerId="ADAL" clId="{B3FB8A49-5417-4ABE-89AF-E7902082E3E2}" dt="2021-01-15T17:59:24.653" v="148"/>
          <ac:spMkLst>
            <pc:docMk/>
            <pc:sldMk cId="2299807299" sldId="348"/>
            <ac:spMk id="2" creationId="{00000000-0000-0000-0000-000000000000}"/>
          </ac:spMkLst>
        </pc:spChg>
      </pc:sldChg>
      <pc:sldChg chg="modSp">
        <pc:chgData name="Kristel AUBERT" userId="a68b4ec8-12c3-430e-ab8c-01a29dee876b" providerId="ADAL" clId="{B3FB8A49-5417-4ABE-89AF-E7902082E3E2}" dt="2021-01-15T17:59:32.883" v="150"/>
        <pc:sldMkLst>
          <pc:docMk/>
          <pc:sldMk cId="3709320175" sldId="349"/>
        </pc:sldMkLst>
        <pc:spChg chg="mod">
          <ac:chgData name="Kristel AUBERT" userId="a68b4ec8-12c3-430e-ab8c-01a29dee876b" providerId="ADAL" clId="{B3FB8A49-5417-4ABE-89AF-E7902082E3E2}" dt="2021-01-15T17:59:32.883" v="150"/>
          <ac:spMkLst>
            <pc:docMk/>
            <pc:sldMk cId="3709320175" sldId="349"/>
            <ac:spMk id="2" creationId="{00000000-0000-0000-0000-000000000000}"/>
          </ac:spMkLst>
        </pc:spChg>
      </pc:sldChg>
      <pc:sldChg chg="modSp">
        <pc:chgData name="Kristel AUBERT" userId="a68b4ec8-12c3-430e-ab8c-01a29dee876b" providerId="ADAL" clId="{B3FB8A49-5417-4ABE-89AF-E7902082E3E2}" dt="2021-01-15T18:51:11.602" v="228" actId="20577"/>
        <pc:sldMkLst>
          <pc:docMk/>
          <pc:sldMk cId="3219547888" sldId="350"/>
        </pc:sldMkLst>
        <pc:spChg chg="mod">
          <ac:chgData name="Kristel AUBERT" userId="a68b4ec8-12c3-430e-ab8c-01a29dee876b" providerId="ADAL" clId="{B3FB8A49-5417-4ABE-89AF-E7902082E3E2}" dt="2021-01-15T17:59:36.212" v="151"/>
          <ac:spMkLst>
            <pc:docMk/>
            <pc:sldMk cId="3219547888" sldId="350"/>
            <ac:spMk id="2" creationId="{00000000-0000-0000-0000-000000000000}"/>
          </ac:spMkLst>
        </pc:spChg>
        <pc:spChg chg="mod">
          <ac:chgData name="Kristel AUBERT" userId="a68b4ec8-12c3-430e-ab8c-01a29dee876b" providerId="ADAL" clId="{B3FB8A49-5417-4ABE-89AF-E7902082E3E2}" dt="2021-01-15T18:51:11.602" v="228" actId="20577"/>
          <ac:spMkLst>
            <pc:docMk/>
            <pc:sldMk cId="3219547888" sldId="350"/>
            <ac:spMk id="12" creationId="{76DEEE5A-D2AC-4A87-AAB1-D99B802FBF04}"/>
          </ac:spMkLst>
        </pc:spChg>
      </pc:sldChg>
      <pc:sldChg chg="modSp">
        <pc:chgData name="Kristel AUBERT" userId="a68b4ec8-12c3-430e-ab8c-01a29dee876b" providerId="ADAL" clId="{B3FB8A49-5417-4ABE-89AF-E7902082E3E2}" dt="2021-01-15T17:59:39.666" v="152"/>
        <pc:sldMkLst>
          <pc:docMk/>
          <pc:sldMk cId="2516549002" sldId="351"/>
        </pc:sldMkLst>
        <pc:spChg chg="mod">
          <ac:chgData name="Kristel AUBERT" userId="a68b4ec8-12c3-430e-ab8c-01a29dee876b" providerId="ADAL" clId="{B3FB8A49-5417-4ABE-89AF-E7902082E3E2}" dt="2021-01-15T17:59:39.666" v="152"/>
          <ac:spMkLst>
            <pc:docMk/>
            <pc:sldMk cId="2516549002" sldId="351"/>
            <ac:spMk id="2" creationId="{00000000-0000-0000-0000-000000000000}"/>
          </ac:spMkLst>
        </pc:spChg>
      </pc:sldChg>
      <pc:sldChg chg="modSp">
        <pc:chgData name="Kristel AUBERT" userId="a68b4ec8-12c3-430e-ab8c-01a29dee876b" providerId="ADAL" clId="{B3FB8A49-5417-4ABE-89AF-E7902082E3E2}" dt="2021-01-15T17:59:43.348" v="153"/>
        <pc:sldMkLst>
          <pc:docMk/>
          <pc:sldMk cId="2511017417" sldId="352"/>
        </pc:sldMkLst>
        <pc:spChg chg="mod">
          <ac:chgData name="Kristel AUBERT" userId="a68b4ec8-12c3-430e-ab8c-01a29dee876b" providerId="ADAL" clId="{B3FB8A49-5417-4ABE-89AF-E7902082E3E2}" dt="2021-01-15T17:59:43.348" v="153"/>
          <ac:spMkLst>
            <pc:docMk/>
            <pc:sldMk cId="2511017417" sldId="352"/>
            <ac:spMk id="2" creationId="{00000000-0000-0000-0000-000000000000}"/>
          </ac:spMkLst>
        </pc:spChg>
      </pc:sldChg>
      <pc:sldChg chg="modSp">
        <pc:chgData name="Kristel AUBERT" userId="a68b4ec8-12c3-430e-ab8c-01a29dee876b" providerId="ADAL" clId="{B3FB8A49-5417-4ABE-89AF-E7902082E3E2}" dt="2021-01-15T19:32:29.260" v="242" actId="20577"/>
        <pc:sldMkLst>
          <pc:docMk/>
          <pc:sldMk cId="3126723203" sldId="353"/>
        </pc:sldMkLst>
        <pc:spChg chg="mod">
          <ac:chgData name="Kristel AUBERT" userId="a68b4ec8-12c3-430e-ab8c-01a29dee876b" providerId="ADAL" clId="{B3FB8A49-5417-4ABE-89AF-E7902082E3E2}" dt="2021-01-15T19:32:29.260" v="242" actId="20577"/>
          <ac:spMkLst>
            <pc:docMk/>
            <pc:sldMk cId="3126723203" sldId="353"/>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1/15/2021</a:t>
            </a:fld>
            <a:endParaRPr lang="en-US"/>
          </a:p>
        </p:txBody>
      </p:sp>
      <p:sp>
        <p:nvSpPr>
          <p:cNvPr id="4" name="Espace réservé du pied de page 3"/>
          <p:cNvSpPr>
            <a:spLocks noGrp="1" noEditPoints="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noEditPoints="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277861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noEditPoints="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1/15/2021</a:t>
            </a:fld>
            <a:endParaRPr lang="en-US"/>
          </a:p>
        </p:txBody>
      </p:sp>
      <p:sp>
        <p:nvSpPr>
          <p:cNvPr id="4" name="Espace réservé de l'image des diapositives 3"/>
          <p:cNvSpPr>
            <a:spLocks noGrp="1" noRot="1" noChangeAspect="1" noEditPoints="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noEditPoints="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noEditPoints="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noEditPoints="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244693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011D61F2-6E91-4227-9596-0AC06DA00234}" type="slidenum">
              <a:rPr lang="en-US" smtClean="0"/>
              <a:pPr/>
              <a:t>1</a:t>
            </a:fld>
            <a:endParaRPr lang="en-US"/>
          </a:p>
        </p:txBody>
      </p:sp>
    </p:spTree>
    <p:extLst>
      <p:ext uri="{BB962C8B-B14F-4D97-AF65-F5344CB8AC3E}">
        <p14:creationId xmlns:p14="http://schemas.microsoft.com/office/powerpoint/2010/main" val="79800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10</a:t>
            </a:fld>
            <a:endParaRPr lang="en-US"/>
          </a:p>
        </p:txBody>
      </p:sp>
    </p:spTree>
    <p:extLst>
      <p:ext uri="{BB962C8B-B14F-4D97-AF65-F5344CB8AC3E}">
        <p14:creationId xmlns:p14="http://schemas.microsoft.com/office/powerpoint/2010/main" val="336495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11</a:t>
            </a:fld>
            <a:endParaRPr lang="en-US"/>
          </a:p>
        </p:txBody>
      </p:sp>
    </p:spTree>
    <p:extLst>
      <p:ext uri="{BB962C8B-B14F-4D97-AF65-F5344CB8AC3E}">
        <p14:creationId xmlns:p14="http://schemas.microsoft.com/office/powerpoint/2010/main" val="9184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12</a:t>
            </a:fld>
            <a:endParaRPr lang="en-US"/>
          </a:p>
        </p:txBody>
      </p:sp>
    </p:spTree>
    <p:extLst>
      <p:ext uri="{BB962C8B-B14F-4D97-AF65-F5344CB8AC3E}">
        <p14:creationId xmlns:p14="http://schemas.microsoft.com/office/powerpoint/2010/main" val="191618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13</a:t>
            </a:fld>
            <a:endParaRPr lang="en-US"/>
          </a:p>
        </p:txBody>
      </p:sp>
    </p:spTree>
    <p:extLst>
      <p:ext uri="{BB962C8B-B14F-4D97-AF65-F5344CB8AC3E}">
        <p14:creationId xmlns:p14="http://schemas.microsoft.com/office/powerpoint/2010/main" val="172868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14</a:t>
            </a:fld>
            <a:endParaRPr lang="en-US"/>
          </a:p>
        </p:txBody>
      </p:sp>
    </p:spTree>
    <p:extLst>
      <p:ext uri="{BB962C8B-B14F-4D97-AF65-F5344CB8AC3E}">
        <p14:creationId xmlns:p14="http://schemas.microsoft.com/office/powerpoint/2010/main" val="106387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15</a:t>
            </a:fld>
            <a:endParaRPr lang="en-US"/>
          </a:p>
        </p:txBody>
      </p:sp>
    </p:spTree>
    <p:extLst>
      <p:ext uri="{BB962C8B-B14F-4D97-AF65-F5344CB8AC3E}">
        <p14:creationId xmlns:p14="http://schemas.microsoft.com/office/powerpoint/2010/main" val="852031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16</a:t>
            </a:fld>
            <a:endParaRPr lang="en-US"/>
          </a:p>
        </p:txBody>
      </p:sp>
    </p:spTree>
    <p:extLst>
      <p:ext uri="{BB962C8B-B14F-4D97-AF65-F5344CB8AC3E}">
        <p14:creationId xmlns:p14="http://schemas.microsoft.com/office/powerpoint/2010/main" val="3111835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17</a:t>
            </a:fld>
            <a:endParaRPr lang="en-US"/>
          </a:p>
        </p:txBody>
      </p:sp>
    </p:spTree>
    <p:extLst>
      <p:ext uri="{BB962C8B-B14F-4D97-AF65-F5344CB8AC3E}">
        <p14:creationId xmlns:p14="http://schemas.microsoft.com/office/powerpoint/2010/main" val="3825645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18</a:t>
            </a:fld>
            <a:endParaRPr lang="en-US"/>
          </a:p>
        </p:txBody>
      </p:sp>
    </p:spTree>
    <p:extLst>
      <p:ext uri="{BB962C8B-B14F-4D97-AF65-F5344CB8AC3E}">
        <p14:creationId xmlns:p14="http://schemas.microsoft.com/office/powerpoint/2010/main" val="1842898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19</a:t>
            </a:fld>
            <a:endParaRPr lang="en-US"/>
          </a:p>
        </p:txBody>
      </p:sp>
    </p:spTree>
    <p:extLst>
      <p:ext uri="{BB962C8B-B14F-4D97-AF65-F5344CB8AC3E}">
        <p14:creationId xmlns:p14="http://schemas.microsoft.com/office/powerpoint/2010/main" val="297661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331813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20</a:t>
            </a:fld>
            <a:endParaRPr lang="en-US"/>
          </a:p>
        </p:txBody>
      </p:sp>
    </p:spTree>
    <p:extLst>
      <p:ext uri="{BB962C8B-B14F-4D97-AF65-F5344CB8AC3E}">
        <p14:creationId xmlns:p14="http://schemas.microsoft.com/office/powerpoint/2010/main" val="2787754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21</a:t>
            </a:fld>
            <a:endParaRPr lang="en-US"/>
          </a:p>
        </p:txBody>
      </p:sp>
    </p:spTree>
    <p:extLst>
      <p:ext uri="{BB962C8B-B14F-4D97-AF65-F5344CB8AC3E}">
        <p14:creationId xmlns:p14="http://schemas.microsoft.com/office/powerpoint/2010/main" val="45117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22</a:t>
            </a:fld>
            <a:endParaRPr lang="en-US"/>
          </a:p>
        </p:txBody>
      </p:sp>
    </p:spTree>
    <p:extLst>
      <p:ext uri="{BB962C8B-B14F-4D97-AF65-F5344CB8AC3E}">
        <p14:creationId xmlns:p14="http://schemas.microsoft.com/office/powerpoint/2010/main" val="24691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011D61F2-6E91-4227-9596-0AC06DA00234}" type="slidenum">
              <a:rPr lang="en-US" smtClean="0"/>
              <a:pPr/>
              <a:t>23</a:t>
            </a:fld>
            <a:endParaRPr lang="en-US"/>
          </a:p>
        </p:txBody>
      </p:sp>
    </p:spTree>
    <p:extLst>
      <p:ext uri="{BB962C8B-B14F-4D97-AF65-F5344CB8AC3E}">
        <p14:creationId xmlns:p14="http://schemas.microsoft.com/office/powerpoint/2010/main" val="248980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24</a:t>
            </a:fld>
            <a:endParaRPr lang="en-US"/>
          </a:p>
        </p:txBody>
      </p:sp>
    </p:spTree>
    <p:extLst>
      <p:ext uri="{BB962C8B-B14F-4D97-AF65-F5344CB8AC3E}">
        <p14:creationId xmlns:p14="http://schemas.microsoft.com/office/powerpoint/2010/main" val="4204017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25</a:t>
            </a:fld>
            <a:endParaRPr lang="en-US"/>
          </a:p>
        </p:txBody>
      </p:sp>
    </p:spTree>
    <p:extLst>
      <p:ext uri="{BB962C8B-B14F-4D97-AF65-F5344CB8AC3E}">
        <p14:creationId xmlns:p14="http://schemas.microsoft.com/office/powerpoint/2010/main" val="674625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26</a:t>
            </a:fld>
            <a:endParaRPr lang="en-US"/>
          </a:p>
        </p:txBody>
      </p:sp>
    </p:spTree>
    <p:extLst>
      <p:ext uri="{BB962C8B-B14F-4D97-AF65-F5344CB8AC3E}">
        <p14:creationId xmlns:p14="http://schemas.microsoft.com/office/powerpoint/2010/main" val="2804450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27</a:t>
            </a:fld>
            <a:endParaRPr lang="en-US"/>
          </a:p>
        </p:txBody>
      </p:sp>
    </p:spTree>
    <p:extLst>
      <p:ext uri="{BB962C8B-B14F-4D97-AF65-F5344CB8AC3E}">
        <p14:creationId xmlns:p14="http://schemas.microsoft.com/office/powerpoint/2010/main" val="2247822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28</a:t>
            </a:fld>
            <a:endParaRPr lang="en-US"/>
          </a:p>
        </p:txBody>
      </p:sp>
    </p:spTree>
    <p:extLst>
      <p:ext uri="{BB962C8B-B14F-4D97-AF65-F5344CB8AC3E}">
        <p14:creationId xmlns:p14="http://schemas.microsoft.com/office/powerpoint/2010/main" val="18616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6E79DA50-B491-4A57-8024-61D5853F7833}" type="slidenum">
              <a:rPr lang="en-US" smtClean="0"/>
              <a:pPr/>
              <a:t>3</a:t>
            </a:fld>
            <a:endParaRPr lang="en-US"/>
          </a:p>
        </p:txBody>
      </p:sp>
    </p:spTree>
    <p:extLst>
      <p:ext uri="{BB962C8B-B14F-4D97-AF65-F5344CB8AC3E}">
        <p14:creationId xmlns:p14="http://schemas.microsoft.com/office/powerpoint/2010/main" val="249258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011D61F2-6E91-4227-9596-0AC06DA00234}" type="slidenum">
              <a:rPr lang="en-US" smtClean="0"/>
              <a:pPr/>
              <a:t>4</a:t>
            </a:fld>
            <a:endParaRPr lang="en-US"/>
          </a:p>
        </p:txBody>
      </p:sp>
    </p:spTree>
    <p:extLst>
      <p:ext uri="{BB962C8B-B14F-4D97-AF65-F5344CB8AC3E}">
        <p14:creationId xmlns:p14="http://schemas.microsoft.com/office/powerpoint/2010/main" val="3381049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216511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234913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111938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132667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a:p>
        </p:txBody>
      </p:sp>
      <p:sp>
        <p:nvSpPr>
          <p:cNvPr id="4" name="Espace réservé du numéro de diapositive 6"/>
          <p:cNvSpPr>
            <a:spLocks noGrp="1" noEditPoints="1"/>
          </p:cNvSpPr>
          <p:nvPr>
            <p:ph type="sldNum" sz="quarter" idx="5"/>
          </p:nvPr>
        </p:nvSpPr>
        <p:spPr/>
        <p:txBody>
          <a:bodyPr/>
          <a:lstStyle/>
          <a:p>
            <a:fld id="{011D61F2-6E91-4227-9596-0AC06DA00234}" type="slidenum">
              <a:rPr lang="en-US" smtClean="0"/>
              <a:pPr/>
              <a:t>9</a:t>
            </a:fld>
            <a:endParaRPr lang="en-US"/>
          </a:p>
        </p:txBody>
      </p:sp>
    </p:spTree>
    <p:extLst>
      <p:ext uri="{BB962C8B-B14F-4D97-AF65-F5344CB8AC3E}">
        <p14:creationId xmlns:p14="http://schemas.microsoft.com/office/powerpoint/2010/main" val="1014233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rcRect/>
          <a:stretch>
            <a:fillRect/>
          </a:stretch>
        </p:blipFill>
        <p:spPr>
          <a:xfrm>
            <a:off x="1" y="363225"/>
            <a:ext cx="6084167" cy="860932"/>
          </a:xfrm>
          <a:prstGeom prst="rect">
            <a:avLst/>
          </a:prstGeom>
        </p:spPr>
      </p:pic>
      <p:sp>
        <p:nvSpPr>
          <p:cNvPr id="14" name="Titre 4"/>
          <p:cNvSpPr>
            <a:spLocks noGrp="1" noEditPoints="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15" name="Espace réservé du texte 15"/>
          <p:cNvSpPr>
            <a:spLocks noGrp="1" noEditPoints="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Modifiez le style du titre</a:t>
            </a:r>
            <a:endParaRPr lang="fr-FR" noProof="0" dirty="0"/>
          </a:p>
        </p:txBody>
      </p:sp>
      <p:sp>
        <p:nvSpPr>
          <p:cNvPr id="3" name="Espace réservé du pied de page 2"/>
          <p:cNvSpPr>
            <a:spLocks noGrp="1"/>
          </p:cNvSpPr>
          <p:nvPr>
            <p:ph type="ftr" sz="quarter" idx="10"/>
          </p:nvPr>
        </p:nvSpPr>
        <p:spPr>
          <a:xfrm>
            <a:off x="6384032" y="6411917"/>
            <a:ext cx="2665419" cy="365125"/>
          </a:xfrm>
          <a:prstGeom prst="rect">
            <a:avLst/>
          </a:prstGeom>
        </p:spPr>
        <p:txBody>
          <a:bodyPr/>
          <a:lstStyle/>
          <a:p>
            <a:r>
              <a:rPr lang="fr-FR" noProof="0"/>
              <a:t>Safety dashboard - August 2020</a:t>
            </a:r>
            <a:endParaRPr lang="fr-FR" noProof="0" dirty="0"/>
          </a:p>
        </p:txBody>
      </p:sp>
      <p:sp>
        <p:nvSpPr>
          <p:cNvPr id="4" name="Espace réservé du numéro de diapositive 3"/>
          <p:cNvSpPr>
            <a:spLocks noGrp="1"/>
          </p:cNvSpPr>
          <p:nvPr>
            <p:ph type="sldNum" sz="quarter" idx="11"/>
          </p:nvPr>
        </p:nvSpPr>
        <p:spPr>
          <a:xfrm>
            <a:off x="9072331" y="6411917"/>
            <a:ext cx="632587" cy="365125"/>
          </a:xfrm>
          <a:prstGeom prst="rect">
            <a:avLst/>
          </a:prstGeom>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379255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11" name="Image 10" descr="Une image contenant personne, extérieur, homme, portant&#10;&#10;Description générée automatiquement">
            <a:extLst>
              <a:ext uri="{FF2B5EF4-FFF2-40B4-BE49-F238E27FC236}">
                <a16:creationId xmlns:a16="http://schemas.microsoft.com/office/drawing/2014/main" id="{01331BF5-730D-4B20-9D30-91E234A844DD}"/>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2"/>
          <p:cNvPicPr>
            <a:picLocks noChangeAspect="1" noChangeArrowheads="1"/>
          </p:cNvPicPr>
          <p:nvPr userDrawn="1"/>
        </p:nvPicPr>
        <p:blipFill>
          <a:blip r:embed="rId3" cstate="print"/>
          <a:srcRect/>
          <a:stretch>
            <a:fillRect/>
          </a:stretch>
        </p:blipFill>
        <p:spPr bwMode="auto">
          <a:xfrm>
            <a:off x="9538665" y="404664"/>
            <a:ext cx="2461991" cy="792088"/>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4" y="404664"/>
            <a:ext cx="5616624"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Tree>
    <p:extLst>
      <p:ext uri="{BB962C8B-B14F-4D97-AF65-F5344CB8AC3E}">
        <p14:creationId xmlns:p14="http://schemas.microsoft.com/office/powerpoint/2010/main" val="131884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sz="quarter" idx="10"/>
          </p:nvPr>
        </p:nvSpPr>
        <p:spPr>
          <a:xfrm>
            <a:off x="349250" y="690563"/>
            <a:ext cx="11471275" cy="5676900"/>
          </a:xfrm>
          <a:prstGeom prst="rect">
            <a:avLst/>
          </a:prstGeom>
        </p:spPr>
        <p:txBody>
          <a:bodyPr/>
          <a:lstStyle>
            <a:lvl1pPr>
              <a:lnSpc>
                <a:spcPct val="100000"/>
              </a:lnSpc>
              <a:spcBef>
                <a:spcPts val="1800"/>
              </a:spcBef>
              <a:defRPr/>
            </a:lvl1pPr>
            <a:lvl2pPr marL="685800" indent="-228600">
              <a:lnSpc>
                <a:spcPct val="100000"/>
              </a:lnSpc>
              <a:spcBef>
                <a:spcPts val="600"/>
              </a:spcBef>
              <a:buFont typeface="Calibri" panose="020F0502020204030204" pitchFamily="34" charset="0"/>
              <a:buChar char="-"/>
              <a:defRPr/>
            </a:lvl2pPr>
            <a:lvl3pPr>
              <a:lnSpc>
                <a:spcPct val="100000"/>
              </a:lnSpc>
              <a:spcBef>
                <a:spcPts val="300"/>
              </a:spcBef>
              <a:defRPr/>
            </a:lvl3pPr>
            <a:lvl4pPr marL="1600200" indent="-228600">
              <a:lnSpc>
                <a:spcPct val="100000"/>
              </a:lnSpc>
              <a:spcBef>
                <a:spcPts val="0"/>
              </a:spcBef>
              <a:buFont typeface="Arial" panose="020B0604020202020204" pitchFamily="34" charset="0"/>
              <a:buChar char="."/>
              <a:defRPr/>
            </a:lvl4pPr>
            <a:lvl5pPr marL="2057400" indent="-228600">
              <a:lnSpc>
                <a:spcPct val="100000"/>
              </a:lnSpc>
              <a:spcBef>
                <a:spcPts val="0"/>
              </a:spcBef>
              <a:buFont typeface="Arial" panose="020B0604020202020204" pitchFamily="34" charset="0"/>
              <a:buChar cha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SYNTHESIS OF CHANGES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REQUIREMENTS REMOVED IN NEW RULE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GROUP</a:t>
            </a:r>
            <a:endParaRPr lang="en-US"/>
          </a:p>
        </p:txBody>
      </p:sp>
      <p:grpSp>
        <p:nvGrpSpPr>
          <p:cNvPr id="2" name="Group 43"/>
          <p:cNvGrpSpPr/>
          <p:nvPr/>
        </p:nvGrpSpPr>
        <p:grpSpPr>
          <a:xfrm>
            <a:off x="8760296" y="548680"/>
            <a:ext cx="579915" cy="171451"/>
            <a:chOff x="9219943" y="2346534"/>
            <a:chExt cx="581013" cy="171451"/>
          </a:xfrm>
        </p:grpSpPr>
        <p:sp>
          <p:nvSpPr>
            <p:cNvPr id="15" name="RectangleLegend1"/>
            <p:cNvSpPr>
              <a:spLocks noChangeArrowheads="1"/>
            </p:cNvSpPr>
            <p:nvPr/>
          </p:nvSpPr>
          <p:spPr bwMode="gray">
            <a:xfrm>
              <a:off x="9219943" y="2357647"/>
              <a:ext cx="165411" cy="160338"/>
            </a:xfrm>
            <a:prstGeom prst="rect">
              <a:avLst/>
            </a:prstGeom>
            <a:solidFill>
              <a:schemeClr val="bg1">
                <a:lumMod val="65000"/>
              </a:schemeClr>
            </a:solidFill>
            <a:ln w="9525">
              <a:noFill/>
              <a:miter lim="800000"/>
            </a:ln>
            <a:effectLst/>
          </p:spPr>
          <p:txBody>
            <a:bodyPr wrap="none" anchor="ctr"/>
            <a:lstStyle/>
            <a:p>
              <a:endParaRPr lang="en-US" sz="1000" baseline="0">
                <a:latin typeface="+mn-lt"/>
                <a:ea typeface="+mn-ea"/>
              </a:endParaRPr>
            </a:p>
          </p:txBody>
        </p:sp>
        <p:sp>
          <p:nvSpPr>
            <p:cNvPr id="16" name="Legend1"/>
            <p:cNvSpPr>
              <a:spLocks noChangeArrowheads="1"/>
            </p:cNvSpPr>
            <p:nvPr/>
          </p:nvSpPr>
          <p:spPr bwMode="gray">
            <a:xfrm>
              <a:off x="9475524" y="2346534"/>
              <a:ext cx="325432"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Group</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E&amp;P</a:t>
            </a:r>
            <a:endParaRPr lang="en-US"/>
          </a:p>
        </p:txBody>
      </p:sp>
      <p:grpSp>
        <p:nvGrpSpPr>
          <p:cNvPr id="3" name="Group 44"/>
          <p:cNvGrpSpPr/>
          <p:nvPr/>
        </p:nvGrpSpPr>
        <p:grpSpPr>
          <a:xfrm>
            <a:off x="9500438" y="548680"/>
            <a:ext cx="469328" cy="171451"/>
            <a:chOff x="9219943" y="2553779"/>
            <a:chExt cx="470406" cy="171451"/>
          </a:xfrm>
        </p:grpSpPr>
        <p:sp>
          <p:nvSpPr>
            <p:cNvPr id="18" name="RectangleLegend2"/>
            <p:cNvSpPr>
              <a:spLocks noChangeArrowheads="1"/>
            </p:cNvSpPr>
            <p:nvPr/>
          </p:nvSpPr>
          <p:spPr bwMode="gray">
            <a:xfrm>
              <a:off x="9219943" y="2564892"/>
              <a:ext cx="165479" cy="160338"/>
            </a:xfrm>
            <a:prstGeom prst="rect">
              <a:avLst/>
            </a:prstGeom>
            <a:solidFill>
              <a:srgbClr val="FF9900"/>
            </a:solidFill>
            <a:ln w="9525">
              <a:noFill/>
              <a:miter lim="800000"/>
            </a:ln>
            <a:effectLst/>
          </p:spPr>
          <p:txBody>
            <a:bodyPr wrap="none" anchor="ctr"/>
            <a:lstStyle/>
            <a:p>
              <a:endParaRPr lang="en-US" sz="1000" baseline="0">
                <a:latin typeface="+mn-lt"/>
                <a:ea typeface="+mn-ea"/>
              </a:endParaRPr>
            </a:p>
          </p:txBody>
        </p:sp>
        <p:sp>
          <p:nvSpPr>
            <p:cNvPr id="20" name="Legend2"/>
            <p:cNvSpPr>
              <a:spLocks noChangeArrowheads="1"/>
            </p:cNvSpPr>
            <p:nvPr/>
          </p:nvSpPr>
          <p:spPr bwMode="gray">
            <a:xfrm>
              <a:off x="9475608" y="2553779"/>
              <a:ext cx="214741"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E&amp;P</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M&amp;S</a:t>
            </a:r>
            <a:endParaRPr lang="en-US"/>
          </a:p>
        </p:txBody>
      </p:sp>
      <p:grpSp>
        <p:nvGrpSpPr>
          <p:cNvPr id="4" name="Group 45"/>
          <p:cNvGrpSpPr/>
          <p:nvPr/>
        </p:nvGrpSpPr>
        <p:grpSpPr>
          <a:xfrm>
            <a:off x="10073290" y="548680"/>
            <a:ext cx="509023" cy="171451"/>
            <a:chOff x="9219943" y="2756349"/>
            <a:chExt cx="510480" cy="171451"/>
          </a:xfrm>
        </p:grpSpPr>
        <p:sp>
          <p:nvSpPr>
            <p:cNvPr id="22" name="RectangleLegend3"/>
            <p:cNvSpPr>
              <a:spLocks noChangeArrowheads="1"/>
            </p:cNvSpPr>
            <p:nvPr/>
          </p:nvSpPr>
          <p:spPr bwMode="gray">
            <a:xfrm>
              <a:off x="9219943" y="2767462"/>
              <a:ext cx="165573" cy="160338"/>
            </a:xfrm>
            <a:prstGeom prst="rect">
              <a:avLst/>
            </a:prstGeom>
            <a:solidFill>
              <a:srgbClr val="376092"/>
            </a:solidFill>
            <a:ln w="9525">
              <a:noFill/>
              <a:miter lim="800000"/>
            </a:ln>
            <a:effectLst/>
          </p:spPr>
          <p:txBody>
            <a:bodyPr wrap="none" anchor="ctr"/>
            <a:lstStyle/>
            <a:p>
              <a:endParaRPr lang="en-US" sz="1000" baseline="0">
                <a:latin typeface="+mn-lt"/>
                <a:ea typeface="+mn-ea"/>
              </a:endParaRPr>
            </a:p>
          </p:txBody>
        </p:sp>
        <p:sp>
          <p:nvSpPr>
            <p:cNvPr id="23" name="Legend3"/>
            <p:cNvSpPr>
              <a:spLocks noChangeArrowheads="1"/>
            </p:cNvSpPr>
            <p:nvPr/>
          </p:nvSpPr>
          <p:spPr bwMode="gray">
            <a:xfrm>
              <a:off x="9476131" y="2756349"/>
              <a:ext cx="254292"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M&amp;S</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R&amp;C</a:t>
            </a:r>
            <a:endParaRPr lang="en-US"/>
          </a:p>
        </p:txBody>
      </p:sp>
      <p:grpSp>
        <p:nvGrpSpPr>
          <p:cNvPr id="6" name="Group 46"/>
          <p:cNvGrpSpPr/>
          <p:nvPr/>
        </p:nvGrpSpPr>
        <p:grpSpPr>
          <a:xfrm>
            <a:off x="10724348" y="548681"/>
            <a:ext cx="478664" cy="171450"/>
            <a:chOff x="9963489" y="2348072"/>
            <a:chExt cx="480024" cy="171450"/>
          </a:xfrm>
        </p:grpSpPr>
        <p:sp>
          <p:nvSpPr>
            <p:cNvPr id="30" name="RectangleLegend4"/>
            <p:cNvSpPr>
              <a:spLocks noChangeArrowheads="1"/>
            </p:cNvSpPr>
            <p:nvPr/>
          </p:nvSpPr>
          <p:spPr bwMode="gray">
            <a:xfrm>
              <a:off x="9963489" y="2359184"/>
              <a:ext cx="165568" cy="160338"/>
            </a:xfrm>
            <a:prstGeom prst="rect">
              <a:avLst/>
            </a:prstGeom>
            <a:solidFill>
              <a:srgbClr val="7030A0"/>
            </a:solidFill>
            <a:ln w="9525">
              <a:noFill/>
              <a:miter lim="800000"/>
            </a:ln>
            <a:effectLst/>
          </p:spPr>
          <p:txBody>
            <a:bodyPr wrap="none" anchor="ctr"/>
            <a:lstStyle/>
            <a:p>
              <a:endParaRPr lang="en-US" sz="1000" baseline="0">
                <a:latin typeface="+mn-lt"/>
                <a:ea typeface="+mn-ea"/>
              </a:endParaRPr>
            </a:p>
          </p:txBody>
        </p:sp>
        <p:sp>
          <p:nvSpPr>
            <p:cNvPr id="31" name="Legend4"/>
            <p:cNvSpPr>
              <a:spLocks noChangeArrowheads="1"/>
            </p:cNvSpPr>
            <p:nvPr/>
          </p:nvSpPr>
          <p:spPr bwMode="gray">
            <a:xfrm>
              <a:off x="10219575" y="2348072"/>
              <a:ext cx="223938"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R&amp;C</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‹N°›</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GAP ANALYSIS: GRP</a:t>
            </a:r>
            <a:endParaRPr lang="en-US"/>
          </a:p>
        </p:txBody>
      </p:sp>
      <p:grpSp>
        <p:nvGrpSpPr>
          <p:cNvPr id="8" name="Group 47"/>
          <p:cNvGrpSpPr/>
          <p:nvPr/>
        </p:nvGrpSpPr>
        <p:grpSpPr>
          <a:xfrm>
            <a:off x="11371622" y="548681"/>
            <a:ext cx="468744" cy="171450"/>
            <a:chOff x="9963489" y="2555193"/>
            <a:chExt cx="468802" cy="171450"/>
          </a:xfrm>
        </p:grpSpPr>
        <p:sp>
          <p:nvSpPr>
            <p:cNvPr id="33" name="RectangleLegend4"/>
            <p:cNvSpPr>
              <a:spLocks noChangeArrowheads="1"/>
            </p:cNvSpPr>
            <p:nvPr/>
          </p:nvSpPr>
          <p:spPr bwMode="gray">
            <a:xfrm>
              <a:off x="9963489" y="2566305"/>
              <a:ext cx="165122" cy="160338"/>
            </a:xfrm>
            <a:prstGeom prst="rect">
              <a:avLst/>
            </a:prstGeom>
            <a:solidFill>
              <a:srgbClr val="92D050"/>
            </a:solidFill>
            <a:ln w="9525">
              <a:noFill/>
              <a:miter lim="800000"/>
            </a:ln>
            <a:effectLst/>
          </p:spPr>
          <p:txBody>
            <a:bodyPr wrap="none" anchor="ctr"/>
            <a:lstStyle/>
            <a:p>
              <a:endParaRPr lang="en-US" sz="1000" baseline="0">
                <a:latin typeface="+mn-lt"/>
                <a:ea typeface="+mn-ea"/>
              </a:endParaRPr>
            </a:p>
          </p:txBody>
        </p:sp>
        <p:sp>
          <p:nvSpPr>
            <p:cNvPr id="34" name="Legend4"/>
            <p:cNvSpPr>
              <a:spLocks noChangeArrowheads="1"/>
            </p:cNvSpPr>
            <p:nvPr/>
          </p:nvSpPr>
          <p:spPr bwMode="gray">
            <a:xfrm>
              <a:off x="10217580" y="2555193"/>
              <a:ext cx="214711" cy="152978"/>
            </a:xfrm>
            <a:prstGeom prst="rect">
              <a:avLst/>
            </a:prstGeom>
            <a:noFill/>
            <a:ln>
              <a:noFill/>
            </a:ln>
            <a:effectLst/>
          </p:spPr>
          <p:txBody>
            <a:bodyPr wrap="none" lIns="0" tIns="0" rIns="0" bIns="0">
              <a:spAutoFit/>
            </a:bodyPr>
            <a:lstStyle/>
            <a:p>
              <a:pPr defTabSz="895350">
                <a:buClr>
                  <a:schemeClr val="tx2"/>
                </a:buClr>
              </a:pPr>
              <a:r>
                <a:rPr lang="en-US" sz="1000" baseline="0">
                  <a:latin typeface="+mn-lt"/>
                  <a:ea typeface="+mn-ea"/>
                </a:rPr>
                <a:t>GRP</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2" name="MSIPCMContentMarking" descr="{&quot;HashCode&quot;:-234220969,&quot;Placement&quot;:&quot;Footer&quot;}">
            <a:extLst>
              <a:ext uri="{FF2B5EF4-FFF2-40B4-BE49-F238E27FC236}">
                <a16:creationId xmlns:a16="http://schemas.microsoft.com/office/drawing/2014/main" id="{E2644BCB-BAF3-48D9-BAC3-88A761030839}"/>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1188000" y="2589585"/>
            <a:ext cx="9372496" cy="2207567"/>
          </a:xfrm>
        </p:spPr>
        <p:txBody>
          <a:bodyPr/>
          <a:lstStyle/>
          <a:p>
            <a:r>
              <a:rPr lang="fr-FR" dirty="0"/>
              <a:t>REPORTING HSE </a:t>
            </a:r>
            <a:r>
              <a:rPr lang="fr-FR" dirty="0" err="1"/>
              <a:t>revision</a:t>
            </a:r>
            <a:r>
              <a:rPr lang="fr-FR" dirty="0"/>
              <a:t> 01</a:t>
            </a:r>
            <a:br>
              <a:rPr lang="fr-FR" dirty="0"/>
            </a:br>
            <a:r>
              <a:rPr lang="fr-FR" sz="2000" dirty="0"/>
              <a:t>REGLE HSE GROUPE (CR-GR-HSE 100 </a:t>
            </a:r>
            <a:r>
              <a:rPr lang="fr-FR" sz="2000" dirty="0" err="1"/>
              <a:t>rev</a:t>
            </a:r>
            <a:r>
              <a:rPr lang="fr-FR" sz="2000" dirty="0"/>
              <a:t> 01)</a:t>
            </a:r>
            <a:br>
              <a:rPr lang="en-US" dirty="0"/>
            </a:br>
            <a:br>
              <a:rPr lang="en-US" dirty="0"/>
            </a:br>
            <a:r>
              <a:rPr lang="en-US" sz="1800" i="1" dirty="0"/>
              <a:t>SYNTHESE </a:t>
            </a:r>
            <a:br>
              <a:rPr lang="en-US" sz="1800" i="1" dirty="0"/>
            </a:br>
            <a:r>
              <a:rPr lang="en-US" sz="1800" i="1" dirty="0"/>
              <a:t>La rev01 de </a:t>
            </a:r>
            <a:r>
              <a:rPr lang="en-US" sz="1800" i="1" dirty="0" err="1"/>
              <a:t>cette</a:t>
            </a:r>
            <a:r>
              <a:rPr lang="en-US" sz="1800" i="1" dirty="0"/>
              <a:t> </a:t>
            </a:r>
            <a:r>
              <a:rPr lang="en-US" sz="1800" i="1" dirty="0" err="1"/>
              <a:t>règle</a:t>
            </a:r>
            <a:r>
              <a:rPr lang="en-US" sz="1800" i="1" dirty="0"/>
              <a:t> </a:t>
            </a:r>
            <a:r>
              <a:rPr lang="en-US" sz="1800" i="1" dirty="0" err="1"/>
              <a:t>introduit</a:t>
            </a:r>
            <a:r>
              <a:rPr lang="en-US" sz="1800" i="1" dirty="0"/>
              <a:t> les exigences du Groupe </a:t>
            </a:r>
            <a:r>
              <a:rPr lang="en-US" sz="1800" i="1" dirty="0" err="1"/>
              <a:t>en</a:t>
            </a:r>
            <a:r>
              <a:rPr lang="en-US" sz="1800" i="1" dirty="0"/>
              <a:t> matière de reporting </a:t>
            </a:r>
            <a:r>
              <a:rPr lang="en-US" sz="1800" i="1" dirty="0" err="1"/>
              <a:t>environnement</a:t>
            </a:r>
            <a:r>
              <a:rPr lang="en-US" sz="1800" i="1" dirty="0"/>
              <a:t> et revise </a:t>
            </a:r>
            <a:r>
              <a:rPr lang="en-US" sz="1800" i="1" dirty="0" err="1"/>
              <a:t>certaines</a:t>
            </a:r>
            <a:r>
              <a:rPr lang="en-US" sz="1800" i="1" dirty="0"/>
              <a:t> exigences </a:t>
            </a:r>
            <a:r>
              <a:rPr lang="en-US" sz="1800" i="1" dirty="0" err="1"/>
              <a:t>en</a:t>
            </a:r>
            <a:r>
              <a:rPr lang="en-US" sz="1800" i="1" dirty="0"/>
              <a:t> matière de reporting </a:t>
            </a:r>
            <a:r>
              <a:rPr lang="en-US" sz="1800" i="1" dirty="0" err="1"/>
              <a:t>sécurité</a:t>
            </a:r>
            <a:r>
              <a:rPr lang="en-US" sz="1800" i="1" dirty="0"/>
              <a:t>. </a:t>
            </a:r>
            <a:r>
              <a:rPr lang="en-US" sz="1800" i="1" dirty="0" err="1"/>
              <a:t>Cette</a:t>
            </a:r>
            <a:r>
              <a:rPr lang="en-US" sz="1800" i="1" dirty="0"/>
              <a:t> </a:t>
            </a:r>
            <a:r>
              <a:rPr lang="en-US" sz="1800" i="1" dirty="0" err="1"/>
              <a:t>présentation</a:t>
            </a:r>
            <a:r>
              <a:rPr lang="en-US" sz="1800" i="1" dirty="0"/>
              <a:t> </a:t>
            </a:r>
            <a:r>
              <a:rPr lang="en-US" sz="1800" i="1" dirty="0" err="1"/>
              <a:t>reprend</a:t>
            </a:r>
            <a:r>
              <a:rPr lang="en-US" sz="1800" i="1" dirty="0"/>
              <a:t> les </a:t>
            </a:r>
            <a:r>
              <a:rPr lang="en-US" sz="1800" i="1" dirty="0" err="1"/>
              <a:t>principales</a:t>
            </a:r>
            <a:r>
              <a:rPr lang="en-US" sz="1800" i="1" dirty="0"/>
              <a:t> modifications et </a:t>
            </a:r>
            <a:r>
              <a:rPr lang="en-US" sz="1800" i="1" dirty="0" err="1"/>
              <a:t>ajouts</a:t>
            </a:r>
            <a:r>
              <a:rPr lang="en-US" sz="1800" i="1"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mc:AlternateContent xmlns:mc="http://schemas.openxmlformats.org/markup-compatibility/2006" xmlns:a14="http://schemas.microsoft.com/office/drawing/2010/main">
        <mc:Choice Requires="a14">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fr-FR" dirty="0">
                    <a:solidFill>
                      <a:schemeClr val="tx2"/>
                    </a:solidFill>
                    <a:latin typeface="+mj-lt"/>
                  </a:rPr>
                  <a:t>Le terme « local » a été ajouté afin de préciser qu’un outil local peut convenir pour l’enregistrement des évènements HSE si ces évènement ne sont pas visés par l’exigence 4.1.2, c’est-à-dire si ce ne sont pas : </a:t>
                </a:r>
              </a:p>
              <a:p>
                <a:pPr marL="468000" indent="-285750">
                  <a:buFont typeface="Arial" panose="020B0604020202020204" pitchFamily="34" charset="0"/>
                  <a:buChar char="•"/>
                </a:pPr>
                <a:r>
                  <a:rPr lang="en-US" dirty="0">
                    <a:solidFill>
                      <a:schemeClr val="tx2"/>
                    </a:solidFill>
                    <a:latin typeface="+mj-lt"/>
                  </a:rPr>
                  <a:t>des </a:t>
                </a:r>
                <a:r>
                  <a:rPr lang="en-US" dirty="0" err="1">
                    <a:solidFill>
                      <a:schemeClr val="tx2"/>
                    </a:solidFill>
                    <a:latin typeface="+mj-lt"/>
                  </a:rPr>
                  <a:t>évènements</a:t>
                </a:r>
                <a:r>
                  <a:rPr lang="en-US" dirty="0">
                    <a:solidFill>
                      <a:schemeClr val="tx2"/>
                    </a:solidFill>
                    <a:latin typeface="+mj-lt"/>
                  </a:rPr>
                  <a:t> HSE avec </a:t>
                </a:r>
                <a:r>
                  <a:rPr lang="en-US" dirty="0" err="1">
                    <a:solidFill>
                      <a:schemeClr val="tx2"/>
                    </a:solidFill>
                    <a:latin typeface="+mj-lt"/>
                  </a:rPr>
                  <a:t>dommage</a:t>
                </a:r>
                <a:r>
                  <a:rPr lang="en-US" dirty="0">
                    <a:solidFill>
                      <a:schemeClr val="tx2"/>
                    </a:solidFill>
                    <a:latin typeface="+mj-lt"/>
                  </a:rPr>
                  <a:t> </a:t>
                </a:r>
                <a:r>
                  <a:rPr lang="en-US" dirty="0" err="1">
                    <a:solidFill>
                      <a:schemeClr val="tx2"/>
                    </a:solidFill>
                    <a:latin typeface="+mj-lt"/>
                  </a:rPr>
                  <a:t>corporel</a:t>
                </a:r>
                <a:r>
                  <a:rPr lang="en-US" dirty="0">
                    <a:solidFill>
                      <a:schemeClr val="tx2"/>
                    </a:solidFill>
                    <a:latin typeface="+mj-lt"/>
                  </a:rPr>
                  <a:t> de </a:t>
                </a:r>
                <a:r>
                  <a:rPr lang="en-US" dirty="0" err="1">
                    <a:solidFill>
                      <a:schemeClr val="tx2"/>
                    </a:solidFill>
                    <a:latin typeface="+mj-lt"/>
                  </a:rPr>
                  <a:t>gravité</a:t>
                </a:r>
                <a:r>
                  <a:rPr lang="en-US" dirty="0">
                    <a:solidFill>
                      <a:schemeClr val="tx2"/>
                    </a:solidFill>
                    <a:latin typeface="+mj-lt"/>
                  </a:rPr>
                  <a:t> </a:t>
                </a:r>
                <a:r>
                  <a:rPr lang="en-US" dirty="0" err="1">
                    <a:solidFill>
                      <a:schemeClr val="tx2"/>
                    </a:solidFill>
                    <a:latin typeface="+mj-lt"/>
                  </a:rPr>
                  <a:t>réelle</a:t>
                </a:r>
                <a:r>
                  <a:rPr lang="en-US" dirty="0">
                    <a:solidFill>
                      <a:schemeClr val="tx2"/>
                    </a:solidFill>
                    <a:latin typeface="+mj-lt"/>
                  </a:rPr>
                  <a:t> ≥</a:t>
                </a:r>
                <a14:m>
                  <m:oMath xmlns:m="http://schemas.openxmlformats.org/officeDocument/2006/math">
                    <m:r>
                      <a:rPr lang="en-US">
                        <a:solidFill>
                          <a:schemeClr val="tx2"/>
                        </a:solidFill>
                        <a:latin typeface="Cambria Math" panose="02040503050406030204" pitchFamily="18" charset="0"/>
                      </a:rPr>
                      <m:t> </m:t>
                    </m:r>
                  </m:oMath>
                </a14:m>
                <a:r>
                  <a:rPr lang="en-US" dirty="0">
                    <a:solidFill>
                      <a:schemeClr val="tx2"/>
                    </a:solidFill>
                    <a:latin typeface="+mj-lt"/>
                  </a:rPr>
                  <a:t>2 (FAT, LTI, RWC, MT) ;</a:t>
                </a:r>
                <a:endParaRPr lang="fr-FR" dirty="0">
                  <a:solidFill>
                    <a:schemeClr val="tx2"/>
                  </a:solidFill>
                  <a:latin typeface="+mj-lt"/>
                </a:endParaRPr>
              </a:p>
              <a:p>
                <a:pPr marL="468000" indent="-285750">
                  <a:buFont typeface="Arial" panose="020B0604020202020204" pitchFamily="34" charset="0"/>
                  <a:buChar char="•"/>
                </a:pPr>
                <a:r>
                  <a:rPr lang="en-US" dirty="0" err="1">
                    <a:solidFill>
                      <a:schemeClr val="tx2"/>
                    </a:solidFill>
                    <a:latin typeface="+mj-lt"/>
                  </a:rPr>
                  <a:t>d’autres</a:t>
                </a:r>
                <a:r>
                  <a:rPr lang="en-US" dirty="0">
                    <a:solidFill>
                      <a:schemeClr val="tx2"/>
                    </a:solidFill>
                    <a:latin typeface="+mj-lt"/>
                  </a:rPr>
                  <a:t> incidents </a:t>
                </a:r>
                <a:r>
                  <a:rPr lang="en-US" dirty="0" err="1">
                    <a:solidFill>
                      <a:schemeClr val="tx2"/>
                    </a:solidFill>
                    <a:latin typeface="+mj-lt"/>
                  </a:rPr>
                  <a:t>ayant</a:t>
                </a:r>
                <a:r>
                  <a:rPr lang="en-US" dirty="0">
                    <a:solidFill>
                      <a:schemeClr val="tx2"/>
                    </a:solidFill>
                    <a:latin typeface="+mj-lt"/>
                  </a:rPr>
                  <a:t> un </a:t>
                </a:r>
                <a:r>
                  <a:rPr lang="en-US" dirty="0" err="1">
                    <a:solidFill>
                      <a:schemeClr val="tx2"/>
                    </a:solidFill>
                    <a:latin typeface="+mj-lt"/>
                  </a:rPr>
                  <a:t>niveau</a:t>
                </a:r>
                <a:r>
                  <a:rPr lang="en-US" dirty="0">
                    <a:solidFill>
                      <a:schemeClr val="tx2"/>
                    </a:solidFill>
                    <a:latin typeface="+mj-lt"/>
                  </a:rPr>
                  <a:t> de </a:t>
                </a:r>
                <a:r>
                  <a:rPr lang="en-US" dirty="0" err="1">
                    <a:solidFill>
                      <a:schemeClr val="tx2"/>
                    </a:solidFill>
                    <a:latin typeface="+mj-lt"/>
                  </a:rPr>
                  <a:t>gravité</a:t>
                </a:r>
                <a:r>
                  <a:rPr lang="en-US" dirty="0">
                    <a:solidFill>
                      <a:schemeClr val="tx2"/>
                    </a:solidFill>
                    <a:latin typeface="+mj-lt"/>
                  </a:rPr>
                  <a:t> </a:t>
                </a:r>
                <a:r>
                  <a:rPr lang="en-US" dirty="0" err="1">
                    <a:solidFill>
                      <a:schemeClr val="tx2"/>
                    </a:solidFill>
                    <a:latin typeface="+mj-lt"/>
                  </a:rPr>
                  <a:t>réelle</a:t>
                </a:r>
                <a:r>
                  <a:rPr lang="en-US" dirty="0">
                    <a:solidFill>
                      <a:schemeClr val="tx2"/>
                    </a:solidFill>
                    <a:latin typeface="+mj-lt"/>
                  </a:rPr>
                  <a:t> ≥ 4 ;</a:t>
                </a:r>
                <a:endParaRPr lang="fr-FR" dirty="0">
                  <a:solidFill>
                    <a:schemeClr val="tx2"/>
                  </a:solidFill>
                  <a:latin typeface="+mj-lt"/>
                </a:endParaRPr>
              </a:p>
              <a:p>
                <a:pPr marL="468000" indent="-285750">
                  <a:buFont typeface="Arial" panose="020B0604020202020204" pitchFamily="34" charset="0"/>
                  <a:buChar char="•"/>
                </a:pPr>
                <a:r>
                  <a:rPr lang="en-US" dirty="0">
                    <a:solidFill>
                      <a:schemeClr val="tx2"/>
                    </a:solidFill>
                    <a:latin typeface="+mj-lt"/>
                  </a:rPr>
                  <a:t>des HIPO ;</a:t>
                </a:r>
                <a:endParaRPr lang="fr-FR" dirty="0">
                  <a:solidFill>
                    <a:schemeClr val="tx2"/>
                  </a:solidFill>
                  <a:latin typeface="+mj-lt"/>
                </a:endParaRPr>
              </a:p>
              <a:p>
                <a:pPr marL="468000" indent="-285750">
                  <a:buFont typeface="Arial" panose="020B0604020202020204" pitchFamily="34" charset="0"/>
                  <a:buChar char="•"/>
                </a:pPr>
                <a:r>
                  <a:rPr lang="en-US" dirty="0">
                    <a:solidFill>
                      <a:schemeClr val="tx2"/>
                    </a:solidFill>
                    <a:latin typeface="+mj-lt"/>
                  </a:rPr>
                  <a:t>des </a:t>
                </a:r>
                <a:r>
                  <a:rPr lang="en-US" dirty="0" err="1">
                    <a:solidFill>
                      <a:schemeClr val="tx2"/>
                    </a:solidFill>
                    <a:latin typeface="+mj-lt"/>
                  </a:rPr>
                  <a:t>pertes</a:t>
                </a:r>
                <a:r>
                  <a:rPr lang="en-US" dirty="0">
                    <a:solidFill>
                      <a:schemeClr val="tx2"/>
                    </a:solidFill>
                    <a:latin typeface="+mj-lt"/>
                  </a:rPr>
                  <a:t> de confinement Tier 1 et Tier 2.</a:t>
                </a:r>
              </a:p>
              <a:p>
                <a:pPr marL="468000" indent="-285750">
                  <a:buFont typeface="Arial" panose="020B0604020202020204" pitchFamily="34" charset="0"/>
                  <a:buChar char="•"/>
                </a:pPr>
                <a:endParaRPr lang="en-US" dirty="0">
                  <a:solidFill>
                    <a:schemeClr val="tx2"/>
                  </a:solidFill>
                  <a:latin typeface="+mj-lt"/>
                </a:endParaRPr>
              </a:p>
              <a:p>
                <a:pPr marL="285750" indent="-285750">
                  <a:spcAft>
                    <a:spcPts val="1200"/>
                  </a:spcAft>
                  <a:buSzPct val="100000"/>
                  <a:buFont typeface="Wingdings" panose="05000000000000000000" pitchFamily="2" charset="2"/>
                  <a:buChar char="Ø"/>
                </a:pPr>
                <a:r>
                  <a:rPr lang="fr-FR" dirty="0">
                    <a:solidFill>
                      <a:schemeClr val="tx2"/>
                    </a:solidFill>
                    <a:latin typeface="+mj-lt"/>
                  </a:rPr>
                  <a:t>Si un outil du Groupe est utilisé pour enregistrer les événements visés par l’exigence 4.1.1 (ex. SYNERGI-EP, RAMSES-RC, RAMSES-MS, IMPACT, SHARE), l’exigence est bien évidemment respectée.</a:t>
                </a:r>
              </a:p>
              <a:p>
                <a:pPr marL="285750" indent="-285750">
                  <a:spcAft>
                    <a:spcPts val="1200"/>
                  </a:spcAft>
                  <a:buSzPct val="100000"/>
                  <a:buFont typeface="Wingdings" panose="05000000000000000000" pitchFamily="2" charset="2"/>
                  <a:buChar char="Ø"/>
                </a:pPr>
                <a:r>
                  <a:rPr lang="fr-FR" dirty="0">
                    <a:solidFill>
                      <a:schemeClr val="tx2"/>
                    </a:solidFill>
                    <a:latin typeface="+mj-lt"/>
                  </a:rPr>
                  <a:t>Sous l’exigence, il est précisé que les pertes de confinement sont enregistrées dès lors qu’elles dépassent les seuils de </a:t>
                </a:r>
                <a:r>
                  <a:rPr lang="fr-FR" dirty="0" err="1">
                    <a:solidFill>
                      <a:schemeClr val="tx2"/>
                    </a:solidFill>
                    <a:latin typeface="+mj-lt"/>
                  </a:rPr>
                  <a:t>reporting</a:t>
                </a:r>
                <a:r>
                  <a:rPr lang="fr-FR" dirty="0">
                    <a:solidFill>
                      <a:schemeClr val="tx2"/>
                    </a:solidFill>
                    <a:latin typeface="+mj-lt"/>
                  </a:rPr>
                  <a:t> du KPI 1 définis à l'annexe 9.3b.</a:t>
                </a:r>
              </a:p>
              <a:p>
                <a:pPr marL="285750" indent="-285750">
                  <a:spcAft>
                    <a:spcPts val="1200"/>
                  </a:spcAft>
                  <a:buSzPct val="100000"/>
                  <a:buFont typeface="Wingdings" panose="05000000000000000000" pitchFamily="2" charset="2"/>
                  <a:buChar char="Ø"/>
                </a:pPr>
                <a:endParaRPr lang="en-US" dirty="0">
                  <a:solidFill>
                    <a:schemeClr val="tx2"/>
                  </a:solidFill>
                  <a:latin typeface="+mj-lt"/>
                </a:endParaRPr>
              </a:p>
            </p:txBody>
          </p:sp>
        </mc:Choice>
        <mc:Fallback xmlns="">
          <p:sp>
            <p:nvSpPr>
              <p:cNvPr id="6" name="Rectangle 5"/>
              <p:cNvSpPr>
                <a:spLocks noRot="1" noChangeAspect="1" noMove="1" noResize="1" noEditPoints="1" noAdjustHandles="1" noChangeArrowheads="1" noChangeShapeType="1" noTextEdit="1"/>
              </p:cNvSpPr>
              <p:nvPr/>
            </p:nvSpPr>
            <p:spPr>
              <a:xfrm>
                <a:off x="6641694" y="388784"/>
                <a:ext cx="5550306" cy="6055800"/>
              </a:xfrm>
              <a:prstGeom prst="rect">
                <a:avLst/>
              </a:prstGeom>
              <a:blipFill>
                <a:blip r:embed="rId3"/>
                <a:stretch>
                  <a:fillRect l="-658" t="-302"/>
                </a:stretch>
              </a:blipFill>
              <a:ln>
                <a:solidFill>
                  <a:schemeClr val="tx2"/>
                </a:solidFill>
              </a:ln>
            </p:spPr>
            <p:txBody>
              <a:bodyPr/>
              <a:lstStyle/>
              <a:p>
                <a:r>
                  <a:rPr lang="fr-FR">
                    <a:noFill/>
                  </a:rPr>
                  <a:t> </a:t>
                </a:r>
              </a:p>
            </p:txBody>
          </p:sp>
        </mc:Fallback>
      </mc:AlternateContent>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MODIFICATION D’EXIGENCE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4" name="Image 3">
            <a:extLst>
              <a:ext uri="{FF2B5EF4-FFF2-40B4-BE49-F238E27FC236}">
                <a16:creationId xmlns:a16="http://schemas.microsoft.com/office/drawing/2014/main" id="{828AC845-1D93-4F43-8450-2F365E2221A4}"/>
              </a:ext>
            </a:extLst>
          </p:cNvPr>
          <p:cNvPicPr>
            <a:picLocks noChangeAspect="1"/>
          </p:cNvPicPr>
          <p:nvPr/>
        </p:nvPicPr>
        <p:blipFill>
          <a:blip r:embed="rId4"/>
          <a:stretch>
            <a:fillRect/>
          </a:stretch>
        </p:blipFill>
        <p:spPr>
          <a:xfrm>
            <a:off x="425660" y="2527113"/>
            <a:ext cx="5780313" cy="1846489"/>
          </a:xfrm>
          <a:prstGeom prst="rect">
            <a:avLst/>
          </a:prstGeom>
        </p:spPr>
      </p:pic>
    </p:spTree>
    <p:extLst>
      <p:ext uri="{BB962C8B-B14F-4D97-AF65-F5344CB8AC3E}">
        <p14:creationId xmlns:p14="http://schemas.microsoft.com/office/powerpoint/2010/main" val="247056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fr-FR" dirty="0">
                <a:solidFill>
                  <a:schemeClr val="tx2"/>
                </a:solidFill>
                <a:latin typeface="+mj-lt"/>
              </a:rPr>
              <a:t>Sous l’exigence, il est précisé qu’indépendamment de tout processus d'alerte immédiate, les événements HSE visés par l’exigence 4.1.2 sont rapportés dans les outils de </a:t>
            </a:r>
            <a:r>
              <a:rPr lang="fr-FR" dirty="0" err="1">
                <a:solidFill>
                  <a:schemeClr val="tx2"/>
                </a:solidFill>
                <a:latin typeface="+mj-lt"/>
              </a:rPr>
              <a:t>reporting</a:t>
            </a:r>
            <a:r>
              <a:rPr lang="fr-FR" dirty="0">
                <a:solidFill>
                  <a:schemeClr val="tx2"/>
                </a:solidFill>
                <a:latin typeface="+mj-lt"/>
              </a:rPr>
              <a:t> du Groupe </a:t>
            </a:r>
            <a:r>
              <a:rPr lang="fr-FR" u="sng" dirty="0">
                <a:solidFill>
                  <a:schemeClr val="tx2"/>
                </a:solidFill>
                <a:latin typeface="+mj-lt"/>
              </a:rPr>
              <a:t>au plus tard dans les 7 jours calendaires qui suivent l’incident</a:t>
            </a:r>
            <a:r>
              <a:rPr lang="fr-FR" dirty="0">
                <a:solidFill>
                  <a:schemeClr val="tx2"/>
                </a:solidFill>
                <a:latin typeface="+mj-lt"/>
              </a:rPr>
              <a:t>.</a:t>
            </a:r>
          </a:p>
          <a:p>
            <a:pPr marL="468000" indent="-285750">
              <a:buFont typeface="Arial" panose="020B0604020202020204" pitchFamily="34" charset="0"/>
              <a:buChar char="•"/>
            </a:pPr>
            <a:endParaRPr lang="en-US" dirty="0">
              <a:solidFill>
                <a:schemeClr val="tx2"/>
              </a:solidFill>
              <a:latin typeface="+mj-lt"/>
            </a:endParaRPr>
          </a:p>
          <a:p>
            <a:pPr marL="468000" indent="-285750">
              <a:buFont typeface="Arial" panose="020B0604020202020204" pitchFamily="34" charset="0"/>
              <a:buChar char="•"/>
            </a:pPr>
            <a:endParaRPr lang="fr-FR"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MODIFICATION SOUS L’EXIGENCE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3" name="Image 2">
            <a:extLst>
              <a:ext uri="{FF2B5EF4-FFF2-40B4-BE49-F238E27FC236}">
                <a16:creationId xmlns:a16="http://schemas.microsoft.com/office/drawing/2014/main" id="{50F1F2ED-1814-47D4-85B0-ACE99FCBD244}"/>
              </a:ext>
            </a:extLst>
          </p:cNvPr>
          <p:cNvPicPr>
            <a:picLocks noChangeAspect="1"/>
          </p:cNvPicPr>
          <p:nvPr/>
        </p:nvPicPr>
        <p:blipFill>
          <a:blip r:embed="rId3"/>
          <a:stretch>
            <a:fillRect/>
          </a:stretch>
        </p:blipFill>
        <p:spPr>
          <a:xfrm>
            <a:off x="455595" y="2192852"/>
            <a:ext cx="5720443" cy="1944308"/>
          </a:xfrm>
          <a:prstGeom prst="rect">
            <a:avLst/>
          </a:prstGeom>
        </p:spPr>
      </p:pic>
    </p:spTree>
    <p:extLst>
      <p:ext uri="{BB962C8B-B14F-4D97-AF65-F5344CB8AC3E}">
        <p14:creationId xmlns:p14="http://schemas.microsoft.com/office/powerpoint/2010/main" val="15522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31633" y="388784"/>
            <a:ext cx="5560367" cy="60558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fr-FR" dirty="0">
                <a:solidFill>
                  <a:schemeClr val="tx2"/>
                </a:solidFill>
                <a:latin typeface="+mj-lt"/>
              </a:rPr>
              <a:t>Les indicateurs suivants sont supprimés du </a:t>
            </a:r>
            <a:r>
              <a:rPr lang="fr-FR" dirty="0" err="1">
                <a:solidFill>
                  <a:schemeClr val="tx2"/>
                </a:solidFill>
                <a:latin typeface="+mj-lt"/>
              </a:rPr>
              <a:t>reporting</a:t>
            </a:r>
            <a:r>
              <a:rPr lang="fr-FR" dirty="0">
                <a:solidFill>
                  <a:schemeClr val="tx2"/>
                </a:solidFill>
                <a:latin typeface="+mj-lt"/>
              </a:rPr>
              <a:t> sécurité :</a:t>
            </a:r>
          </a:p>
          <a:p>
            <a:pPr marL="468000" indent="-285750">
              <a:spcAft>
                <a:spcPts val="600"/>
              </a:spcAft>
              <a:buSzPct val="100000"/>
              <a:buFont typeface="Arial" panose="020B0604020202020204" pitchFamily="34" charset="0"/>
              <a:buChar char="•"/>
            </a:pPr>
            <a:r>
              <a:rPr lang="fr-FR" dirty="0">
                <a:solidFill>
                  <a:schemeClr val="tx2"/>
                </a:solidFill>
                <a:latin typeface="+mj-lt"/>
              </a:rPr>
              <a:t>Le nombre de jours en travail aménagé ;</a:t>
            </a:r>
          </a:p>
          <a:p>
            <a:pPr marL="468000" indent="-285750">
              <a:spcAft>
                <a:spcPts val="600"/>
              </a:spcAft>
              <a:buSzPct val="100000"/>
              <a:buFont typeface="Arial" panose="020B0604020202020204" pitchFamily="34" charset="0"/>
              <a:buChar char="•"/>
            </a:pPr>
            <a:r>
              <a:rPr lang="fr-FR" dirty="0">
                <a:solidFill>
                  <a:schemeClr val="tx2"/>
                </a:solidFill>
                <a:latin typeface="+mj-lt"/>
              </a:rPr>
              <a:t>Le nombre de feux, flash et explosions (KPI2).</a:t>
            </a:r>
          </a:p>
          <a:p>
            <a:pPr marL="468000" indent="-285750">
              <a:spcAft>
                <a:spcPts val="1200"/>
              </a:spcAft>
              <a:buSzPct val="100000"/>
              <a:buFont typeface="Arial" panose="020B0604020202020204" pitchFamily="34" charset="0"/>
              <a:buChar char="•"/>
            </a:pPr>
            <a:endParaRPr lang="fr-FR" sz="800" dirty="0">
              <a:solidFill>
                <a:schemeClr val="tx2"/>
              </a:solidFill>
              <a:latin typeface="+mj-lt"/>
            </a:endParaRPr>
          </a:p>
          <a:p>
            <a:pPr marL="285750" indent="-285750">
              <a:spcAft>
                <a:spcPts val="600"/>
              </a:spcAft>
              <a:buSzPct val="100000"/>
              <a:buFont typeface="Wingdings" panose="05000000000000000000" pitchFamily="2" charset="2"/>
              <a:buChar char="Ø"/>
            </a:pPr>
            <a:r>
              <a:rPr lang="fr-FR" dirty="0">
                <a:solidFill>
                  <a:schemeClr val="tx2"/>
                </a:solidFill>
                <a:latin typeface="+mj-lt"/>
              </a:rPr>
              <a:t>Les indicateurs suivants sont ajoutés au </a:t>
            </a:r>
            <a:r>
              <a:rPr lang="fr-FR" dirty="0" err="1">
                <a:solidFill>
                  <a:schemeClr val="tx2"/>
                </a:solidFill>
                <a:latin typeface="+mj-lt"/>
              </a:rPr>
              <a:t>reporting</a:t>
            </a:r>
            <a:r>
              <a:rPr lang="fr-FR" dirty="0">
                <a:solidFill>
                  <a:schemeClr val="tx2"/>
                </a:solidFill>
                <a:latin typeface="+mj-lt"/>
              </a:rPr>
              <a:t> sécurité :</a:t>
            </a:r>
          </a:p>
          <a:p>
            <a:pPr marL="468000" lvl="0" indent="-285750">
              <a:spcAft>
                <a:spcPts val="600"/>
              </a:spcAft>
              <a:buSzPct val="100000"/>
              <a:buFont typeface="Arial" panose="020B0604020202020204" pitchFamily="34" charset="0"/>
              <a:buChar char="•"/>
            </a:pPr>
            <a:r>
              <a:rPr lang="en-US" dirty="0">
                <a:solidFill>
                  <a:schemeClr val="tx2"/>
                </a:solidFill>
                <a:latin typeface="+mj-lt"/>
              </a:rPr>
              <a:t>le </a:t>
            </a:r>
            <a:r>
              <a:rPr lang="en-US" dirty="0" err="1">
                <a:solidFill>
                  <a:schemeClr val="tx2"/>
                </a:solidFill>
                <a:latin typeface="+mj-lt"/>
              </a:rPr>
              <a:t>nombre</a:t>
            </a:r>
            <a:r>
              <a:rPr lang="en-US" dirty="0">
                <a:solidFill>
                  <a:schemeClr val="tx2"/>
                </a:solidFill>
                <a:latin typeface="+mj-lt"/>
              </a:rPr>
              <a:t> de </a:t>
            </a:r>
            <a:r>
              <a:rPr lang="en-US" dirty="0" err="1">
                <a:solidFill>
                  <a:schemeClr val="tx2"/>
                </a:solidFill>
                <a:latin typeface="+mj-lt"/>
              </a:rPr>
              <a:t>tournées</a:t>
            </a:r>
            <a:r>
              <a:rPr lang="en-US" dirty="0">
                <a:solidFill>
                  <a:schemeClr val="tx2"/>
                </a:solidFill>
                <a:latin typeface="+mj-lt"/>
              </a:rPr>
              <a:t> </a:t>
            </a:r>
            <a:r>
              <a:rPr lang="en-US" dirty="0" err="1">
                <a:solidFill>
                  <a:schemeClr val="tx2"/>
                </a:solidFill>
                <a:latin typeface="+mj-lt"/>
              </a:rPr>
              <a:t>sécurité</a:t>
            </a:r>
            <a:r>
              <a:rPr lang="en-US" dirty="0">
                <a:solidFill>
                  <a:schemeClr val="tx2"/>
                </a:solidFill>
                <a:latin typeface="+mj-lt"/>
              </a:rPr>
              <a:t> </a:t>
            </a:r>
            <a:r>
              <a:rPr lang="en-US" dirty="0" err="1">
                <a:solidFill>
                  <a:schemeClr val="tx2"/>
                </a:solidFill>
                <a:latin typeface="+mj-lt"/>
              </a:rPr>
              <a:t>conjointes</a:t>
            </a:r>
            <a:r>
              <a:rPr lang="en-US" dirty="0">
                <a:solidFill>
                  <a:schemeClr val="tx2"/>
                </a:solidFill>
                <a:latin typeface="+mj-lt"/>
              </a:rPr>
              <a:t> </a:t>
            </a:r>
            <a:r>
              <a:rPr lang="en-US" dirty="0" err="1">
                <a:solidFill>
                  <a:schemeClr val="tx2"/>
                </a:solidFill>
                <a:latin typeface="+mj-lt"/>
              </a:rPr>
              <a:t>réalisées</a:t>
            </a:r>
            <a:r>
              <a:rPr lang="en-US" dirty="0">
                <a:solidFill>
                  <a:schemeClr val="tx2"/>
                </a:solidFill>
                <a:latin typeface="+mj-lt"/>
              </a:rPr>
              <a:t> ;</a:t>
            </a:r>
            <a:endParaRPr lang="fr-FR" dirty="0">
              <a:solidFill>
                <a:schemeClr val="tx2"/>
              </a:solidFill>
              <a:latin typeface="+mj-lt"/>
            </a:endParaRPr>
          </a:p>
          <a:p>
            <a:pPr marL="468000" lvl="0" indent="-285750">
              <a:spcAft>
                <a:spcPts val="600"/>
              </a:spcAft>
              <a:buSzPct val="100000"/>
              <a:buFont typeface="Arial" panose="020B0604020202020204" pitchFamily="34" charset="0"/>
              <a:buChar char="•"/>
            </a:pPr>
            <a:r>
              <a:rPr lang="en-US" dirty="0">
                <a:solidFill>
                  <a:schemeClr val="tx2"/>
                </a:solidFill>
                <a:latin typeface="+mj-lt"/>
              </a:rPr>
              <a:t>le </a:t>
            </a:r>
            <a:r>
              <a:rPr lang="en-US" dirty="0" err="1">
                <a:solidFill>
                  <a:schemeClr val="tx2"/>
                </a:solidFill>
                <a:latin typeface="+mj-lt"/>
              </a:rPr>
              <a:t>nombre</a:t>
            </a:r>
            <a:r>
              <a:rPr lang="en-US" dirty="0">
                <a:solidFill>
                  <a:schemeClr val="tx2"/>
                </a:solidFill>
                <a:latin typeface="+mj-lt"/>
              </a:rPr>
              <a:t> de </a:t>
            </a:r>
            <a:r>
              <a:rPr lang="en-US" dirty="0" err="1">
                <a:solidFill>
                  <a:schemeClr val="tx2"/>
                </a:solidFill>
                <a:latin typeface="+mj-lt"/>
              </a:rPr>
              <a:t>contrôles</a:t>
            </a:r>
            <a:r>
              <a:rPr lang="en-US" dirty="0">
                <a:solidFill>
                  <a:schemeClr val="tx2"/>
                </a:solidFill>
                <a:latin typeface="+mj-lt"/>
              </a:rPr>
              <a:t> terrain des </a:t>
            </a:r>
            <a:r>
              <a:rPr lang="en-US" dirty="0" err="1">
                <a:solidFill>
                  <a:schemeClr val="tx2"/>
                </a:solidFill>
                <a:latin typeface="+mj-lt"/>
              </a:rPr>
              <a:t>activités</a:t>
            </a:r>
            <a:r>
              <a:rPr lang="en-US" dirty="0">
                <a:solidFill>
                  <a:schemeClr val="tx2"/>
                </a:solidFill>
                <a:latin typeface="+mj-lt"/>
              </a:rPr>
              <a:t> à </a:t>
            </a:r>
            <a:r>
              <a:rPr lang="en-US" dirty="0" err="1">
                <a:solidFill>
                  <a:schemeClr val="tx2"/>
                </a:solidFill>
                <a:latin typeface="+mj-lt"/>
              </a:rPr>
              <a:t>risque</a:t>
            </a:r>
            <a:r>
              <a:rPr lang="en-US" dirty="0">
                <a:solidFill>
                  <a:schemeClr val="tx2"/>
                </a:solidFill>
                <a:latin typeface="+mj-lt"/>
              </a:rPr>
              <a:t> </a:t>
            </a:r>
            <a:r>
              <a:rPr lang="en-US" dirty="0" err="1">
                <a:solidFill>
                  <a:schemeClr val="tx2"/>
                </a:solidFill>
                <a:latin typeface="+mj-lt"/>
              </a:rPr>
              <a:t>mortel</a:t>
            </a:r>
            <a:r>
              <a:rPr lang="en-US" dirty="0">
                <a:solidFill>
                  <a:schemeClr val="tx2"/>
                </a:solidFill>
                <a:latin typeface="+mj-lt"/>
              </a:rPr>
              <a:t> (life saving checks) </a:t>
            </a:r>
            <a:r>
              <a:rPr lang="en-US" dirty="0" err="1">
                <a:solidFill>
                  <a:schemeClr val="tx2"/>
                </a:solidFill>
                <a:latin typeface="+mj-lt"/>
              </a:rPr>
              <a:t>réalisés</a:t>
            </a:r>
            <a:r>
              <a:rPr lang="en-US" dirty="0">
                <a:solidFill>
                  <a:schemeClr val="tx2"/>
                </a:solidFill>
                <a:latin typeface="+mj-lt"/>
              </a:rPr>
              <a:t> ;</a:t>
            </a:r>
          </a:p>
          <a:p>
            <a:pPr marL="468000" indent="-285750">
              <a:spcAft>
                <a:spcPts val="600"/>
              </a:spcAft>
              <a:buSzPct val="100000"/>
              <a:buFont typeface="Arial" panose="020B0604020202020204" pitchFamily="34" charset="0"/>
              <a:buChar char="•"/>
            </a:pPr>
            <a:r>
              <a:rPr lang="en-US" dirty="0">
                <a:solidFill>
                  <a:schemeClr val="tx2"/>
                </a:solidFill>
                <a:latin typeface="+mj-lt"/>
              </a:rPr>
              <a:t>Le </a:t>
            </a:r>
            <a:r>
              <a:rPr lang="en-US" dirty="0" err="1">
                <a:solidFill>
                  <a:schemeClr val="tx2"/>
                </a:solidFill>
                <a:latin typeface="+mj-lt"/>
              </a:rPr>
              <a:t>taux</a:t>
            </a:r>
            <a:r>
              <a:rPr lang="en-US" dirty="0">
                <a:solidFill>
                  <a:schemeClr val="tx2"/>
                </a:solidFill>
                <a:latin typeface="+mj-lt"/>
              </a:rPr>
              <a:t> </a:t>
            </a:r>
            <a:r>
              <a:rPr lang="en-US" dirty="0" err="1">
                <a:solidFill>
                  <a:schemeClr val="tx2"/>
                </a:solidFill>
                <a:latin typeface="+mj-lt"/>
              </a:rPr>
              <a:t>d’analyse</a:t>
            </a:r>
            <a:r>
              <a:rPr lang="en-US" dirty="0">
                <a:solidFill>
                  <a:schemeClr val="tx2"/>
                </a:solidFill>
                <a:latin typeface="+mj-lt"/>
              </a:rPr>
              <a:t> des </a:t>
            </a:r>
            <a:r>
              <a:rPr lang="en-US" dirty="0" err="1">
                <a:solidFill>
                  <a:schemeClr val="tx2"/>
                </a:solidFill>
                <a:latin typeface="+mj-lt"/>
              </a:rPr>
              <a:t>événements</a:t>
            </a:r>
            <a:r>
              <a:rPr lang="en-US" dirty="0">
                <a:solidFill>
                  <a:schemeClr val="tx2"/>
                </a:solidFill>
                <a:latin typeface="+mj-lt"/>
              </a:rPr>
              <a:t> Tier 1, Tier 2, des incidents de </a:t>
            </a:r>
            <a:r>
              <a:rPr lang="en-US" dirty="0" err="1">
                <a:solidFill>
                  <a:schemeClr val="tx2"/>
                </a:solidFill>
                <a:latin typeface="+mj-lt"/>
              </a:rPr>
              <a:t>gravité</a:t>
            </a:r>
            <a:r>
              <a:rPr lang="en-US" dirty="0">
                <a:solidFill>
                  <a:schemeClr val="tx2"/>
                </a:solidFill>
                <a:latin typeface="+mj-lt"/>
              </a:rPr>
              <a:t> </a:t>
            </a:r>
            <a:r>
              <a:rPr lang="en-US" dirty="0" err="1">
                <a:solidFill>
                  <a:schemeClr val="tx2"/>
                </a:solidFill>
                <a:latin typeface="+mj-lt"/>
              </a:rPr>
              <a:t>réelle</a:t>
            </a:r>
            <a:r>
              <a:rPr lang="en-US" dirty="0">
                <a:solidFill>
                  <a:schemeClr val="tx2"/>
                </a:solidFill>
                <a:latin typeface="+mj-lt"/>
              </a:rPr>
              <a:t> ≥ 4 et des HIPO.</a:t>
            </a:r>
            <a:endParaRPr lang="fr-FR" dirty="0">
              <a:solidFill>
                <a:schemeClr val="tx2"/>
              </a:solidFill>
              <a:latin typeface="+mj-lt"/>
            </a:endParaRPr>
          </a:p>
          <a:p>
            <a:pPr marL="468000" lvl="0" indent="-285750">
              <a:spcAft>
                <a:spcPts val="1200"/>
              </a:spcAft>
              <a:buSzPct val="100000"/>
              <a:buFont typeface="Arial" panose="020B0604020202020204" pitchFamily="34" charset="0"/>
              <a:buChar char="•"/>
            </a:pPr>
            <a:endParaRPr lang="en-US" sz="1000" dirty="0">
              <a:solidFill>
                <a:schemeClr val="tx2"/>
              </a:solidFill>
              <a:latin typeface="+mj-lt"/>
            </a:endParaRPr>
          </a:p>
          <a:p>
            <a:pPr marL="285750" lvl="0" indent="-285750">
              <a:spcAft>
                <a:spcPts val="1200"/>
              </a:spcAft>
              <a:buSzPct val="100000"/>
              <a:buFont typeface="Wingdings" panose="05000000000000000000" pitchFamily="2" charset="2"/>
              <a:buChar char="Ø"/>
            </a:pPr>
            <a:r>
              <a:rPr lang="en-US" dirty="0">
                <a:solidFill>
                  <a:schemeClr val="tx2"/>
                </a:solidFill>
                <a:latin typeface="+mj-lt"/>
              </a:rPr>
              <a:t>Sous </a:t>
            </a:r>
            <a:r>
              <a:rPr lang="en-US" dirty="0" err="1">
                <a:solidFill>
                  <a:schemeClr val="tx2"/>
                </a:solidFill>
                <a:latin typeface="+mj-lt"/>
              </a:rPr>
              <a:t>l’exigence</a:t>
            </a:r>
            <a:r>
              <a:rPr lang="en-US" dirty="0">
                <a:solidFill>
                  <a:schemeClr val="tx2"/>
                </a:solidFill>
                <a:latin typeface="+mj-lt"/>
              </a:rPr>
              <a:t> 4.2.1, la </a:t>
            </a:r>
            <a:r>
              <a:rPr lang="en-US" dirty="0" err="1">
                <a:solidFill>
                  <a:schemeClr val="tx2"/>
                </a:solidFill>
                <a:latin typeface="+mj-lt"/>
              </a:rPr>
              <a:t>périodicité</a:t>
            </a:r>
            <a:r>
              <a:rPr lang="en-US" dirty="0">
                <a:solidFill>
                  <a:schemeClr val="tx2"/>
                </a:solidFill>
                <a:latin typeface="+mj-lt"/>
              </a:rPr>
              <a:t> du reporting </a:t>
            </a:r>
            <a:r>
              <a:rPr lang="en-US" dirty="0" err="1">
                <a:solidFill>
                  <a:schemeClr val="tx2"/>
                </a:solidFill>
                <a:latin typeface="+mj-lt"/>
              </a:rPr>
              <a:t>est</a:t>
            </a:r>
            <a:r>
              <a:rPr lang="en-US" dirty="0">
                <a:solidFill>
                  <a:schemeClr val="tx2"/>
                </a:solidFill>
                <a:latin typeface="+mj-lt"/>
              </a:rPr>
              <a:t> </a:t>
            </a:r>
            <a:r>
              <a:rPr lang="en-US" dirty="0" err="1">
                <a:solidFill>
                  <a:schemeClr val="tx2"/>
                </a:solidFill>
                <a:latin typeface="+mj-lt"/>
              </a:rPr>
              <a:t>précisée</a:t>
            </a:r>
            <a:r>
              <a:rPr lang="en-US" dirty="0">
                <a:solidFill>
                  <a:schemeClr val="tx2"/>
                </a:solidFill>
                <a:latin typeface="+mj-lt"/>
              </a:rPr>
              <a:t> (</a:t>
            </a:r>
            <a:r>
              <a:rPr lang="en-US" dirty="0" err="1">
                <a:solidFill>
                  <a:schemeClr val="tx2"/>
                </a:solidFill>
                <a:latin typeface="+mj-lt"/>
              </a:rPr>
              <a:t>aucune</a:t>
            </a:r>
            <a:r>
              <a:rPr lang="en-US" dirty="0">
                <a:solidFill>
                  <a:schemeClr val="tx2"/>
                </a:solidFill>
                <a:latin typeface="+mj-lt"/>
              </a:rPr>
              <a:t> modification par rapport aux </a:t>
            </a:r>
            <a:r>
              <a:rPr lang="en-US" dirty="0" err="1">
                <a:solidFill>
                  <a:schemeClr val="tx2"/>
                </a:solidFill>
                <a:latin typeface="+mj-lt"/>
              </a:rPr>
              <a:t>pratiques</a:t>
            </a:r>
            <a:r>
              <a:rPr lang="en-US" dirty="0">
                <a:solidFill>
                  <a:schemeClr val="tx2"/>
                </a:solidFill>
                <a:latin typeface="+mj-lt"/>
              </a:rPr>
              <a:t> </a:t>
            </a:r>
            <a:r>
              <a:rPr lang="en-US" dirty="0" err="1">
                <a:solidFill>
                  <a:schemeClr val="tx2"/>
                </a:solidFill>
                <a:latin typeface="+mj-lt"/>
              </a:rPr>
              <a:t>existantes</a:t>
            </a:r>
            <a:r>
              <a:rPr lang="en-US" dirty="0">
                <a:solidFill>
                  <a:schemeClr val="tx2"/>
                </a:solidFill>
                <a:latin typeface="+mj-lt"/>
              </a:rPr>
              <a:t>)</a:t>
            </a:r>
            <a:r>
              <a:rPr lang="fr-FR" dirty="0">
                <a:solidFill>
                  <a:schemeClr val="tx2"/>
                </a:solidFill>
                <a:latin typeface="+mj-lt"/>
              </a:rPr>
              <a:t>.</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MODIFICATION D’EXIGENCE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4" name="Image 3">
            <a:extLst>
              <a:ext uri="{FF2B5EF4-FFF2-40B4-BE49-F238E27FC236}">
                <a16:creationId xmlns:a16="http://schemas.microsoft.com/office/drawing/2014/main" id="{5DFABCAF-E9DD-4435-B16F-CA4790CA6C6B}"/>
              </a:ext>
            </a:extLst>
          </p:cNvPr>
          <p:cNvPicPr>
            <a:picLocks noChangeAspect="1"/>
          </p:cNvPicPr>
          <p:nvPr/>
        </p:nvPicPr>
        <p:blipFill rotWithShape="1">
          <a:blip r:embed="rId3"/>
          <a:srcRect b="9832"/>
          <a:stretch/>
        </p:blipFill>
        <p:spPr>
          <a:xfrm>
            <a:off x="369336" y="404665"/>
            <a:ext cx="4450102" cy="2048617"/>
          </a:xfrm>
          <a:prstGeom prst="rect">
            <a:avLst/>
          </a:prstGeom>
        </p:spPr>
      </p:pic>
      <p:pic>
        <p:nvPicPr>
          <p:cNvPr id="5" name="Image 4">
            <a:extLst>
              <a:ext uri="{FF2B5EF4-FFF2-40B4-BE49-F238E27FC236}">
                <a16:creationId xmlns:a16="http://schemas.microsoft.com/office/drawing/2014/main" id="{DBD82CF4-5754-4B98-9202-E0CAB59BC8B9}"/>
              </a:ext>
            </a:extLst>
          </p:cNvPr>
          <p:cNvPicPr>
            <a:picLocks noChangeAspect="1"/>
          </p:cNvPicPr>
          <p:nvPr/>
        </p:nvPicPr>
        <p:blipFill rotWithShape="1">
          <a:blip r:embed="rId4"/>
          <a:srcRect t="10219"/>
          <a:stretch/>
        </p:blipFill>
        <p:spPr>
          <a:xfrm>
            <a:off x="1901563" y="2579914"/>
            <a:ext cx="4370798" cy="3864670"/>
          </a:xfrm>
          <a:prstGeom prst="rect">
            <a:avLst/>
          </a:prstGeom>
        </p:spPr>
      </p:pic>
      <p:pic>
        <p:nvPicPr>
          <p:cNvPr id="9" name="Image 8">
            <a:extLst>
              <a:ext uri="{FF2B5EF4-FFF2-40B4-BE49-F238E27FC236}">
                <a16:creationId xmlns:a16="http://schemas.microsoft.com/office/drawing/2014/main" id="{CB8DD8E8-7470-45AB-9430-530137392E19}"/>
              </a:ext>
            </a:extLst>
          </p:cNvPr>
          <p:cNvPicPr>
            <a:picLocks noChangeAspect="1"/>
          </p:cNvPicPr>
          <p:nvPr/>
        </p:nvPicPr>
        <p:blipFill>
          <a:blip r:embed="rId5"/>
          <a:stretch>
            <a:fillRect/>
          </a:stretch>
        </p:blipFill>
        <p:spPr>
          <a:xfrm>
            <a:off x="369859" y="2376365"/>
            <a:ext cx="2884671" cy="242282"/>
          </a:xfrm>
          <a:prstGeom prst="rect">
            <a:avLst/>
          </a:prstGeom>
        </p:spPr>
      </p:pic>
    </p:spTree>
    <p:extLst>
      <p:ext uri="{BB962C8B-B14F-4D97-AF65-F5344CB8AC3E}">
        <p14:creationId xmlns:p14="http://schemas.microsoft.com/office/powerpoint/2010/main" val="171220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a:t>sécurité </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Aft>
                <a:spcPts val="1800"/>
              </a:spcAft>
              <a:buSzPct val="100000"/>
              <a:buFont typeface="Wingdings" panose="05000000000000000000" pitchFamily="2" charset="2"/>
              <a:buChar char="Ø"/>
            </a:pPr>
            <a:r>
              <a:rPr lang="fr-FR" dirty="0">
                <a:solidFill>
                  <a:schemeClr val="tx2"/>
                </a:solidFill>
                <a:latin typeface="+mj-lt"/>
              </a:rPr>
              <a:t>« Evénement HSE » : les types de pertes matérielles ou de production et d’événements médiatiques à considérer comme des événements HSE à déclarer dans le cadre de cette règle sont précisés, et de ce fait ceux qui le sont pas.</a:t>
            </a:r>
          </a:p>
          <a:p>
            <a:pPr marL="285750" indent="-285750">
              <a:spcAft>
                <a:spcPts val="1800"/>
              </a:spcAft>
              <a:buSzPct val="100000"/>
              <a:buFont typeface="Wingdings" panose="05000000000000000000" pitchFamily="2" charset="2"/>
              <a:buChar char="Ø"/>
            </a:pPr>
            <a:r>
              <a:rPr lang="fr-FR" dirty="0">
                <a:solidFill>
                  <a:schemeClr val="tx2"/>
                </a:solidFill>
                <a:latin typeface="+mj-lt"/>
              </a:rPr>
              <a:t>«  Travail Aménagé » : il est précisé qu’un RWC est comptabilisé uniquement s’il a été prescrit par un médecin de l’entité ou filiale ou s’il a permis d’éviter un arrêt de travail (LTI) initialement prescrit par un médecin. S’il est aménagé après une période d'arrêt de travail, l’accident sera classé en accident avec arrêt de travail (LTI).</a:t>
            </a:r>
          </a:p>
          <a:p>
            <a:pPr marL="285750" indent="-285750">
              <a:spcAft>
                <a:spcPts val="1200"/>
              </a:spcAft>
              <a:buSzPct val="100000"/>
              <a:buFont typeface="Wingdings" panose="05000000000000000000" pitchFamily="2" charset="2"/>
              <a:buChar char="Ø"/>
            </a:pPr>
            <a:r>
              <a:rPr lang="fr-FR" dirty="0">
                <a:solidFill>
                  <a:schemeClr val="tx2"/>
                </a:solidFill>
                <a:latin typeface="+mj-lt"/>
              </a:rPr>
              <a:t>Il est clarifié que les maladies professionnelles sont exclues des statistiques.</a:t>
            </a:r>
          </a:p>
          <a:p>
            <a:pPr marL="285750" indent="-285750">
              <a:spcAft>
                <a:spcPts val="1200"/>
              </a:spcAft>
              <a:buSzPct val="100000"/>
              <a:buFont typeface="Wingdings" panose="05000000000000000000" pitchFamily="2" charset="2"/>
              <a:buChar char="Ø"/>
            </a:pPr>
            <a:endParaRPr lang="fr-FR" b="1" dirty="0">
              <a:solidFill>
                <a:schemeClr val="tx2"/>
              </a:solidFill>
              <a:latin typeface="+mj-lt"/>
            </a:endParaRPr>
          </a:p>
          <a:p>
            <a:pPr marL="290250" lvl="6">
              <a:spcAft>
                <a:spcPts val="1200"/>
              </a:spcAft>
              <a:buSzPct val="100000"/>
            </a:pPr>
            <a:endParaRPr lang="fr-FR" sz="1600" dirty="0">
              <a:solidFill>
                <a:schemeClr val="tx2"/>
              </a:solidFill>
              <a:latin typeface="+mj-lt"/>
            </a:endParaRP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MODIFICTION DE DEFINITION</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29127" y="3232018"/>
            <a:ext cx="6055800"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3" name="Image 2">
            <a:extLst>
              <a:ext uri="{FF2B5EF4-FFF2-40B4-BE49-F238E27FC236}">
                <a16:creationId xmlns:a16="http://schemas.microsoft.com/office/drawing/2014/main" id="{79CBB2B3-87AB-4C5D-B4E7-567205D7C0BF}"/>
              </a:ext>
            </a:extLst>
          </p:cNvPr>
          <p:cNvPicPr>
            <a:picLocks noChangeAspect="1"/>
          </p:cNvPicPr>
          <p:nvPr/>
        </p:nvPicPr>
        <p:blipFill>
          <a:blip r:embed="rId3"/>
          <a:stretch>
            <a:fillRect/>
          </a:stretch>
        </p:blipFill>
        <p:spPr>
          <a:xfrm>
            <a:off x="562189" y="780585"/>
            <a:ext cx="2289013" cy="2051985"/>
          </a:xfrm>
          <a:prstGeom prst="rect">
            <a:avLst/>
          </a:prstGeom>
        </p:spPr>
      </p:pic>
      <p:pic>
        <p:nvPicPr>
          <p:cNvPr id="4" name="Image 3">
            <a:extLst>
              <a:ext uri="{FF2B5EF4-FFF2-40B4-BE49-F238E27FC236}">
                <a16:creationId xmlns:a16="http://schemas.microsoft.com/office/drawing/2014/main" id="{AA4E4462-07CB-4B0A-B78B-F33BE792BA8B}"/>
              </a:ext>
            </a:extLst>
          </p:cNvPr>
          <p:cNvPicPr>
            <a:picLocks noChangeAspect="1"/>
          </p:cNvPicPr>
          <p:nvPr/>
        </p:nvPicPr>
        <p:blipFill>
          <a:blip r:embed="rId4"/>
          <a:stretch>
            <a:fillRect/>
          </a:stretch>
        </p:blipFill>
        <p:spPr>
          <a:xfrm>
            <a:off x="1157880" y="500601"/>
            <a:ext cx="1638300" cy="247650"/>
          </a:xfrm>
          <a:prstGeom prst="rect">
            <a:avLst/>
          </a:prstGeom>
        </p:spPr>
      </p:pic>
      <p:pic>
        <p:nvPicPr>
          <p:cNvPr id="5" name="Image 4">
            <a:extLst>
              <a:ext uri="{FF2B5EF4-FFF2-40B4-BE49-F238E27FC236}">
                <a16:creationId xmlns:a16="http://schemas.microsoft.com/office/drawing/2014/main" id="{D593F2C9-AFE7-4AAC-A764-6591BEEB1AAA}"/>
              </a:ext>
            </a:extLst>
          </p:cNvPr>
          <p:cNvPicPr>
            <a:picLocks noChangeAspect="1"/>
          </p:cNvPicPr>
          <p:nvPr/>
        </p:nvPicPr>
        <p:blipFill>
          <a:blip r:embed="rId5"/>
          <a:stretch>
            <a:fillRect/>
          </a:stretch>
        </p:blipFill>
        <p:spPr>
          <a:xfrm>
            <a:off x="533272" y="3328217"/>
            <a:ext cx="2289013" cy="3116367"/>
          </a:xfrm>
          <a:prstGeom prst="rect">
            <a:avLst/>
          </a:prstGeom>
        </p:spPr>
      </p:pic>
      <p:pic>
        <p:nvPicPr>
          <p:cNvPr id="7" name="Image 6">
            <a:extLst>
              <a:ext uri="{FF2B5EF4-FFF2-40B4-BE49-F238E27FC236}">
                <a16:creationId xmlns:a16="http://schemas.microsoft.com/office/drawing/2014/main" id="{C18D603C-EBA8-4378-8F2C-DD4DB0653370}"/>
              </a:ext>
            </a:extLst>
          </p:cNvPr>
          <p:cNvPicPr>
            <a:picLocks noChangeAspect="1"/>
          </p:cNvPicPr>
          <p:nvPr/>
        </p:nvPicPr>
        <p:blipFill>
          <a:blip r:embed="rId6"/>
          <a:stretch>
            <a:fillRect/>
          </a:stretch>
        </p:blipFill>
        <p:spPr>
          <a:xfrm>
            <a:off x="1157880" y="3043381"/>
            <a:ext cx="2733675" cy="266700"/>
          </a:xfrm>
          <a:prstGeom prst="rect">
            <a:avLst/>
          </a:prstGeom>
        </p:spPr>
      </p:pic>
      <p:pic>
        <p:nvPicPr>
          <p:cNvPr id="9" name="Image 8">
            <a:extLst>
              <a:ext uri="{FF2B5EF4-FFF2-40B4-BE49-F238E27FC236}">
                <a16:creationId xmlns:a16="http://schemas.microsoft.com/office/drawing/2014/main" id="{8ABF929F-4486-4084-8EAA-18452EDEA1D1}"/>
              </a:ext>
            </a:extLst>
          </p:cNvPr>
          <p:cNvPicPr>
            <a:picLocks noChangeAspect="1"/>
          </p:cNvPicPr>
          <p:nvPr/>
        </p:nvPicPr>
        <p:blipFill>
          <a:blip r:embed="rId7"/>
          <a:stretch>
            <a:fillRect/>
          </a:stretch>
        </p:blipFill>
        <p:spPr>
          <a:xfrm>
            <a:off x="3258265" y="3328217"/>
            <a:ext cx="2126844" cy="538117"/>
          </a:xfrm>
          <a:prstGeom prst="rect">
            <a:avLst/>
          </a:prstGeom>
        </p:spPr>
      </p:pic>
      <p:pic>
        <p:nvPicPr>
          <p:cNvPr id="10" name="Image 9">
            <a:extLst>
              <a:ext uri="{FF2B5EF4-FFF2-40B4-BE49-F238E27FC236}">
                <a16:creationId xmlns:a16="http://schemas.microsoft.com/office/drawing/2014/main" id="{CA256AC1-BA32-42A0-8C65-77B36F7FFBA1}"/>
              </a:ext>
            </a:extLst>
          </p:cNvPr>
          <p:cNvPicPr>
            <a:picLocks noChangeAspect="1"/>
          </p:cNvPicPr>
          <p:nvPr/>
        </p:nvPicPr>
        <p:blipFill>
          <a:blip r:embed="rId8"/>
          <a:stretch>
            <a:fillRect/>
          </a:stretch>
        </p:blipFill>
        <p:spPr>
          <a:xfrm>
            <a:off x="3207589" y="3866334"/>
            <a:ext cx="2230269" cy="538117"/>
          </a:xfrm>
          <a:prstGeom prst="rect">
            <a:avLst/>
          </a:prstGeom>
        </p:spPr>
      </p:pic>
    </p:spTree>
    <p:extLst>
      <p:ext uri="{BB962C8B-B14F-4D97-AF65-F5344CB8AC3E}">
        <p14:creationId xmlns:p14="http://schemas.microsoft.com/office/powerpoint/2010/main" val="120459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67299"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fr-FR" dirty="0">
                <a:solidFill>
                  <a:schemeClr val="tx2"/>
                </a:solidFill>
                <a:latin typeface="+mj-lt"/>
              </a:rPr>
              <a:t>Ajout d’exemples</a:t>
            </a:r>
            <a:endParaRPr lang="fr-FR" sz="1600" dirty="0">
              <a:solidFill>
                <a:schemeClr val="tx2"/>
              </a:solidFill>
              <a:latin typeface="+mj-lt"/>
            </a:endParaRP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MODIFICATION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4" name="Image 3">
            <a:extLst>
              <a:ext uri="{FF2B5EF4-FFF2-40B4-BE49-F238E27FC236}">
                <a16:creationId xmlns:a16="http://schemas.microsoft.com/office/drawing/2014/main" id="{282D00DC-8E50-4D2E-88DD-3A524B9C7555}"/>
              </a:ext>
            </a:extLst>
          </p:cNvPr>
          <p:cNvPicPr>
            <a:picLocks noChangeAspect="1"/>
          </p:cNvPicPr>
          <p:nvPr/>
        </p:nvPicPr>
        <p:blipFill>
          <a:blip r:embed="rId3"/>
          <a:stretch>
            <a:fillRect/>
          </a:stretch>
        </p:blipFill>
        <p:spPr>
          <a:xfrm>
            <a:off x="545381" y="3208390"/>
            <a:ext cx="5181600" cy="381000"/>
          </a:xfrm>
          <a:prstGeom prst="rect">
            <a:avLst/>
          </a:prstGeom>
        </p:spPr>
      </p:pic>
    </p:spTree>
    <p:extLst>
      <p:ext uri="{BB962C8B-B14F-4D97-AF65-F5344CB8AC3E}">
        <p14:creationId xmlns:p14="http://schemas.microsoft.com/office/powerpoint/2010/main" val="235346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fr-FR" sz="1400" dirty="0">
                <a:solidFill>
                  <a:schemeClr val="tx2"/>
                </a:solidFill>
                <a:latin typeface="+mj-lt"/>
              </a:rPr>
              <a:t>Quelques événement typiquement HIPO ont été ajoutés, modifiés ou supprimés :</a:t>
            </a:r>
          </a:p>
          <a:p>
            <a:pPr marL="468000" indent="-285750">
              <a:spcAft>
                <a:spcPts val="6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Travaux d’excavation </a:t>
            </a:r>
            <a:r>
              <a:rPr lang="fr-FR" sz="1400" dirty="0">
                <a:solidFill>
                  <a:schemeClr val="tx2"/>
                </a:solidFill>
                <a:latin typeface="+mj-lt"/>
              </a:rPr>
              <a:t>non déclarés réalisés par des tiers à proximité ou au-dessus d’un pipeline de transport de gaz, de produit inflammable (point éclair ≤ 37.8 °C) ou toxique, ou d’une ligne électrique enterrée de moyenne ou haute tension (&gt; 500 V). »</a:t>
            </a:r>
          </a:p>
          <a:p>
            <a:pPr marL="468000" indent="-285750">
              <a:spcAft>
                <a:spcPts val="6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Feu non immédiatement contrôlable </a:t>
            </a:r>
            <a:r>
              <a:rPr lang="fr-FR" sz="1400" dirty="0">
                <a:solidFill>
                  <a:schemeClr val="tx2"/>
                </a:solidFill>
                <a:latin typeface="+mj-lt"/>
              </a:rPr>
              <a:t>à la suite de travaux à chaud (ex. intervention des équipes d’intervention du site ou pompiers extérieur – mise en œuvre de moyens dépassant ceux prévus dans le permis de feu). »</a:t>
            </a:r>
          </a:p>
          <a:p>
            <a:pPr marL="468000" indent="-285750">
              <a:spcAft>
                <a:spcPts val="6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Véhicule lourd percutant ou proche de percuter une installation </a:t>
            </a:r>
            <a:r>
              <a:rPr lang="fr-FR" sz="1400" dirty="0">
                <a:solidFill>
                  <a:schemeClr val="tx2"/>
                </a:solidFill>
                <a:latin typeface="+mj-lt"/>
              </a:rPr>
              <a:t>contenant un produit inflammable ou toxique ou une installation électrique de moyenne ou haute tension (&gt; 500 V). »</a:t>
            </a:r>
          </a:p>
          <a:p>
            <a:pPr marL="468000" lvl="0" indent="-285750">
              <a:spcAft>
                <a:spcPts val="6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Entrainement de liquide à la torche </a:t>
            </a:r>
            <a:r>
              <a:rPr lang="fr-FR" sz="1400" dirty="0">
                <a:solidFill>
                  <a:schemeClr val="tx2"/>
                </a:solidFill>
                <a:latin typeface="+mj-lt"/>
              </a:rPr>
              <a:t>occasionnant la présence de liquide au sol, hormis les cas d’entrainement de faible ampleur liés à la conception des installations, en particulier lors de phases opératoires usuelles et bien identifiées. »</a:t>
            </a:r>
          </a:p>
          <a:p>
            <a:pPr marL="468000" lvl="0" indent="-285750">
              <a:spcAft>
                <a:spcPts val="6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Extinction de torche </a:t>
            </a:r>
            <a:r>
              <a:rPr lang="fr-FR" sz="1400" dirty="0">
                <a:solidFill>
                  <a:schemeClr val="tx2"/>
                </a:solidFill>
                <a:latin typeface="+mj-lt"/>
              </a:rPr>
              <a:t>hormis lorsque la torche est conçue pour fonctionner comme un évent de manière sûre (en particulier si la distance par rapport aux sources potentielles d’allumage est suffisante) et qu’elle a pu être rallumée rapidement (moins de 2 heures). »</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a:solidFill>
                  <a:schemeClr val="tx2"/>
                </a:solidFill>
              </a:rPr>
              <a:t>CE QUI CHANGE</a:t>
            </a:r>
            <a:endParaRPr lang="fr-FR" b="1" dirty="0">
              <a:solidFill>
                <a:schemeClr val="tx2"/>
              </a:solidFill>
            </a:endParaRPr>
          </a:p>
        </p:txBody>
      </p:sp>
      <p:pic>
        <p:nvPicPr>
          <p:cNvPr id="12" name="Image 11">
            <a:extLst>
              <a:ext uri="{FF2B5EF4-FFF2-40B4-BE49-F238E27FC236}">
                <a16:creationId xmlns:a16="http://schemas.microsoft.com/office/drawing/2014/main" id="{30D7BBA9-A34F-4BDA-AF88-D2710BDA72D1}"/>
              </a:ext>
            </a:extLst>
          </p:cNvPr>
          <p:cNvPicPr>
            <a:picLocks noChangeAspect="1"/>
          </p:cNvPicPr>
          <p:nvPr/>
        </p:nvPicPr>
        <p:blipFill>
          <a:blip r:embed="rId3"/>
          <a:stretch>
            <a:fillRect/>
          </a:stretch>
        </p:blipFill>
        <p:spPr>
          <a:xfrm>
            <a:off x="710561" y="2981989"/>
            <a:ext cx="4257675" cy="590550"/>
          </a:xfrm>
          <a:prstGeom prst="rect">
            <a:avLst/>
          </a:prstGeom>
        </p:spPr>
      </p:pic>
    </p:spTree>
    <p:extLst>
      <p:ext uri="{BB962C8B-B14F-4D97-AF65-F5344CB8AC3E}">
        <p14:creationId xmlns:p14="http://schemas.microsoft.com/office/powerpoint/2010/main" val="225274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468000" indent="-285750">
              <a:spcAft>
                <a:spcPts val="300"/>
              </a:spcAft>
              <a:buFont typeface="Arial" panose="020B0604020202020204" pitchFamily="34" charset="0"/>
              <a:buChar char="•"/>
            </a:pPr>
            <a:r>
              <a:rPr lang="fr-FR" sz="1400" b="1" dirty="0">
                <a:solidFill>
                  <a:schemeClr val="tx2"/>
                </a:solidFill>
              </a:rPr>
              <a:t>« </a:t>
            </a:r>
            <a:r>
              <a:rPr lang="fr-FR" sz="1400" b="1" dirty="0">
                <a:solidFill>
                  <a:schemeClr val="tx2"/>
                </a:solidFill>
                <a:latin typeface="+mj-lt"/>
              </a:rPr>
              <a:t>Collision ferroviaire, déraillement, renversement ou décrochage de wagon </a:t>
            </a:r>
            <a:r>
              <a:rPr lang="fr-FR" sz="1400" dirty="0">
                <a:solidFill>
                  <a:schemeClr val="tx2"/>
                </a:solidFill>
                <a:latin typeface="+mj-lt"/>
              </a:rPr>
              <a:t>en pleine voie quel que soit le produit ou la marchandise transportée. »</a:t>
            </a:r>
          </a:p>
          <a:p>
            <a:pPr marL="468000" indent="-285750">
              <a:spcAft>
                <a:spcPts val="300"/>
              </a:spcAft>
              <a:buFont typeface="Arial" panose="020B0604020202020204" pitchFamily="34" charset="0"/>
              <a:buChar char="•"/>
            </a:pPr>
            <a:r>
              <a:rPr lang="fr-FR" sz="1400" b="1" dirty="0">
                <a:solidFill>
                  <a:schemeClr val="tx2"/>
                </a:solidFill>
                <a:latin typeface="+mj-lt"/>
              </a:rPr>
              <a:t>« En manœuvre, renversement de wagon </a:t>
            </a:r>
            <a:r>
              <a:rPr lang="fr-FR" sz="1400" dirty="0">
                <a:solidFill>
                  <a:schemeClr val="tx2"/>
                </a:solidFill>
                <a:latin typeface="+mj-lt"/>
              </a:rPr>
              <a:t>de produit liquéfié ou de produit à point éclair ≤ 37.8 °C ou d’autre matière dangereuse (à apprécier selon le produit et l’environnement de l’accident de transport). »</a:t>
            </a:r>
          </a:p>
          <a:p>
            <a:pPr marL="468000" indent="-285750">
              <a:spcAft>
                <a:spcPts val="300"/>
              </a:spcAft>
              <a:buFont typeface="Arial" panose="020B0604020202020204" pitchFamily="34" charset="0"/>
              <a:buChar char="•"/>
            </a:pPr>
            <a:r>
              <a:rPr lang="fr-FR" sz="1400" b="1" dirty="0">
                <a:solidFill>
                  <a:schemeClr val="tx2"/>
                </a:solidFill>
                <a:latin typeface="+mj-lt"/>
              </a:rPr>
              <a:t>« Endommagement de citerne de wagon (y compris en manœuvre) </a:t>
            </a:r>
            <a:r>
              <a:rPr lang="fr-FR" sz="1400" dirty="0">
                <a:solidFill>
                  <a:schemeClr val="tx2"/>
                </a:solidFill>
                <a:latin typeface="+mj-lt"/>
              </a:rPr>
              <a:t>pleine de gaz liquéfié ou de produit à point éclair ≤ 37.8 °C ou d’autre matière dangereuse (à apprécier selon le produit transporté et l’environnement de l’accident de transport). »</a:t>
            </a:r>
          </a:p>
          <a:p>
            <a:pPr marL="468000" lvl="0" indent="-285750">
              <a:spcAft>
                <a:spcPts val="3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Avarie de barre ou de propulsion </a:t>
            </a:r>
            <a:r>
              <a:rPr lang="fr-FR" sz="1400" dirty="0">
                <a:solidFill>
                  <a:schemeClr val="tx2"/>
                </a:solidFill>
                <a:latin typeface="+mj-lt"/>
              </a:rPr>
              <a:t>(barge/navire non manœuvrant) sans possibilité de redondance activée et navire en dérive à proximité des côtes ou dans une zone à trafic dense. »</a:t>
            </a:r>
          </a:p>
          <a:p>
            <a:pPr marL="468000" lvl="0" indent="-285750">
              <a:spcAft>
                <a:spcPts val="3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Incendie à bord d’un navire ou d’une barge de transports de produits inflammables ou explosifs</a:t>
            </a:r>
            <a:r>
              <a:rPr lang="fr-FR" sz="1400" dirty="0">
                <a:solidFill>
                  <a:schemeClr val="tx2"/>
                </a:solidFill>
                <a:latin typeface="+mj-lt"/>
              </a:rPr>
              <a:t>,</a:t>
            </a:r>
            <a:r>
              <a:rPr lang="fr-FR" sz="1400" b="1" dirty="0">
                <a:solidFill>
                  <a:schemeClr val="tx2"/>
                </a:solidFill>
                <a:latin typeface="+mj-lt"/>
              </a:rPr>
              <a:t> </a:t>
            </a:r>
            <a:r>
              <a:rPr lang="fr-FR" sz="1400" dirty="0">
                <a:solidFill>
                  <a:schemeClr val="tx2"/>
                </a:solidFill>
                <a:latin typeface="+mj-lt"/>
              </a:rPr>
              <a:t>(autre que dans les lieux de vie lorsqu’il est détecté, maitrisé et éteint immédiatement). »</a:t>
            </a:r>
          </a:p>
          <a:p>
            <a:pPr marL="468000" lvl="0" indent="-285750">
              <a:spcAft>
                <a:spcPts val="3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Fuite de produit polluant avec atteinte significative du plan d’eau </a:t>
            </a:r>
            <a:r>
              <a:rPr lang="fr-FR" sz="1400" dirty="0">
                <a:solidFill>
                  <a:schemeClr val="tx2"/>
                </a:solidFill>
                <a:latin typeface="+mj-lt"/>
              </a:rPr>
              <a:t>ou de l’atmosphère (à apprécier selon la sensibilité de la zone et la quantité – voir l’annexe 2.2). »</a:t>
            </a:r>
          </a:p>
          <a:p>
            <a:pPr marL="468000" lvl="0" indent="-285750">
              <a:spcAft>
                <a:spcPts val="300"/>
              </a:spcAft>
              <a:buFont typeface="Arial" panose="020B0604020202020204" pitchFamily="34" charset="0"/>
              <a:buChar char="•"/>
            </a:pPr>
            <a:r>
              <a:rPr lang="fr-FR" sz="1400" dirty="0">
                <a:solidFill>
                  <a:schemeClr val="tx2"/>
                </a:solidFill>
                <a:latin typeface="+mj-lt"/>
              </a:rPr>
              <a:t>Les exemples concernant le </a:t>
            </a:r>
            <a:r>
              <a:rPr lang="fr-FR" sz="1400" b="1" dirty="0">
                <a:solidFill>
                  <a:schemeClr val="tx2"/>
                </a:solidFill>
                <a:latin typeface="+mj-lt"/>
              </a:rPr>
              <a:t>transport aérien </a:t>
            </a:r>
            <a:r>
              <a:rPr lang="fr-FR" sz="1400" dirty="0">
                <a:solidFill>
                  <a:schemeClr val="tx2"/>
                </a:solidFill>
                <a:latin typeface="+mj-lt"/>
              </a:rPr>
              <a:t>ont été mis à jour en cohérence avec la mise à jour des recommandations de l’OACI</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5778357" y="847200"/>
            <a:ext cx="1357339" cy="369332"/>
          </a:xfrm>
          <a:prstGeom prst="rect">
            <a:avLst/>
          </a:prstGeom>
          <a:noFill/>
          <a:ln>
            <a:solidFill>
              <a:schemeClr val="tx2"/>
            </a:solidFill>
          </a:ln>
        </p:spPr>
        <p:txBody>
          <a:bodyPr wrap="square" rtlCol="0">
            <a:spAutoFit/>
          </a:bodyPr>
          <a:lstStyle/>
          <a:p>
            <a:pPr algn="ctr"/>
            <a:endParaRPr lang="fr-FR" b="1" dirty="0">
              <a:solidFill>
                <a:schemeClr val="tx2"/>
              </a:solidFill>
            </a:endParaRPr>
          </a:p>
        </p:txBody>
      </p:sp>
      <p:pic>
        <p:nvPicPr>
          <p:cNvPr id="12" name="Image 11">
            <a:extLst>
              <a:ext uri="{FF2B5EF4-FFF2-40B4-BE49-F238E27FC236}">
                <a16:creationId xmlns:a16="http://schemas.microsoft.com/office/drawing/2014/main" id="{30D7BBA9-A34F-4BDA-AF88-D2710BDA72D1}"/>
              </a:ext>
            </a:extLst>
          </p:cNvPr>
          <p:cNvPicPr>
            <a:picLocks noChangeAspect="1"/>
          </p:cNvPicPr>
          <p:nvPr/>
        </p:nvPicPr>
        <p:blipFill>
          <a:blip r:embed="rId3"/>
          <a:stretch>
            <a:fillRect/>
          </a:stretch>
        </p:blipFill>
        <p:spPr>
          <a:xfrm>
            <a:off x="625501" y="600296"/>
            <a:ext cx="4257675" cy="590550"/>
          </a:xfrm>
          <a:prstGeom prst="rect">
            <a:avLst/>
          </a:prstGeom>
        </p:spPr>
      </p:pic>
      <p:sp>
        <p:nvSpPr>
          <p:cNvPr id="14" name="ZoneTexte 13">
            <a:extLst>
              <a:ext uri="{FF2B5EF4-FFF2-40B4-BE49-F238E27FC236}">
                <a16:creationId xmlns:a16="http://schemas.microsoft.com/office/drawing/2014/main" id="{E9230E5E-623A-4554-A94C-AC91AF9573D6}"/>
              </a:ext>
            </a:extLst>
          </p:cNvPr>
          <p:cNvSpPr txBox="1"/>
          <p:nvPr/>
        </p:nvSpPr>
        <p:spPr>
          <a:xfrm>
            <a:off x="359271" y="1341203"/>
            <a:ext cx="6282421"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 (suite)</a:t>
            </a:r>
          </a:p>
        </p:txBody>
      </p:sp>
      <p:sp>
        <p:nvSpPr>
          <p:cNvPr id="15" name="Rectangle 14">
            <a:extLst>
              <a:ext uri="{FF2B5EF4-FFF2-40B4-BE49-F238E27FC236}">
                <a16:creationId xmlns:a16="http://schemas.microsoft.com/office/drawing/2014/main" id="{16DFB1B8-A561-4A2E-8732-2A4E7E35287F}"/>
              </a:ext>
            </a:extLst>
          </p:cNvPr>
          <p:cNvSpPr/>
          <p:nvPr/>
        </p:nvSpPr>
        <p:spPr>
          <a:xfrm>
            <a:off x="369332" y="1710535"/>
            <a:ext cx="6264000" cy="4736907"/>
          </a:xfrm>
          <a:prstGeom prst="rect">
            <a:avLst/>
          </a:prstGeom>
          <a:solidFill>
            <a:schemeClr val="tx2">
              <a:alpha val="20000"/>
            </a:schemeClr>
          </a:solidFill>
          <a:ln>
            <a:solidFill>
              <a:schemeClr val="tx2"/>
            </a:solidFill>
          </a:ln>
        </p:spPr>
        <p:txBody>
          <a:bodyPr anchor="ctr" anchorCtr="0"/>
          <a:lstStyle/>
          <a:p>
            <a:pPr marL="468000" indent="-285750">
              <a:spcAft>
                <a:spcPts val="3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Fuite de produit inflammable liquide ou gazeux </a:t>
            </a:r>
            <a:r>
              <a:rPr lang="fr-FR" sz="1400" dirty="0">
                <a:solidFill>
                  <a:schemeClr val="tx2"/>
                </a:solidFill>
                <a:latin typeface="+mj-lt"/>
              </a:rPr>
              <a:t>donnant lieu à une détection confirmée sur plusieurs détecteurs et entraînant un arrêt d'urgence de l'unité. Pour les unités ou les lignes ne disposant pas de détecteurs dédiés, fuite significative de produit inflammable liquide ou gazeux donnant lieu à un arrêt d’urgence déclenché manuellement. »</a:t>
            </a:r>
          </a:p>
          <a:p>
            <a:pPr marL="468000" indent="-285750">
              <a:spcAft>
                <a:spcPts val="300"/>
              </a:spcAft>
              <a:buFont typeface="Arial" panose="020B0604020202020204" pitchFamily="34" charset="0"/>
              <a:buChar char="•"/>
            </a:pPr>
            <a:r>
              <a:rPr lang="fr-FR" sz="1400" b="1" dirty="0">
                <a:solidFill>
                  <a:schemeClr val="tx2"/>
                </a:solidFill>
                <a:latin typeface="+mj-lt"/>
              </a:rPr>
              <a:t>« Projection massive de bitume chaud </a:t>
            </a:r>
            <a:r>
              <a:rPr lang="fr-FR" sz="1400" dirty="0">
                <a:solidFill>
                  <a:schemeClr val="tx2"/>
                </a:solidFill>
                <a:latin typeface="+mj-lt"/>
              </a:rPr>
              <a:t>au chargement (notamment suite à présence d'eau) pouvant atteindre une personne. »</a:t>
            </a:r>
          </a:p>
          <a:p>
            <a:pPr marL="468000" indent="-285750">
              <a:spcAft>
                <a:spcPts val="3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Inflammation d'un nuage de gaz ou de vapeurs de liquide inflammable</a:t>
            </a:r>
            <a:r>
              <a:rPr lang="fr-FR" sz="1400" dirty="0">
                <a:solidFill>
                  <a:schemeClr val="tx2"/>
                </a:solidFill>
                <a:latin typeface="+mj-lt"/>
              </a:rPr>
              <a:t>, lorsque la dimension du nuage ou ses conséquences potentielles sont de nature à générer un décès (</a:t>
            </a:r>
            <a:r>
              <a:rPr lang="fr-FR" sz="1400" dirty="0" err="1">
                <a:solidFill>
                  <a:schemeClr val="tx2"/>
                </a:solidFill>
                <a:latin typeface="+mj-lt"/>
              </a:rPr>
              <a:t>flashfire</a:t>
            </a:r>
            <a:r>
              <a:rPr lang="fr-FR" sz="1400" dirty="0">
                <a:solidFill>
                  <a:schemeClr val="tx2"/>
                </a:solidFill>
                <a:latin typeface="+mj-lt"/>
              </a:rPr>
              <a:t>). »</a:t>
            </a:r>
          </a:p>
          <a:p>
            <a:pPr marL="468000" indent="-285750">
              <a:spcAft>
                <a:spcPts val="3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Incendie, flash ou étincelles (hors permis de feu) en zone classée </a:t>
            </a:r>
            <a:r>
              <a:rPr lang="fr-FR" sz="1400" dirty="0">
                <a:solidFill>
                  <a:schemeClr val="tx2"/>
                </a:solidFill>
                <a:latin typeface="+mj-lt"/>
              </a:rPr>
              <a:t>à risque d’explosion de type 1 et 2 (hors stations-services). »</a:t>
            </a:r>
          </a:p>
          <a:p>
            <a:pPr marL="468000" indent="-285750">
              <a:spcAft>
                <a:spcPts val="300"/>
              </a:spcAft>
              <a:buFont typeface="Arial" panose="020B0604020202020204" pitchFamily="34" charset="0"/>
              <a:buChar char="•"/>
            </a:pPr>
            <a:r>
              <a:rPr lang="fr-FR" sz="1400" dirty="0">
                <a:solidFill>
                  <a:schemeClr val="tx2"/>
                </a:solidFill>
                <a:latin typeface="+mj-lt"/>
              </a:rPr>
              <a:t>« </a:t>
            </a:r>
            <a:r>
              <a:rPr lang="fr-FR" sz="1400" b="1" dirty="0">
                <a:solidFill>
                  <a:schemeClr val="tx2"/>
                </a:solidFill>
                <a:latin typeface="+mj-lt"/>
              </a:rPr>
              <a:t>Feu important, hors zone classée à risque d’explosion de type 1 ou 2</a:t>
            </a:r>
            <a:r>
              <a:rPr lang="fr-FR" sz="1400" dirty="0">
                <a:solidFill>
                  <a:schemeClr val="tx2"/>
                </a:solidFill>
                <a:latin typeface="+mj-lt"/>
              </a:rPr>
              <a:t>, susceptible de générer une aggravation importante du sinistre (ex. feu à proximité immédiate d’un équipement contenant un produit inflammable, feu important dans un bâtiment). » </a:t>
            </a:r>
          </a:p>
          <a:p>
            <a:pPr marL="468000" indent="-285750">
              <a:spcAft>
                <a:spcPts val="300"/>
              </a:spcAft>
              <a:buFont typeface="Arial" panose="020B0604020202020204" pitchFamily="34" charset="0"/>
              <a:buChar char="•"/>
            </a:pPr>
            <a:r>
              <a:rPr lang="fr-FR" sz="1400" b="1" dirty="0">
                <a:solidFill>
                  <a:schemeClr val="tx2"/>
                </a:solidFill>
                <a:latin typeface="+mj-lt"/>
              </a:rPr>
              <a:t>Accident de transport à proximité d’une zone sensible </a:t>
            </a:r>
            <a:r>
              <a:rPr lang="fr-FR" sz="1400" dirty="0">
                <a:solidFill>
                  <a:schemeClr val="tx2"/>
                </a:solidFill>
                <a:latin typeface="+mj-lt"/>
              </a:rPr>
              <a:t>(zone protégée, nombreuses habitations, etc.) – à apprécier selon nature du produit transporté et la sensibilité de la zone. </a:t>
            </a:r>
            <a:r>
              <a:rPr lang="fr-FR" sz="1400" dirty="0">
                <a:solidFill>
                  <a:schemeClr val="tx2"/>
                </a:solidFill>
                <a:latin typeface="+mj-lt"/>
                <a:sym typeface="Wingdings" panose="05000000000000000000" pitchFamily="2" charset="2"/>
              </a:rPr>
              <a:t> </a:t>
            </a:r>
            <a:r>
              <a:rPr lang="fr-FR" sz="1400" b="1" dirty="0">
                <a:solidFill>
                  <a:schemeClr val="tx2"/>
                </a:solidFill>
                <a:latin typeface="+mj-lt"/>
                <a:sym typeface="Wingdings" panose="05000000000000000000" pitchFamily="2" charset="2"/>
              </a:rPr>
              <a:t>supprimé</a:t>
            </a:r>
            <a:endParaRPr lang="fr-FR" sz="1400" b="1" dirty="0">
              <a:solidFill>
                <a:schemeClr val="tx2"/>
              </a:solidFill>
              <a:latin typeface="+mj-lt"/>
            </a:endParaRPr>
          </a:p>
          <a:p>
            <a:pPr marL="182250"/>
            <a:endParaRPr lang="fr-FR" sz="1200" dirty="0">
              <a:solidFill>
                <a:schemeClr val="tx2"/>
              </a:solidFill>
            </a:endParaRPr>
          </a:p>
        </p:txBody>
      </p:sp>
    </p:spTree>
    <p:extLst>
      <p:ext uri="{BB962C8B-B14F-4D97-AF65-F5344CB8AC3E}">
        <p14:creationId xmlns:p14="http://schemas.microsoft.com/office/powerpoint/2010/main" val="77278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fr-FR" sz="1600" dirty="0">
                <a:solidFill>
                  <a:schemeClr val="tx2"/>
                </a:solidFill>
                <a:latin typeface="+mj-lt"/>
              </a:rPr>
              <a:t>Rapprochement des critères de classement avec les normes internationales (OHSA, IOGP) et intégration du retour d’expérience :</a:t>
            </a:r>
          </a:p>
          <a:p>
            <a:pPr marL="468000" indent="-285750">
              <a:spcAft>
                <a:spcPts val="600"/>
              </a:spcAft>
              <a:buFont typeface="Arial" panose="020B0604020202020204" pitchFamily="34" charset="0"/>
              <a:buChar char="•"/>
            </a:pPr>
            <a:r>
              <a:rPr lang="fr-FR" sz="1600" dirty="0">
                <a:solidFill>
                  <a:schemeClr val="tx2"/>
                </a:solidFill>
                <a:latin typeface="+mj-lt"/>
              </a:rPr>
              <a:t>Suppression </a:t>
            </a:r>
          </a:p>
          <a:p>
            <a:pPr marL="612000" indent="-285750">
              <a:spcAft>
                <a:spcPts val="600"/>
              </a:spcAft>
              <a:buFont typeface="Courier New" panose="02070309020205020404" pitchFamily="49" charset="0"/>
              <a:buChar char="o"/>
            </a:pPr>
            <a:r>
              <a:rPr lang="fr-FR" sz="1600" dirty="0">
                <a:solidFill>
                  <a:schemeClr val="tx2"/>
                </a:solidFill>
                <a:latin typeface="+mj-lt"/>
              </a:rPr>
              <a:t>de la notion de seconde visite chez un praticien ou un médecin et ainsi des points 1., 12., et 13. de la liste de l’ancienne règle sur  les Traitements médicaux.</a:t>
            </a:r>
          </a:p>
          <a:p>
            <a:pPr marL="468000" indent="-285750">
              <a:spcBef>
                <a:spcPts val="600"/>
              </a:spcBef>
              <a:spcAft>
                <a:spcPts val="600"/>
              </a:spcAft>
              <a:buFont typeface="Arial" panose="020B0604020202020204" pitchFamily="34" charset="0"/>
              <a:buChar char="•"/>
            </a:pPr>
            <a:r>
              <a:rPr lang="en-US" sz="1600" dirty="0">
                <a:solidFill>
                  <a:schemeClr val="tx2"/>
                </a:solidFill>
                <a:latin typeface="+mj-lt"/>
              </a:rPr>
              <a:t>Modification </a:t>
            </a:r>
          </a:p>
          <a:p>
            <a:pPr marL="612000" indent="-285750">
              <a:spcAft>
                <a:spcPts val="600"/>
              </a:spcAft>
              <a:buFont typeface="Courier New" panose="02070309020205020404" pitchFamily="49" charset="0"/>
              <a:buChar char="o"/>
            </a:pPr>
            <a:r>
              <a:rPr lang="en-US" sz="1600" dirty="0">
                <a:solidFill>
                  <a:schemeClr val="tx2"/>
                </a:solidFill>
                <a:latin typeface="+mj-lt"/>
              </a:rPr>
              <a:t>dans la </a:t>
            </a:r>
            <a:r>
              <a:rPr lang="en-US" sz="1600" dirty="0" err="1">
                <a:solidFill>
                  <a:schemeClr val="tx2"/>
                </a:solidFill>
                <a:latin typeface="+mj-lt"/>
              </a:rPr>
              <a:t>liste</a:t>
            </a:r>
            <a:r>
              <a:rPr lang="en-US" sz="1600" dirty="0">
                <a:solidFill>
                  <a:schemeClr val="tx2"/>
                </a:solidFill>
                <a:latin typeface="+mj-lt"/>
              </a:rPr>
              <a:t> des Premiers </a:t>
            </a:r>
            <a:r>
              <a:rPr lang="en-US" sz="1600" dirty="0" err="1">
                <a:solidFill>
                  <a:schemeClr val="tx2"/>
                </a:solidFill>
                <a:latin typeface="+mj-lt"/>
              </a:rPr>
              <a:t>soins</a:t>
            </a:r>
            <a:r>
              <a:rPr lang="en-US" sz="1600" dirty="0">
                <a:solidFill>
                  <a:schemeClr val="tx2"/>
                </a:solidFill>
                <a:latin typeface="+mj-lt"/>
              </a:rPr>
              <a:t> : </a:t>
            </a:r>
            <a:r>
              <a:rPr lang="fr-FR" sz="1600" dirty="0">
                <a:solidFill>
                  <a:schemeClr val="tx2"/>
                </a:solidFill>
                <a:latin typeface="+mj-lt"/>
              </a:rPr>
              <a:t>«</a:t>
            </a:r>
            <a:r>
              <a:rPr lang="en-US" sz="1600" dirty="0">
                <a:solidFill>
                  <a:schemeClr val="tx2"/>
                </a:solidFill>
                <a:latin typeface="+mj-lt"/>
              </a:rPr>
              <a:t>Administration </a:t>
            </a:r>
            <a:r>
              <a:rPr lang="en-US" sz="1600" dirty="0" err="1">
                <a:solidFill>
                  <a:schemeClr val="tx2"/>
                </a:solidFill>
                <a:latin typeface="+mj-lt"/>
              </a:rPr>
              <a:t>d’immunisation</a:t>
            </a:r>
            <a:r>
              <a:rPr lang="en-US" sz="1600" dirty="0">
                <a:solidFill>
                  <a:schemeClr val="tx2"/>
                </a:solidFill>
                <a:latin typeface="+mj-lt"/>
              </a:rPr>
              <a:t> </a:t>
            </a:r>
            <a:r>
              <a:rPr lang="en-US" sz="1600" dirty="0" err="1">
                <a:solidFill>
                  <a:schemeClr val="tx2"/>
                </a:solidFill>
                <a:latin typeface="+mj-lt"/>
              </a:rPr>
              <a:t>contre</a:t>
            </a:r>
            <a:r>
              <a:rPr lang="en-US" sz="1600" dirty="0">
                <a:solidFill>
                  <a:schemeClr val="tx2"/>
                </a:solidFill>
                <a:latin typeface="+mj-lt"/>
              </a:rPr>
              <a:t> le </a:t>
            </a:r>
            <a:r>
              <a:rPr lang="en-US" sz="1600" dirty="0" err="1">
                <a:solidFill>
                  <a:schemeClr val="tx2"/>
                </a:solidFill>
                <a:latin typeface="+mj-lt"/>
              </a:rPr>
              <a:t>tétanos</a:t>
            </a:r>
            <a:r>
              <a:rPr lang="en-US" sz="1600" dirty="0">
                <a:solidFill>
                  <a:schemeClr val="tx2"/>
                </a:solidFill>
                <a:latin typeface="+mj-lt"/>
              </a:rPr>
              <a:t> </a:t>
            </a:r>
            <a:r>
              <a:rPr lang="en-US" sz="1600" u="sng" dirty="0" err="1">
                <a:solidFill>
                  <a:schemeClr val="tx2"/>
                </a:solidFill>
                <a:latin typeface="+mj-lt"/>
              </a:rPr>
              <a:t>ou</a:t>
            </a:r>
            <a:r>
              <a:rPr lang="en-US" sz="1600" u="sng" dirty="0">
                <a:solidFill>
                  <a:schemeClr val="tx2"/>
                </a:solidFill>
                <a:latin typeface="+mj-lt"/>
              </a:rPr>
              <a:t> </a:t>
            </a:r>
            <a:r>
              <a:rPr lang="en-US" sz="1600" u="sng" dirty="0" err="1">
                <a:solidFill>
                  <a:schemeClr val="tx2"/>
                </a:solidFill>
                <a:latin typeface="+mj-lt"/>
              </a:rPr>
              <a:t>autre</a:t>
            </a:r>
            <a:r>
              <a:rPr lang="en-US" sz="1600" u="sng" dirty="0">
                <a:solidFill>
                  <a:schemeClr val="tx2"/>
                </a:solidFill>
                <a:latin typeface="+mj-lt"/>
              </a:rPr>
              <a:t> </a:t>
            </a:r>
            <a:r>
              <a:rPr lang="en-US" sz="1600" u="sng" dirty="0" err="1">
                <a:solidFill>
                  <a:schemeClr val="tx2"/>
                </a:solidFill>
                <a:latin typeface="+mj-lt"/>
              </a:rPr>
              <a:t>vaccin</a:t>
            </a:r>
            <a:r>
              <a:rPr lang="en-US" sz="1600" u="sng" dirty="0">
                <a:solidFill>
                  <a:schemeClr val="tx2"/>
                </a:solidFill>
                <a:latin typeface="+mj-lt"/>
              </a:rPr>
              <a:t>/serum</a:t>
            </a:r>
            <a:r>
              <a:rPr lang="fr-FR" sz="1600" dirty="0">
                <a:solidFill>
                  <a:schemeClr val="tx2"/>
                </a:solidFill>
                <a:latin typeface="+mj-lt"/>
              </a:rPr>
              <a:t>» ;</a:t>
            </a:r>
          </a:p>
          <a:p>
            <a:pPr marL="612000" indent="-285750">
              <a:spcAft>
                <a:spcPts val="600"/>
              </a:spcAft>
              <a:buFont typeface="Courier New" panose="02070309020205020404" pitchFamily="49" charset="0"/>
              <a:buChar char="o"/>
            </a:pPr>
            <a:r>
              <a:rPr lang="fr-FR" sz="1600" dirty="0">
                <a:solidFill>
                  <a:schemeClr val="tx2"/>
                </a:solidFill>
                <a:latin typeface="+mj-lt"/>
              </a:rPr>
              <a:t>du critère sur la prescription de médicaments. Est considéré comme un traitement médical le « </a:t>
            </a:r>
            <a:r>
              <a:rPr lang="en-US" sz="1600" dirty="0" err="1">
                <a:solidFill>
                  <a:schemeClr val="tx2"/>
                </a:solidFill>
                <a:latin typeface="+mj-lt"/>
              </a:rPr>
              <a:t>Recours</a:t>
            </a:r>
            <a:r>
              <a:rPr lang="en-US" sz="1600" dirty="0">
                <a:solidFill>
                  <a:schemeClr val="tx2"/>
                </a:solidFill>
                <a:latin typeface="+mj-lt"/>
              </a:rPr>
              <a:t> à un </a:t>
            </a:r>
            <a:r>
              <a:rPr lang="en-US" sz="1600" dirty="0" err="1">
                <a:solidFill>
                  <a:schemeClr val="tx2"/>
                </a:solidFill>
                <a:latin typeface="+mj-lt"/>
              </a:rPr>
              <a:t>médicament</a:t>
            </a:r>
            <a:r>
              <a:rPr lang="en-US" sz="1600" dirty="0">
                <a:solidFill>
                  <a:schemeClr val="tx2"/>
                </a:solidFill>
                <a:latin typeface="+mj-lt"/>
              </a:rPr>
              <a:t> disponible </a:t>
            </a:r>
            <a:r>
              <a:rPr lang="en-US" sz="1600" dirty="0" err="1">
                <a:solidFill>
                  <a:schemeClr val="tx2"/>
                </a:solidFill>
                <a:latin typeface="+mj-lt"/>
              </a:rPr>
              <a:t>uniquement</a:t>
            </a:r>
            <a:r>
              <a:rPr lang="en-US" sz="1600" dirty="0">
                <a:solidFill>
                  <a:schemeClr val="tx2"/>
                </a:solidFill>
                <a:latin typeface="+mj-lt"/>
              </a:rPr>
              <a:t> sur prescription </a:t>
            </a:r>
            <a:r>
              <a:rPr lang="en-US" sz="1600" dirty="0" err="1">
                <a:solidFill>
                  <a:schemeClr val="tx2"/>
                </a:solidFill>
                <a:latin typeface="+mj-lt"/>
              </a:rPr>
              <a:t>ou</a:t>
            </a:r>
            <a:r>
              <a:rPr lang="en-US" sz="1600" dirty="0">
                <a:solidFill>
                  <a:schemeClr val="tx2"/>
                </a:solidFill>
                <a:latin typeface="+mj-lt"/>
              </a:rPr>
              <a:t> à un dosage </a:t>
            </a:r>
            <a:r>
              <a:rPr lang="en-US" sz="1600" dirty="0" err="1">
                <a:solidFill>
                  <a:schemeClr val="tx2"/>
                </a:solidFill>
                <a:latin typeface="+mj-lt"/>
              </a:rPr>
              <a:t>nécessitant</a:t>
            </a:r>
            <a:r>
              <a:rPr lang="en-US" sz="1600" dirty="0">
                <a:solidFill>
                  <a:schemeClr val="tx2"/>
                </a:solidFill>
                <a:latin typeface="+mj-lt"/>
              </a:rPr>
              <a:t> </a:t>
            </a:r>
            <a:r>
              <a:rPr lang="en-US" sz="1600" dirty="0" err="1">
                <a:solidFill>
                  <a:schemeClr val="tx2"/>
                </a:solidFill>
                <a:latin typeface="+mj-lt"/>
              </a:rPr>
              <a:t>une</a:t>
            </a:r>
            <a:r>
              <a:rPr lang="en-US" sz="1600" dirty="0">
                <a:solidFill>
                  <a:schemeClr val="tx2"/>
                </a:solidFill>
                <a:latin typeface="+mj-lt"/>
              </a:rPr>
              <a:t> prescription (</a:t>
            </a:r>
            <a:r>
              <a:rPr lang="en-US" sz="1600" dirty="0" err="1">
                <a:solidFill>
                  <a:schemeClr val="tx2"/>
                </a:solidFill>
                <a:latin typeface="+mj-lt"/>
              </a:rPr>
              <a:t>sont</a:t>
            </a:r>
            <a:r>
              <a:rPr lang="en-US" sz="1600" dirty="0">
                <a:solidFill>
                  <a:schemeClr val="tx2"/>
                </a:solidFill>
                <a:latin typeface="+mj-lt"/>
              </a:rPr>
              <a:t> </a:t>
            </a:r>
            <a:r>
              <a:rPr lang="en-US" sz="1600" dirty="0" err="1">
                <a:solidFill>
                  <a:schemeClr val="tx2"/>
                </a:solidFill>
                <a:latin typeface="+mj-lt"/>
              </a:rPr>
              <a:t>exclus</a:t>
            </a:r>
            <a:r>
              <a:rPr lang="en-US" sz="1600" dirty="0">
                <a:solidFill>
                  <a:schemeClr val="tx2"/>
                </a:solidFill>
                <a:latin typeface="+mj-lt"/>
              </a:rPr>
              <a:t> les </a:t>
            </a:r>
            <a:r>
              <a:rPr lang="en-US" sz="1600" dirty="0" err="1">
                <a:solidFill>
                  <a:schemeClr val="tx2"/>
                </a:solidFill>
                <a:latin typeface="+mj-lt"/>
              </a:rPr>
              <a:t>recours</a:t>
            </a:r>
            <a:r>
              <a:rPr lang="en-US" sz="1600" dirty="0">
                <a:solidFill>
                  <a:schemeClr val="tx2"/>
                </a:solidFill>
                <a:latin typeface="+mj-lt"/>
              </a:rPr>
              <a:t> à </a:t>
            </a:r>
            <a:r>
              <a:rPr lang="en-US" sz="1600" dirty="0" err="1">
                <a:solidFill>
                  <a:schemeClr val="tx2"/>
                </a:solidFill>
                <a:latin typeface="+mj-lt"/>
              </a:rPr>
              <a:t>titre</a:t>
            </a:r>
            <a:r>
              <a:rPr lang="en-US" sz="1600" dirty="0">
                <a:solidFill>
                  <a:schemeClr val="tx2"/>
                </a:solidFill>
                <a:latin typeface="+mj-lt"/>
              </a:rPr>
              <a:t> </a:t>
            </a:r>
            <a:r>
              <a:rPr lang="en-US" sz="1600" dirty="0" err="1">
                <a:solidFill>
                  <a:schemeClr val="tx2"/>
                </a:solidFill>
                <a:latin typeface="+mj-lt"/>
              </a:rPr>
              <a:t>préventif</a:t>
            </a:r>
            <a:r>
              <a:rPr lang="en-US" sz="1600" dirty="0">
                <a:solidFill>
                  <a:schemeClr val="tx2"/>
                </a:solidFill>
                <a:latin typeface="+mj-lt"/>
              </a:rPr>
              <a:t>).</a:t>
            </a:r>
            <a:r>
              <a:rPr lang="fr-FR" sz="1600" dirty="0">
                <a:solidFill>
                  <a:schemeClr val="tx2"/>
                </a:solidFill>
                <a:latin typeface="+mj-lt"/>
              </a:rPr>
              <a:t> ».</a:t>
            </a:r>
          </a:p>
          <a:p>
            <a:pPr marL="468000" indent="-285750">
              <a:spcBef>
                <a:spcPts val="600"/>
              </a:spcBef>
              <a:spcAft>
                <a:spcPts val="600"/>
              </a:spcAft>
              <a:buFont typeface="Arial" panose="020B0604020202020204" pitchFamily="34" charset="0"/>
              <a:buChar char="•"/>
            </a:pPr>
            <a:r>
              <a:rPr lang="fr-FR" sz="1600" dirty="0">
                <a:solidFill>
                  <a:schemeClr val="tx2"/>
                </a:solidFill>
                <a:latin typeface="+mj-lt"/>
              </a:rPr>
              <a:t>Ajout dans la liste des Traitements médicaux de :</a:t>
            </a:r>
          </a:p>
          <a:p>
            <a:pPr marL="612000" indent="-285750">
              <a:spcAft>
                <a:spcPts val="600"/>
              </a:spcAft>
              <a:buFont typeface="Courier New" panose="02070309020205020404" pitchFamily="49" charset="0"/>
              <a:buChar char="o"/>
            </a:pPr>
            <a:r>
              <a:rPr lang="fr-FR" sz="1600" dirty="0">
                <a:solidFill>
                  <a:schemeClr val="tx2"/>
                </a:solidFill>
                <a:latin typeface="+mj-lt"/>
              </a:rPr>
              <a:t> « </a:t>
            </a:r>
            <a:r>
              <a:rPr lang="en-US" sz="1600" dirty="0">
                <a:solidFill>
                  <a:schemeClr val="tx2"/>
                </a:solidFill>
                <a:latin typeface="+mj-lt"/>
              </a:rPr>
              <a:t>Prescription de séances de </a:t>
            </a:r>
            <a:r>
              <a:rPr lang="en-US" sz="1600" dirty="0" err="1">
                <a:solidFill>
                  <a:schemeClr val="tx2"/>
                </a:solidFill>
                <a:latin typeface="+mj-lt"/>
              </a:rPr>
              <a:t>kinésithérapie</a:t>
            </a:r>
            <a:r>
              <a:rPr lang="en-US" sz="1600" dirty="0">
                <a:solidFill>
                  <a:schemeClr val="tx2"/>
                </a:solidFill>
                <a:latin typeface="+mj-lt"/>
              </a:rPr>
              <a:t> à la suite  d’un accident y </a:t>
            </a:r>
            <a:r>
              <a:rPr lang="en-US" sz="1600" dirty="0" err="1">
                <a:solidFill>
                  <a:schemeClr val="tx2"/>
                </a:solidFill>
                <a:latin typeface="+mj-lt"/>
              </a:rPr>
              <a:t>compris</a:t>
            </a:r>
            <a:r>
              <a:rPr lang="en-US" sz="1600" dirty="0">
                <a:solidFill>
                  <a:schemeClr val="tx2"/>
                </a:solidFill>
                <a:latin typeface="+mj-lt"/>
              </a:rPr>
              <a:t> </a:t>
            </a:r>
            <a:r>
              <a:rPr lang="en-US" sz="1600" dirty="0" err="1">
                <a:solidFill>
                  <a:schemeClr val="tx2"/>
                </a:solidFill>
                <a:latin typeface="+mj-lt"/>
              </a:rPr>
              <a:t>s’il</a:t>
            </a:r>
            <a:r>
              <a:rPr lang="en-US" sz="1600" dirty="0">
                <a:solidFill>
                  <a:schemeClr val="tx2"/>
                </a:solidFill>
                <a:latin typeface="+mj-lt"/>
              </a:rPr>
              <a:t> </a:t>
            </a:r>
            <a:r>
              <a:rPr lang="en-US" sz="1600" dirty="0" err="1">
                <a:solidFill>
                  <a:schemeClr val="tx2"/>
                </a:solidFill>
                <a:latin typeface="+mj-lt"/>
              </a:rPr>
              <a:t>s’agit</a:t>
            </a:r>
            <a:r>
              <a:rPr lang="en-US" sz="1600" dirty="0">
                <a:solidFill>
                  <a:schemeClr val="tx2"/>
                </a:solidFill>
                <a:latin typeface="+mj-lt"/>
              </a:rPr>
              <a:t> </a:t>
            </a:r>
            <a:r>
              <a:rPr lang="en-US" sz="1600" dirty="0" err="1">
                <a:solidFill>
                  <a:schemeClr val="tx2"/>
                </a:solidFill>
                <a:latin typeface="+mj-lt"/>
              </a:rPr>
              <a:t>d’une</a:t>
            </a:r>
            <a:r>
              <a:rPr lang="en-US" sz="1600" dirty="0">
                <a:solidFill>
                  <a:schemeClr val="tx2"/>
                </a:solidFill>
                <a:latin typeface="+mj-lt"/>
              </a:rPr>
              <a:t> </a:t>
            </a:r>
            <a:r>
              <a:rPr lang="en-US" sz="1600" dirty="0" err="1">
                <a:solidFill>
                  <a:schemeClr val="tx2"/>
                </a:solidFill>
                <a:latin typeface="+mj-lt"/>
              </a:rPr>
              <a:t>entorse</a:t>
            </a:r>
            <a:r>
              <a:rPr lang="en-US" sz="1600" dirty="0">
                <a:solidFill>
                  <a:schemeClr val="tx2"/>
                </a:solidFill>
                <a:latin typeface="+mj-lt"/>
              </a:rPr>
              <a:t> sans </a:t>
            </a:r>
            <a:r>
              <a:rPr lang="en-US" sz="1600" dirty="0" err="1">
                <a:solidFill>
                  <a:schemeClr val="tx2"/>
                </a:solidFill>
                <a:latin typeface="+mj-lt"/>
              </a:rPr>
              <a:t>immobilisation</a:t>
            </a:r>
            <a:r>
              <a:rPr lang="en-US" sz="1600" dirty="0">
                <a:solidFill>
                  <a:schemeClr val="tx2"/>
                </a:solidFill>
                <a:latin typeface="+mj-lt"/>
              </a:rPr>
              <a:t> </a:t>
            </a:r>
            <a:r>
              <a:rPr lang="en-US" sz="1600" dirty="0" err="1">
                <a:solidFill>
                  <a:schemeClr val="tx2"/>
                </a:solidFill>
                <a:latin typeface="+mj-lt"/>
              </a:rPr>
              <a:t>rigide</a:t>
            </a:r>
            <a:r>
              <a:rPr lang="en-US" sz="1600" dirty="0">
                <a:solidFill>
                  <a:schemeClr val="tx2"/>
                </a:solidFill>
                <a:latin typeface="+mj-lt"/>
              </a:rPr>
              <a:t> du </a:t>
            </a:r>
            <a:r>
              <a:rPr lang="en-US" sz="1600" dirty="0" err="1">
                <a:solidFill>
                  <a:schemeClr val="tx2"/>
                </a:solidFill>
                <a:latin typeface="+mj-lt"/>
              </a:rPr>
              <a:t>membre</a:t>
            </a:r>
            <a:r>
              <a:rPr lang="en-US" sz="1600" dirty="0">
                <a:solidFill>
                  <a:schemeClr val="tx2"/>
                </a:solidFill>
                <a:latin typeface="+mj-lt"/>
              </a:rPr>
              <a:t>.</a:t>
            </a:r>
            <a:r>
              <a:rPr lang="fr-FR" sz="1600" dirty="0">
                <a:solidFill>
                  <a:schemeClr val="tx2"/>
                </a:solidFill>
                <a:latin typeface="+mj-lt"/>
              </a:rPr>
              <a:t> » ;</a:t>
            </a:r>
          </a:p>
          <a:p>
            <a:pPr marL="612000" indent="-285750">
              <a:spcAft>
                <a:spcPts val="600"/>
              </a:spcAft>
              <a:buFont typeface="Courier New" panose="02070309020205020404" pitchFamily="49" charset="0"/>
              <a:buChar char="o"/>
            </a:pPr>
            <a:r>
              <a:rPr lang="fr-FR" sz="1600" dirty="0">
                <a:solidFill>
                  <a:schemeClr val="tx2"/>
                </a:solidFill>
                <a:latin typeface="+mj-lt"/>
              </a:rPr>
              <a:t>« Tympan percé ».</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a:solidFill>
                  <a:schemeClr val="tx2"/>
                </a:solidFill>
              </a:rPr>
              <a:t>CE QUI CHANGE</a:t>
            </a:r>
            <a:endParaRPr lang="fr-FR" b="1" dirty="0">
              <a:solidFill>
                <a:schemeClr val="tx2"/>
              </a:solidFill>
            </a:endParaRPr>
          </a:p>
        </p:txBody>
      </p:sp>
      <p:pic>
        <p:nvPicPr>
          <p:cNvPr id="9" name="Image 8">
            <a:extLst>
              <a:ext uri="{FF2B5EF4-FFF2-40B4-BE49-F238E27FC236}">
                <a16:creationId xmlns:a16="http://schemas.microsoft.com/office/drawing/2014/main" id="{1FE5E0AC-1A1D-423B-9467-F154C4FD523F}"/>
              </a:ext>
            </a:extLst>
          </p:cNvPr>
          <p:cNvPicPr>
            <a:picLocks noChangeAspect="1"/>
          </p:cNvPicPr>
          <p:nvPr/>
        </p:nvPicPr>
        <p:blipFill>
          <a:blip r:embed="rId3"/>
          <a:stretch>
            <a:fillRect/>
          </a:stretch>
        </p:blipFill>
        <p:spPr>
          <a:xfrm>
            <a:off x="488663" y="3071561"/>
            <a:ext cx="4848881" cy="662736"/>
          </a:xfrm>
          <a:prstGeom prst="rect">
            <a:avLst/>
          </a:prstGeom>
        </p:spPr>
      </p:pic>
    </p:spTree>
    <p:extLst>
      <p:ext uri="{BB962C8B-B14F-4D97-AF65-F5344CB8AC3E}">
        <p14:creationId xmlns:p14="http://schemas.microsoft.com/office/powerpoint/2010/main" val="229980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fr-FR" dirty="0">
                <a:solidFill>
                  <a:schemeClr val="tx2"/>
                </a:solidFill>
                <a:latin typeface="+mj-lt"/>
              </a:rPr>
              <a:t>Les points suivants ont été ajoutés à la liste des informations requises : </a:t>
            </a:r>
          </a:p>
          <a:p>
            <a:pPr marL="468000" indent="-285750">
              <a:spcAft>
                <a:spcPts val="600"/>
              </a:spcAft>
              <a:buSzPct val="100000"/>
              <a:buFont typeface="Arial" panose="020B0604020202020204" pitchFamily="34" charset="0"/>
              <a:buChar char="•"/>
            </a:pPr>
            <a:r>
              <a:rPr lang="fr-FR" dirty="0">
                <a:solidFill>
                  <a:schemeClr val="tx2"/>
                </a:solidFill>
                <a:latin typeface="+mj-lt"/>
              </a:rPr>
              <a:t>la copie du document d’analyse formalisée (ex. arbre des causes, rapport d’investigation) pour les HIPO, les incidents de gravité réelle ≥ 4 et les pertes de confinement Tier 1 et 2 ;</a:t>
            </a:r>
          </a:p>
          <a:p>
            <a:pPr marL="468000" indent="-285750">
              <a:spcAft>
                <a:spcPts val="600"/>
              </a:spcAft>
              <a:buSzPct val="100000"/>
              <a:buFont typeface="Arial" panose="020B0604020202020204" pitchFamily="34" charset="0"/>
              <a:buChar char="•"/>
            </a:pPr>
            <a:r>
              <a:rPr lang="fr-FR" dirty="0">
                <a:solidFill>
                  <a:schemeClr val="tx2"/>
                </a:solidFill>
                <a:latin typeface="+mj-lt"/>
              </a:rPr>
              <a:t>la quantité totale de produit perdue </a:t>
            </a:r>
            <a:r>
              <a:rPr lang="fr-FR" u="sng" dirty="0">
                <a:solidFill>
                  <a:schemeClr val="tx2"/>
                </a:solidFill>
                <a:latin typeface="+mj-lt"/>
              </a:rPr>
              <a:t>et la quantité de produit ayant atteint l’environnement, le cas échéant.</a:t>
            </a:r>
            <a:endParaRPr lang="fr-FR" dirty="0">
              <a:solidFill>
                <a:schemeClr val="tx2"/>
              </a:solidFill>
              <a:latin typeface="+mj-lt"/>
            </a:endParaRPr>
          </a:p>
          <a:p>
            <a:pPr marL="468000" indent="-285750">
              <a:spcAft>
                <a:spcPts val="600"/>
              </a:spcAft>
              <a:buSzPct val="100000"/>
              <a:buFont typeface="Arial" panose="020B0604020202020204" pitchFamily="34" charset="0"/>
              <a:buChar char="•"/>
            </a:pPr>
            <a:endParaRPr lang="fr-FR" sz="1600" dirty="0">
              <a:solidFill>
                <a:schemeClr val="tx2"/>
              </a:solidFill>
              <a:latin typeface="+mj-lt"/>
            </a:endParaRPr>
          </a:p>
          <a:p>
            <a:pPr marL="468000" indent="-285750">
              <a:spcAft>
                <a:spcPts val="600"/>
              </a:spcAft>
              <a:buSzPct val="100000"/>
              <a:buFont typeface="Arial" panose="020B0604020202020204" pitchFamily="34" charset="0"/>
              <a:buChar char="•"/>
            </a:pPr>
            <a:endParaRPr lang="fr-FR" sz="1400" dirty="0">
              <a:solidFill>
                <a:schemeClr val="tx2"/>
              </a:solidFill>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a:solidFill>
                  <a:schemeClr val="tx2"/>
                </a:solidFill>
              </a:rPr>
              <a:t>CE QUI CHANGE</a:t>
            </a:r>
            <a:endParaRPr lang="fr-FR" b="1" dirty="0">
              <a:solidFill>
                <a:schemeClr val="tx2"/>
              </a:solidFill>
            </a:endParaRPr>
          </a:p>
        </p:txBody>
      </p:sp>
      <p:pic>
        <p:nvPicPr>
          <p:cNvPr id="4" name="Image 3">
            <a:extLst>
              <a:ext uri="{FF2B5EF4-FFF2-40B4-BE49-F238E27FC236}">
                <a16:creationId xmlns:a16="http://schemas.microsoft.com/office/drawing/2014/main" id="{3AB62F30-5264-44F0-8BCB-920C6BE53BB8}"/>
              </a:ext>
            </a:extLst>
          </p:cNvPr>
          <p:cNvPicPr>
            <a:picLocks noChangeAspect="1"/>
          </p:cNvPicPr>
          <p:nvPr/>
        </p:nvPicPr>
        <p:blipFill>
          <a:blip r:embed="rId3"/>
          <a:stretch>
            <a:fillRect/>
          </a:stretch>
        </p:blipFill>
        <p:spPr>
          <a:xfrm>
            <a:off x="610716" y="2815081"/>
            <a:ext cx="5410200" cy="504825"/>
          </a:xfrm>
          <a:prstGeom prst="rect">
            <a:avLst/>
          </a:prstGeom>
        </p:spPr>
      </p:pic>
    </p:spTree>
    <p:extLst>
      <p:ext uri="{BB962C8B-B14F-4D97-AF65-F5344CB8AC3E}">
        <p14:creationId xmlns:p14="http://schemas.microsoft.com/office/powerpoint/2010/main" val="162352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fr-FR" sz="1600" dirty="0">
                <a:solidFill>
                  <a:schemeClr val="tx2"/>
                </a:solidFill>
                <a:latin typeface="+mj-lt"/>
              </a:rPr>
              <a:t>Incident survenant lors d’une mission ou d’une formation (clause c) : </a:t>
            </a:r>
          </a:p>
          <a:p>
            <a:pPr marL="468000" indent="-285750">
              <a:spcAft>
                <a:spcPts val="600"/>
              </a:spcAft>
              <a:buSzPct val="100000"/>
              <a:buFont typeface="Arial" panose="020B0604020202020204" pitchFamily="34" charset="0"/>
              <a:buChar char="•"/>
            </a:pPr>
            <a:r>
              <a:rPr lang="fr-FR" sz="1600" dirty="0">
                <a:solidFill>
                  <a:schemeClr val="tx2"/>
                </a:solidFill>
                <a:latin typeface="+mj-lt"/>
              </a:rPr>
              <a:t>Les accidents qui surviennent lors du temps de repos pendant un déplacement à caractère professionnel (ex. aller/retour vers le restaurant) ne sont plus exclus des statistiques.</a:t>
            </a:r>
          </a:p>
          <a:p>
            <a:pPr marL="285750" indent="-285750">
              <a:spcAft>
                <a:spcPts val="600"/>
              </a:spcAft>
              <a:buSzPct val="100000"/>
              <a:buFont typeface="Wingdings" panose="05000000000000000000" pitchFamily="2" charset="2"/>
              <a:buChar char="Ø"/>
            </a:pPr>
            <a:r>
              <a:rPr lang="fr-FR" sz="1600" dirty="0">
                <a:solidFill>
                  <a:schemeClr val="tx2"/>
                </a:solidFill>
                <a:latin typeface="+mj-lt"/>
              </a:rPr>
              <a:t>Incident survenant pendant un temps de repos (clause d) :</a:t>
            </a:r>
          </a:p>
          <a:p>
            <a:pPr marL="468000" indent="-285750">
              <a:spcAft>
                <a:spcPts val="600"/>
              </a:spcAft>
              <a:buSzPct val="100000"/>
              <a:buFont typeface="Arial" panose="020B0604020202020204" pitchFamily="34" charset="0"/>
              <a:buChar char="•"/>
            </a:pPr>
            <a:r>
              <a:rPr lang="fr-FR" sz="1600" dirty="0">
                <a:solidFill>
                  <a:schemeClr val="tx2"/>
                </a:solidFill>
                <a:latin typeface="+mj-lt"/>
              </a:rPr>
              <a:t>Les pauses café et cigarettes sont dorénavant considérées comme des temps de repos, les accidents survenant à cette occasion sont donc exclus des statistiques sauf si elles résultent d’une carence des mesures de maîtrise mises en place par l’employeur. NB : ces pauses sont comptabilisées dans les heures travaillées afin de faciliter le </a:t>
            </a:r>
            <a:r>
              <a:rPr lang="fr-FR" sz="1600" dirty="0" err="1">
                <a:solidFill>
                  <a:schemeClr val="tx2"/>
                </a:solidFill>
                <a:latin typeface="+mj-lt"/>
              </a:rPr>
              <a:t>reporting</a:t>
            </a:r>
            <a:r>
              <a:rPr lang="fr-FR" sz="1600" dirty="0">
                <a:solidFill>
                  <a:schemeClr val="tx2"/>
                </a:solidFill>
                <a:latin typeface="+mj-lt"/>
              </a:rPr>
              <a:t> (cf. Annexe 8.1) ;</a:t>
            </a:r>
          </a:p>
          <a:p>
            <a:pPr marL="468000" indent="-285750">
              <a:spcAft>
                <a:spcPts val="600"/>
              </a:spcAft>
              <a:buSzPct val="100000"/>
              <a:buFont typeface="Arial" panose="020B0604020202020204" pitchFamily="34" charset="0"/>
              <a:buChar char="•"/>
            </a:pPr>
            <a:r>
              <a:rPr lang="fr-FR" sz="1600" dirty="0">
                <a:solidFill>
                  <a:schemeClr val="tx2"/>
                </a:solidFill>
                <a:latin typeface="+mj-lt"/>
              </a:rPr>
              <a:t>Il est précisé que les accidents survenant lors de « trajet à l'intérieur du site pour aller vers l'activité classée "temps de repos" reste inclus dans les statistiques ».</a:t>
            </a:r>
          </a:p>
          <a:p>
            <a:pPr marL="468000" indent="-285750">
              <a:spcAft>
                <a:spcPts val="600"/>
              </a:spcAft>
              <a:buSzPct val="100000"/>
              <a:buFont typeface="Arial" panose="020B0604020202020204" pitchFamily="34" charset="0"/>
              <a:buChar char="•"/>
            </a:pPr>
            <a:r>
              <a:rPr lang="fr-FR" sz="1600" dirty="0">
                <a:solidFill>
                  <a:schemeClr val="tx2"/>
                </a:solidFill>
                <a:latin typeface="+mj-lt"/>
              </a:rPr>
              <a:t>Il est précisé que « le temps passé dans les vestiaires (y compris douches) pour se préparer à la prise de poste ou à quitter son poste n’est pas un temps de repos ». Les accidents survenant pendant ce temps sont donc inclus dans les statistiques.</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a:solidFill>
                  <a:schemeClr val="tx2"/>
                </a:solidFill>
              </a:rPr>
              <a:t>CE QUI CHANGE</a:t>
            </a:r>
            <a:endParaRPr lang="fr-FR" b="1" dirty="0">
              <a:solidFill>
                <a:schemeClr val="tx2"/>
              </a:solidFill>
            </a:endParaRPr>
          </a:p>
        </p:txBody>
      </p:sp>
      <p:pic>
        <p:nvPicPr>
          <p:cNvPr id="3" name="Image 2">
            <a:extLst>
              <a:ext uri="{FF2B5EF4-FFF2-40B4-BE49-F238E27FC236}">
                <a16:creationId xmlns:a16="http://schemas.microsoft.com/office/drawing/2014/main" id="{12323145-304E-4F98-9E74-8CE12FF4B9DE}"/>
              </a:ext>
            </a:extLst>
          </p:cNvPr>
          <p:cNvPicPr>
            <a:picLocks noChangeAspect="1"/>
          </p:cNvPicPr>
          <p:nvPr/>
        </p:nvPicPr>
        <p:blipFill>
          <a:blip r:embed="rId3"/>
          <a:stretch>
            <a:fillRect/>
          </a:stretch>
        </p:blipFill>
        <p:spPr>
          <a:xfrm>
            <a:off x="467832" y="2885189"/>
            <a:ext cx="5628168" cy="591597"/>
          </a:xfrm>
          <a:prstGeom prst="rect">
            <a:avLst/>
          </a:prstGeom>
        </p:spPr>
      </p:pic>
    </p:spTree>
    <p:extLst>
      <p:ext uri="{BB962C8B-B14F-4D97-AF65-F5344CB8AC3E}">
        <p14:creationId xmlns:p14="http://schemas.microsoft.com/office/powerpoint/2010/main" val="370932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2" y="279673"/>
            <a:ext cx="5760639" cy="6264002"/>
          </a:xfrm>
          <a:solidFill>
            <a:schemeClr val="bg1">
              <a:alpha val="35000"/>
            </a:schemeClr>
          </a:solidFill>
        </p:spPr>
        <p:txBody>
          <a:bodyPr/>
          <a:lstStyle/>
          <a:p>
            <a:pPr>
              <a:spcBef>
                <a:spcPts val="1200"/>
              </a:spcBef>
            </a:pPr>
            <a:r>
              <a:rPr lang="fr-FR" b="1" dirty="0"/>
              <a:t>Contexte :</a:t>
            </a:r>
          </a:p>
          <a:p>
            <a:pPr marL="719138" lvl="2" indent="-363538" algn="just" eaLnBrk="0" fontAlgn="base" hangingPunct="0">
              <a:spcBef>
                <a:spcPts val="300"/>
              </a:spcBef>
              <a:buFont typeface="Wingdings" panose="05000000000000000000" pitchFamily="2" charset="2"/>
              <a:buChar char="ü"/>
            </a:pPr>
            <a:r>
              <a:rPr lang="fr-FR" sz="1400" dirty="0">
                <a:latin typeface="+mj-lt"/>
              </a:rPr>
              <a:t>Le </a:t>
            </a:r>
            <a:r>
              <a:rPr lang="fr-FR" sz="1400" dirty="0" err="1">
                <a:latin typeface="+mj-lt"/>
              </a:rPr>
              <a:t>reporting</a:t>
            </a:r>
            <a:r>
              <a:rPr lang="fr-FR" sz="1400" dirty="0">
                <a:latin typeface="+mj-lt"/>
              </a:rPr>
              <a:t> du Groupe sert au pilotage de nos performances HSE ;</a:t>
            </a:r>
          </a:p>
          <a:p>
            <a:pPr marL="719138" lvl="2" indent="-363538" algn="just" eaLnBrk="0" fontAlgn="base" hangingPunct="0">
              <a:spcBef>
                <a:spcPts val="300"/>
              </a:spcBef>
              <a:buFont typeface="Wingdings" panose="05000000000000000000" pitchFamily="2" charset="2"/>
              <a:buChar char="ü"/>
            </a:pPr>
            <a:r>
              <a:rPr lang="fr-FR" sz="1400" dirty="0">
                <a:latin typeface="+mj-lt"/>
              </a:rPr>
              <a:t>Le </a:t>
            </a:r>
            <a:r>
              <a:rPr lang="fr-FR" sz="1400" dirty="0" err="1">
                <a:latin typeface="+mj-lt"/>
              </a:rPr>
              <a:t>reporting</a:t>
            </a:r>
            <a:r>
              <a:rPr lang="fr-FR" sz="1400" dirty="0">
                <a:latin typeface="+mj-lt"/>
              </a:rPr>
              <a:t> du Groupe est publié en interne ainsi qu’en externe (pour certaines données, de plus en plus nombreuses) ; </a:t>
            </a:r>
          </a:p>
          <a:p>
            <a:pPr marL="719138" lvl="2" indent="-363538" algn="just" eaLnBrk="0" fontAlgn="base" hangingPunct="0">
              <a:spcBef>
                <a:spcPts val="300"/>
              </a:spcBef>
              <a:buFont typeface="Wingdings" panose="05000000000000000000" pitchFamily="2" charset="2"/>
              <a:buChar char="ü"/>
            </a:pPr>
            <a:r>
              <a:rPr lang="fr-FR" sz="1400" dirty="0">
                <a:latin typeface="+mj-lt"/>
              </a:rPr>
              <a:t>Le </a:t>
            </a:r>
            <a:r>
              <a:rPr lang="fr-FR" sz="1400" dirty="0" err="1">
                <a:latin typeface="+mj-lt"/>
              </a:rPr>
              <a:t>reporting</a:t>
            </a:r>
            <a:r>
              <a:rPr lang="fr-FR" sz="1400" dirty="0">
                <a:latin typeface="+mj-lt"/>
              </a:rPr>
              <a:t> du Groupe est soumis à des exigences extérieures au Groupe (réglementation, agence de notations extra-financières) et est vérifié par un organisme tiers indépendant.</a:t>
            </a:r>
          </a:p>
          <a:p>
            <a:pPr>
              <a:spcBef>
                <a:spcPts val="1200"/>
              </a:spcBef>
            </a:pPr>
            <a:r>
              <a:rPr lang="fr-FR" b="1" dirty="0"/>
              <a:t>Champ d’application </a:t>
            </a:r>
            <a:r>
              <a:rPr lang="fr-FR" dirty="0"/>
              <a:t>: toutes les filiales et entités du Groupe</a:t>
            </a:r>
          </a:p>
          <a:p>
            <a:pPr>
              <a:spcBef>
                <a:spcPts val="1200"/>
              </a:spcBef>
            </a:pPr>
            <a:r>
              <a:rPr lang="fr-FR" dirty="0"/>
              <a:t>6 nouvelles exigences concernant le </a:t>
            </a:r>
            <a:r>
              <a:rPr lang="fr-FR" dirty="0" err="1"/>
              <a:t>reporting</a:t>
            </a:r>
            <a:r>
              <a:rPr lang="fr-FR" dirty="0"/>
              <a:t> environnement :</a:t>
            </a:r>
          </a:p>
          <a:p>
            <a:pPr marL="719138" lvl="2" indent="-363538">
              <a:spcBef>
                <a:spcPts val="300"/>
              </a:spcBef>
              <a:buFont typeface="Wingdings" panose="05000000000000000000" pitchFamily="2" charset="2"/>
              <a:buChar char="ü"/>
            </a:pPr>
            <a:r>
              <a:rPr lang="fr-FR" sz="1400" dirty="0" err="1">
                <a:latin typeface="+mj-lt"/>
              </a:rPr>
              <a:t>Reporting</a:t>
            </a:r>
            <a:r>
              <a:rPr lang="fr-FR" sz="1400" dirty="0">
                <a:latin typeface="+mj-lt"/>
              </a:rPr>
              <a:t> annuel de la performance environnementale ;</a:t>
            </a:r>
          </a:p>
          <a:p>
            <a:pPr marL="719138" lvl="2" indent="-363538">
              <a:spcBef>
                <a:spcPts val="300"/>
              </a:spcBef>
              <a:buFont typeface="Wingdings" panose="05000000000000000000" pitchFamily="2" charset="2"/>
              <a:buChar char="ü"/>
            </a:pPr>
            <a:r>
              <a:rPr lang="fr-FR" sz="1400" dirty="0">
                <a:latin typeface="+mj-lt"/>
              </a:rPr>
              <a:t>Justifications des écarts significatifs par rapport à l’année précédente ;</a:t>
            </a:r>
          </a:p>
          <a:p>
            <a:pPr marL="719138" lvl="2" indent="-363538">
              <a:spcBef>
                <a:spcPts val="300"/>
              </a:spcBef>
              <a:buFont typeface="Wingdings" panose="05000000000000000000" pitchFamily="2" charset="2"/>
              <a:buChar char="ü"/>
            </a:pPr>
            <a:r>
              <a:rPr lang="fr-FR" sz="1400" dirty="0">
                <a:latin typeface="+mj-lt"/>
              </a:rPr>
              <a:t>Révision du </a:t>
            </a:r>
            <a:r>
              <a:rPr lang="fr-FR" sz="1400" dirty="0" err="1">
                <a:latin typeface="+mj-lt"/>
              </a:rPr>
              <a:t>reporting</a:t>
            </a:r>
            <a:r>
              <a:rPr lang="fr-FR" sz="1400" dirty="0">
                <a:latin typeface="+mj-lt"/>
              </a:rPr>
              <a:t> des années précédentes ;</a:t>
            </a:r>
          </a:p>
          <a:p>
            <a:pPr marL="719138" lvl="2" indent="-363538">
              <a:spcBef>
                <a:spcPts val="300"/>
              </a:spcBef>
              <a:buFont typeface="Wingdings" panose="05000000000000000000" pitchFamily="2" charset="2"/>
              <a:buChar char="ü"/>
            </a:pPr>
            <a:r>
              <a:rPr lang="fr-FR" sz="1400" dirty="0">
                <a:latin typeface="+mj-lt"/>
              </a:rPr>
              <a:t>Autres </a:t>
            </a:r>
            <a:r>
              <a:rPr lang="fr-FR" sz="1400" dirty="0" err="1">
                <a:latin typeface="+mj-lt"/>
              </a:rPr>
              <a:t>reporting</a:t>
            </a:r>
            <a:r>
              <a:rPr lang="fr-FR" sz="1400" dirty="0">
                <a:latin typeface="+mj-lt"/>
              </a:rPr>
              <a:t> (PLT, budget, suivi mensuel) ;</a:t>
            </a:r>
          </a:p>
          <a:p>
            <a:pPr marL="719138" lvl="2" indent="-363538">
              <a:spcBef>
                <a:spcPts val="300"/>
              </a:spcBef>
              <a:buFont typeface="Wingdings" panose="05000000000000000000" pitchFamily="2" charset="2"/>
              <a:buChar char="ü"/>
            </a:pPr>
            <a:r>
              <a:rPr lang="fr-FR" sz="1400" dirty="0">
                <a:latin typeface="+mj-lt"/>
              </a:rPr>
              <a:t>Affichage local de l’indicateur des émissions de GES scope 1 et 2 ;</a:t>
            </a:r>
          </a:p>
          <a:p>
            <a:pPr marL="719138" lvl="2" indent="-363538">
              <a:spcBef>
                <a:spcPts val="300"/>
              </a:spcBef>
              <a:buFont typeface="Wingdings" panose="05000000000000000000" pitchFamily="2" charset="2"/>
              <a:buChar char="ü"/>
            </a:pPr>
            <a:r>
              <a:rPr lang="fr-FR" sz="1400" dirty="0">
                <a:latin typeface="+mj-lt"/>
              </a:rPr>
              <a:t>Vérification et conservation des documents.</a:t>
            </a:r>
          </a:p>
          <a:p>
            <a:pPr>
              <a:spcBef>
                <a:spcPts val="1200"/>
              </a:spcBef>
            </a:pPr>
            <a:r>
              <a:rPr lang="fr-FR" dirty="0"/>
              <a:t>Modification d’exigences concernant le </a:t>
            </a:r>
            <a:r>
              <a:rPr lang="fr-FR" dirty="0" err="1"/>
              <a:t>reporting</a:t>
            </a:r>
            <a:r>
              <a:rPr lang="fr-FR" dirty="0"/>
              <a:t> sécurité</a:t>
            </a:r>
          </a:p>
          <a:p>
            <a:pPr>
              <a:spcBef>
                <a:spcPts val="1200"/>
              </a:spcBef>
            </a:pPr>
            <a:r>
              <a:rPr lang="fr-FR" dirty="0"/>
              <a:t>Remplacement ou modification des documents de Branches :</a:t>
            </a:r>
          </a:p>
          <a:p>
            <a:pPr marL="719138" lvl="2" indent="-363538">
              <a:spcBef>
                <a:spcPts val="300"/>
              </a:spcBef>
              <a:buFont typeface="Wingdings" panose="05000000000000000000" pitchFamily="2" charset="2"/>
              <a:buChar char="ü"/>
            </a:pPr>
            <a:r>
              <a:rPr lang="fr-FR" sz="1400" dirty="0"/>
              <a:t>CR-EP-121 Amélioration des performances HSE : indicateurs de performance clés et retour d'expérience</a:t>
            </a:r>
          </a:p>
          <a:p>
            <a:pPr marL="719138" lvl="2" indent="-363538">
              <a:spcBef>
                <a:spcPts val="300"/>
              </a:spcBef>
              <a:buFont typeface="Wingdings" panose="05000000000000000000" pitchFamily="2" charset="2"/>
              <a:buChar char="ü"/>
            </a:pPr>
            <a:r>
              <a:rPr lang="fr-FR" sz="1400" dirty="0"/>
              <a:t>CR-EP-124 </a:t>
            </a:r>
            <a:r>
              <a:rPr lang="fr-FR" sz="1400" dirty="0" err="1"/>
              <a:t>Reporting</a:t>
            </a:r>
            <a:r>
              <a:rPr lang="fr-FR" sz="1400" dirty="0"/>
              <a:t> de la performance environnementale</a:t>
            </a:r>
          </a:p>
          <a:p>
            <a:pPr marL="719138" lvl="2" indent="-363538">
              <a:spcBef>
                <a:spcPts val="300"/>
              </a:spcBef>
              <a:buFont typeface="Wingdings" panose="05000000000000000000" pitchFamily="2" charset="2"/>
              <a:buChar char="ü"/>
            </a:pPr>
            <a:r>
              <a:rPr lang="fr-FR" sz="1400" dirty="0"/>
              <a:t>CR-MS-HSEQ-411 </a:t>
            </a:r>
            <a:r>
              <a:rPr lang="fr-FR" sz="1400" dirty="0" err="1"/>
              <a:t>Reporting</a:t>
            </a:r>
            <a:r>
              <a:rPr lang="fr-FR" sz="1400" dirty="0"/>
              <a:t> de la Performance Environnementale</a:t>
            </a:r>
          </a:p>
          <a:p>
            <a:pPr>
              <a:spcBef>
                <a:spcPts val="1200"/>
              </a:spcBef>
            </a:pPr>
            <a:r>
              <a:rPr lang="fr-FR" b="1" dirty="0"/>
              <a:t>Date de publication dans REFLEX : </a:t>
            </a:r>
            <a:r>
              <a:rPr lang="fr-FR" dirty="0"/>
              <a:t>22/12/ 2020</a:t>
            </a:r>
          </a:p>
          <a:p>
            <a:pPr>
              <a:spcBef>
                <a:spcPts val="1200"/>
              </a:spcBef>
              <a:spcAft>
                <a:spcPts val="600"/>
              </a:spcAft>
            </a:pPr>
            <a:r>
              <a:rPr lang="fr-FR" b="1" dirty="0"/>
              <a:t>Date d’application : </a:t>
            </a:r>
            <a:r>
              <a:rPr lang="fr-FR" dirty="0"/>
              <a:t>Immédiate</a:t>
            </a:r>
          </a:p>
          <a:p>
            <a:pPr marL="0" indent="0">
              <a:spcBef>
                <a:spcPts val="1200"/>
              </a:spcBef>
              <a:spcAft>
                <a:spcPts val="600"/>
              </a:spcAft>
              <a:buNone/>
            </a:pPr>
            <a:endParaRPr lang="fr-FR" dirty="0"/>
          </a:p>
        </p:txBody>
      </p:sp>
      <p:sp>
        <p:nvSpPr>
          <p:cNvPr id="4" name="ZoneTexte 3"/>
          <p:cNvSpPr txBox="1"/>
          <p:nvPr/>
        </p:nvSpPr>
        <p:spPr>
          <a:xfrm>
            <a:off x="191342" y="110396"/>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dirty="0">
                <a:solidFill>
                  <a:schemeClr val="tx1"/>
                </a:solidFill>
              </a:rPr>
              <a:t>CR-GR-HSE-100</a:t>
            </a:r>
          </a:p>
        </p:txBody>
      </p:sp>
    </p:spTree>
    <p:extLst>
      <p:ext uri="{BB962C8B-B14F-4D97-AF65-F5344CB8AC3E}">
        <p14:creationId xmlns:p14="http://schemas.microsoft.com/office/powerpoint/2010/main" val="3984636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endParaRPr lang="fr-FR" sz="1600" dirty="0">
              <a:solidFill>
                <a:schemeClr val="tx2"/>
              </a:solidFill>
            </a:endParaRPr>
          </a:p>
          <a:p>
            <a:pPr marL="285750" indent="-285750">
              <a:spcAft>
                <a:spcPts val="600"/>
              </a:spcAft>
              <a:buSzPct val="100000"/>
              <a:buFont typeface="Wingdings" panose="05000000000000000000" pitchFamily="2" charset="2"/>
              <a:buChar char="Ø"/>
            </a:pPr>
            <a:r>
              <a:rPr lang="fr-FR" sz="1600" dirty="0">
                <a:solidFill>
                  <a:schemeClr val="tx2"/>
                </a:solidFill>
              </a:rPr>
              <a:t>Accident dépendant exclusivement de facteurs tiers - transport routier (clause m) : cette clause d’exclusion a été ajoutée. Elle ne concerne </a:t>
            </a:r>
            <a:r>
              <a:rPr lang="fr-FR" sz="1600" u="sng" dirty="0">
                <a:solidFill>
                  <a:schemeClr val="tx2"/>
                </a:solidFill>
              </a:rPr>
              <a:t>que le transport routier</a:t>
            </a:r>
            <a:r>
              <a:rPr lang="fr-FR" sz="1600" dirty="0">
                <a:solidFill>
                  <a:schemeClr val="tx2"/>
                </a:solidFill>
              </a:rPr>
              <a:t>.</a:t>
            </a:r>
            <a:endParaRPr lang="fr-FR" sz="1400" dirty="0">
              <a:solidFill>
                <a:schemeClr val="tx2"/>
              </a:solidFill>
            </a:endParaRPr>
          </a:p>
          <a:p>
            <a:pPr marL="285750" indent="-285750">
              <a:spcAft>
                <a:spcPts val="600"/>
              </a:spcAft>
              <a:buSzPct val="100000"/>
              <a:buFont typeface="Wingdings" panose="05000000000000000000" pitchFamily="2" charset="2"/>
              <a:buChar char="Ø"/>
            </a:pPr>
            <a:endParaRPr lang="fr-FR" sz="1600" dirty="0">
              <a:solidFill>
                <a:schemeClr val="tx2"/>
              </a:solidFill>
            </a:endParaRPr>
          </a:p>
          <a:p>
            <a:pPr marL="285750" indent="-285750">
              <a:spcAft>
                <a:spcPts val="600"/>
              </a:spcAft>
              <a:buSzPct val="100000"/>
              <a:buFont typeface="Wingdings" panose="05000000000000000000" pitchFamily="2" charset="2"/>
              <a:buChar char="Ø"/>
            </a:pPr>
            <a:r>
              <a:rPr lang="fr-FR" sz="1600" dirty="0">
                <a:solidFill>
                  <a:schemeClr val="tx2"/>
                </a:solidFill>
              </a:rPr>
              <a:t>Affectation des incidents corporels (clause 7.3) : </a:t>
            </a:r>
          </a:p>
          <a:p>
            <a:pPr marL="468000" indent="-285750">
              <a:spcAft>
                <a:spcPts val="600"/>
              </a:spcAft>
              <a:buSzPct val="100000"/>
              <a:buFont typeface="Arial" panose="020B0604020202020204" pitchFamily="34" charset="0"/>
              <a:buChar char="•"/>
            </a:pPr>
            <a:r>
              <a:rPr lang="fr-FR" sz="1600" dirty="0">
                <a:solidFill>
                  <a:schemeClr val="tx2"/>
                </a:solidFill>
              </a:rPr>
              <a:t>Il est précisé que </a:t>
            </a:r>
            <a:r>
              <a:rPr lang="fr-FR" sz="1400" dirty="0">
                <a:solidFill>
                  <a:schemeClr val="tx2"/>
                </a:solidFill>
              </a:rPr>
              <a:t>« </a:t>
            </a:r>
            <a:r>
              <a:rPr lang="fr-FR" sz="1600" dirty="0">
                <a:solidFill>
                  <a:schemeClr val="tx2"/>
                </a:solidFill>
              </a:rPr>
              <a:t>les incidents corporels affectant le personnel détaché dans une entité non contrôlée par le Groupe ne sont pas inclus dans les statistiques sécurité. Ils sont inclus dans le </a:t>
            </a:r>
            <a:r>
              <a:rPr lang="fr-FR" sz="1600" dirty="0" err="1">
                <a:solidFill>
                  <a:schemeClr val="tx2"/>
                </a:solidFill>
              </a:rPr>
              <a:t>reporting</a:t>
            </a:r>
            <a:r>
              <a:rPr lang="fr-FR" sz="1600" dirty="0">
                <a:solidFill>
                  <a:schemeClr val="tx2"/>
                </a:solidFill>
              </a:rPr>
              <a:t> événementiel HSE si la gravité réelle est supérieure ou égale à 4. »;</a:t>
            </a:r>
          </a:p>
          <a:p>
            <a:pPr marL="468000" indent="-285750">
              <a:spcAft>
                <a:spcPts val="600"/>
              </a:spcAft>
              <a:buSzPct val="100000"/>
              <a:buFont typeface="Arial" panose="020B0604020202020204" pitchFamily="34" charset="0"/>
              <a:buChar char="•"/>
            </a:pPr>
            <a:r>
              <a:rPr lang="fr-FR" sz="1600" dirty="0">
                <a:solidFill>
                  <a:schemeClr val="tx2"/>
                </a:solidFill>
              </a:rPr>
              <a:t> l’affectation des incidents lors de prestations entre deux entités du Groupe a été inversée.</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46784" y="3241387"/>
            <a:ext cx="6042778" cy="369332"/>
          </a:xfrm>
          <a:prstGeom prst="rect">
            <a:avLst/>
          </a:prstGeom>
          <a:noFill/>
          <a:ln>
            <a:solidFill>
              <a:schemeClr val="tx2"/>
            </a:solidFill>
          </a:ln>
        </p:spPr>
        <p:txBody>
          <a:bodyPr wrap="square" rtlCol="0">
            <a:spAutoFit/>
          </a:bodyPr>
          <a:lstStyle/>
          <a:p>
            <a:pPr algn="ctr"/>
            <a:r>
              <a:rPr lang="fr-FR" b="1" dirty="0">
                <a:solidFill>
                  <a:schemeClr val="tx2"/>
                </a:solidFill>
              </a:rPr>
              <a:t>MODIFICTION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5779011" y="846546"/>
            <a:ext cx="1356032" cy="369332"/>
          </a:xfrm>
          <a:prstGeom prst="rect">
            <a:avLst/>
          </a:prstGeom>
          <a:noFill/>
          <a:ln>
            <a:solidFill>
              <a:schemeClr val="tx2"/>
            </a:solidFill>
          </a:ln>
        </p:spPr>
        <p:txBody>
          <a:bodyPr wrap="square" rtlCol="0">
            <a:spAutoFit/>
          </a:bodyPr>
          <a:lstStyle/>
          <a:p>
            <a:pPr algn="ctr"/>
            <a:endParaRPr lang="fr-FR" b="1" dirty="0">
              <a:solidFill>
                <a:schemeClr val="tx2"/>
              </a:solidFill>
            </a:endParaRPr>
          </a:p>
        </p:txBody>
      </p:sp>
      <p:pic>
        <p:nvPicPr>
          <p:cNvPr id="3" name="Image 2">
            <a:extLst>
              <a:ext uri="{FF2B5EF4-FFF2-40B4-BE49-F238E27FC236}">
                <a16:creationId xmlns:a16="http://schemas.microsoft.com/office/drawing/2014/main" id="{12323145-304E-4F98-9E74-8CE12FF4B9DE}"/>
              </a:ext>
            </a:extLst>
          </p:cNvPr>
          <p:cNvPicPr>
            <a:picLocks noChangeAspect="1"/>
          </p:cNvPicPr>
          <p:nvPr/>
        </p:nvPicPr>
        <p:blipFill>
          <a:blip r:embed="rId3"/>
          <a:stretch>
            <a:fillRect/>
          </a:stretch>
        </p:blipFill>
        <p:spPr>
          <a:xfrm>
            <a:off x="467832" y="599190"/>
            <a:ext cx="5628168" cy="591597"/>
          </a:xfrm>
          <a:prstGeom prst="rect">
            <a:avLst/>
          </a:prstGeom>
        </p:spPr>
      </p:pic>
      <p:sp>
        <p:nvSpPr>
          <p:cNvPr id="9" name="ZoneTexte 8">
            <a:extLst>
              <a:ext uri="{FF2B5EF4-FFF2-40B4-BE49-F238E27FC236}">
                <a16:creationId xmlns:a16="http://schemas.microsoft.com/office/drawing/2014/main" id="{7F76E6A5-2329-48F5-B1C3-B9F40C34EE17}"/>
              </a:ext>
            </a:extLst>
          </p:cNvPr>
          <p:cNvSpPr txBox="1"/>
          <p:nvPr/>
        </p:nvSpPr>
        <p:spPr>
          <a:xfrm>
            <a:off x="367635" y="1339896"/>
            <a:ext cx="6274073"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 (suite)</a:t>
            </a:r>
          </a:p>
        </p:txBody>
      </p:sp>
      <p:sp>
        <p:nvSpPr>
          <p:cNvPr id="12" name="Rectangle 11">
            <a:extLst>
              <a:ext uri="{FF2B5EF4-FFF2-40B4-BE49-F238E27FC236}">
                <a16:creationId xmlns:a16="http://schemas.microsoft.com/office/drawing/2014/main" id="{76DEEE5A-D2AC-4A87-AAB1-D99B802FBF04}"/>
              </a:ext>
            </a:extLst>
          </p:cNvPr>
          <p:cNvSpPr/>
          <p:nvPr/>
        </p:nvSpPr>
        <p:spPr>
          <a:xfrm>
            <a:off x="369332" y="1710535"/>
            <a:ext cx="6264000" cy="4736907"/>
          </a:xfrm>
          <a:prstGeom prst="rect">
            <a:avLst/>
          </a:prstGeom>
          <a:solidFill>
            <a:schemeClr val="tx2">
              <a:alpha val="20000"/>
            </a:schemeClr>
          </a:solidFill>
          <a:ln>
            <a:solidFill>
              <a:schemeClr val="tx2"/>
            </a:solidFill>
          </a:ln>
        </p:spPr>
        <p:txBody>
          <a:bodyPr anchor="ctr" anchorCtr="0"/>
          <a:lstStyle/>
          <a:p>
            <a:pPr marL="285750" indent="-285750">
              <a:spcBef>
                <a:spcPts val="600"/>
              </a:spcBef>
              <a:spcAft>
                <a:spcPts val="600"/>
              </a:spcAft>
              <a:buSzPct val="100000"/>
              <a:buFont typeface="Wingdings" panose="05000000000000000000" pitchFamily="2" charset="2"/>
              <a:buChar char="Ø"/>
            </a:pPr>
            <a:r>
              <a:rPr lang="fr-FR" sz="1600" dirty="0">
                <a:solidFill>
                  <a:schemeClr val="tx2"/>
                </a:solidFill>
              </a:rPr>
              <a:t>Télétravail (clause f) : les critères d’inclusion et d’exclusion des accidents survenant lors d’un télétravail sont définis.</a:t>
            </a:r>
          </a:p>
          <a:p>
            <a:pPr marL="285750" indent="-285750">
              <a:spcBef>
                <a:spcPts val="600"/>
              </a:spcBef>
              <a:spcAft>
                <a:spcPts val="600"/>
              </a:spcAft>
              <a:buSzPct val="100000"/>
              <a:buFont typeface="Wingdings" panose="05000000000000000000" pitchFamily="2" charset="2"/>
              <a:buChar char="Ø"/>
            </a:pPr>
            <a:r>
              <a:rPr lang="fr-FR" sz="1600" dirty="0">
                <a:solidFill>
                  <a:schemeClr val="tx2"/>
                </a:solidFill>
              </a:rPr>
              <a:t>Troubles ou chocs psychologiques (clause i) : les troubles et les chocs psychologiques ne sont plus inclus dans les statistiques que ceux-ci aient entrainé ou non un arrêt de travail.</a:t>
            </a:r>
          </a:p>
          <a:p>
            <a:pPr marL="285750" indent="-285750">
              <a:spcBef>
                <a:spcPts val="600"/>
              </a:spcBef>
              <a:spcAft>
                <a:spcPts val="600"/>
              </a:spcAft>
              <a:buSzPct val="100000"/>
              <a:buFont typeface="Wingdings" panose="05000000000000000000" pitchFamily="2" charset="2"/>
              <a:buChar char="Ø"/>
            </a:pPr>
            <a:r>
              <a:rPr lang="fr-FR" sz="1600" dirty="0">
                <a:solidFill>
                  <a:schemeClr val="tx2"/>
                </a:solidFill>
              </a:rPr>
              <a:t>Décès de cause naturelle - Malaise et incident consécutif à un malaise (clause k) : il est précisé que les </a:t>
            </a:r>
            <a:r>
              <a:rPr lang="en-US" sz="1600" dirty="0" err="1">
                <a:solidFill>
                  <a:schemeClr val="tx2"/>
                </a:solidFill>
              </a:rPr>
              <a:t>pertes</a:t>
            </a:r>
            <a:r>
              <a:rPr lang="en-US" sz="1600" dirty="0">
                <a:solidFill>
                  <a:schemeClr val="tx2"/>
                </a:solidFill>
              </a:rPr>
              <a:t> de conscience et </a:t>
            </a:r>
            <a:r>
              <a:rPr lang="en-US" sz="1600" dirty="0" err="1">
                <a:solidFill>
                  <a:schemeClr val="tx2"/>
                </a:solidFill>
              </a:rPr>
              <a:t>blessures</a:t>
            </a:r>
            <a:r>
              <a:rPr lang="en-US" sz="1600" dirty="0">
                <a:solidFill>
                  <a:schemeClr val="tx2"/>
                </a:solidFill>
              </a:rPr>
              <a:t> </a:t>
            </a:r>
            <a:r>
              <a:rPr lang="en-US" sz="1600">
                <a:solidFill>
                  <a:schemeClr val="tx2"/>
                </a:solidFill>
              </a:rPr>
              <a:t>consécutives </a:t>
            </a:r>
            <a:r>
              <a:rPr lang="en-US" sz="1600" dirty="0">
                <a:solidFill>
                  <a:schemeClr val="tx2"/>
                </a:solidFill>
              </a:rPr>
              <a:t>à un malaise </a:t>
            </a:r>
            <a:r>
              <a:rPr lang="en-US" sz="1600" dirty="0" err="1">
                <a:solidFill>
                  <a:schemeClr val="tx2"/>
                </a:solidFill>
              </a:rPr>
              <a:t>résultant</a:t>
            </a:r>
            <a:r>
              <a:rPr lang="en-US" sz="1600" dirty="0">
                <a:solidFill>
                  <a:schemeClr val="tx2"/>
                </a:solidFill>
              </a:rPr>
              <a:t> de la </a:t>
            </a:r>
            <a:r>
              <a:rPr lang="en-US" sz="1600" dirty="0" err="1">
                <a:solidFill>
                  <a:schemeClr val="tx2"/>
                </a:solidFill>
              </a:rPr>
              <a:t>réalisation</a:t>
            </a:r>
            <a:r>
              <a:rPr lang="en-US" sz="1600" dirty="0">
                <a:solidFill>
                  <a:schemeClr val="tx2"/>
                </a:solidFill>
              </a:rPr>
              <a:t> de la </a:t>
            </a:r>
            <a:r>
              <a:rPr lang="en-US" sz="1600" dirty="0" err="1">
                <a:solidFill>
                  <a:schemeClr val="tx2"/>
                </a:solidFill>
              </a:rPr>
              <a:t>tâche</a:t>
            </a:r>
            <a:r>
              <a:rPr lang="en-US" sz="1600" dirty="0">
                <a:solidFill>
                  <a:schemeClr val="tx2"/>
                </a:solidFill>
              </a:rPr>
              <a:t> </a:t>
            </a:r>
            <a:r>
              <a:rPr lang="en-US" sz="1600" dirty="0" err="1">
                <a:solidFill>
                  <a:schemeClr val="tx2"/>
                </a:solidFill>
              </a:rPr>
              <a:t>ou</a:t>
            </a:r>
            <a:r>
              <a:rPr lang="en-US" sz="1600" dirty="0">
                <a:solidFill>
                  <a:schemeClr val="tx2"/>
                </a:solidFill>
              </a:rPr>
              <a:t> de </a:t>
            </a:r>
            <a:r>
              <a:rPr lang="en-US" sz="1600" dirty="0" err="1">
                <a:solidFill>
                  <a:schemeClr val="tx2"/>
                </a:solidFill>
              </a:rPr>
              <a:t>l’exposition</a:t>
            </a:r>
            <a:r>
              <a:rPr lang="en-US" sz="1600" dirty="0">
                <a:solidFill>
                  <a:schemeClr val="tx2"/>
                </a:solidFill>
              </a:rPr>
              <a:t> à </a:t>
            </a:r>
            <a:r>
              <a:rPr lang="en-US" sz="1600" dirty="0" err="1">
                <a:solidFill>
                  <a:schemeClr val="tx2"/>
                </a:solidFill>
              </a:rPr>
              <a:t>l’environnement</a:t>
            </a:r>
            <a:r>
              <a:rPr lang="en-US" sz="1600" dirty="0">
                <a:solidFill>
                  <a:schemeClr val="tx2"/>
                </a:solidFill>
              </a:rPr>
              <a:t> de travail </a:t>
            </a:r>
            <a:r>
              <a:rPr lang="en-US" sz="1600" dirty="0" err="1">
                <a:solidFill>
                  <a:schemeClr val="tx2"/>
                </a:solidFill>
              </a:rPr>
              <a:t>restent</a:t>
            </a:r>
            <a:r>
              <a:rPr lang="en-US" sz="1600" dirty="0">
                <a:solidFill>
                  <a:schemeClr val="tx2"/>
                </a:solidFill>
              </a:rPr>
              <a:t> </a:t>
            </a:r>
            <a:r>
              <a:rPr lang="en-US" sz="1600" dirty="0" err="1">
                <a:solidFill>
                  <a:schemeClr val="tx2"/>
                </a:solidFill>
              </a:rPr>
              <a:t>inclus</a:t>
            </a:r>
            <a:r>
              <a:rPr lang="en-US" sz="1600" dirty="0">
                <a:solidFill>
                  <a:schemeClr val="tx2"/>
                </a:solidFill>
              </a:rPr>
              <a:t> dans les </a:t>
            </a:r>
            <a:r>
              <a:rPr lang="en-US" sz="1600" dirty="0" err="1">
                <a:solidFill>
                  <a:schemeClr val="tx2"/>
                </a:solidFill>
              </a:rPr>
              <a:t>statistiques</a:t>
            </a:r>
            <a:r>
              <a:rPr lang="en-US" sz="1600" dirty="0">
                <a:solidFill>
                  <a:schemeClr val="tx2"/>
                </a:solidFill>
              </a:rPr>
              <a:t>. </a:t>
            </a:r>
            <a:endParaRPr lang="fr-FR" sz="1400" dirty="0">
              <a:solidFill>
                <a:schemeClr val="tx2"/>
              </a:solidFill>
            </a:endParaRPr>
          </a:p>
        </p:txBody>
      </p:sp>
    </p:spTree>
    <p:extLst>
      <p:ext uri="{BB962C8B-B14F-4D97-AF65-F5344CB8AC3E}">
        <p14:creationId xmlns:p14="http://schemas.microsoft.com/office/powerpoint/2010/main" val="321954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fr-FR" sz="1600" dirty="0">
                <a:solidFill>
                  <a:schemeClr val="tx2"/>
                </a:solidFill>
              </a:rPr>
              <a:t>Le nombre de jours d’arrêt de travail précédant un décès n’est plus à comptabiliser. </a:t>
            </a:r>
          </a:p>
          <a:p>
            <a:pPr marL="468000" indent="-285750">
              <a:spcAft>
                <a:spcPts val="600"/>
              </a:spcAft>
              <a:buSzPct val="100000"/>
              <a:buFont typeface="Arial" panose="020B0604020202020204" pitchFamily="34" charset="0"/>
              <a:buChar char="•"/>
            </a:pPr>
            <a:endParaRPr lang="fr-FR" sz="1400" dirty="0">
              <a:solidFill>
                <a:schemeClr val="tx2"/>
              </a:solidFill>
            </a:endParaRPr>
          </a:p>
          <a:p>
            <a:pPr marL="468000" indent="-285750">
              <a:spcAft>
                <a:spcPts val="600"/>
              </a:spcAft>
              <a:buSzPct val="100000"/>
              <a:buFont typeface="Arial" panose="020B0604020202020204" pitchFamily="34" charset="0"/>
              <a:buChar char="•"/>
            </a:pPr>
            <a:endParaRPr lang="fr-FR" sz="1400" dirty="0">
              <a:solidFill>
                <a:schemeClr val="tx2"/>
              </a:solidFill>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a:solidFill>
                  <a:schemeClr val="tx2"/>
                </a:solidFill>
              </a:rPr>
              <a:t>CE QUI CHANGE</a:t>
            </a:r>
            <a:endParaRPr lang="fr-FR" b="1" dirty="0">
              <a:solidFill>
                <a:schemeClr val="tx2"/>
              </a:solidFill>
            </a:endParaRPr>
          </a:p>
        </p:txBody>
      </p:sp>
      <p:pic>
        <p:nvPicPr>
          <p:cNvPr id="3" name="Image 2">
            <a:extLst>
              <a:ext uri="{FF2B5EF4-FFF2-40B4-BE49-F238E27FC236}">
                <a16:creationId xmlns:a16="http://schemas.microsoft.com/office/drawing/2014/main" id="{97DD4032-FFBF-4CB2-82FA-BF6F9CEC4BF8}"/>
              </a:ext>
            </a:extLst>
          </p:cNvPr>
          <p:cNvPicPr>
            <a:picLocks noChangeAspect="1"/>
          </p:cNvPicPr>
          <p:nvPr/>
        </p:nvPicPr>
        <p:blipFill>
          <a:blip r:embed="rId3"/>
          <a:stretch>
            <a:fillRect/>
          </a:stretch>
        </p:blipFill>
        <p:spPr>
          <a:xfrm>
            <a:off x="552450" y="2793329"/>
            <a:ext cx="5543550" cy="609600"/>
          </a:xfrm>
          <a:prstGeom prst="rect">
            <a:avLst/>
          </a:prstGeom>
        </p:spPr>
      </p:pic>
    </p:spTree>
    <p:extLst>
      <p:ext uri="{BB962C8B-B14F-4D97-AF65-F5344CB8AC3E}">
        <p14:creationId xmlns:p14="http://schemas.microsoft.com/office/powerpoint/2010/main" val="251654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sécurité</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5" y="404664"/>
            <a:ext cx="5550306" cy="6048000"/>
          </a:xfrm>
          <a:prstGeom prst="rect">
            <a:avLst/>
          </a:prstGeom>
          <a:solidFill>
            <a:schemeClr val="tx2">
              <a:alpha val="20000"/>
            </a:schemeClr>
          </a:solidFill>
          <a:ln>
            <a:solidFill>
              <a:schemeClr val="tx2"/>
            </a:solidFill>
          </a:ln>
        </p:spPr>
        <p:txBody>
          <a:bodyPr anchor="ctr" anchorCtr="0"/>
          <a:lstStyle/>
          <a:p>
            <a:pPr marL="285750" indent="-285750">
              <a:spcBef>
                <a:spcPts val="600"/>
              </a:spcBef>
              <a:spcAft>
                <a:spcPts val="600"/>
              </a:spcAft>
              <a:buSzPct val="100000"/>
              <a:buFont typeface="Wingdings" panose="05000000000000000000" pitchFamily="2" charset="2"/>
              <a:buChar char="Ø"/>
            </a:pPr>
            <a:r>
              <a:rPr lang="fr-FR" sz="1600" dirty="0">
                <a:solidFill>
                  <a:schemeClr val="tx2"/>
                </a:solidFill>
              </a:rPr>
              <a:t>le type d’anomalies à comptabiliser dans le KPI4 a été précisé.</a:t>
            </a:r>
          </a:p>
          <a:p>
            <a:pPr marL="285750" indent="-285750">
              <a:spcBef>
                <a:spcPts val="600"/>
              </a:spcBef>
              <a:spcAft>
                <a:spcPts val="600"/>
              </a:spcAft>
              <a:buSzPct val="100000"/>
              <a:buFont typeface="Wingdings" panose="05000000000000000000" pitchFamily="2" charset="2"/>
              <a:buChar char="Ø"/>
            </a:pPr>
            <a:r>
              <a:rPr lang="fr-FR" sz="1600" dirty="0">
                <a:solidFill>
                  <a:schemeClr val="tx2"/>
                </a:solidFill>
              </a:rPr>
              <a:t>La définition des nouveaux indicateurs introduits par la règle (cf. planche n°12)  à été ajoutée.</a:t>
            </a:r>
          </a:p>
          <a:p>
            <a:pPr marL="285750" indent="-285750">
              <a:spcBef>
                <a:spcPts val="600"/>
              </a:spcBef>
              <a:spcAft>
                <a:spcPts val="600"/>
              </a:spcAft>
              <a:buSzPct val="100000"/>
              <a:buFont typeface="Wingdings" panose="05000000000000000000" pitchFamily="2" charset="2"/>
              <a:buChar char="Ø"/>
            </a:pPr>
            <a:r>
              <a:rPr lang="fr-FR" sz="1600" dirty="0">
                <a:solidFill>
                  <a:schemeClr val="tx2"/>
                </a:solidFill>
              </a:rPr>
              <a:t>Les modalités de </a:t>
            </a:r>
            <a:r>
              <a:rPr lang="fr-FR" sz="1600" dirty="0" err="1">
                <a:solidFill>
                  <a:schemeClr val="tx2"/>
                </a:solidFill>
              </a:rPr>
              <a:t>reporting</a:t>
            </a:r>
            <a:r>
              <a:rPr lang="fr-FR" sz="1600" dirty="0">
                <a:solidFill>
                  <a:schemeClr val="tx2"/>
                </a:solidFill>
              </a:rPr>
              <a:t> du KPI1 et du KPI5 ont été modifiées pour tenir compte des pratiques différentes des Branches.</a:t>
            </a:r>
          </a:p>
          <a:p>
            <a:pPr marL="285750" indent="-285750">
              <a:spcBef>
                <a:spcPts val="600"/>
              </a:spcBef>
              <a:spcAft>
                <a:spcPts val="600"/>
              </a:spcAft>
              <a:buSzPct val="100000"/>
              <a:buFont typeface="Wingdings" panose="05000000000000000000" pitchFamily="2" charset="2"/>
              <a:buChar char="Ø"/>
            </a:pPr>
            <a:r>
              <a:rPr lang="fr-FR" sz="1600" dirty="0">
                <a:solidFill>
                  <a:schemeClr val="tx2"/>
                </a:solidFill>
              </a:rPr>
              <a:t>La définition des indicateurs suivants a été précisée :</a:t>
            </a:r>
          </a:p>
          <a:p>
            <a:pPr marL="468000" indent="-342900">
              <a:spcAft>
                <a:spcPts val="600"/>
              </a:spcAft>
              <a:buSzPct val="100000"/>
              <a:buFont typeface="Arial" panose="020B0604020202020204" pitchFamily="34" charset="0"/>
              <a:buChar char="•"/>
            </a:pPr>
            <a:r>
              <a:rPr lang="fr-FR" sz="1600" dirty="0">
                <a:solidFill>
                  <a:schemeClr val="tx2"/>
                </a:solidFill>
              </a:rPr>
              <a:t>nombre de scénarios issus d'analyse de risque technologique (TRA) de niveau 1 ouverts ;</a:t>
            </a:r>
          </a:p>
          <a:p>
            <a:pPr marL="468000" indent="-342900">
              <a:spcAft>
                <a:spcPts val="600"/>
              </a:spcAft>
              <a:buSzPct val="100000"/>
              <a:buFont typeface="Arial" panose="020B0604020202020204" pitchFamily="34" charset="0"/>
              <a:buChar char="•"/>
            </a:pPr>
            <a:r>
              <a:rPr lang="fr-FR" sz="1600" dirty="0">
                <a:solidFill>
                  <a:schemeClr val="tx2"/>
                </a:solidFill>
              </a:rPr>
              <a:t>menaces pour l’intégrité (y compris défaillances de barrières de sécurité, etc.) de niveau 1.</a:t>
            </a:r>
          </a:p>
          <a:p>
            <a:pPr marL="285750" indent="-285750">
              <a:spcAft>
                <a:spcPts val="600"/>
              </a:spcAft>
              <a:buSzPct val="100000"/>
              <a:buFont typeface="Wingdings" panose="05000000000000000000" pitchFamily="2" charset="2"/>
              <a:buChar char="Ø"/>
            </a:pPr>
            <a:endParaRPr lang="fr-FR" sz="1600" dirty="0">
              <a:solidFill>
                <a:schemeClr val="tx2"/>
              </a:solidFill>
            </a:endParaRPr>
          </a:p>
          <a:p>
            <a:pPr marL="285750" indent="-285750">
              <a:spcAft>
                <a:spcPts val="600"/>
              </a:spcAft>
              <a:buSzPct val="100000"/>
              <a:buFont typeface="Wingdings" panose="05000000000000000000" pitchFamily="2" charset="2"/>
              <a:buChar char="Ø"/>
            </a:pPr>
            <a:endParaRPr lang="fr-FR" sz="1600" dirty="0">
              <a:solidFill>
                <a:schemeClr val="tx2"/>
              </a:solidFill>
            </a:endParaRPr>
          </a:p>
          <a:p>
            <a:pPr marL="285750" indent="-285750">
              <a:spcAft>
                <a:spcPts val="600"/>
              </a:spcAft>
              <a:buSzPct val="100000"/>
              <a:buFont typeface="Wingdings" panose="05000000000000000000" pitchFamily="2" charset="2"/>
              <a:buChar char="Ø"/>
            </a:pPr>
            <a:endParaRPr lang="fr-FR" sz="1600" dirty="0">
              <a:solidFill>
                <a:schemeClr val="tx2"/>
              </a:solidFill>
            </a:endParaRPr>
          </a:p>
          <a:p>
            <a:pPr marL="468000" indent="-285750">
              <a:spcAft>
                <a:spcPts val="600"/>
              </a:spcAft>
              <a:buSzPct val="100000"/>
              <a:buFont typeface="Arial" panose="020B0604020202020204" pitchFamily="34" charset="0"/>
              <a:buChar char="•"/>
            </a:pPr>
            <a:endParaRPr lang="fr-FR" sz="1400" dirty="0">
              <a:solidFill>
                <a:schemeClr val="tx2"/>
              </a:solidFill>
            </a:endParaRPr>
          </a:p>
          <a:p>
            <a:pPr marL="468000" indent="-285750">
              <a:spcAft>
                <a:spcPts val="600"/>
              </a:spcAft>
              <a:buSzPct val="100000"/>
              <a:buFont typeface="Arial" panose="020B0604020202020204" pitchFamily="34" charset="0"/>
              <a:buChar char="•"/>
            </a:pPr>
            <a:endParaRPr lang="fr-FR" sz="1400" dirty="0">
              <a:solidFill>
                <a:schemeClr val="tx2"/>
              </a:solidFill>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07293" y="3218263"/>
            <a:ext cx="6099467" cy="369332"/>
          </a:xfrm>
          <a:prstGeom prst="rect">
            <a:avLst/>
          </a:prstGeom>
          <a:noFill/>
          <a:ln>
            <a:solidFill>
              <a:schemeClr val="tx2"/>
            </a:solidFill>
          </a:ln>
        </p:spPr>
        <p:txBody>
          <a:bodyPr wrap="square" rtlCol="0">
            <a:spAutoFit/>
          </a:bodyPr>
          <a:lstStyle/>
          <a:p>
            <a:pPr algn="ctr"/>
            <a:r>
              <a:rPr lang="fr-FR" b="1">
                <a:solidFill>
                  <a:schemeClr val="tx2"/>
                </a:solidFill>
              </a:rPr>
              <a:t>CE QUI CHANGE</a:t>
            </a:r>
            <a:endParaRPr lang="fr-FR" b="1" dirty="0">
              <a:solidFill>
                <a:schemeClr val="tx2"/>
              </a:solidFill>
            </a:endParaRPr>
          </a:p>
        </p:txBody>
      </p:sp>
      <p:pic>
        <p:nvPicPr>
          <p:cNvPr id="4" name="Image 3">
            <a:extLst>
              <a:ext uri="{FF2B5EF4-FFF2-40B4-BE49-F238E27FC236}">
                <a16:creationId xmlns:a16="http://schemas.microsoft.com/office/drawing/2014/main" id="{98D2A3F9-F990-4836-901C-4C98609AB503}"/>
              </a:ext>
            </a:extLst>
          </p:cNvPr>
          <p:cNvPicPr>
            <a:picLocks noChangeAspect="1"/>
          </p:cNvPicPr>
          <p:nvPr/>
        </p:nvPicPr>
        <p:blipFill>
          <a:blip r:embed="rId3"/>
          <a:stretch>
            <a:fillRect/>
          </a:stretch>
        </p:blipFill>
        <p:spPr>
          <a:xfrm>
            <a:off x="447722" y="2866689"/>
            <a:ext cx="5471920" cy="503656"/>
          </a:xfrm>
          <a:prstGeom prst="rect">
            <a:avLst/>
          </a:prstGeom>
        </p:spPr>
      </p:pic>
    </p:spTree>
    <p:extLst>
      <p:ext uri="{BB962C8B-B14F-4D97-AF65-F5344CB8AC3E}">
        <p14:creationId xmlns:p14="http://schemas.microsoft.com/office/powerpoint/2010/main" val="2511017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1188000" y="2589585"/>
            <a:ext cx="9372496" cy="2207567"/>
          </a:xfrm>
        </p:spPr>
        <p:txBody>
          <a:bodyPr anchor="ctr"/>
          <a:lstStyle/>
          <a:p>
            <a:pPr algn="ctr"/>
            <a:r>
              <a:rPr lang="fr-FR" dirty="0"/>
              <a:t>Ajout concernant le</a:t>
            </a:r>
            <a:br>
              <a:rPr lang="fr-FR" dirty="0"/>
            </a:br>
            <a:r>
              <a:rPr lang="fr-FR" dirty="0"/>
              <a:t>REPORTING ENVIRONNEMENT</a:t>
            </a:r>
            <a:endParaRPr lang="en-US" sz="2000" dirty="0"/>
          </a:p>
        </p:txBody>
      </p:sp>
    </p:spTree>
    <p:extLst>
      <p:ext uri="{BB962C8B-B14F-4D97-AF65-F5344CB8AC3E}">
        <p14:creationId xmlns:p14="http://schemas.microsoft.com/office/powerpoint/2010/main" val="183410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environnement</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Bef>
                <a:spcPts val="600"/>
              </a:spcBef>
              <a:spcAft>
                <a:spcPts val="600"/>
              </a:spcAft>
              <a:buSzPct val="100000"/>
              <a:buFont typeface="Wingdings" panose="05000000000000000000" pitchFamily="2" charset="2"/>
              <a:buChar char="Ø"/>
            </a:pPr>
            <a:r>
              <a:rPr lang="fr-FR" dirty="0">
                <a:solidFill>
                  <a:schemeClr val="tx2"/>
                </a:solidFill>
                <a:latin typeface="+mj-lt"/>
              </a:rPr>
              <a:t>Les exigences de </a:t>
            </a:r>
            <a:r>
              <a:rPr lang="fr-FR" dirty="0" err="1">
                <a:solidFill>
                  <a:schemeClr val="tx2"/>
                </a:solidFill>
                <a:latin typeface="+mj-lt"/>
              </a:rPr>
              <a:t>reporting</a:t>
            </a:r>
            <a:r>
              <a:rPr lang="fr-FR" dirty="0">
                <a:solidFill>
                  <a:schemeClr val="tx2"/>
                </a:solidFill>
                <a:latin typeface="+mj-lt"/>
              </a:rPr>
              <a:t>  annuel de la performance environnementale sont précisées : pas de modification par rapport aux pratiques en vigueur dans le Groupe.</a:t>
            </a:r>
          </a:p>
          <a:p>
            <a:pPr marL="468000" indent="-285750">
              <a:spcAft>
                <a:spcPts val="600"/>
              </a:spcAft>
              <a:buSzPct val="100000"/>
              <a:buFont typeface="Arial" panose="020B0604020202020204" pitchFamily="34" charset="0"/>
              <a:buChar char="•"/>
            </a:pPr>
            <a:r>
              <a:rPr lang="fr-FR" dirty="0">
                <a:solidFill>
                  <a:schemeClr val="tx2"/>
                </a:solidFill>
                <a:latin typeface="+mj-lt"/>
              </a:rPr>
              <a:t>Les exigences de ce </a:t>
            </a:r>
            <a:r>
              <a:rPr lang="fr-FR" dirty="0" err="1">
                <a:solidFill>
                  <a:schemeClr val="tx2"/>
                </a:solidFill>
                <a:latin typeface="+mj-lt"/>
              </a:rPr>
              <a:t>reporting</a:t>
            </a:r>
            <a:r>
              <a:rPr lang="fr-FR" dirty="0">
                <a:solidFill>
                  <a:schemeClr val="tx2"/>
                </a:solidFill>
                <a:latin typeface="+mj-lt"/>
              </a:rPr>
              <a:t> sont précisées dans le guide mis à jour, référencé GM-GR-HSE-100 « </a:t>
            </a:r>
            <a:r>
              <a:rPr lang="en-US" dirty="0">
                <a:solidFill>
                  <a:schemeClr val="tx2"/>
                </a:solidFill>
                <a:latin typeface="+mj-lt"/>
              </a:rPr>
              <a:t>Reporting </a:t>
            </a:r>
            <a:r>
              <a:rPr lang="en-US" dirty="0" err="1">
                <a:solidFill>
                  <a:schemeClr val="tx2"/>
                </a:solidFill>
                <a:latin typeface="+mj-lt"/>
              </a:rPr>
              <a:t>annuel</a:t>
            </a:r>
            <a:r>
              <a:rPr lang="en-US" dirty="0">
                <a:solidFill>
                  <a:schemeClr val="tx2"/>
                </a:solidFill>
                <a:latin typeface="+mj-lt"/>
              </a:rPr>
              <a:t> de la performance </a:t>
            </a:r>
            <a:r>
              <a:rPr lang="en-US" dirty="0" err="1">
                <a:solidFill>
                  <a:schemeClr val="tx2"/>
                </a:solidFill>
                <a:latin typeface="+mj-lt"/>
              </a:rPr>
              <a:t>environnementale</a:t>
            </a:r>
            <a:r>
              <a:rPr lang="en-US" dirty="0">
                <a:solidFill>
                  <a:schemeClr val="tx2"/>
                </a:solidFill>
                <a:latin typeface="+mj-lt"/>
              </a:rPr>
              <a:t> et </a:t>
            </a:r>
            <a:r>
              <a:rPr lang="en-US" dirty="0" err="1">
                <a:solidFill>
                  <a:schemeClr val="tx2"/>
                </a:solidFill>
                <a:latin typeface="+mj-lt"/>
              </a:rPr>
              <a:t>affichage</a:t>
            </a:r>
            <a:r>
              <a:rPr lang="en-US" dirty="0">
                <a:solidFill>
                  <a:schemeClr val="tx2"/>
                </a:solidFill>
                <a:latin typeface="+mj-lt"/>
              </a:rPr>
              <a:t> des </a:t>
            </a:r>
            <a:r>
              <a:rPr lang="en-US" dirty="0" err="1">
                <a:solidFill>
                  <a:schemeClr val="tx2"/>
                </a:solidFill>
                <a:latin typeface="+mj-lt"/>
              </a:rPr>
              <a:t>indicateurs</a:t>
            </a:r>
            <a:r>
              <a:rPr lang="en-US" dirty="0">
                <a:solidFill>
                  <a:schemeClr val="tx2"/>
                </a:solidFill>
                <a:latin typeface="+mj-lt"/>
              </a:rPr>
              <a:t> </a:t>
            </a:r>
            <a:r>
              <a:rPr lang="fr-FR" dirty="0">
                <a:solidFill>
                  <a:schemeClr val="tx2"/>
                </a:solidFill>
                <a:latin typeface="+mj-lt"/>
              </a:rPr>
              <a:t>» paru le 22/12/2020 sur REFLEX.</a:t>
            </a:r>
          </a:p>
          <a:p>
            <a:pPr marL="468000" indent="-285750">
              <a:spcAft>
                <a:spcPts val="600"/>
              </a:spcAft>
              <a:buSzPct val="100000"/>
              <a:buFont typeface="Arial" panose="020B0604020202020204" pitchFamily="34" charset="0"/>
              <a:buChar char="•"/>
            </a:pPr>
            <a:r>
              <a:rPr lang="fr-FR" dirty="0">
                <a:solidFill>
                  <a:schemeClr val="tx2"/>
                </a:solidFill>
                <a:highlight>
                  <a:srgbClr val="FFFF00"/>
                </a:highlight>
                <a:latin typeface="+mj-lt"/>
              </a:rPr>
              <a:t>Des recommandations de </a:t>
            </a:r>
            <a:r>
              <a:rPr lang="fr-FR" dirty="0" err="1">
                <a:solidFill>
                  <a:schemeClr val="tx2"/>
                </a:solidFill>
                <a:highlight>
                  <a:srgbClr val="FFFF00"/>
                </a:highlight>
                <a:latin typeface="+mj-lt"/>
              </a:rPr>
              <a:t>reporting</a:t>
            </a:r>
            <a:r>
              <a:rPr lang="fr-FR" dirty="0">
                <a:solidFill>
                  <a:schemeClr val="tx2"/>
                </a:solidFill>
                <a:highlight>
                  <a:srgbClr val="FFFF00"/>
                </a:highlight>
                <a:latin typeface="+mj-lt"/>
              </a:rPr>
              <a:t> spécifiques à la Branches sont définies par les guides de </a:t>
            </a:r>
            <a:r>
              <a:rPr lang="fr-FR" dirty="0" err="1">
                <a:solidFill>
                  <a:schemeClr val="tx2"/>
                </a:solidFill>
                <a:highlight>
                  <a:srgbClr val="FFFF00"/>
                </a:highlight>
                <a:latin typeface="+mj-lt"/>
              </a:rPr>
              <a:t>reporting</a:t>
            </a:r>
            <a:r>
              <a:rPr lang="fr-FR" dirty="0">
                <a:solidFill>
                  <a:schemeClr val="tx2"/>
                </a:solidFill>
                <a:highlight>
                  <a:srgbClr val="FFFF00"/>
                </a:highlight>
                <a:latin typeface="+mj-lt"/>
              </a:rPr>
              <a:t> environnement de Branche xxx (liste à fournir par les Branches ici).</a:t>
            </a:r>
          </a:p>
          <a:p>
            <a:pPr marL="285750" indent="-285750">
              <a:spcAft>
                <a:spcPts val="600"/>
              </a:spcAft>
              <a:buSzPct val="100000"/>
              <a:buFont typeface="Wingdings" panose="05000000000000000000" pitchFamily="2" charset="2"/>
              <a:buChar char="Ø"/>
            </a:pPr>
            <a:r>
              <a:rPr lang="fr-FR" dirty="0">
                <a:solidFill>
                  <a:schemeClr val="tx2"/>
                </a:solidFill>
                <a:latin typeface="+mj-lt"/>
              </a:rPr>
              <a:t>Le principe de matérialité en vigueur dans le Groupe depuis 2018 est défini dans la règle :</a:t>
            </a:r>
          </a:p>
          <a:p>
            <a:pPr marL="468000" lvl="0" indent="-285750">
              <a:spcAft>
                <a:spcPts val="600"/>
              </a:spcAft>
              <a:buSzPct val="100000"/>
              <a:buFont typeface="Arial" panose="020B0604020202020204" pitchFamily="34" charset="0"/>
              <a:buChar char="•"/>
            </a:pPr>
            <a:r>
              <a:rPr lang="en-US" dirty="0">
                <a:solidFill>
                  <a:schemeClr val="tx2"/>
                </a:solidFill>
                <a:latin typeface="+mj-lt"/>
              </a:rPr>
              <a:t>Il </a:t>
            </a:r>
            <a:r>
              <a:rPr lang="en-US" dirty="0" err="1">
                <a:solidFill>
                  <a:schemeClr val="tx2"/>
                </a:solidFill>
                <a:latin typeface="+mj-lt"/>
              </a:rPr>
              <a:t>précise</a:t>
            </a:r>
            <a:r>
              <a:rPr lang="en-US" dirty="0">
                <a:solidFill>
                  <a:schemeClr val="tx2"/>
                </a:solidFill>
                <a:latin typeface="+mj-lt"/>
              </a:rPr>
              <a:t> comment les </a:t>
            </a:r>
            <a:r>
              <a:rPr lang="en-US" dirty="0" err="1">
                <a:solidFill>
                  <a:schemeClr val="tx2"/>
                </a:solidFill>
                <a:latin typeface="+mj-lt"/>
              </a:rPr>
              <a:t>équipes</a:t>
            </a:r>
            <a:r>
              <a:rPr lang="en-US" dirty="0">
                <a:solidFill>
                  <a:schemeClr val="tx2"/>
                </a:solidFill>
                <a:latin typeface="+mj-lt"/>
              </a:rPr>
              <a:t> de PSR/HSE </a:t>
            </a:r>
            <a:r>
              <a:rPr lang="en-US" dirty="0" err="1">
                <a:solidFill>
                  <a:schemeClr val="tx2"/>
                </a:solidFill>
                <a:latin typeface="+mj-lt"/>
              </a:rPr>
              <a:t>profilent</a:t>
            </a:r>
            <a:r>
              <a:rPr lang="en-US" dirty="0">
                <a:solidFill>
                  <a:schemeClr val="tx2"/>
                </a:solidFill>
                <a:latin typeface="+mj-lt"/>
              </a:rPr>
              <a:t> les questionnaires de reporting </a:t>
            </a:r>
            <a:r>
              <a:rPr lang="en-US" dirty="0" err="1">
                <a:solidFill>
                  <a:schemeClr val="tx2"/>
                </a:solidFill>
                <a:latin typeface="+mj-lt"/>
              </a:rPr>
              <a:t>environnement</a:t>
            </a:r>
            <a:r>
              <a:rPr lang="en-US" dirty="0">
                <a:solidFill>
                  <a:schemeClr val="tx2"/>
                </a:solidFill>
                <a:latin typeface="+mj-lt"/>
              </a:rPr>
              <a:t> </a:t>
            </a:r>
            <a:r>
              <a:rPr lang="en-US" dirty="0" err="1">
                <a:solidFill>
                  <a:schemeClr val="tx2"/>
                </a:solidFill>
                <a:latin typeface="+mj-lt"/>
              </a:rPr>
              <a:t>annuels</a:t>
            </a:r>
            <a:r>
              <a:rPr lang="en-US" dirty="0">
                <a:solidFill>
                  <a:schemeClr val="tx2"/>
                </a:solidFill>
                <a:latin typeface="+mj-lt"/>
              </a:rPr>
              <a:t> dans les </a:t>
            </a:r>
            <a:r>
              <a:rPr lang="en-US" dirty="0" err="1">
                <a:solidFill>
                  <a:schemeClr val="tx2"/>
                </a:solidFill>
                <a:latin typeface="+mj-lt"/>
              </a:rPr>
              <a:t>outils</a:t>
            </a:r>
            <a:r>
              <a:rPr lang="en-US" dirty="0">
                <a:solidFill>
                  <a:schemeClr val="tx2"/>
                </a:solidFill>
                <a:latin typeface="+mj-lt"/>
              </a:rPr>
              <a:t> du Groupe (H@RPE, PL@NET) </a:t>
            </a:r>
            <a:r>
              <a:rPr lang="en-US" dirty="0" err="1">
                <a:solidFill>
                  <a:schemeClr val="tx2"/>
                </a:solidFill>
                <a:latin typeface="+mj-lt"/>
              </a:rPr>
              <a:t>afin</a:t>
            </a:r>
            <a:r>
              <a:rPr lang="en-US" dirty="0">
                <a:solidFill>
                  <a:schemeClr val="tx2"/>
                </a:solidFill>
                <a:latin typeface="+mj-lt"/>
              </a:rPr>
              <a:t> que les </a:t>
            </a:r>
            <a:r>
              <a:rPr lang="en-US" dirty="0" err="1">
                <a:solidFill>
                  <a:schemeClr val="tx2"/>
                </a:solidFill>
                <a:latin typeface="+mj-lt"/>
              </a:rPr>
              <a:t>entités</a:t>
            </a:r>
            <a:r>
              <a:rPr lang="en-US" dirty="0">
                <a:solidFill>
                  <a:schemeClr val="tx2"/>
                </a:solidFill>
                <a:latin typeface="+mj-lt"/>
              </a:rPr>
              <a:t> de reporting </a:t>
            </a:r>
            <a:r>
              <a:rPr lang="en-US" dirty="0" err="1">
                <a:solidFill>
                  <a:schemeClr val="tx2"/>
                </a:solidFill>
                <a:latin typeface="+mj-lt"/>
              </a:rPr>
              <a:t>ayant</a:t>
            </a:r>
            <a:r>
              <a:rPr lang="en-US" dirty="0">
                <a:solidFill>
                  <a:schemeClr val="tx2"/>
                </a:solidFill>
                <a:latin typeface="+mj-lt"/>
              </a:rPr>
              <a:t> des </a:t>
            </a:r>
            <a:r>
              <a:rPr lang="en-US" dirty="0" err="1">
                <a:solidFill>
                  <a:schemeClr val="tx2"/>
                </a:solidFill>
                <a:latin typeface="+mj-lt"/>
              </a:rPr>
              <a:t>activités</a:t>
            </a:r>
            <a:r>
              <a:rPr lang="en-US" dirty="0">
                <a:solidFill>
                  <a:schemeClr val="tx2"/>
                </a:solidFill>
                <a:latin typeface="+mj-lt"/>
              </a:rPr>
              <a:t> </a:t>
            </a:r>
            <a:r>
              <a:rPr lang="en-US" dirty="0" err="1">
                <a:solidFill>
                  <a:schemeClr val="tx2"/>
                </a:solidFill>
                <a:latin typeface="+mj-lt"/>
              </a:rPr>
              <a:t>moins</a:t>
            </a:r>
            <a:r>
              <a:rPr lang="en-US" dirty="0">
                <a:solidFill>
                  <a:schemeClr val="tx2"/>
                </a:solidFill>
                <a:latin typeface="+mj-lt"/>
              </a:rPr>
              <a:t> </a:t>
            </a:r>
            <a:r>
              <a:rPr lang="en-US" dirty="0" err="1">
                <a:solidFill>
                  <a:schemeClr val="tx2"/>
                </a:solidFill>
                <a:latin typeface="+mj-lt"/>
              </a:rPr>
              <a:t>émettrices</a:t>
            </a:r>
            <a:r>
              <a:rPr lang="en-US" dirty="0">
                <a:solidFill>
                  <a:schemeClr val="tx2"/>
                </a:solidFill>
                <a:latin typeface="+mj-lt"/>
              </a:rPr>
              <a:t> </a:t>
            </a:r>
            <a:r>
              <a:rPr lang="en-US" dirty="0" err="1">
                <a:solidFill>
                  <a:schemeClr val="tx2"/>
                </a:solidFill>
                <a:latin typeface="+mj-lt"/>
              </a:rPr>
              <a:t>reçoivent</a:t>
            </a:r>
            <a:r>
              <a:rPr lang="en-US" dirty="0">
                <a:solidFill>
                  <a:schemeClr val="tx2"/>
                </a:solidFill>
                <a:latin typeface="+mj-lt"/>
              </a:rPr>
              <a:t> un questionnaire de reporting </a:t>
            </a:r>
            <a:r>
              <a:rPr lang="en-US" dirty="0" err="1">
                <a:solidFill>
                  <a:schemeClr val="tx2"/>
                </a:solidFill>
                <a:latin typeface="+mj-lt"/>
              </a:rPr>
              <a:t>allégé</a:t>
            </a:r>
            <a:r>
              <a:rPr lang="en-US" dirty="0">
                <a:solidFill>
                  <a:schemeClr val="tx2"/>
                </a:solidFill>
                <a:latin typeface="+mj-lt"/>
              </a:rPr>
              <a:t>.</a:t>
            </a:r>
            <a:endParaRPr lang="fr-FR"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NOUVELLE EXIGENCE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3" name="Image 2">
            <a:extLst>
              <a:ext uri="{FF2B5EF4-FFF2-40B4-BE49-F238E27FC236}">
                <a16:creationId xmlns:a16="http://schemas.microsoft.com/office/drawing/2014/main" id="{F776DFFB-D5C1-4368-B73B-79684273A7C2}"/>
              </a:ext>
            </a:extLst>
          </p:cNvPr>
          <p:cNvPicPr>
            <a:picLocks noChangeAspect="1"/>
          </p:cNvPicPr>
          <p:nvPr/>
        </p:nvPicPr>
        <p:blipFill>
          <a:blip r:embed="rId3"/>
          <a:stretch>
            <a:fillRect/>
          </a:stretch>
        </p:blipFill>
        <p:spPr>
          <a:xfrm>
            <a:off x="413746" y="2725669"/>
            <a:ext cx="5858615" cy="1319213"/>
          </a:xfrm>
          <a:prstGeom prst="rect">
            <a:avLst/>
          </a:prstGeom>
        </p:spPr>
      </p:pic>
    </p:spTree>
    <p:extLst>
      <p:ext uri="{BB962C8B-B14F-4D97-AF65-F5344CB8AC3E}">
        <p14:creationId xmlns:p14="http://schemas.microsoft.com/office/powerpoint/2010/main" val="3021218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environnement</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31633" y="397749"/>
            <a:ext cx="5560367" cy="60558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fr-FR" sz="1500" dirty="0">
                <a:solidFill>
                  <a:schemeClr val="tx2"/>
                </a:solidFill>
                <a:latin typeface="+mj-lt"/>
              </a:rPr>
              <a:t>EXIGENCE 5.1.2 : Pas de changement par rapport aux pratiques existantes. En cas d’écart significatif entre la valeur d’un indicateur enregistré l’année N et l’année N-1, il est primordial qu’une justification précise soit enregistrée par l’entité de </a:t>
            </a:r>
            <a:r>
              <a:rPr lang="fr-FR" sz="1500" dirty="0" err="1">
                <a:solidFill>
                  <a:schemeClr val="tx2"/>
                </a:solidFill>
                <a:latin typeface="+mj-lt"/>
              </a:rPr>
              <a:t>reporting</a:t>
            </a:r>
            <a:r>
              <a:rPr lang="fr-FR" sz="1500" dirty="0">
                <a:solidFill>
                  <a:schemeClr val="tx2"/>
                </a:solidFill>
                <a:latin typeface="+mj-lt"/>
              </a:rPr>
              <a:t>. Elle permet aux équipes de PSR/HSE de contrôler le </a:t>
            </a:r>
            <a:r>
              <a:rPr lang="fr-FR" sz="1500" dirty="0" err="1">
                <a:solidFill>
                  <a:schemeClr val="tx2"/>
                </a:solidFill>
                <a:latin typeface="+mj-lt"/>
              </a:rPr>
              <a:t>reporting</a:t>
            </a:r>
            <a:r>
              <a:rPr lang="fr-FR" sz="1500" dirty="0">
                <a:solidFill>
                  <a:schemeClr val="tx2"/>
                </a:solidFill>
                <a:latin typeface="+mj-lt"/>
              </a:rPr>
              <a:t> et de répondre aux questions de l’organisme tiers indépendant en charge de la vérification des données avant publication par le Groupe.</a:t>
            </a:r>
          </a:p>
          <a:p>
            <a:pPr marL="468000" indent="-285750">
              <a:spcAft>
                <a:spcPts val="2400"/>
              </a:spcAft>
              <a:buSzPct val="100000"/>
              <a:buFont typeface="Arial" panose="020B0604020202020204" pitchFamily="34" charset="0"/>
              <a:buChar char="•"/>
            </a:pPr>
            <a:r>
              <a:rPr lang="fr-FR" sz="1500" dirty="0">
                <a:solidFill>
                  <a:schemeClr val="tx2"/>
                </a:solidFill>
                <a:latin typeface="+mj-lt"/>
              </a:rPr>
              <a:t>La règle précise le pourcentage d’écart significatif à partir duquel une justification est nécessaire.</a:t>
            </a:r>
          </a:p>
          <a:p>
            <a:pPr marL="285750" indent="-285750">
              <a:spcAft>
                <a:spcPts val="600"/>
              </a:spcAft>
              <a:buSzPct val="100000"/>
              <a:buFont typeface="Wingdings" panose="05000000000000000000" pitchFamily="2" charset="2"/>
              <a:buChar char="Ø"/>
            </a:pPr>
            <a:r>
              <a:rPr lang="fr-FR" sz="1500" dirty="0">
                <a:solidFill>
                  <a:schemeClr val="tx2"/>
                </a:solidFill>
                <a:latin typeface="+mj-lt"/>
              </a:rPr>
              <a:t>EXIGENCE 5.1.3 : Aucun changement par rapport aux pratiques existantes. Le planning du </a:t>
            </a:r>
            <a:r>
              <a:rPr lang="fr-FR" sz="1500" dirty="0" err="1">
                <a:solidFill>
                  <a:schemeClr val="tx2"/>
                </a:solidFill>
                <a:latin typeface="+mj-lt"/>
              </a:rPr>
              <a:t>reporting</a:t>
            </a:r>
            <a:r>
              <a:rPr lang="fr-FR" sz="1500" dirty="0">
                <a:solidFill>
                  <a:schemeClr val="tx2"/>
                </a:solidFill>
                <a:latin typeface="+mj-lt"/>
              </a:rPr>
              <a:t> annuel étant contraint par la publication des résultats dans le Document d’Enregistrement Universel du Groupe, certaines données enregistrées par l’entité de </a:t>
            </a:r>
            <a:r>
              <a:rPr lang="fr-FR" sz="1500" dirty="0" err="1">
                <a:solidFill>
                  <a:schemeClr val="tx2"/>
                </a:solidFill>
                <a:latin typeface="+mj-lt"/>
              </a:rPr>
              <a:t>reporting</a:t>
            </a:r>
            <a:r>
              <a:rPr lang="fr-FR" sz="1500" dirty="0">
                <a:solidFill>
                  <a:schemeClr val="tx2"/>
                </a:solidFill>
                <a:latin typeface="+mj-lt"/>
              </a:rPr>
              <a:t>, correspondant notamment au dernier mois de l’année, sont estimées. </a:t>
            </a:r>
          </a:p>
          <a:p>
            <a:pPr marL="468000" lvl="0" indent="-285750">
              <a:spcAft>
                <a:spcPts val="2400"/>
              </a:spcAft>
              <a:buSzPct val="100000"/>
              <a:buFont typeface="Arial" panose="020B0604020202020204" pitchFamily="34" charset="0"/>
              <a:buChar char="•"/>
            </a:pPr>
            <a:r>
              <a:rPr lang="en-US" sz="1500" dirty="0">
                <a:solidFill>
                  <a:schemeClr val="tx2"/>
                </a:solidFill>
                <a:latin typeface="+mj-lt"/>
              </a:rPr>
              <a:t>La </a:t>
            </a:r>
            <a:r>
              <a:rPr lang="en-US" sz="1500" dirty="0" err="1">
                <a:solidFill>
                  <a:schemeClr val="tx2"/>
                </a:solidFill>
                <a:latin typeface="+mj-lt"/>
              </a:rPr>
              <a:t>règle</a:t>
            </a:r>
            <a:r>
              <a:rPr lang="en-US" sz="1500" dirty="0">
                <a:solidFill>
                  <a:schemeClr val="tx2"/>
                </a:solidFill>
                <a:latin typeface="+mj-lt"/>
              </a:rPr>
              <a:t> </a:t>
            </a:r>
            <a:r>
              <a:rPr lang="en-US" sz="1500" dirty="0" err="1">
                <a:solidFill>
                  <a:schemeClr val="tx2"/>
                </a:solidFill>
                <a:latin typeface="+mj-lt"/>
              </a:rPr>
              <a:t>précise</a:t>
            </a:r>
            <a:r>
              <a:rPr lang="en-US" sz="1500" dirty="0">
                <a:solidFill>
                  <a:schemeClr val="tx2"/>
                </a:solidFill>
                <a:latin typeface="+mj-lt"/>
              </a:rPr>
              <a:t> </a:t>
            </a:r>
            <a:r>
              <a:rPr lang="en-US" sz="1500" dirty="0" err="1">
                <a:solidFill>
                  <a:schemeClr val="tx2"/>
                </a:solidFill>
                <a:latin typeface="+mj-lt"/>
              </a:rPr>
              <a:t>l’écart</a:t>
            </a:r>
            <a:r>
              <a:rPr lang="en-US" sz="1500" dirty="0">
                <a:solidFill>
                  <a:schemeClr val="tx2"/>
                </a:solidFill>
                <a:latin typeface="+mj-lt"/>
              </a:rPr>
              <a:t> entre la </a:t>
            </a:r>
            <a:r>
              <a:rPr lang="en-US" sz="1500" dirty="0" err="1">
                <a:solidFill>
                  <a:schemeClr val="tx2"/>
                </a:solidFill>
                <a:latin typeface="+mj-lt"/>
              </a:rPr>
              <a:t>donnée</a:t>
            </a:r>
            <a:r>
              <a:rPr lang="en-US" sz="1500" dirty="0">
                <a:solidFill>
                  <a:schemeClr val="tx2"/>
                </a:solidFill>
                <a:latin typeface="+mj-lt"/>
              </a:rPr>
              <a:t> N-1 </a:t>
            </a:r>
            <a:r>
              <a:rPr lang="en-US" sz="1500" dirty="0" err="1">
                <a:solidFill>
                  <a:schemeClr val="tx2"/>
                </a:solidFill>
                <a:latin typeface="+mj-lt"/>
              </a:rPr>
              <a:t>estimée</a:t>
            </a:r>
            <a:r>
              <a:rPr lang="en-US" sz="1500" dirty="0">
                <a:solidFill>
                  <a:schemeClr val="tx2"/>
                </a:solidFill>
                <a:latin typeface="+mj-lt"/>
              </a:rPr>
              <a:t> et la </a:t>
            </a:r>
            <a:r>
              <a:rPr lang="en-US" sz="1500" dirty="0" err="1">
                <a:solidFill>
                  <a:schemeClr val="tx2"/>
                </a:solidFill>
                <a:latin typeface="+mj-lt"/>
              </a:rPr>
              <a:t>donnée</a:t>
            </a:r>
            <a:r>
              <a:rPr lang="en-US" sz="1500" dirty="0">
                <a:solidFill>
                  <a:schemeClr val="tx2"/>
                </a:solidFill>
                <a:latin typeface="+mj-lt"/>
              </a:rPr>
              <a:t> N-1 </a:t>
            </a:r>
            <a:r>
              <a:rPr lang="en-US" sz="1500" dirty="0" err="1">
                <a:solidFill>
                  <a:schemeClr val="tx2"/>
                </a:solidFill>
                <a:latin typeface="+mj-lt"/>
              </a:rPr>
              <a:t>réelle</a:t>
            </a:r>
            <a:r>
              <a:rPr lang="en-US" sz="1500" dirty="0">
                <a:solidFill>
                  <a:schemeClr val="tx2"/>
                </a:solidFill>
                <a:latin typeface="+mj-lt"/>
              </a:rPr>
              <a:t> à </a:t>
            </a:r>
            <a:r>
              <a:rPr lang="en-US" sz="1500" dirty="0" err="1">
                <a:solidFill>
                  <a:schemeClr val="tx2"/>
                </a:solidFill>
                <a:latin typeface="+mj-lt"/>
              </a:rPr>
              <a:t>partir</a:t>
            </a:r>
            <a:r>
              <a:rPr lang="en-US" sz="1500" dirty="0">
                <a:solidFill>
                  <a:schemeClr val="tx2"/>
                </a:solidFill>
                <a:latin typeface="+mj-lt"/>
              </a:rPr>
              <a:t> </a:t>
            </a:r>
            <a:r>
              <a:rPr lang="en-US" sz="1500" dirty="0" err="1">
                <a:solidFill>
                  <a:schemeClr val="tx2"/>
                </a:solidFill>
                <a:latin typeface="+mj-lt"/>
              </a:rPr>
              <a:t>duquel</a:t>
            </a:r>
            <a:r>
              <a:rPr lang="en-US" sz="1500" dirty="0">
                <a:solidFill>
                  <a:schemeClr val="tx2"/>
                </a:solidFill>
                <a:latin typeface="+mj-lt"/>
              </a:rPr>
              <a:t> </a:t>
            </a:r>
            <a:r>
              <a:rPr lang="en-US" sz="1500" dirty="0" err="1">
                <a:solidFill>
                  <a:schemeClr val="tx2"/>
                </a:solidFill>
                <a:latin typeface="+mj-lt"/>
              </a:rPr>
              <a:t>une</a:t>
            </a:r>
            <a:r>
              <a:rPr lang="en-US" sz="1500" dirty="0">
                <a:solidFill>
                  <a:schemeClr val="tx2"/>
                </a:solidFill>
                <a:latin typeface="+mj-lt"/>
              </a:rPr>
              <a:t> </a:t>
            </a:r>
            <a:r>
              <a:rPr lang="en-US" sz="1500" dirty="0" err="1">
                <a:solidFill>
                  <a:schemeClr val="tx2"/>
                </a:solidFill>
                <a:latin typeface="+mj-lt"/>
              </a:rPr>
              <a:t>révision</a:t>
            </a:r>
            <a:r>
              <a:rPr lang="en-US" sz="1500" dirty="0">
                <a:solidFill>
                  <a:schemeClr val="tx2"/>
                </a:solidFill>
                <a:latin typeface="+mj-lt"/>
              </a:rPr>
              <a:t> de la </a:t>
            </a:r>
            <a:r>
              <a:rPr lang="en-US" sz="1500" dirty="0" err="1">
                <a:solidFill>
                  <a:schemeClr val="tx2"/>
                </a:solidFill>
                <a:latin typeface="+mj-lt"/>
              </a:rPr>
              <a:t>donnée</a:t>
            </a:r>
            <a:r>
              <a:rPr lang="en-US" sz="1500" dirty="0">
                <a:solidFill>
                  <a:schemeClr val="tx2"/>
                </a:solidFill>
                <a:latin typeface="+mj-lt"/>
              </a:rPr>
              <a:t> N-1 </a:t>
            </a:r>
            <a:r>
              <a:rPr lang="en-US" sz="1500" dirty="0" err="1">
                <a:solidFill>
                  <a:schemeClr val="tx2"/>
                </a:solidFill>
                <a:latin typeface="+mj-lt"/>
              </a:rPr>
              <a:t>est</a:t>
            </a:r>
            <a:r>
              <a:rPr lang="en-US" sz="1500" dirty="0">
                <a:solidFill>
                  <a:schemeClr val="tx2"/>
                </a:solidFill>
                <a:latin typeface="+mj-lt"/>
              </a:rPr>
              <a:t> </a:t>
            </a:r>
            <a:r>
              <a:rPr lang="en-US" sz="1500" dirty="0" err="1">
                <a:solidFill>
                  <a:schemeClr val="tx2"/>
                </a:solidFill>
                <a:latin typeface="+mj-lt"/>
              </a:rPr>
              <a:t>nécessaire</a:t>
            </a:r>
            <a:r>
              <a:rPr lang="en-US" sz="1500" dirty="0">
                <a:solidFill>
                  <a:schemeClr val="tx2"/>
                </a:solidFill>
                <a:latin typeface="+mj-lt"/>
              </a:rPr>
              <a:t>. La </a:t>
            </a:r>
            <a:r>
              <a:rPr lang="en-US" sz="1500" dirty="0" err="1">
                <a:solidFill>
                  <a:schemeClr val="tx2"/>
                </a:solidFill>
                <a:latin typeface="+mj-lt"/>
              </a:rPr>
              <a:t>campagne</a:t>
            </a:r>
            <a:r>
              <a:rPr lang="en-US" sz="1500" dirty="0">
                <a:solidFill>
                  <a:schemeClr val="tx2"/>
                </a:solidFill>
                <a:latin typeface="+mj-lt"/>
              </a:rPr>
              <a:t> de reporting de </a:t>
            </a:r>
            <a:r>
              <a:rPr lang="en-US" sz="1500" dirty="0" err="1">
                <a:solidFill>
                  <a:schemeClr val="tx2"/>
                </a:solidFill>
                <a:latin typeface="+mj-lt"/>
              </a:rPr>
              <a:t>l’année</a:t>
            </a:r>
            <a:r>
              <a:rPr lang="en-US" sz="1500" dirty="0">
                <a:solidFill>
                  <a:schemeClr val="tx2"/>
                </a:solidFill>
                <a:latin typeface="+mj-lt"/>
              </a:rPr>
              <a:t> N-1 </a:t>
            </a:r>
            <a:r>
              <a:rPr lang="en-US" sz="1500" dirty="0" err="1">
                <a:solidFill>
                  <a:schemeClr val="tx2"/>
                </a:solidFill>
                <a:latin typeface="+mj-lt"/>
              </a:rPr>
              <a:t>est</a:t>
            </a:r>
            <a:r>
              <a:rPr lang="en-US" sz="1500" dirty="0">
                <a:solidFill>
                  <a:schemeClr val="tx2"/>
                </a:solidFill>
                <a:latin typeface="+mj-lt"/>
              </a:rPr>
              <a:t> </a:t>
            </a:r>
            <a:r>
              <a:rPr lang="en-US" sz="1500" dirty="0" err="1">
                <a:solidFill>
                  <a:schemeClr val="tx2"/>
                </a:solidFill>
                <a:latin typeface="+mj-lt"/>
              </a:rPr>
              <a:t>réouverte</a:t>
            </a:r>
            <a:r>
              <a:rPr lang="en-US" sz="1500" dirty="0">
                <a:solidFill>
                  <a:schemeClr val="tx2"/>
                </a:solidFill>
                <a:latin typeface="+mj-lt"/>
              </a:rPr>
              <a:t> pendant la </a:t>
            </a:r>
            <a:r>
              <a:rPr lang="en-US" sz="1500" dirty="0" err="1">
                <a:solidFill>
                  <a:schemeClr val="tx2"/>
                </a:solidFill>
                <a:latin typeface="+mj-lt"/>
              </a:rPr>
              <a:t>campagne</a:t>
            </a:r>
            <a:r>
              <a:rPr lang="en-US" sz="1500" dirty="0">
                <a:solidFill>
                  <a:schemeClr val="tx2"/>
                </a:solidFill>
                <a:latin typeface="+mj-lt"/>
              </a:rPr>
              <a:t> de reporting de </a:t>
            </a:r>
            <a:r>
              <a:rPr lang="en-US" sz="1500" dirty="0" err="1">
                <a:solidFill>
                  <a:schemeClr val="tx2"/>
                </a:solidFill>
                <a:latin typeface="+mj-lt"/>
              </a:rPr>
              <a:t>l’année</a:t>
            </a:r>
            <a:r>
              <a:rPr lang="en-US" sz="1500" dirty="0">
                <a:solidFill>
                  <a:schemeClr val="tx2"/>
                </a:solidFill>
                <a:latin typeface="+mj-lt"/>
              </a:rPr>
              <a:t> N pour </a:t>
            </a:r>
            <a:r>
              <a:rPr lang="en-US" sz="1500" dirty="0" err="1">
                <a:solidFill>
                  <a:schemeClr val="tx2"/>
                </a:solidFill>
                <a:latin typeface="+mj-lt"/>
              </a:rPr>
              <a:t>permettre</a:t>
            </a:r>
            <a:r>
              <a:rPr lang="en-US" sz="1500" dirty="0">
                <a:solidFill>
                  <a:schemeClr val="tx2"/>
                </a:solidFill>
                <a:latin typeface="+mj-lt"/>
              </a:rPr>
              <a:t> </a:t>
            </a:r>
            <a:r>
              <a:rPr lang="en-US" sz="1500" dirty="0" err="1">
                <a:solidFill>
                  <a:schemeClr val="tx2"/>
                </a:solidFill>
                <a:latin typeface="+mj-lt"/>
              </a:rPr>
              <a:t>cette</a:t>
            </a:r>
            <a:r>
              <a:rPr lang="en-US" sz="1500" dirty="0">
                <a:solidFill>
                  <a:schemeClr val="tx2"/>
                </a:solidFill>
                <a:latin typeface="+mj-lt"/>
              </a:rPr>
              <a:t> </a:t>
            </a:r>
            <a:r>
              <a:rPr lang="en-US" sz="1500" dirty="0" err="1">
                <a:solidFill>
                  <a:schemeClr val="tx2"/>
                </a:solidFill>
                <a:latin typeface="+mj-lt"/>
              </a:rPr>
              <a:t>révision</a:t>
            </a:r>
            <a:r>
              <a:rPr lang="en-US" sz="1500" dirty="0">
                <a:solidFill>
                  <a:schemeClr val="tx2"/>
                </a:solidFill>
                <a:latin typeface="+mj-lt"/>
              </a:rPr>
              <a:t>. </a:t>
            </a: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NOUVELLE EXIGENCE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7" name="Image 6">
            <a:extLst>
              <a:ext uri="{FF2B5EF4-FFF2-40B4-BE49-F238E27FC236}">
                <a16:creationId xmlns:a16="http://schemas.microsoft.com/office/drawing/2014/main" id="{A510C1B2-08FA-46A6-BE02-6351BF0A57B9}"/>
              </a:ext>
            </a:extLst>
          </p:cNvPr>
          <p:cNvPicPr>
            <a:picLocks noChangeAspect="1"/>
          </p:cNvPicPr>
          <p:nvPr/>
        </p:nvPicPr>
        <p:blipFill>
          <a:blip r:embed="rId3"/>
          <a:stretch>
            <a:fillRect/>
          </a:stretch>
        </p:blipFill>
        <p:spPr>
          <a:xfrm>
            <a:off x="422971" y="656214"/>
            <a:ext cx="5785691" cy="1041587"/>
          </a:xfrm>
          <a:prstGeom prst="rect">
            <a:avLst/>
          </a:prstGeom>
        </p:spPr>
      </p:pic>
      <p:pic>
        <p:nvPicPr>
          <p:cNvPr id="10" name="Image 9">
            <a:extLst>
              <a:ext uri="{FF2B5EF4-FFF2-40B4-BE49-F238E27FC236}">
                <a16:creationId xmlns:a16="http://schemas.microsoft.com/office/drawing/2014/main" id="{E5EA5420-E287-4AE9-ABC6-9281609F8F79}"/>
              </a:ext>
            </a:extLst>
          </p:cNvPr>
          <p:cNvPicPr>
            <a:picLocks noChangeAspect="1"/>
          </p:cNvPicPr>
          <p:nvPr/>
        </p:nvPicPr>
        <p:blipFill>
          <a:blip r:embed="rId4"/>
          <a:stretch>
            <a:fillRect/>
          </a:stretch>
        </p:blipFill>
        <p:spPr>
          <a:xfrm>
            <a:off x="454820" y="2827592"/>
            <a:ext cx="5785691" cy="1245531"/>
          </a:xfrm>
          <a:prstGeom prst="rect">
            <a:avLst/>
          </a:prstGeom>
        </p:spPr>
      </p:pic>
    </p:spTree>
    <p:extLst>
      <p:ext uri="{BB962C8B-B14F-4D97-AF65-F5344CB8AC3E}">
        <p14:creationId xmlns:p14="http://schemas.microsoft.com/office/powerpoint/2010/main" val="140604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environnement</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24701" y="388784"/>
            <a:ext cx="5567299" cy="6055800"/>
          </a:xfrm>
          <a:prstGeom prst="rect">
            <a:avLst/>
          </a:prstGeom>
          <a:solidFill>
            <a:schemeClr val="tx2">
              <a:alpha val="20000"/>
            </a:schemeClr>
          </a:solidFill>
          <a:ln>
            <a:solidFill>
              <a:schemeClr val="tx2"/>
            </a:solidFill>
          </a:ln>
        </p:spPr>
        <p:txBody>
          <a:bodyPr anchor="t" anchorCtr="0"/>
          <a:lstStyle/>
          <a:p>
            <a:pPr marL="285750" indent="-285750">
              <a:spcAft>
                <a:spcPts val="600"/>
              </a:spcAft>
              <a:buSzPct val="100000"/>
              <a:buFont typeface="Wingdings" panose="05000000000000000000" pitchFamily="2" charset="2"/>
              <a:buChar char="Ø"/>
            </a:pPr>
            <a:endParaRPr lang="fr-FR" sz="1600" dirty="0">
              <a:solidFill>
                <a:schemeClr val="tx2"/>
              </a:solidFill>
              <a:latin typeface="+mj-lt"/>
            </a:endParaRPr>
          </a:p>
          <a:p>
            <a:pPr marL="285750" indent="-285750">
              <a:spcAft>
                <a:spcPts val="600"/>
              </a:spcAft>
              <a:buSzPct val="100000"/>
              <a:buFont typeface="Wingdings" panose="05000000000000000000" pitchFamily="2" charset="2"/>
              <a:buChar char="Ø"/>
            </a:pPr>
            <a:r>
              <a:rPr lang="fr-FR" sz="1600" dirty="0">
                <a:solidFill>
                  <a:schemeClr val="tx2"/>
                </a:solidFill>
                <a:latin typeface="+mj-lt"/>
              </a:rPr>
              <a:t>EXIGENCE 5.2.1 : Aucun changement par rapport aux pratiques existantes. La règle les intègre. </a:t>
            </a:r>
          </a:p>
          <a:p>
            <a:pPr marL="285750" indent="-285750">
              <a:spcAft>
                <a:spcPts val="600"/>
              </a:spcAft>
              <a:buSzPct val="100000"/>
              <a:buFont typeface="Wingdings" panose="05000000000000000000" pitchFamily="2" charset="2"/>
              <a:buChar char="Ø"/>
            </a:pPr>
            <a:endParaRPr lang="fr-FR" sz="1600" dirty="0">
              <a:solidFill>
                <a:schemeClr val="tx2"/>
              </a:solidFill>
              <a:latin typeface="+mj-lt"/>
            </a:endParaRPr>
          </a:p>
          <a:p>
            <a:pPr marL="285750" indent="-285750">
              <a:spcAft>
                <a:spcPts val="600"/>
              </a:spcAft>
              <a:buSzPct val="100000"/>
              <a:buFont typeface="Wingdings" panose="05000000000000000000" pitchFamily="2" charset="2"/>
              <a:buChar char="Ø"/>
            </a:pPr>
            <a:endParaRPr lang="fr-FR" sz="1600" dirty="0">
              <a:solidFill>
                <a:schemeClr val="tx2"/>
              </a:solidFill>
              <a:latin typeface="+mj-lt"/>
            </a:endParaRPr>
          </a:p>
          <a:p>
            <a:pPr marL="285750" indent="-285750">
              <a:spcAft>
                <a:spcPts val="600"/>
              </a:spcAft>
              <a:buSzPct val="100000"/>
              <a:buFont typeface="Wingdings" panose="05000000000000000000" pitchFamily="2" charset="2"/>
              <a:buChar char="Ø"/>
            </a:pPr>
            <a:endParaRPr lang="fr-FR" sz="1600" dirty="0">
              <a:solidFill>
                <a:schemeClr val="tx2"/>
              </a:solidFill>
              <a:latin typeface="+mj-lt"/>
            </a:endParaRPr>
          </a:p>
          <a:p>
            <a:pPr marL="285750" indent="-285750">
              <a:spcAft>
                <a:spcPts val="600"/>
              </a:spcAft>
              <a:buSzPct val="100000"/>
              <a:buFont typeface="Wingdings" panose="05000000000000000000" pitchFamily="2" charset="2"/>
              <a:buChar char="Ø"/>
            </a:pPr>
            <a:endParaRPr lang="fr-FR" sz="1600" dirty="0">
              <a:solidFill>
                <a:schemeClr val="tx2"/>
              </a:solidFill>
              <a:latin typeface="+mj-lt"/>
            </a:endParaRPr>
          </a:p>
          <a:p>
            <a:pPr marL="285750" indent="-285750">
              <a:spcAft>
                <a:spcPts val="600"/>
              </a:spcAft>
              <a:buSzPct val="100000"/>
              <a:buFont typeface="Wingdings" panose="05000000000000000000" pitchFamily="2" charset="2"/>
              <a:buChar char="Ø"/>
            </a:pPr>
            <a:r>
              <a:rPr lang="fr-FR" sz="1600" dirty="0">
                <a:solidFill>
                  <a:schemeClr val="tx2"/>
                </a:solidFill>
                <a:latin typeface="+mj-lt"/>
              </a:rPr>
              <a:t>EXIGENCE 5.3.1 : aucun changement par rapport aux pratiques existantes. L’exigence transmise aux Branches sous la forme d’un Mémo (fin 2019 / début 2020), et décliné auprès des entités de </a:t>
            </a:r>
            <a:r>
              <a:rPr lang="fr-FR" sz="1600" dirty="0" err="1">
                <a:solidFill>
                  <a:schemeClr val="tx2"/>
                </a:solidFill>
                <a:latin typeface="+mj-lt"/>
              </a:rPr>
              <a:t>reporting</a:t>
            </a:r>
            <a:r>
              <a:rPr lang="fr-FR" sz="1600" dirty="0">
                <a:solidFill>
                  <a:schemeClr val="tx2"/>
                </a:solidFill>
                <a:latin typeface="+mj-lt"/>
              </a:rPr>
              <a:t>, a été reprise dans la règle.</a:t>
            </a:r>
          </a:p>
          <a:p>
            <a:pPr marL="285750" indent="-285750">
              <a:spcAft>
                <a:spcPts val="600"/>
              </a:spcAft>
              <a:buSzPct val="100000"/>
              <a:buFont typeface="Wingdings" panose="05000000000000000000" pitchFamily="2" charset="2"/>
              <a:buChar char="Ø"/>
            </a:pPr>
            <a:endParaRPr lang="fr-FR" sz="1600" dirty="0">
              <a:solidFill>
                <a:schemeClr val="tx2"/>
              </a:solidFill>
              <a:latin typeface="+mj-lt"/>
            </a:endParaRPr>
          </a:p>
          <a:p>
            <a:pPr marL="285750" indent="-285750">
              <a:spcAft>
                <a:spcPts val="600"/>
              </a:spcAft>
              <a:buSzPct val="100000"/>
              <a:buFont typeface="Wingdings" panose="05000000000000000000" pitchFamily="2" charset="2"/>
              <a:buChar char="Ø"/>
            </a:pPr>
            <a:endParaRPr lang="fr-FR" sz="1600" dirty="0">
              <a:solidFill>
                <a:schemeClr val="tx2"/>
              </a:solidFill>
              <a:latin typeface="+mj-lt"/>
            </a:endParaRPr>
          </a:p>
          <a:p>
            <a:pPr marL="285750" indent="-285750">
              <a:spcAft>
                <a:spcPts val="600"/>
              </a:spcAft>
              <a:buSzPct val="100000"/>
              <a:buFont typeface="Wingdings" panose="05000000000000000000" pitchFamily="2" charset="2"/>
              <a:buChar char="Ø"/>
            </a:pPr>
            <a:r>
              <a:rPr lang="fr-FR" sz="1600" dirty="0">
                <a:solidFill>
                  <a:schemeClr val="tx2"/>
                </a:solidFill>
                <a:latin typeface="+mj-lt"/>
              </a:rPr>
              <a:t>EXIGENCE 6.1 : </a:t>
            </a:r>
            <a:r>
              <a:rPr lang="en-US" sz="1600" dirty="0">
                <a:solidFill>
                  <a:schemeClr val="tx2"/>
                </a:solidFill>
                <a:latin typeface="+mj-lt"/>
              </a:rPr>
              <a:t>La </a:t>
            </a:r>
            <a:r>
              <a:rPr lang="en-US" sz="1600" dirty="0" err="1">
                <a:solidFill>
                  <a:schemeClr val="tx2"/>
                </a:solidFill>
                <a:latin typeface="+mj-lt"/>
              </a:rPr>
              <a:t>règle</a:t>
            </a:r>
            <a:r>
              <a:rPr lang="en-US" sz="1600" dirty="0">
                <a:solidFill>
                  <a:schemeClr val="tx2"/>
                </a:solidFill>
                <a:latin typeface="+mj-lt"/>
              </a:rPr>
              <a:t> </a:t>
            </a:r>
            <a:r>
              <a:rPr lang="en-US" sz="1600" dirty="0" err="1">
                <a:solidFill>
                  <a:schemeClr val="tx2"/>
                </a:solidFill>
                <a:latin typeface="+mj-lt"/>
              </a:rPr>
              <a:t>précise</a:t>
            </a:r>
            <a:r>
              <a:rPr lang="en-US" sz="1600" dirty="0">
                <a:solidFill>
                  <a:schemeClr val="tx2"/>
                </a:solidFill>
                <a:latin typeface="+mj-lt"/>
              </a:rPr>
              <a:t> que le </a:t>
            </a:r>
            <a:r>
              <a:rPr lang="en-US" sz="1600" dirty="0" err="1">
                <a:solidFill>
                  <a:schemeClr val="tx2"/>
                </a:solidFill>
                <a:latin typeface="+mj-lt"/>
              </a:rPr>
              <a:t>processus</a:t>
            </a:r>
            <a:r>
              <a:rPr lang="en-US" sz="1600" dirty="0">
                <a:solidFill>
                  <a:schemeClr val="tx2"/>
                </a:solidFill>
                <a:latin typeface="+mj-lt"/>
              </a:rPr>
              <a:t> de reporting </a:t>
            </a:r>
            <a:r>
              <a:rPr lang="en-US" sz="1600" dirty="0" err="1">
                <a:solidFill>
                  <a:schemeClr val="tx2"/>
                </a:solidFill>
                <a:latin typeface="+mj-lt"/>
              </a:rPr>
              <a:t>doit</a:t>
            </a:r>
            <a:r>
              <a:rPr lang="en-US" sz="1600" dirty="0">
                <a:solidFill>
                  <a:schemeClr val="tx2"/>
                </a:solidFill>
                <a:latin typeface="+mj-lt"/>
              </a:rPr>
              <a:t> </a:t>
            </a:r>
            <a:r>
              <a:rPr lang="en-US" sz="1600" dirty="0" err="1">
                <a:solidFill>
                  <a:schemeClr val="tx2"/>
                </a:solidFill>
                <a:latin typeface="+mj-lt"/>
              </a:rPr>
              <a:t>être</a:t>
            </a:r>
            <a:r>
              <a:rPr lang="en-US" sz="1600" dirty="0">
                <a:solidFill>
                  <a:schemeClr val="tx2"/>
                </a:solidFill>
                <a:latin typeface="+mj-lt"/>
              </a:rPr>
              <a:t> auditable. Sous </a:t>
            </a:r>
            <a:r>
              <a:rPr lang="en-US" sz="1600" dirty="0" err="1">
                <a:solidFill>
                  <a:schemeClr val="tx2"/>
                </a:solidFill>
                <a:latin typeface="+mj-lt"/>
              </a:rPr>
              <a:t>l’exigence</a:t>
            </a:r>
            <a:r>
              <a:rPr lang="en-US" sz="1600" dirty="0">
                <a:solidFill>
                  <a:schemeClr val="tx2"/>
                </a:solidFill>
                <a:latin typeface="+mj-lt"/>
              </a:rPr>
              <a:t>, </a:t>
            </a:r>
            <a:r>
              <a:rPr lang="en-US" sz="1600" dirty="0" err="1">
                <a:solidFill>
                  <a:schemeClr val="tx2"/>
                </a:solidFill>
                <a:latin typeface="+mj-lt"/>
              </a:rPr>
              <a:t>sont</a:t>
            </a:r>
            <a:r>
              <a:rPr lang="en-US" sz="1600" dirty="0">
                <a:solidFill>
                  <a:schemeClr val="tx2"/>
                </a:solidFill>
                <a:latin typeface="+mj-lt"/>
              </a:rPr>
              <a:t> </a:t>
            </a:r>
            <a:r>
              <a:rPr lang="en-US" sz="1600" dirty="0" err="1">
                <a:solidFill>
                  <a:schemeClr val="tx2"/>
                </a:solidFill>
                <a:latin typeface="+mj-lt"/>
              </a:rPr>
              <a:t>listés</a:t>
            </a:r>
            <a:r>
              <a:rPr lang="en-US" sz="1600" dirty="0">
                <a:solidFill>
                  <a:schemeClr val="tx2"/>
                </a:solidFill>
                <a:latin typeface="+mj-lt"/>
              </a:rPr>
              <a:t> les documents </a:t>
            </a:r>
            <a:r>
              <a:rPr lang="en-US" sz="1600" dirty="0" err="1">
                <a:solidFill>
                  <a:schemeClr val="tx2"/>
                </a:solidFill>
                <a:latin typeface="+mj-lt"/>
              </a:rPr>
              <a:t>devant</a:t>
            </a:r>
            <a:r>
              <a:rPr lang="en-US" sz="1600" dirty="0">
                <a:solidFill>
                  <a:schemeClr val="tx2"/>
                </a:solidFill>
                <a:latin typeface="+mj-lt"/>
              </a:rPr>
              <a:t> </a:t>
            </a:r>
            <a:r>
              <a:rPr lang="en-US" sz="1600" dirty="0" err="1">
                <a:solidFill>
                  <a:schemeClr val="tx2"/>
                </a:solidFill>
                <a:latin typeface="+mj-lt"/>
              </a:rPr>
              <a:t>être</a:t>
            </a:r>
            <a:r>
              <a:rPr lang="en-US" sz="1600" dirty="0">
                <a:solidFill>
                  <a:schemeClr val="tx2"/>
                </a:solidFill>
                <a:latin typeface="+mj-lt"/>
              </a:rPr>
              <a:t> </a:t>
            </a:r>
            <a:r>
              <a:rPr lang="en-US" sz="1600" dirty="0" err="1">
                <a:solidFill>
                  <a:schemeClr val="tx2"/>
                </a:solidFill>
                <a:latin typeface="+mj-lt"/>
              </a:rPr>
              <a:t>conservés</a:t>
            </a:r>
            <a:r>
              <a:rPr lang="en-US" sz="1600" dirty="0">
                <a:solidFill>
                  <a:schemeClr val="tx2"/>
                </a:solidFill>
                <a:latin typeface="+mj-lt"/>
              </a:rPr>
              <a:t> </a:t>
            </a:r>
            <a:r>
              <a:rPr lang="en-US" sz="1600" i="1" dirty="0">
                <a:solidFill>
                  <a:schemeClr val="tx2"/>
                </a:solidFill>
                <a:latin typeface="+mj-lt"/>
              </a:rPr>
              <a:t>a minima</a:t>
            </a:r>
            <a:r>
              <a:rPr lang="en-US" sz="1600" dirty="0">
                <a:solidFill>
                  <a:schemeClr val="tx2"/>
                </a:solidFill>
                <a:latin typeface="+mj-lt"/>
              </a:rPr>
              <a:t>. </a:t>
            </a:r>
          </a:p>
          <a:p>
            <a:pPr marL="285750" indent="-285750">
              <a:spcAft>
                <a:spcPts val="600"/>
              </a:spcAft>
              <a:buSzPct val="100000"/>
              <a:buFont typeface="Wingdings" panose="05000000000000000000" pitchFamily="2" charset="2"/>
              <a:buChar char="Ø"/>
            </a:pPr>
            <a:endParaRPr lang="en-US" sz="1600" dirty="0">
              <a:solidFill>
                <a:schemeClr val="tx2"/>
              </a:solidFill>
              <a:latin typeface="+mj-lt"/>
            </a:endParaRPr>
          </a:p>
          <a:p>
            <a:pPr marL="285750" indent="-285750">
              <a:spcAft>
                <a:spcPts val="600"/>
              </a:spcAft>
              <a:buSzPct val="100000"/>
              <a:buFont typeface="Wingdings" panose="05000000000000000000" pitchFamily="2" charset="2"/>
              <a:buChar char="Ø"/>
            </a:pPr>
            <a:endParaRPr lang="en-US" sz="1600" dirty="0">
              <a:solidFill>
                <a:schemeClr val="tx2"/>
              </a:solidFill>
              <a:latin typeface="+mj-lt"/>
            </a:endParaRPr>
          </a:p>
          <a:p>
            <a:pPr marL="285750" indent="-285750">
              <a:spcAft>
                <a:spcPts val="600"/>
              </a:spcAft>
              <a:buSzPct val="100000"/>
              <a:buFont typeface="Wingdings" panose="05000000000000000000" pitchFamily="2" charset="2"/>
              <a:buChar char="Ø"/>
            </a:pPr>
            <a:endParaRPr lang="en-US" sz="1600" dirty="0">
              <a:solidFill>
                <a:schemeClr val="tx2"/>
              </a:solidFill>
              <a:latin typeface="+mj-lt"/>
            </a:endParaRPr>
          </a:p>
          <a:p>
            <a:pPr marL="285750" indent="-285750">
              <a:spcAft>
                <a:spcPts val="600"/>
              </a:spcAft>
              <a:buSzPct val="100000"/>
              <a:buFont typeface="Wingdings" panose="05000000000000000000" pitchFamily="2" charset="2"/>
              <a:buChar char="Ø"/>
            </a:pPr>
            <a:endParaRPr lang="en-US" sz="1600" dirty="0">
              <a:solidFill>
                <a:schemeClr val="tx2"/>
              </a:solidFill>
              <a:latin typeface="+mj-lt"/>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NOUVELLE EXIGENCE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3" name="Image 2">
            <a:extLst>
              <a:ext uri="{FF2B5EF4-FFF2-40B4-BE49-F238E27FC236}">
                <a16:creationId xmlns:a16="http://schemas.microsoft.com/office/drawing/2014/main" id="{AD742B1A-6A1C-4976-80FA-BBA947498CF4}"/>
              </a:ext>
            </a:extLst>
          </p:cNvPr>
          <p:cNvPicPr>
            <a:picLocks noChangeAspect="1"/>
          </p:cNvPicPr>
          <p:nvPr/>
        </p:nvPicPr>
        <p:blipFill>
          <a:blip r:embed="rId3"/>
          <a:stretch>
            <a:fillRect/>
          </a:stretch>
        </p:blipFill>
        <p:spPr>
          <a:xfrm>
            <a:off x="419714" y="2551230"/>
            <a:ext cx="5828828" cy="1431078"/>
          </a:xfrm>
          <a:prstGeom prst="rect">
            <a:avLst/>
          </a:prstGeom>
        </p:spPr>
      </p:pic>
      <p:pic>
        <p:nvPicPr>
          <p:cNvPr id="4" name="Image 3">
            <a:extLst>
              <a:ext uri="{FF2B5EF4-FFF2-40B4-BE49-F238E27FC236}">
                <a16:creationId xmlns:a16="http://schemas.microsoft.com/office/drawing/2014/main" id="{CBCA2DBE-C5E6-45D9-81BE-CC633FC18808}"/>
              </a:ext>
            </a:extLst>
          </p:cNvPr>
          <p:cNvPicPr>
            <a:picLocks noChangeAspect="1"/>
          </p:cNvPicPr>
          <p:nvPr/>
        </p:nvPicPr>
        <p:blipFill>
          <a:blip r:embed="rId4"/>
          <a:stretch>
            <a:fillRect/>
          </a:stretch>
        </p:blipFill>
        <p:spPr>
          <a:xfrm>
            <a:off x="462231" y="4048678"/>
            <a:ext cx="5761359" cy="1661005"/>
          </a:xfrm>
          <a:prstGeom prst="rect">
            <a:avLst/>
          </a:prstGeom>
        </p:spPr>
      </p:pic>
      <p:pic>
        <p:nvPicPr>
          <p:cNvPr id="9" name="Image 8">
            <a:extLst>
              <a:ext uri="{FF2B5EF4-FFF2-40B4-BE49-F238E27FC236}">
                <a16:creationId xmlns:a16="http://schemas.microsoft.com/office/drawing/2014/main" id="{60826480-9D3A-4E6C-9464-65BDF9C672E8}"/>
              </a:ext>
            </a:extLst>
          </p:cNvPr>
          <p:cNvPicPr>
            <a:picLocks noChangeAspect="1"/>
          </p:cNvPicPr>
          <p:nvPr/>
        </p:nvPicPr>
        <p:blipFill>
          <a:blip r:embed="rId5"/>
          <a:stretch>
            <a:fillRect/>
          </a:stretch>
        </p:blipFill>
        <p:spPr>
          <a:xfrm>
            <a:off x="419714" y="415972"/>
            <a:ext cx="5709491" cy="2068889"/>
          </a:xfrm>
          <a:prstGeom prst="rect">
            <a:avLst/>
          </a:prstGeom>
        </p:spPr>
      </p:pic>
    </p:spTree>
    <p:extLst>
      <p:ext uri="{BB962C8B-B14F-4D97-AF65-F5344CB8AC3E}">
        <p14:creationId xmlns:p14="http://schemas.microsoft.com/office/powerpoint/2010/main" val="240913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D6D9FB2A-D756-447A-BB5E-476BAED70419}"/>
              </a:ext>
            </a:extLst>
          </p:cNvPr>
          <p:cNvSpPr/>
          <p:nvPr/>
        </p:nvSpPr>
        <p:spPr>
          <a:xfrm>
            <a:off x="1713204" y="1843617"/>
            <a:ext cx="4425449" cy="3782158"/>
          </a:xfrm>
          <a:prstGeom prst="ellipse">
            <a:avLst/>
          </a:prstGeom>
          <a:solidFill>
            <a:srgbClr val="92D05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environnement</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fr-FR" sz="1600" dirty="0">
                <a:solidFill>
                  <a:schemeClr val="tx2"/>
                </a:solidFill>
              </a:rPr>
              <a:t>Annexe 2.2 : cette annexe a été créée afin d’aider à la cotation de la gravité environnementale. Il est conseillé de se rapprocher des équipes environnement de PSR/HSE pour valider une gravité réelle ou potentielle 5 ou 6.</a:t>
            </a:r>
          </a:p>
          <a:p>
            <a:pPr marL="285750" indent="-285750">
              <a:spcAft>
                <a:spcPts val="600"/>
              </a:spcAft>
              <a:buSzPct val="100000"/>
              <a:buFont typeface="Wingdings" panose="05000000000000000000" pitchFamily="2" charset="2"/>
              <a:buChar char="Ø"/>
            </a:pPr>
            <a:endParaRPr lang="fr-FR" sz="1600" dirty="0">
              <a:solidFill>
                <a:schemeClr val="tx2"/>
              </a:solidFill>
            </a:endParaRPr>
          </a:p>
          <a:p>
            <a:pPr marL="285750" indent="-285750">
              <a:spcAft>
                <a:spcPts val="600"/>
              </a:spcAft>
              <a:buSzPct val="100000"/>
              <a:buFont typeface="Wingdings" panose="05000000000000000000" pitchFamily="2" charset="2"/>
              <a:buChar char="Ø"/>
            </a:pPr>
            <a:endParaRPr lang="fr-FR" sz="1600" dirty="0">
              <a:solidFill>
                <a:schemeClr val="tx2"/>
              </a:solidFill>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NOUVELLE 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5" name="Image 4">
            <a:extLst>
              <a:ext uri="{FF2B5EF4-FFF2-40B4-BE49-F238E27FC236}">
                <a16:creationId xmlns:a16="http://schemas.microsoft.com/office/drawing/2014/main" id="{9DD4D0B9-BF6F-4E24-B5EB-0E14E7815BDF}"/>
              </a:ext>
            </a:extLst>
          </p:cNvPr>
          <p:cNvPicPr>
            <a:picLocks noChangeAspect="1"/>
          </p:cNvPicPr>
          <p:nvPr/>
        </p:nvPicPr>
        <p:blipFill>
          <a:blip r:embed="rId3"/>
          <a:stretch>
            <a:fillRect/>
          </a:stretch>
        </p:blipFill>
        <p:spPr>
          <a:xfrm>
            <a:off x="428625" y="440253"/>
            <a:ext cx="5667375" cy="856510"/>
          </a:xfrm>
          <a:prstGeom prst="rect">
            <a:avLst/>
          </a:prstGeom>
        </p:spPr>
      </p:pic>
      <p:pic>
        <p:nvPicPr>
          <p:cNvPr id="11" name="Image 10">
            <a:extLst>
              <a:ext uri="{FF2B5EF4-FFF2-40B4-BE49-F238E27FC236}">
                <a16:creationId xmlns:a16="http://schemas.microsoft.com/office/drawing/2014/main" id="{D1383D17-AD03-4557-933D-3CB96995B4CD}"/>
              </a:ext>
            </a:extLst>
          </p:cNvPr>
          <p:cNvPicPr>
            <a:picLocks noChangeAspect="1"/>
          </p:cNvPicPr>
          <p:nvPr/>
        </p:nvPicPr>
        <p:blipFill rotWithShape="1">
          <a:blip r:embed="rId4"/>
          <a:srcRect l="175" t="-516" r="90796" b="1251"/>
          <a:stretch/>
        </p:blipFill>
        <p:spPr>
          <a:xfrm>
            <a:off x="568052" y="1415532"/>
            <a:ext cx="659581" cy="4406629"/>
          </a:xfrm>
          <a:prstGeom prst="rect">
            <a:avLst/>
          </a:prstGeom>
        </p:spPr>
      </p:pic>
      <p:graphicFrame>
        <p:nvGraphicFramePr>
          <p:cNvPr id="14" name="Tableau 14">
            <a:extLst>
              <a:ext uri="{FF2B5EF4-FFF2-40B4-BE49-F238E27FC236}">
                <a16:creationId xmlns:a16="http://schemas.microsoft.com/office/drawing/2014/main" id="{3A58803A-FFDC-4A5C-B057-2446C90FC9C7}"/>
              </a:ext>
            </a:extLst>
          </p:cNvPr>
          <p:cNvGraphicFramePr>
            <a:graphicFrameLocks noGrp="1"/>
          </p:cNvGraphicFramePr>
          <p:nvPr>
            <p:extLst>
              <p:ext uri="{D42A27DB-BD31-4B8C-83A1-F6EECF244321}">
                <p14:modId xmlns:p14="http://schemas.microsoft.com/office/powerpoint/2010/main" val="4261840041"/>
              </p:ext>
            </p:extLst>
          </p:nvPr>
        </p:nvGraphicFramePr>
        <p:xfrm>
          <a:off x="1981476" y="2229037"/>
          <a:ext cx="3888903" cy="2779617"/>
        </p:xfrm>
        <a:graphic>
          <a:graphicData uri="http://schemas.openxmlformats.org/drawingml/2006/table">
            <a:tbl>
              <a:tblPr firstRow="1" bandRow="1">
                <a:tableStyleId>{2D5ABB26-0587-4C30-8999-92F81FD0307C}</a:tableStyleId>
              </a:tblPr>
              <a:tblGrid>
                <a:gridCol w="3888903">
                  <a:extLst>
                    <a:ext uri="{9D8B030D-6E8A-4147-A177-3AD203B41FA5}">
                      <a16:colId xmlns:a16="http://schemas.microsoft.com/office/drawing/2014/main" val="1587990051"/>
                    </a:ext>
                  </a:extLst>
                </a:gridCol>
              </a:tblGrid>
              <a:tr h="408379">
                <a:tc>
                  <a:txBody>
                    <a:bodyPr/>
                    <a:lstStyle/>
                    <a:p>
                      <a:pPr marL="285750" indent="-285750" algn="ctr">
                        <a:buFont typeface="Arial" panose="020B0604020202020204" pitchFamily="34" charset="0"/>
                        <a:buChar char="•"/>
                      </a:pPr>
                      <a:r>
                        <a:rPr lang="fr-FR" dirty="0"/>
                        <a:t>Ecosystèmes atteints</a:t>
                      </a:r>
                    </a:p>
                  </a:txBody>
                  <a:tcPr/>
                </a:tc>
                <a:extLst>
                  <a:ext uri="{0D108BD9-81ED-4DB2-BD59-A6C34878D82A}">
                    <a16:rowId xmlns:a16="http://schemas.microsoft.com/office/drawing/2014/main" val="527927272"/>
                  </a:ext>
                </a:extLst>
              </a:tr>
              <a:tr h="408379">
                <a:tc>
                  <a:txBody>
                    <a:bodyPr/>
                    <a:lstStyle/>
                    <a:p>
                      <a:pPr marL="285750" indent="-285750" algn="ctr">
                        <a:buFont typeface="Arial" panose="020B0604020202020204" pitchFamily="34" charset="0"/>
                        <a:buChar char="•"/>
                      </a:pPr>
                      <a:r>
                        <a:rPr lang="fr-FR" dirty="0"/>
                        <a:t>Eléments quantitatifs (Hydrocarbures ou produits toxiques pour l’environnement)</a:t>
                      </a:r>
                    </a:p>
                  </a:txBody>
                  <a:tcPr/>
                </a:tc>
                <a:extLst>
                  <a:ext uri="{0D108BD9-81ED-4DB2-BD59-A6C34878D82A}">
                    <a16:rowId xmlns:a16="http://schemas.microsoft.com/office/drawing/2014/main" val="2454884168"/>
                  </a:ext>
                </a:extLst>
              </a:tr>
              <a:tr h="408379">
                <a:tc>
                  <a:txBody>
                    <a:bodyPr/>
                    <a:lstStyle/>
                    <a:p>
                      <a:pPr marL="285750" indent="-285750" algn="ctr">
                        <a:buFont typeface="Arial" panose="020B0604020202020204" pitchFamily="34" charset="0"/>
                        <a:buChar char="•"/>
                      </a:pPr>
                      <a:r>
                        <a:rPr lang="fr-FR" dirty="0"/>
                        <a:t>Sensibilité de l’environnement sanitaire</a:t>
                      </a:r>
                    </a:p>
                  </a:txBody>
                  <a:tcPr/>
                </a:tc>
                <a:extLst>
                  <a:ext uri="{0D108BD9-81ED-4DB2-BD59-A6C34878D82A}">
                    <a16:rowId xmlns:a16="http://schemas.microsoft.com/office/drawing/2014/main" val="1529926202"/>
                  </a:ext>
                </a:extLst>
              </a:tr>
              <a:tr h="408379">
                <a:tc>
                  <a:txBody>
                    <a:bodyPr/>
                    <a:lstStyle/>
                    <a:p>
                      <a:pPr marL="285750" indent="-285750" algn="ctr">
                        <a:buFont typeface="Arial" panose="020B0604020202020204" pitchFamily="34" charset="0"/>
                        <a:buChar char="•"/>
                      </a:pPr>
                      <a:r>
                        <a:rPr lang="fr-FR" dirty="0"/>
                        <a:t>Nuisances</a:t>
                      </a:r>
                    </a:p>
                  </a:txBody>
                  <a:tcPr/>
                </a:tc>
                <a:extLst>
                  <a:ext uri="{0D108BD9-81ED-4DB2-BD59-A6C34878D82A}">
                    <a16:rowId xmlns:a16="http://schemas.microsoft.com/office/drawing/2014/main" val="4102149912"/>
                  </a:ext>
                </a:extLst>
              </a:tr>
              <a:tr h="408379">
                <a:tc>
                  <a:txBody>
                    <a:bodyPr/>
                    <a:lstStyle/>
                    <a:p>
                      <a:pPr marL="285750" indent="-285750" algn="ctr">
                        <a:buFont typeface="Arial" panose="020B0604020202020204" pitchFamily="34" charset="0"/>
                        <a:buChar char="•"/>
                      </a:pPr>
                      <a:r>
                        <a:rPr lang="fr-FR" dirty="0"/>
                        <a:t>Moyens d’intervention engagés</a:t>
                      </a:r>
                    </a:p>
                  </a:txBody>
                  <a:tcPr/>
                </a:tc>
                <a:extLst>
                  <a:ext uri="{0D108BD9-81ED-4DB2-BD59-A6C34878D82A}">
                    <a16:rowId xmlns:a16="http://schemas.microsoft.com/office/drawing/2014/main" val="860303506"/>
                  </a:ext>
                </a:extLst>
              </a:tr>
            </a:tbl>
          </a:graphicData>
        </a:graphic>
      </p:graphicFrame>
    </p:spTree>
    <p:extLst>
      <p:ext uri="{BB962C8B-B14F-4D97-AF65-F5344CB8AC3E}">
        <p14:creationId xmlns:p14="http://schemas.microsoft.com/office/powerpoint/2010/main" val="185726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a:t>Reporting </a:t>
            </a:r>
            <a:r>
              <a:rPr lang="en-US" dirty="0" err="1"/>
              <a:t>environnement</a:t>
            </a:r>
            <a:endParaRPr lang="en-US" dirty="0"/>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Aft>
                <a:spcPts val="600"/>
              </a:spcAft>
              <a:buSzPct val="100000"/>
              <a:buFont typeface="Wingdings" panose="05000000000000000000" pitchFamily="2" charset="2"/>
              <a:buChar char="Ø"/>
            </a:pPr>
            <a:r>
              <a:rPr lang="fr-FR" dirty="0">
                <a:solidFill>
                  <a:schemeClr val="tx2"/>
                </a:solidFill>
                <a:latin typeface="+mj-lt"/>
              </a:rPr>
              <a:t>La liste des indicateurs environnement communiqués</a:t>
            </a:r>
            <a:r>
              <a:rPr lang="fr-FR">
                <a:solidFill>
                  <a:schemeClr val="tx2"/>
                </a:solidFill>
                <a:latin typeface="+mj-lt"/>
              </a:rPr>
              <a:t>/publiés </a:t>
            </a:r>
            <a:r>
              <a:rPr lang="fr-FR" dirty="0">
                <a:solidFill>
                  <a:schemeClr val="tx2"/>
                </a:solidFill>
                <a:latin typeface="+mj-lt"/>
              </a:rPr>
              <a:t>par le Groupe est précisée :</a:t>
            </a:r>
          </a:p>
          <a:p>
            <a:pPr marL="468000" indent="-285750">
              <a:spcAft>
                <a:spcPts val="600"/>
              </a:spcAft>
              <a:buSzPct val="100000"/>
              <a:buFont typeface="Arial" panose="020B0604020202020204" pitchFamily="34" charset="0"/>
              <a:buChar char="•"/>
            </a:pPr>
            <a:r>
              <a:rPr lang="fr-FR" dirty="0">
                <a:solidFill>
                  <a:schemeClr val="tx2"/>
                </a:solidFill>
                <a:latin typeface="+mj-lt"/>
              </a:rPr>
              <a:t>Elle contient des indicateurs secondaires, calculés à partir des indicateurs primaires fournis par les entités de </a:t>
            </a:r>
            <a:r>
              <a:rPr lang="fr-FR" dirty="0" err="1">
                <a:solidFill>
                  <a:schemeClr val="tx2"/>
                </a:solidFill>
                <a:latin typeface="+mj-lt"/>
              </a:rPr>
              <a:t>reporting</a:t>
            </a:r>
            <a:r>
              <a:rPr lang="fr-FR" dirty="0">
                <a:solidFill>
                  <a:schemeClr val="tx2"/>
                </a:solidFill>
                <a:latin typeface="+mj-lt"/>
              </a:rPr>
              <a:t>.</a:t>
            </a:r>
          </a:p>
          <a:p>
            <a:pPr marL="182250">
              <a:spcAft>
                <a:spcPts val="600"/>
              </a:spcAft>
              <a:buSzPct val="100000"/>
            </a:pPr>
            <a:endParaRPr lang="fr-FR" dirty="0">
              <a:solidFill>
                <a:schemeClr val="tx2"/>
              </a:solidFill>
              <a:latin typeface="+mj-lt"/>
            </a:endParaRPr>
          </a:p>
          <a:p>
            <a:pPr marL="285750" indent="-285750">
              <a:spcAft>
                <a:spcPts val="600"/>
              </a:spcAft>
              <a:buSzPct val="100000"/>
              <a:buFont typeface="Wingdings" panose="05000000000000000000" pitchFamily="2" charset="2"/>
              <a:buChar char="Ø"/>
            </a:pPr>
            <a:r>
              <a:rPr lang="fr-FR" dirty="0">
                <a:solidFill>
                  <a:schemeClr val="tx2"/>
                </a:solidFill>
                <a:latin typeface="+mj-lt"/>
              </a:rPr>
              <a:t>Liste des indicateurs environnement faisant l’objet d’un </a:t>
            </a:r>
            <a:r>
              <a:rPr lang="fr-FR" dirty="0" err="1">
                <a:solidFill>
                  <a:schemeClr val="tx2"/>
                </a:solidFill>
                <a:latin typeface="+mj-lt"/>
              </a:rPr>
              <a:t>reporting</a:t>
            </a:r>
            <a:r>
              <a:rPr lang="fr-FR" dirty="0">
                <a:solidFill>
                  <a:schemeClr val="tx2"/>
                </a:solidFill>
                <a:latin typeface="+mj-lt"/>
              </a:rPr>
              <a:t> mensuel aux branches EP et RC est définie.</a:t>
            </a:r>
          </a:p>
          <a:p>
            <a:pPr marL="468000" indent="-285750">
              <a:spcAft>
                <a:spcPts val="600"/>
              </a:spcAft>
              <a:buSzPct val="100000"/>
              <a:buFont typeface="Arial" panose="020B0604020202020204" pitchFamily="34" charset="0"/>
              <a:buChar char="•"/>
            </a:pPr>
            <a:r>
              <a:rPr lang="fr-FR" dirty="0">
                <a:solidFill>
                  <a:schemeClr val="tx2"/>
                </a:solidFill>
                <a:highlight>
                  <a:srgbClr val="FFFF00"/>
                </a:highlight>
                <a:latin typeface="+mj-lt"/>
              </a:rPr>
              <a:t>NOTA (Pour RC) : postérieurement à l’édition de la règle, la liste des indicateurs du </a:t>
            </a:r>
            <a:r>
              <a:rPr lang="fr-FR" dirty="0" err="1">
                <a:solidFill>
                  <a:schemeClr val="tx2"/>
                </a:solidFill>
                <a:highlight>
                  <a:srgbClr val="FFFF00"/>
                </a:highlight>
                <a:latin typeface="+mj-lt"/>
              </a:rPr>
              <a:t>reporting</a:t>
            </a:r>
            <a:r>
              <a:rPr lang="fr-FR" dirty="0">
                <a:solidFill>
                  <a:schemeClr val="tx2"/>
                </a:solidFill>
                <a:highlight>
                  <a:srgbClr val="FFFF00"/>
                </a:highlight>
                <a:latin typeface="+mj-lt"/>
              </a:rPr>
              <a:t> mensuel a été révisée à la demande du CDRC. Cette révision est pleinement applicable dès à présent. L’annexe 10.2 de la règle sera formellement révisée en conséquence à la prochaine édition de la règle. </a:t>
            </a:r>
          </a:p>
          <a:p>
            <a:pPr marL="285750" indent="-285750">
              <a:spcAft>
                <a:spcPts val="600"/>
              </a:spcAft>
              <a:buSzPct val="100000"/>
              <a:buFont typeface="Wingdings" panose="05000000000000000000" pitchFamily="2" charset="2"/>
              <a:buChar char="Ø"/>
            </a:pPr>
            <a:endParaRPr lang="fr-FR" sz="1600" dirty="0">
              <a:solidFill>
                <a:schemeClr val="tx2"/>
              </a:solidFill>
            </a:endParaRP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NOUVELLE 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3" name="Image 2">
            <a:extLst>
              <a:ext uri="{FF2B5EF4-FFF2-40B4-BE49-F238E27FC236}">
                <a16:creationId xmlns:a16="http://schemas.microsoft.com/office/drawing/2014/main" id="{3C8BE5DA-6A96-44D8-935F-EADA754FC4D5}"/>
              </a:ext>
            </a:extLst>
          </p:cNvPr>
          <p:cNvPicPr>
            <a:picLocks noChangeAspect="1"/>
          </p:cNvPicPr>
          <p:nvPr/>
        </p:nvPicPr>
        <p:blipFill>
          <a:blip r:embed="rId3"/>
          <a:stretch>
            <a:fillRect/>
          </a:stretch>
        </p:blipFill>
        <p:spPr>
          <a:xfrm>
            <a:off x="588673" y="3398890"/>
            <a:ext cx="4467225" cy="342900"/>
          </a:xfrm>
          <a:prstGeom prst="rect">
            <a:avLst/>
          </a:prstGeom>
        </p:spPr>
      </p:pic>
    </p:spTree>
    <p:extLst>
      <p:ext uri="{BB962C8B-B14F-4D97-AF65-F5344CB8AC3E}">
        <p14:creationId xmlns:p14="http://schemas.microsoft.com/office/powerpoint/2010/main" val="312672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91344" y="585926"/>
            <a:ext cx="11629181" cy="5781537"/>
          </a:xfrm>
        </p:spPr>
        <p:txBody>
          <a:bodyPr>
            <a:normAutofit fontScale="62500" lnSpcReduction="20000"/>
          </a:bodyPr>
          <a:lstStyle/>
          <a:p>
            <a:r>
              <a:rPr lang="fr-FR" dirty="0"/>
              <a:t>Périmètres de </a:t>
            </a:r>
            <a:r>
              <a:rPr lang="fr-FR" dirty="0" err="1"/>
              <a:t>reporting</a:t>
            </a:r>
            <a:r>
              <a:rPr lang="fr-FR" dirty="0"/>
              <a:t> :</a:t>
            </a:r>
          </a:p>
          <a:p>
            <a:pPr lvl="1"/>
            <a:r>
              <a:rPr lang="fr-FR" dirty="0" err="1"/>
              <a:t>Reporting</a:t>
            </a:r>
            <a:r>
              <a:rPr lang="fr-FR" dirty="0"/>
              <a:t> sécurité : Pas de changement notable. Les exigences ont été déplacées vers un chapitre commun avec l’environnement ;</a:t>
            </a:r>
          </a:p>
          <a:p>
            <a:pPr lvl="1"/>
            <a:r>
              <a:rPr lang="fr-FR" dirty="0" err="1"/>
              <a:t>Reporting</a:t>
            </a:r>
            <a:r>
              <a:rPr lang="fr-FR" dirty="0"/>
              <a:t> environnement : les pratiques des Branches ont été reprises, les exigences existaient déjà. </a:t>
            </a:r>
            <a:endParaRPr lang="en-US" dirty="0"/>
          </a:p>
          <a:p>
            <a:r>
              <a:rPr lang="fr-FR" dirty="0" err="1"/>
              <a:t>Reporting</a:t>
            </a:r>
            <a:r>
              <a:rPr lang="fr-FR" dirty="0"/>
              <a:t> environnement</a:t>
            </a:r>
          </a:p>
          <a:p>
            <a:pPr lvl="1"/>
            <a:r>
              <a:rPr lang="fr-FR" dirty="0"/>
              <a:t>Ajout d'une annexe pour aider à la cotation de la gravité environnementale des événements HSE ;</a:t>
            </a:r>
          </a:p>
          <a:p>
            <a:pPr lvl="1"/>
            <a:r>
              <a:rPr lang="fr-FR" dirty="0"/>
              <a:t>Ajout des exigences de </a:t>
            </a:r>
            <a:r>
              <a:rPr lang="fr-FR" dirty="0" err="1"/>
              <a:t>reporting</a:t>
            </a:r>
            <a:r>
              <a:rPr lang="fr-FR" dirty="0"/>
              <a:t> environnement en terme de KPIs (annuel, mensuel, PLT, budget, affichage local) :</a:t>
            </a:r>
          </a:p>
          <a:p>
            <a:pPr lvl="2"/>
            <a:r>
              <a:rPr lang="fr-FR" sz="2600" dirty="0"/>
              <a:t>Reprises des exigences existantes dans les Branches ;</a:t>
            </a:r>
          </a:p>
          <a:p>
            <a:pPr lvl="2"/>
            <a:r>
              <a:rPr lang="fr-FR" sz="2600" dirty="0"/>
              <a:t>Aucune exigence supplémentaire de </a:t>
            </a:r>
            <a:r>
              <a:rPr lang="fr-FR" sz="2600" dirty="0" err="1"/>
              <a:t>reporting</a:t>
            </a:r>
            <a:r>
              <a:rPr lang="fr-FR" sz="2600" dirty="0"/>
              <a:t>.</a:t>
            </a:r>
          </a:p>
          <a:p>
            <a:r>
              <a:rPr lang="fr-FR" dirty="0" err="1"/>
              <a:t>Reporting</a:t>
            </a:r>
            <a:r>
              <a:rPr lang="fr-FR" dirty="0"/>
              <a:t> sécurité</a:t>
            </a:r>
          </a:p>
          <a:p>
            <a:pPr lvl="1"/>
            <a:r>
              <a:rPr lang="fr-FR" dirty="0"/>
              <a:t>Mise à jour en vue :</a:t>
            </a:r>
          </a:p>
          <a:p>
            <a:pPr lvl="2"/>
            <a:r>
              <a:rPr lang="fr-FR" sz="2600" dirty="0"/>
              <a:t>de clarifier le texte et certaines classifications suite au retour d’expérience sur la version 2018 ;</a:t>
            </a:r>
          </a:p>
          <a:p>
            <a:pPr lvl="2"/>
            <a:r>
              <a:rPr lang="fr-FR" sz="2600" dirty="0"/>
              <a:t>d’ajouter de nouveaux KPIs et de supprimer ceux qui ne sont plus nécessaires ;</a:t>
            </a:r>
          </a:p>
          <a:p>
            <a:pPr lvl="2"/>
            <a:r>
              <a:rPr lang="fr-FR" sz="2600" dirty="0"/>
              <a:t>d’ajouter un cas d’exclusion des statistiques concernant les accidents dépendant exclusivement de facteurs tiers dans le domaine du transport routier ;</a:t>
            </a:r>
          </a:p>
          <a:p>
            <a:pPr lvl="2"/>
            <a:r>
              <a:rPr lang="fr-FR" sz="2600" dirty="0"/>
              <a:t>d’aligner la distinction entre premiers soins et traitements médicaux avec les normes internationales (IOGP, OSHA) </a:t>
            </a:r>
          </a:p>
          <a:p>
            <a:pPr marL="228600" lvl="2">
              <a:spcBef>
                <a:spcPts val="1800"/>
              </a:spcBef>
            </a:pPr>
            <a:r>
              <a:rPr lang="fr-FR" sz="2900" dirty="0"/>
              <a:t>NB: Restera à intégrer lors d’une révision future de la règle :</a:t>
            </a:r>
          </a:p>
          <a:p>
            <a:pPr lvl="1"/>
            <a:r>
              <a:rPr lang="fr-FR" dirty="0" err="1"/>
              <a:t>Reporting</a:t>
            </a:r>
            <a:r>
              <a:rPr lang="fr-FR" dirty="0"/>
              <a:t> sociétal (objectif 2021)</a:t>
            </a:r>
          </a:p>
          <a:p>
            <a:pPr lvl="1"/>
            <a:r>
              <a:rPr lang="fr-FR" dirty="0" err="1"/>
              <a:t>Reporting</a:t>
            </a:r>
            <a:r>
              <a:rPr lang="fr-FR" dirty="0"/>
              <a:t> hygiène</a:t>
            </a:r>
          </a:p>
        </p:txBody>
      </p:sp>
      <p:sp>
        <p:nvSpPr>
          <p:cNvPr id="11" name="Espace réservé du texte 16">
            <a:extLst>
              <a:ext uri="{FF2B5EF4-FFF2-40B4-BE49-F238E27FC236}">
                <a16:creationId xmlns:a16="http://schemas.microsoft.com/office/drawing/2014/main" id="{732B55C0-94C6-4BAA-B0CB-054D6DF52788}"/>
              </a:ext>
            </a:extLst>
          </p:cNvPr>
          <p:cNvSpPr txBox="1">
            <a:spLocks noEditPoints="1"/>
          </p:cNvSpPr>
          <p:nvPr/>
        </p:nvSpPr>
        <p:spPr>
          <a:xfrm>
            <a:off x="0" y="0"/>
            <a:ext cx="5375920" cy="40466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None/>
            </a:pPr>
            <a:r>
              <a:rPr lang="en-US" sz="2000" b="1" dirty="0">
                <a:solidFill>
                  <a:schemeClr val="bg1"/>
                </a:solidFill>
                <a:latin typeface="+mj-lt"/>
              </a:rPr>
              <a:t>Résumé des modifications</a:t>
            </a:r>
          </a:p>
        </p:txBody>
      </p:sp>
      <p:sp>
        <p:nvSpPr>
          <p:cNvPr id="15" name="ZoneTexte 20">
            <a:extLst>
              <a:ext uri="{FF2B5EF4-FFF2-40B4-BE49-F238E27FC236}">
                <a16:creationId xmlns:a16="http://schemas.microsoft.com/office/drawing/2014/main" id="{E2A685AC-5829-4C67-8753-A173C9A35404}"/>
              </a:ext>
            </a:extLst>
          </p:cNvPr>
          <p:cNvSpPr txBox="1"/>
          <p:nvPr/>
        </p:nvSpPr>
        <p:spPr>
          <a:xfrm>
            <a:off x="10157012" y="19452"/>
            <a:ext cx="2034988"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1188000" y="2589585"/>
            <a:ext cx="9372496" cy="2207567"/>
          </a:xfrm>
        </p:spPr>
        <p:txBody>
          <a:bodyPr anchor="ctr"/>
          <a:lstStyle/>
          <a:p>
            <a:pPr algn="ctr"/>
            <a:r>
              <a:rPr lang="fr-FR" dirty="0"/>
              <a:t>Modifications concernant le </a:t>
            </a:r>
            <a:br>
              <a:rPr lang="fr-FR" dirty="0"/>
            </a:br>
            <a:r>
              <a:rPr lang="fr-FR" dirty="0"/>
              <a:t>PERIMETRE DE REPORTING</a:t>
            </a:r>
            <a:endParaRPr lang="en-US" dirty="0"/>
          </a:p>
        </p:txBody>
      </p:sp>
    </p:spTree>
    <p:extLst>
      <p:ext uri="{BB962C8B-B14F-4D97-AF65-F5344CB8AC3E}">
        <p14:creationId xmlns:p14="http://schemas.microsoft.com/office/powerpoint/2010/main" val="37097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err="1"/>
              <a:t>Périmètre</a:t>
            </a:r>
            <a:r>
              <a:rPr lang="en-US" dirty="0"/>
              <a:t> de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2846" y="388784"/>
            <a:ext cx="5549153" cy="6055800"/>
          </a:xfrm>
          <a:prstGeom prst="rect">
            <a:avLst/>
          </a:prstGeom>
          <a:solidFill>
            <a:schemeClr val="tx2">
              <a:alpha val="20000"/>
            </a:schemeClr>
          </a:solidFill>
          <a:ln>
            <a:solidFill>
              <a:schemeClr val="tx2"/>
            </a:solidFill>
          </a:ln>
        </p:spPr>
        <p:txBody>
          <a:bodyPr/>
          <a:lstStyle/>
          <a:p>
            <a:pPr marL="285750" indent="-285750">
              <a:spcAft>
                <a:spcPts val="1200"/>
              </a:spcAft>
              <a:buSzPct val="100000"/>
              <a:buFont typeface="Wingdings" panose="05000000000000000000" pitchFamily="2" charset="2"/>
              <a:buChar char="Ø"/>
            </a:pPr>
            <a:r>
              <a:rPr lang="fr-FR" sz="1500" b="1" dirty="0">
                <a:solidFill>
                  <a:schemeClr val="tx2"/>
                </a:solidFill>
                <a:latin typeface="+mj-lt"/>
              </a:rPr>
              <a:t>Introduction de la définition de domaine opéré :</a:t>
            </a:r>
          </a:p>
          <a:p>
            <a:pPr marL="576000" lvl="6" indent="-285750">
              <a:spcAft>
                <a:spcPts val="1200"/>
              </a:spcAft>
              <a:buSzPct val="100000"/>
              <a:buFont typeface="Arial" panose="020B0604020202020204" pitchFamily="34" charset="0"/>
              <a:buChar char="•"/>
            </a:pPr>
            <a:r>
              <a:rPr lang="fr-FR" sz="1500" dirty="0">
                <a:solidFill>
                  <a:schemeClr val="tx2"/>
                </a:solidFill>
                <a:latin typeface="+mj-lt"/>
              </a:rPr>
              <a:t>Le type de filiale à considérer en tant qu’opératrice de sites du domaine opéré est défini : ce sont les filiales dont le Groupe à le contrôle exclusif (pour connaître le statut de votre filiale </a:t>
            </a:r>
            <a:r>
              <a:rPr lang="fr-FR" sz="1500" dirty="0">
                <a:solidFill>
                  <a:schemeClr val="tx2"/>
                </a:solidFill>
                <a:latin typeface="+mj-lt"/>
                <a:sym typeface="Wingdings" panose="05000000000000000000" pitchFamily="2" charset="2"/>
              </a:rPr>
              <a:t> contacter la </a:t>
            </a:r>
            <a:r>
              <a:rPr lang="fr-FR" sz="1500" dirty="0">
                <a:solidFill>
                  <a:schemeClr val="tx2"/>
                </a:solidFill>
                <a:latin typeface="+mj-lt"/>
              </a:rPr>
              <a:t>Direction financière de votre filiale ou de votre Branche)</a:t>
            </a:r>
          </a:p>
          <a:p>
            <a:pPr marL="576000" lvl="6" indent="-285750">
              <a:spcAft>
                <a:spcPts val="1200"/>
              </a:spcAft>
              <a:buSzPct val="100000"/>
              <a:buFont typeface="Arial" panose="020B0604020202020204" pitchFamily="34" charset="0"/>
              <a:buChar char="•"/>
            </a:pPr>
            <a:r>
              <a:rPr lang="fr-FR" sz="1500" dirty="0">
                <a:solidFill>
                  <a:schemeClr val="tx2"/>
                </a:solidFill>
                <a:latin typeface="+mj-lt"/>
              </a:rPr>
              <a:t>La notion d’opération est définie (permis, délégation etc.)</a:t>
            </a:r>
          </a:p>
          <a:p>
            <a:pPr marL="576000" lvl="6" indent="-285750">
              <a:spcAft>
                <a:spcPts val="1200"/>
              </a:spcAft>
              <a:buSzPct val="100000"/>
              <a:buFont typeface="Arial" panose="020B0604020202020204" pitchFamily="34" charset="0"/>
              <a:buChar char="•"/>
            </a:pPr>
            <a:r>
              <a:rPr lang="fr-FR" sz="1500" dirty="0">
                <a:solidFill>
                  <a:schemeClr val="tx2"/>
                </a:solidFill>
                <a:latin typeface="+mj-lt"/>
              </a:rPr>
              <a:t>Le périmètre de </a:t>
            </a:r>
            <a:r>
              <a:rPr lang="fr-FR" sz="1500" dirty="0" err="1">
                <a:solidFill>
                  <a:schemeClr val="tx2"/>
                </a:solidFill>
                <a:latin typeface="+mj-lt"/>
              </a:rPr>
              <a:t>reporting</a:t>
            </a:r>
            <a:r>
              <a:rPr lang="fr-FR" sz="1500" dirty="0">
                <a:solidFill>
                  <a:schemeClr val="tx2"/>
                </a:solidFill>
                <a:latin typeface="+mj-lt"/>
              </a:rPr>
              <a:t> des KPIs sécurité et des événements HSE reste précisé par l’annexe 1.1</a:t>
            </a:r>
          </a:p>
          <a:p>
            <a:pPr marL="576000" lvl="6" indent="-285750">
              <a:spcAft>
                <a:spcPts val="1200"/>
              </a:spcAft>
              <a:buSzPct val="100000"/>
              <a:buFont typeface="Arial" panose="020B0604020202020204" pitchFamily="34" charset="0"/>
              <a:buChar char="•"/>
            </a:pPr>
            <a:r>
              <a:rPr lang="fr-FR" sz="1500" dirty="0">
                <a:solidFill>
                  <a:schemeClr val="tx2"/>
                </a:solidFill>
                <a:latin typeface="+mj-lt"/>
              </a:rPr>
              <a:t>Le périmètre de </a:t>
            </a:r>
            <a:r>
              <a:rPr lang="fr-FR" sz="1500" dirty="0" err="1">
                <a:solidFill>
                  <a:schemeClr val="tx2"/>
                </a:solidFill>
                <a:latin typeface="+mj-lt"/>
              </a:rPr>
              <a:t>reporting</a:t>
            </a:r>
            <a:r>
              <a:rPr lang="fr-FR" sz="1500" dirty="0">
                <a:solidFill>
                  <a:schemeClr val="tx2"/>
                </a:solidFill>
                <a:latin typeface="+mj-lt"/>
              </a:rPr>
              <a:t> des KPIs environnement est précisé par l’annexe 1.3</a:t>
            </a:r>
          </a:p>
          <a:p>
            <a:pPr marL="290250" lvl="6">
              <a:spcAft>
                <a:spcPts val="1200"/>
              </a:spcAft>
              <a:buSzPct val="100000"/>
            </a:pPr>
            <a:r>
              <a:rPr lang="fr-FR" sz="1500" dirty="0">
                <a:solidFill>
                  <a:schemeClr val="tx2"/>
                </a:solidFill>
                <a:latin typeface="+mj-lt"/>
              </a:rPr>
              <a:t>Ces critères avaient déjà cours auparavant sauf la notion de contrôle exclusif qui découle d’une exigence du code du commerce français et qui s’applique au </a:t>
            </a:r>
            <a:r>
              <a:rPr lang="fr-FR" sz="1500" dirty="0" err="1">
                <a:solidFill>
                  <a:schemeClr val="tx2"/>
                </a:solidFill>
                <a:latin typeface="+mj-lt"/>
              </a:rPr>
              <a:t>reporting</a:t>
            </a:r>
            <a:r>
              <a:rPr lang="fr-FR" sz="1500" dirty="0">
                <a:solidFill>
                  <a:schemeClr val="tx2"/>
                </a:solidFill>
                <a:latin typeface="+mj-lt"/>
              </a:rPr>
              <a:t> de l’ensemble du Groupe (inclus filiales hors France) ;</a:t>
            </a:r>
          </a:p>
          <a:p>
            <a:pPr marL="285750" lvl="6" indent="-285750">
              <a:spcAft>
                <a:spcPts val="1200"/>
              </a:spcAft>
              <a:buSzPct val="100000"/>
              <a:buFont typeface="Wingdings" panose="05000000000000000000" pitchFamily="2" charset="2"/>
              <a:buChar char="Ø"/>
            </a:pPr>
            <a:r>
              <a:rPr lang="fr-FR" sz="1500" b="1" dirty="0">
                <a:solidFill>
                  <a:schemeClr val="tx2"/>
                </a:solidFill>
                <a:latin typeface="+mj-lt"/>
              </a:rPr>
              <a:t>Introduction de la définition de domaine patrimonial </a:t>
            </a:r>
            <a:r>
              <a:rPr lang="fr-FR" sz="1500" dirty="0">
                <a:solidFill>
                  <a:schemeClr val="tx2"/>
                </a:solidFill>
                <a:latin typeface="+mj-lt"/>
              </a:rPr>
              <a:t>pour le </a:t>
            </a:r>
            <a:r>
              <a:rPr lang="fr-FR" sz="1500" dirty="0" err="1">
                <a:solidFill>
                  <a:schemeClr val="tx2"/>
                </a:solidFill>
                <a:latin typeface="+mj-lt"/>
              </a:rPr>
              <a:t>reporting</a:t>
            </a:r>
            <a:r>
              <a:rPr lang="fr-FR" sz="1500" dirty="0">
                <a:solidFill>
                  <a:schemeClr val="tx2"/>
                </a:solidFill>
                <a:latin typeface="+mj-lt"/>
              </a:rPr>
              <a:t> des gaz à effet de serre uniquement (</a:t>
            </a:r>
            <a:r>
              <a:rPr lang="fr-FR" sz="1500" dirty="0" err="1">
                <a:solidFill>
                  <a:schemeClr val="tx2"/>
                </a:solidFill>
                <a:latin typeface="+mj-lt"/>
              </a:rPr>
              <a:t>reporting</a:t>
            </a:r>
            <a:r>
              <a:rPr lang="fr-FR" sz="1500" dirty="0">
                <a:solidFill>
                  <a:schemeClr val="tx2"/>
                </a:solidFill>
                <a:latin typeface="+mj-lt"/>
              </a:rPr>
              <a:t> </a:t>
            </a:r>
            <a:r>
              <a:rPr lang="fr-FR" sz="1500" dirty="0" err="1">
                <a:solidFill>
                  <a:schemeClr val="tx2"/>
                </a:solidFill>
                <a:latin typeface="+mj-lt"/>
              </a:rPr>
              <a:t>envrionnement</a:t>
            </a:r>
            <a:r>
              <a:rPr lang="fr-FR" sz="1500" dirty="0">
                <a:solidFill>
                  <a:schemeClr val="tx2"/>
                </a:solidFill>
                <a:latin typeface="+mj-lt"/>
              </a:rPr>
              <a:t>) </a:t>
            </a:r>
          </a:p>
          <a:p>
            <a:pPr marL="285750" lvl="6" indent="-285750">
              <a:spcAft>
                <a:spcPts val="1200"/>
              </a:spcAft>
              <a:buSzPct val="100000"/>
              <a:buFont typeface="Wingdings" panose="05000000000000000000" pitchFamily="2" charset="2"/>
              <a:buChar char="Ø"/>
            </a:pPr>
            <a:r>
              <a:rPr lang="fr-FR" sz="1500" b="1" dirty="0">
                <a:solidFill>
                  <a:schemeClr val="tx2"/>
                </a:solidFill>
                <a:latin typeface="+mj-lt"/>
              </a:rPr>
              <a:t>Précision sur les attendus minimaux d’un processus de </a:t>
            </a:r>
            <a:r>
              <a:rPr lang="fr-FR" sz="1500" b="1" dirty="0" err="1">
                <a:solidFill>
                  <a:schemeClr val="tx2"/>
                </a:solidFill>
                <a:latin typeface="+mj-lt"/>
              </a:rPr>
              <a:t>reporting</a:t>
            </a:r>
            <a:r>
              <a:rPr lang="fr-FR" sz="1500" b="1" dirty="0">
                <a:solidFill>
                  <a:schemeClr val="tx2"/>
                </a:solidFill>
                <a:latin typeface="+mj-lt"/>
              </a:rPr>
              <a:t> environnement </a:t>
            </a:r>
            <a:r>
              <a:rPr lang="fr-FR" sz="1500" dirty="0">
                <a:solidFill>
                  <a:schemeClr val="tx2"/>
                </a:solidFill>
                <a:latin typeface="+mj-lt"/>
              </a:rPr>
              <a:t>(se référer au point 3.2 de la CR-GR-HSE-100) </a:t>
            </a: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F2B09142-4CB3-4E0C-AC44-D40F83921EBE}"/>
              </a:ext>
            </a:extLst>
          </p:cNvPr>
          <p:cNvPicPr>
            <a:picLocks noChangeAspect="1"/>
          </p:cNvPicPr>
          <p:nvPr/>
        </p:nvPicPr>
        <p:blipFill>
          <a:blip r:embed="rId3"/>
          <a:stretch>
            <a:fillRect/>
          </a:stretch>
        </p:blipFill>
        <p:spPr>
          <a:xfrm>
            <a:off x="333738" y="465427"/>
            <a:ext cx="5924491" cy="1277700"/>
          </a:xfrm>
          <a:prstGeom prst="rect">
            <a:avLst/>
          </a:prstGeom>
        </p:spPr>
      </p:pic>
      <p:pic>
        <p:nvPicPr>
          <p:cNvPr id="4" name="Image 3">
            <a:extLst>
              <a:ext uri="{FF2B5EF4-FFF2-40B4-BE49-F238E27FC236}">
                <a16:creationId xmlns:a16="http://schemas.microsoft.com/office/drawing/2014/main" id="{FB13E8C3-D52F-4E1E-9567-35357622E60A}"/>
              </a:ext>
            </a:extLst>
          </p:cNvPr>
          <p:cNvPicPr>
            <a:picLocks noChangeAspect="1"/>
          </p:cNvPicPr>
          <p:nvPr/>
        </p:nvPicPr>
        <p:blipFill>
          <a:blip r:embed="rId4"/>
          <a:stretch>
            <a:fillRect/>
          </a:stretch>
        </p:blipFill>
        <p:spPr>
          <a:xfrm>
            <a:off x="385753" y="1848166"/>
            <a:ext cx="2519243" cy="4571684"/>
          </a:xfrm>
          <a:prstGeom prst="rect">
            <a:avLst/>
          </a:prstGeom>
        </p:spPr>
      </p:pic>
      <p:pic>
        <p:nvPicPr>
          <p:cNvPr id="5" name="Image 4">
            <a:extLst>
              <a:ext uri="{FF2B5EF4-FFF2-40B4-BE49-F238E27FC236}">
                <a16:creationId xmlns:a16="http://schemas.microsoft.com/office/drawing/2014/main" id="{0EBDDBF0-40CE-4BEC-A3A5-6CD93CC40B94}"/>
              </a:ext>
            </a:extLst>
          </p:cNvPr>
          <p:cNvPicPr>
            <a:picLocks noChangeAspect="1"/>
          </p:cNvPicPr>
          <p:nvPr/>
        </p:nvPicPr>
        <p:blipFill>
          <a:blip r:embed="rId5"/>
          <a:stretch>
            <a:fillRect/>
          </a:stretch>
        </p:blipFill>
        <p:spPr>
          <a:xfrm>
            <a:off x="3327293" y="1975777"/>
            <a:ext cx="2635824" cy="1070550"/>
          </a:xfrm>
          <a:prstGeom prst="rect">
            <a:avLst/>
          </a:prstGeom>
        </p:spPr>
      </p:pic>
      <p:pic>
        <p:nvPicPr>
          <p:cNvPr id="9" name="Image 8">
            <a:extLst>
              <a:ext uri="{FF2B5EF4-FFF2-40B4-BE49-F238E27FC236}">
                <a16:creationId xmlns:a16="http://schemas.microsoft.com/office/drawing/2014/main" id="{CBB0E96D-63CE-4F48-B8CD-6C6D33610F33}"/>
              </a:ext>
            </a:extLst>
          </p:cNvPr>
          <p:cNvPicPr>
            <a:picLocks noChangeAspect="1"/>
          </p:cNvPicPr>
          <p:nvPr/>
        </p:nvPicPr>
        <p:blipFill rotWithShape="1">
          <a:blip r:embed="rId6"/>
          <a:srcRect r="1980"/>
          <a:stretch/>
        </p:blipFill>
        <p:spPr>
          <a:xfrm>
            <a:off x="3295984" y="3081590"/>
            <a:ext cx="2698442" cy="3254218"/>
          </a:xfrm>
          <a:prstGeom prst="rect">
            <a:avLst/>
          </a:prstGeom>
        </p:spPr>
      </p:pic>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MODIFICATION D’ EXIGENCE ET DE DEFINITION</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spTree>
    <p:extLst>
      <p:ext uri="{BB962C8B-B14F-4D97-AF65-F5344CB8AC3E}">
        <p14:creationId xmlns:p14="http://schemas.microsoft.com/office/powerpoint/2010/main" val="20241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err="1"/>
              <a:t>Périmètre</a:t>
            </a:r>
            <a:r>
              <a:rPr lang="en-US" dirty="0"/>
              <a:t> de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fr-FR" b="1" dirty="0" err="1">
                <a:solidFill>
                  <a:schemeClr val="tx2"/>
                </a:solidFill>
                <a:latin typeface="+mj-lt"/>
              </a:rPr>
              <a:t>Reporting</a:t>
            </a:r>
            <a:r>
              <a:rPr lang="fr-FR" b="1" dirty="0">
                <a:solidFill>
                  <a:schemeClr val="tx2"/>
                </a:solidFill>
                <a:latin typeface="+mj-lt"/>
              </a:rPr>
              <a:t> environnement : </a:t>
            </a:r>
            <a:r>
              <a:rPr lang="fr-FR" dirty="0">
                <a:solidFill>
                  <a:schemeClr val="tx2"/>
                </a:solidFill>
                <a:latin typeface="+mj-lt"/>
              </a:rPr>
              <a:t>Introduction des règles de modification du périmètre de </a:t>
            </a:r>
            <a:r>
              <a:rPr lang="fr-FR" dirty="0" err="1">
                <a:solidFill>
                  <a:schemeClr val="tx2"/>
                </a:solidFill>
                <a:latin typeface="+mj-lt"/>
              </a:rPr>
              <a:t>reporting</a:t>
            </a:r>
            <a:r>
              <a:rPr lang="fr-FR" dirty="0">
                <a:solidFill>
                  <a:schemeClr val="tx2"/>
                </a:solidFill>
                <a:latin typeface="+mj-lt"/>
              </a:rPr>
              <a:t> environnement. Pas de changement par rapport aux pratiques existantes.</a:t>
            </a:r>
          </a:p>
          <a:p>
            <a:pPr marL="285750" lvl="6" indent="-285750">
              <a:spcAft>
                <a:spcPts val="1200"/>
              </a:spcAft>
              <a:buSzPct val="100000"/>
              <a:buFont typeface="Wingdings" panose="05000000000000000000" pitchFamily="2" charset="2"/>
              <a:buChar char="Ø"/>
            </a:pPr>
            <a:r>
              <a:rPr lang="fr-FR" b="1" dirty="0" err="1">
                <a:solidFill>
                  <a:schemeClr val="tx2"/>
                </a:solidFill>
                <a:latin typeface="+mj-lt"/>
              </a:rPr>
              <a:t>Reporting</a:t>
            </a:r>
            <a:r>
              <a:rPr lang="fr-FR" b="1" dirty="0">
                <a:solidFill>
                  <a:schemeClr val="tx2"/>
                </a:solidFill>
                <a:latin typeface="+mj-lt"/>
              </a:rPr>
              <a:t> sécurité : </a:t>
            </a:r>
            <a:r>
              <a:rPr lang="fr-FR" dirty="0">
                <a:solidFill>
                  <a:schemeClr val="tx2"/>
                </a:solidFill>
                <a:latin typeface="+mj-lt"/>
              </a:rPr>
              <a:t>Pas de modification.</a:t>
            </a:r>
            <a:endParaRPr lang="fr-FR" sz="1600" dirty="0">
              <a:solidFill>
                <a:schemeClr val="tx2"/>
              </a:solidFill>
              <a:latin typeface="+mj-lt"/>
            </a:endParaRP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MODIFICATION D’EXIGENCE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7" name="Image 6">
            <a:extLst>
              <a:ext uri="{FF2B5EF4-FFF2-40B4-BE49-F238E27FC236}">
                <a16:creationId xmlns:a16="http://schemas.microsoft.com/office/drawing/2014/main" id="{8CF047AB-0EB4-4147-A63E-62AA5D449EC8}"/>
              </a:ext>
            </a:extLst>
          </p:cNvPr>
          <p:cNvPicPr>
            <a:picLocks noChangeAspect="1"/>
          </p:cNvPicPr>
          <p:nvPr/>
        </p:nvPicPr>
        <p:blipFill>
          <a:blip r:embed="rId3"/>
          <a:stretch>
            <a:fillRect/>
          </a:stretch>
        </p:blipFill>
        <p:spPr>
          <a:xfrm>
            <a:off x="416185" y="1464438"/>
            <a:ext cx="5736728" cy="3583423"/>
          </a:xfrm>
          <a:prstGeom prst="rect">
            <a:avLst/>
          </a:prstGeom>
        </p:spPr>
      </p:pic>
    </p:spTree>
    <p:extLst>
      <p:ext uri="{BB962C8B-B14F-4D97-AF65-F5344CB8AC3E}">
        <p14:creationId xmlns:p14="http://schemas.microsoft.com/office/powerpoint/2010/main" val="368725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err="1"/>
              <a:t>Périmètre</a:t>
            </a:r>
            <a:r>
              <a:rPr lang="en-US" dirty="0"/>
              <a:t> de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51812" y="388784"/>
            <a:ext cx="5540188"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fr-FR" b="1" dirty="0">
                <a:solidFill>
                  <a:schemeClr val="tx2"/>
                </a:solidFill>
                <a:latin typeface="+mj-lt"/>
              </a:rPr>
              <a:t>Transport de marchandises par route  en contrat ≥ 6 mois : </a:t>
            </a:r>
            <a:r>
              <a:rPr lang="fr-FR" dirty="0">
                <a:solidFill>
                  <a:schemeClr val="tx2"/>
                </a:solidFill>
                <a:latin typeface="+mj-lt"/>
              </a:rPr>
              <a:t>seuls ceux </a:t>
            </a:r>
            <a:r>
              <a:rPr lang="fr-FR" u="sng" dirty="0">
                <a:solidFill>
                  <a:schemeClr val="tx2"/>
                </a:solidFill>
                <a:latin typeface="+mj-lt"/>
              </a:rPr>
              <a:t>organisant une flotte dédiée</a:t>
            </a:r>
            <a:r>
              <a:rPr lang="fr-FR" dirty="0">
                <a:solidFill>
                  <a:schemeClr val="tx2"/>
                </a:solidFill>
                <a:latin typeface="+mj-lt"/>
              </a:rPr>
              <a:t> ou un </a:t>
            </a:r>
            <a:r>
              <a:rPr lang="fr-FR" u="sng" dirty="0">
                <a:solidFill>
                  <a:schemeClr val="tx2"/>
                </a:solidFill>
                <a:latin typeface="+mj-lt"/>
              </a:rPr>
              <a:t>flux de transport</a:t>
            </a:r>
            <a:r>
              <a:rPr lang="fr-FR" dirty="0">
                <a:solidFill>
                  <a:schemeClr val="tx2"/>
                </a:solidFill>
                <a:latin typeface="+mj-lt"/>
              </a:rPr>
              <a:t> sont à inclure dans les indicateurs sécurité du Groupe (TRI, SVAR etc.). </a:t>
            </a:r>
          </a:p>
          <a:p>
            <a:pPr marL="285750" lvl="6" indent="-285750">
              <a:spcAft>
                <a:spcPts val="1200"/>
              </a:spcAft>
              <a:buSzPct val="100000"/>
              <a:buFont typeface="Wingdings" panose="05000000000000000000" pitchFamily="2" charset="2"/>
              <a:buChar char="Ø"/>
            </a:pPr>
            <a:r>
              <a:rPr lang="fr-FR" b="1" dirty="0">
                <a:solidFill>
                  <a:schemeClr val="tx2"/>
                </a:solidFill>
                <a:latin typeface="+mj-lt"/>
              </a:rPr>
              <a:t>Transport marchandises par voie maritime ou fluviale:</a:t>
            </a:r>
          </a:p>
          <a:p>
            <a:pPr marL="540000" lvl="6" indent="-285750">
              <a:spcAft>
                <a:spcPts val="1200"/>
              </a:spcAft>
              <a:buSzPct val="100000"/>
              <a:buFont typeface="Arial" panose="020B0604020202020204" pitchFamily="34" charset="0"/>
              <a:buChar char="•"/>
            </a:pPr>
            <a:r>
              <a:rPr lang="fr-FR" dirty="0">
                <a:solidFill>
                  <a:schemeClr val="tx2"/>
                </a:solidFill>
                <a:latin typeface="+mj-lt"/>
              </a:rPr>
              <a:t>Les navires ou barges </a:t>
            </a:r>
            <a:r>
              <a:rPr lang="fr-FR" u="sng" dirty="0">
                <a:solidFill>
                  <a:schemeClr val="tx2"/>
                </a:solidFill>
                <a:latin typeface="+mj-lt"/>
              </a:rPr>
              <a:t>opérées techniquement </a:t>
            </a:r>
            <a:r>
              <a:rPr lang="fr-FR" dirty="0">
                <a:solidFill>
                  <a:schemeClr val="tx2"/>
                </a:solidFill>
                <a:latin typeface="+mj-lt"/>
              </a:rPr>
              <a:t>par le Groupe sont inclus dans le périmètre de </a:t>
            </a:r>
            <a:r>
              <a:rPr lang="fr-FR" dirty="0" err="1">
                <a:solidFill>
                  <a:schemeClr val="tx2"/>
                </a:solidFill>
                <a:latin typeface="+mj-lt"/>
              </a:rPr>
              <a:t>reporting</a:t>
            </a:r>
            <a:r>
              <a:rPr lang="fr-FR" dirty="0">
                <a:solidFill>
                  <a:schemeClr val="tx2"/>
                </a:solidFill>
                <a:latin typeface="+mj-lt"/>
              </a:rPr>
              <a:t> des indicateurs sécurité ;</a:t>
            </a:r>
          </a:p>
          <a:p>
            <a:pPr marL="540000" lvl="6" indent="-285750">
              <a:spcAft>
                <a:spcPts val="1200"/>
              </a:spcAft>
              <a:buSzPct val="100000"/>
              <a:buFont typeface="Arial" panose="020B0604020202020204" pitchFamily="34" charset="0"/>
              <a:buChar char="•"/>
            </a:pPr>
            <a:r>
              <a:rPr lang="fr-FR" dirty="0">
                <a:solidFill>
                  <a:schemeClr val="tx2"/>
                </a:solidFill>
                <a:latin typeface="+mj-lt"/>
              </a:rPr>
              <a:t>Les navires ou barges affrétées à temps ne sont inclus dans le périmètre de </a:t>
            </a:r>
            <a:r>
              <a:rPr lang="fr-FR" dirty="0" err="1">
                <a:solidFill>
                  <a:schemeClr val="tx2"/>
                </a:solidFill>
                <a:latin typeface="+mj-lt"/>
              </a:rPr>
              <a:t>reporting</a:t>
            </a:r>
            <a:r>
              <a:rPr lang="fr-FR" dirty="0">
                <a:solidFill>
                  <a:schemeClr val="tx2"/>
                </a:solidFill>
                <a:latin typeface="+mj-lt"/>
              </a:rPr>
              <a:t> des indicateurs sécurité que si la durée de la charte est :</a:t>
            </a:r>
          </a:p>
          <a:p>
            <a:pPr marL="792000" lvl="7" indent="-285750">
              <a:spcAft>
                <a:spcPts val="1200"/>
              </a:spcAft>
              <a:buSzPct val="100000"/>
              <a:buFont typeface="Courier New" panose="02070309020205020404" pitchFamily="49" charset="0"/>
              <a:buChar char="o"/>
            </a:pPr>
            <a:r>
              <a:rPr lang="fr-FR" dirty="0">
                <a:solidFill>
                  <a:schemeClr val="tx2"/>
                </a:solidFill>
                <a:latin typeface="+mj-lt"/>
              </a:rPr>
              <a:t>supérieure à 6 mois ou ;</a:t>
            </a:r>
          </a:p>
          <a:p>
            <a:pPr marL="792000" lvl="7" indent="-285750">
              <a:spcAft>
                <a:spcPts val="1200"/>
              </a:spcAft>
              <a:buSzPct val="100000"/>
              <a:buFont typeface="Courier New" panose="02070309020205020404" pitchFamily="49" charset="0"/>
              <a:buChar char="o"/>
            </a:pPr>
            <a:r>
              <a:rPr lang="fr-FR" dirty="0">
                <a:solidFill>
                  <a:schemeClr val="tx2"/>
                </a:solidFill>
                <a:latin typeface="+mj-lt"/>
              </a:rPr>
              <a:t>inférieure à 6 mois mais reconductible.</a:t>
            </a: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MODIFICATION D’ANNEXE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3" name="Image 2">
            <a:extLst>
              <a:ext uri="{FF2B5EF4-FFF2-40B4-BE49-F238E27FC236}">
                <a16:creationId xmlns:a16="http://schemas.microsoft.com/office/drawing/2014/main" id="{7086CA4C-B10E-4BAD-BDB0-8CD6D236468A}"/>
              </a:ext>
            </a:extLst>
          </p:cNvPr>
          <p:cNvPicPr>
            <a:picLocks noChangeAspect="1"/>
          </p:cNvPicPr>
          <p:nvPr/>
        </p:nvPicPr>
        <p:blipFill>
          <a:blip r:embed="rId3"/>
          <a:stretch>
            <a:fillRect/>
          </a:stretch>
        </p:blipFill>
        <p:spPr>
          <a:xfrm>
            <a:off x="535632" y="404664"/>
            <a:ext cx="5560368" cy="5892014"/>
          </a:xfrm>
          <a:prstGeom prst="rect">
            <a:avLst/>
          </a:prstGeom>
        </p:spPr>
      </p:pic>
    </p:spTree>
    <p:extLst>
      <p:ext uri="{BB962C8B-B14F-4D97-AF65-F5344CB8AC3E}">
        <p14:creationId xmlns:p14="http://schemas.microsoft.com/office/powerpoint/2010/main" val="161727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8408504" cy="404664"/>
          </a:xfrm>
        </p:spPr>
        <p:txBody>
          <a:bodyPr/>
          <a:lstStyle/>
          <a:p>
            <a:r>
              <a:rPr lang="en-US" dirty="0" err="1"/>
              <a:t>Périmètre</a:t>
            </a:r>
            <a:r>
              <a:rPr lang="en-US" dirty="0"/>
              <a:t> de reporting</a:t>
            </a:r>
          </a:p>
        </p:txBody>
      </p:sp>
      <p:sp>
        <p:nvSpPr>
          <p:cNvPr id="8" name="ZoneTexte 20">
            <a:extLst>
              <a:ext uri="{FF2B5EF4-FFF2-40B4-BE49-F238E27FC236}">
                <a16:creationId xmlns:a16="http://schemas.microsoft.com/office/drawing/2014/main" id="{E8B0CEE1-9ABF-4097-AA69-865585836291}"/>
              </a:ext>
            </a:extLst>
          </p:cNvPr>
          <p:cNvSpPr txBox="1"/>
          <p:nvPr/>
        </p:nvSpPr>
        <p:spPr>
          <a:xfrm>
            <a:off x="10213768" y="19452"/>
            <a:ext cx="1978232" cy="369332"/>
          </a:xfrm>
          <a:prstGeom prst="rect">
            <a:avLst/>
          </a:prstGeom>
          <a:noFill/>
        </p:spPr>
        <p:txBody>
          <a:bodyPr wrap="square" rtlCol="0">
            <a:spAutoFit/>
          </a:bodyPr>
          <a:lstStyle/>
          <a:p>
            <a:pPr algn="l"/>
            <a:r>
              <a:rPr lang="en-US" b="1" dirty="0">
                <a:solidFill>
                  <a:schemeClr val="bg1"/>
                </a:solidFill>
              </a:rPr>
              <a:t>CR-GR-HSE-100 </a:t>
            </a:r>
            <a:endParaRPr lang="fr-FR" b="1" dirty="0">
              <a:solidFill>
                <a:schemeClr val="bg1"/>
              </a:solidFill>
            </a:endParaRPr>
          </a:p>
        </p:txBody>
      </p:sp>
      <p:sp>
        <p:nvSpPr>
          <p:cNvPr id="6" name="Rectangle 5"/>
          <p:cNvSpPr/>
          <p:nvPr/>
        </p:nvSpPr>
        <p:spPr>
          <a:xfrm>
            <a:off x="6641694" y="388784"/>
            <a:ext cx="5550306" cy="6055800"/>
          </a:xfrm>
          <a:prstGeom prst="rect">
            <a:avLst/>
          </a:prstGeom>
          <a:solidFill>
            <a:schemeClr val="tx2">
              <a:alpha val="20000"/>
            </a:schemeClr>
          </a:solidFill>
          <a:ln>
            <a:solidFill>
              <a:schemeClr val="tx2"/>
            </a:solidFill>
          </a:ln>
        </p:spPr>
        <p:txBody>
          <a:bodyPr anchor="ctr" anchorCtr="0"/>
          <a:lstStyle/>
          <a:p>
            <a:pPr marL="285750" indent="-285750">
              <a:spcAft>
                <a:spcPts val="1200"/>
              </a:spcAft>
              <a:buSzPct val="100000"/>
              <a:buFont typeface="Wingdings" panose="05000000000000000000" pitchFamily="2" charset="2"/>
              <a:buChar char="Ø"/>
            </a:pPr>
            <a:r>
              <a:rPr lang="fr-FR" dirty="0">
                <a:solidFill>
                  <a:schemeClr val="tx2"/>
                </a:solidFill>
                <a:latin typeface="+mj-lt"/>
              </a:rPr>
              <a:t>Le type d’actifs, d’activités ou de sites  devant effectuer ou étant dispensé de </a:t>
            </a:r>
            <a:r>
              <a:rPr lang="fr-FR" dirty="0" err="1">
                <a:solidFill>
                  <a:schemeClr val="tx2"/>
                </a:solidFill>
                <a:latin typeface="+mj-lt"/>
              </a:rPr>
              <a:t>reporting</a:t>
            </a:r>
            <a:r>
              <a:rPr lang="fr-FR" dirty="0">
                <a:solidFill>
                  <a:schemeClr val="tx2"/>
                </a:solidFill>
                <a:latin typeface="+mj-lt"/>
              </a:rPr>
              <a:t> environnement est précisé.</a:t>
            </a:r>
          </a:p>
          <a:p>
            <a:pPr marL="285750" indent="-285750">
              <a:spcAft>
                <a:spcPts val="1200"/>
              </a:spcAft>
              <a:buSzPct val="100000"/>
              <a:buFont typeface="Wingdings" panose="05000000000000000000" pitchFamily="2" charset="2"/>
              <a:buChar char="Ø"/>
            </a:pPr>
            <a:r>
              <a:rPr lang="fr-FR" dirty="0">
                <a:solidFill>
                  <a:schemeClr val="tx2"/>
                </a:solidFill>
                <a:latin typeface="+mj-lt"/>
              </a:rPr>
              <a:t>Nota : les actifs, activités ou sites cités dans cette annexe comme devant réaliser un </a:t>
            </a:r>
            <a:r>
              <a:rPr lang="fr-FR" dirty="0" err="1">
                <a:solidFill>
                  <a:schemeClr val="tx2"/>
                </a:solidFill>
                <a:latin typeface="+mj-lt"/>
              </a:rPr>
              <a:t>reporting</a:t>
            </a:r>
            <a:r>
              <a:rPr lang="fr-FR" dirty="0">
                <a:solidFill>
                  <a:schemeClr val="tx2"/>
                </a:solidFill>
                <a:latin typeface="+mj-lt"/>
              </a:rPr>
              <a:t> environnement peuvent être dispensées de reporter certains indicateurs du fait du principe de matérialité défini aux points 5.1 et 7 de la règle.</a:t>
            </a:r>
          </a:p>
          <a:p>
            <a:pPr marL="285750" indent="-285750">
              <a:spcAft>
                <a:spcPts val="1200"/>
              </a:spcAft>
              <a:buSzPct val="100000"/>
              <a:buFont typeface="Wingdings" panose="05000000000000000000" pitchFamily="2" charset="2"/>
              <a:buChar char="Ø"/>
            </a:pPr>
            <a:endParaRPr lang="fr-FR" b="1" dirty="0">
              <a:solidFill>
                <a:schemeClr val="tx2"/>
              </a:solidFill>
              <a:latin typeface="+mj-lt"/>
            </a:endParaRPr>
          </a:p>
          <a:p>
            <a:pPr marL="290250" lvl="6">
              <a:spcAft>
                <a:spcPts val="1200"/>
              </a:spcAft>
              <a:buSzPct val="100000"/>
            </a:pPr>
            <a:endParaRPr lang="fr-FR" sz="1600" dirty="0">
              <a:solidFill>
                <a:schemeClr val="tx2"/>
              </a:solidFill>
              <a:latin typeface="+mj-lt"/>
            </a:endParaRPr>
          </a:p>
        </p:txBody>
      </p:sp>
      <p:sp>
        <p:nvSpPr>
          <p:cNvPr id="13" name="Rectangle 12"/>
          <p:cNvSpPr/>
          <p:nvPr/>
        </p:nvSpPr>
        <p:spPr>
          <a:xfrm>
            <a:off x="9806473" y="4478694"/>
            <a:ext cx="2266079" cy="1138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EEA4C79-49DE-457D-A0A8-84429A81B673}"/>
              </a:ext>
            </a:extLst>
          </p:cNvPr>
          <p:cNvSpPr txBox="1"/>
          <p:nvPr/>
        </p:nvSpPr>
        <p:spPr>
          <a:xfrm rot="16200000">
            <a:off x="-2871089" y="3265692"/>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NOUVELLE ANNEXE</a:t>
            </a:r>
          </a:p>
        </p:txBody>
      </p:sp>
      <p:sp>
        <p:nvSpPr>
          <p:cNvPr id="19" name="ZoneTexte 18">
            <a:extLst>
              <a:ext uri="{FF2B5EF4-FFF2-40B4-BE49-F238E27FC236}">
                <a16:creationId xmlns:a16="http://schemas.microsoft.com/office/drawing/2014/main" id="{04223B8C-F82B-415F-93B5-BEE041122F05}"/>
              </a:ext>
            </a:extLst>
          </p:cNvPr>
          <p:cNvSpPr txBox="1"/>
          <p:nvPr/>
        </p:nvSpPr>
        <p:spPr>
          <a:xfrm rot="16200000">
            <a:off x="3411333" y="3214224"/>
            <a:ext cx="6091388" cy="369332"/>
          </a:xfrm>
          <a:prstGeom prst="rect">
            <a:avLst/>
          </a:prstGeom>
          <a:noFill/>
          <a:ln>
            <a:solidFill>
              <a:schemeClr val="tx2"/>
            </a:solidFill>
          </a:ln>
        </p:spPr>
        <p:txBody>
          <a:bodyPr wrap="square" rtlCol="0">
            <a:spAutoFit/>
          </a:bodyPr>
          <a:lstStyle/>
          <a:p>
            <a:pPr algn="ctr"/>
            <a:r>
              <a:rPr lang="fr-FR" b="1" dirty="0">
                <a:solidFill>
                  <a:schemeClr val="tx2"/>
                </a:solidFill>
              </a:rPr>
              <a:t>CE QUI CHANGE</a:t>
            </a:r>
          </a:p>
        </p:txBody>
      </p:sp>
      <p:pic>
        <p:nvPicPr>
          <p:cNvPr id="7" name="Image 6">
            <a:extLst>
              <a:ext uri="{FF2B5EF4-FFF2-40B4-BE49-F238E27FC236}">
                <a16:creationId xmlns:a16="http://schemas.microsoft.com/office/drawing/2014/main" id="{AA90A9B2-C236-4D6E-8A93-8467AE463243}"/>
              </a:ext>
            </a:extLst>
          </p:cNvPr>
          <p:cNvPicPr>
            <a:picLocks noChangeAspect="1"/>
          </p:cNvPicPr>
          <p:nvPr/>
        </p:nvPicPr>
        <p:blipFill>
          <a:blip r:embed="rId3"/>
          <a:stretch>
            <a:fillRect/>
          </a:stretch>
        </p:blipFill>
        <p:spPr>
          <a:xfrm>
            <a:off x="485145" y="489857"/>
            <a:ext cx="4859742" cy="5880287"/>
          </a:xfrm>
          <a:prstGeom prst="rect">
            <a:avLst/>
          </a:prstGeom>
        </p:spPr>
      </p:pic>
    </p:spTree>
    <p:extLst>
      <p:ext uri="{BB962C8B-B14F-4D97-AF65-F5344CB8AC3E}">
        <p14:creationId xmlns:p14="http://schemas.microsoft.com/office/powerpoint/2010/main" val="180583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1188000" y="2589585"/>
            <a:ext cx="9372496" cy="2207567"/>
          </a:xfrm>
        </p:spPr>
        <p:txBody>
          <a:bodyPr anchor="ctr"/>
          <a:lstStyle/>
          <a:p>
            <a:pPr algn="ctr"/>
            <a:r>
              <a:rPr lang="fr-FR" dirty="0"/>
              <a:t>Modifications concernant le</a:t>
            </a:r>
            <a:br>
              <a:rPr lang="fr-FR" dirty="0"/>
            </a:br>
            <a:r>
              <a:rPr lang="fr-FR" dirty="0"/>
              <a:t>REPORTING SÉCURITÉ</a:t>
            </a:r>
            <a:endParaRPr lang="en-US" sz="2000" dirty="0"/>
          </a:p>
        </p:txBody>
      </p:sp>
    </p:spTree>
    <p:extLst>
      <p:ext uri="{BB962C8B-B14F-4D97-AF65-F5344CB8AC3E}">
        <p14:creationId xmlns:p14="http://schemas.microsoft.com/office/powerpoint/2010/main" val="1794187111"/>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9E846D1BBF89449EF94DA111C67652" ma:contentTypeVersion="2" ma:contentTypeDescription="Crée un document." ma:contentTypeScope="" ma:versionID="aed07860261f188a8b63f0831dfff6ef">
  <xsd:schema xmlns:xsd="http://www.w3.org/2001/XMLSchema" xmlns:xs="http://www.w3.org/2001/XMLSchema" xmlns:p="http://schemas.microsoft.com/office/2006/metadata/properties" xmlns:ns2="5d669db1-3e2f-44f1-b377-ffdb62ca668f" targetNamespace="http://schemas.microsoft.com/office/2006/metadata/properties" ma:root="true" ma:fieldsID="b1a999488c79d3b984eeb319f2a67d76" ns2:_="">
    <xsd:import namespace="5d669db1-3e2f-44f1-b377-ffdb62ca66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669db1-3e2f-44f1-b377-ffdb62ca66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41E6D2-3D1B-4546-99AD-4B124077E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669db1-3e2f-44f1-b377-ffdb62ca6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BF345F-16E4-4A91-9E30-AE9CFF3F2D3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7B8334A-1AD4-4E83-9A22-3E0345E192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1284</TotalTime>
  <Words>3469</Words>
  <Application>Microsoft Office PowerPoint</Application>
  <PresentationFormat>Grand écran</PresentationFormat>
  <Paragraphs>288</Paragraphs>
  <Slides>28</Slides>
  <Notes>28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Cambria Math</vt:lpstr>
      <vt:lpstr>Courier New</vt:lpstr>
      <vt:lpstr>Wingdings</vt:lpstr>
      <vt:lpstr/>
      <vt:lpstr>REPORTING HSE revision 01 REGLE HSE GROUPE (CR-GR-HSE 100 rev 01)  SYNTHESE  La rev01 de cette règle introduit les exigences du Groupe en matière de reporting environnement et revise certaines exigences en matière de reporting sécurité. Cette présentation reprend les principales modifications et ajouts.</vt:lpstr>
      <vt:lpstr>Présentation PowerPoint</vt:lpstr>
      <vt:lpstr>Présentation PowerPoint</vt:lpstr>
      <vt:lpstr>Modifications concernant le  PERIMETRE DE REPORTING</vt:lpstr>
      <vt:lpstr>Présentation PowerPoint</vt:lpstr>
      <vt:lpstr>Présentation PowerPoint</vt:lpstr>
      <vt:lpstr>Présentation PowerPoint</vt:lpstr>
      <vt:lpstr>Présentation PowerPoint</vt:lpstr>
      <vt:lpstr>Modifications concernant le REPORTING SÉCURITÉ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Ajout concernant le REPORTING ENVIRONNEMENT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Kristel AUBERT</cp:lastModifiedBy>
  <cp:revision>158</cp:revision>
  <cp:lastPrinted>2019-02-13T13:41:57Z</cp:lastPrinted>
  <dcterms:modified xsi:type="dcterms:W3CDTF">2021-01-15T19:32:32Z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0x010100519E846D1BBF89449EF94DA111C67652</vt:lpwstr>
  </property>
  <property fmtid="{D5CDD505-2E9C-101B-9397-08002B2CF9AE}" pid="3" name="MSIP_Label_2b30ed1b-e95f-40b5-af89-828263f287a7_Enabled">
    <vt:lpwstr>True</vt:lpwstr>
  </property>
  <property fmtid="{D5CDD505-2E9C-101B-9397-08002B2CF9AE}" pid="4" name="MSIP_Label_2b30ed1b-e95f-40b5-af89-828263f287a7_SiteId">
    <vt:lpwstr>329e91b0-e21f-48fb-a071-456717ecc28e</vt:lpwstr>
  </property>
  <property fmtid="{D5CDD505-2E9C-101B-9397-08002B2CF9AE}" pid="5" name="MSIP_Label_2b30ed1b-e95f-40b5-af89-828263f287a7_Owner">
    <vt:lpwstr>kristel.aubert@total.com</vt:lpwstr>
  </property>
  <property fmtid="{D5CDD505-2E9C-101B-9397-08002B2CF9AE}" pid="6" name="MSIP_Label_2b30ed1b-e95f-40b5-af89-828263f287a7_SetDate">
    <vt:lpwstr>2020-09-11T14:49:17.5777086Z</vt:lpwstr>
  </property>
  <property fmtid="{D5CDD505-2E9C-101B-9397-08002B2CF9AE}" pid="7" name="MSIP_Label_2b30ed1b-e95f-40b5-af89-828263f287a7_Name">
    <vt:lpwstr>Restricted</vt:lpwstr>
  </property>
  <property fmtid="{D5CDD505-2E9C-101B-9397-08002B2CF9AE}" pid="8" name="MSIP_Label_2b30ed1b-e95f-40b5-af89-828263f287a7_Application">
    <vt:lpwstr>Microsoft Azure Information Protection</vt:lpwstr>
  </property>
  <property fmtid="{D5CDD505-2E9C-101B-9397-08002B2CF9AE}" pid="9" name="MSIP_Label_2b30ed1b-e95f-40b5-af89-828263f287a7_ActionId">
    <vt:lpwstr>c45d6c02-9f3c-459f-b1de-3f81317a4d36</vt:lpwstr>
  </property>
  <property fmtid="{D5CDD505-2E9C-101B-9397-08002B2CF9AE}" pid="10" name="MSIP_Label_2b30ed1b-e95f-40b5-af89-828263f287a7_Extended_MSFT_Method">
    <vt:lpwstr>Automatic</vt:lpwstr>
  </property>
  <property fmtid="{D5CDD505-2E9C-101B-9397-08002B2CF9AE}" pid="11" name="Sensitivity">
    <vt:lpwstr>Restricted</vt:lpwstr>
  </property>
</Properties>
</file>