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73" r:id="rId5"/>
    <p:sldId id="440" r:id="rId6"/>
    <p:sldId id="427" r:id="rId7"/>
    <p:sldId id="428" r:id="rId8"/>
    <p:sldId id="429" r:id="rId9"/>
    <p:sldId id="439" r:id="rId10"/>
    <p:sldId id="437" r:id="rId11"/>
    <p:sldId id="441" r:id="rId12"/>
  </p:sldIdLst>
  <p:sldSz cx="12192000" cy="6858000"/>
  <p:notesSz cx="6797675" cy="9926638"/>
  <p:defaultTextStyle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ebastien MUNERET" initials="SM" lastIdx="1" clrIdx="0">
    <p:extLst>
      <p:ext uri="{19B8F6BF-5375-455C-9EA6-DF929625EA0E}">
        <p15:presenceInfo xmlns:p15="http://schemas.microsoft.com/office/powerpoint/2012/main" userId="S-1-5-21-1688137703-1013256711-2629252250-3234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FFCC"/>
    <a:srgbClr val="376092"/>
    <a:srgbClr val="FF9900"/>
    <a:srgbClr val="A90025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58" autoAdjust="0"/>
    <p:restoredTop sz="95405" autoAdjust="0"/>
  </p:normalViewPr>
  <p:slideViewPr>
    <p:cSldViewPr>
      <p:cViewPr varScale="1">
        <p:scale>
          <a:sx n="85" d="100"/>
          <a:sy n="85" d="100"/>
        </p:scale>
        <p:origin x="114" y="34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5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56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commentAuthors" Target="commentAuthors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8F9218-3AC4-4588-AD15-C8B9615A4193}" type="datetimeFigureOut">
              <a:rPr lang="en-US" smtClean="0"/>
              <a:pPr/>
              <a:t>1/29/2019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71A043-F37E-42BC-90A9-BA46E9EBA480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661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CB1C22-5F7F-45DB-B066-C38515A5A04C}" type="datetimeFigureOut">
              <a:rPr lang="en-US" smtClean="0"/>
              <a:pPr/>
              <a:t>1/29/2019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BD1F9-669C-4CA0-8FBF-032659BF092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19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812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512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7300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666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66124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11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sz="1100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9BD1F9-669C-4CA0-8FBF-032659BF092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236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>
    <p:bg>
      <p:bgPr>
        <a:solidFill>
          <a:srgbClr val="37609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 descr="TOTAL_LOGO_bandeau_01_haut_T_RGB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" y="363225"/>
            <a:ext cx="6084167" cy="860932"/>
          </a:xfrm>
          <a:prstGeom prst="rect">
            <a:avLst/>
          </a:prstGeom>
        </p:spPr>
      </p:pic>
      <p:sp>
        <p:nvSpPr>
          <p:cNvPr id="14" name="Titre 4"/>
          <p:cNvSpPr>
            <a:spLocks noGrp="1"/>
          </p:cNvSpPr>
          <p:nvPr>
            <p:ph type="title" hasCustomPrompt="1"/>
          </p:nvPr>
        </p:nvSpPr>
        <p:spPr>
          <a:xfrm>
            <a:off x="1188000" y="2106010"/>
            <a:ext cx="9732536" cy="1487487"/>
          </a:xfrm>
          <a:prstGeom prst="rect">
            <a:avLst/>
          </a:prstGeom>
        </p:spPr>
        <p:txBody>
          <a:bodyPr lIns="0" rIns="0" anchor="b">
            <a:noAutofit/>
          </a:bodyPr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fr-FR" noProof="0" dirty="0" smtClean="0"/>
              <a:t>COMPANY RULE TITLE</a:t>
            </a:r>
            <a:endParaRPr lang="fr-FR" noProof="0" dirty="0"/>
          </a:p>
        </p:txBody>
      </p:sp>
      <p:sp>
        <p:nvSpPr>
          <p:cNvPr id="15" name="Espace réservé du texte 15"/>
          <p:cNvSpPr>
            <a:spLocks noGrp="1"/>
          </p:cNvSpPr>
          <p:nvPr>
            <p:ph type="body" sz="quarter" idx="10" hasCustomPrompt="1"/>
          </p:nvPr>
        </p:nvSpPr>
        <p:spPr>
          <a:xfrm>
            <a:off x="1188000" y="3639600"/>
            <a:ext cx="9732536" cy="1778000"/>
          </a:xfrm>
          <a:prstGeom prst="rect">
            <a:avLst/>
          </a:prstGeom>
        </p:spPr>
        <p:txBody>
          <a:bodyPr lIns="0" rIns="0">
            <a:noAutofit/>
          </a:bodyPr>
          <a:lstStyle>
            <a:lvl1pPr marL="0" indent="0">
              <a:buNone/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fr-FR" noProof="0" dirty="0" err="1" smtClean="0"/>
              <a:t>Executive</a:t>
            </a:r>
            <a:r>
              <a:rPr lang="fr-FR" noProof="0" dirty="0" smtClean="0"/>
              <a:t> </a:t>
            </a:r>
            <a:r>
              <a:rPr lang="fr-FR" noProof="0" dirty="0" err="1" smtClean="0"/>
              <a:t>summary</a:t>
            </a:r>
            <a:endParaRPr lang="fr-FR" noProof="0" dirty="0" smtClean="0"/>
          </a:p>
        </p:txBody>
      </p:sp>
      <p:sp>
        <p:nvSpPr>
          <p:cNvPr id="6" name="Rectangle 5"/>
          <p:cNvSpPr/>
          <p:nvPr userDrawn="1"/>
        </p:nvSpPr>
        <p:spPr>
          <a:xfrm>
            <a:off x="0" y="6525344"/>
            <a:ext cx="12192000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6921" y="6631440"/>
            <a:ext cx="1458163" cy="162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1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necteur droit 4"/>
          <p:cNvCxnSpPr/>
          <p:nvPr userDrawn="1"/>
        </p:nvCxnSpPr>
        <p:spPr>
          <a:xfrm>
            <a:off x="457200" y="6453336"/>
            <a:ext cx="11734800" cy="0"/>
          </a:xfrm>
          <a:prstGeom prst="line">
            <a:avLst/>
          </a:prstGeom>
          <a:ln w="9525" cap="flat" cmpd="sng" algn="ctr">
            <a:solidFill>
              <a:srgbClr val="376092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TOTAL_ADM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560" y="6497366"/>
            <a:ext cx="792088" cy="316010"/>
          </a:xfrm>
          <a:prstGeom prst="rect">
            <a:avLst/>
          </a:prstGeom>
        </p:spPr>
      </p:pic>
      <p:sp>
        <p:nvSpPr>
          <p:cNvPr id="11" name="ZoneTexte 10"/>
          <p:cNvSpPr txBox="1"/>
          <p:nvPr userDrawn="1"/>
        </p:nvSpPr>
        <p:spPr>
          <a:xfrm>
            <a:off x="407368" y="6525354"/>
            <a:ext cx="6480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7EE1926-FF4E-457F-A2D1-6C00F261D3E8}" type="slidenum">
              <a:rPr lang="en-US" sz="1000" smtClean="0">
                <a:latin typeface="+mj-lt"/>
              </a:rPr>
              <a:pPr/>
              <a:t>‹N°›</a:t>
            </a:fld>
            <a:endParaRPr lang="en-US" sz="1000" dirty="0">
              <a:latin typeface="+mj-lt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47928" y="6604556"/>
            <a:ext cx="1228637" cy="13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Rectangle 23"/>
          <p:cNvSpPr/>
          <p:nvPr userDrawn="1"/>
        </p:nvSpPr>
        <p:spPr>
          <a:xfrm>
            <a:off x="0" y="0"/>
            <a:ext cx="12192000" cy="404664"/>
          </a:xfrm>
          <a:prstGeom prst="rect">
            <a:avLst/>
          </a:prstGeom>
          <a:solidFill>
            <a:srgbClr val="3760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space réservé du texte 16"/>
          <p:cNvSpPr>
            <a:spLocks noGrp="1"/>
          </p:cNvSpPr>
          <p:nvPr>
            <p:ph type="body" sz="quarter" idx="11" hasCustomPrompt="1"/>
          </p:nvPr>
        </p:nvSpPr>
        <p:spPr>
          <a:xfrm>
            <a:off x="407368" y="0"/>
            <a:ext cx="4968552" cy="404664"/>
          </a:xfrm>
          <a:prstGeom prst="rect">
            <a:avLst/>
          </a:prstGeom>
          <a:noFill/>
        </p:spPr>
        <p:txBody>
          <a:bodyPr anchor="ctr"/>
          <a:lstStyle>
            <a:lvl1pPr marL="342891" indent="-342891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lvl="0"/>
            <a:r>
              <a:rPr lang="fr-FR" dirty="0" smtClean="0"/>
              <a:t>DOCUMENTS USED FOR THE GAP ANALYSIS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2" r:id="rId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8000" y="2204864"/>
            <a:ext cx="9732536" cy="1748663"/>
          </a:xfrm>
        </p:spPr>
        <p:txBody>
          <a:bodyPr/>
          <a:lstStyle/>
          <a:p>
            <a:r>
              <a:rPr lang="fr-FR" dirty="0" smtClean="0"/>
              <a:t>CR-GR-HSE-405 Hygiène </a:t>
            </a:r>
            <a:r>
              <a:rPr lang="fr-FR" dirty="0"/>
              <a:t>industrielle</a:t>
            </a: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sz="quarter" idx="10"/>
          </p:nvPr>
        </p:nvSpPr>
        <p:spPr>
          <a:xfrm>
            <a:off x="1188000" y="4005064"/>
            <a:ext cx="10380608" cy="1584176"/>
          </a:xfrm>
        </p:spPr>
        <p:txBody>
          <a:bodyPr/>
          <a:lstStyle/>
          <a:p>
            <a:pPr algn="just">
              <a:spcBef>
                <a:spcPts val="300"/>
              </a:spcBef>
            </a:pPr>
            <a:r>
              <a:rPr lang="fr-FR" dirty="0" smtClean="0"/>
              <a:t>M&amp;S : quelles différences entre la CR-GR-HSE-405 et la CR-MS-HSEQ-501 ?</a:t>
            </a:r>
            <a:endParaRPr lang="fr-FR" dirty="0"/>
          </a:p>
          <a:p>
            <a:pPr algn="just"/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 smtClean="0"/>
              <a:t>HYGIÈNE INDUSTRIELLE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548390"/>
            <a:ext cx="8822261" cy="5328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23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79376" y="1277271"/>
            <a:ext cx="11305256" cy="1825479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fr-FR" sz="1800" dirty="0">
                <a:solidFill>
                  <a:schemeClr val="tx1"/>
                </a:solidFill>
              </a:rPr>
              <a:t>Exigence 3.1.1 </a:t>
            </a:r>
            <a:r>
              <a:rPr lang="fr-FR" sz="1800" dirty="0" smtClean="0">
                <a:solidFill>
                  <a:schemeClr val="tx1"/>
                </a:solidFill>
              </a:rPr>
              <a:t> : Correspondant </a:t>
            </a:r>
            <a:r>
              <a:rPr lang="fr-FR" sz="1800" dirty="0">
                <a:solidFill>
                  <a:schemeClr val="tx1"/>
                </a:solidFill>
              </a:rPr>
              <a:t>hygiène </a:t>
            </a:r>
            <a:r>
              <a:rPr lang="fr-FR" sz="1800" dirty="0" smtClean="0">
                <a:solidFill>
                  <a:schemeClr val="tx1"/>
                </a:solidFill>
              </a:rPr>
              <a:t>industrielle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US" sz="1700" b="0" dirty="0">
                <a:solidFill>
                  <a:schemeClr val="tx1"/>
                </a:solidFill>
              </a:rPr>
              <a:t>Un </a:t>
            </a:r>
            <a:r>
              <a:rPr lang="en-US" sz="1700" b="0" dirty="0" err="1">
                <a:solidFill>
                  <a:schemeClr val="tx1"/>
                </a:solidFill>
              </a:rPr>
              <a:t>correspondant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hygiène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industrielle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est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identifié</a:t>
            </a:r>
            <a:r>
              <a:rPr lang="en-US" sz="1700" b="0" dirty="0">
                <a:solidFill>
                  <a:schemeClr val="tx1"/>
                </a:solidFill>
              </a:rPr>
              <a:t> au </a:t>
            </a:r>
            <a:r>
              <a:rPr lang="en-US" sz="1700" b="0" dirty="0" err="1">
                <a:solidFill>
                  <a:schemeClr val="tx1"/>
                </a:solidFill>
              </a:rPr>
              <a:t>niveau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approprié</a:t>
            </a:r>
            <a:r>
              <a:rPr lang="en-US" sz="1700" b="0" dirty="0">
                <a:solidFill>
                  <a:schemeClr val="tx1"/>
                </a:solidFill>
              </a:rPr>
              <a:t> de </a:t>
            </a:r>
            <a:r>
              <a:rPr lang="en-US" sz="1700" b="0" dirty="0" err="1">
                <a:solidFill>
                  <a:schemeClr val="tx1"/>
                </a:solidFill>
              </a:rPr>
              <a:t>l’entité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ou</a:t>
            </a:r>
            <a:r>
              <a:rPr lang="en-US" sz="1700" b="0" dirty="0">
                <a:solidFill>
                  <a:schemeClr val="tx1"/>
                </a:solidFill>
              </a:rPr>
              <a:t> de la </a:t>
            </a:r>
            <a:r>
              <a:rPr lang="en-US" sz="1700" b="0" dirty="0" err="1">
                <a:solidFill>
                  <a:schemeClr val="tx1"/>
                </a:solidFill>
              </a:rPr>
              <a:t>filiale</a:t>
            </a:r>
            <a:r>
              <a:rPr lang="en-US" sz="1700" b="0" dirty="0">
                <a:solidFill>
                  <a:schemeClr val="tx1"/>
                </a:solidFill>
              </a:rPr>
              <a:t> et </a:t>
            </a:r>
            <a:r>
              <a:rPr lang="en-US" sz="1700" b="0" dirty="0" err="1">
                <a:solidFill>
                  <a:schemeClr val="tx1"/>
                </a:solidFill>
              </a:rPr>
              <a:t>il</a:t>
            </a:r>
            <a:r>
              <a:rPr lang="en-US" sz="1700" b="0" dirty="0">
                <a:solidFill>
                  <a:schemeClr val="tx1"/>
                </a:solidFill>
              </a:rPr>
              <a:t> dispose des </a:t>
            </a:r>
            <a:r>
              <a:rPr lang="en-US" sz="1700" b="0" dirty="0" err="1">
                <a:solidFill>
                  <a:schemeClr val="tx1"/>
                </a:solidFill>
              </a:rPr>
              <a:t>compétences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adaptées</a:t>
            </a:r>
            <a:r>
              <a:rPr lang="en-US" sz="1700" b="0" dirty="0">
                <a:solidFill>
                  <a:schemeClr val="tx1"/>
                </a:solidFill>
              </a:rPr>
              <a:t> aux </a:t>
            </a:r>
            <a:r>
              <a:rPr lang="en-US" sz="1700" b="0" dirty="0" err="1">
                <a:solidFill>
                  <a:schemeClr val="tx1"/>
                </a:solidFill>
              </a:rPr>
              <a:t>risques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chroniques</a:t>
            </a:r>
            <a:r>
              <a:rPr lang="en-US" sz="1700" b="0" dirty="0">
                <a:solidFill>
                  <a:schemeClr val="tx1"/>
                </a:solidFill>
              </a:rPr>
              <a:t> au poste de travail.</a:t>
            </a:r>
          </a:p>
          <a:p>
            <a:r>
              <a:rPr lang="en-US" sz="1700" b="0" dirty="0">
                <a:solidFill>
                  <a:schemeClr val="tx1"/>
                </a:solidFill>
              </a:rPr>
              <a:t>Les </a:t>
            </a:r>
            <a:r>
              <a:rPr lang="en-US" sz="1700" b="0" dirty="0" err="1">
                <a:solidFill>
                  <a:schemeClr val="tx1"/>
                </a:solidFill>
              </a:rPr>
              <a:t>compétences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sont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acquises</a:t>
            </a:r>
            <a:r>
              <a:rPr lang="en-US" sz="1700" b="0" dirty="0">
                <a:solidFill>
                  <a:schemeClr val="tx1"/>
                </a:solidFill>
              </a:rPr>
              <a:t> via </a:t>
            </a:r>
            <a:r>
              <a:rPr lang="en-US" sz="1700" b="0" dirty="0" err="1">
                <a:solidFill>
                  <a:schemeClr val="tx1"/>
                </a:solidFill>
              </a:rPr>
              <a:t>une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expérience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qualifiante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ou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une</a:t>
            </a:r>
            <a:r>
              <a:rPr lang="en-US" sz="1700" b="0" dirty="0">
                <a:solidFill>
                  <a:schemeClr val="tx1"/>
                </a:solidFill>
              </a:rPr>
              <a:t> formation interne du </a:t>
            </a:r>
            <a:r>
              <a:rPr lang="en-US" sz="1700" b="0" dirty="0" err="1">
                <a:solidFill>
                  <a:schemeClr val="tx1"/>
                </a:solidFill>
              </a:rPr>
              <a:t>Groupe</a:t>
            </a:r>
            <a:r>
              <a:rPr lang="en-US" sz="1700" b="0" dirty="0">
                <a:solidFill>
                  <a:schemeClr val="tx1"/>
                </a:solidFill>
              </a:rPr>
              <a:t>.</a:t>
            </a:r>
          </a:p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  <a:latin typeface="+mn-lt"/>
              </a:rPr>
              <a:t>Pas de changement</a:t>
            </a:r>
            <a:endParaRPr lang="en-US" sz="1700" b="0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4293096"/>
            <a:ext cx="11161240" cy="1964759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fr-FR" sz="1800" dirty="0">
                <a:solidFill>
                  <a:schemeClr val="tx1"/>
                </a:solidFill>
              </a:rPr>
              <a:t>Exigence 3.2.1 </a:t>
            </a:r>
            <a:r>
              <a:rPr lang="fr-FR" sz="1800" dirty="0" smtClean="0">
                <a:solidFill>
                  <a:schemeClr val="tx1"/>
                </a:solidFill>
              </a:rPr>
              <a:t> : Identification </a:t>
            </a:r>
            <a:r>
              <a:rPr lang="fr-FR" sz="1800" dirty="0">
                <a:solidFill>
                  <a:schemeClr val="tx1"/>
                </a:solidFill>
              </a:rPr>
              <a:t>des dangers, évaluation et maitrise des risques </a:t>
            </a:r>
            <a:r>
              <a:rPr lang="fr-FR" sz="1800" dirty="0" smtClean="0">
                <a:solidFill>
                  <a:schemeClr val="tx1"/>
                </a:solidFill>
              </a:rPr>
              <a:t>chroniques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chemeClr val="tx1"/>
                </a:solidFill>
              </a:rPr>
              <a:t>Les dangers chimiques, biologiques, physiques et ceux liés aux facteurs ergonomiques et psychosociaux sont identifiés de façon systématique et leurs risques au poste de travail à court, moyen et long termes sont évalués et maitrisés.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chemeClr val="tx1"/>
                </a:solidFill>
              </a:rPr>
              <a:t>L’évaluation est faite sur l’ensemble des tâches au poste de travail, selon trois critères : la gravité du danger, la fréquence de la tâche et la probabilité d’exposition.</a:t>
            </a:r>
          </a:p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Pas de changement</a:t>
            </a:r>
            <a:endParaRPr lang="en-US" sz="1700" b="0" dirty="0">
              <a:solidFill>
                <a:srgbClr val="00B050"/>
              </a:solidFill>
            </a:endParaRPr>
          </a:p>
        </p:txBody>
      </p:sp>
      <p:cxnSp>
        <p:nvCxnSpPr>
          <p:cNvPr id="10" name="Connecteur droit 9"/>
          <p:cNvCxnSpPr/>
          <p:nvPr/>
        </p:nvCxnSpPr>
        <p:spPr>
          <a:xfrm>
            <a:off x="263352" y="3284985"/>
            <a:ext cx="1142459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345" y="411282"/>
            <a:ext cx="9360000" cy="8869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520" y="3399508"/>
            <a:ext cx="9360000" cy="88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37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335360" y="1282106"/>
            <a:ext cx="11161240" cy="5027214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Exigence 3.2.2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fr-FR" sz="1800" dirty="0" smtClean="0">
                <a:solidFill>
                  <a:schemeClr val="tx1"/>
                </a:solidFill>
              </a:rPr>
              <a:t>Disponibilité </a:t>
            </a:r>
            <a:r>
              <a:rPr lang="fr-FR" sz="1800" dirty="0">
                <a:solidFill>
                  <a:schemeClr val="tx1"/>
                </a:solidFill>
              </a:rPr>
              <a:t>des Fiches de Données de Sécurité (FDS</a:t>
            </a:r>
            <a:r>
              <a:rPr lang="fr-FR" sz="1800" dirty="0" smtClean="0">
                <a:solidFill>
                  <a:schemeClr val="tx1"/>
                </a:solidFill>
              </a:rPr>
              <a:t>)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chemeClr val="tx1"/>
                </a:solidFill>
              </a:rPr>
              <a:t>Une FDS à jour et conforme à la règlementation en vigueur est disponible pour chaque produit chimique dangereux présent aux postes de travail. 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Pas de changement</a:t>
            </a:r>
            <a:endParaRPr lang="en-US" sz="1700" b="0" dirty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Exigence 3.2.3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fr-FR" sz="1800" dirty="0" smtClean="0">
                <a:solidFill>
                  <a:schemeClr val="tx1"/>
                </a:solidFill>
              </a:rPr>
              <a:t>Mise </a:t>
            </a:r>
            <a:r>
              <a:rPr lang="fr-FR" sz="1800" dirty="0">
                <a:solidFill>
                  <a:schemeClr val="tx1"/>
                </a:solidFill>
              </a:rPr>
              <a:t>à jour de l’évaluation des risques </a:t>
            </a:r>
            <a:r>
              <a:rPr lang="fr-FR" sz="1800" dirty="0" smtClean="0">
                <a:solidFill>
                  <a:schemeClr val="tx1"/>
                </a:solidFill>
              </a:rPr>
              <a:t>chroniques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chemeClr val="tx1"/>
                </a:solidFill>
              </a:rPr>
              <a:t>L’évaluation des risques chroniques au poste de travail est mise à jour périodiquement et est formalisée dans un document daté.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Pas de changement</a:t>
            </a:r>
          </a:p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Exigence </a:t>
            </a:r>
            <a:r>
              <a:rPr lang="en-GB" sz="1800" dirty="0" smtClean="0">
                <a:solidFill>
                  <a:schemeClr val="tx1"/>
                </a:solidFill>
              </a:rPr>
              <a:t>3.2.4 : </a:t>
            </a:r>
            <a:r>
              <a:rPr lang="fr-FR" sz="1800" dirty="0" smtClean="0">
                <a:solidFill>
                  <a:schemeClr val="tx1"/>
                </a:solidFill>
              </a:rPr>
              <a:t>Mesures </a:t>
            </a:r>
            <a:r>
              <a:rPr lang="fr-FR" sz="1800" dirty="0">
                <a:solidFill>
                  <a:schemeClr val="tx1"/>
                </a:solidFill>
              </a:rPr>
              <a:t>des expositions </a:t>
            </a:r>
            <a:r>
              <a:rPr lang="fr-FR" sz="1800" dirty="0" smtClean="0">
                <a:solidFill>
                  <a:schemeClr val="tx1"/>
                </a:solidFill>
              </a:rPr>
              <a:t>professionnelles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US" sz="1700" b="0" dirty="0">
                <a:solidFill>
                  <a:schemeClr val="tx1"/>
                </a:solidFill>
              </a:rPr>
              <a:t>Des </a:t>
            </a:r>
            <a:r>
              <a:rPr lang="en-US" sz="1700" b="0" dirty="0" err="1">
                <a:solidFill>
                  <a:schemeClr val="tx1"/>
                </a:solidFill>
              </a:rPr>
              <a:t>mesures</a:t>
            </a:r>
            <a:r>
              <a:rPr lang="en-US" sz="1700" b="0" dirty="0">
                <a:solidFill>
                  <a:schemeClr val="tx1"/>
                </a:solidFill>
              </a:rPr>
              <a:t> de </a:t>
            </a:r>
            <a:r>
              <a:rPr lang="en-US" sz="1700" b="0" dirty="0" err="1">
                <a:solidFill>
                  <a:schemeClr val="tx1"/>
                </a:solidFill>
              </a:rPr>
              <a:t>l’</a:t>
            </a:r>
            <a:r>
              <a:rPr lang="en-US" sz="1700" b="0" u="dotted" dirty="0" err="1">
                <a:solidFill>
                  <a:schemeClr val="tx1"/>
                </a:solidFill>
              </a:rPr>
              <a:t>exposition</a:t>
            </a:r>
            <a:r>
              <a:rPr lang="en-US" sz="1700" b="0" u="dotted" dirty="0">
                <a:solidFill>
                  <a:schemeClr val="tx1"/>
                </a:solidFill>
              </a:rPr>
              <a:t> </a:t>
            </a:r>
            <a:r>
              <a:rPr lang="en-US" sz="1700" b="0" u="dotted" dirty="0" err="1">
                <a:solidFill>
                  <a:schemeClr val="tx1"/>
                </a:solidFill>
              </a:rPr>
              <a:t>professionnelle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potentielle</a:t>
            </a:r>
            <a:r>
              <a:rPr lang="en-US" sz="1700" b="0" dirty="0">
                <a:solidFill>
                  <a:schemeClr val="tx1"/>
                </a:solidFill>
              </a:rPr>
              <a:t> (</a:t>
            </a:r>
            <a:r>
              <a:rPr lang="en-US" sz="1700" b="0" dirty="0" err="1">
                <a:solidFill>
                  <a:schemeClr val="tx1"/>
                </a:solidFill>
              </a:rPr>
              <a:t>évaluation</a:t>
            </a:r>
            <a:r>
              <a:rPr lang="en-US" sz="1700" b="0" dirty="0">
                <a:solidFill>
                  <a:schemeClr val="tx1"/>
                </a:solidFill>
              </a:rPr>
              <a:t> quantitative) </a:t>
            </a:r>
            <a:r>
              <a:rPr lang="en-US" sz="1700" b="0" dirty="0" err="1">
                <a:solidFill>
                  <a:schemeClr val="tx1"/>
                </a:solidFill>
              </a:rPr>
              <a:t>sont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mises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en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œuvre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lorsque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l’évaluation</a:t>
            </a:r>
            <a:r>
              <a:rPr lang="en-US" sz="1700" b="0" dirty="0">
                <a:solidFill>
                  <a:schemeClr val="tx1"/>
                </a:solidFill>
              </a:rPr>
              <a:t> qualitative des </a:t>
            </a:r>
            <a:r>
              <a:rPr lang="en-US" sz="1700" b="0" dirty="0" err="1">
                <a:solidFill>
                  <a:schemeClr val="tx1"/>
                </a:solidFill>
              </a:rPr>
              <a:t>risques</a:t>
            </a:r>
            <a:r>
              <a:rPr lang="en-US" sz="1700" b="0" dirty="0">
                <a:solidFill>
                  <a:schemeClr val="tx1"/>
                </a:solidFill>
              </a:rPr>
              <a:t> ne </a:t>
            </a:r>
            <a:r>
              <a:rPr lang="en-US" sz="1700" b="0" dirty="0" err="1">
                <a:solidFill>
                  <a:schemeClr val="tx1"/>
                </a:solidFill>
              </a:rPr>
              <a:t>permet</a:t>
            </a:r>
            <a:r>
              <a:rPr lang="en-US" sz="1700" b="0" dirty="0">
                <a:solidFill>
                  <a:schemeClr val="tx1"/>
                </a:solidFill>
              </a:rPr>
              <a:t> pas de </a:t>
            </a:r>
            <a:r>
              <a:rPr lang="en-US" sz="1700" b="0" dirty="0" err="1">
                <a:solidFill>
                  <a:schemeClr val="tx1"/>
                </a:solidFill>
              </a:rPr>
              <a:t>conclure</a:t>
            </a:r>
            <a:r>
              <a:rPr lang="en-US" sz="1700" b="0" dirty="0">
                <a:solidFill>
                  <a:schemeClr val="tx1"/>
                </a:solidFill>
              </a:rPr>
              <a:t> avec </a:t>
            </a:r>
            <a:r>
              <a:rPr lang="en-US" sz="1700" b="0" dirty="0" err="1">
                <a:solidFill>
                  <a:schemeClr val="tx1"/>
                </a:solidFill>
              </a:rPr>
              <a:t>suffisamment</a:t>
            </a:r>
            <a:r>
              <a:rPr lang="en-US" sz="1700" b="0" dirty="0">
                <a:solidFill>
                  <a:schemeClr val="tx1"/>
                </a:solidFill>
              </a:rPr>
              <a:t> de </a:t>
            </a:r>
            <a:r>
              <a:rPr lang="en-US" sz="1700" b="0" dirty="0" err="1">
                <a:solidFill>
                  <a:schemeClr val="tx1"/>
                </a:solidFill>
              </a:rPr>
              <a:t>précision</a:t>
            </a:r>
            <a:r>
              <a:rPr lang="en-US" sz="1700" b="0" dirty="0">
                <a:solidFill>
                  <a:schemeClr val="tx1"/>
                </a:solidFill>
              </a:rPr>
              <a:t> sur le </a:t>
            </a:r>
            <a:r>
              <a:rPr lang="en-US" sz="1700" b="0" dirty="0" err="1">
                <a:solidFill>
                  <a:schemeClr val="tx1"/>
                </a:solidFill>
              </a:rPr>
              <a:t>niveau</a:t>
            </a:r>
            <a:r>
              <a:rPr lang="en-US" sz="1700" b="0" dirty="0">
                <a:solidFill>
                  <a:schemeClr val="tx1"/>
                </a:solidFill>
              </a:rPr>
              <a:t> de </a:t>
            </a:r>
            <a:r>
              <a:rPr lang="en-US" sz="1700" b="0" dirty="0" err="1">
                <a:solidFill>
                  <a:schemeClr val="tx1"/>
                </a:solidFill>
              </a:rPr>
              <a:t>risque</a:t>
            </a:r>
            <a:r>
              <a:rPr lang="en-US" sz="1700" b="0" dirty="0">
                <a:solidFill>
                  <a:schemeClr val="tx1"/>
                </a:solidFill>
              </a:rPr>
              <a:t>.</a:t>
            </a:r>
            <a:endParaRPr lang="en-US" sz="1700" b="0" u="sng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Pas de changement</a:t>
            </a:r>
          </a:p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Exigence 3.2.5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fr-FR" sz="1800" dirty="0" smtClean="0">
                <a:solidFill>
                  <a:schemeClr val="tx1"/>
                </a:solidFill>
              </a:rPr>
              <a:t>Mesures </a:t>
            </a:r>
            <a:r>
              <a:rPr lang="fr-FR" sz="1800" dirty="0">
                <a:solidFill>
                  <a:schemeClr val="tx1"/>
                </a:solidFill>
              </a:rPr>
              <a:t>de réduction des risques </a:t>
            </a:r>
            <a:r>
              <a:rPr lang="fr-FR" sz="1800" dirty="0" smtClean="0">
                <a:solidFill>
                  <a:schemeClr val="tx1"/>
                </a:solidFill>
              </a:rPr>
              <a:t>chroniques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en-US" sz="1700" b="0" dirty="0">
                <a:solidFill>
                  <a:schemeClr val="tx1"/>
                </a:solidFill>
              </a:rPr>
              <a:t>Un plan </a:t>
            </a:r>
            <a:r>
              <a:rPr lang="en-US" sz="1700" b="0" dirty="0" err="1">
                <a:solidFill>
                  <a:schemeClr val="tx1"/>
                </a:solidFill>
              </a:rPr>
              <a:t>d’action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est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établi</a:t>
            </a:r>
            <a:r>
              <a:rPr lang="en-US" sz="1700" b="0" dirty="0">
                <a:solidFill>
                  <a:schemeClr val="tx1"/>
                </a:solidFill>
              </a:rPr>
              <a:t> et </a:t>
            </a:r>
            <a:r>
              <a:rPr lang="en-US" sz="1700" b="0" dirty="0" err="1">
                <a:solidFill>
                  <a:schemeClr val="tx1"/>
                </a:solidFill>
              </a:rPr>
              <a:t>privilégiant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d’abord</a:t>
            </a:r>
            <a:r>
              <a:rPr lang="en-US" sz="1700" b="0" dirty="0">
                <a:solidFill>
                  <a:schemeClr val="tx1"/>
                </a:solidFill>
              </a:rPr>
              <a:t> la suppression du danger, </a:t>
            </a:r>
            <a:r>
              <a:rPr lang="en-US" sz="1700" b="0" dirty="0" err="1">
                <a:solidFill>
                  <a:schemeClr val="tx1"/>
                </a:solidFill>
              </a:rPr>
              <a:t>puis</a:t>
            </a:r>
            <a:r>
              <a:rPr lang="en-US" sz="1700" b="0" dirty="0">
                <a:solidFill>
                  <a:schemeClr val="tx1"/>
                </a:solidFill>
              </a:rPr>
              <a:t> les </a:t>
            </a:r>
            <a:r>
              <a:rPr lang="en-US" sz="1700" b="0" dirty="0" err="1">
                <a:solidFill>
                  <a:schemeClr val="tx1"/>
                </a:solidFill>
              </a:rPr>
              <a:t>mesures</a:t>
            </a:r>
            <a:r>
              <a:rPr lang="en-US" sz="1700" b="0" dirty="0">
                <a:solidFill>
                  <a:schemeClr val="tx1"/>
                </a:solidFill>
              </a:rPr>
              <a:t> collectives et </a:t>
            </a:r>
            <a:r>
              <a:rPr lang="en-US" sz="1700" b="0" dirty="0" err="1">
                <a:solidFill>
                  <a:schemeClr val="tx1"/>
                </a:solidFill>
              </a:rPr>
              <a:t>organisationnelles</a:t>
            </a:r>
            <a:r>
              <a:rPr lang="en-US" sz="1700" b="0" dirty="0">
                <a:solidFill>
                  <a:schemeClr val="tx1"/>
                </a:solidFill>
              </a:rPr>
              <a:t>, et </a:t>
            </a:r>
            <a:r>
              <a:rPr lang="en-US" sz="1700" b="0" dirty="0" err="1">
                <a:solidFill>
                  <a:schemeClr val="tx1"/>
                </a:solidFill>
              </a:rPr>
              <a:t>enfin</a:t>
            </a:r>
            <a:r>
              <a:rPr lang="en-US" sz="1700" b="0" dirty="0">
                <a:solidFill>
                  <a:schemeClr val="tx1"/>
                </a:solidFill>
              </a:rPr>
              <a:t> les </a:t>
            </a:r>
            <a:r>
              <a:rPr lang="en-US" sz="1700" b="0" dirty="0" err="1">
                <a:solidFill>
                  <a:schemeClr val="tx1"/>
                </a:solidFill>
              </a:rPr>
              <a:t>équipements</a:t>
            </a:r>
            <a:r>
              <a:rPr lang="en-US" sz="1700" b="0" dirty="0">
                <a:solidFill>
                  <a:schemeClr val="tx1"/>
                </a:solidFill>
              </a:rPr>
              <a:t> de protection </a:t>
            </a:r>
            <a:r>
              <a:rPr lang="en-US" sz="1700" b="0" dirty="0" err="1">
                <a:solidFill>
                  <a:schemeClr val="tx1"/>
                </a:solidFill>
              </a:rPr>
              <a:t>individuelle</a:t>
            </a:r>
            <a:r>
              <a:rPr lang="en-US" sz="1700" b="0" dirty="0">
                <a:solidFill>
                  <a:schemeClr val="tx1"/>
                </a:solidFill>
              </a:rPr>
              <a:t>. Il </a:t>
            </a:r>
            <a:r>
              <a:rPr lang="en-US" sz="1700" b="0" dirty="0" err="1">
                <a:solidFill>
                  <a:schemeClr val="tx1"/>
                </a:solidFill>
              </a:rPr>
              <a:t>est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revu</a:t>
            </a:r>
            <a:r>
              <a:rPr lang="en-US" sz="1700" b="0" dirty="0">
                <a:solidFill>
                  <a:schemeClr val="tx1"/>
                </a:solidFill>
              </a:rPr>
              <a:t> </a:t>
            </a:r>
            <a:r>
              <a:rPr lang="en-US" sz="1700" b="0" dirty="0" err="1">
                <a:solidFill>
                  <a:schemeClr val="tx1"/>
                </a:solidFill>
              </a:rPr>
              <a:t>annuellement</a:t>
            </a:r>
            <a:r>
              <a:rPr lang="en-US" sz="1700" b="0" dirty="0">
                <a:solidFill>
                  <a:schemeClr val="tx1"/>
                </a:solidFill>
              </a:rPr>
              <a:t>. </a:t>
            </a: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Pas de changement</a:t>
            </a:r>
          </a:p>
          <a:p>
            <a:pPr marL="0" indent="0" algn="l">
              <a:spcAft>
                <a:spcPts val="600"/>
              </a:spcAft>
            </a:pPr>
            <a:endParaRPr lang="en-US" sz="16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6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408926"/>
            <a:ext cx="9360000" cy="884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482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18416" y="1700808"/>
            <a:ext cx="11424592" cy="439248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Exigence 3.3.1 </a:t>
            </a:r>
            <a:r>
              <a:rPr lang="en-GB" sz="1800" dirty="0" smtClean="0">
                <a:solidFill>
                  <a:schemeClr val="tx1"/>
                </a:solidFill>
              </a:rPr>
              <a:t>: Conservation </a:t>
            </a:r>
            <a:r>
              <a:rPr lang="en-GB" sz="1800" dirty="0">
                <a:solidFill>
                  <a:schemeClr val="tx1"/>
                </a:solidFill>
              </a:rPr>
              <a:t>des documents 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chemeClr val="tx1"/>
                </a:solidFill>
              </a:rPr>
              <a:t>Les informations relatives aux risques au poste de travail notamment les suivantes sont conservées de façon sécurisée conformément à la politique de conservation des documents du Groupe ou de la réglementation locale si elle est plus contraignante :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les documents d’évaluation des risques 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les documents d’analyse des tâches 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les plans d’action 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les résultats des mesures d’exposition professionnelle 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les rapports d’incident liés aux expositions accidentelles 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tout autre document renseignant sur les postes occupés (fiches de poste, formations HSE suivies, compétences HSE acquises, etc.) ;</a:t>
            </a:r>
          </a:p>
          <a:p>
            <a:pPr marL="285750" lvl="4" indent="-285750" algn="l" defTabSz="685800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toute information sur les évolutions techniques ayant contribué à l’amélioration des situations de travail.</a:t>
            </a:r>
          </a:p>
          <a:p>
            <a:pPr marL="0" indent="0" algn="l">
              <a:spcAft>
                <a:spcPts val="600"/>
              </a:spcAft>
            </a:pPr>
            <a:endParaRPr lang="fr-FR" sz="1700" b="0" dirty="0" smtClean="0">
              <a:solidFill>
                <a:srgbClr val="00B050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 smtClean="0">
                <a:solidFill>
                  <a:srgbClr val="00B050"/>
                </a:solidFill>
              </a:rPr>
              <a:t>Pas </a:t>
            </a:r>
            <a:r>
              <a:rPr lang="fr-FR" sz="1700" b="0" dirty="0">
                <a:solidFill>
                  <a:srgbClr val="00B050"/>
                </a:solidFill>
              </a:rPr>
              <a:t>de changement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620688"/>
            <a:ext cx="9360000" cy="94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8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407368" y="1596810"/>
            <a:ext cx="11305256" cy="4712510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Exigence 3.4.1 </a:t>
            </a:r>
            <a:r>
              <a:rPr lang="en-GB" sz="1800" dirty="0" smtClean="0">
                <a:solidFill>
                  <a:schemeClr val="tx1"/>
                </a:solidFill>
              </a:rPr>
              <a:t>: Information </a:t>
            </a:r>
            <a:r>
              <a:rPr lang="en-GB" sz="1800" dirty="0">
                <a:solidFill>
                  <a:schemeClr val="tx1"/>
                </a:solidFill>
              </a:rPr>
              <a:t>du </a:t>
            </a:r>
            <a:r>
              <a:rPr lang="en-GB" sz="1800" dirty="0" smtClean="0">
                <a:solidFill>
                  <a:schemeClr val="tx1"/>
                </a:solidFill>
              </a:rPr>
              <a:t>personnel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r>
              <a:rPr lang="fr-FR" sz="1700" b="0" dirty="0">
                <a:solidFill>
                  <a:schemeClr val="tx1"/>
                </a:solidFill>
              </a:rPr>
              <a:t>Le personnel permanent ou temporaire, potentiellement exposé, est informé des dangers présents au poste de travail et des mesures de prévention mises en œuvre.</a:t>
            </a:r>
            <a:endParaRPr lang="en-US" sz="1700" b="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Pas de changement</a:t>
            </a:r>
          </a:p>
          <a:p>
            <a:pPr marL="0" indent="0" algn="l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Exigence 3.4.2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fr-FR" sz="1800" dirty="0" smtClean="0">
                <a:solidFill>
                  <a:schemeClr val="tx1"/>
                </a:solidFill>
              </a:rPr>
              <a:t>Communication </a:t>
            </a:r>
            <a:r>
              <a:rPr lang="fr-FR" sz="1800" dirty="0">
                <a:solidFill>
                  <a:schemeClr val="tx1"/>
                </a:solidFill>
              </a:rPr>
              <a:t>au service en charge du suivi </a:t>
            </a:r>
            <a:r>
              <a:rPr lang="fr-FR" sz="1800" dirty="0" smtClean="0">
                <a:solidFill>
                  <a:schemeClr val="tx1"/>
                </a:solidFill>
              </a:rPr>
              <a:t>médical</a:t>
            </a:r>
            <a:endParaRPr lang="fr-FR" sz="1800" dirty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r>
              <a:rPr lang="fr-FR" sz="1700" b="0" dirty="0">
                <a:solidFill>
                  <a:schemeClr val="tx1"/>
                </a:solidFill>
              </a:rPr>
              <a:t>Afin de permettre une surveillance médicale adaptée aux risques du poste de travail, sont communiqués au service en charge du suivi médical des employés de l’entité ou de la filiale :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les résultats de l’évaluation des risques y compris les résultats des mesures d’exposition professionnelle lorsqu’ils existent ;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les éventuelles expositions professionnelles antérieures connues.</a:t>
            </a:r>
          </a:p>
          <a:p>
            <a:pPr marL="0" indent="0" algn="l" fontAlgn="t">
              <a:spcAft>
                <a:spcPts val="600"/>
              </a:spcAft>
            </a:pPr>
            <a:r>
              <a:rPr lang="fr-FR" sz="1700" b="0" dirty="0">
                <a:solidFill>
                  <a:srgbClr val="00B050"/>
                </a:solidFill>
              </a:rPr>
              <a:t>Pas de changement</a:t>
            </a:r>
          </a:p>
          <a:p>
            <a:pPr marL="0" indent="0" algn="l" fontAlgn="t">
              <a:spcBef>
                <a:spcPts val="1200"/>
              </a:spcBef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Exigence 3.4.3 </a:t>
            </a:r>
            <a:r>
              <a:rPr lang="en-GB" sz="1800" dirty="0" smtClean="0">
                <a:solidFill>
                  <a:schemeClr val="tx1"/>
                </a:solidFill>
              </a:rPr>
              <a:t>: </a:t>
            </a:r>
            <a:r>
              <a:rPr lang="fr-FR" sz="1800" dirty="0" smtClean="0">
                <a:solidFill>
                  <a:schemeClr val="tx1"/>
                </a:solidFill>
              </a:rPr>
              <a:t>Déclaration </a:t>
            </a:r>
            <a:r>
              <a:rPr lang="fr-FR" sz="1800" dirty="0">
                <a:solidFill>
                  <a:schemeClr val="tx1"/>
                </a:solidFill>
              </a:rPr>
              <a:t>au personnel </a:t>
            </a:r>
            <a:r>
              <a:rPr lang="fr-FR" sz="1800" dirty="0" smtClean="0">
                <a:solidFill>
                  <a:schemeClr val="tx1"/>
                </a:solidFill>
              </a:rPr>
              <a:t>médical</a:t>
            </a:r>
            <a:endParaRPr lang="en-GB" sz="1800" dirty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r>
              <a:rPr lang="fr-FR" sz="1700" b="0" dirty="0">
                <a:solidFill>
                  <a:schemeClr val="tx1"/>
                </a:solidFill>
              </a:rPr>
              <a:t>Le personnel sous traitement médical (prescrit ou non) en fait la déclaration au personnel médical de bord.</a:t>
            </a:r>
          </a:p>
          <a:p>
            <a:pPr marL="0" indent="0" algn="l" fontAlgn="t">
              <a:spcAft>
                <a:spcPts val="600"/>
              </a:spcAft>
            </a:pPr>
            <a:r>
              <a:rPr lang="fr-FR" sz="1700" b="0" smtClean="0">
                <a:solidFill>
                  <a:srgbClr val="00B050"/>
                </a:solidFill>
              </a:rPr>
              <a:t>M&amp;S non </a:t>
            </a:r>
            <a:r>
              <a:rPr lang="fr-FR" sz="1700" b="0" dirty="0" smtClean="0">
                <a:solidFill>
                  <a:srgbClr val="00B050"/>
                </a:solidFill>
              </a:rPr>
              <a:t>concerné</a:t>
            </a:r>
            <a:endParaRPr lang="fr-FR" sz="1700" b="0" dirty="0">
              <a:solidFill>
                <a:srgbClr val="00B050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endParaRPr lang="fr-FR" sz="1400" dirty="0">
              <a:solidFill>
                <a:schemeClr val="tx1"/>
              </a:solidFill>
            </a:endParaRPr>
          </a:p>
          <a:p>
            <a:pPr marL="0" indent="0" algn="l" fontAlgn="t">
              <a:spcAft>
                <a:spcPts val="600"/>
              </a:spcAft>
            </a:pPr>
            <a:endParaRPr lang="fr-FR" sz="1400" dirty="0">
              <a:solidFill>
                <a:schemeClr val="tx1"/>
              </a:solidFill>
            </a:endParaRPr>
          </a:p>
          <a:p>
            <a:pPr marL="0" indent="0" algn="l">
              <a:spcAft>
                <a:spcPts val="600"/>
              </a:spcAft>
            </a:pPr>
            <a:endParaRPr lang="fr-FR" sz="1400" b="0" u="sng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621744"/>
            <a:ext cx="9360000" cy="888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69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9577064" cy="404664"/>
          </a:xfrm>
        </p:spPr>
        <p:txBody>
          <a:bodyPr/>
          <a:lstStyle/>
          <a:p>
            <a:r>
              <a:rPr lang="en-GB" dirty="0"/>
              <a:t>REVUE DES EXIGENCES</a:t>
            </a:r>
          </a:p>
        </p:txBody>
      </p:sp>
      <p:sp>
        <p:nvSpPr>
          <p:cNvPr id="11" name="Espace réservé du texte 1"/>
          <p:cNvSpPr txBox="1">
            <a:spLocks/>
          </p:cNvSpPr>
          <p:nvPr/>
        </p:nvSpPr>
        <p:spPr>
          <a:xfrm>
            <a:off x="418416" y="1844827"/>
            <a:ext cx="11424592" cy="1727428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r>
              <a:rPr lang="en-GB" sz="1800" dirty="0">
                <a:solidFill>
                  <a:schemeClr val="tx1"/>
                </a:solidFill>
              </a:rPr>
              <a:t>Pas </a:t>
            </a:r>
            <a:r>
              <a:rPr lang="en-GB" sz="1800" dirty="0" err="1">
                <a:solidFill>
                  <a:schemeClr val="tx1"/>
                </a:solidFill>
              </a:rPr>
              <a:t>d’exigences</a:t>
            </a:r>
            <a:r>
              <a:rPr lang="en-GB" sz="1800" dirty="0">
                <a:solidFill>
                  <a:schemeClr val="tx1"/>
                </a:solidFill>
              </a:rPr>
              <a:t> </a:t>
            </a:r>
            <a:r>
              <a:rPr lang="en-GB" sz="1800" dirty="0" err="1">
                <a:solidFill>
                  <a:schemeClr val="tx1"/>
                </a:solidFill>
              </a:rPr>
              <a:t>spécifiques</a:t>
            </a:r>
            <a:r>
              <a:rPr lang="en-GB" sz="1800" dirty="0">
                <a:solidFill>
                  <a:schemeClr val="tx1"/>
                </a:solidFill>
              </a:rPr>
              <a:t> pour la </a:t>
            </a:r>
            <a:r>
              <a:rPr lang="en-GB" sz="1800" dirty="0" err="1">
                <a:solidFill>
                  <a:schemeClr val="tx1"/>
                </a:solidFill>
              </a:rPr>
              <a:t>mesure</a:t>
            </a:r>
            <a:r>
              <a:rPr lang="en-GB" sz="1800" dirty="0">
                <a:solidFill>
                  <a:schemeClr val="tx1"/>
                </a:solidFill>
              </a:rPr>
              <a:t> de la performance</a:t>
            </a:r>
            <a:endParaRPr lang="fr-FR" sz="1800" dirty="0">
              <a:solidFill>
                <a:schemeClr val="tx1"/>
              </a:solidFill>
            </a:endParaRPr>
          </a:p>
          <a:p>
            <a:pPr marL="285750" lvl="4" indent="-285750" algn="l" defTabSz="685800" fontAlgn="t">
              <a:spcBef>
                <a:spcPts val="600"/>
              </a:spcBef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Des indicateurs de suivi de la performance dans le domaine hygiène industrielle sont définis et suivis.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Les revues de performance HSE des entités et filiales incluent les sujets relatifs à l’hygiène industrielle où l’efficacité du plan d’actions est évaluée et les actions d’amélioration sont décidées.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 guide</a:t>
            </a:r>
            <a:r>
              <a:rPr lang="fr-FR" sz="1700" i="1" u="sng" dirty="0">
                <a:solidFill>
                  <a:schemeClr val="tx1"/>
                </a:solidFill>
                <a:latin typeface="+mj-lt"/>
              </a:rPr>
              <a:t> GM-GR-HSE-406: Autoévaluation en Hygiène Industrielle </a:t>
            </a:r>
            <a:r>
              <a:rPr lang="fr-FR" sz="1700" dirty="0">
                <a:solidFill>
                  <a:schemeClr val="tx1"/>
                </a:solidFill>
                <a:latin typeface="+mj-lt"/>
              </a:rPr>
              <a:t>est un outil d’autoévaluation en hygiène industrielle.</a:t>
            </a:r>
          </a:p>
        </p:txBody>
      </p:sp>
      <p:sp>
        <p:nvSpPr>
          <p:cNvPr id="7" name="Espace réservé du texte 1"/>
          <p:cNvSpPr txBox="1">
            <a:spLocks/>
          </p:cNvSpPr>
          <p:nvPr/>
        </p:nvSpPr>
        <p:spPr>
          <a:xfrm>
            <a:off x="298873" y="4005064"/>
            <a:ext cx="11521280" cy="2448271"/>
          </a:xfrm>
          <a:prstGeom prst="rect">
            <a:avLst/>
          </a:prstGeom>
          <a:noFill/>
        </p:spPr>
        <p:txBody>
          <a:bodyPr anchor="t" anchorCtr="0"/>
          <a:lstStyle>
            <a:lvl1pPr marL="342900" indent="-342900">
              <a:buFontTx/>
              <a:buNone/>
              <a:defRPr sz="2000" b="1" baseline="0">
                <a:solidFill>
                  <a:schemeClr val="bg1"/>
                </a:solidFill>
                <a:latin typeface="+mj-lt"/>
              </a:defRPr>
            </a:lvl1pPr>
            <a:lvl2pPr>
              <a:buFont typeface="Wingdings" pitchFamily="2" charset="2"/>
              <a:buChar char="q"/>
              <a:defRPr sz="1600"/>
            </a:lvl2pPr>
          </a:lstStyle>
          <a:p>
            <a:pPr marL="0" indent="0" algn="l">
              <a:spcAft>
                <a:spcPts val="600"/>
              </a:spcAft>
            </a:pPr>
            <a:endParaRPr lang="fr-FR" sz="1400" b="0" i="1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863342"/>
            <a:ext cx="9360000" cy="83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583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1"/>
          </p:nvPr>
        </p:nvSpPr>
        <p:spPr>
          <a:xfrm>
            <a:off x="407368" y="0"/>
            <a:ext cx="6840760" cy="404664"/>
          </a:xfrm>
        </p:spPr>
        <p:txBody>
          <a:bodyPr/>
          <a:lstStyle/>
          <a:p>
            <a:r>
              <a:rPr lang="en-GB" dirty="0"/>
              <a:t>REVUE DES </a:t>
            </a:r>
            <a:r>
              <a:rPr lang="en-GB" dirty="0" smtClean="0"/>
              <a:t>EXIGENCES: DISPOSITIONS PARTICULIÈRES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79376" y="405106"/>
            <a:ext cx="11449272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  <a:defRPr/>
            </a:pPr>
            <a:endParaRPr lang="en-GB" sz="2000" b="1" u="sng" dirty="0">
              <a:solidFill>
                <a:prstClr val="black"/>
              </a:solidFill>
              <a:latin typeface="+mj-lt"/>
            </a:endParaRPr>
          </a:p>
          <a:p>
            <a:pPr algn="l">
              <a:spcAft>
                <a:spcPts val="600"/>
              </a:spcAft>
              <a:defRPr/>
            </a:pPr>
            <a:r>
              <a:rPr lang="en-GB" b="1" dirty="0">
                <a:solidFill>
                  <a:prstClr val="black"/>
                </a:solidFill>
                <a:latin typeface="+mj-lt"/>
              </a:rPr>
              <a:t>Exigence 3.6.1 </a:t>
            </a:r>
            <a:r>
              <a:rPr lang="en-GB" b="1" dirty="0" smtClean="0">
                <a:solidFill>
                  <a:prstClr val="black"/>
                </a:solidFill>
                <a:latin typeface="+mj-lt"/>
              </a:rPr>
              <a:t>: Substances </a:t>
            </a:r>
            <a:r>
              <a:rPr lang="en-GB" b="1" dirty="0" err="1" smtClean="0">
                <a:solidFill>
                  <a:prstClr val="black"/>
                </a:solidFill>
                <a:latin typeface="+mj-lt"/>
              </a:rPr>
              <a:t>accidentogènes</a:t>
            </a:r>
            <a:endParaRPr lang="fr-FR" b="1" dirty="0">
              <a:solidFill>
                <a:prstClr val="black"/>
              </a:solidFill>
              <a:latin typeface="+mj-lt"/>
            </a:endParaRPr>
          </a:p>
          <a:p>
            <a:pPr algn="l" fontAlgn="t">
              <a:spcAft>
                <a:spcPts val="600"/>
              </a:spcAft>
            </a:pPr>
            <a:r>
              <a:rPr lang="fr-FR" sz="1700" dirty="0" smtClean="0">
                <a:solidFill>
                  <a:prstClr val="black"/>
                </a:solidFill>
                <a:latin typeface="+mj-lt"/>
              </a:rPr>
              <a:t>Une </a:t>
            </a:r>
            <a:r>
              <a:rPr lang="fr-FR" sz="1700" dirty="0">
                <a:solidFill>
                  <a:prstClr val="black"/>
                </a:solidFill>
                <a:latin typeface="+mj-lt"/>
              </a:rPr>
              <a:t>démarche d’information et de prévention des addictions aux substances </a:t>
            </a:r>
            <a:r>
              <a:rPr lang="fr-FR" sz="1700" dirty="0" err="1">
                <a:solidFill>
                  <a:prstClr val="black"/>
                </a:solidFill>
                <a:latin typeface="+mj-lt"/>
              </a:rPr>
              <a:t>accidentogènes</a:t>
            </a:r>
            <a:r>
              <a:rPr lang="fr-FR" sz="1700" dirty="0">
                <a:solidFill>
                  <a:prstClr val="black"/>
                </a:solidFill>
                <a:latin typeface="+mj-lt"/>
              </a:rPr>
              <a:t> est mise en œuvre.</a:t>
            </a:r>
          </a:p>
          <a:p>
            <a:pPr algn="l" fontAlgn="t">
              <a:spcAft>
                <a:spcPts val="600"/>
              </a:spcAft>
              <a:defRPr/>
            </a:pPr>
            <a:r>
              <a:rPr lang="fr-FR" sz="1700" dirty="0" smtClean="0">
                <a:solidFill>
                  <a:prstClr val="black"/>
                </a:solidFill>
                <a:latin typeface="+mj-lt"/>
              </a:rPr>
              <a:t>Des </a:t>
            </a:r>
            <a:r>
              <a:rPr lang="fr-FR" sz="1700" dirty="0">
                <a:solidFill>
                  <a:prstClr val="black"/>
                </a:solidFill>
                <a:latin typeface="+mj-lt"/>
              </a:rPr>
              <a:t>tests de dépistage d’alcool et de drogues sont réalisés à minima pour les personnes qui réalisent des tâches critiques.</a:t>
            </a:r>
          </a:p>
          <a:p>
            <a:pPr algn="l">
              <a:spcAft>
                <a:spcPts val="600"/>
              </a:spcAft>
              <a:defRPr/>
            </a:pPr>
            <a:r>
              <a:rPr lang="fr-FR" sz="1700" dirty="0">
                <a:solidFill>
                  <a:srgbClr val="FF0000"/>
                </a:solidFill>
                <a:latin typeface="+mj-lt"/>
              </a:rPr>
              <a:t>Nouvelle exigence pour </a:t>
            </a:r>
            <a:r>
              <a:rPr lang="fr-FR" sz="1700" dirty="0" smtClean="0">
                <a:solidFill>
                  <a:srgbClr val="FF0000"/>
                </a:solidFill>
                <a:latin typeface="+mj-lt"/>
              </a:rPr>
              <a:t>M&amp;S</a:t>
            </a:r>
          </a:p>
          <a:p>
            <a:pPr algn="l">
              <a:spcBef>
                <a:spcPts val="1200"/>
              </a:spcBef>
              <a:spcAft>
                <a:spcPts val="600"/>
              </a:spcAft>
            </a:pPr>
            <a:r>
              <a:rPr lang="en-GB" b="1" dirty="0" smtClean="0">
                <a:solidFill>
                  <a:prstClr val="black"/>
                </a:solidFill>
                <a:latin typeface="+mj-lt"/>
              </a:rPr>
              <a:t>Exigence 3.6.2 : </a:t>
            </a:r>
            <a:r>
              <a:rPr lang="fr-FR" b="1" dirty="0" smtClean="0">
                <a:solidFill>
                  <a:prstClr val="black"/>
                </a:solidFill>
                <a:latin typeface="+mj-lt"/>
              </a:rPr>
              <a:t>Amiante et fibres céramiques réfractaires classées cancérigènes</a:t>
            </a:r>
          </a:p>
          <a:p>
            <a:pPr algn="l" fontAlgn="t">
              <a:spcAft>
                <a:spcPts val="600"/>
              </a:spcAft>
              <a:defRPr/>
            </a:pPr>
            <a:r>
              <a:rPr lang="fr-FR" sz="1700" dirty="0" smtClean="0">
                <a:solidFill>
                  <a:prstClr val="black"/>
                </a:solidFill>
                <a:latin typeface="+mj-lt"/>
              </a:rPr>
              <a:t>Les </a:t>
            </a:r>
            <a:r>
              <a:rPr lang="fr-FR" sz="1700" dirty="0">
                <a:solidFill>
                  <a:prstClr val="black"/>
                </a:solidFill>
                <a:latin typeface="+mj-lt"/>
              </a:rPr>
              <a:t>matériaux contenant de l’amiante ou des fibres céramiques réfractaires classées cancérigènes, ne sont pas utilisés pour la réalisation de nouveaux bâtiments ou installations. </a:t>
            </a:r>
          </a:p>
          <a:p>
            <a:pPr algn="l" fontAlgn="t">
              <a:spcAft>
                <a:spcPts val="600"/>
              </a:spcAft>
              <a:defRPr/>
            </a:pPr>
            <a:r>
              <a:rPr lang="fr-FR" sz="1700" dirty="0" smtClean="0">
                <a:solidFill>
                  <a:prstClr val="black"/>
                </a:solidFill>
                <a:latin typeface="+mj-lt"/>
              </a:rPr>
              <a:t>Si </a:t>
            </a:r>
            <a:r>
              <a:rPr lang="fr-FR" sz="1700" dirty="0">
                <a:solidFill>
                  <a:prstClr val="black"/>
                </a:solidFill>
                <a:latin typeface="+mj-lt"/>
              </a:rPr>
              <a:t>ces matériaux sont présents dans les bâtiments ou installations existants : 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ils sont repérés par une personne formée à leur repérage ; </a:t>
            </a:r>
          </a:p>
          <a:p>
            <a:pPr marL="285750" lvl="4" indent="-285750" algn="l" defTabSz="685800" fontAlgn="t">
              <a:spcAft>
                <a:spcPts val="300"/>
              </a:spcAft>
              <a:buFont typeface="Wingdings" panose="05000000000000000000" pitchFamily="2" charset="2"/>
              <a:buChar char="q"/>
              <a:defRPr/>
            </a:pPr>
            <a:r>
              <a:rPr lang="fr-FR" sz="1700" dirty="0">
                <a:solidFill>
                  <a:schemeClr val="tx1"/>
                </a:solidFill>
                <a:latin typeface="+mj-lt"/>
              </a:rPr>
              <a:t>leur état de conservation est régulièrement surveillé par une personne formée à leurs dangers et aux mesures de maîtrise des risques à mettre en œuvre</a:t>
            </a:r>
            <a:r>
              <a:rPr lang="fr-FR" sz="1700" dirty="0" smtClean="0">
                <a:solidFill>
                  <a:schemeClr val="tx1"/>
                </a:solidFill>
                <a:latin typeface="+mj-lt"/>
              </a:rPr>
              <a:t>.</a:t>
            </a:r>
          </a:p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fr-FR" sz="1700" dirty="0">
                <a:solidFill>
                  <a:srgbClr val="FF0000"/>
                </a:solidFill>
                <a:latin typeface="Calibri"/>
              </a:rPr>
              <a:t>Nouvelle exigence pour </a:t>
            </a:r>
            <a:r>
              <a:rPr lang="fr-FR" sz="1700" dirty="0" smtClean="0">
                <a:solidFill>
                  <a:srgbClr val="FF0000"/>
                </a:solidFill>
                <a:latin typeface="Calibri"/>
              </a:rPr>
              <a:t>M&amp;S</a:t>
            </a:r>
            <a:endParaRPr lang="fr-FR" sz="1700" dirty="0" smtClean="0">
              <a:solidFill>
                <a:schemeClr val="tx1"/>
              </a:solidFill>
              <a:latin typeface="+mj-lt"/>
            </a:endParaRPr>
          </a:p>
          <a:p>
            <a:pPr algn="l">
              <a:spcBef>
                <a:spcPts val="1200"/>
              </a:spcBef>
              <a:spcAft>
                <a:spcPts val="600"/>
              </a:spcAft>
            </a:pPr>
            <a:r>
              <a:rPr lang="en-GB" b="1" dirty="0" smtClean="0">
                <a:solidFill>
                  <a:prstClr val="black"/>
                </a:solidFill>
                <a:latin typeface="+mj-lt"/>
              </a:rPr>
              <a:t>Exigence </a:t>
            </a:r>
            <a:r>
              <a:rPr lang="en-GB" b="1" dirty="0">
                <a:solidFill>
                  <a:prstClr val="black"/>
                </a:solidFill>
                <a:latin typeface="+mj-lt"/>
              </a:rPr>
              <a:t>3.6.3 </a:t>
            </a:r>
            <a:r>
              <a:rPr lang="en-GB" b="1" dirty="0" smtClean="0">
                <a:solidFill>
                  <a:prstClr val="black"/>
                </a:solidFill>
                <a:latin typeface="+mj-lt"/>
              </a:rPr>
              <a:t>: </a:t>
            </a:r>
            <a:r>
              <a:rPr lang="fr-FR" b="1" dirty="0" smtClean="0">
                <a:solidFill>
                  <a:prstClr val="black"/>
                </a:solidFill>
                <a:latin typeface="+mj-lt"/>
              </a:rPr>
              <a:t>Personne </a:t>
            </a:r>
            <a:r>
              <a:rPr lang="fr-FR" b="1" dirty="0">
                <a:solidFill>
                  <a:prstClr val="black"/>
                </a:solidFill>
                <a:latin typeface="+mj-lt"/>
              </a:rPr>
              <a:t>compétente en </a:t>
            </a:r>
            <a:r>
              <a:rPr lang="fr-FR" b="1" dirty="0" smtClean="0">
                <a:solidFill>
                  <a:prstClr val="black"/>
                </a:solidFill>
                <a:latin typeface="+mj-lt"/>
              </a:rPr>
              <a:t>radioprotection</a:t>
            </a:r>
            <a:endParaRPr lang="en-GB" b="1" dirty="0">
              <a:solidFill>
                <a:prstClr val="black"/>
              </a:solidFill>
              <a:latin typeface="+mj-lt"/>
            </a:endParaRPr>
          </a:p>
          <a:p>
            <a:pPr algn="l" fontAlgn="t">
              <a:spcAft>
                <a:spcPts val="600"/>
              </a:spcAft>
            </a:pPr>
            <a:r>
              <a:rPr lang="en-US" sz="1700" dirty="0" err="1" smtClean="0">
                <a:solidFill>
                  <a:prstClr val="black"/>
                </a:solidFill>
                <a:latin typeface="+mj-lt"/>
              </a:rPr>
              <a:t>Une</a:t>
            </a:r>
            <a:r>
              <a:rPr lang="en-US" sz="1700" dirty="0" smtClean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personne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compétente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en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radioprotection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est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nommée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dès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que des NORM (Naturally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Occuring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Radioactive Materials)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ou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qu’une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source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artificielle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de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rayonnements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sont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 </a:t>
            </a:r>
            <a:r>
              <a:rPr lang="en-US" sz="1700" dirty="0" err="1">
                <a:solidFill>
                  <a:prstClr val="black"/>
                </a:solidFill>
                <a:latin typeface="+mj-lt"/>
              </a:rPr>
              <a:t>identifiés</a:t>
            </a:r>
            <a:r>
              <a:rPr lang="en-US" sz="1700" dirty="0">
                <a:solidFill>
                  <a:prstClr val="black"/>
                </a:solidFill>
                <a:latin typeface="+mj-lt"/>
              </a:rPr>
              <a:t>. </a:t>
            </a:r>
            <a:endParaRPr lang="en-US" sz="1700" dirty="0" smtClean="0">
              <a:solidFill>
                <a:prstClr val="black"/>
              </a:solidFill>
              <a:latin typeface="+mj-lt"/>
            </a:endParaRPr>
          </a:p>
          <a:p>
            <a:pPr algn="l" fontAlgn="t">
              <a:spcAft>
                <a:spcPts val="600"/>
              </a:spcAft>
            </a:pPr>
            <a:r>
              <a:rPr lang="fr-FR" sz="1700" dirty="0" smtClean="0">
                <a:solidFill>
                  <a:srgbClr val="FF0000"/>
                </a:solidFill>
                <a:latin typeface="+mj-lt"/>
              </a:rPr>
              <a:t>Nouvelle exigence pour M&amp;S</a:t>
            </a:r>
            <a:endParaRPr lang="en-US" sz="1700" dirty="0">
              <a:solidFill>
                <a:srgbClr val="FF0000"/>
              </a:solidFill>
              <a:latin typeface="+mj-lt"/>
            </a:endParaRPr>
          </a:p>
          <a:p>
            <a:pPr algn="l" fontAlgn="t">
              <a:spcAft>
                <a:spcPts val="600"/>
              </a:spcAft>
              <a:defRPr/>
            </a:pPr>
            <a:endParaRPr lang="fr-FR" sz="1400" u="sng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5-Point Star 9"/>
          <p:cNvSpPr/>
          <p:nvPr/>
        </p:nvSpPr>
        <p:spPr>
          <a:xfrm>
            <a:off x="479376" y="220486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xplosion 1 12"/>
          <p:cNvSpPr/>
          <p:nvPr/>
        </p:nvSpPr>
        <p:spPr>
          <a:xfrm>
            <a:off x="3791744" y="2132856"/>
            <a:ext cx="914400" cy="9144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/>
          <p:cNvSpPr/>
          <p:nvPr/>
        </p:nvSpPr>
        <p:spPr>
          <a:xfrm>
            <a:off x="343744" y="1708760"/>
            <a:ext cx="360040" cy="288032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51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Arab" typeface="Arial"/>
      </a:majorFont>
      <a:minorFont>
        <a:latin typeface="Calibri"/>
        <a:ea typeface=""/>
        <a:cs typeface=""/>
        <a:font script="Arab" typeface="Arial"/>
      </a:minorFont>
    </a:fontScheme>
    <a:fmtScheme name="Office">
      <a:fillStyleLst>
        <a:solidFill>
          <a:schemeClr val="bg1">
            <a:alpha val="0"/>
          </a:schemeClr>
        </a:solidFill>
        <a:gradFill/>
        <a:gradFill/>
      </a:fillStyleLst>
      <a:lnStyleLst>
        <a:ln/>
        <a:ln/>
        <a:ln/>
      </a:lnStyleLst>
      <a:effectStyleLst>
        <a:effectStyle>
          <a:effectLst/>
        </a:effectStyle>
        <a:effectStyle>
          <a:effectLst/>
        </a:effectStyle>
        <a:effectStyle>
          <a:effectLst/>
          <a:scene3d>
            <a:camera prst="orthographicFront"/>
            <a:lightRig rig="threePt" dir="t"/>
          </a:scene3d>
        </a:effectStyle>
      </a:effectStyleLst>
      <a:bgFillStyleLst>
        <a:solidFill>
          <a:schemeClr val="bg1">
            <a:alpha val="0"/>
          </a:schemeClr>
        </a:solidFill>
        <a:gradFill/>
        <a:gradFill/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873449EDCA51458FAA15C14DBA0E95" ma:contentTypeVersion="16" ma:contentTypeDescription="Crée un document." ma:contentTypeScope="" ma:versionID="839b9953c28822155395fc620e234d29">
  <xsd:schema xmlns:xsd="http://www.w3.org/2001/XMLSchema" xmlns:xs="http://www.w3.org/2001/XMLSchema" xmlns:p="http://schemas.microsoft.com/office/2006/metadata/properties" xmlns:ns2="26ca36b3-22a5-4c03-beea-d9082fda911d" xmlns:ns3="6976bd83-f208-4589-bff3-a75963e94f6e" targetNamespace="http://schemas.microsoft.com/office/2006/metadata/properties" ma:root="true" ma:fieldsID="34a00d64dfa625b9f8d98bc82219a4ae" ns2:_="" ns3:_="">
    <xsd:import namespace="26ca36b3-22a5-4c03-beea-d9082fda911d"/>
    <xsd:import namespace="6976bd83-f208-4589-bff3-a75963e94f6e"/>
    <xsd:element name="properties">
      <xsd:complexType>
        <xsd:sequence>
          <xsd:element name="documentManagement">
            <xsd:complexType>
              <xsd:all>
                <xsd:element ref="ns2:IsThematic" minOccurs="0"/>
                <xsd:element ref="ns2:VariationGroupID" minOccurs="0"/>
                <xsd:element ref="ns2:OrganizationStructureTaxHTField0" minOccurs="0"/>
                <xsd:element ref="ns3:TaxCatchAll" minOccurs="0"/>
                <xsd:element ref="ns2:MetierTaxHTField0" minOccurs="0"/>
                <xsd:element ref="ns2:SiteTaxHTField0" minOccurs="0"/>
                <xsd:element ref="ns2:BranchTaxHTField0" minOccurs="0"/>
                <xsd:element ref="ns2:CountryTaxHTField0" minOccurs="0"/>
                <xsd:element ref="ns2:RelevantLanguage" minOccurs="0"/>
                <xsd:element ref="ns2:ThematicID" minOccurs="0"/>
                <xsd:element ref="ns2:Twing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ca36b3-22a5-4c03-beea-d9082fda911d" elementFormDefault="qualified">
    <xsd:import namespace="http://schemas.microsoft.com/office/2006/documentManagement/types"/>
    <xsd:import namespace="http://schemas.microsoft.com/office/infopath/2007/PartnerControls"/>
    <xsd:element name="IsThematic" ma:index="8" nillable="true" ma:displayName="IsThematic" ma:internalName="IsThematic">
      <xsd:simpleType>
        <xsd:restriction base="dms:Boolean"/>
      </xsd:simpleType>
    </xsd:element>
    <xsd:element name="VariationGroupID" ma:index="9" nillable="true" ma:displayName="Variation Group ID" ma:internalName="VariationGroupID">
      <xsd:simpleType>
        <xsd:restriction base="dms:Text"/>
      </xsd:simpleType>
    </xsd:element>
    <xsd:element name="OrganizationStructureTaxHTField0" ma:index="11" nillable="true" ma:taxonomy="true" ma:internalName="OrganizationStructureTaxHTField0" ma:taxonomyFieldName="OrganizationStructure" ma:displayName="Structures organisationnelles" ma:fieldId="{d4789308-6a24-4d47-9d27-3f386d404da3}" ma:taxonomyMulti="true" ma:sspId="5e13f9b5-2255-4d96-951a-207b37861865" ma:termSetId="9c836ecf-91cc-4204-9fa8-2b09fed1c9f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etierTaxHTField0" ma:index="14" nillable="true" ma:taxonomy="true" ma:internalName="MetierTaxHTField0" ma:taxonomyFieldName="Metier" ma:displayName="Métiers" ma:fieldId="{77e9a047-fa2e-4b88-9127-e85e9d6b9d28}" ma:taxonomyMulti="true" ma:sspId="5e13f9b5-2255-4d96-951a-207b37861865" ma:termSetId="913146e6-88cd-43cd-8dd2-67fad055309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iteTaxHTField0" ma:index="16" nillable="true" ma:taxonomy="true" ma:internalName="SiteTaxHTField0" ma:taxonomyFieldName="Site" ma:displayName="Site" ma:fieldId="{a6d30efa-312b-498c-a40e-a93a96439f24}" ma:taxonomyMulti="true" ma:sspId="5e13f9b5-2255-4d96-951a-207b37861865" ma:termSetId="ef87b464-ebc2-436f-b533-994e8e4d40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ranchTaxHTField0" ma:index="18" nillable="true" ma:taxonomy="true" ma:internalName="BranchTaxHTField0" ma:taxonomyFieldName="Branch" ma:displayName="Branche" ma:fieldId="{a3f753d6-2cf2-45ee-80b6-8abbc6f6870b}" ma:taxonomyMulti="true" ma:sspId="5e13f9b5-2255-4d96-951a-207b37861865" ma:termSetId="7d07145e-2bb9-486a-b8b6-a78f0894b2ce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CountryTaxHTField0" ma:index="20" nillable="true" ma:taxonomy="true" ma:internalName="CountryTaxHTField0" ma:taxonomyFieldName="Country" ma:displayName="Pays" ma:fieldId="{a60b14d2-742a-48d9-a73e-a1c4390c9889}" ma:taxonomyMulti="true" ma:sspId="5e13f9b5-2255-4d96-951a-207b37861865" ma:termSetId="f894f5e3-5096-4f56-8f02-89d8377dafa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RelevantLanguage" ma:index="21" nillable="true" ma:displayName="Langue usuelle" ma:internalName="RelevantLanguage">
      <xsd:simpleType>
        <xsd:restriction base="dms:Text"/>
      </xsd:simpleType>
    </xsd:element>
    <xsd:element name="ThematicID" ma:index="22" nillable="true" ma:displayName="ThematicID" ma:internalName="ThematicID">
      <xsd:simpleType>
        <xsd:restriction base="dms:Text"/>
      </xsd:simpleType>
    </xsd:element>
    <xsd:element name="TwingCount" ma:index="23" nillable="true" ma:displayName="Nombre de Twings" ma:decimals="0" ma:hidden="true" ma:internalName="TwingCount">
      <xsd:simpleType>
        <xsd:restriction base="dms:Number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76bd83-f208-4589-bff3-a75963e94f6e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Colonne Attraper tout de Taxonomie" ma:description="" ma:hidden="true" ma:list="{f11ad8d0-1821-4bb0-832f-2998add6fa25}" ma:internalName="TaxCatchAll" ma:showField="CatchAllData" ma:web="6976bd83-f208-4589-bff3-a75963e94f6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rganizationStructur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structures organisationnelles</TermName>
          <TermId xmlns="http://schemas.microsoft.com/office/infopath/2007/PartnerControls">c4bb9c23-2c4c-4150-9738-50d0ceb648ec</TermId>
        </TermInfo>
      </Terms>
    </OrganizationStructureTaxHTField0>
    <TwingCount xmlns="26ca36b3-22a5-4c03-beea-d9082fda911d" xsi:nil="true"/>
    <Metier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H3SEQ</TermName>
          <TermId xmlns="http://schemas.microsoft.com/office/infopath/2007/PartnerControls">1a49191b-7ec0-475b-ba04-e5bafe48b8b4</TermId>
        </TermInfo>
      </Terms>
    </MetierTaxHTField0>
    <Country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pays</TermName>
          <TermId xmlns="http://schemas.microsoft.com/office/infopath/2007/PartnerControls">de099b83-0153-463f-a92c-1666929f7084</TermId>
        </TermInfo>
      </Terms>
    </CountryTaxHTField0>
    <VariationGroupID xmlns="26ca36b3-22a5-4c03-beea-d9082fda911d">8b9d4c1f-6dbc-4a88-9d80-13db4f69f58d</VariationGroupID>
    <Branch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Toutes les branches</TermName>
          <TermId xmlns="http://schemas.microsoft.com/office/infopath/2007/PartnerControls">d8c5459c-c634-4dad-b3a5-1a2375c988a9</TermId>
        </TermInfo>
      </Terms>
    </BranchTaxHTField0>
    <ThematicID xmlns="26ca36b3-22a5-4c03-beea-d9082fda911d">7285f05b-4f51-4e04-9a14-6c5d014a9ee8</ThematicID>
    <SiteTaxHTField0 xmlns="26ca36b3-22a5-4c03-beea-d9082fda911d">
      <Terms xmlns="http://schemas.microsoft.com/office/infopath/2007/PartnerControls">
        <TermInfo xmlns="http://schemas.microsoft.com/office/infopath/2007/PartnerControls">
          <TermName xmlns="http://schemas.microsoft.com/office/infopath/2007/PartnerControls">Tous les sites</TermName>
          <TermId xmlns="http://schemas.microsoft.com/office/infopath/2007/PartnerControls">26f15989-d479-4e08-b5e6-c4ab22359765</TermId>
        </TermInfo>
      </Terms>
    </SiteTaxHTField0>
    <RelevantLanguage xmlns="26ca36b3-22a5-4c03-beea-d9082fda911d">1036;3082;1043;1031;2070</RelevantLanguage>
    <IsThematic xmlns="26ca36b3-22a5-4c03-beea-d9082fda911d">true</IsThematic>
    <TaxCatchAll xmlns="6976bd83-f208-4589-bff3-a75963e94f6e">
      <Value>5</Value>
      <Value>4</Value>
      <Value>3</Value>
      <Value>2</Value>
      <Value>1</Value>
    </TaxCatchAll>
  </documentManagement>
</p:properties>
</file>

<file path=customXml/itemProps1.xml><?xml version="1.0" encoding="utf-8"?>
<ds:datastoreItem xmlns:ds="http://schemas.openxmlformats.org/officeDocument/2006/customXml" ds:itemID="{61F270F0-EC24-4674-9301-5B01982C75C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0C3A3E0-35F3-40E9-977B-0FD48408E9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6ca36b3-22a5-4c03-beea-d9082fda911d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C26BA1-78A3-453B-9FBD-D496DF888812}">
  <ds:schemaRefs>
    <ds:schemaRef ds:uri="http://purl.org/dc/terms/"/>
    <ds:schemaRef ds:uri="http://schemas.openxmlformats.org/package/2006/metadata/core-properties"/>
    <ds:schemaRef ds:uri="6976bd83-f208-4589-bff3-a75963e94f6e"/>
    <ds:schemaRef ds:uri="http://schemas.microsoft.com/office/2006/documentManagement/types"/>
    <ds:schemaRef ds:uri="http://schemas.microsoft.com/office/infopath/2007/PartnerControls"/>
    <ds:schemaRef ds:uri="26ca36b3-22a5-4c03-beea-d9082fda911d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844</Words>
  <Application>Microsoft Office PowerPoint</Application>
  <PresentationFormat>Grand écran</PresentationFormat>
  <Paragraphs>80</Paragraphs>
  <Slides>8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Calibri</vt:lpstr>
      <vt:lpstr>Wingdings</vt:lpstr>
      <vt:lpstr/>
      <vt:lpstr>CR-GR-HSE-405 Hygiène industrielle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Sebastien MUNERET</dc:creator>
  <cp:lastModifiedBy>Alexandra PAPILLON</cp:lastModifiedBy>
  <cp:revision>362</cp:revision>
  <cp:lastPrinted>2019-01-29T14:43:01Z</cp:lastPrinted>
  <dcterms:modified xsi:type="dcterms:W3CDTF">2019-01-29T15:00:09Z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0x01010075873449EDCA51458FAA15C14DBA0E95</vt:lpwstr>
  </property>
  <property fmtid="{D5CDD505-2E9C-101B-9397-08002B2CF9AE}" pid="3" name="Order">
    <vt:r8>102400</vt:r8>
  </property>
  <property fmtid="{D5CDD505-2E9C-101B-9397-08002B2CF9AE}" pid="4" name="xd_Signature">
    <vt:bool>false</vt:bool>
  </property>
  <property fmtid="{D5CDD505-2E9C-101B-9397-08002B2CF9AE}" pid="5" name="SharedWithUsers">
    <vt:lpwstr>98;#Alexandre FAKIH</vt:lpwstr>
  </property>
  <property fmtid="{D5CDD505-2E9C-101B-9397-08002B2CF9AE}" pid="6" name="xd_ProgID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Branch">
    <vt:lpwstr>2;#Toutes les branches|d8c5459c-c634-4dad-b3a5-1a2375c988a9</vt:lpwstr>
  </property>
  <property fmtid="{D5CDD505-2E9C-101B-9397-08002B2CF9AE}" pid="10" name="OrganizationStructure">
    <vt:lpwstr>1;#Toutes les structures organisationnelles|c4bb9c23-2c4c-4150-9738-50d0ceb648ec</vt:lpwstr>
  </property>
  <property fmtid="{D5CDD505-2E9C-101B-9397-08002B2CF9AE}" pid="11" name="Metier">
    <vt:lpwstr>5;#H3SEQ|1a49191b-7ec0-475b-ba04-e5bafe48b8b4</vt:lpwstr>
  </property>
  <property fmtid="{D5CDD505-2E9C-101B-9397-08002B2CF9AE}" pid="12" name="Site">
    <vt:lpwstr>3;#Tous les sites|26f15989-d479-4e08-b5e6-c4ab22359765</vt:lpwstr>
  </property>
  <property fmtid="{D5CDD505-2E9C-101B-9397-08002B2CF9AE}" pid="13" name="Country">
    <vt:lpwstr>4;#Tous les pays|de099b83-0153-463f-a92c-1666929f7084</vt:lpwstr>
  </property>
</Properties>
</file>