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3" r:id="rId5"/>
    <p:sldId id="440" r:id="rId6"/>
    <p:sldId id="427" r:id="rId7"/>
    <p:sldId id="428" r:id="rId8"/>
    <p:sldId id="429" r:id="rId9"/>
    <p:sldId id="439" r:id="rId10"/>
    <p:sldId id="437" r:id="rId11"/>
    <p:sldId id="441" r:id="rId12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bastien MUNERET" initials="SM" lastIdx="1" clrIdx="0">
    <p:extLst>
      <p:ext uri="{19B8F6BF-5375-455C-9EA6-DF929625EA0E}">
        <p15:presenceInfo xmlns:p15="http://schemas.microsoft.com/office/powerpoint/2012/main" userId="S-1-5-21-1688137703-1013256711-2629252250-3234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CC"/>
    <a:srgbClr val="376092"/>
    <a:srgbClr val="FF9900"/>
    <a:srgbClr val="A90025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8" autoAdjust="0"/>
    <p:restoredTop sz="95405" autoAdjust="0"/>
  </p:normalViewPr>
  <p:slideViewPr>
    <p:cSldViewPr>
      <p:cViewPr varScale="1">
        <p:scale>
          <a:sx n="85" d="100"/>
          <a:sy n="85" d="100"/>
        </p:scale>
        <p:origin x="114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5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6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1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1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30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12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1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36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2106010"/>
            <a:ext cx="973253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 smtClean="0"/>
              <a:t>COMPANY RULE TITLE</a:t>
            </a:r>
            <a:endParaRPr lang="fr-FR" noProof="0" dirty="0"/>
          </a:p>
        </p:txBody>
      </p:sp>
      <p:sp>
        <p:nvSpPr>
          <p:cNvPr id="15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3639600"/>
            <a:ext cx="9732536" cy="17780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noProof="0" dirty="0" err="1" smtClean="0"/>
              <a:t>Executive</a:t>
            </a:r>
            <a:r>
              <a:rPr lang="fr-FR" noProof="0" dirty="0" smtClean="0"/>
              <a:t> </a:t>
            </a:r>
            <a:r>
              <a:rPr lang="fr-FR" noProof="0" dirty="0" err="1" smtClean="0"/>
              <a:t>summary</a:t>
            </a:r>
            <a:endParaRPr lang="fr-FR" noProof="0" dirty="0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21" y="6631440"/>
            <a:ext cx="1458163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5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891" indent="-342891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DOCUMENTS USED FOR THE GAP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2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8000" y="2204864"/>
            <a:ext cx="9732536" cy="1748663"/>
          </a:xfrm>
        </p:spPr>
        <p:txBody>
          <a:bodyPr/>
          <a:lstStyle/>
          <a:p>
            <a:r>
              <a:rPr lang="fr-FR" dirty="0" smtClean="0"/>
              <a:t>CR-GR-HSE-405 Hygiène </a:t>
            </a:r>
            <a:r>
              <a:rPr lang="fr-FR" dirty="0"/>
              <a:t>industrielle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188000" y="4005064"/>
            <a:ext cx="10380608" cy="1584176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lang="fr-FR" dirty="0" smtClean="0"/>
              <a:t>M&amp;S : quelles différences entre la CR-GR-HSE-405 et la CR-MS-HSEQ-501 ?</a:t>
            </a:r>
            <a:endParaRPr lang="fr-FR" dirty="0"/>
          </a:p>
          <a:p>
            <a:pPr algn="just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HYGIÈNE INDUSTRIELLE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496" y="548390"/>
            <a:ext cx="8822261" cy="532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23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REVUE DES EXIGENCES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79376" y="1277271"/>
            <a:ext cx="11305256" cy="1825479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Exigence 3.1.1 </a:t>
            </a:r>
            <a:r>
              <a:rPr lang="fr-FR" sz="1800" dirty="0" smtClean="0">
                <a:solidFill>
                  <a:schemeClr val="tx1"/>
                </a:solidFill>
              </a:rPr>
              <a:t> : Correspondant </a:t>
            </a:r>
            <a:r>
              <a:rPr lang="fr-FR" sz="1800" dirty="0">
                <a:solidFill>
                  <a:schemeClr val="tx1"/>
                </a:solidFill>
              </a:rPr>
              <a:t>hygiène </a:t>
            </a:r>
            <a:r>
              <a:rPr lang="fr-FR" sz="1800" dirty="0" smtClean="0">
                <a:solidFill>
                  <a:schemeClr val="tx1"/>
                </a:solidFill>
              </a:rPr>
              <a:t>industrielle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700" b="0" dirty="0">
                <a:solidFill>
                  <a:schemeClr val="tx1"/>
                </a:solidFill>
              </a:rPr>
              <a:t>Un </a:t>
            </a:r>
            <a:r>
              <a:rPr lang="en-US" sz="1700" b="0" dirty="0" err="1">
                <a:solidFill>
                  <a:schemeClr val="tx1"/>
                </a:solidFill>
              </a:rPr>
              <a:t>correspondant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hygiène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industrielle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est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identifié</a:t>
            </a:r>
            <a:r>
              <a:rPr lang="en-US" sz="1700" b="0" dirty="0">
                <a:solidFill>
                  <a:schemeClr val="tx1"/>
                </a:solidFill>
              </a:rPr>
              <a:t> au </a:t>
            </a:r>
            <a:r>
              <a:rPr lang="en-US" sz="1700" b="0" dirty="0" err="1">
                <a:solidFill>
                  <a:schemeClr val="tx1"/>
                </a:solidFill>
              </a:rPr>
              <a:t>niveau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approprié</a:t>
            </a:r>
            <a:r>
              <a:rPr lang="en-US" sz="1700" b="0" dirty="0">
                <a:solidFill>
                  <a:schemeClr val="tx1"/>
                </a:solidFill>
              </a:rPr>
              <a:t> de </a:t>
            </a:r>
            <a:r>
              <a:rPr lang="en-US" sz="1700" b="0" dirty="0" err="1">
                <a:solidFill>
                  <a:schemeClr val="tx1"/>
                </a:solidFill>
              </a:rPr>
              <a:t>l’entité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ou</a:t>
            </a:r>
            <a:r>
              <a:rPr lang="en-US" sz="1700" b="0" dirty="0">
                <a:solidFill>
                  <a:schemeClr val="tx1"/>
                </a:solidFill>
              </a:rPr>
              <a:t> de la </a:t>
            </a:r>
            <a:r>
              <a:rPr lang="en-US" sz="1700" b="0" dirty="0" err="1">
                <a:solidFill>
                  <a:schemeClr val="tx1"/>
                </a:solidFill>
              </a:rPr>
              <a:t>filiale</a:t>
            </a:r>
            <a:r>
              <a:rPr lang="en-US" sz="1700" b="0" dirty="0">
                <a:solidFill>
                  <a:schemeClr val="tx1"/>
                </a:solidFill>
              </a:rPr>
              <a:t> et </a:t>
            </a:r>
            <a:r>
              <a:rPr lang="en-US" sz="1700" b="0" dirty="0" err="1">
                <a:solidFill>
                  <a:schemeClr val="tx1"/>
                </a:solidFill>
              </a:rPr>
              <a:t>il</a:t>
            </a:r>
            <a:r>
              <a:rPr lang="en-US" sz="1700" b="0" dirty="0">
                <a:solidFill>
                  <a:schemeClr val="tx1"/>
                </a:solidFill>
              </a:rPr>
              <a:t> dispose des </a:t>
            </a:r>
            <a:r>
              <a:rPr lang="en-US" sz="1700" b="0" dirty="0" err="1">
                <a:solidFill>
                  <a:schemeClr val="tx1"/>
                </a:solidFill>
              </a:rPr>
              <a:t>compétences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adaptées</a:t>
            </a:r>
            <a:r>
              <a:rPr lang="en-US" sz="1700" b="0" dirty="0">
                <a:solidFill>
                  <a:schemeClr val="tx1"/>
                </a:solidFill>
              </a:rPr>
              <a:t> aux </a:t>
            </a:r>
            <a:r>
              <a:rPr lang="en-US" sz="1700" b="0" dirty="0" err="1">
                <a:solidFill>
                  <a:schemeClr val="tx1"/>
                </a:solidFill>
              </a:rPr>
              <a:t>risques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chroniques</a:t>
            </a:r>
            <a:r>
              <a:rPr lang="en-US" sz="1700" b="0" dirty="0">
                <a:solidFill>
                  <a:schemeClr val="tx1"/>
                </a:solidFill>
              </a:rPr>
              <a:t> au poste de travail.</a:t>
            </a:r>
          </a:p>
          <a:p>
            <a:r>
              <a:rPr lang="en-US" sz="1700" b="0" dirty="0">
                <a:solidFill>
                  <a:schemeClr val="tx1"/>
                </a:solidFill>
              </a:rPr>
              <a:t>Les </a:t>
            </a:r>
            <a:r>
              <a:rPr lang="en-US" sz="1700" b="0" dirty="0" err="1">
                <a:solidFill>
                  <a:schemeClr val="tx1"/>
                </a:solidFill>
              </a:rPr>
              <a:t>compétences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sont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acquises</a:t>
            </a:r>
            <a:r>
              <a:rPr lang="en-US" sz="1700" b="0" dirty="0">
                <a:solidFill>
                  <a:schemeClr val="tx1"/>
                </a:solidFill>
              </a:rPr>
              <a:t> via </a:t>
            </a:r>
            <a:r>
              <a:rPr lang="en-US" sz="1700" b="0" dirty="0" err="1">
                <a:solidFill>
                  <a:schemeClr val="tx1"/>
                </a:solidFill>
              </a:rPr>
              <a:t>une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expérience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qualifiante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ou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une</a:t>
            </a:r>
            <a:r>
              <a:rPr lang="en-US" sz="1700" b="0" dirty="0">
                <a:solidFill>
                  <a:schemeClr val="tx1"/>
                </a:solidFill>
              </a:rPr>
              <a:t> formation interne du </a:t>
            </a:r>
            <a:r>
              <a:rPr lang="en-US" sz="1700" b="0" dirty="0" err="1">
                <a:solidFill>
                  <a:schemeClr val="tx1"/>
                </a:solidFill>
              </a:rPr>
              <a:t>Groupe</a:t>
            </a:r>
            <a:r>
              <a:rPr lang="en-US" sz="1700" b="0" dirty="0">
                <a:solidFill>
                  <a:schemeClr val="tx1"/>
                </a:solidFill>
              </a:rPr>
              <a:t>.</a:t>
            </a: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  <a:latin typeface="+mn-lt"/>
              </a:rPr>
              <a:t>Pas de changement</a:t>
            </a:r>
            <a:endParaRPr lang="en-US" sz="1700" b="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4293096"/>
            <a:ext cx="11161240" cy="1964759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Exigence 3.2.1 </a:t>
            </a:r>
            <a:r>
              <a:rPr lang="fr-FR" sz="1800" dirty="0" smtClean="0">
                <a:solidFill>
                  <a:schemeClr val="tx1"/>
                </a:solidFill>
              </a:rPr>
              <a:t> : Identification </a:t>
            </a:r>
            <a:r>
              <a:rPr lang="fr-FR" sz="1800" dirty="0">
                <a:solidFill>
                  <a:schemeClr val="tx1"/>
                </a:solidFill>
              </a:rPr>
              <a:t>des dangers, évaluation et maitrise des risques </a:t>
            </a:r>
            <a:r>
              <a:rPr lang="fr-FR" sz="1800" dirty="0" smtClean="0">
                <a:solidFill>
                  <a:schemeClr val="tx1"/>
                </a:solidFill>
              </a:rPr>
              <a:t>chroniques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Les dangers chimiques, biologiques, physiques et ceux liés aux facteurs ergonomiques et psychosociaux sont identifiés de façon systématique et leurs risques au poste de travail à court, moyen et long termes sont évalués et maitrisés.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L’évaluation est faite sur l’ensemble des tâches au poste de travail, selon trois critères : la gravité du danger, la fréquence de la tâche et la probabilité d’exposition.</a:t>
            </a: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  <a:endParaRPr lang="en-US" sz="1700" b="0" dirty="0">
              <a:solidFill>
                <a:srgbClr val="00B05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263352" y="3284985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2345" y="411282"/>
            <a:ext cx="9360000" cy="88698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6520" y="3399508"/>
            <a:ext cx="9360000" cy="8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7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REVUE DES EXIGENCES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335360" y="1282106"/>
            <a:ext cx="11161240" cy="502721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3.2.2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Disponibilité </a:t>
            </a:r>
            <a:r>
              <a:rPr lang="fr-FR" sz="1800" dirty="0">
                <a:solidFill>
                  <a:schemeClr val="tx1"/>
                </a:solidFill>
              </a:rPr>
              <a:t>des Fiches de Données de Sécurité (FDS</a:t>
            </a:r>
            <a:r>
              <a:rPr lang="fr-FR" sz="1800" dirty="0" smtClean="0">
                <a:solidFill>
                  <a:schemeClr val="tx1"/>
                </a:solidFill>
              </a:rPr>
              <a:t>)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Une FDS à jour et conforme à la règlementation en vigueur est disponible pour chaque produit chimique dangereux présent aux postes de travail. 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3.2.3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Mise </a:t>
            </a:r>
            <a:r>
              <a:rPr lang="fr-FR" sz="1800" dirty="0">
                <a:solidFill>
                  <a:schemeClr val="tx1"/>
                </a:solidFill>
              </a:rPr>
              <a:t>à jour de l’évaluation des risques </a:t>
            </a:r>
            <a:r>
              <a:rPr lang="fr-FR" sz="1800" dirty="0" smtClean="0">
                <a:solidFill>
                  <a:schemeClr val="tx1"/>
                </a:solidFill>
              </a:rPr>
              <a:t>chroniques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L’évaluation des risques chroniques au poste de travail est mise à jour périodiquement et est formalisée dans un document daté.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</a:t>
            </a:r>
            <a:r>
              <a:rPr lang="en-GB" sz="1800" dirty="0" smtClean="0">
                <a:solidFill>
                  <a:schemeClr val="tx1"/>
                </a:solidFill>
              </a:rPr>
              <a:t>3.2.4 : </a:t>
            </a:r>
            <a:r>
              <a:rPr lang="fr-FR" sz="1800" dirty="0" smtClean="0">
                <a:solidFill>
                  <a:schemeClr val="tx1"/>
                </a:solidFill>
              </a:rPr>
              <a:t>Mesures </a:t>
            </a:r>
            <a:r>
              <a:rPr lang="fr-FR" sz="1800" dirty="0">
                <a:solidFill>
                  <a:schemeClr val="tx1"/>
                </a:solidFill>
              </a:rPr>
              <a:t>des expositions </a:t>
            </a:r>
            <a:r>
              <a:rPr lang="fr-FR" sz="1800" dirty="0" smtClean="0">
                <a:solidFill>
                  <a:schemeClr val="tx1"/>
                </a:solidFill>
              </a:rPr>
              <a:t>professionnelles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700" b="0" dirty="0">
                <a:solidFill>
                  <a:schemeClr val="tx1"/>
                </a:solidFill>
              </a:rPr>
              <a:t>Des </a:t>
            </a:r>
            <a:r>
              <a:rPr lang="en-US" sz="1700" b="0" dirty="0" err="1">
                <a:solidFill>
                  <a:schemeClr val="tx1"/>
                </a:solidFill>
              </a:rPr>
              <a:t>mesures</a:t>
            </a:r>
            <a:r>
              <a:rPr lang="en-US" sz="1700" b="0" dirty="0">
                <a:solidFill>
                  <a:schemeClr val="tx1"/>
                </a:solidFill>
              </a:rPr>
              <a:t> de </a:t>
            </a:r>
            <a:r>
              <a:rPr lang="en-US" sz="1700" b="0" dirty="0" err="1">
                <a:solidFill>
                  <a:schemeClr val="tx1"/>
                </a:solidFill>
              </a:rPr>
              <a:t>l’</a:t>
            </a:r>
            <a:r>
              <a:rPr lang="en-US" sz="1700" b="0" u="dotted" dirty="0" err="1">
                <a:solidFill>
                  <a:schemeClr val="tx1"/>
                </a:solidFill>
              </a:rPr>
              <a:t>exposition</a:t>
            </a:r>
            <a:r>
              <a:rPr lang="en-US" sz="1700" b="0" u="dotted" dirty="0">
                <a:solidFill>
                  <a:schemeClr val="tx1"/>
                </a:solidFill>
              </a:rPr>
              <a:t> </a:t>
            </a:r>
            <a:r>
              <a:rPr lang="en-US" sz="1700" b="0" u="dotted" dirty="0" err="1">
                <a:solidFill>
                  <a:schemeClr val="tx1"/>
                </a:solidFill>
              </a:rPr>
              <a:t>professionnelle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potentielle</a:t>
            </a:r>
            <a:r>
              <a:rPr lang="en-US" sz="1700" b="0" dirty="0">
                <a:solidFill>
                  <a:schemeClr val="tx1"/>
                </a:solidFill>
              </a:rPr>
              <a:t> (</a:t>
            </a:r>
            <a:r>
              <a:rPr lang="en-US" sz="1700" b="0" dirty="0" err="1">
                <a:solidFill>
                  <a:schemeClr val="tx1"/>
                </a:solidFill>
              </a:rPr>
              <a:t>évaluation</a:t>
            </a:r>
            <a:r>
              <a:rPr lang="en-US" sz="1700" b="0" dirty="0">
                <a:solidFill>
                  <a:schemeClr val="tx1"/>
                </a:solidFill>
              </a:rPr>
              <a:t> quantitative) </a:t>
            </a:r>
            <a:r>
              <a:rPr lang="en-US" sz="1700" b="0" dirty="0" err="1">
                <a:solidFill>
                  <a:schemeClr val="tx1"/>
                </a:solidFill>
              </a:rPr>
              <a:t>sont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mises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en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œuvre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lorsque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l’évaluation</a:t>
            </a:r>
            <a:r>
              <a:rPr lang="en-US" sz="1700" b="0" dirty="0">
                <a:solidFill>
                  <a:schemeClr val="tx1"/>
                </a:solidFill>
              </a:rPr>
              <a:t> qualitative des </a:t>
            </a:r>
            <a:r>
              <a:rPr lang="en-US" sz="1700" b="0" dirty="0" err="1">
                <a:solidFill>
                  <a:schemeClr val="tx1"/>
                </a:solidFill>
              </a:rPr>
              <a:t>risques</a:t>
            </a:r>
            <a:r>
              <a:rPr lang="en-US" sz="1700" b="0" dirty="0">
                <a:solidFill>
                  <a:schemeClr val="tx1"/>
                </a:solidFill>
              </a:rPr>
              <a:t> ne </a:t>
            </a:r>
            <a:r>
              <a:rPr lang="en-US" sz="1700" b="0" dirty="0" err="1">
                <a:solidFill>
                  <a:schemeClr val="tx1"/>
                </a:solidFill>
              </a:rPr>
              <a:t>permet</a:t>
            </a:r>
            <a:r>
              <a:rPr lang="en-US" sz="1700" b="0" dirty="0">
                <a:solidFill>
                  <a:schemeClr val="tx1"/>
                </a:solidFill>
              </a:rPr>
              <a:t> pas de </a:t>
            </a:r>
            <a:r>
              <a:rPr lang="en-US" sz="1700" b="0" dirty="0" err="1">
                <a:solidFill>
                  <a:schemeClr val="tx1"/>
                </a:solidFill>
              </a:rPr>
              <a:t>conclure</a:t>
            </a:r>
            <a:r>
              <a:rPr lang="en-US" sz="1700" b="0" dirty="0">
                <a:solidFill>
                  <a:schemeClr val="tx1"/>
                </a:solidFill>
              </a:rPr>
              <a:t> avec </a:t>
            </a:r>
            <a:r>
              <a:rPr lang="en-US" sz="1700" b="0" dirty="0" err="1">
                <a:solidFill>
                  <a:schemeClr val="tx1"/>
                </a:solidFill>
              </a:rPr>
              <a:t>suffisamment</a:t>
            </a:r>
            <a:r>
              <a:rPr lang="en-US" sz="1700" b="0" dirty="0">
                <a:solidFill>
                  <a:schemeClr val="tx1"/>
                </a:solidFill>
              </a:rPr>
              <a:t> de </a:t>
            </a:r>
            <a:r>
              <a:rPr lang="en-US" sz="1700" b="0" dirty="0" err="1">
                <a:solidFill>
                  <a:schemeClr val="tx1"/>
                </a:solidFill>
              </a:rPr>
              <a:t>précision</a:t>
            </a:r>
            <a:r>
              <a:rPr lang="en-US" sz="1700" b="0" dirty="0">
                <a:solidFill>
                  <a:schemeClr val="tx1"/>
                </a:solidFill>
              </a:rPr>
              <a:t> sur le </a:t>
            </a:r>
            <a:r>
              <a:rPr lang="en-US" sz="1700" b="0" dirty="0" err="1">
                <a:solidFill>
                  <a:schemeClr val="tx1"/>
                </a:solidFill>
              </a:rPr>
              <a:t>niveau</a:t>
            </a:r>
            <a:r>
              <a:rPr lang="en-US" sz="1700" b="0" dirty="0">
                <a:solidFill>
                  <a:schemeClr val="tx1"/>
                </a:solidFill>
              </a:rPr>
              <a:t> de </a:t>
            </a:r>
            <a:r>
              <a:rPr lang="en-US" sz="1700" b="0" dirty="0" err="1">
                <a:solidFill>
                  <a:schemeClr val="tx1"/>
                </a:solidFill>
              </a:rPr>
              <a:t>risque</a:t>
            </a:r>
            <a:r>
              <a:rPr lang="en-US" sz="1700" b="0" dirty="0">
                <a:solidFill>
                  <a:schemeClr val="tx1"/>
                </a:solidFill>
              </a:rPr>
              <a:t>.</a:t>
            </a:r>
            <a:endParaRPr lang="en-US" sz="1700" b="0" u="sng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3.2.5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Mesures </a:t>
            </a:r>
            <a:r>
              <a:rPr lang="fr-FR" sz="1800" dirty="0">
                <a:solidFill>
                  <a:schemeClr val="tx1"/>
                </a:solidFill>
              </a:rPr>
              <a:t>de réduction des risques </a:t>
            </a:r>
            <a:r>
              <a:rPr lang="fr-FR" sz="1800" dirty="0" smtClean="0">
                <a:solidFill>
                  <a:schemeClr val="tx1"/>
                </a:solidFill>
              </a:rPr>
              <a:t>chroniques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700" b="0" dirty="0">
                <a:solidFill>
                  <a:schemeClr val="tx1"/>
                </a:solidFill>
              </a:rPr>
              <a:t>Un plan </a:t>
            </a:r>
            <a:r>
              <a:rPr lang="en-US" sz="1700" b="0" dirty="0" err="1">
                <a:solidFill>
                  <a:schemeClr val="tx1"/>
                </a:solidFill>
              </a:rPr>
              <a:t>d’action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est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établi</a:t>
            </a:r>
            <a:r>
              <a:rPr lang="en-US" sz="1700" b="0" dirty="0">
                <a:solidFill>
                  <a:schemeClr val="tx1"/>
                </a:solidFill>
              </a:rPr>
              <a:t> et </a:t>
            </a:r>
            <a:r>
              <a:rPr lang="en-US" sz="1700" b="0" dirty="0" err="1">
                <a:solidFill>
                  <a:schemeClr val="tx1"/>
                </a:solidFill>
              </a:rPr>
              <a:t>privilégiant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d’abord</a:t>
            </a:r>
            <a:r>
              <a:rPr lang="en-US" sz="1700" b="0" dirty="0">
                <a:solidFill>
                  <a:schemeClr val="tx1"/>
                </a:solidFill>
              </a:rPr>
              <a:t> la suppression du danger, </a:t>
            </a:r>
            <a:r>
              <a:rPr lang="en-US" sz="1700" b="0" dirty="0" err="1">
                <a:solidFill>
                  <a:schemeClr val="tx1"/>
                </a:solidFill>
              </a:rPr>
              <a:t>puis</a:t>
            </a:r>
            <a:r>
              <a:rPr lang="en-US" sz="1700" b="0" dirty="0">
                <a:solidFill>
                  <a:schemeClr val="tx1"/>
                </a:solidFill>
              </a:rPr>
              <a:t> les </a:t>
            </a:r>
            <a:r>
              <a:rPr lang="en-US" sz="1700" b="0" dirty="0" err="1">
                <a:solidFill>
                  <a:schemeClr val="tx1"/>
                </a:solidFill>
              </a:rPr>
              <a:t>mesures</a:t>
            </a:r>
            <a:r>
              <a:rPr lang="en-US" sz="1700" b="0" dirty="0">
                <a:solidFill>
                  <a:schemeClr val="tx1"/>
                </a:solidFill>
              </a:rPr>
              <a:t> collectives et </a:t>
            </a:r>
            <a:r>
              <a:rPr lang="en-US" sz="1700" b="0" dirty="0" err="1">
                <a:solidFill>
                  <a:schemeClr val="tx1"/>
                </a:solidFill>
              </a:rPr>
              <a:t>organisationnelles</a:t>
            </a:r>
            <a:r>
              <a:rPr lang="en-US" sz="1700" b="0" dirty="0">
                <a:solidFill>
                  <a:schemeClr val="tx1"/>
                </a:solidFill>
              </a:rPr>
              <a:t>, et </a:t>
            </a:r>
            <a:r>
              <a:rPr lang="en-US" sz="1700" b="0" dirty="0" err="1">
                <a:solidFill>
                  <a:schemeClr val="tx1"/>
                </a:solidFill>
              </a:rPr>
              <a:t>enfin</a:t>
            </a:r>
            <a:r>
              <a:rPr lang="en-US" sz="1700" b="0" dirty="0">
                <a:solidFill>
                  <a:schemeClr val="tx1"/>
                </a:solidFill>
              </a:rPr>
              <a:t> les </a:t>
            </a:r>
            <a:r>
              <a:rPr lang="en-US" sz="1700" b="0" dirty="0" err="1">
                <a:solidFill>
                  <a:schemeClr val="tx1"/>
                </a:solidFill>
              </a:rPr>
              <a:t>équipements</a:t>
            </a:r>
            <a:r>
              <a:rPr lang="en-US" sz="1700" b="0" dirty="0">
                <a:solidFill>
                  <a:schemeClr val="tx1"/>
                </a:solidFill>
              </a:rPr>
              <a:t> de protection </a:t>
            </a:r>
            <a:r>
              <a:rPr lang="en-US" sz="1700" b="0" dirty="0" err="1">
                <a:solidFill>
                  <a:schemeClr val="tx1"/>
                </a:solidFill>
              </a:rPr>
              <a:t>individuelle</a:t>
            </a:r>
            <a:r>
              <a:rPr lang="en-US" sz="1700" b="0" dirty="0">
                <a:solidFill>
                  <a:schemeClr val="tx1"/>
                </a:solidFill>
              </a:rPr>
              <a:t>. Il </a:t>
            </a:r>
            <a:r>
              <a:rPr lang="en-US" sz="1700" b="0" dirty="0" err="1">
                <a:solidFill>
                  <a:schemeClr val="tx1"/>
                </a:solidFill>
              </a:rPr>
              <a:t>est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revu</a:t>
            </a:r>
            <a:r>
              <a:rPr lang="en-US" sz="1700" b="0" dirty="0">
                <a:solidFill>
                  <a:schemeClr val="tx1"/>
                </a:solidFill>
              </a:rPr>
              <a:t> </a:t>
            </a:r>
            <a:r>
              <a:rPr lang="en-US" sz="1700" b="0" dirty="0" err="1">
                <a:solidFill>
                  <a:schemeClr val="tx1"/>
                </a:solidFill>
              </a:rPr>
              <a:t>annuellement</a:t>
            </a:r>
            <a:r>
              <a:rPr lang="en-US" sz="1700" b="0" dirty="0">
                <a:solidFill>
                  <a:schemeClr val="tx1"/>
                </a:solidFill>
              </a:rPr>
              <a:t>. 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408926"/>
            <a:ext cx="9360000" cy="8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4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REVUE DES EXIGENCES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18416" y="1700808"/>
            <a:ext cx="11424592" cy="439248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3.3.1 </a:t>
            </a:r>
            <a:r>
              <a:rPr lang="en-GB" sz="1800" dirty="0" smtClean="0">
                <a:solidFill>
                  <a:schemeClr val="tx1"/>
                </a:solidFill>
              </a:rPr>
              <a:t>: Conservation </a:t>
            </a:r>
            <a:r>
              <a:rPr lang="en-GB" sz="1800" dirty="0">
                <a:solidFill>
                  <a:schemeClr val="tx1"/>
                </a:solidFill>
              </a:rPr>
              <a:t>des documents 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Les informations relatives aux risques au poste de travail notamment les suivantes sont conservées de façon sécurisée conformément à la politique de conservation des documents du Groupe ou de la réglementation locale si elle est plus contraignante :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documents d’évaluation des risques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documents d’analyse des tâches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plans d’action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résultats des mesures d’exposition professionnelle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rapports d’incident liés aux expositions accidentelles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tout autre document renseignant sur les postes occupés (fiches de poste, formations HSE suivies, compétences HSE acquises, etc.) 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toute information sur les évolutions techniques ayant contribué à l’amélioration des situations de travail.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Pas </a:t>
            </a:r>
            <a:r>
              <a:rPr lang="fr-FR" sz="1700" b="0" dirty="0">
                <a:solidFill>
                  <a:srgbClr val="00B050"/>
                </a:solidFill>
              </a:rPr>
              <a:t>de changement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472" y="620688"/>
            <a:ext cx="9360000" cy="94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REVUE DES EXIGENCES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1596810"/>
            <a:ext cx="11305256" cy="471251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3.4.1 </a:t>
            </a:r>
            <a:r>
              <a:rPr lang="en-GB" sz="1800" dirty="0" smtClean="0">
                <a:solidFill>
                  <a:schemeClr val="tx1"/>
                </a:solidFill>
              </a:rPr>
              <a:t>: Information </a:t>
            </a:r>
            <a:r>
              <a:rPr lang="en-GB" sz="1800" dirty="0">
                <a:solidFill>
                  <a:schemeClr val="tx1"/>
                </a:solidFill>
              </a:rPr>
              <a:t>du </a:t>
            </a:r>
            <a:r>
              <a:rPr lang="en-GB" sz="1800" dirty="0" smtClean="0">
                <a:solidFill>
                  <a:schemeClr val="tx1"/>
                </a:solidFill>
              </a:rPr>
              <a:t>personnel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Le personnel permanent ou temporaire, potentiellement exposé, est informé des dangers présents au poste de travail et des mesures de prévention mises en œuvre.</a:t>
            </a:r>
            <a:endParaRPr lang="en-US" sz="1700" b="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3.4.2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Communication </a:t>
            </a:r>
            <a:r>
              <a:rPr lang="fr-FR" sz="1800" dirty="0">
                <a:solidFill>
                  <a:schemeClr val="tx1"/>
                </a:solidFill>
              </a:rPr>
              <a:t>au service en charge du suivi </a:t>
            </a:r>
            <a:r>
              <a:rPr lang="fr-FR" sz="1800" dirty="0" smtClean="0">
                <a:solidFill>
                  <a:schemeClr val="tx1"/>
                </a:solidFill>
              </a:rPr>
              <a:t>médical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Afin de permettre une surveillance médicale adaptée aux risques du poste de travail, sont communiqués au service en charge du suivi médical des employés de l’entité ou de la filiale :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résultats de l’évaluation des risques y compris les résultats des mesures d’exposition professionnelle lorsqu’ils existent ;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éventuelles expositions professionnelles antérieures connues.</a:t>
            </a: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Pas de changement</a:t>
            </a:r>
          </a:p>
          <a:p>
            <a:pPr marL="0" indent="0" algn="l" fontAlgn="t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Exigence 3.4.3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Déclaration </a:t>
            </a:r>
            <a:r>
              <a:rPr lang="fr-FR" sz="1800" dirty="0">
                <a:solidFill>
                  <a:schemeClr val="tx1"/>
                </a:solidFill>
              </a:rPr>
              <a:t>au personnel </a:t>
            </a:r>
            <a:r>
              <a:rPr lang="fr-FR" sz="1800" dirty="0" smtClean="0">
                <a:solidFill>
                  <a:schemeClr val="tx1"/>
                </a:solidFill>
              </a:rPr>
              <a:t>médical</a:t>
            </a:r>
            <a:endParaRPr lang="en-GB" sz="18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chemeClr val="tx1"/>
                </a:solidFill>
              </a:rPr>
              <a:t>Le personnel sous traitement médical (prescrit ou non) en fait la déclaration au personnel médical de bord.</a:t>
            </a:r>
          </a:p>
          <a:p>
            <a:pPr marL="0" indent="0" algn="l" fontAlgn="t">
              <a:spcAft>
                <a:spcPts val="600"/>
              </a:spcAft>
            </a:pPr>
            <a:r>
              <a:rPr lang="fr-FR" sz="1700" b="0" smtClean="0">
                <a:solidFill>
                  <a:srgbClr val="00B050"/>
                </a:solidFill>
              </a:rPr>
              <a:t>M&amp;S non </a:t>
            </a:r>
            <a:r>
              <a:rPr lang="fr-FR" sz="1700" b="0" dirty="0" smtClean="0">
                <a:solidFill>
                  <a:srgbClr val="00B050"/>
                </a:solidFill>
              </a:rPr>
              <a:t>concerné</a:t>
            </a:r>
            <a:endParaRPr lang="fr-FR" sz="1700" b="0" dirty="0">
              <a:solidFill>
                <a:srgbClr val="00B050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endParaRPr lang="fr-FR" sz="14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endParaRPr lang="fr-FR" sz="14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621744"/>
            <a:ext cx="9360000" cy="8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69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REVUE DES EXIGENCES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18416" y="1844827"/>
            <a:ext cx="11424592" cy="172742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Pas </a:t>
            </a:r>
            <a:r>
              <a:rPr lang="en-GB" sz="1800" dirty="0" err="1">
                <a:solidFill>
                  <a:schemeClr val="tx1"/>
                </a:solidFill>
              </a:rPr>
              <a:t>d’exigences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spécifiques</a:t>
            </a:r>
            <a:r>
              <a:rPr lang="en-GB" sz="1800" dirty="0">
                <a:solidFill>
                  <a:schemeClr val="tx1"/>
                </a:solidFill>
              </a:rPr>
              <a:t> pour la </a:t>
            </a:r>
            <a:r>
              <a:rPr lang="en-GB" sz="1800" dirty="0" err="1">
                <a:solidFill>
                  <a:schemeClr val="tx1"/>
                </a:solidFill>
              </a:rPr>
              <a:t>mesure</a:t>
            </a:r>
            <a:r>
              <a:rPr lang="en-GB" sz="1800" dirty="0">
                <a:solidFill>
                  <a:schemeClr val="tx1"/>
                </a:solidFill>
              </a:rPr>
              <a:t> de la performance</a:t>
            </a:r>
            <a:endParaRPr lang="fr-FR" sz="1800" dirty="0">
              <a:solidFill>
                <a:schemeClr val="tx1"/>
              </a:solidFill>
            </a:endParaRPr>
          </a:p>
          <a:p>
            <a:pPr marL="285750" lvl="4" indent="-285750" algn="l" defTabSz="685800" fontAlgn="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Des indicateurs de suivi de la performance dans le domaine hygiène industrielle sont définis et suivis.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Les revues de performance HSE des entités et filiales incluent les sujets relatifs à l’hygiène industrielle où l’efficacité du plan d’actions est évaluée et les actions d’amélioration sont décidées.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 guide</a:t>
            </a:r>
            <a:r>
              <a:rPr lang="fr-FR" sz="1700" i="1" u="sng" dirty="0">
                <a:solidFill>
                  <a:schemeClr val="tx1"/>
                </a:solidFill>
                <a:latin typeface="+mj-lt"/>
              </a:rPr>
              <a:t> GM-GR-HSE-406: Autoévaluation en Hygiène Industrielle 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est un outil d’autoévaluation en hygiène industrielle.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298873" y="4005064"/>
            <a:ext cx="11521280" cy="2448271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endParaRPr lang="fr-FR" sz="1400" b="0" i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863342"/>
            <a:ext cx="9360000" cy="8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5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6840760" cy="404664"/>
          </a:xfrm>
        </p:spPr>
        <p:txBody>
          <a:bodyPr/>
          <a:lstStyle/>
          <a:p>
            <a:r>
              <a:rPr lang="en-GB" dirty="0"/>
              <a:t>REVUE DES </a:t>
            </a:r>
            <a:r>
              <a:rPr lang="en-GB" dirty="0" smtClean="0"/>
              <a:t>EXIGENCES: DISPOSITIONS PARTICULIÈRES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9376" y="405106"/>
            <a:ext cx="1144927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/>
            </a:pPr>
            <a:endParaRPr lang="en-GB" sz="2000" b="1" u="sng" dirty="0">
              <a:solidFill>
                <a:prstClr val="black"/>
              </a:solidFill>
              <a:latin typeface="+mj-lt"/>
            </a:endParaRPr>
          </a:p>
          <a:p>
            <a:pPr algn="l">
              <a:spcAft>
                <a:spcPts val="600"/>
              </a:spcAft>
              <a:defRPr/>
            </a:pPr>
            <a:r>
              <a:rPr lang="en-GB" b="1" dirty="0">
                <a:solidFill>
                  <a:prstClr val="black"/>
                </a:solidFill>
                <a:latin typeface="+mj-lt"/>
              </a:rPr>
              <a:t>Exigence 3.6.1 </a:t>
            </a:r>
            <a:r>
              <a:rPr lang="en-GB" b="1" dirty="0" smtClean="0">
                <a:solidFill>
                  <a:prstClr val="black"/>
                </a:solidFill>
                <a:latin typeface="+mj-lt"/>
              </a:rPr>
              <a:t>: Substances </a:t>
            </a:r>
            <a:r>
              <a:rPr lang="en-GB" b="1" dirty="0" err="1" smtClean="0">
                <a:solidFill>
                  <a:prstClr val="black"/>
                </a:solidFill>
                <a:latin typeface="+mj-lt"/>
              </a:rPr>
              <a:t>accidentogènes</a:t>
            </a:r>
            <a:endParaRPr lang="fr-FR" b="1" dirty="0">
              <a:solidFill>
                <a:prstClr val="black"/>
              </a:solidFill>
              <a:latin typeface="+mj-lt"/>
            </a:endParaRPr>
          </a:p>
          <a:p>
            <a:pPr algn="l" fontAlgn="t">
              <a:spcAft>
                <a:spcPts val="600"/>
              </a:spcAft>
            </a:pPr>
            <a:r>
              <a:rPr lang="fr-FR" sz="1700" dirty="0" smtClean="0">
                <a:solidFill>
                  <a:prstClr val="black"/>
                </a:solidFill>
                <a:latin typeface="+mj-lt"/>
              </a:rPr>
              <a:t>Une </a:t>
            </a:r>
            <a:r>
              <a:rPr lang="fr-FR" sz="1700" dirty="0">
                <a:solidFill>
                  <a:prstClr val="black"/>
                </a:solidFill>
                <a:latin typeface="+mj-lt"/>
              </a:rPr>
              <a:t>démarche d’information et de prévention des addictions aux substances </a:t>
            </a:r>
            <a:r>
              <a:rPr lang="fr-FR" sz="1700" dirty="0" err="1">
                <a:solidFill>
                  <a:prstClr val="black"/>
                </a:solidFill>
                <a:latin typeface="+mj-lt"/>
              </a:rPr>
              <a:t>accidentogènes</a:t>
            </a:r>
            <a:r>
              <a:rPr lang="fr-FR" sz="1700" dirty="0">
                <a:solidFill>
                  <a:prstClr val="black"/>
                </a:solidFill>
                <a:latin typeface="+mj-lt"/>
              </a:rPr>
              <a:t> est mise en œuvre.</a:t>
            </a:r>
          </a:p>
          <a:p>
            <a:pPr algn="l" fontAlgn="t">
              <a:spcAft>
                <a:spcPts val="600"/>
              </a:spcAft>
              <a:defRPr/>
            </a:pPr>
            <a:r>
              <a:rPr lang="fr-FR" sz="1700" dirty="0" smtClean="0">
                <a:solidFill>
                  <a:prstClr val="black"/>
                </a:solidFill>
                <a:latin typeface="+mj-lt"/>
              </a:rPr>
              <a:t>Des </a:t>
            </a:r>
            <a:r>
              <a:rPr lang="fr-FR" sz="1700" dirty="0">
                <a:solidFill>
                  <a:prstClr val="black"/>
                </a:solidFill>
                <a:latin typeface="+mj-lt"/>
              </a:rPr>
              <a:t>tests de dépistage d’alcool et de drogues sont réalisés à minima pour les personnes qui réalisent des tâches critiques.</a:t>
            </a:r>
          </a:p>
          <a:p>
            <a:pPr algn="l">
              <a:spcAft>
                <a:spcPts val="600"/>
              </a:spcAft>
              <a:defRPr/>
            </a:pPr>
            <a:r>
              <a:rPr lang="fr-FR" sz="1700" dirty="0">
                <a:solidFill>
                  <a:srgbClr val="FF0000"/>
                </a:solidFill>
                <a:latin typeface="+mj-lt"/>
              </a:rPr>
              <a:t>Nouvelle exigence pour </a:t>
            </a:r>
            <a:r>
              <a:rPr lang="fr-FR" sz="1700" dirty="0" smtClean="0">
                <a:solidFill>
                  <a:srgbClr val="FF0000"/>
                </a:solidFill>
                <a:latin typeface="+mj-lt"/>
              </a:rPr>
              <a:t>M&amp;S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GB" b="1" dirty="0" smtClean="0">
                <a:solidFill>
                  <a:prstClr val="black"/>
                </a:solidFill>
                <a:latin typeface="+mj-lt"/>
              </a:rPr>
              <a:t>Exigence 3.6.2 : </a:t>
            </a:r>
            <a:r>
              <a:rPr lang="fr-FR" b="1" dirty="0" smtClean="0">
                <a:solidFill>
                  <a:prstClr val="black"/>
                </a:solidFill>
                <a:latin typeface="+mj-lt"/>
              </a:rPr>
              <a:t>Amiante et fibres céramiques réfractaires classées cancérigènes</a:t>
            </a:r>
          </a:p>
          <a:p>
            <a:pPr algn="l" fontAlgn="t">
              <a:spcAft>
                <a:spcPts val="600"/>
              </a:spcAft>
              <a:defRPr/>
            </a:pPr>
            <a:r>
              <a:rPr lang="fr-FR" sz="1700" dirty="0" smtClean="0">
                <a:solidFill>
                  <a:prstClr val="black"/>
                </a:solidFill>
                <a:latin typeface="+mj-lt"/>
              </a:rPr>
              <a:t>Les </a:t>
            </a:r>
            <a:r>
              <a:rPr lang="fr-FR" sz="1700" dirty="0">
                <a:solidFill>
                  <a:prstClr val="black"/>
                </a:solidFill>
                <a:latin typeface="+mj-lt"/>
              </a:rPr>
              <a:t>matériaux contenant de l’amiante ou des fibres céramiques réfractaires classées cancérigènes, ne sont pas utilisés pour la réalisation de nouveaux bâtiments ou installations. </a:t>
            </a:r>
          </a:p>
          <a:p>
            <a:pPr algn="l" fontAlgn="t">
              <a:spcAft>
                <a:spcPts val="600"/>
              </a:spcAft>
              <a:defRPr/>
            </a:pPr>
            <a:r>
              <a:rPr lang="fr-FR" sz="1700" dirty="0" smtClean="0">
                <a:solidFill>
                  <a:prstClr val="black"/>
                </a:solidFill>
                <a:latin typeface="+mj-lt"/>
              </a:rPr>
              <a:t>Si </a:t>
            </a:r>
            <a:r>
              <a:rPr lang="fr-FR" sz="1700" dirty="0">
                <a:solidFill>
                  <a:prstClr val="black"/>
                </a:solidFill>
                <a:latin typeface="+mj-lt"/>
              </a:rPr>
              <a:t>ces matériaux sont présents dans les bâtiments ou installations existants : 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ils sont repérés par une personne formée à leur repérage ; 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leur état de conservation est régulièrement surveillé par une personne formée à leurs dangers et aux mesures de maîtrise des risques à mettre en œuvre</a:t>
            </a:r>
            <a:r>
              <a:rPr lang="fr-FR" sz="17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700" dirty="0">
                <a:solidFill>
                  <a:srgbClr val="FF0000"/>
                </a:solidFill>
                <a:latin typeface="Calibri"/>
              </a:rPr>
              <a:t>Nouvelle exigence pour </a:t>
            </a:r>
            <a:r>
              <a:rPr lang="fr-FR" sz="1700" dirty="0" smtClean="0">
                <a:solidFill>
                  <a:srgbClr val="FF0000"/>
                </a:solidFill>
                <a:latin typeface="Calibri"/>
              </a:rPr>
              <a:t>M&amp;S</a:t>
            </a: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GB" b="1" dirty="0" smtClean="0">
                <a:solidFill>
                  <a:prstClr val="black"/>
                </a:solidFill>
                <a:latin typeface="+mj-lt"/>
              </a:rPr>
              <a:t>Exigence </a:t>
            </a:r>
            <a:r>
              <a:rPr lang="en-GB" b="1" dirty="0">
                <a:solidFill>
                  <a:prstClr val="black"/>
                </a:solidFill>
                <a:latin typeface="+mj-lt"/>
              </a:rPr>
              <a:t>3.6.3 </a:t>
            </a:r>
            <a:r>
              <a:rPr lang="en-GB" b="1" dirty="0" smtClean="0">
                <a:solidFill>
                  <a:prstClr val="black"/>
                </a:solidFill>
                <a:latin typeface="+mj-lt"/>
              </a:rPr>
              <a:t>: </a:t>
            </a:r>
            <a:r>
              <a:rPr lang="fr-FR" b="1" dirty="0" smtClean="0">
                <a:solidFill>
                  <a:prstClr val="black"/>
                </a:solidFill>
                <a:latin typeface="+mj-lt"/>
              </a:rPr>
              <a:t>Personne </a:t>
            </a:r>
            <a:r>
              <a:rPr lang="fr-FR" b="1" dirty="0">
                <a:solidFill>
                  <a:prstClr val="black"/>
                </a:solidFill>
                <a:latin typeface="+mj-lt"/>
              </a:rPr>
              <a:t>compétente en </a:t>
            </a:r>
            <a:r>
              <a:rPr lang="fr-FR" b="1" dirty="0" smtClean="0">
                <a:solidFill>
                  <a:prstClr val="black"/>
                </a:solidFill>
                <a:latin typeface="+mj-lt"/>
              </a:rPr>
              <a:t>radioprotection</a:t>
            </a:r>
            <a:endParaRPr lang="en-GB" b="1" dirty="0">
              <a:solidFill>
                <a:prstClr val="black"/>
              </a:solidFill>
              <a:latin typeface="+mj-lt"/>
            </a:endParaRPr>
          </a:p>
          <a:p>
            <a:pPr algn="l" fontAlgn="t">
              <a:spcAft>
                <a:spcPts val="600"/>
              </a:spcAft>
            </a:pPr>
            <a:r>
              <a:rPr lang="en-US" sz="1700" dirty="0" err="1" smtClean="0">
                <a:solidFill>
                  <a:prstClr val="black"/>
                </a:solidFill>
                <a:latin typeface="+mj-lt"/>
              </a:rPr>
              <a:t>Une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personne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compétente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en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radioprotection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est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nommée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dès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que des NORM (Naturally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Occuring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Radioactive Materials)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ou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qu’une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source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artificielle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de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rayonnements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sont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700" dirty="0" err="1">
                <a:solidFill>
                  <a:prstClr val="black"/>
                </a:solidFill>
                <a:latin typeface="+mj-lt"/>
              </a:rPr>
              <a:t>identifiés</a:t>
            </a:r>
            <a:r>
              <a:rPr lang="en-US" sz="1700" dirty="0">
                <a:solidFill>
                  <a:prstClr val="black"/>
                </a:solidFill>
                <a:latin typeface="+mj-lt"/>
              </a:rPr>
              <a:t>. </a:t>
            </a:r>
            <a:endParaRPr lang="en-US" sz="1700" dirty="0" smtClean="0">
              <a:solidFill>
                <a:prstClr val="black"/>
              </a:solidFill>
              <a:latin typeface="+mj-lt"/>
            </a:endParaRPr>
          </a:p>
          <a:p>
            <a:pPr algn="l" fontAlgn="t">
              <a:spcAft>
                <a:spcPts val="600"/>
              </a:spcAft>
            </a:pPr>
            <a:r>
              <a:rPr lang="fr-FR" sz="1700" dirty="0" smtClean="0">
                <a:solidFill>
                  <a:srgbClr val="FF0000"/>
                </a:solidFill>
                <a:latin typeface="+mj-lt"/>
              </a:rPr>
              <a:t>Nouvelle exigence pour M&amp;S</a:t>
            </a:r>
            <a:endParaRPr lang="en-US" sz="1700" dirty="0">
              <a:solidFill>
                <a:srgbClr val="FF0000"/>
              </a:solidFill>
              <a:latin typeface="+mj-lt"/>
            </a:endParaRPr>
          </a:p>
          <a:p>
            <a:pPr algn="l" fontAlgn="t">
              <a:spcAft>
                <a:spcPts val="600"/>
              </a:spcAft>
              <a:defRPr/>
            </a:pPr>
            <a:endParaRPr lang="fr-FR" sz="1400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479376" y="2204864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1 12"/>
          <p:cNvSpPr/>
          <p:nvPr/>
        </p:nvSpPr>
        <p:spPr>
          <a:xfrm>
            <a:off x="3791744" y="2132856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343744" y="1708760"/>
            <a:ext cx="360040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73449EDCA51458FAA15C14DBA0E95" ma:contentTypeVersion="16" ma:contentTypeDescription="Crée un document." ma:contentTypeScope="" ma:versionID="839b9953c28822155395fc620e234d29">
  <xsd:schema xmlns:xsd="http://www.w3.org/2001/XMLSchema" xmlns:xs="http://www.w3.org/2001/XMLSchema" xmlns:p="http://schemas.microsoft.com/office/2006/metadata/properties" xmlns:ns2="26ca36b3-22a5-4c03-beea-d9082fda911d" xmlns:ns3="6976bd83-f208-4589-bff3-a75963e94f6e" targetNamespace="http://schemas.microsoft.com/office/2006/metadata/properties" ma:root="true" ma:fieldsID="34a00d64dfa625b9f8d98bc82219a4ae" ns2:_="" ns3:_="">
    <xsd:import namespace="26ca36b3-22a5-4c03-beea-d9082fda911d"/>
    <xsd:import namespace="6976bd83-f208-4589-bff3-a75963e94f6e"/>
    <xsd:element name="properties">
      <xsd:complexType>
        <xsd:sequence>
          <xsd:element name="documentManagement">
            <xsd:complexType>
              <xsd:all>
                <xsd:element ref="ns2:IsThematic" minOccurs="0"/>
                <xsd:element ref="ns2:VariationGroupID" minOccurs="0"/>
                <xsd:element ref="ns2:OrganizationStructureTaxHTField0" minOccurs="0"/>
                <xsd:element ref="ns3:TaxCatchAll" minOccurs="0"/>
                <xsd:element ref="ns2:MetierTaxHTField0" minOccurs="0"/>
                <xsd:element ref="ns2:SiteTaxHTField0" minOccurs="0"/>
                <xsd:element ref="ns2:BranchTaxHTField0" minOccurs="0"/>
                <xsd:element ref="ns2:CountryTaxHTField0" minOccurs="0"/>
                <xsd:element ref="ns2:RelevantLanguage" minOccurs="0"/>
                <xsd:element ref="ns2:ThematicID" minOccurs="0"/>
                <xsd:element ref="ns2:Tw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a36b3-22a5-4c03-beea-d9082fda911d" elementFormDefault="qualified">
    <xsd:import namespace="http://schemas.microsoft.com/office/2006/documentManagement/types"/>
    <xsd:import namespace="http://schemas.microsoft.com/office/infopath/2007/PartnerControls"/>
    <xsd:element name="IsThematic" ma:index="8" nillable="true" ma:displayName="IsThematic" ma:internalName="IsThematic">
      <xsd:simpleType>
        <xsd:restriction base="dms:Boolean"/>
      </xsd:simpleType>
    </xsd:element>
    <xsd:element name="VariationGroupID" ma:index="9" nillable="true" ma:displayName="Variation Group ID" ma:internalName="VariationGroupID">
      <xsd:simpleType>
        <xsd:restriction base="dms:Text"/>
      </xsd:simpleType>
    </xsd:element>
    <xsd:element name="OrganizationStructureTaxHTField0" ma:index="11" nillable="true" ma:taxonomy="true" ma:internalName="OrganizationStructureTaxHTField0" ma:taxonomyFieldName="OrganizationStructure" ma:displayName="Structures organisationnelles" ma:fieldId="{d4789308-6a24-4d47-9d27-3f386d404da3}" ma:taxonomyMulti="true" ma:sspId="5e13f9b5-2255-4d96-951a-207b37861865" ma:termSetId="9c836ecf-91cc-4204-9fa8-2b09fed1c9f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tierTaxHTField0" ma:index="14" nillable="true" ma:taxonomy="true" ma:internalName="MetierTaxHTField0" ma:taxonomyFieldName="Metier" ma:displayName="Métiers" ma:fieldId="{77e9a047-fa2e-4b88-9127-e85e9d6b9d28}" ma:taxonomyMulti="true" ma:sspId="5e13f9b5-2255-4d96-951a-207b37861865" ma:termSetId="913146e6-88cd-43cd-8dd2-67fad055309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TaxHTField0" ma:index="16" nillable="true" ma:taxonomy="true" ma:internalName="SiteTaxHTField0" ma:taxonomyFieldName="Site" ma:displayName="Site" ma:fieldId="{a6d30efa-312b-498c-a40e-a93a96439f24}" ma:taxonomyMulti="true" ma:sspId="5e13f9b5-2255-4d96-951a-207b37861865" ma:termSetId="ef87b464-ebc2-436f-b533-994e8e4d40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anchTaxHTField0" ma:index="18" nillable="true" ma:taxonomy="true" ma:internalName="BranchTaxHTField0" ma:taxonomyFieldName="Branch" ma:displayName="Branche" ma:fieldId="{a3f753d6-2cf2-45ee-80b6-8abbc6f6870b}" ma:taxonomyMulti="true" ma:sspId="5e13f9b5-2255-4d96-951a-207b37861865" ma:termSetId="7d07145e-2bb9-486a-b8b6-a78f0894b2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untryTaxHTField0" ma:index="20" nillable="true" ma:taxonomy="true" ma:internalName="CountryTaxHTField0" ma:taxonomyFieldName="Country" ma:displayName="Pays" ma:fieldId="{a60b14d2-742a-48d9-a73e-a1c4390c9889}" ma:taxonomyMulti="true" ma:sspId="5e13f9b5-2255-4d96-951a-207b37861865" ma:termSetId="f894f5e3-5096-4f56-8f02-89d8377daf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Language" ma:index="21" nillable="true" ma:displayName="Langue usuelle" ma:internalName="RelevantLanguage">
      <xsd:simpleType>
        <xsd:restriction base="dms:Text"/>
      </xsd:simpleType>
    </xsd:element>
    <xsd:element name="ThematicID" ma:index="22" nillable="true" ma:displayName="ThematicID" ma:internalName="ThematicID">
      <xsd:simpleType>
        <xsd:restriction base="dms:Text"/>
      </xsd:simpleType>
    </xsd:element>
    <xsd:element name="TwingCount" ma:index="23" nillable="true" ma:displayName="Nombre de Twings" ma:decimals="0" ma:hidden="true" ma:internalName="TwingCount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6bd83-f208-4589-bff3-a75963e94f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e Attraper tout de Taxonomie" ma:description="" ma:hidden="true" ma:list="{f11ad8d0-1821-4bb0-832f-2998add6fa25}" ma:internalName="TaxCatchAll" ma:showField="CatchAllData" ma:web="6976bd83-f208-4589-bff3-a75963e94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Structur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structures organisationnelles</TermName>
          <TermId xmlns="http://schemas.microsoft.com/office/infopath/2007/PartnerControls">c4bb9c23-2c4c-4150-9738-50d0ceb648ec</TermId>
        </TermInfo>
      </Terms>
    </OrganizationStructureTaxHTField0>
    <TwingCount xmlns="26ca36b3-22a5-4c03-beea-d9082fda911d" xsi:nil="true"/>
    <Metier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H3SEQ</TermName>
          <TermId xmlns="http://schemas.microsoft.com/office/infopath/2007/PartnerControls">1a49191b-7ec0-475b-ba04-e5bafe48b8b4</TermId>
        </TermInfo>
      </Terms>
    </MetierTaxHTField0>
    <Country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pays</TermName>
          <TermId xmlns="http://schemas.microsoft.com/office/infopath/2007/PartnerControls">de099b83-0153-463f-a92c-1666929f7084</TermId>
        </TermInfo>
      </Terms>
    </CountryTaxHTField0>
    <VariationGroupID xmlns="26ca36b3-22a5-4c03-beea-d9082fda911d">8b9d4c1f-6dbc-4a88-9d80-13db4f69f58d</VariationGroupID>
    <Branch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branches</TermName>
          <TermId xmlns="http://schemas.microsoft.com/office/infopath/2007/PartnerControls">d8c5459c-c634-4dad-b3a5-1a2375c988a9</TermId>
        </TermInfo>
      </Terms>
    </BranchTaxHTField0>
    <ThematicID xmlns="26ca36b3-22a5-4c03-beea-d9082fda911d">7285f05b-4f51-4e04-9a14-6c5d014a9ee8</ThematicID>
    <Sit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sites</TermName>
          <TermId xmlns="http://schemas.microsoft.com/office/infopath/2007/PartnerControls">26f15989-d479-4e08-b5e6-c4ab22359765</TermId>
        </TermInfo>
      </Terms>
    </SiteTaxHTField0>
    <RelevantLanguage xmlns="26ca36b3-22a5-4c03-beea-d9082fda911d">1036;3082;1043;1031;2070</RelevantLanguage>
    <IsThematic xmlns="26ca36b3-22a5-4c03-beea-d9082fda911d">true</IsThematic>
    <TaxCatchAll xmlns="6976bd83-f208-4589-bff3-a75963e94f6e">
      <Value>5</Value>
      <Value>4</Value>
      <Value>3</Value>
      <Value>2</Value>
      <Value>1</Value>
    </TaxCatchAll>
  </documentManagement>
</p:properties>
</file>

<file path=customXml/itemProps1.xml><?xml version="1.0" encoding="utf-8"?>
<ds:datastoreItem xmlns:ds="http://schemas.openxmlformats.org/officeDocument/2006/customXml" ds:itemID="{61F270F0-EC24-4674-9301-5B01982C75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C3A3E0-35F3-40E9-977B-0FD48408E9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a36b3-22a5-4c03-beea-d9082fda911d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C26BA1-78A3-453B-9FBD-D496DF888812}">
  <ds:schemaRefs>
    <ds:schemaRef ds:uri="http://purl.org/dc/terms/"/>
    <ds:schemaRef ds:uri="http://schemas.openxmlformats.org/package/2006/metadata/core-properties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26ca36b3-22a5-4c03-beea-d9082fda911d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844</Words>
  <Application>Microsoft Office PowerPoint</Application>
  <PresentationFormat>Grand écran</PresentationFormat>
  <Paragraphs>80</Paragraphs>
  <Slides>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Calibri</vt:lpstr>
      <vt:lpstr>Wingdings</vt:lpstr>
      <vt:lpstr/>
      <vt:lpstr>CR-GR-HSE-405 Hygiène industrielle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Alexandra PAPILLON</cp:lastModifiedBy>
  <cp:revision>362</cp:revision>
  <cp:lastPrinted>2019-01-29T14:43:01Z</cp:lastPrinted>
  <dcterms:modified xsi:type="dcterms:W3CDTF">2019-01-29T15:00:09Z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0x01010075873449EDCA51458FAA15C14DBA0E95</vt:lpwstr>
  </property>
  <property fmtid="{D5CDD505-2E9C-101B-9397-08002B2CF9AE}" pid="3" name="Order">
    <vt:r8>102400</vt:r8>
  </property>
  <property fmtid="{D5CDD505-2E9C-101B-9397-08002B2CF9AE}" pid="4" name="xd_Signature">
    <vt:bool>false</vt:bool>
  </property>
  <property fmtid="{D5CDD505-2E9C-101B-9397-08002B2CF9AE}" pid="5" name="SharedWithUsers">
    <vt:lpwstr>98;#Alexandre FAKIH</vt:lpwstr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Branch">
    <vt:lpwstr>2;#Toutes les branches|d8c5459c-c634-4dad-b3a5-1a2375c988a9</vt:lpwstr>
  </property>
  <property fmtid="{D5CDD505-2E9C-101B-9397-08002B2CF9AE}" pid="10" name="OrganizationStructure">
    <vt:lpwstr>1;#Toutes les structures organisationnelles|c4bb9c23-2c4c-4150-9738-50d0ceb648ec</vt:lpwstr>
  </property>
  <property fmtid="{D5CDD505-2E9C-101B-9397-08002B2CF9AE}" pid="11" name="Metier">
    <vt:lpwstr>5;#H3SEQ|1a49191b-7ec0-475b-ba04-e5bafe48b8b4</vt:lpwstr>
  </property>
  <property fmtid="{D5CDD505-2E9C-101B-9397-08002B2CF9AE}" pid="12" name="Site">
    <vt:lpwstr>3;#Tous les sites|26f15989-d479-4e08-b5e6-c4ab22359765</vt:lpwstr>
  </property>
  <property fmtid="{D5CDD505-2E9C-101B-9397-08002B2CF9AE}" pid="13" name="Country">
    <vt:lpwstr>4;#Tous les pays|de099b83-0153-463f-a92c-1666929f7084</vt:lpwstr>
  </property>
</Properties>
</file>