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5"/>
  </p:notesMasterIdLst>
  <p:handoutMasterIdLst>
    <p:handoutMasterId r:id="rId16"/>
  </p:handoutMasterIdLst>
  <p:sldIdLst>
    <p:sldId id="256" r:id="rId5"/>
    <p:sldId id="314" r:id="rId6"/>
    <p:sldId id="307" r:id="rId7"/>
    <p:sldId id="294" r:id="rId8"/>
    <p:sldId id="320" r:id="rId9"/>
    <p:sldId id="315" r:id="rId10"/>
    <p:sldId id="316" r:id="rId11"/>
    <p:sldId id="317" r:id="rId12"/>
    <p:sldId id="318" r:id="rId13"/>
    <p:sldId id="319" r:id="rId14"/>
  </p:sldIdLst>
  <p:sldSz cx="12192000" cy="6858000"/>
  <p:notesSz cx="6797675" cy="9926638"/>
  <p:defaultTextStyle/>
  <p:extLst>
    <p:ext uri="{521415D9-36F7-43E2-AB2F-B90AF26B5E84}">
      <p14:sectionLst xmlns:p14="http://schemas.microsoft.com/office/powerpoint/2010/main">
        <p14:section name="Section par défaut" id="{3C4CFCF7-93C5-4C67-BDF2-A3F97F36F19B}">
          <p14:sldIdLst>
            <p14:sldId id="256"/>
            <p14:sldId id="314"/>
          </p14:sldIdLst>
        </p14:section>
        <p14:section name="Section sans titre" id="{C5648DC8-6923-48AE-9390-E5F449BBC844}">
          <p14:sldIdLst>
            <p14:sldId id="307"/>
            <p14:sldId id="294"/>
            <p14:sldId id="320"/>
            <p14:sldId id="315"/>
            <p14:sldId id="316"/>
            <p14:sldId id="317"/>
            <p14:sldId id="318"/>
            <p14:sldId id="319"/>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ebastien MUNERET" initials="SM" lastIdx="5" clrIdx="0">
    <p:extLst>
      <p:ext uri="{19B8F6BF-5375-455C-9EA6-DF929625EA0E}">
        <p15:presenceInfo xmlns:p15="http://schemas.microsoft.com/office/powerpoint/2012/main" userId="S-1-5-21-1688137703-1013256711-2629252250-32346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E2CE"/>
    <a:srgbClr val="376092"/>
    <a:srgbClr val="FFFF99"/>
    <a:srgbClr val="A90025"/>
    <a:srgbClr val="FF9900"/>
    <a:srgbClr val="AC8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B15200F-FA35-4D3B-A544-21D37898FBCF}" v="81" dt="2020-03-11T09:45:58.175"/>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147" autoAdjust="0"/>
    <p:restoredTop sz="91513" autoAdjust="0"/>
  </p:normalViewPr>
  <p:slideViewPr>
    <p:cSldViewPr>
      <p:cViewPr varScale="1">
        <p:scale>
          <a:sx n="61" d="100"/>
          <a:sy n="61" d="100"/>
        </p:scale>
        <p:origin x="876" y="56"/>
      </p:cViewPr>
      <p:guideLst>
        <p:guide orient="horz" pos="2160"/>
        <p:guide pos="3840"/>
      </p:guideLst>
    </p:cSldViewPr>
  </p:slideViewPr>
  <p:outlineViewPr>
    <p:cViewPr>
      <p:scale>
        <a:sx n="33" d="100"/>
        <a:sy n="33" d="100"/>
      </p:scale>
      <p:origin x="0" y="-3811"/>
    </p:cViewPr>
  </p:outlineViewPr>
  <p:notesTextViewPr>
    <p:cViewPr>
      <p:scale>
        <a:sx n="75" d="100"/>
        <a:sy n="75" d="100"/>
      </p:scale>
      <p:origin x="0" y="0"/>
    </p:cViewPr>
  </p:notesTextViewPr>
  <p:sorterViewPr>
    <p:cViewPr>
      <p:scale>
        <a:sx n="178" d="100"/>
        <a:sy n="178" d="100"/>
      </p:scale>
      <p:origin x="0" y="-17755"/>
    </p:cViewPr>
  </p:sorterViewPr>
  <p:notesViewPr>
    <p:cSldViewPr>
      <p:cViewPr varScale="1">
        <p:scale>
          <a:sx n="79" d="100"/>
          <a:sy n="79" d="100"/>
        </p:scale>
        <p:origin x="3318"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AA8F9218-3AC4-4588-AD15-C8B9615A4193}" type="datetimeFigureOut">
              <a:rPr lang="en-US" smtClean="0"/>
              <a:pPr/>
              <a:t>4/1/2020</a:t>
            </a:fld>
            <a:endParaRPr lang="en-US"/>
          </a:p>
        </p:txBody>
      </p:sp>
      <p:sp>
        <p:nvSpPr>
          <p:cNvPr id="4" name="Espace réservé du pied de page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5" name="Espace réservé du numéro de diapositive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6471A043-F37E-42BC-90A9-BA46E9EBA480}" type="slidenum">
              <a:rPr lang="en-US" smtClean="0"/>
              <a:pPr/>
              <a:t>‹N°›</a:t>
            </a:fld>
            <a:endParaRPr lang="en-US"/>
          </a:p>
        </p:txBody>
      </p:sp>
    </p:spTree>
    <p:extLst>
      <p:ext uri="{BB962C8B-B14F-4D97-AF65-F5344CB8AC3E}">
        <p14:creationId xmlns:p14="http://schemas.microsoft.com/office/powerpoint/2010/main" val="32440470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BBCB1C22-5F7F-45DB-B066-C38515A5A04C}" type="datetimeFigureOut">
              <a:rPr lang="en-US" smtClean="0"/>
              <a:pPr/>
              <a:t>4/1/2020</a:t>
            </a:fld>
            <a:endParaRPr lang="en-US"/>
          </a:p>
        </p:txBody>
      </p:sp>
      <p:sp>
        <p:nvSpPr>
          <p:cNvPr id="4" name="Espace réservé de l'image des diapositives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B19BD1F9-669C-4CA0-8FBF-032659BF0921}" type="slidenum">
              <a:rPr lang="en-US" smtClean="0"/>
              <a:pPr/>
              <a:t>‹N°›</a:t>
            </a:fld>
            <a:endParaRPr lang="en-US"/>
          </a:p>
        </p:txBody>
      </p:sp>
    </p:spTree>
    <p:extLst>
      <p:ext uri="{BB962C8B-B14F-4D97-AF65-F5344CB8AC3E}">
        <p14:creationId xmlns:p14="http://schemas.microsoft.com/office/powerpoint/2010/main" val="39829357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a:t>
            </a:fld>
            <a:endParaRPr lang="en-US"/>
          </a:p>
        </p:txBody>
      </p:sp>
    </p:spTree>
    <p:extLst>
      <p:ext uri="{BB962C8B-B14F-4D97-AF65-F5344CB8AC3E}">
        <p14:creationId xmlns:p14="http://schemas.microsoft.com/office/powerpoint/2010/main" val="20688304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2</a:t>
            </a:fld>
            <a:endParaRPr lang="en-US" dirty="0"/>
          </a:p>
        </p:txBody>
      </p:sp>
    </p:spTree>
    <p:extLst>
      <p:ext uri="{BB962C8B-B14F-4D97-AF65-F5344CB8AC3E}">
        <p14:creationId xmlns:p14="http://schemas.microsoft.com/office/powerpoint/2010/main" val="23318132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3</a:t>
            </a:fld>
            <a:endParaRPr lang="en-US"/>
          </a:p>
        </p:txBody>
      </p:sp>
    </p:spTree>
    <p:extLst>
      <p:ext uri="{BB962C8B-B14F-4D97-AF65-F5344CB8AC3E}">
        <p14:creationId xmlns:p14="http://schemas.microsoft.com/office/powerpoint/2010/main" val="11517540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4</a:t>
            </a:fld>
            <a:endParaRPr lang="en-US"/>
          </a:p>
        </p:txBody>
      </p:sp>
    </p:spTree>
    <p:extLst>
      <p:ext uri="{BB962C8B-B14F-4D97-AF65-F5344CB8AC3E}">
        <p14:creationId xmlns:p14="http://schemas.microsoft.com/office/powerpoint/2010/main" val="7974592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5</a:t>
            </a:fld>
            <a:endParaRPr lang="en-US"/>
          </a:p>
        </p:txBody>
      </p:sp>
    </p:spTree>
    <p:extLst>
      <p:ext uri="{BB962C8B-B14F-4D97-AF65-F5344CB8AC3E}">
        <p14:creationId xmlns:p14="http://schemas.microsoft.com/office/powerpoint/2010/main" val="41765268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6</a:t>
            </a:fld>
            <a:endParaRPr lang="en-US"/>
          </a:p>
        </p:txBody>
      </p:sp>
    </p:spTree>
    <p:extLst>
      <p:ext uri="{BB962C8B-B14F-4D97-AF65-F5344CB8AC3E}">
        <p14:creationId xmlns:p14="http://schemas.microsoft.com/office/powerpoint/2010/main" val="8502406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7</a:t>
            </a:fld>
            <a:endParaRPr lang="en-US"/>
          </a:p>
        </p:txBody>
      </p:sp>
    </p:spTree>
    <p:extLst>
      <p:ext uri="{BB962C8B-B14F-4D97-AF65-F5344CB8AC3E}">
        <p14:creationId xmlns:p14="http://schemas.microsoft.com/office/powerpoint/2010/main" val="8948733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8</a:t>
            </a:fld>
            <a:endParaRPr lang="en-US"/>
          </a:p>
        </p:txBody>
      </p:sp>
    </p:spTree>
    <p:extLst>
      <p:ext uri="{BB962C8B-B14F-4D97-AF65-F5344CB8AC3E}">
        <p14:creationId xmlns:p14="http://schemas.microsoft.com/office/powerpoint/2010/main" val="39223208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9</a:t>
            </a:fld>
            <a:endParaRPr lang="en-US"/>
          </a:p>
        </p:txBody>
      </p:sp>
    </p:spTree>
    <p:extLst>
      <p:ext uri="{BB962C8B-B14F-4D97-AF65-F5344CB8AC3E}">
        <p14:creationId xmlns:p14="http://schemas.microsoft.com/office/powerpoint/2010/main" val="180786998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10.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13.xml"/><Relationship Id="rId7" Type="http://schemas.openxmlformats.org/officeDocument/2006/relationships/image" Target="../media/image4.png"/><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slideMaster" Target="../slideMasters/slideMaster1.xml"/><Relationship Id="rId5" Type="http://schemas.openxmlformats.org/officeDocument/2006/relationships/tags" Target="../tags/tag15.xml"/><Relationship Id="rId4"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3.xml"/><Relationship Id="rId7" Type="http://schemas.openxmlformats.org/officeDocument/2006/relationships/image" Target="../media/image4.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slideMaster" Target="../slideMasters/slideMaster1.xml"/><Relationship Id="rId5" Type="http://schemas.openxmlformats.org/officeDocument/2006/relationships/tags" Target="../tags/tag5.xml"/><Relationship Id="rId4" Type="http://schemas.openxmlformats.org/officeDocument/2006/relationships/tags" Target="../tags/tag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7.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8.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9.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
    <p:bg>
      <p:bgPr>
        <a:solidFill>
          <a:srgbClr val="A90025"/>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dirty="0"/>
              <a:t>COMPANY RULE TITLE</a:t>
            </a:r>
          </a:p>
        </p:txBody>
      </p:sp>
      <p:sp>
        <p:nvSpPr>
          <p:cNvPr id="15" name="Espace réservé du texte 15"/>
          <p:cNvSpPr>
            <a:spLocks noGrp="1"/>
          </p:cNvSpPr>
          <p:nvPr>
            <p:ph type="body" sz="quarter" idx="10" hasCustomPrompt="1"/>
          </p:nvPr>
        </p:nvSpPr>
        <p:spPr>
          <a:xfrm>
            <a:off x="1188000" y="4077072"/>
            <a:ext cx="9372496" cy="2232248"/>
          </a:xfrm>
          <a:prstGeom prst="rect">
            <a:avLst/>
          </a:prstGeom>
        </p:spPr>
        <p:txBody>
          <a:bodyPr lIns="0" rIns="0">
            <a:noAutofit/>
          </a:bodyPr>
          <a:lstStyle>
            <a:lvl1pPr marL="0" indent="0">
              <a:spcAft>
                <a:spcPts val="600"/>
              </a:spcAft>
              <a:buNone/>
              <a:defRPr sz="1600">
                <a:solidFill>
                  <a:schemeClr val="bg1"/>
                </a:solidFill>
                <a:latin typeface="+mn-lt"/>
              </a:defRPr>
            </a:lvl1pPr>
          </a:lstStyle>
          <a:p>
            <a:pPr lvl="0"/>
            <a:r>
              <a:rPr lang="fr-FR" noProof="0" dirty="0" err="1"/>
              <a:t>Executive</a:t>
            </a:r>
            <a:r>
              <a:rPr lang="fr-FR" noProof="0" dirty="0"/>
              <a:t> </a:t>
            </a:r>
            <a:r>
              <a:rPr lang="fr-FR" noProof="0" dirty="0" err="1"/>
              <a:t>summary</a:t>
            </a:r>
            <a:endParaRPr lang="fr-FR" noProof="0" dirty="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pic>
        <p:nvPicPr>
          <p:cNvPr id="14338" name="Picture 2"/>
          <p:cNvPicPr>
            <a:picLocks noChangeAspect="1" noChangeArrowheads="1"/>
          </p:cNvPicPr>
          <p:nvPr userDrawn="1"/>
        </p:nvPicPr>
        <p:blipFill>
          <a:blip r:embed="rId4" cstate="print"/>
          <a:srcRect/>
          <a:stretch>
            <a:fillRect/>
          </a:stretch>
        </p:blipFill>
        <p:spPr bwMode="auto">
          <a:xfrm>
            <a:off x="1037083" y="3672830"/>
            <a:ext cx="9523413" cy="476250"/>
          </a:xfrm>
          <a:prstGeom prst="rect">
            <a:avLst/>
          </a:prstGeom>
          <a:noFill/>
          <a:ln w="9525">
            <a:noFill/>
            <a:miter lim="800000"/>
            <a:headEnd/>
            <a:tailEnd/>
          </a:ln>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3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4"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GAP ANALYSIS: GRP</a:t>
            </a:r>
            <a:endParaRPr lang="en-US" dirty="0"/>
          </a:p>
        </p:txBody>
      </p:sp>
      <p:grpSp>
        <p:nvGrpSpPr>
          <p:cNvPr id="8" name="Group 47"/>
          <p:cNvGrpSpPr/>
          <p:nvPr userDrawn="1"/>
        </p:nvGrpSpPr>
        <p:grpSpPr>
          <a:xfrm>
            <a:off x="11371622" y="548681"/>
            <a:ext cx="468802" cy="171450"/>
            <a:chOff x="9963489" y="2555193"/>
            <a:chExt cx="468802" cy="171450"/>
          </a:xfrm>
        </p:grpSpPr>
        <p:sp>
          <p:nvSpPr>
            <p:cNvPr id="33" name="RectangleLegend4"/>
            <p:cNvSpPr>
              <a:spLocks noChangeArrowheads="1"/>
            </p:cNvSpPr>
            <p:nvPr/>
          </p:nvSpPr>
          <p:spPr bwMode="gray">
            <a:xfrm>
              <a:off x="9963489" y="2566305"/>
              <a:ext cx="165100" cy="160338"/>
            </a:xfrm>
            <a:prstGeom prst="rect">
              <a:avLst/>
            </a:prstGeom>
            <a:solidFill>
              <a:srgbClr val="92D050"/>
            </a:solidFill>
            <a:ln w="9525">
              <a:noFill/>
              <a:miter lim="800000"/>
              <a:headEnd/>
              <a:tailEnd/>
            </a:ln>
            <a:effectLst/>
          </p:spPr>
          <p:txBody>
            <a:bodyPr wrap="none" anchor="ctr"/>
            <a:lstStyle/>
            <a:p>
              <a:endParaRPr lang="en-US" sz="1000" baseline="0" dirty="0">
                <a:latin typeface="+mn-lt"/>
                <a:ea typeface="+mn-ea"/>
              </a:endParaRPr>
            </a:p>
          </p:txBody>
        </p:sp>
        <p:sp>
          <p:nvSpPr>
            <p:cNvPr id="34" name="Legend4"/>
            <p:cNvSpPr>
              <a:spLocks noChangeArrowheads="1"/>
            </p:cNvSpPr>
            <p:nvPr>
              <p:custDataLst>
                <p:tags r:id="rId1"/>
              </p:custDataLst>
            </p:nvPr>
          </p:nvSpPr>
          <p:spPr bwMode="gray">
            <a:xfrm>
              <a:off x="10217489" y="2555193"/>
              <a:ext cx="214802"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GRP</a:t>
              </a:r>
            </a:p>
          </p:txBody>
        </p:sp>
      </p:grpSp>
    </p:spTree>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2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IMPLEMENTATION</a:t>
            </a:r>
            <a:endParaRPr lang="en-US" dirty="0"/>
          </a:p>
        </p:txBody>
      </p:sp>
    </p:spTree>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5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8"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DOCUMENTS USED FOR THE GAP ANALYSIS</a:t>
            </a:r>
            <a:endParaRPr lang="en-US" dirty="0"/>
          </a:p>
        </p:txBody>
      </p:sp>
      <p:grpSp>
        <p:nvGrpSpPr>
          <p:cNvPr id="2" name="Group 43"/>
          <p:cNvGrpSpPr/>
          <p:nvPr userDrawn="1"/>
        </p:nvGrpSpPr>
        <p:grpSpPr>
          <a:xfrm>
            <a:off x="8760296" y="548680"/>
            <a:ext cx="581013" cy="171451"/>
            <a:chOff x="9219943" y="2346534"/>
            <a:chExt cx="581013" cy="171451"/>
          </a:xfrm>
        </p:grpSpPr>
        <p:sp>
          <p:nvSpPr>
            <p:cNvPr id="15" name="RectangleLegend1"/>
            <p:cNvSpPr>
              <a:spLocks noChangeArrowheads="1"/>
            </p:cNvSpPr>
            <p:nvPr/>
          </p:nvSpPr>
          <p:spPr bwMode="gray">
            <a:xfrm>
              <a:off x="9219943" y="2357647"/>
              <a:ext cx="165100" cy="160338"/>
            </a:xfrm>
            <a:prstGeom prst="rect">
              <a:avLst/>
            </a:prstGeom>
            <a:solidFill>
              <a:schemeClr val="bg1">
                <a:lumMod val="65000"/>
              </a:schemeClr>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16" name="Legend1"/>
            <p:cNvSpPr>
              <a:spLocks noChangeArrowheads="1"/>
            </p:cNvSpPr>
            <p:nvPr>
              <p:custDataLst>
                <p:tags r:id="rId5"/>
              </p:custDataLst>
            </p:nvPr>
          </p:nvSpPr>
          <p:spPr bwMode="gray">
            <a:xfrm>
              <a:off x="9473943" y="2346534"/>
              <a:ext cx="327013"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Group</a:t>
              </a:r>
            </a:p>
          </p:txBody>
        </p:sp>
      </p:grpSp>
      <p:grpSp>
        <p:nvGrpSpPr>
          <p:cNvPr id="3" name="Group 44"/>
          <p:cNvGrpSpPr/>
          <p:nvPr userDrawn="1"/>
        </p:nvGrpSpPr>
        <p:grpSpPr>
          <a:xfrm>
            <a:off x="9500438" y="548680"/>
            <a:ext cx="470406" cy="171451"/>
            <a:chOff x="9219943" y="2553779"/>
            <a:chExt cx="470406" cy="171451"/>
          </a:xfrm>
        </p:grpSpPr>
        <p:sp>
          <p:nvSpPr>
            <p:cNvPr id="18" name="RectangleLegend2"/>
            <p:cNvSpPr>
              <a:spLocks noChangeArrowheads="1"/>
            </p:cNvSpPr>
            <p:nvPr/>
          </p:nvSpPr>
          <p:spPr bwMode="gray">
            <a:xfrm>
              <a:off x="9219943" y="2564892"/>
              <a:ext cx="165100" cy="160338"/>
            </a:xfrm>
            <a:prstGeom prst="rect">
              <a:avLst/>
            </a:prstGeom>
            <a:solidFill>
              <a:srgbClr val="FF9900"/>
            </a:solidFill>
            <a:ln w="9525">
              <a:noFill/>
              <a:miter lim="800000"/>
              <a:headEnd/>
              <a:tailEnd/>
            </a:ln>
            <a:effectLst/>
          </p:spPr>
          <p:txBody>
            <a:bodyPr wrap="none" anchor="ctr"/>
            <a:lstStyle/>
            <a:p>
              <a:endParaRPr lang="en-US" sz="1000" baseline="0" dirty="0">
                <a:latin typeface="+mn-lt"/>
                <a:ea typeface="+mn-ea"/>
              </a:endParaRPr>
            </a:p>
          </p:txBody>
        </p:sp>
        <p:sp>
          <p:nvSpPr>
            <p:cNvPr id="20" name="Legend2"/>
            <p:cNvSpPr>
              <a:spLocks noChangeArrowheads="1"/>
            </p:cNvSpPr>
            <p:nvPr>
              <p:custDataLst>
                <p:tags r:id="rId4"/>
              </p:custDataLst>
            </p:nvPr>
          </p:nvSpPr>
          <p:spPr bwMode="gray">
            <a:xfrm>
              <a:off x="9473943" y="2553779"/>
              <a:ext cx="216406"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E&amp;P</a:t>
              </a:r>
            </a:p>
          </p:txBody>
        </p:sp>
      </p:grpSp>
      <p:grpSp>
        <p:nvGrpSpPr>
          <p:cNvPr id="4" name="Group 45"/>
          <p:cNvGrpSpPr/>
          <p:nvPr userDrawn="1"/>
        </p:nvGrpSpPr>
        <p:grpSpPr>
          <a:xfrm>
            <a:off x="10073290" y="548680"/>
            <a:ext cx="510480" cy="171451"/>
            <a:chOff x="9219943" y="2756349"/>
            <a:chExt cx="510480" cy="171451"/>
          </a:xfrm>
        </p:grpSpPr>
        <p:sp>
          <p:nvSpPr>
            <p:cNvPr id="22" name="RectangleLegend3"/>
            <p:cNvSpPr>
              <a:spLocks noChangeArrowheads="1"/>
            </p:cNvSpPr>
            <p:nvPr/>
          </p:nvSpPr>
          <p:spPr bwMode="gray">
            <a:xfrm>
              <a:off x="9219943" y="2767462"/>
              <a:ext cx="165100" cy="160338"/>
            </a:xfrm>
            <a:prstGeom prst="rect">
              <a:avLst/>
            </a:prstGeom>
            <a:solidFill>
              <a:srgbClr val="376092"/>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23" name="Legend3"/>
            <p:cNvSpPr>
              <a:spLocks noChangeArrowheads="1"/>
            </p:cNvSpPr>
            <p:nvPr>
              <p:custDataLst>
                <p:tags r:id="rId3"/>
              </p:custDataLst>
            </p:nvPr>
          </p:nvSpPr>
          <p:spPr bwMode="gray">
            <a:xfrm>
              <a:off x="9473943" y="2756349"/>
              <a:ext cx="256480"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M&amp;S</a:t>
              </a:r>
            </a:p>
          </p:txBody>
        </p:sp>
      </p:grpSp>
      <p:grpSp>
        <p:nvGrpSpPr>
          <p:cNvPr id="6" name="Group 46"/>
          <p:cNvGrpSpPr/>
          <p:nvPr userDrawn="1"/>
        </p:nvGrpSpPr>
        <p:grpSpPr>
          <a:xfrm>
            <a:off x="10724348" y="548681"/>
            <a:ext cx="480024" cy="171450"/>
            <a:chOff x="9963489" y="2348072"/>
            <a:chExt cx="480024" cy="171450"/>
          </a:xfrm>
        </p:grpSpPr>
        <p:sp>
          <p:nvSpPr>
            <p:cNvPr id="30" name="RectangleLegend4"/>
            <p:cNvSpPr>
              <a:spLocks noChangeArrowheads="1"/>
            </p:cNvSpPr>
            <p:nvPr/>
          </p:nvSpPr>
          <p:spPr bwMode="gray">
            <a:xfrm>
              <a:off x="9963489" y="2359184"/>
              <a:ext cx="165100" cy="160338"/>
            </a:xfrm>
            <a:prstGeom prst="rect">
              <a:avLst/>
            </a:prstGeom>
            <a:solidFill>
              <a:srgbClr val="7030A0"/>
            </a:solidFill>
            <a:ln w="9525">
              <a:noFill/>
              <a:miter lim="800000"/>
              <a:headEnd/>
              <a:tailEnd/>
            </a:ln>
            <a:effectLst/>
          </p:spPr>
          <p:txBody>
            <a:bodyPr wrap="none" anchor="ctr"/>
            <a:lstStyle/>
            <a:p>
              <a:endParaRPr lang="en-US" sz="1000" baseline="0" dirty="0">
                <a:latin typeface="+mn-lt"/>
                <a:ea typeface="+mn-ea"/>
              </a:endParaRPr>
            </a:p>
          </p:txBody>
        </p:sp>
        <p:sp>
          <p:nvSpPr>
            <p:cNvPr id="31" name="Legend4"/>
            <p:cNvSpPr>
              <a:spLocks noChangeArrowheads="1"/>
            </p:cNvSpPr>
            <p:nvPr>
              <p:custDataLst>
                <p:tags r:id="rId2"/>
              </p:custDataLst>
            </p:nvPr>
          </p:nvSpPr>
          <p:spPr bwMode="gray">
            <a:xfrm>
              <a:off x="10217489" y="2348072"/>
              <a:ext cx="226024"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R&amp;C</a:t>
              </a:r>
            </a:p>
          </p:txBody>
        </p:sp>
      </p:grpSp>
      <p:grpSp>
        <p:nvGrpSpPr>
          <p:cNvPr id="8" name="Group 47"/>
          <p:cNvGrpSpPr/>
          <p:nvPr userDrawn="1"/>
        </p:nvGrpSpPr>
        <p:grpSpPr>
          <a:xfrm>
            <a:off x="11371622" y="548681"/>
            <a:ext cx="468802" cy="171450"/>
            <a:chOff x="9963489" y="2555193"/>
            <a:chExt cx="468802" cy="171450"/>
          </a:xfrm>
        </p:grpSpPr>
        <p:sp>
          <p:nvSpPr>
            <p:cNvPr id="33" name="RectangleLegend4"/>
            <p:cNvSpPr>
              <a:spLocks noChangeArrowheads="1"/>
            </p:cNvSpPr>
            <p:nvPr/>
          </p:nvSpPr>
          <p:spPr bwMode="gray">
            <a:xfrm>
              <a:off x="9963489" y="2566305"/>
              <a:ext cx="165100" cy="160338"/>
            </a:xfrm>
            <a:prstGeom prst="rect">
              <a:avLst/>
            </a:prstGeom>
            <a:solidFill>
              <a:srgbClr val="92D050"/>
            </a:solidFill>
            <a:ln w="9525">
              <a:noFill/>
              <a:miter lim="800000"/>
              <a:headEnd/>
              <a:tailEnd/>
            </a:ln>
            <a:effectLst/>
          </p:spPr>
          <p:txBody>
            <a:bodyPr wrap="none" anchor="ctr"/>
            <a:lstStyle/>
            <a:p>
              <a:endParaRPr lang="en-US" sz="1000" baseline="0" dirty="0">
                <a:latin typeface="+mn-lt"/>
                <a:ea typeface="+mn-ea"/>
              </a:endParaRPr>
            </a:p>
          </p:txBody>
        </p:sp>
        <p:sp>
          <p:nvSpPr>
            <p:cNvPr id="34" name="Legend4"/>
            <p:cNvSpPr>
              <a:spLocks noChangeArrowheads="1"/>
            </p:cNvSpPr>
            <p:nvPr>
              <p:custDataLst>
                <p:tags r:id="rId1"/>
              </p:custDataLst>
            </p:nvPr>
          </p:nvSpPr>
          <p:spPr bwMode="gray">
            <a:xfrm>
              <a:off x="10217489" y="2555193"/>
              <a:ext cx="214802"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GRP</a:t>
              </a:r>
            </a:p>
          </p:txBody>
        </p:sp>
      </p:grpSp>
    </p:spTree>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7_1_">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a:stretch>
            <a:fillRect/>
          </a:stretch>
        </p:blipFill>
        <p:spPr>
          <a:xfrm>
            <a:off x="0" y="9662"/>
            <a:ext cx="12192000" cy="6838675"/>
          </a:xfrm>
          <a:prstGeom prst="rect">
            <a:avLst/>
          </a:prstGeom>
        </p:spPr>
      </p:pic>
      <p:pic>
        <p:nvPicPr>
          <p:cNvPr id="6" name="Picture 4"/>
          <p:cNvPicPr>
            <a:picLocks noChangeAspect="1" noChangeArrowheads="1"/>
          </p:cNvPicPr>
          <p:nvPr userDrawn="1"/>
        </p:nvPicPr>
        <p:blipFill>
          <a:blip r:embed="rId3" cstate="print"/>
          <a:srcRect/>
          <a:stretch>
            <a:fillRect/>
          </a:stretch>
        </p:blipFill>
        <p:spPr bwMode="auto">
          <a:xfrm>
            <a:off x="-24680" y="-6350"/>
            <a:ext cx="5976664" cy="6870700"/>
          </a:xfrm>
          <a:prstGeom prst="rect">
            <a:avLst/>
          </a:prstGeom>
          <a:noFill/>
          <a:ln w="9525">
            <a:noFill/>
            <a:miter lim="800000"/>
          </a:ln>
          <a:effectLst/>
        </p:spPr>
      </p:pic>
      <p:pic>
        <p:nvPicPr>
          <p:cNvPr id="8" name="Picture 2"/>
          <p:cNvPicPr>
            <a:picLocks noChangeAspect="1" noChangeArrowheads="1"/>
          </p:cNvPicPr>
          <p:nvPr userDrawn="1"/>
        </p:nvPicPr>
        <p:blipFill>
          <a:blip r:embed="rId4" cstate="print"/>
          <a:srcRect/>
          <a:stretch>
            <a:fillRect/>
          </a:stretch>
        </p:blipFill>
        <p:spPr bwMode="auto">
          <a:xfrm>
            <a:off x="2999656" y="6165304"/>
            <a:ext cx="1944216" cy="625506"/>
          </a:xfrm>
          <a:prstGeom prst="rect">
            <a:avLst/>
          </a:prstGeom>
          <a:noFill/>
          <a:ln w="9525">
            <a:noFill/>
            <a:miter lim="800000"/>
          </a:ln>
          <a:effectLst/>
        </p:spPr>
      </p:pic>
      <p:sp>
        <p:nvSpPr>
          <p:cNvPr id="5" name="Espace réservé du texte 16"/>
          <p:cNvSpPr>
            <a:spLocks noGrp="1" noEditPoints="1"/>
          </p:cNvSpPr>
          <p:nvPr>
            <p:ph type="body" sz="quarter" idx="11" hasCustomPrompt="1"/>
          </p:nvPr>
        </p:nvSpPr>
        <p:spPr>
          <a:xfrm>
            <a:off x="191343" y="404664"/>
            <a:ext cx="7704857" cy="5616624"/>
          </a:xfrm>
          <a:prstGeom prst="rect">
            <a:avLst/>
          </a:prstGeom>
          <a:solidFill>
            <a:schemeClr val="bg1">
              <a:alpha val="20000"/>
            </a:schemeClr>
          </a:solidFill>
        </p:spPr>
        <p:txBody>
          <a:bodyPr/>
          <a:lstStyle>
            <a:lvl1pPr marL="342900" indent="-342900">
              <a:buFont typeface="Wingdings" pitchFamily="2" charset="2"/>
              <a:buChar char="q"/>
              <a:defRPr sz="1600" b="0" baseline="0">
                <a:latin typeface="+mj-lt"/>
              </a:defRPr>
            </a:lvl1pPr>
            <a:lvl2pPr>
              <a:buFont typeface="Wingdings" pitchFamily="2" charset="2"/>
              <a:buChar char="q"/>
              <a:defRPr sz="1600"/>
            </a:lvl2pPr>
          </a:lstStyle>
          <a:p>
            <a:pPr lvl="0"/>
            <a:r>
              <a:rPr lang="fr-FR" dirty="0"/>
              <a:t>List </a:t>
            </a:r>
            <a:r>
              <a:rPr lang="fr-FR" dirty="0" err="1"/>
              <a:t>highlights</a:t>
            </a:r>
            <a:endParaRPr lang="fr-FR" dirty="0"/>
          </a:p>
          <a:p>
            <a:pPr lvl="0"/>
            <a:endParaRPr lang="fr-FR" dirty="0"/>
          </a:p>
          <a:p>
            <a:pPr lvl="1"/>
            <a:endParaRPr lang="en-US" dirty="0"/>
          </a:p>
        </p:txBody>
      </p:sp>
    </p:spTree>
    <p:extLst>
      <p:ext uri="{BB962C8B-B14F-4D97-AF65-F5344CB8AC3E}">
        <p14:creationId xmlns:p14="http://schemas.microsoft.com/office/powerpoint/2010/main" val="16984470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6_1_">
    <p:bg>
      <p:bgPr>
        <a:solidFill>
          <a:srgbClr val="376092"/>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dirty="0"/>
              <a:t>COMPANY RULE TITLE</a:t>
            </a:r>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7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8"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SYNTHESIS OF CHANGES</a:t>
            </a:r>
            <a:endParaRPr lang="en-US" dirty="0"/>
          </a:p>
        </p:txBody>
      </p:sp>
      <p:grpSp>
        <p:nvGrpSpPr>
          <p:cNvPr id="14" name="Group 43"/>
          <p:cNvGrpSpPr/>
          <p:nvPr userDrawn="1"/>
        </p:nvGrpSpPr>
        <p:grpSpPr>
          <a:xfrm>
            <a:off x="8760296" y="548680"/>
            <a:ext cx="581013" cy="171451"/>
            <a:chOff x="9219943" y="2346534"/>
            <a:chExt cx="581013" cy="171451"/>
          </a:xfrm>
        </p:grpSpPr>
        <p:sp>
          <p:nvSpPr>
            <p:cNvPr id="15" name="RectangleLegend1"/>
            <p:cNvSpPr>
              <a:spLocks noChangeArrowheads="1"/>
            </p:cNvSpPr>
            <p:nvPr/>
          </p:nvSpPr>
          <p:spPr bwMode="gray">
            <a:xfrm>
              <a:off x="9219943" y="2357647"/>
              <a:ext cx="165100" cy="160338"/>
            </a:xfrm>
            <a:prstGeom prst="rect">
              <a:avLst/>
            </a:prstGeom>
            <a:solidFill>
              <a:schemeClr val="bg1">
                <a:lumMod val="65000"/>
              </a:schemeClr>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16" name="Legend1"/>
            <p:cNvSpPr>
              <a:spLocks noChangeArrowheads="1"/>
            </p:cNvSpPr>
            <p:nvPr>
              <p:custDataLst>
                <p:tags r:id="rId5"/>
              </p:custDataLst>
            </p:nvPr>
          </p:nvSpPr>
          <p:spPr bwMode="gray">
            <a:xfrm>
              <a:off x="9473943" y="2346534"/>
              <a:ext cx="327013"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Group</a:t>
              </a:r>
            </a:p>
          </p:txBody>
        </p:sp>
      </p:grpSp>
      <p:grpSp>
        <p:nvGrpSpPr>
          <p:cNvPr id="17" name="Group 44"/>
          <p:cNvGrpSpPr/>
          <p:nvPr userDrawn="1"/>
        </p:nvGrpSpPr>
        <p:grpSpPr>
          <a:xfrm>
            <a:off x="9500438" y="548680"/>
            <a:ext cx="470406" cy="171451"/>
            <a:chOff x="9219943" y="2553779"/>
            <a:chExt cx="470406" cy="171451"/>
          </a:xfrm>
        </p:grpSpPr>
        <p:sp>
          <p:nvSpPr>
            <p:cNvPr id="18" name="RectangleLegend2"/>
            <p:cNvSpPr>
              <a:spLocks noChangeArrowheads="1"/>
            </p:cNvSpPr>
            <p:nvPr/>
          </p:nvSpPr>
          <p:spPr bwMode="gray">
            <a:xfrm>
              <a:off x="9219943" y="2564892"/>
              <a:ext cx="165100" cy="160338"/>
            </a:xfrm>
            <a:prstGeom prst="rect">
              <a:avLst/>
            </a:prstGeom>
            <a:solidFill>
              <a:srgbClr val="FF9900"/>
            </a:solidFill>
            <a:ln w="9525">
              <a:noFill/>
              <a:miter lim="800000"/>
              <a:headEnd/>
              <a:tailEnd/>
            </a:ln>
            <a:effectLst/>
          </p:spPr>
          <p:txBody>
            <a:bodyPr wrap="none" anchor="ctr"/>
            <a:lstStyle/>
            <a:p>
              <a:endParaRPr lang="en-US" sz="1000" baseline="0" dirty="0">
                <a:latin typeface="+mn-lt"/>
                <a:ea typeface="+mn-ea"/>
              </a:endParaRPr>
            </a:p>
          </p:txBody>
        </p:sp>
        <p:sp>
          <p:nvSpPr>
            <p:cNvPr id="20" name="Legend2"/>
            <p:cNvSpPr>
              <a:spLocks noChangeArrowheads="1"/>
            </p:cNvSpPr>
            <p:nvPr>
              <p:custDataLst>
                <p:tags r:id="rId4"/>
              </p:custDataLst>
            </p:nvPr>
          </p:nvSpPr>
          <p:spPr bwMode="gray">
            <a:xfrm>
              <a:off x="9473943" y="2553779"/>
              <a:ext cx="216406"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E&amp;P</a:t>
              </a:r>
            </a:p>
          </p:txBody>
        </p:sp>
      </p:grpSp>
      <p:grpSp>
        <p:nvGrpSpPr>
          <p:cNvPr id="21" name="Group 45"/>
          <p:cNvGrpSpPr/>
          <p:nvPr userDrawn="1"/>
        </p:nvGrpSpPr>
        <p:grpSpPr>
          <a:xfrm>
            <a:off x="10073290" y="548680"/>
            <a:ext cx="510480" cy="171451"/>
            <a:chOff x="9219943" y="2756349"/>
            <a:chExt cx="510480" cy="171451"/>
          </a:xfrm>
        </p:grpSpPr>
        <p:sp>
          <p:nvSpPr>
            <p:cNvPr id="22" name="RectangleLegend3"/>
            <p:cNvSpPr>
              <a:spLocks noChangeArrowheads="1"/>
            </p:cNvSpPr>
            <p:nvPr/>
          </p:nvSpPr>
          <p:spPr bwMode="gray">
            <a:xfrm>
              <a:off x="9219943" y="2767462"/>
              <a:ext cx="165100" cy="160338"/>
            </a:xfrm>
            <a:prstGeom prst="rect">
              <a:avLst/>
            </a:prstGeom>
            <a:solidFill>
              <a:srgbClr val="376092"/>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23" name="Legend3"/>
            <p:cNvSpPr>
              <a:spLocks noChangeArrowheads="1"/>
            </p:cNvSpPr>
            <p:nvPr>
              <p:custDataLst>
                <p:tags r:id="rId3"/>
              </p:custDataLst>
            </p:nvPr>
          </p:nvSpPr>
          <p:spPr bwMode="gray">
            <a:xfrm>
              <a:off x="9473943" y="2756349"/>
              <a:ext cx="256480"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M&amp;S</a:t>
              </a:r>
            </a:p>
          </p:txBody>
        </p:sp>
      </p:grpSp>
      <p:grpSp>
        <p:nvGrpSpPr>
          <p:cNvPr id="25" name="Group 46"/>
          <p:cNvGrpSpPr/>
          <p:nvPr userDrawn="1"/>
        </p:nvGrpSpPr>
        <p:grpSpPr>
          <a:xfrm>
            <a:off x="10724348" y="548681"/>
            <a:ext cx="480024" cy="171450"/>
            <a:chOff x="9963489" y="2348072"/>
            <a:chExt cx="480024" cy="171450"/>
          </a:xfrm>
        </p:grpSpPr>
        <p:sp>
          <p:nvSpPr>
            <p:cNvPr id="30" name="RectangleLegend4"/>
            <p:cNvSpPr>
              <a:spLocks noChangeArrowheads="1"/>
            </p:cNvSpPr>
            <p:nvPr/>
          </p:nvSpPr>
          <p:spPr bwMode="gray">
            <a:xfrm>
              <a:off x="9963489" y="2359184"/>
              <a:ext cx="165100" cy="160338"/>
            </a:xfrm>
            <a:prstGeom prst="rect">
              <a:avLst/>
            </a:prstGeom>
            <a:solidFill>
              <a:srgbClr val="7030A0"/>
            </a:solidFill>
            <a:ln w="9525">
              <a:noFill/>
              <a:miter lim="800000"/>
              <a:headEnd/>
              <a:tailEnd/>
            </a:ln>
            <a:effectLst/>
          </p:spPr>
          <p:txBody>
            <a:bodyPr wrap="none" anchor="ctr"/>
            <a:lstStyle/>
            <a:p>
              <a:endParaRPr lang="en-US" sz="1000" baseline="0" dirty="0">
                <a:latin typeface="+mn-lt"/>
                <a:ea typeface="+mn-ea"/>
              </a:endParaRPr>
            </a:p>
          </p:txBody>
        </p:sp>
        <p:sp>
          <p:nvSpPr>
            <p:cNvPr id="31" name="Legend4"/>
            <p:cNvSpPr>
              <a:spLocks noChangeArrowheads="1"/>
            </p:cNvSpPr>
            <p:nvPr>
              <p:custDataLst>
                <p:tags r:id="rId2"/>
              </p:custDataLst>
            </p:nvPr>
          </p:nvSpPr>
          <p:spPr bwMode="gray">
            <a:xfrm>
              <a:off x="10217489" y="2348072"/>
              <a:ext cx="226024"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R&amp;C</a:t>
              </a:r>
            </a:p>
          </p:txBody>
        </p:sp>
      </p:grpSp>
      <p:grpSp>
        <p:nvGrpSpPr>
          <p:cNvPr id="32" name="Group 47"/>
          <p:cNvGrpSpPr/>
          <p:nvPr userDrawn="1"/>
        </p:nvGrpSpPr>
        <p:grpSpPr>
          <a:xfrm>
            <a:off x="11371622" y="548681"/>
            <a:ext cx="468802" cy="171450"/>
            <a:chOff x="9963489" y="2555193"/>
            <a:chExt cx="468802" cy="171450"/>
          </a:xfrm>
        </p:grpSpPr>
        <p:sp>
          <p:nvSpPr>
            <p:cNvPr id="33" name="RectangleLegend4"/>
            <p:cNvSpPr>
              <a:spLocks noChangeArrowheads="1"/>
            </p:cNvSpPr>
            <p:nvPr/>
          </p:nvSpPr>
          <p:spPr bwMode="gray">
            <a:xfrm>
              <a:off x="9963489" y="2566305"/>
              <a:ext cx="165100" cy="160338"/>
            </a:xfrm>
            <a:prstGeom prst="rect">
              <a:avLst/>
            </a:prstGeom>
            <a:solidFill>
              <a:srgbClr val="92D050"/>
            </a:solidFill>
            <a:ln w="9525">
              <a:noFill/>
              <a:miter lim="800000"/>
              <a:headEnd/>
              <a:tailEnd/>
            </a:ln>
            <a:effectLst/>
          </p:spPr>
          <p:txBody>
            <a:bodyPr wrap="none" anchor="ctr"/>
            <a:lstStyle/>
            <a:p>
              <a:endParaRPr lang="en-US" sz="1000" baseline="0" dirty="0">
                <a:latin typeface="+mn-lt"/>
                <a:ea typeface="+mn-ea"/>
              </a:endParaRPr>
            </a:p>
          </p:txBody>
        </p:sp>
        <p:sp>
          <p:nvSpPr>
            <p:cNvPr id="34" name="Legend4"/>
            <p:cNvSpPr>
              <a:spLocks noChangeArrowheads="1"/>
            </p:cNvSpPr>
            <p:nvPr>
              <p:custDataLst>
                <p:tags r:id="rId1"/>
              </p:custDataLst>
            </p:nvPr>
          </p:nvSpPr>
          <p:spPr bwMode="gray">
            <a:xfrm>
              <a:off x="10217489" y="2555193"/>
              <a:ext cx="214802"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GRP</a:t>
              </a:r>
            </a:p>
          </p:txBody>
        </p:sp>
      </p:grpSp>
    </p:spTree>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8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REQUIREMENTS REMOVED IN NEW RULE</a:t>
            </a:r>
            <a:endParaRPr lang="en-US" dirty="0"/>
          </a:p>
        </p:txBody>
      </p:sp>
    </p:spTree>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9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4"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GAP ANALYSIS: GROUP</a:t>
            </a:r>
            <a:endParaRPr lang="en-US" dirty="0"/>
          </a:p>
        </p:txBody>
      </p:sp>
      <p:grpSp>
        <p:nvGrpSpPr>
          <p:cNvPr id="2" name="Group 43"/>
          <p:cNvGrpSpPr/>
          <p:nvPr userDrawn="1"/>
        </p:nvGrpSpPr>
        <p:grpSpPr>
          <a:xfrm>
            <a:off x="8760296" y="548680"/>
            <a:ext cx="581013" cy="171451"/>
            <a:chOff x="9219943" y="2346534"/>
            <a:chExt cx="581013" cy="171451"/>
          </a:xfrm>
        </p:grpSpPr>
        <p:sp>
          <p:nvSpPr>
            <p:cNvPr id="15" name="RectangleLegend1"/>
            <p:cNvSpPr>
              <a:spLocks noChangeArrowheads="1"/>
            </p:cNvSpPr>
            <p:nvPr/>
          </p:nvSpPr>
          <p:spPr bwMode="gray">
            <a:xfrm>
              <a:off x="9219943" y="2357647"/>
              <a:ext cx="165100" cy="160338"/>
            </a:xfrm>
            <a:prstGeom prst="rect">
              <a:avLst/>
            </a:prstGeom>
            <a:solidFill>
              <a:schemeClr val="bg1">
                <a:lumMod val="65000"/>
              </a:schemeClr>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16" name="Legend1"/>
            <p:cNvSpPr>
              <a:spLocks noChangeArrowheads="1"/>
            </p:cNvSpPr>
            <p:nvPr>
              <p:custDataLst>
                <p:tags r:id="rId1"/>
              </p:custDataLst>
            </p:nvPr>
          </p:nvSpPr>
          <p:spPr bwMode="gray">
            <a:xfrm>
              <a:off x="9473943" y="2346534"/>
              <a:ext cx="327013"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Group</a:t>
              </a:r>
            </a:p>
          </p:txBody>
        </p:sp>
      </p:grpSp>
    </p:spTree>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0_1_">
    <p:spTree>
      <p:nvGrpSpPr>
        <p:cNvPr id="1" name=""/>
        <p:cNvGrpSpPr/>
        <p:nvPr/>
      </p:nvGrpSpPr>
      <p:grpSpPr>
        <a:xfrm>
          <a:off x="0" y="0"/>
          <a:ext cx="0" cy="0"/>
          <a:chOff x="0" y="0"/>
          <a:chExt cx="0" cy="0"/>
        </a:xfrm>
      </p:grpSpPr>
      <p:cxnSp>
        <p:nvCxnSpPr>
          <p:cNvPr id="5" name="Connecteur droit 4"/>
          <p:cNvCxnSpPr/>
          <p:nvPr userDrawn="1"/>
        </p:nvCxnSpPr>
        <p:spPr>
          <a:xfrm>
            <a:off x="457200" y="6525344"/>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4"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GAP ANALYSIS: E&amp;P</a:t>
            </a:r>
            <a:endParaRPr lang="en-US" dirty="0"/>
          </a:p>
        </p:txBody>
      </p:sp>
      <p:grpSp>
        <p:nvGrpSpPr>
          <p:cNvPr id="3" name="Group 44"/>
          <p:cNvGrpSpPr/>
          <p:nvPr userDrawn="1"/>
        </p:nvGrpSpPr>
        <p:grpSpPr>
          <a:xfrm>
            <a:off x="9500438" y="548680"/>
            <a:ext cx="470406" cy="171451"/>
            <a:chOff x="9219943" y="2553779"/>
            <a:chExt cx="470406" cy="171451"/>
          </a:xfrm>
        </p:grpSpPr>
        <p:sp>
          <p:nvSpPr>
            <p:cNvPr id="18" name="RectangleLegend2"/>
            <p:cNvSpPr>
              <a:spLocks noChangeArrowheads="1"/>
            </p:cNvSpPr>
            <p:nvPr/>
          </p:nvSpPr>
          <p:spPr bwMode="gray">
            <a:xfrm>
              <a:off x="9219943" y="2564892"/>
              <a:ext cx="165100" cy="160338"/>
            </a:xfrm>
            <a:prstGeom prst="rect">
              <a:avLst/>
            </a:prstGeom>
            <a:solidFill>
              <a:srgbClr val="FF9900"/>
            </a:solidFill>
            <a:ln w="9525">
              <a:noFill/>
              <a:miter lim="800000"/>
              <a:headEnd/>
              <a:tailEnd/>
            </a:ln>
            <a:effectLst/>
          </p:spPr>
          <p:txBody>
            <a:bodyPr wrap="none" anchor="ctr"/>
            <a:lstStyle/>
            <a:p>
              <a:endParaRPr lang="en-US" sz="1000" baseline="0" dirty="0">
                <a:latin typeface="+mn-lt"/>
                <a:ea typeface="+mn-ea"/>
              </a:endParaRPr>
            </a:p>
          </p:txBody>
        </p:sp>
        <p:sp>
          <p:nvSpPr>
            <p:cNvPr id="20" name="Legend2"/>
            <p:cNvSpPr>
              <a:spLocks noChangeArrowheads="1"/>
            </p:cNvSpPr>
            <p:nvPr>
              <p:custDataLst>
                <p:tags r:id="rId1"/>
              </p:custDataLst>
            </p:nvPr>
          </p:nvSpPr>
          <p:spPr bwMode="gray">
            <a:xfrm>
              <a:off x="9473943" y="2553779"/>
              <a:ext cx="216406"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E&amp;P</a:t>
              </a:r>
            </a:p>
          </p:txBody>
        </p:sp>
      </p:grpSp>
    </p:spTree>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1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4"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GAP ANALYSIS: M&amp;S</a:t>
            </a:r>
            <a:endParaRPr lang="en-US" dirty="0"/>
          </a:p>
        </p:txBody>
      </p:sp>
      <p:grpSp>
        <p:nvGrpSpPr>
          <p:cNvPr id="4" name="Group 45"/>
          <p:cNvGrpSpPr/>
          <p:nvPr userDrawn="1"/>
        </p:nvGrpSpPr>
        <p:grpSpPr>
          <a:xfrm>
            <a:off x="10073290" y="548680"/>
            <a:ext cx="510480" cy="171451"/>
            <a:chOff x="9219943" y="2756349"/>
            <a:chExt cx="510480" cy="171451"/>
          </a:xfrm>
        </p:grpSpPr>
        <p:sp>
          <p:nvSpPr>
            <p:cNvPr id="22" name="RectangleLegend3"/>
            <p:cNvSpPr>
              <a:spLocks noChangeArrowheads="1"/>
            </p:cNvSpPr>
            <p:nvPr/>
          </p:nvSpPr>
          <p:spPr bwMode="gray">
            <a:xfrm>
              <a:off x="9219943" y="2767462"/>
              <a:ext cx="165100" cy="160338"/>
            </a:xfrm>
            <a:prstGeom prst="rect">
              <a:avLst/>
            </a:prstGeom>
            <a:solidFill>
              <a:srgbClr val="376092"/>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23" name="Legend3"/>
            <p:cNvSpPr>
              <a:spLocks noChangeArrowheads="1"/>
            </p:cNvSpPr>
            <p:nvPr>
              <p:custDataLst>
                <p:tags r:id="rId1"/>
              </p:custDataLst>
            </p:nvPr>
          </p:nvSpPr>
          <p:spPr bwMode="gray">
            <a:xfrm>
              <a:off x="9473943" y="2756349"/>
              <a:ext cx="256480"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M&amp;S</a:t>
              </a:r>
            </a:p>
          </p:txBody>
        </p:sp>
      </p:grpSp>
    </p:spTree>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2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4"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GAP ANALYSIS: R&amp;C</a:t>
            </a:r>
            <a:endParaRPr lang="en-US" dirty="0"/>
          </a:p>
        </p:txBody>
      </p:sp>
      <p:grpSp>
        <p:nvGrpSpPr>
          <p:cNvPr id="6" name="Group 46"/>
          <p:cNvGrpSpPr/>
          <p:nvPr userDrawn="1"/>
        </p:nvGrpSpPr>
        <p:grpSpPr>
          <a:xfrm>
            <a:off x="10724348" y="548681"/>
            <a:ext cx="480024" cy="171450"/>
            <a:chOff x="9963489" y="2348072"/>
            <a:chExt cx="480024" cy="171450"/>
          </a:xfrm>
        </p:grpSpPr>
        <p:sp>
          <p:nvSpPr>
            <p:cNvPr id="30" name="RectangleLegend4"/>
            <p:cNvSpPr>
              <a:spLocks noChangeArrowheads="1"/>
            </p:cNvSpPr>
            <p:nvPr/>
          </p:nvSpPr>
          <p:spPr bwMode="gray">
            <a:xfrm>
              <a:off x="9963489" y="2359184"/>
              <a:ext cx="165100" cy="160338"/>
            </a:xfrm>
            <a:prstGeom prst="rect">
              <a:avLst/>
            </a:prstGeom>
            <a:solidFill>
              <a:srgbClr val="7030A0"/>
            </a:solidFill>
            <a:ln w="9525">
              <a:noFill/>
              <a:miter lim="800000"/>
              <a:headEnd/>
              <a:tailEnd/>
            </a:ln>
            <a:effectLst/>
          </p:spPr>
          <p:txBody>
            <a:bodyPr wrap="none" anchor="ctr"/>
            <a:lstStyle/>
            <a:p>
              <a:endParaRPr lang="en-US" sz="1000" baseline="0" dirty="0">
                <a:latin typeface="+mn-lt"/>
                <a:ea typeface="+mn-ea"/>
              </a:endParaRPr>
            </a:p>
          </p:txBody>
        </p:sp>
        <p:sp>
          <p:nvSpPr>
            <p:cNvPr id="31" name="Legend4"/>
            <p:cNvSpPr>
              <a:spLocks noChangeArrowheads="1"/>
            </p:cNvSpPr>
            <p:nvPr>
              <p:custDataLst>
                <p:tags r:id="rId1"/>
              </p:custDataLst>
            </p:nvPr>
          </p:nvSpPr>
          <p:spPr bwMode="gray">
            <a:xfrm>
              <a:off x="10217489" y="2348072"/>
              <a:ext cx="226024"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R&amp;C</a:t>
              </a:r>
            </a:p>
          </p:txBody>
        </p:sp>
      </p:grpSp>
    </p:spTree>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0"/>
          </a:scheme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6" r:id="rId1"/>
    <p:sldLayoutId id="2147483694" r:id="rId2"/>
    <p:sldLayoutId id="2147483667" r:id="rId3"/>
    <p:sldLayoutId id="2147483683" r:id="rId4"/>
    <p:sldLayoutId id="2147483684" r:id="rId5"/>
    <p:sldLayoutId id="2147483685" r:id="rId6"/>
    <p:sldLayoutId id="2147483686" r:id="rId7"/>
    <p:sldLayoutId id="2147483687" r:id="rId8"/>
    <p:sldLayoutId id="2147483688" r:id="rId9"/>
    <p:sldLayoutId id="2147483689" r:id="rId10"/>
    <p:sldLayoutId id="2147483693" r:id="rId11"/>
    <p:sldLayoutId id="2147483692" r:id="rId12"/>
    <p:sldLayoutId id="2147483695" r:id="rId13"/>
  </p:sldLayoutIdLst>
  <p:txStyles>
    <p:titleStyle/>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image" Target="../media/image19.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5.xml"/><Relationship Id="rId5" Type="http://schemas.openxmlformats.org/officeDocument/2006/relationships/image" Target="../media/image22.pn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a:xfrm>
            <a:off x="1188000" y="1844824"/>
            <a:ext cx="9732536" cy="1748663"/>
          </a:xfrm>
        </p:spPr>
        <p:txBody>
          <a:bodyPr/>
          <a:lstStyle/>
          <a:p>
            <a:r>
              <a:rPr lang="fr-FR" dirty="0"/>
              <a:t>CR-GR-HSE-406 Exigences HSE pour les équipements de protection individuelle</a:t>
            </a:r>
            <a:br>
              <a:rPr lang="fr-FR" dirty="0"/>
            </a:br>
            <a:br>
              <a:rPr lang="fr-FR" dirty="0"/>
            </a:br>
            <a:endParaRPr lang="en-US" dirty="0"/>
          </a:p>
        </p:txBody>
      </p:sp>
      <p:sp>
        <p:nvSpPr>
          <p:cNvPr id="7" name="Espace réservé du texte 2"/>
          <p:cNvSpPr txBox="1">
            <a:spLocks/>
          </p:cNvSpPr>
          <p:nvPr/>
        </p:nvSpPr>
        <p:spPr>
          <a:xfrm>
            <a:off x="1115992" y="3212976"/>
            <a:ext cx="10380608" cy="3029760"/>
          </a:xfrm>
          <a:prstGeom prst="rect">
            <a:avLst/>
          </a:prstGeom>
        </p:spPr>
        <p:txBody>
          <a:bodyPr/>
          <a:lstStyle/>
          <a:p>
            <a:endParaRPr lang="en-US" dirty="0">
              <a:solidFill>
                <a:schemeClr val="bg1"/>
              </a:solidFill>
            </a:endParaRPr>
          </a:p>
          <a:p>
            <a:r>
              <a:rPr lang="fr-FR" sz="1800" dirty="0">
                <a:solidFill>
                  <a:schemeClr val="bg1"/>
                </a:solidFill>
              </a:rPr>
              <a:t>M&amp;S : différences entre la CR-GR-HSE-406 et la CR MS HSE 201  Règle générale de sécurité (chapitre 6)</a:t>
            </a:r>
          </a:p>
          <a:p>
            <a:endParaRPr lang="en-US"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11665296" cy="404664"/>
          </a:xfrm>
        </p:spPr>
        <p:txBody>
          <a:bodyPr/>
          <a:lstStyle/>
          <a:p>
            <a:r>
              <a:rPr lang="fr-FR" dirty="0"/>
              <a:t>Catégories de risques contre lesquels les EPI sont destinés à protéger les utilisateurs </a:t>
            </a:r>
            <a:endParaRPr lang="en-US" dirty="0"/>
          </a:p>
        </p:txBody>
      </p:sp>
      <p:sp>
        <p:nvSpPr>
          <p:cNvPr id="3" name="Rectangle 2"/>
          <p:cNvSpPr/>
          <p:nvPr/>
        </p:nvSpPr>
        <p:spPr>
          <a:xfrm>
            <a:off x="911424" y="1196753"/>
            <a:ext cx="10585176" cy="3493264"/>
          </a:xfrm>
          <a:prstGeom prst="rect">
            <a:avLst/>
          </a:prstGeom>
        </p:spPr>
        <p:txBody>
          <a:bodyPr wrap="square">
            <a:spAutoFit/>
          </a:bodyPr>
          <a:lstStyle/>
          <a:p>
            <a:r>
              <a:rPr lang="fr-FR" b="1" dirty="0"/>
              <a:t>Catégorie 1 : </a:t>
            </a:r>
          </a:p>
          <a:p>
            <a:r>
              <a:rPr lang="fr-FR" dirty="0"/>
              <a:t>Risques pouvant entraîner des lésions superficielles.</a:t>
            </a:r>
          </a:p>
          <a:p>
            <a:endParaRPr lang="fr-FR" dirty="0"/>
          </a:p>
          <a:p>
            <a:endParaRPr lang="fr-FR" dirty="0"/>
          </a:p>
          <a:p>
            <a:r>
              <a:rPr lang="fr-FR" b="1" dirty="0"/>
              <a:t>Catégorie 2 : </a:t>
            </a:r>
          </a:p>
          <a:p>
            <a:r>
              <a:rPr lang="fr-FR" dirty="0"/>
              <a:t>Risques pouvant entraîner des lésions graves</a:t>
            </a:r>
          </a:p>
          <a:p>
            <a:pPr lvl="3">
              <a:spcBef>
                <a:spcPts val="600"/>
              </a:spcBef>
            </a:pPr>
            <a:r>
              <a:rPr lang="fr-FR" sz="1600" dirty="0"/>
              <a:t>Risques autres que ceux énumérés dans les catégories de risques pouvant entraîner des lésions superficielles ou des lésions irréversibles ou mortelles.</a:t>
            </a:r>
          </a:p>
          <a:p>
            <a:endParaRPr lang="fr-FR" dirty="0"/>
          </a:p>
          <a:p>
            <a:endParaRPr lang="fr-FR" dirty="0"/>
          </a:p>
          <a:p>
            <a:r>
              <a:rPr lang="fr-FR" b="1" dirty="0"/>
              <a:t>Catégorie 3 : </a:t>
            </a:r>
          </a:p>
          <a:p>
            <a:r>
              <a:rPr lang="fr-FR" dirty="0"/>
              <a:t>Risques pouvant entraîner des lésions irréversibles ou mortelles.</a:t>
            </a:r>
            <a:endParaRPr lang="en-US" dirty="0"/>
          </a:p>
        </p:txBody>
      </p:sp>
    </p:spTree>
    <p:extLst>
      <p:ext uri="{BB962C8B-B14F-4D97-AF65-F5344CB8AC3E}">
        <p14:creationId xmlns:p14="http://schemas.microsoft.com/office/powerpoint/2010/main" val="26733150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191344" y="692696"/>
            <a:ext cx="5760639" cy="5400600"/>
          </a:xfrm>
          <a:solidFill>
            <a:schemeClr val="bg1">
              <a:alpha val="35000"/>
            </a:schemeClr>
          </a:solidFill>
        </p:spPr>
        <p:txBody>
          <a:bodyPr/>
          <a:lstStyle/>
          <a:p>
            <a:pPr>
              <a:spcBef>
                <a:spcPts val="1200"/>
              </a:spcBef>
            </a:pPr>
            <a:r>
              <a:rPr lang="fr-FR" b="1" dirty="0"/>
              <a:t>Contexte :</a:t>
            </a:r>
          </a:p>
          <a:p>
            <a:pPr marL="719138" lvl="2" indent="-363538" algn="just" eaLnBrk="0" fontAlgn="base" hangingPunct="0">
              <a:spcBef>
                <a:spcPts val="300"/>
              </a:spcBef>
              <a:buFont typeface="Wingdings" panose="05000000000000000000" pitchFamily="2" charset="2"/>
              <a:buChar char="ü"/>
            </a:pPr>
            <a:r>
              <a:rPr lang="fr-FR" sz="1400" dirty="0">
                <a:latin typeface="+mj-lt"/>
              </a:rPr>
              <a:t>EPI = dernières barrières de protection des travailleurs</a:t>
            </a:r>
          </a:p>
          <a:p>
            <a:pPr marL="719138" lvl="2" indent="-363538" algn="just" eaLnBrk="0" fontAlgn="base" hangingPunct="0">
              <a:spcBef>
                <a:spcPts val="300"/>
              </a:spcBef>
              <a:buFont typeface="Wingdings" panose="05000000000000000000" pitchFamily="2" charset="2"/>
              <a:buChar char="ü"/>
            </a:pPr>
            <a:r>
              <a:rPr lang="fr-FR" sz="1400" dirty="0">
                <a:latin typeface="+mj-lt"/>
              </a:rPr>
              <a:t>150 000 personnes (Total et entreprises extérieures) concernées</a:t>
            </a:r>
          </a:p>
          <a:p>
            <a:pPr marL="719138" lvl="2" indent="-363538" algn="just" eaLnBrk="0" fontAlgn="base" hangingPunct="0">
              <a:spcBef>
                <a:spcPts val="300"/>
              </a:spcBef>
              <a:buFont typeface="Wingdings" panose="05000000000000000000" pitchFamily="2" charset="2"/>
              <a:buChar char="ü"/>
            </a:pPr>
            <a:r>
              <a:rPr lang="fr-FR" sz="1400" dirty="0">
                <a:latin typeface="+mj-lt"/>
              </a:rPr>
              <a:t>Zones les plus affectées : mains, yeux, visage, tête, pieds, tronc.</a:t>
            </a:r>
          </a:p>
          <a:p>
            <a:pPr>
              <a:spcBef>
                <a:spcPts val="1200"/>
              </a:spcBef>
            </a:pPr>
            <a:r>
              <a:rPr lang="fr-FR" b="1" dirty="0"/>
              <a:t>Champ d’application </a:t>
            </a:r>
            <a:r>
              <a:rPr lang="fr-FR" dirty="0"/>
              <a:t>: toutes entités du domaine opéré</a:t>
            </a:r>
          </a:p>
          <a:p>
            <a:pPr>
              <a:spcBef>
                <a:spcPts val="1200"/>
              </a:spcBef>
            </a:pPr>
            <a:r>
              <a:rPr lang="fr-FR" dirty="0"/>
              <a:t>Définition de 10 exigences, regroupées en 5 thèmes :</a:t>
            </a:r>
          </a:p>
          <a:p>
            <a:pPr marL="719138" lvl="2" indent="-363538">
              <a:spcBef>
                <a:spcPts val="300"/>
              </a:spcBef>
              <a:buFont typeface="Wingdings" panose="05000000000000000000" pitchFamily="2" charset="2"/>
              <a:buChar char="ü"/>
            </a:pPr>
            <a:r>
              <a:rPr lang="fr-FR" sz="1400" dirty="0">
                <a:latin typeface="+mj-lt"/>
              </a:rPr>
              <a:t>Organisation de la gestion des EPI</a:t>
            </a:r>
          </a:p>
          <a:p>
            <a:pPr marL="719138" lvl="2" indent="-363538">
              <a:spcBef>
                <a:spcPts val="300"/>
              </a:spcBef>
              <a:buFont typeface="Wingdings" panose="05000000000000000000" pitchFamily="2" charset="2"/>
              <a:buChar char="ü"/>
            </a:pPr>
            <a:r>
              <a:rPr lang="fr-FR" sz="1400" dirty="0">
                <a:latin typeface="+mj-lt"/>
              </a:rPr>
              <a:t>Analyse des risques et identification des EPI</a:t>
            </a:r>
          </a:p>
          <a:p>
            <a:pPr marL="719138" lvl="2" indent="-363538">
              <a:spcBef>
                <a:spcPts val="300"/>
              </a:spcBef>
              <a:buFont typeface="Wingdings" panose="05000000000000000000" pitchFamily="2" charset="2"/>
              <a:buChar char="ü"/>
            </a:pPr>
            <a:r>
              <a:rPr lang="fr-FR" sz="1400" dirty="0">
                <a:latin typeface="+mj-lt"/>
              </a:rPr>
              <a:t>Achats des EPI</a:t>
            </a:r>
          </a:p>
          <a:p>
            <a:pPr marL="719138" lvl="2" indent="-363538">
              <a:spcBef>
                <a:spcPts val="300"/>
              </a:spcBef>
              <a:buFont typeface="Wingdings" panose="05000000000000000000" pitchFamily="2" charset="2"/>
              <a:buChar char="ü"/>
            </a:pPr>
            <a:r>
              <a:rPr lang="fr-FR" sz="1400" dirty="0">
                <a:latin typeface="+mj-lt"/>
              </a:rPr>
              <a:t>Utilisation des EPI</a:t>
            </a:r>
          </a:p>
          <a:p>
            <a:pPr marL="719138" lvl="2" indent="-363538">
              <a:spcBef>
                <a:spcPts val="300"/>
              </a:spcBef>
              <a:buFont typeface="Wingdings" panose="05000000000000000000" pitchFamily="2" charset="2"/>
              <a:buChar char="ü"/>
            </a:pPr>
            <a:r>
              <a:rPr lang="fr-FR" sz="1400" dirty="0">
                <a:latin typeface="+mj-lt"/>
              </a:rPr>
              <a:t>Stockage, inspection et entretien des EPI</a:t>
            </a:r>
          </a:p>
          <a:p>
            <a:pPr>
              <a:spcBef>
                <a:spcPts val="1200"/>
              </a:spcBef>
            </a:pPr>
            <a:r>
              <a:rPr lang="fr-FR" dirty="0"/>
              <a:t>Remplacement des documents branches :</a:t>
            </a:r>
          </a:p>
          <a:p>
            <a:pPr marL="719138" lvl="2" indent="-363538">
              <a:spcBef>
                <a:spcPts val="300"/>
              </a:spcBef>
              <a:buFont typeface="Wingdings" panose="05000000000000000000" pitchFamily="2" charset="2"/>
              <a:buChar char="ü"/>
            </a:pPr>
            <a:r>
              <a:rPr lang="fr-FR" sz="1400" dirty="0">
                <a:latin typeface="+mj-lt"/>
              </a:rPr>
              <a:t>CR EP HSE 062  Equipements de Protection Individuelle</a:t>
            </a:r>
          </a:p>
          <a:p>
            <a:pPr marL="719138" lvl="2" indent="-363538">
              <a:spcBef>
                <a:spcPts val="300"/>
              </a:spcBef>
              <a:buFont typeface="Wingdings" panose="05000000000000000000" pitchFamily="2" charset="2"/>
              <a:buChar char="ü"/>
            </a:pPr>
            <a:r>
              <a:rPr lang="fr-FR" sz="1400" dirty="0">
                <a:latin typeface="+mj-lt"/>
              </a:rPr>
              <a:t>CR GAZ HSE 023  Equipements de Protection Individuelle</a:t>
            </a:r>
          </a:p>
          <a:p>
            <a:pPr marL="719138" lvl="2" indent="-363538">
              <a:spcBef>
                <a:spcPts val="300"/>
              </a:spcBef>
              <a:buFont typeface="Wingdings" panose="05000000000000000000" pitchFamily="2" charset="2"/>
              <a:buChar char="ü"/>
            </a:pPr>
            <a:r>
              <a:rPr lang="fr-FR" sz="1400" dirty="0">
                <a:latin typeface="+mj-lt"/>
              </a:rPr>
              <a:t>CR MS HSE 201  Règle générale de sécurité (chapitre 6)</a:t>
            </a:r>
          </a:p>
          <a:p>
            <a:pPr marL="719138" lvl="2" indent="-363538">
              <a:spcBef>
                <a:spcPts val="300"/>
              </a:spcBef>
              <a:buFont typeface="Wingdings" panose="05000000000000000000" pitchFamily="2" charset="2"/>
              <a:buChar char="ü"/>
            </a:pPr>
            <a:r>
              <a:rPr lang="fr-FR" sz="1400" dirty="0">
                <a:latin typeface="+mj-lt"/>
              </a:rPr>
              <a:t>CR RC HSE 139   Equipements de Protection Individuelle (EPI)</a:t>
            </a:r>
          </a:p>
          <a:p>
            <a:pPr algn="l">
              <a:spcBef>
                <a:spcPts val="1200"/>
              </a:spcBef>
            </a:pPr>
            <a:r>
              <a:rPr lang="fr-FR" b="1" dirty="0"/>
              <a:t>Date de publication dans REFLEX : </a:t>
            </a:r>
            <a:r>
              <a:rPr lang="fr-FR" dirty="0"/>
              <a:t>11/03/2020</a:t>
            </a:r>
          </a:p>
          <a:p>
            <a:pPr algn="l">
              <a:spcBef>
                <a:spcPts val="1200"/>
              </a:spcBef>
            </a:pPr>
            <a:r>
              <a:rPr lang="fr-FR" b="1" dirty="0"/>
              <a:t>Date d’application : </a:t>
            </a:r>
            <a:r>
              <a:rPr lang="fr-FR" dirty="0"/>
              <a:t>11/09/2020</a:t>
            </a:r>
          </a:p>
        </p:txBody>
      </p:sp>
      <p:sp>
        <p:nvSpPr>
          <p:cNvPr id="4" name="ZoneTexte 3"/>
          <p:cNvSpPr txBox="1"/>
          <p:nvPr/>
        </p:nvSpPr>
        <p:spPr>
          <a:xfrm>
            <a:off x="191342" y="188640"/>
            <a:ext cx="5760641" cy="338554"/>
          </a:xfrm>
          <a:prstGeom prst="rect">
            <a:avLst/>
          </a:prstGeom>
          <a:solidFill>
            <a:schemeClr val="bg1">
              <a:alpha val="35000"/>
            </a:schemeClr>
          </a:solidFill>
        </p:spPr>
        <p:txBody>
          <a:bodyPr/>
          <a:lstStyle>
            <a:lvl1pPr marL="342900" indent="-342900">
              <a:spcBef>
                <a:spcPts val="1200"/>
              </a:spcBef>
              <a:buFont typeface="Wingdings" pitchFamily="2" charset="2"/>
              <a:buChar char="q"/>
              <a:defRPr sz="1600" b="0" baseline="0">
                <a:latin typeface="+mj-lt"/>
              </a:defRPr>
            </a:lvl1pPr>
            <a:lvl2pPr>
              <a:buFont typeface="Wingdings" pitchFamily="2" charset="2"/>
              <a:buChar char="q"/>
              <a:defRPr sz="1600"/>
            </a:lvl2pPr>
            <a:lvl3pPr marL="719138" lvl="2" indent="-363538">
              <a:spcBef>
                <a:spcPts val="300"/>
              </a:spcBef>
              <a:buFont typeface="Wingdings" panose="05000000000000000000" pitchFamily="2" charset="2"/>
              <a:buChar char="ü"/>
              <a:defRPr sz="1400">
                <a:latin typeface="+mj-lt"/>
              </a:defRPr>
            </a:lvl3pPr>
          </a:lstStyle>
          <a:p>
            <a:pPr marL="0" indent="0" algn="ctr">
              <a:buNone/>
            </a:pPr>
            <a:r>
              <a:rPr lang="fr-FR" sz="1800" b="1" dirty="0">
                <a:solidFill>
                  <a:schemeClr val="tx1"/>
                </a:solidFill>
              </a:rPr>
              <a:t>CR-GR-HSE-406</a:t>
            </a:r>
          </a:p>
        </p:txBody>
      </p:sp>
    </p:spTree>
    <p:extLst>
      <p:ext uri="{BB962C8B-B14F-4D97-AF65-F5344CB8AC3E}">
        <p14:creationId xmlns:p14="http://schemas.microsoft.com/office/powerpoint/2010/main" val="39846360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Principales exigences de la CR-GR-HSE-406</a:t>
            </a:r>
          </a:p>
        </p:txBody>
      </p:sp>
      <p:sp>
        <p:nvSpPr>
          <p:cNvPr id="7" name="Espace réservé du texte 1"/>
          <p:cNvSpPr txBox="1">
            <a:spLocks/>
          </p:cNvSpPr>
          <p:nvPr/>
        </p:nvSpPr>
        <p:spPr>
          <a:xfrm>
            <a:off x="911424" y="1124744"/>
            <a:ext cx="10513168" cy="4608512"/>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defTabSz="685800">
              <a:spcBef>
                <a:spcPts val="600"/>
              </a:spcBef>
              <a:spcAft>
                <a:spcPts val="600"/>
              </a:spcAft>
              <a:buFont typeface="Wingdings" panose="05000000000000000000" pitchFamily="2" charset="2"/>
              <a:buChar char="§"/>
            </a:pPr>
            <a:r>
              <a:rPr lang="fr-FR" b="0" dirty="0">
                <a:solidFill>
                  <a:schemeClr val="tx1"/>
                </a:solidFill>
              </a:rPr>
              <a:t>Procédure documentée de gestion des EPI</a:t>
            </a:r>
          </a:p>
          <a:p>
            <a:pPr defTabSz="685800">
              <a:spcBef>
                <a:spcPts val="600"/>
              </a:spcBef>
              <a:spcAft>
                <a:spcPts val="600"/>
              </a:spcAft>
              <a:buFont typeface="Wingdings" panose="05000000000000000000" pitchFamily="2" charset="2"/>
              <a:buChar char="§"/>
            </a:pPr>
            <a:r>
              <a:rPr lang="fr-FR" b="0" dirty="0">
                <a:solidFill>
                  <a:schemeClr val="tx1"/>
                </a:solidFill>
              </a:rPr>
              <a:t>Assignement de la fonction de coordinateur EPI</a:t>
            </a:r>
          </a:p>
          <a:p>
            <a:pPr defTabSz="685800">
              <a:spcBef>
                <a:spcPts val="600"/>
              </a:spcBef>
              <a:spcAft>
                <a:spcPts val="600"/>
              </a:spcAft>
              <a:buFont typeface="Wingdings" panose="05000000000000000000" pitchFamily="2" charset="2"/>
              <a:buChar char="§"/>
            </a:pPr>
            <a:r>
              <a:rPr lang="fr-FR" b="0" dirty="0">
                <a:solidFill>
                  <a:schemeClr val="tx1"/>
                </a:solidFill>
              </a:rPr>
              <a:t>EPI adaptés et fournis par l’employeur pour tout le personnel (y compris EE)</a:t>
            </a:r>
          </a:p>
          <a:p>
            <a:pPr defTabSz="685800">
              <a:spcBef>
                <a:spcPts val="600"/>
              </a:spcBef>
              <a:spcAft>
                <a:spcPts val="600"/>
              </a:spcAft>
              <a:buFont typeface="Wingdings" panose="05000000000000000000" pitchFamily="2" charset="2"/>
              <a:buChar char="§"/>
            </a:pPr>
            <a:r>
              <a:rPr lang="fr-FR" b="0" dirty="0">
                <a:solidFill>
                  <a:schemeClr val="tx1"/>
                </a:solidFill>
              </a:rPr>
              <a:t>Information et formation des utilisateurs d’EPI</a:t>
            </a:r>
          </a:p>
          <a:p>
            <a:pPr defTabSz="685800">
              <a:spcBef>
                <a:spcPts val="600"/>
              </a:spcBef>
              <a:spcAft>
                <a:spcPts val="600"/>
              </a:spcAft>
              <a:buFont typeface="Wingdings" panose="05000000000000000000" pitchFamily="2" charset="2"/>
              <a:buChar char="§"/>
            </a:pPr>
            <a:r>
              <a:rPr lang="fr-FR" b="0" dirty="0">
                <a:solidFill>
                  <a:schemeClr val="tx1"/>
                </a:solidFill>
              </a:rPr>
              <a:t>Analyse de risques au poste de travail et identification des EPI requis</a:t>
            </a:r>
          </a:p>
          <a:p>
            <a:pPr defTabSz="685800">
              <a:spcBef>
                <a:spcPts val="600"/>
              </a:spcBef>
              <a:spcAft>
                <a:spcPts val="600"/>
              </a:spcAft>
              <a:buFont typeface="Wingdings" panose="05000000000000000000" pitchFamily="2" charset="2"/>
              <a:buChar char="§"/>
            </a:pPr>
            <a:r>
              <a:rPr lang="fr-FR" b="0" dirty="0">
                <a:solidFill>
                  <a:schemeClr val="tx1"/>
                </a:solidFill>
              </a:rPr>
              <a:t>Besoins en EPI exprimés sous forme d’un cahier des charges</a:t>
            </a:r>
          </a:p>
          <a:p>
            <a:pPr defTabSz="685800">
              <a:spcBef>
                <a:spcPts val="600"/>
              </a:spcBef>
              <a:spcAft>
                <a:spcPts val="600"/>
              </a:spcAft>
              <a:buFont typeface="Wingdings" panose="05000000000000000000" pitchFamily="2" charset="2"/>
              <a:buChar char="§"/>
            </a:pPr>
            <a:r>
              <a:rPr lang="fr-FR" b="0" dirty="0">
                <a:solidFill>
                  <a:schemeClr val="tx1"/>
                </a:solidFill>
              </a:rPr>
              <a:t>Respect du port des EPI</a:t>
            </a:r>
          </a:p>
          <a:p>
            <a:pPr defTabSz="685800">
              <a:spcBef>
                <a:spcPts val="600"/>
              </a:spcBef>
              <a:spcAft>
                <a:spcPts val="600"/>
              </a:spcAft>
              <a:buFont typeface="Wingdings" panose="05000000000000000000" pitchFamily="2" charset="2"/>
              <a:buChar char="§"/>
            </a:pPr>
            <a:r>
              <a:rPr lang="fr-FR" b="0" dirty="0">
                <a:solidFill>
                  <a:schemeClr val="tx1"/>
                </a:solidFill>
              </a:rPr>
              <a:t>Remplacement des EPI</a:t>
            </a:r>
          </a:p>
          <a:p>
            <a:pPr defTabSz="685800">
              <a:spcBef>
                <a:spcPts val="600"/>
              </a:spcBef>
              <a:spcAft>
                <a:spcPts val="600"/>
              </a:spcAft>
              <a:buFont typeface="Wingdings" panose="05000000000000000000" pitchFamily="2" charset="2"/>
              <a:buChar char="§"/>
            </a:pPr>
            <a:r>
              <a:rPr lang="fr-FR" b="0" dirty="0">
                <a:solidFill>
                  <a:schemeClr val="tx1"/>
                </a:solidFill>
              </a:rPr>
              <a:t>Stockage et disponibilité des EPI</a:t>
            </a:r>
          </a:p>
          <a:p>
            <a:pPr defTabSz="685800">
              <a:spcBef>
                <a:spcPts val="600"/>
              </a:spcBef>
              <a:spcAft>
                <a:spcPts val="600"/>
              </a:spcAft>
              <a:buFont typeface="Wingdings" panose="05000000000000000000" pitchFamily="2" charset="2"/>
              <a:buChar char="§"/>
            </a:pPr>
            <a:r>
              <a:rPr lang="fr-FR" b="0" dirty="0">
                <a:solidFill>
                  <a:schemeClr val="tx1"/>
                </a:solidFill>
              </a:rPr>
              <a:t>Programme d’inspection et d’entretien des EPI</a:t>
            </a:r>
          </a:p>
          <a:p>
            <a:pPr marL="0" indent="0" defTabSz="685800">
              <a:spcAft>
                <a:spcPts val="1200"/>
              </a:spcAft>
            </a:pPr>
            <a:endParaRPr lang="fr-FR" b="0" dirty="0">
              <a:solidFill>
                <a:schemeClr val="tx1"/>
              </a:solidFill>
            </a:endParaRPr>
          </a:p>
          <a:p>
            <a:pPr marL="0" indent="0" defTabSz="685800">
              <a:spcAft>
                <a:spcPts val="1200"/>
              </a:spcAft>
            </a:pPr>
            <a:endParaRPr lang="fr-FR" b="0" dirty="0">
              <a:solidFill>
                <a:schemeClr val="tx1"/>
              </a:solidFill>
            </a:endParaRPr>
          </a:p>
          <a:p>
            <a:pPr marL="0" indent="0" defTabSz="685800">
              <a:spcAft>
                <a:spcPts val="1200"/>
              </a:spcAft>
            </a:pPr>
            <a:endParaRPr lang="fr-FR" b="0" dirty="0">
              <a:solidFill>
                <a:schemeClr val="tx1"/>
              </a:solidFill>
            </a:endParaRPr>
          </a:p>
        </p:txBody>
      </p:sp>
    </p:spTree>
    <p:extLst>
      <p:ext uri="{BB962C8B-B14F-4D97-AF65-F5344CB8AC3E}">
        <p14:creationId xmlns:p14="http://schemas.microsoft.com/office/powerpoint/2010/main" val="7756801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REVUE DES EXIGENCES</a:t>
            </a:r>
          </a:p>
        </p:txBody>
      </p:sp>
      <p:pic>
        <p:nvPicPr>
          <p:cNvPr id="5" name="Image 4">
            <a:extLst>
              <a:ext uri="{FF2B5EF4-FFF2-40B4-BE49-F238E27FC236}">
                <a16:creationId xmlns:a16="http://schemas.microsoft.com/office/drawing/2014/main" id="{BF0BA736-6B13-426C-9B9C-ADBB9707EE30}"/>
              </a:ext>
            </a:extLst>
          </p:cNvPr>
          <p:cNvPicPr>
            <a:picLocks noChangeAspect="1"/>
          </p:cNvPicPr>
          <p:nvPr/>
        </p:nvPicPr>
        <p:blipFill>
          <a:blip r:embed="rId3"/>
          <a:stretch>
            <a:fillRect/>
          </a:stretch>
        </p:blipFill>
        <p:spPr>
          <a:xfrm>
            <a:off x="2783632" y="571383"/>
            <a:ext cx="6312024" cy="884377"/>
          </a:xfrm>
          <a:prstGeom prst="rect">
            <a:avLst/>
          </a:prstGeom>
        </p:spPr>
      </p:pic>
      <p:sp>
        <p:nvSpPr>
          <p:cNvPr id="19" name="Espace réservé du texte 1">
            <a:extLst>
              <a:ext uri="{FF2B5EF4-FFF2-40B4-BE49-F238E27FC236}">
                <a16:creationId xmlns:a16="http://schemas.microsoft.com/office/drawing/2014/main" id="{0DED1D0E-FD94-4DF7-9FFE-A9324D784030}"/>
              </a:ext>
            </a:extLst>
          </p:cNvPr>
          <p:cNvSpPr txBox="1">
            <a:spLocks/>
          </p:cNvSpPr>
          <p:nvPr/>
        </p:nvSpPr>
        <p:spPr>
          <a:xfrm>
            <a:off x="983432" y="3110774"/>
            <a:ext cx="10873208" cy="318226"/>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285750" indent="-285750" algn="just">
              <a:buFont typeface="Wingdings" panose="05000000000000000000" pitchFamily="2" charset="2"/>
              <a:buChar char=""/>
            </a:pPr>
            <a:r>
              <a:rPr lang="fr-FR" sz="1400" b="0" i="1" dirty="0">
                <a:solidFill>
                  <a:schemeClr val="tx1"/>
                </a:solidFill>
              </a:rPr>
              <a:t>Cette procédure est une nouvelle exigence. Les filiales et entités du Groupe qui n’en ont pas doivent en développer une et la mettre en œuvre</a:t>
            </a:r>
            <a:r>
              <a:rPr lang="fr-FR" sz="1400" b="0" dirty="0">
                <a:solidFill>
                  <a:schemeClr val="tx1"/>
                </a:solidFill>
              </a:rPr>
              <a:t>.</a:t>
            </a:r>
            <a:endParaRPr lang="fr-FR" sz="1600" dirty="0">
              <a:solidFill>
                <a:schemeClr val="tx1"/>
              </a:solidFill>
            </a:endParaRPr>
          </a:p>
          <a:p>
            <a:pPr marL="0" indent="0" algn="just"/>
            <a:endParaRPr lang="fr-FR" sz="1100" dirty="0">
              <a:solidFill>
                <a:schemeClr val="tx1"/>
              </a:solidFill>
            </a:endParaRPr>
          </a:p>
        </p:txBody>
      </p:sp>
      <p:pic>
        <p:nvPicPr>
          <p:cNvPr id="8" name="Image 7">
            <a:extLst>
              <a:ext uri="{FF2B5EF4-FFF2-40B4-BE49-F238E27FC236}">
                <a16:creationId xmlns:a16="http://schemas.microsoft.com/office/drawing/2014/main" id="{46B3D063-6FF2-48AF-8CD7-EF11AA688948}"/>
              </a:ext>
            </a:extLst>
          </p:cNvPr>
          <p:cNvPicPr>
            <a:picLocks noChangeAspect="1"/>
          </p:cNvPicPr>
          <p:nvPr/>
        </p:nvPicPr>
        <p:blipFill>
          <a:blip r:embed="rId4"/>
          <a:stretch>
            <a:fillRect/>
          </a:stretch>
        </p:blipFill>
        <p:spPr>
          <a:xfrm>
            <a:off x="2351584" y="1900436"/>
            <a:ext cx="7562850" cy="952500"/>
          </a:xfrm>
          <a:prstGeom prst="rect">
            <a:avLst/>
          </a:prstGeom>
          <a:ln w="38100">
            <a:solidFill>
              <a:srgbClr val="00B050"/>
            </a:solidFill>
          </a:ln>
        </p:spPr>
      </p:pic>
      <p:sp>
        <p:nvSpPr>
          <p:cNvPr id="22" name="ZoneTexte 21">
            <a:extLst>
              <a:ext uri="{FF2B5EF4-FFF2-40B4-BE49-F238E27FC236}">
                <a16:creationId xmlns:a16="http://schemas.microsoft.com/office/drawing/2014/main" id="{17E9DFC9-C60F-4457-B3A2-CB22731FE3B8}"/>
              </a:ext>
            </a:extLst>
          </p:cNvPr>
          <p:cNvSpPr txBox="1"/>
          <p:nvPr/>
        </p:nvSpPr>
        <p:spPr>
          <a:xfrm rot="19448902">
            <a:off x="1830219" y="1741108"/>
            <a:ext cx="825867" cy="246221"/>
          </a:xfrm>
          <a:prstGeom prst="rect">
            <a:avLst/>
          </a:prstGeom>
          <a:noFill/>
        </p:spPr>
        <p:txBody>
          <a:bodyPr wrap="none" rtlCol="0">
            <a:spAutoFit/>
          </a:bodyPr>
          <a:lstStyle/>
          <a:p>
            <a:r>
              <a:rPr lang="fr-FR" sz="1000" b="1" dirty="0">
                <a:solidFill>
                  <a:srgbClr val="FF0000"/>
                </a:solidFill>
              </a:rPr>
              <a:t>NOUVEAU</a:t>
            </a:r>
          </a:p>
        </p:txBody>
      </p:sp>
      <p:pic>
        <p:nvPicPr>
          <p:cNvPr id="10" name="Image 9">
            <a:extLst>
              <a:ext uri="{FF2B5EF4-FFF2-40B4-BE49-F238E27FC236}">
                <a16:creationId xmlns:a16="http://schemas.microsoft.com/office/drawing/2014/main" id="{D62EFDC8-E19D-47E8-9C78-6DD8A10F4FE3}"/>
              </a:ext>
            </a:extLst>
          </p:cNvPr>
          <p:cNvPicPr>
            <a:picLocks noChangeAspect="1"/>
          </p:cNvPicPr>
          <p:nvPr/>
        </p:nvPicPr>
        <p:blipFill>
          <a:blip r:embed="rId5"/>
          <a:stretch>
            <a:fillRect/>
          </a:stretch>
        </p:blipFill>
        <p:spPr>
          <a:xfrm>
            <a:off x="2347912" y="3974951"/>
            <a:ext cx="7496175" cy="1038225"/>
          </a:xfrm>
          <a:prstGeom prst="rect">
            <a:avLst/>
          </a:prstGeom>
          <a:ln w="19050">
            <a:solidFill>
              <a:srgbClr val="376092"/>
            </a:solidFill>
          </a:ln>
        </p:spPr>
      </p:pic>
    </p:spTree>
    <p:extLst>
      <p:ext uri="{BB962C8B-B14F-4D97-AF65-F5344CB8AC3E}">
        <p14:creationId xmlns:p14="http://schemas.microsoft.com/office/powerpoint/2010/main" val="31310813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REVUE DES EXIGENCES</a:t>
            </a:r>
          </a:p>
        </p:txBody>
      </p:sp>
      <p:pic>
        <p:nvPicPr>
          <p:cNvPr id="5" name="Image 4">
            <a:extLst>
              <a:ext uri="{FF2B5EF4-FFF2-40B4-BE49-F238E27FC236}">
                <a16:creationId xmlns:a16="http://schemas.microsoft.com/office/drawing/2014/main" id="{BF0BA736-6B13-426C-9B9C-ADBB9707EE30}"/>
              </a:ext>
            </a:extLst>
          </p:cNvPr>
          <p:cNvPicPr>
            <a:picLocks noChangeAspect="1"/>
          </p:cNvPicPr>
          <p:nvPr/>
        </p:nvPicPr>
        <p:blipFill>
          <a:blip r:embed="rId3"/>
          <a:stretch>
            <a:fillRect/>
          </a:stretch>
        </p:blipFill>
        <p:spPr>
          <a:xfrm>
            <a:off x="2783632" y="571383"/>
            <a:ext cx="6312024" cy="884377"/>
          </a:xfrm>
          <a:prstGeom prst="rect">
            <a:avLst/>
          </a:prstGeom>
        </p:spPr>
      </p:pic>
      <p:pic>
        <p:nvPicPr>
          <p:cNvPr id="3" name="Image 2">
            <a:extLst>
              <a:ext uri="{FF2B5EF4-FFF2-40B4-BE49-F238E27FC236}">
                <a16:creationId xmlns:a16="http://schemas.microsoft.com/office/drawing/2014/main" id="{B00FFBA4-C187-4DFE-AE82-427532D28856}"/>
              </a:ext>
            </a:extLst>
          </p:cNvPr>
          <p:cNvPicPr>
            <a:picLocks noChangeAspect="1"/>
          </p:cNvPicPr>
          <p:nvPr/>
        </p:nvPicPr>
        <p:blipFill>
          <a:blip r:embed="rId4"/>
          <a:stretch>
            <a:fillRect/>
          </a:stretch>
        </p:blipFill>
        <p:spPr>
          <a:xfrm>
            <a:off x="2347912" y="2204864"/>
            <a:ext cx="7496175" cy="940899"/>
          </a:xfrm>
          <a:prstGeom prst="rect">
            <a:avLst/>
          </a:prstGeom>
          <a:ln w="19050">
            <a:solidFill>
              <a:srgbClr val="376092"/>
            </a:solidFill>
          </a:ln>
        </p:spPr>
      </p:pic>
      <p:pic>
        <p:nvPicPr>
          <p:cNvPr id="4" name="Image 3">
            <a:extLst>
              <a:ext uri="{FF2B5EF4-FFF2-40B4-BE49-F238E27FC236}">
                <a16:creationId xmlns:a16="http://schemas.microsoft.com/office/drawing/2014/main" id="{647B9547-3D82-4503-9B73-6E98B7565C5C}"/>
              </a:ext>
            </a:extLst>
          </p:cNvPr>
          <p:cNvPicPr>
            <a:picLocks noChangeAspect="1"/>
          </p:cNvPicPr>
          <p:nvPr/>
        </p:nvPicPr>
        <p:blipFill>
          <a:blip r:embed="rId5"/>
          <a:stretch>
            <a:fillRect/>
          </a:stretch>
        </p:blipFill>
        <p:spPr>
          <a:xfrm>
            <a:off x="2318949" y="3989773"/>
            <a:ext cx="7525138" cy="1311435"/>
          </a:xfrm>
          <a:prstGeom prst="rect">
            <a:avLst/>
          </a:prstGeom>
          <a:ln w="19050">
            <a:solidFill>
              <a:srgbClr val="376092"/>
            </a:solidFill>
          </a:ln>
        </p:spPr>
      </p:pic>
    </p:spTree>
    <p:extLst>
      <p:ext uri="{BB962C8B-B14F-4D97-AF65-F5344CB8AC3E}">
        <p14:creationId xmlns:p14="http://schemas.microsoft.com/office/powerpoint/2010/main" val="32053479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REVUE DES EXIGENCES</a:t>
            </a:r>
          </a:p>
        </p:txBody>
      </p:sp>
      <p:sp>
        <p:nvSpPr>
          <p:cNvPr id="14" name="ZoneTexte 13">
            <a:extLst>
              <a:ext uri="{FF2B5EF4-FFF2-40B4-BE49-F238E27FC236}">
                <a16:creationId xmlns:a16="http://schemas.microsoft.com/office/drawing/2014/main" id="{2EE96EC8-4492-4528-809B-6C8DD0775760}"/>
              </a:ext>
            </a:extLst>
          </p:cNvPr>
          <p:cNvSpPr txBox="1"/>
          <p:nvPr/>
        </p:nvSpPr>
        <p:spPr>
          <a:xfrm rot="19448902">
            <a:off x="2201437" y="1847326"/>
            <a:ext cx="825867" cy="246221"/>
          </a:xfrm>
          <a:prstGeom prst="rect">
            <a:avLst/>
          </a:prstGeom>
          <a:noFill/>
        </p:spPr>
        <p:txBody>
          <a:bodyPr wrap="none" rtlCol="0">
            <a:spAutoFit/>
          </a:bodyPr>
          <a:lstStyle/>
          <a:p>
            <a:r>
              <a:rPr lang="fr-FR" sz="1000" b="1" dirty="0">
                <a:solidFill>
                  <a:srgbClr val="FF0000"/>
                </a:solidFill>
              </a:rPr>
              <a:t>NOUVEAU</a:t>
            </a:r>
          </a:p>
        </p:txBody>
      </p:sp>
      <p:pic>
        <p:nvPicPr>
          <p:cNvPr id="3" name="Image 2">
            <a:extLst>
              <a:ext uri="{FF2B5EF4-FFF2-40B4-BE49-F238E27FC236}">
                <a16:creationId xmlns:a16="http://schemas.microsoft.com/office/drawing/2014/main" id="{A1419203-E15E-43F4-9961-26AA82576473}"/>
              </a:ext>
            </a:extLst>
          </p:cNvPr>
          <p:cNvPicPr>
            <a:picLocks noChangeAspect="1"/>
          </p:cNvPicPr>
          <p:nvPr/>
        </p:nvPicPr>
        <p:blipFill>
          <a:blip r:embed="rId3"/>
          <a:stretch>
            <a:fillRect/>
          </a:stretch>
        </p:blipFill>
        <p:spPr>
          <a:xfrm>
            <a:off x="3005156" y="538094"/>
            <a:ext cx="6181688" cy="845648"/>
          </a:xfrm>
          <a:prstGeom prst="rect">
            <a:avLst/>
          </a:prstGeom>
        </p:spPr>
      </p:pic>
      <p:pic>
        <p:nvPicPr>
          <p:cNvPr id="8" name="Image 7">
            <a:extLst>
              <a:ext uri="{FF2B5EF4-FFF2-40B4-BE49-F238E27FC236}">
                <a16:creationId xmlns:a16="http://schemas.microsoft.com/office/drawing/2014/main" id="{9A727B34-11D3-4354-815E-3AD9D5255A15}"/>
              </a:ext>
            </a:extLst>
          </p:cNvPr>
          <p:cNvPicPr>
            <a:picLocks noChangeAspect="1"/>
          </p:cNvPicPr>
          <p:nvPr/>
        </p:nvPicPr>
        <p:blipFill>
          <a:blip r:embed="rId4"/>
          <a:stretch>
            <a:fillRect/>
          </a:stretch>
        </p:blipFill>
        <p:spPr>
          <a:xfrm>
            <a:off x="2347912" y="1981379"/>
            <a:ext cx="7496175" cy="1731482"/>
          </a:xfrm>
          <a:prstGeom prst="rect">
            <a:avLst/>
          </a:prstGeom>
          <a:ln w="38100">
            <a:solidFill>
              <a:srgbClr val="00B050"/>
            </a:solidFill>
          </a:ln>
        </p:spPr>
      </p:pic>
      <p:sp>
        <p:nvSpPr>
          <p:cNvPr id="10" name="Espace réservé du texte 1">
            <a:extLst>
              <a:ext uri="{FF2B5EF4-FFF2-40B4-BE49-F238E27FC236}">
                <a16:creationId xmlns:a16="http://schemas.microsoft.com/office/drawing/2014/main" id="{F30BF2BB-D83B-4870-8F0F-5D6B9C003671}"/>
              </a:ext>
            </a:extLst>
          </p:cNvPr>
          <p:cNvSpPr txBox="1">
            <a:spLocks/>
          </p:cNvSpPr>
          <p:nvPr/>
        </p:nvSpPr>
        <p:spPr>
          <a:xfrm>
            <a:off x="1952376" y="4298334"/>
            <a:ext cx="9112176" cy="1383196"/>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a:r>
              <a:rPr lang="fr-FR" sz="1400" b="0" i="1" u="sng" dirty="0">
                <a:solidFill>
                  <a:schemeClr val="tx1"/>
                </a:solidFill>
              </a:rPr>
              <a:t>Nouveautés</a:t>
            </a:r>
            <a:r>
              <a:rPr lang="fr-FR" sz="1400" b="0" i="1" dirty="0">
                <a:solidFill>
                  <a:schemeClr val="tx1"/>
                </a:solidFill>
              </a:rPr>
              <a:t> :</a:t>
            </a:r>
          </a:p>
          <a:p>
            <a:pPr marL="0" indent="0" algn="just"/>
            <a:endParaRPr lang="fr-FR" sz="1400" b="0" i="1" dirty="0">
              <a:solidFill>
                <a:schemeClr val="tx1"/>
              </a:solidFill>
            </a:endParaRPr>
          </a:p>
          <a:p>
            <a:pPr marL="285750" indent="-285750" algn="just">
              <a:buFont typeface="Wingdings" panose="05000000000000000000" pitchFamily="2" charset="2"/>
              <a:buChar char=""/>
            </a:pPr>
            <a:r>
              <a:rPr lang="fr-FR" sz="1400" b="0" i="1" dirty="0">
                <a:solidFill>
                  <a:schemeClr val="tx1"/>
                </a:solidFill>
              </a:rPr>
              <a:t>L’identification des EPI se fait sur la base d’une analyse des risques résiduels. Cette analyse des risques est documentée.</a:t>
            </a:r>
          </a:p>
          <a:p>
            <a:pPr marL="285750" indent="-285750" algn="just">
              <a:buFont typeface="Wingdings" panose="05000000000000000000" pitchFamily="2" charset="2"/>
              <a:buChar char=""/>
            </a:pPr>
            <a:endParaRPr lang="fr-FR" sz="1400" b="0" i="1" dirty="0">
              <a:solidFill>
                <a:schemeClr val="tx1"/>
              </a:solidFill>
            </a:endParaRPr>
          </a:p>
          <a:p>
            <a:pPr marL="285750" indent="-285750" algn="just">
              <a:buFont typeface="Wingdings" panose="05000000000000000000" pitchFamily="2" charset="2"/>
              <a:buChar char=""/>
            </a:pPr>
            <a:r>
              <a:rPr lang="fr-FR" sz="1400" b="0" i="1" dirty="0">
                <a:solidFill>
                  <a:schemeClr val="tx1"/>
                </a:solidFill>
              </a:rPr>
              <a:t>Chaque site doit avoir établi la liste des EPI requis en fonction des zones / activités.</a:t>
            </a:r>
          </a:p>
          <a:p>
            <a:pPr marL="0" indent="0" algn="just"/>
            <a:endParaRPr lang="fr-FR" sz="1100" dirty="0">
              <a:solidFill>
                <a:schemeClr val="tx1"/>
              </a:solidFill>
            </a:endParaRPr>
          </a:p>
        </p:txBody>
      </p:sp>
    </p:spTree>
    <p:extLst>
      <p:ext uri="{BB962C8B-B14F-4D97-AF65-F5344CB8AC3E}">
        <p14:creationId xmlns:p14="http://schemas.microsoft.com/office/powerpoint/2010/main" val="31119292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REVUE DES EXIGENCES</a:t>
            </a:r>
          </a:p>
        </p:txBody>
      </p:sp>
      <p:sp>
        <p:nvSpPr>
          <p:cNvPr id="16" name="ZoneTexte 15"/>
          <p:cNvSpPr txBox="1"/>
          <p:nvPr/>
        </p:nvSpPr>
        <p:spPr>
          <a:xfrm rot="19448902">
            <a:off x="1841396" y="1955641"/>
            <a:ext cx="825867" cy="246221"/>
          </a:xfrm>
          <a:prstGeom prst="rect">
            <a:avLst/>
          </a:prstGeom>
          <a:noFill/>
        </p:spPr>
        <p:txBody>
          <a:bodyPr wrap="none" rtlCol="0">
            <a:spAutoFit/>
          </a:bodyPr>
          <a:lstStyle/>
          <a:p>
            <a:r>
              <a:rPr lang="fr-FR" sz="1000" b="1" dirty="0">
                <a:solidFill>
                  <a:srgbClr val="FF0000"/>
                </a:solidFill>
              </a:rPr>
              <a:t>NOUVEAU</a:t>
            </a:r>
          </a:p>
        </p:txBody>
      </p:sp>
      <p:pic>
        <p:nvPicPr>
          <p:cNvPr id="3" name="Image 2">
            <a:extLst>
              <a:ext uri="{FF2B5EF4-FFF2-40B4-BE49-F238E27FC236}">
                <a16:creationId xmlns:a16="http://schemas.microsoft.com/office/drawing/2014/main" id="{FC307326-B347-4443-9A7D-2ECED9E8C9CA}"/>
              </a:ext>
            </a:extLst>
          </p:cNvPr>
          <p:cNvPicPr>
            <a:picLocks noChangeAspect="1"/>
          </p:cNvPicPr>
          <p:nvPr/>
        </p:nvPicPr>
        <p:blipFill>
          <a:blip r:embed="rId3"/>
          <a:stretch>
            <a:fillRect/>
          </a:stretch>
        </p:blipFill>
        <p:spPr>
          <a:xfrm>
            <a:off x="2939987" y="528705"/>
            <a:ext cx="6312025" cy="885594"/>
          </a:xfrm>
          <a:prstGeom prst="rect">
            <a:avLst/>
          </a:prstGeom>
        </p:spPr>
      </p:pic>
      <p:sp>
        <p:nvSpPr>
          <p:cNvPr id="9" name="Espace réservé du texte 1">
            <a:extLst>
              <a:ext uri="{FF2B5EF4-FFF2-40B4-BE49-F238E27FC236}">
                <a16:creationId xmlns:a16="http://schemas.microsoft.com/office/drawing/2014/main" id="{67F2E739-8C60-4539-AC54-5ECDC3BBC44A}"/>
              </a:ext>
            </a:extLst>
          </p:cNvPr>
          <p:cNvSpPr txBox="1">
            <a:spLocks/>
          </p:cNvSpPr>
          <p:nvPr/>
        </p:nvSpPr>
        <p:spPr>
          <a:xfrm>
            <a:off x="1539912" y="4437613"/>
            <a:ext cx="9112176" cy="1383196"/>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a:r>
              <a:rPr lang="fr-FR" sz="1400" b="0" i="1" u="sng" dirty="0">
                <a:solidFill>
                  <a:schemeClr val="tx1"/>
                </a:solidFill>
              </a:rPr>
              <a:t>Nouveauté</a:t>
            </a:r>
            <a:r>
              <a:rPr lang="fr-FR" sz="1400" b="0" i="1" dirty="0">
                <a:solidFill>
                  <a:schemeClr val="tx1"/>
                </a:solidFill>
              </a:rPr>
              <a:t> :</a:t>
            </a:r>
          </a:p>
          <a:p>
            <a:pPr marL="285750" indent="-285750" algn="just">
              <a:buFont typeface="Wingdings" panose="05000000000000000000" pitchFamily="2" charset="2"/>
              <a:buChar char=""/>
            </a:pPr>
            <a:endParaRPr lang="fr-FR" sz="1400" b="0" i="1" dirty="0">
              <a:solidFill>
                <a:schemeClr val="tx1"/>
              </a:solidFill>
            </a:endParaRPr>
          </a:p>
          <a:p>
            <a:pPr marL="285750" indent="-285750" algn="just">
              <a:buFont typeface="Wingdings" panose="05000000000000000000" pitchFamily="2" charset="2"/>
              <a:buChar char=""/>
            </a:pPr>
            <a:r>
              <a:rPr lang="fr-FR" sz="1400" b="0" i="1" dirty="0">
                <a:solidFill>
                  <a:schemeClr val="tx1"/>
                </a:solidFill>
              </a:rPr>
              <a:t>Intégration du processus achat dans la démarche et systématisation du cahier des charges.</a:t>
            </a:r>
          </a:p>
        </p:txBody>
      </p:sp>
      <p:pic>
        <p:nvPicPr>
          <p:cNvPr id="5" name="Image 4">
            <a:extLst>
              <a:ext uri="{FF2B5EF4-FFF2-40B4-BE49-F238E27FC236}">
                <a16:creationId xmlns:a16="http://schemas.microsoft.com/office/drawing/2014/main" id="{46336FB6-4BEE-45D5-A6BC-FD7677334B92}"/>
              </a:ext>
            </a:extLst>
          </p:cNvPr>
          <p:cNvPicPr>
            <a:picLocks noChangeAspect="1"/>
          </p:cNvPicPr>
          <p:nvPr/>
        </p:nvPicPr>
        <p:blipFill>
          <a:blip r:embed="rId4"/>
          <a:stretch>
            <a:fillRect/>
          </a:stretch>
        </p:blipFill>
        <p:spPr>
          <a:xfrm>
            <a:off x="2360266" y="2118727"/>
            <a:ext cx="7496175" cy="1646259"/>
          </a:xfrm>
          <a:prstGeom prst="rect">
            <a:avLst/>
          </a:prstGeom>
          <a:ln w="38100">
            <a:solidFill>
              <a:srgbClr val="00B050"/>
            </a:solidFill>
          </a:ln>
        </p:spPr>
      </p:pic>
    </p:spTree>
    <p:extLst>
      <p:ext uri="{BB962C8B-B14F-4D97-AF65-F5344CB8AC3E}">
        <p14:creationId xmlns:p14="http://schemas.microsoft.com/office/powerpoint/2010/main" val="14670898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REVUE DES EXIGENCES</a:t>
            </a:r>
          </a:p>
        </p:txBody>
      </p:sp>
      <p:pic>
        <p:nvPicPr>
          <p:cNvPr id="3" name="Image 2">
            <a:extLst>
              <a:ext uri="{FF2B5EF4-FFF2-40B4-BE49-F238E27FC236}">
                <a16:creationId xmlns:a16="http://schemas.microsoft.com/office/drawing/2014/main" id="{F8A6AAC3-353C-41B2-8DA5-360EA1D960BC}"/>
              </a:ext>
            </a:extLst>
          </p:cNvPr>
          <p:cNvPicPr>
            <a:picLocks noChangeAspect="1"/>
          </p:cNvPicPr>
          <p:nvPr/>
        </p:nvPicPr>
        <p:blipFill>
          <a:blip r:embed="rId3"/>
          <a:stretch>
            <a:fillRect/>
          </a:stretch>
        </p:blipFill>
        <p:spPr>
          <a:xfrm>
            <a:off x="2775891" y="548770"/>
            <a:ext cx="6568207" cy="882969"/>
          </a:xfrm>
          <a:prstGeom prst="rect">
            <a:avLst/>
          </a:prstGeom>
        </p:spPr>
      </p:pic>
      <p:pic>
        <p:nvPicPr>
          <p:cNvPr id="8" name="Image 7">
            <a:extLst>
              <a:ext uri="{FF2B5EF4-FFF2-40B4-BE49-F238E27FC236}">
                <a16:creationId xmlns:a16="http://schemas.microsoft.com/office/drawing/2014/main" id="{5EE41D50-4708-4370-92AF-373648EBBA90}"/>
              </a:ext>
            </a:extLst>
          </p:cNvPr>
          <p:cNvPicPr>
            <a:picLocks noChangeAspect="1"/>
          </p:cNvPicPr>
          <p:nvPr/>
        </p:nvPicPr>
        <p:blipFill>
          <a:blip r:embed="rId4"/>
          <a:stretch>
            <a:fillRect/>
          </a:stretch>
        </p:blipFill>
        <p:spPr>
          <a:xfrm>
            <a:off x="2311906" y="1550737"/>
            <a:ext cx="7496175" cy="2526335"/>
          </a:xfrm>
          <a:prstGeom prst="rect">
            <a:avLst/>
          </a:prstGeom>
          <a:ln w="19050">
            <a:solidFill>
              <a:srgbClr val="376092"/>
            </a:solidFill>
          </a:ln>
        </p:spPr>
      </p:pic>
      <p:pic>
        <p:nvPicPr>
          <p:cNvPr id="4" name="Image 3">
            <a:extLst>
              <a:ext uri="{FF2B5EF4-FFF2-40B4-BE49-F238E27FC236}">
                <a16:creationId xmlns:a16="http://schemas.microsoft.com/office/drawing/2014/main" id="{193C6121-417B-4345-8D2A-39451540EF65}"/>
              </a:ext>
            </a:extLst>
          </p:cNvPr>
          <p:cNvPicPr>
            <a:picLocks noChangeAspect="1"/>
          </p:cNvPicPr>
          <p:nvPr/>
        </p:nvPicPr>
        <p:blipFill>
          <a:blip r:embed="rId5"/>
          <a:stretch>
            <a:fillRect/>
          </a:stretch>
        </p:blipFill>
        <p:spPr>
          <a:xfrm>
            <a:off x="2311905" y="4196070"/>
            <a:ext cx="7496175" cy="1793691"/>
          </a:xfrm>
          <a:prstGeom prst="rect">
            <a:avLst/>
          </a:prstGeom>
          <a:ln w="38100">
            <a:solidFill>
              <a:srgbClr val="00B050"/>
            </a:solidFill>
          </a:ln>
        </p:spPr>
      </p:pic>
      <p:sp>
        <p:nvSpPr>
          <p:cNvPr id="10" name="Espace réservé du texte 1">
            <a:extLst>
              <a:ext uri="{FF2B5EF4-FFF2-40B4-BE49-F238E27FC236}">
                <a16:creationId xmlns:a16="http://schemas.microsoft.com/office/drawing/2014/main" id="{1152D98C-2242-4A91-B2B0-6137D52309BB}"/>
              </a:ext>
            </a:extLst>
          </p:cNvPr>
          <p:cNvSpPr txBox="1">
            <a:spLocks/>
          </p:cNvSpPr>
          <p:nvPr/>
        </p:nvSpPr>
        <p:spPr>
          <a:xfrm>
            <a:off x="2170636" y="6108759"/>
            <a:ext cx="9112176" cy="454788"/>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a:r>
              <a:rPr lang="fr-FR" sz="1400" b="0" i="1" u="sng" dirty="0">
                <a:solidFill>
                  <a:schemeClr val="tx1"/>
                </a:solidFill>
              </a:rPr>
              <a:t>Nouveauté</a:t>
            </a:r>
            <a:r>
              <a:rPr lang="fr-FR" sz="1400" b="0" i="1" dirty="0">
                <a:solidFill>
                  <a:schemeClr val="tx1"/>
                </a:solidFill>
              </a:rPr>
              <a:t> : rédaction d’une alerte HSE en cas de défaut d’intégrité d’EPI.</a:t>
            </a:r>
          </a:p>
        </p:txBody>
      </p:sp>
      <p:sp>
        <p:nvSpPr>
          <p:cNvPr id="11" name="ZoneTexte 10">
            <a:extLst>
              <a:ext uri="{FF2B5EF4-FFF2-40B4-BE49-F238E27FC236}">
                <a16:creationId xmlns:a16="http://schemas.microsoft.com/office/drawing/2014/main" id="{7858E6AB-5192-4B06-9E33-21BE4000ACDB}"/>
              </a:ext>
            </a:extLst>
          </p:cNvPr>
          <p:cNvSpPr txBox="1"/>
          <p:nvPr/>
        </p:nvSpPr>
        <p:spPr>
          <a:xfrm rot="19448902">
            <a:off x="1574709" y="4255738"/>
            <a:ext cx="825867" cy="246221"/>
          </a:xfrm>
          <a:prstGeom prst="rect">
            <a:avLst/>
          </a:prstGeom>
          <a:noFill/>
        </p:spPr>
        <p:txBody>
          <a:bodyPr wrap="none" rtlCol="0">
            <a:spAutoFit/>
          </a:bodyPr>
          <a:lstStyle/>
          <a:p>
            <a:r>
              <a:rPr lang="fr-FR" sz="1000" b="1" dirty="0">
                <a:solidFill>
                  <a:srgbClr val="FF0000"/>
                </a:solidFill>
              </a:rPr>
              <a:t>NOUVEAU</a:t>
            </a:r>
          </a:p>
        </p:txBody>
      </p:sp>
    </p:spTree>
    <p:extLst>
      <p:ext uri="{BB962C8B-B14F-4D97-AF65-F5344CB8AC3E}">
        <p14:creationId xmlns:p14="http://schemas.microsoft.com/office/powerpoint/2010/main" val="19448677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REVUE DES EXIGENCES</a:t>
            </a:r>
          </a:p>
        </p:txBody>
      </p:sp>
      <p:pic>
        <p:nvPicPr>
          <p:cNvPr id="3" name="Image 2">
            <a:extLst>
              <a:ext uri="{FF2B5EF4-FFF2-40B4-BE49-F238E27FC236}">
                <a16:creationId xmlns:a16="http://schemas.microsoft.com/office/drawing/2014/main" id="{C6B9173A-C728-4F70-8611-DDF7A55FF0B3}"/>
              </a:ext>
            </a:extLst>
          </p:cNvPr>
          <p:cNvPicPr>
            <a:picLocks noChangeAspect="1"/>
          </p:cNvPicPr>
          <p:nvPr/>
        </p:nvPicPr>
        <p:blipFill>
          <a:blip r:embed="rId3"/>
          <a:stretch>
            <a:fillRect/>
          </a:stretch>
        </p:blipFill>
        <p:spPr>
          <a:xfrm>
            <a:off x="2633662" y="497400"/>
            <a:ext cx="6924675" cy="1000125"/>
          </a:xfrm>
          <a:prstGeom prst="rect">
            <a:avLst/>
          </a:prstGeom>
        </p:spPr>
      </p:pic>
      <p:pic>
        <p:nvPicPr>
          <p:cNvPr id="5" name="Image 4">
            <a:extLst>
              <a:ext uri="{FF2B5EF4-FFF2-40B4-BE49-F238E27FC236}">
                <a16:creationId xmlns:a16="http://schemas.microsoft.com/office/drawing/2014/main" id="{28C5B709-8713-445D-9BA4-4E02223D25CB}"/>
              </a:ext>
            </a:extLst>
          </p:cNvPr>
          <p:cNvPicPr>
            <a:picLocks noChangeAspect="1"/>
          </p:cNvPicPr>
          <p:nvPr/>
        </p:nvPicPr>
        <p:blipFill>
          <a:blip r:embed="rId4"/>
          <a:stretch>
            <a:fillRect/>
          </a:stretch>
        </p:blipFill>
        <p:spPr>
          <a:xfrm>
            <a:off x="2355025" y="4344770"/>
            <a:ext cx="7496175" cy="1137351"/>
          </a:xfrm>
          <a:prstGeom prst="rect">
            <a:avLst/>
          </a:prstGeom>
          <a:ln w="19050">
            <a:solidFill>
              <a:srgbClr val="376092"/>
            </a:solidFill>
          </a:ln>
        </p:spPr>
      </p:pic>
      <p:pic>
        <p:nvPicPr>
          <p:cNvPr id="9" name="Image 8">
            <a:extLst>
              <a:ext uri="{FF2B5EF4-FFF2-40B4-BE49-F238E27FC236}">
                <a16:creationId xmlns:a16="http://schemas.microsoft.com/office/drawing/2014/main" id="{063D7E09-91AF-4E46-8322-18FB1C857E57}"/>
              </a:ext>
            </a:extLst>
          </p:cNvPr>
          <p:cNvPicPr>
            <a:picLocks noChangeAspect="1"/>
          </p:cNvPicPr>
          <p:nvPr/>
        </p:nvPicPr>
        <p:blipFill>
          <a:blip r:embed="rId5"/>
          <a:stretch>
            <a:fillRect/>
          </a:stretch>
        </p:blipFill>
        <p:spPr>
          <a:xfrm>
            <a:off x="2347911" y="1988840"/>
            <a:ext cx="7496175" cy="1621074"/>
          </a:xfrm>
          <a:prstGeom prst="rect">
            <a:avLst/>
          </a:prstGeom>
          <a:ln w="19050">
            <a:solidFill>
              <a:srgbClr val="376092"/>
            </a:solidFill>
          </a:ln>
        </p:spPr>
      </p:pic>
    </p:spTree>
    <p:extLst>
      <p:ext uri="{BB962C8B-B14F-4D97-AF65-F5344CB8AC3E}">
        <p14:creationId xmlns:p14="http://schemas.microsoft.com/office/powerpoint/2010/main" val="338876610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LEGEND" val="true"/>
</p:tagLst>
</file>

<file path=ppt/tags/tag10.xml><?xml version="1.0" encoding="utf-8"?>
<p:tagLst xmlns:a="http://schemas.openxmlformats.org/drawingml/2006/main" xmlns:r="http://schemas.openxmlformats.org/officeDocument/2006/relationships" xmlns:p="http://schemas.openxmlformats.org/presentationml/2006/main">
  <p:tag name="ISLEGEND" val="true"/>
</p:tagLst>
</file>

<file path=ppt/tags/tag11.xml><?xml version="1.0" encoding="utf-8"?>
<p:tagLst xmlns:a="http://schemas.openxmlformats.org/drawingml/2006/main" xmlns:r="http://schemas.openxmlformats.org/officeDocument/2006/relationships" xmlns:p="http://schemas.openxmlformats.org/presentationml/2006/main">
  <p:tag name="ISLEGEND" val="true"/>
</p:tagLst>
</file>

<file path=ppt/tags/tag12.xml><?xml version="1.0" encoding="utf-8"?>
<p:tagLst xmlns:a="http://schemas.openxmlformats.org/drawingml/2006/main" xmlns:r="http://schemas.openxmlformats.org/officeDocument/2006/relationships" xmlns:p="http://schemas.openxmlformats.org/presentationml/2006/main">
  <p:tag name="ISLEGEND" val="true"/>
</p:tagLst>
</file>

<file path=ppt/tags/tag13.xml><?xml version="1.0" encoding="utf-8"?>
<p:tagLst xmlns:a="http://schemas.openxmlformats.org/drawingml/2006/main" xmlns:r="http://schemas.openxmlformats.org/officeDocument/2006/relationships" xmlns:p="http://schemas.openxmlformats.org/presentationml/2006/main">
  <p:tag name="ISLEGEND" val="true"/>
</p:tagLst>
</file>

<file path=ppt/tags/tag14.xml><?xml version="1.0" encoding="utf-8"?>
<p:tagLst xmlns:a="http://schemas.openxmlformats.org/drawingml/2006/main" xmlns:r="http://schemas.openxmlformats.org/officeDocument/2006/relationships" xmlns:p="http://schemas.openxmlformats.org/presentationml/2006/main">
  <p:tag name="ISLEGEND" val="true"/>
</p:tagLst>
</file>

<file path=ppt/tags/tag15.xml><?xml version="1.0" encoding="utf-8"?>
<p:tagLst xmlns:a="http://schemas.openxmlformats.org/drawingml/2006/main" xmlns:r="http://schemas.openxmlformats.org/officeDocument/2006/relationships" xmlns:p="http://schemas.openxmlformats.org/presentationml/2006/main">
  <p:tag name="ISLEGEND" val="true"/>
</p:tagLst>
</file>

<file path=ppt/tags/tag2.xml><?xml version="1.0" encoding="utf-8"?>
<p:tagLst xmlns:a="http://schemas.openxmlformats.org/drawingml/2006/main" xmlns:r="http://schemas.openxmlformats.org/officeDocument/2006/relationships" xmlns:p="http://schemas.openxmlformats.org/presentationml/2006/main">
  <p:tag name="ISLEGEND" val="true"/>
</p:tagLst>
</file>

<file path=ppt/tags/tag3.xml><?xml version="1.0" encoding="utf-8"?>
<p:tagLst xmlns:a="http://schemas.openxmlformats.org/drawingml/2006/main" xmlns:r="http://schemas.openxmlformats.org/officeDocument/2006/relationships" xmlns:p="http://schemas.openxmlformats.org/presentationml/2006/main">
  <p:tag name="ISLEGEND" val="true"/>
</p:tagLst>
</file>

<file path=ppt/tags/tag4.xml><?xml version="1.0" encoding="utf-8"?>
<p:tagLst xmlns:a="http://schemas.openxmlformats.org/drawingml/2006/main" xmlns:r="http://schemas.openxmlformats.org/officeDocument/2006/relationships" xmlns:p="http://schemas.openxmlformats.org/presentationml/2006/main">
  <p:tag name="ISLEGEND" val="true"/>
</p:tagLst>
</file>

<file path=ppt/tags/tag5.xml><?xml version="1.0" encoding="utf-8"?>
<p:tagLst xmlns:a="http://schemas.openxmlformats.org/drawingml/2006/main" xmlns:r="http://schemas.openxmlformats.org/officeDocument/2006/relationships" xmlns:p="http://schemas.openxmlformats.org/presentationml/2006/main">
  <p:tag name="ISLEGEND" val="true"/>
</p:tagLst>
</file>

<file path=ppt/tags/tag6.xml><?xml version="1.0" encoding="utf-8"?>
<p:tagLst xmlns:a="http://schemas.openxmlformats.org/drawingml/2006/main" xmlns:r="http://schemas.openxmlformats.org/officeDocument/2006/relationships" xmlns:p="http://schemas.openxmlformats.org/presentationml/2006/main">
  <p:tag name="ISLEGEND" val="true"/>
</p:tagLst>
</file>

<file path=ppt/tags/tag7.xml><?xml version="1.0" encoding="utf-8"?>
<p:tagLst xmlns:a="http://schemas.openxmlformats.org/drawingml/2006/main" xmlns:r="http://schemas.openxmlformats.org/officeDocument/2006/relationships" xmlns:p="http://schemas.openxmlformats.org/presentationml/2006/main">
  <p:tag name="ISLEGEND" val="true"/>
</p:tagLst>
</file>

<file path=ppt/tags/tag8.xml><?xml version="1.0" encoding="utf-8"?>
<p:tagLst xmlns:a="http://schemas.openxmlformats.org/drawingml/2006/main" xmlns:r="http://schemas.openxmlformats.org/officeDocument/2006/relationships" xmlns:p="http://schemas.openxmlformats.org/presentationml/2006/main">
  <p:tag name="ISLEGEND" val="true"/>
</p:tagLst>
</file>

<file path=ppt/tags/tag9.xml><?xml version="1.0" encoding="utf-8"?>
<p:tagLst xmlns:a="http://schemas.openxmlformats.org/drawingml/2006/main" xmlns:r="http://schemas.openxmlformats.org/officeDocument/2006/relationships" xmlns:p="http://schemas.openxmlformats.org/presentationml/2006/main">
  <p:tag name="ISLEGEND" val="true"/>
</p:tagLst>
</file>

<file path=ppt/theme/theme1.xml><?xml version="1.0" encoding="utf-8"?>
<a:theme xmlns:a="http://schemas.openxmlformats.org/drawingml/2006/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B5C49A2737EFE41A99FEC662959F5ED" ma:contentTypeVersion="18" ma:contentTypeDescription="Crée un document." ma:contentTypeScope="" ma:versionID="d7e83d456cfcde260796b8ba5a5a42a4">
  <xsd:schema xmlns:xsd="http://www.w3.org/2001/XMLSchema" xmlns:xs="http://www.w3.org/2001/XMLSchema" xmlns:p="http://schemas.microsoft.com/office/2006/metadata/properties" xmlns:ns1="http://schemas.microsoft.com/sharepoint/v3" xmlns:ns2="34675de5-4563-4f28-8d82-4e698848548e" xmlns:ns3="6976bd83-f208-4589-bff3-a75963e94f6e" targetNamespace="http://schemas.microsoft.com/office/2006/metadata/properties" ma:root="true" ma:fieldsID="294b06b6851d23ba8e965b26482072ee" ns1:_="" ns2:_="" ns3:_="">
    <xsd:import namespace="http://schemas.microsoft.com/sharepoint/v3"/>
    <xsd:import namespace="34675de5-4563-4f28-8d82-4e698848548e"/>
    <xsd:import namespace="6976bd83-f208-4589-bff3-a75963e94f6e"/>
    <xsd:element name="properties">
      <xsd:complexType>
        <xsd:sequence>
          <xsd:element name="documentManagement">
            <xsd:complexType>
              <xsd:all>
                <xsd:element ref="ns2:IsThematic" minOccurs="0"/>
                <xsd:element ref="ns2:VariationGroupID" minOccurs="0"/>
                <xsd:element ref="ns2:OrganizationStructureTaxHTField0" minOccurs="0"/>
                <xsd:element ref="ns3:TaxCatchAll" minOccurs="0"/>
                <xsd:element ref="ns2:MetierTaxHTField0" minOccurs="0"/>
                <xsd:element ref="ns2:SiteTaxHTField0" minOccurs="0"/>
                <xsd:element ref="ns2:BranchTaxHTField0" minOccurs="0"/>
                <xsd:element ref="ns2:CountryTaxHTField0" minOccurs="0"/>
                <xsd:element ref="ns2:RelevantLanguage" minOccurs="0"/>
                <xsd:element ref="ns2:ThematicID" minOccurs="0"/>
                <xsd:element ref="ns2:TwingCount" minOccurs="0"/>
                <xsd:element ref="ns1:PublishingStartDate" minOccurs="0"/>
                <xsd:element ref="ns1:PublishingExpirationDate" minOccurs="0"/>
                <xsd:element ref="ns1:VariationsItemGroup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24" nillable="true" ma:displayName="Date de début de planification" ma:description="La colonne de site Date de début de planification est créée par la fonctionnalité de publication. Elle permet de spécifier les date et heure auxquelles cette page apparaîtra la première fois aux visiteurs du site." ma:internalName="PublishingStartDate">
      <xsd:simpleType>
        <xsd:restriction base="dms:Unknown"/>
      </xsd:simpleType>
    </xsd:element>
    <xsd:element name="PublishingExpirationDate" ma:index="25" nillable="true" ma:displayName="Date de fin de planification" ma:description="La colonne de site Date de fin de planification est créée par la fonctionnalité de publication. Elle permet de spécifier les date et heure auxquelles cette page n'apparaîtra plus aux visiteurs du site." ma:internalName="PublishingExpirationDate">
      <xsd:simpleType>
        <xsd:restriction base="dms:Unknown"/>
      </xsd:simpleType>
    </xsd:element>
    <xsd:element name="VariationsItemGroupID" ma:index="26" nillable="true" ma:displayName="ID de groupe d'éléments" ma:description="" ma:hidden="true" ma:internalName="VariationsItemGroupID">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675de5-4563-4f28-8d82-4e698848548e" elementFormDefault="qualified">
    <xsd:import namespace="http://schemas.microsoft.com/office/2006/documentManagement/types"/>
    <xsd:import namespace="http://schemas.microsoft.com/office/infopath/2007/PartnerControls"/>
    <xsd:element name="IsThematic" ma:index="8" nillable="true" ma:displayName="IsThematic" ma:internalName="IsThematic">
      <xsd:simpleType>
        <xsd:restriction base="dms:Boolean"/>
      </xsd:simpleType>
    </xsd:element>
    <xsd:element name="VariationGroupID" ma:index="9" nillable="true" ma:displayName="Variation Group ID" ma:internalName="VariationGroupID">
      <xsd:simpleType>
        <xsd:restriction base="dms:Text"/>
      </xsd:simpleType>
    </xsd:element>
    <xsd:element name="OrganizationStructureTaxHTField0" ma:index="11" nillable="true" ma:taxonomy="true" ma:internalName="OrganizationStructureTaxHTField0" ma:taxonomyFieldName="OrganizationStructure" ma:displayName="Structures organisationnelles" ma:fieldId="{d4789308-6a24-4d47-9d27-3f386d404da3}" ma:taxonomyMulti="true" ma:sspId="5e13f9b5-2255-4d96-951a-207b37861865" ma:termSetId="9c836ecf-91cc-4204-9fa8-2b09fed1c9ff" ma:anchorId="00000000-0000-0000-0000-000000000000" ma:open="false" ma:isKeyword="false">
      <xsd:complexType>
        <xsd:sequence>
          <xsd:element ref="pc:Terms" minOccurs="0" maxOccurs="1"/>
        </xsd:sequence>
      </xsd:complexType>
    </xsd:element>
    <xsd:element name="MetierTaxHTField0" ma:index="14" nillable="true" ma:taxonomy="true" ma:internalName="MetierTaxHTField0" ma:taxonomyFieldName="Metier" ma:displayName="Métiers" ma:fieldId="{77e9a047-fa2e-4b88-9127-e85e9d6b9d28}" ma:taxonomyMulti="true" ma:sspId="5e13f9b5-2255-4d96-951a-207b37861865" ma:termSetId="913146e6-88cd-43cd-8dd2-67fad055309a" ma:anchorId="00000000-0000-0000-0000-000000000000" ma:open="false" ma:isKeyword="false">
      <xsd:complexType>
        <xsd:sequence>
          <xsd:element ref="pc:Terms" minOccurs="0" maxOccurs="1"/>
        </xsd:sequence>
      </xsd:complexType>
    </xsd:element>
    <xsd:element name="SiteTaxHTField0" ma:index="16" nillable="true" ma:taxonomy="true" ma:internalName="SiteTaxHTField0" ma:taxonomyFieldName="Site" ma:displayName="Site" ma:fieldId="{a6d30efa-312b-498c-a40e-a93a96439f24}" ma:taxonomyMulti="true" ma:sspId="5e13f9b5-2255-4d96-951a-207b37861865" ma:termSetId="ef87b464-ebc2-436f-b533-994e8e4d408c" ma:anchorId="00000000-0000-0000-0000-000000000000" ma:open="false" ma:isKeyword="false">
      <xsd:complexType>
        <xsd:sequence>
          <xsd:element ref="pc:Terms" minOccurs="0" maxOccurs="1"/>
        </xsd:sequence>
      </xsd:complexType>
    </xsd:element>
    <xsd:element name="BranchTaxHTField0" ma:index="18" nillable="true" ma:taxonomy="true" ma:internalName="BranchTaxHTField0" ma:taxonomyFieldName="Branch" ma:displayName="Branche" ma:fieldId="{a3f753d6-2cf2-45ee-80b6-8abbc6f6870b}" ma:taxonomyMulti="true" ma:sspId="5e13f9b5-2255-4d96-951a-207b37861865" ma:termSetId="7d07145e-2bb9-486a-b8b6-a78f0894b2ce" ma:anchorId="00000000-0000-0000-0000-000000000000" ma:open="false" ma:isKeyword="false">
      <xsd:complexType>
        <xsd:sequence>
          <xsd:element ref="pc:Terms" minOccurs="0" maxOccurs="1"/>
        </xsd:sequence>
      </xsd:complexType>
    </xsd:element>
    <xsd:element name="CountryTaxHTField0" ma:index="20" nillable="true" ma:taxonomy="true" ma:internalName="CountryTaxHTField0" ma:taxonomyFieldName="Country" ma:displayName="Pays" ma:fieldId="{a60b14d2-742a-48d9-a73e-a1c4390c9889}" ma:taxonomyMulti="true" ma:sspId="5e13f9b5-2255-4d96-951a-207b37861865" ma:termSetId="f894f5e3-5096-4f56-8f02-89d8377dafa0" ma:anchorId="00000000-0000-0000-0000-000000000000" ma:open="false" ma:isKeyword="false">
      <xsd:complexType>
        <xsd:sequence>
          <xsd:element ref="pc:Terms" minOccurs="0" maxOccurs="1"/>
        </xsd:sequence>
      </xsd:complexType>
    </xsd:element>
    <xsd:element name="RelevantLanguage" ma:index="21" nillable="true" ma:displayName="Langue usuelle" ma:internalName="RelevantLanguage">
      <xsd:simpleType>
        <xsd:restriction base="dms:Text"/>
      </xsd:simpleType>
    </xsd:element>
    <xsd:element name="ThematicID" ma:index="22" nillable="true" ma:displayName="ThematicID" ma:internalName="ThematicID">
      <xsd:simpleType>
        <xsd:restriction base="dms:Text"/>
      </xsd:simpleType>
    </xsd:element>
    <xsd:element name="TwingCount" ma:index="23" nillable="true" ma:displayName="Nombre de Twings" ma:decimals="0" ma:hidden="true" ma:internalName="TwingCount">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6976bd83-f208-4589-bff3-a75963e94f6e" elementFormDefault="qualified">
    <xsd:import namespace="http://schemas.microsoft.com/office/2006/documentManagement/types"/>
    <xsd:import namespace="http://schemas.microsoft.com/office/infopath/2007/PartnerControls"/>
    <xsd:element name="TaxCatchAll" ma:index="12" nillable="true" ma:displayName="Colonne Attraper tout de Taxonomie" ma:description="" ma:hidden="true" ma:list="{f11ad8d0-1821-4bb0-832f-2998add6fa25}" ma:internalName="TaxCatchAll" ma:showField="CatchAllData" ma:web="6976bd83-f208-4589-bff3-a75963e94f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wingCount xmlns="34675de5-4563-4f28-8d82-4e698848548e" xsi:nil="true"/>
    <RelevantLanguage xmlns="34675de5-4563-4f28-8d82-4e698848548e">1036;3082;1043;1031;2070</RelevantLanguage>
    <VariationGroupID xmlns="34675de5-4563-4f28-8d82-4e698848548e">94a4da5c-3f65-40d8-b0e1-d2a16f81570e</VariationGroupID>
    <ThematicID xmlns="34675de5-4563-4f28-8d82-4e698848548e">7285f05b-4f51-4e04-9a14-6c5d014a9ee8</ThematicID>
    <BranchTaxHTField0 xmlns="34675de5-4563-4f28-8d82-4e698848548e">
      <Terms xmlns="http://schemas.microsoft.com/office/infopath/2007/PartnerControls">
        <TermInfo xmlns="http://schemas.microsoft.com/office/infopath/2007/PartnerControls">
          <TermName xmlns="http://schemas.microsoft.com/office/infopath/2007/PartnerControls">Toutes les branches</TermName>
          <TermId xmlns="http://schemas.microsoft.com/office/infopath/2007/PartnerControls">d8c5459c-c634-4dad-b3a5-1a2375c988a9</TermId>
        </TermInfo>
      </Terms>
    </BranchTaxHTField0>
    <MetierTaxHTField0 xmlns="34675de5-4563-4f28-8d82-4e698848548e">
      <Terms xmlns="http://schemas.microsoft.com/office/infopath/2007/PartnerControls">
        <TermInfo xmlns="http://schemas.microsoft.com/office/infopath/2007/PartnerControls">
          <TermName xmlns="http://schemas.microsoft.com/office/infopath/2007/PartnerControls">H3SEQ</TermName>
          <TermId xmlns="http://schemas.microsoft.com/office/infopath/2007/PartnerControls">1a49191b-7ec0-475b-ba04-e5bafe48b8b4</TermId>
        </TermInfo>
      </Terms>
    </MetierTaxHTField0>
    <CountryTaxHTField0 xmlns="34675de5-4563-4f28-8d82-4e698848548e">
      <Terms xmlns="http://schemas.microsoft.com/office/infopath/2007/PartnerControls">
        <TermInfo xmlns="http://schemas.microsoft.com/office/infopath/2007/PartnerControls">
          <TermName xmlns="http://schemas.microsoft.com/office/infopath/2007/PartnerControls">Tous les pays</TermName>
          <TermId xmlns="http://schemas.microsoft.com/office/infopath/2007/PartnerControls">de099b83-0153-463f-a92c-1666929f7084</TermId>
        </TermInfo>
      </Terms>
    </CountryTaxHTField0>
    <VariationsItemGroupID xmlns="http://schemas.microsoft.com/sharepoint/v3">e40fbc13-266b-4453-b6dc-87080feee4be</VariationsItemGroupID>
    <IsThematic xmlns="34675de5-4563-4f28-8d82-4e698848548e">true</IsThematic>
    <OrganizationStructureTaxHTField0 xmlns="34675de5-4563-4f28-8d82-4e698848548e">
      <Terms xmlns="http://schemas.microsoft.com/office/infopath/2007/PartnerControls">
        <TermInfo xmlns="http://schemas.microsoft.com/office/infopath/2007/PartnerControls">
          <TermName xmlns="http://schemas.microsoft.com/office/infopath/2007/PartnerControls">Toutes les structures organisationnelles</TermName>
          <TermId xmlns="http://schemas.microsoft.com/office/infopath/2007/PartnerControls">c4bb9c23-2c4c-4150-9738-50d0ceb648ec</TermId>
        </TermInfo>
      </Terms>
    </OrganizationStructureTaxHTField0>
    <SiteTaxHTField0 xmlns="34675de5-4563-4f28-8d82-4e698848548e">
      <Terms xmlns="http://schemas.microsoft.com/office/infopath/2007/PartnerControls">
        <TermInfo xmlns="http://schemas.microsoft.com/office/infopath/2007/PartnerControls">
          <TermName xmlns="http://schemas.microsoft.com/office/infopath/2007/PartnerControls">Tous les sites</TermName>
          <TermId xmlns="http://schemas.microsoft.com/office/infopath/2007/PartnerControls">26f15989-d479-4e08-b5e6-c4ab22359765</TermId>
        </TermInfo>
      </Terms>
    </SiteTaxHTField0>
    <PublishingExpirationDate xmlns="http://schemas.microsoft.com/sharepoint/v3" xsi:nil="true"/>
    <PublishingStartDate xmlns="http://schemas.microsoft.com/sharepoint/v3">2020-03-11T13:04:37+00:00</PublishingStartDate>
    <TaxCatchAll xmlns="6976bd83-f208-4589-bff3-a75963e94f6e">
      <Value>5</Value>
      <Value>4</Value>
      <Value>3</Value>
      <Value>2</Value>
      <Value>1</Value>
    </TaxCatchAll>
  </documentManagement>
</p:properties>
</file>

<file path=customXml/itemProps1.xml><?xml version="1.0" encoding="utf-8"?>
<ds:datastoreItem xmlns:ds="http://schemas.openxmlformats.org/officeDocument/2006/customXml" ds:itemID="{0FD88F68-0A51-4E62-AAE4-E730753D5837}">
  <ds:schemaRefs>
    <ds:schemaRef ds:uri="http://schemas.microsoft.com/sharepoint/v3/contenttype/forms"/>
  </ds:schemaRefs>
</ds:datastoreItem>
</file>

<file path=customXml/itemProps2.xml><?xml version="1.0" encoding="utf-8"?>
<ds:datastoreItem xmlns:ds="http://schemas.openxmlformats.org/officeDocument/2006/customXml" ds:itemID="{5A4F7826-7224-4166-8247-EC975B8E3D5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34675de5-4563-4f28-8d82-4e698848548e"/>
    <ds:schemaRef ds:uri="6976bd83-f208-4589-bff3-a75963e94f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99F6862-519E-4D3B-959E-8B8E74B90771}">
  <ds:schemaRefs>
    <ds:schemaRef ds:uri="http://www.w3.org/XML/1998/namespace"/>
    <ds:schemaRef ds:uri="http://schemas.microsoft.com/sharepoint/v3"/>
    <ds:schemaRef ds:uri="http://schemas.microsoft.com/office/2006/documentManagement/types"/>
    <ds:schemaRef ds:uri="6976bd83-f208-4589-bff3-a75963e94f6e"/>
    <ds:schemaRef ds:uri="http://purl.org/dc/terms/"/>
    <ds:schemaRef ds:uri="http://schemas.microsoft.com/office/infopath/2007/PartnerControls"/>
    <ds:schemaRef ds:uri="http://schemas.openxmlformats.org/package/2006/metadata/core-properties"/>
    <ds:schemaRef ds:uri="http://purl.org/dc/elements/1.1/"/>
    <ds:schemaRef ds:uri="34675de5-4563-4f28-8d82-4e698848548e"/>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2424</TotalTime>
  <Words>441</Words>
  <Application>Microsoft Office PowerPoint</Application>
  <PresentationFormat>Grand écran</PresentationFormat>
  <Paragraphs>75</Paragraphs>
  <Slides>10</Slides>
  <Notes>9</Notes>
  <HiddenSlides>0</HiddenSlides>
  <MMClips>0</MMClips>
  <ScaleCrop>false</ScaleCrop>
  <HeadingPairs>
    <vt:vector size="6" baseType="variant">
      <vt:variant>
        <vt:lpstr>Polices utilisées</vt:lpstr>
      </vt:variant>
      <vt:variant>
        <vt:i4>2</vt:i4>
      </vt:variant>
      <vt:variant>
        <vt:lpstr>Thème</vt:lpstr>
      </vt:variant>
      <vt:variant>
        <vt:i4>1</vt:i4>
      </vt:variant>
      <vt:variant>
        <vt:lpstr>Titres des diapositives</vt:lpstr>
      </vt:variant>
      <vt:variant>
        <vt:i4>10</vt:i4>
      </vt:variant>
    </vt:vector>
  </HeadingPairs>
  <TitlesOfParts>
    <vt:vector size="13" baseType="lpstr">
      <vt:lpstr>Calibri</vt:lpstr>
      <vt:lpstr>Wingdings</vt:lpstr>
      <vt:lpstr/>
      <vt:lpstr>CR-GR-HSE-406 Exigences HSE pour les équipements de protection individuelle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Sebastien MUNERET</dc:creator>
  <cp:lastModifiedBy>Xavier SERISE</cp:lastModifiedBy>
  <cp:revision>327</cp:revision>
  <cp:lastPrinted>2019-06-19T14:48:18Z</cp:lastPrinted>
  <dcterms:modified xsi:type="dcterms:W3CDTF">2020-04-01T11:53:56Z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0x010100AB5C49A2737EFE41A99FEC662959F5ED</vt:lpwstr>
  </property>
  <property fmtid="{D5CDD505-2E9C-101B-9397-08002B2CF9AE}" pid="3" name="Branch">
    <vt:lpwstr>2;#Toutes les branches|d8c5459c-c634-4dad-b3a5-1a2375c988a9</vt:lpwstr>
  </property>
  <property fmtid="{D5CDD505-2E9C-101B-9397-08002B2CF9AE}" pid="4" name="OrganizationStructure">
    <vt:lpwstr>1;#Toutes les structures organisationnelles|c4bb9c23-2c4c-4150-9738-50d0ceb648ec</vt:lpwstr>
  </property>
  <property fmtid="{D5CDD505-2E9C-101B-9397-08002B2CF9AE}" pid="5" name="Metier">
    <vt:lpwstr>5;#H3SEQ|1a49191b-7ec0-475b-ba04-e5bafe48b8b4</vt:lpwstr>
  </property>
  <property fmtid="{D5CDD505-2E9C-101B-9397-08002B2CF9AE}" pid="6" name="Site">
    <vt:lpwstr>3;#Tous les sites|26f15989-d479-4e08-b5e6-c4ab22359765</vt:lpwstr>
  </property>
  <property fmtid="{D5CDD505-2E9C-101B-9397-08002B2CF9AE}" pid="7" name="Country">
    <vt:lpwstr>4;#Tous les pays|de099b83-0153-463f-a92c-1666929f7084</vt:lpwstr>
  </property>
  <property fmtid="{D5CDD505-2E9C-101B-9397-08002B2CF9AE}" pid="8" name="Order">
    <vt:r8>110800</vt:r8>
  </property>
  <property fmtid="{D5CDD505-2E9C-101B-9397-08002B2CF9AE}" pid="9" name="xd_Signature">
    <vt:bool>false</vt:bool>
  </property>
  <property fmtid="{D5CDD505-2E9C-101B-9397-08002B2CF9AE}" pid="10" name="xd_ProgID">
    <vt:lpwstr/>
  </property>
  <property fmtid="{D5CDD505-2E9C-101B-9397-08002B2CF9AE}" pid="11" name="ComplianceAssetId">
    <vt:lpwstr/>
  </property>
  <property fmtid="{D5CDD505-2E9C-101B-9397-08002B2CF9AE}" pid="12" name="TemplateUrl">
    <vt:lpwstr/>
  </property>
</Properties>
</file>