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handoutMasterIdLst>
    <p:handoutMasterId r:id="rId16"/>
  </p:handoutMasterIdLst>
  <p:sldIdLst>
    <p:sldId id="256" r:id="rId5"/>
    <p:sldId id="314" r:id="rId6"/>
    <p:sldId id="307" r:id="rId7"/>
    <p:sldId id="294" r:id="rId8"/>
    <p:sldId id="320" r:id="rId9"/>
    <p:sldId id="315" r:id="rId10"/>
    <p:sldId id="316" r:id="rId11"/>
    <p:sldId id="317" r:id="rId12"/>
    <p:sldId id="318" r:id="rId13"/>
    <p:sldId id="319" r:id="rId14"/>
  </p:sldIdLst>
  <p:sldSz cx="12192000" cy="6858000"/>
  <p:notesSz cx="6797675" cy="9926638"/>
  <p:defaultTextStyle/>
  <p:extLst>
    <p:ext uri="{521415D9-36F7-43E2-AB2F-B90AF26B5E84}">
      <p14:sectionLst xmlns:p14="http://schemas.microsoft.com/office/powerpoint/2010/main">
        <p14:section name="Section par défaut" id="{3C4CFCF7-93C5-4C67-BDF2-A3F97F36F19B}">
          <p14:sldIdLst>
            <p14:sldId id="256"/>
            <p14:sldId id="314"/>
          </p14:sldIdLst>
        </p14:section>
        <p14:section name="Section sans titre" id="{C5648DC8-6923-48AE-9390-E5F449BBC844}">
          <p14:sldIdLst>
            <p14:sldId id="307"/>
            <p14:sldId id="294"/>
            <p14:sldId id="320"/>
            <p14:sldId id="315"/>
            <p14:sldId id="316"/>
            <p14:sldId id="317"/>
            <p14:sldId id="318"/>
            <p14:sldId id="31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5"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2CE"/>
    <a:srgbClr val="376092"/>
    <a:srgbClr val="FFFF99"/>
    <a:srgbClr val="A90025"/>
    <a:srgbClr val="FF9900"/>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15200F-FA35-4D3B-A544-21D37898FBCF}" v="81" dt="2020-03-11T09:45:58.17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1513" autoAdjust="0"/>
  </p:normalViewPr>
  <p:slideViewPr>
    <p:cSldViewPr>
      <p:cViewPr varScale="1">
        <p:scale>
          <a:sx n="61" d="100"/>
          <a:sy n="61" d="100"/>
        </p:scale>
        <p:origin x="876" y="56"/>
      </p:cViewPr>
      <p:guideLst>
        <p:guide orient="horz" pos="2160"/>
        <p:guide pos="3840"/>
      </p:guideLst>
    </p:cSldViewPr>
  </p:slideViewPr>
  <p:outlineViewPr>
    <p:cViewPr>
      <p:scale>
        <a:sx n="33" d="100"/>
        <a:sy n="33" d="100"/>
      </p:scale>
      <p:origin x="0" y="-3811"/>
    </p:cViewPr>
  </p:outlineViewPr>
  <p:notesTextViewPr>
    <p:cViewPr>
      <p:scale>
        <a:sx n="75" d="100"/>
        <a:sy n="75" d="100"/>
      </p:scale>
      <p:origin x="0" y="0"/>
    </p:cViewPr>
  </p:notesTextViewPr>
  <p:sorterViewPr>
    <p:cViewPr>
      <p:scale>
        <a:sx n="178" d="100"/>
        <a:sy n="178" d="100"/>
      </p:scale>
      <p:origin x="0" y="-17755"/>
    </p:cViewPr>
  </p:sorterViewPr>
  <p:notesViewPr>
    <p:cSldViewPr>
      <p:cViewPr varScale="1">
        <p:scale>
          <a:sx n="79" d="100"/>
          <a:sy n="79" d="100"/>
        </p:scale>
        <p:origin x="331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4/1/2020</a:t>
            </a:fld>
            <a:endParaRPr lang="en-US"/>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a:p>
        </p:txBody>
      </p:sp>
    </p:spTree>
    <p:extLst>
      <p:ext uri="{BB962C8B-B14F-4D97-AF65-F5344CB8AC3E}">
        <p14:creationId xmlns:p14="http://schemas.microsoft.com/office/powerpoint/2010/main" val="3244047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4/1/2020</a:t>
            </a:fld>
            <a:endParaRPr lang="en-US"/>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a:p>
        </p:txBody>
      </p:sp>
    </p:spTree>
    <p:extLst>
      <p:ext uri="{BB962C8B-B14F-4D97-AF65-F5344CB8AC3E}">
        <p14:creationId xmlns:p14="http://schemas.microsoft.com/office/powerpoint/2010/main" val="398293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a:p>
        </p:txBody>
      </p:sp>
    </p:spTree>
    <p:extLst>
      <p:ext uri="{BB962C8B-B14F-4D97-AF65-F5344CB8AC3E}">
        <p14:creationId xmlns:p14="http://schemas.microsoft.com/office/powerpoint/2010/main" val="206883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233181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3</a:t>
            </a:fld>
            <a:endParaRPr lang="en-US"/>
          </a:p>
        </p:txBody>
      </p:sp>
    </p:spTree>
    <p:extLst>
      <p:ext uri="{BB962C8B-B14F-4D97-AF65-F5344CB8AC3E}">
        <p14:creationId xmlns:p14="http://schemas.microsoft.com/office/powerpoint/2010/main" val="1151754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4</a:t>
            </a:fld>
            <a:endParaRPr lang="en-US"/>
          </a:p>
        </p:txBody>
      </p:sp>
    </p:spTree>
    <p:extLst>
      <p:ext uri="{BB962C8B-B14F-4D97-AF65-F5344CB8AC3E}">
        <p14:creationId xmlns:p14="http://schemas.microsoft.com/office/powerpoint/2010/main" val="79745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5</a:t>
            </a:fld>
            <a:endParaRPr lang="en-US"/>
          </a:p>
        </p:txBody>
      </p:sp>
    </p:spTree>
    <p:extLst>
      <p:ext uri="{BB962C8B-B14F-4D97-AF65-F5344CB8AC3E}">
        <p14:creationId xmlns:p14="http://schemas.microsoft.com/office/powerpoint/2010/main" val="4176526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6</a:t>
            </a:fld>
            <a:endParaRPr lang="en-US"/>
          </a:p>
        </p:txBody>
      </p:sp>
    </p:spTree>
    <p:extLst>
      <p:ext uri="{BB962C8B-B14F-4D97-AF65-F5344CB8AC3E}">
        <p14:creationId xmlns:p14="http://schemas.microsoft.com/office/powerpoint/2010/main" val="850240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7</a:t>
            </a:fld>
            <a:endParaRPr lang="en-US"/>
          </a:p>
        </p:txBody>
      </p:sp>
    </p:spTree>
    <p:extLst>
      <p:ext uri="{BB962C8B-B14F-4D97-AF65-F5344CB8AC3E}">
        <p14:creationId xmlns:p14="http://schemas.microsoft.com/office/powerpoint/2010/main" val="894873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8</a:t>
            </a:fld>
            <a:endParaRPr lang="en-US"/>
          </a:p>
        </p:txBody>
      </p:sp>
    </p:spTree>
    <p:extLst>
      <p:ext uri="{BB962C8B-B14F-4D97-AF65-F5344CB8AC3E}">
        <p14:creationId xmlns:p14="http://schemas.microsoft.com/office/powerpoint/2010/main" val="3922320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9</a:t>
            </a:fld>
            <a:endParaRPr lang="en-US"/>
          </a:p>
        </p:txBody>
      </p:sp>
    </p:spTree>
    <p:extLst>
      <p:ext uri="{BB962C8B-B14F-4D97-AF65-F5344CB8AC3E}">
        <p14:creationId xmlns:p14="http://schemas.microsoft.com/office/powerpoint/2010/main" val="1807869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3.xml"/><Relationship Id="rId7" Type="http://schemas.openxmlformats.org/officeDocument/2006/relationships/image" Target="../media/image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GRP</a:t>
            </a:r>
            <a:endParaRPr lang="en-US" dirty="0"/>
          </a:p>
        </p:txBody>
      </p:sp>
      <p:grpSp>
        <p:nvGrpSpPr>
          <p:cNvPr id="8"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dirty="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GRP</a:t>
              </a:r>
            </a:p>
          </p:txBody>
        </p:sp>
      </p:gr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IMPLEMENTATION</a:t>
            </a:r>
            <a:endParaRPr 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DOCUMENTS USED FOR THE GAP ANALYSIS</a:t>
            </a:r>
            <a:endParaRPr lang="en-US" dirty="0"/>
          </a:p>
        </p:txBody>
      </p:sp>
      <p:grpSp>
        <p:nvGrpSpPr>
          <p:cNvPr id="2"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6" name="Legend1"/>
            <p:cNvSpPr>
              <a:spLocks noChangeArrowheads="1"/>
            </p:cNvSpPr>
            <p:nvPr>
              <p:custDataLst>
                <p:tags r:id="rId5"/>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Group</a:t>
              </a:r>
            </a:p>
          </p:txBody>
        </p:sp>
      </p:grpSp>
      <p:grpSp>
        <p:nvGrpSpPr>
          <p:cNvPr id="3"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dirty="0">
                <a:latin typeface="+mn-lt"/>
                <a:ea typeface="+mn-ea"/>
              </a:endParaRPr>
            </a:p>
          </p:txBody>
        </p:sp>
        <p:sp>
          <p:nvSpPr>
            <p:cNvPr id="20" name="Legend2"/>
            <p:cNvSpPr>
              <a:spLocks noChangeArrowheads="1"/>
            </p:cNvSpPr>
            <p:nvPr>
              <p:custDataLst>
                <p:tags r:id="rId4"/>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E&amp;P</a:t>
              </a:r>
            </a:p>
          </p:txBody>
        </p:sp>
      </p:grpSp>
      <p:grpSp>
        <p:nvGrpSpPr>
          <p:cNvPr id="4"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23" name="Legend3"/>
            <p:cNvSpPr>
              <a:spLocks noChangeArrowheads="1"/>
            </p:cNvSpPr>
            <p:nvPr>
              <p:custDataLst>
                <p:tags r:id="rId3"/>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M&amp;S</a:t>
              </a:r>
            </a:p>
          </p:txBody>
        </p:sp>
      </p:grpSp>
      <p:grpSp>
        <p:nvGrpSpPr>
          <p:cNvPr id="6"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dirty="0">
                <a:latin typeface="+mn-lt"/>
                <a:ea typeface="+mn-ea"/>
              </a:endParaRPr>
            </a:p>
          </p:txBody>
        </p:sp>
        <p:sp>
          <p:nvSpPr>
            <p:cNvPr id="31" name="Legend4"/>
            <p:cNvSpPr>
              <a:spLocks noChangeArrowheads="1"/>
            </p:cNvSpPr>
            <p:nvPr>
              <p:custDataLst>
                <p:tags r:id="rId2"/>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R&amp;C</a:t>
              </a:r>
            </a:p>
          </p:txBody>
        </p:sp>
      </p:grpSp>
      <p:grpSp>
        <p:nvGrpSpPr>
          <p:cNvPr id="8"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dirty="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GRP</a:t>
              </a:r>
            </a:p>
          </p:txBody>
        </p:sp>
      </p:gr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7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stretch>
            <a:fillRect/>
          </a:stretch>
        </p:blipFill>
        <p:spPr>
          <a:xfrm>
            <a:off x="0" y="9662"/>
            <a:ext cx="12192000" cy="6838675"/>
          </a:xfrm>
          <a:prstGeom prst="rect">
            <a:avLst/>
          </a:prstGeom>
        </p:spPr>
      </p:pic>
      <p:pic>
        <p:nvPicPr>
          <p:cNvPr id="6" name="Picture 4"/>
          <p:cNvPicPr>
            <a:picLocks noChangeAspect="1" noChangeArrowheads="1"/>
          </p:cNvPicPr>
          <p:nvPr userDrawn="1"/>
        </p:nvPicPr>
        <p:blipFill>
          <a:blip r:embed="rId3" cstate="print"/>
          <a:srcRect/>
          <a:stretch>
            <a:fillRect/>
          </a:stretch>
        </p:blipFill>
        <p:spPr bwMode="auto">
          <a:xfrm>
            <a:off x="-24680" y="-6350"/>
            <a:ext cx="5976664" cy="6870700"/>
          </a:xfrm>
          <a:prstGeom prst="rect">
            <a:avLst/>
          </a:prstGeom>
          <a:noFill/>
          <a:ln w="9525">
            <a:noFill/>
            <a:miter lim="800000"/>
          </a:ln>
          <a:effectLst/>
        </p:spPr>
      </p:pic>
      <p:pic>
        <p:nvPicPr>
          <p:cNvPr id="8" name="Picture 2"/>
          <p:cNvPicPr>
            <a:picLocks noChangeAspect="1" noChangeArrowheads="1"/>
          </p:cNvPicPr>
          <p:nvPr userDrawn="1"/>
        </p:nvPicPr>
        <p:blipFill>
          <a:blip r:embed="rId4" cstate="print"/>
          <a:srcRect/>
          <a:stretch>
            <a:fillRect/>
          </a:stretch>
        </p:blipFill>
        <p:spPr bwMode="auto">
          <a:xfrm>
            <a:off x="2999656" y="6165304"/>
            <a:ext cx="1944216" cy="625506"/>
          </a:xfrm>
          <a:prstGeom prst="rect">
            <a:avLst/>
          </a:prstGeom>
          <a:noFill/>
          <a:ln w="9525">
            <a:noFill/>
            <a:miter lim="800000"/>
          </a:ln>
          <a:effectLst/>
        </p:spPr>
      </p:pic>
      <p:sp>
        <p:nvSpPr>
          <p:cNvPr id="5" name="Espace réservé du texte 16"/>
          <p:cNvSpPr>
            <a:spLocks noGrp="1" noEditPoints="1"/>
          </p:cNvSpPr>
          <p:nvPr>
            <p:ph type="body" sz="quarter" idx="11" hasCustomPrompt="1"/>
          </p:nvPr>
        </p:nvSpPr>
        <p:spPr>
          <a:xfrm>
            <a:off x="191343" y="404664"/>
            <a:ext cx="7704857" cy="561662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Tree>
    <p:extLst>
      <p:ext uri="{BB962C8B-B14F-4D97-AF65-F5344CB8AC3E}">
        <p14:creationId xmlns:p14="http://schemas.microsoft.com/office/powerpoint/2010/main" val="169844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6_1_">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SYNTHESIS OF CHANGES</a:t>
            </a:r>
            <a:endParaRPr lang="en-US" dirty="0"/>
          </a:p>
        </p:txBody>
      </p:sp>
      <p:grpSp>
        <p:nvGrpSpPr>
          <p:cNvPr id="14"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6" name="Legend1"/>
            <p:cNvSpPr>
              <a:spLocks noChangeArrowheads="1"/>
            </p:cNvSpPr>
            <p:nvPr>
              <p:custDataLst>
                <p:tags r:id="rId5"/>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Group</a:t>
              </a:r>
            </a:p>
          </p:txBody>
        </p:sp>
      </p:grpSp>
      <p:grpSp>
        <p:nvGrpSpPr>
          <p:cNvPr id="17"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dirty="0">
                <a:latin typeface="+mn-lt"/>
                <a:ea typeface="+mn-ea"/>
              </a:endParaRPr>
            </a:p>
          </p:txBody>
        </p:sp>
        <p:sp>
          <p:nvSpPr>
            <p:cNvPr id="20" name="Legend2"/>
            <p:cNvSpPr>
              <a:spLocks noChangeArrowheads="1"/>
            </p:cNvSpPr>
            <p:nvPr>
              <p:custDataLst>
                <p:tags r:id="rId4"/>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E&amp;P</a:t>
              </a:r>
            </a:p>
          </p:txBody>
        </p:sp>
      </p:grpSp>
      <p:grpSp>
        <p:nvGrpSpPr>
          <p:cNvPr id="21"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23" name="Legend3"/>
            <p:cNvSpPr>
              <a:spLocks noChangeArrowheads="1"/>
            </p:cNvSpPr>
            <p:nvPr>
              <p:custDataLst>
                <p:tags r:id="rId3"/>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M&amp;S</a:t>
              </a:r>
            </a:p>
          </p:txBody>
        </p:sp>
      </p:grpSp>
      <p:grpSp>
        <p:nvGrpSpPr>
          <p:cNvPr id="25"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dirty="0">
                <a:latin typeface="+mn-lt"/>
                <a:ea typeface="+mn-ea"/>
              </a:endParaRPr>
            </a:p>
          </p:txBody>
        </p:sp>
        <p:sp>
          <p:nvSpPr>
            <p:cNvPr id="31" name="Legend4"/>
            <p:cNvSpPr>
              <a:spLocks noChangeArrowheads="1"/>
            </p:cNvSpPr>
            <p:nvPr>
              <p:custDataLst>
                <p:tags r:id="rId2"/>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R&amp;C</a:t>
              </a:r>
            </a:p>
          </p:txBody>
        </p:sp>
      </p:grpSp>
      <p:grpSp>
        <p:nvGrpSpPr>
          <p:cNvPr id="32"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dirty="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GRP</a:t>
              </a:r>
            </a:p>
          </p:txBody>
        </p:sp>
      </p:gr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REQUIREMENTS REMOVED IN NEW RULE</a:t>
            </a:r>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9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GROUP</a:t>
            </a:r>
            <a:endParaRPr lang="en-US" dirty="0"/>
          </a:p>
        </p:txBody>
      </p:sp>
      <p:grpSp>
        <p:nvGrpSpPr>
          <p:cNvPr id="2"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6" name="Legend1"/>
            <p:cNvSpPr>
              <a:spLocks noChangeArrowheads="1"/>
            </p:cNvSpPr>
            <p:nvPr>
              <p:custDataLst>
                <p:tags r:id="rId1"/>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Group</a:t>
              </a:r>
            </a:p>
          </p:txBody>
        </p:sp>
      </p:gr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_1_">
    <p:spTree>
      <p:nvGrpSpPr>
        <p:cNvPr id="1" name=""/>
        <p:cNvGrpSpPr/>
        <p:nvPr/>
      </p:nvGrpSpPr>
      <p:grpSpPr>
        <a:xfrm>
          <a:off x="0" y="0"/>
          <a:ext cx="0" cy="0"/>
          <a:chOff x="0" y="0"/>
          <a:chExt cx="0" cy="0"/>
        </a:xfrm>
      </p:grpSpPr>
      <p:cxnSp>
        <p:nvCxnSpPr>
          <p:cNvPr id="5" name="Connecteur droit 4"/>
          <p:cNvCxnSpPr/>
          <p:nvPr userDrawn="1"/>
        </p:nvCxnSpPr>
        <p:spPr>
          <a:xfrm>
            <a:off x="457200" y="6525344"/>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E&amp;P</a:t>
            </a:r>
            <a:endParaRPr lang="en-US" dirty="0"/>
          </a:p>
        </p:txBody>
      </p:sp>
      <p:grpSp>
        <p:nvGrpSpPr>
          <p:cNvPr id="3"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dirty="0">
                <a:latin typeface="+mn-lt"/>
                <a:ea typeface="+mn-ea"/>
              </a:endParaRPr>
            </a:p>
          </p:txBody>
        </p:sp>
        <p:sp>
          <p:nvSpPr>
            <p:cNvPr id="20" name="Legend2"/>
            <p:cNvSpPr>
              <a:spLocks noChangeArrowheads="1"/>
            </p:cNvSpPr>
            <p:nvPr>
              <p:custDataLst>
                <p:tags r:id="rId1"/>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E&amp;P</a:t>
              </a:r>
            </a:p>
          </p:txBody>
        </p:sp>
      </p:gr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M&amp;S</a:t>
            </a:r>
            <a:endParaRPr lang="en-US" dirty="0"/>
          </a:p>
        </p:txBody>
      </p:sp>
      <p:grpSp>
        <p:nvGrpSpPr>
          <p:cNvPr id="4"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23" name="Legend3"/>
            <p:cNvSpPr>
              <a:spLocks noChangeArrowheads="1"/>
            </p:cNvSpPr>
            <p:nvPr>
              <p:custDataLst>
                <p:tags r:id="rId1"/>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M&amp;S</a:t>
              </a:r>
            </a:p>
          </p:txBody>
        </p:sp>
      </p:gr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R&amp;C</a:t>
            </a:r>
            <a:endParaRPr lang="en-US" dirty="0"/>
          </a:p>
        </p:txBody>
      </p:sp>
      <p:grpSp>
        <p:nvGrpSpPr>
          <p:cNvPr id="6"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dirty="0">
                <a:latin typeface="+mn-lt"/>
                <a:ea typeface="+mn-ea"/>
              </a:endParaRPr>
            </a:p>
          </p:txBody>
        </p:sp>
        <p:sp>
          <p:nvSpPr>
            <p:cNvPr id="31" name="Legend4"/>
            <p:cNvSpPr>
              <a:spLocks noChangeArrowheads="1"/>
            </p:cNvSpPr>
            <p:nvPr>
              <p:custDataLst>
                <p:tags r:id="rId1"/>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R&amp;C</a:t>
              </a:r>
            </a:p>
          </p:txBody>
        </p:sp>
      </p:gr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94" r:id="rId2"/>
    <p:sldLayoutId id="2147483667" r:id="rId3"/>
    <p:sldLayoutId id="2147483683" r:id="rId4"/>
    <p:sldLayoutId id="2147483684" r:id="rId5"/>
    <p:sldLayoutId id="2147483685" r:id="rId6"/>
    <p:sldLayoutId id="2147483686" r:id="rId7"/>
    <p:sldLayoutId id="2147483687" r:id="rId8"/>
    <p:sldLayoutId id="2147483688" r:id="rId9"/>
    <p:sldLayoutId id="2147483689" r:id="rId10"/>
    <p:sldLayoutId id="2147483693" r:id="rId11"/>
    <p:sldLayoutId id="2147483692" r:id="rId12"/>
    <p:sldLayoutId id="2147483695" r:id="rId13"/>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1188000" y="1844824"/>
            <a:ext cx="9732536" cy="1748663"/>
          </a:xfrm>
        </p:spPr>
        <p:txBody>
          <a:bodyPr/>
          <a:lstStyle/>
          <a:p>
            <a:r>
              <a:rPr lang="fr-FR" dirty="0"/>
              <a:t>CR-GR-HSE-406 Exigences HSE pour les équipements de protection individuelle</a:t>
            </a:r>
            <a:br>
              <a:rPr lang="fr-FR" dirty="0"/>
            </a:br>
            <a:br>
              <a:rPr lang="fr-FR" dirty="0"/>
            </a:br>
            <a:endParaRPr lang="en-US" dirty="0"/>
          </a:p>
        </p:txBody>
      </p:sp>
      <p:sp>
        <p:nvSpPr>
          <p:cNvPr id="7" name="Espace réservé du texte 2"/>
          <p:cNvSpPr txBox="1">
            <a:spLocks/>
          </p:cNvSpPr>
          <p:nvPr/>
        </p:nvSpPr>
        <p:spPr>
          <a:xfrm>
            <a:off x="1115992" y="3212976"/>
            <a:ext cx="10380608" cy="3029760"/>
          </a:xfrm>
          <a:prstGeom prst="rect">
            <a:avLst/>
          </a:prstGeom>
        </p:spPr>
        <p:txBody>
          <a:bodyPr/>
          <a:lstStyle/>
          <a:p>
            <a:endParaRPr lang="en-US" dirty="0">
              <a:solidFill>
                <a:schemeClr val="bg1"/>
              </a:solidFill>
            </a:endParaRPr>
          </a:p>
          <a:p>
            <a:r>
              <a:rPr lang="fr-FR" sz="1800" dirty="0">
                <a:solidFill>
                  <a:schemeClr val="bg1"/>
                </a:solidFill>
              </a:rPr>
              <a:t>M&amp;S : différences entre la CR-GR-HSE-406 et la CR MS HSE 201  Règle générale de sécurité (chapitre 6)</a:t>
            </a:r>
          </a:p>
          <a:p>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11665296" cy="404664"/>
          </a:xfrm>
        </p:spPr>
        <p:txBody>
          <a:bodyPr/>
          <a:lstStyle/>
          <a:p>
            <a:r>
              <a:rPr lang="fr-FR" dirty="0"/>
              <a:t>Catégories de risques contre lesquels les EPI sont destinés à protéger les utilisateurs </a:t>
            </a:r>
            <a:endParaRPr lang="en-US" dirty="0"/>
          </a:p>
        </p:txBody>
      </p:sp>
      <p:sp>
        <p:nvSpPr>
          <p:cNvPr id="3" name="Rectangle 2"/>
          <p:cNvSpPr/>
          <p:nvPr/>
        </p:nvSpPr>
        <p:spPr>
          <a:xfrm>
            <a:off x="911424" y="1196753"/>
            <a:ext cx="10585176" cy="3493264"/>
          </a:xfrm>
          <a:prstGeom prst="rect">
            <a:avLst/>
          </a:prstGeom>
        </p:spPr>
        <p:txBody>
          <a:bodyPr wrap="square">
            <a:spAutoFit/>
          </a:bodyPr>
          <a:lstStyle/>
          <a:p>
            <a:r>
              <a:rPr lang="fr-FR" b="1" dirty="0"/>
              <a:t>Catégorie 1 : </a:t>
            </a:r>
          </a:p>
          <a:p>
            <a:r>
              <a:rPr lang="fr-FR" dirty="0"/>
              <a:t>Risques pouvant entraîner des lésions superficielles.</a:t>
            </a:r>
          </a:p>
          <a:p>
            <a:endParaRPr lang="fr-FR" dirty="0"/>
          </a:p>
          <a:p>
            <a:endParaRPr lang="fr-FR" dirty="0"/>
          </a:p>
          <a:p>
            <a:r>
              <a:rPr lang="fr-FR" b="1" dirty="0"/>
              <a:t>Catégorie 2 : </a:t>
            </a:r>
          </a:p>
          <a:p>
            <a:r>
              <a:rPr lang="fr-FR" dirty="0"/>
              <a:t>Risques pouvant entraîner des lésions graves</a:t>
            </a:r>
          </a:p>
          <a:p>
            <a:pPr lvl="3">
              <a:spcBef>
                <a:spcPts val="600"/>
              </a:spcBef>
            </a:pPr>
            <a:r>
              <a:rPr lang="fr-FR" sz="1600" dirty="0"/>
              <a:t>Risques autres que ceux énumérés dans les catégories de risques pouvant entraîner des lésions superficielles ou des lésions irréversibles ou mortelles.</a:t>
            </a:r>
          </a:p>
          <a:p>
            <a:endParaRPr lang="fr-FR" dirty="0"/>
          </a:p>
          <a:p>
            <a:endParaRPr lang="fr-FR" dirty="0"/>
          </a:p>
          <a:p>
            <a:r>
              <a:rPr lang="fr-FR" b="1" dirty="0"/>
              <a:t>Catégorie 3 : </a:t>
            </a:r>
          </a:p>
          <a:p>
            <a:r>
              <a:rPr lang="fr-FR" dirty="0"/>
              <a:t>Risques pouvant entraîner des lésions irréversibles ou mortelles.</a:t>
            </a:r>
            <a:endParaRPr lang="en-US" dirty="0"/>
          </a:p>
        </p:txBody>
      </p:sp>
    </p:spTree>
    <p:extLst>
      <p:ext uri="{BB962C8B-B14F-4D97-AF65-F5344CB8AC3E}">
        <p14:creationId xmlns:p14="http://schemas.microsoft.com/office/powerpoint/2010/main" val="2673315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1344" y="692696"/>
            <a:ext cx="5760639" cy="5400600"/>
          </a:xfrm>
          <a:solidFill>
            <a:schemeClr val="bg1">
              <a:alpha val="35000"/>
            </a:schemeClr>
          </a:solidFill>
        </p:spPr>
        <p:txBody>
          <a:bodyPr/>
          <a:lstStyle/>
          <a:p>
            <a:pPr>
              <a:spcBef>
                <a:spcPts val="1200"/>
              </a:spcBef>
            </a:pPr>
            <a:r>
              <a:rPr lang="fr-FR" b="1" dirty="0"/>
              <a:t>Contexte :</a:t>
            </a:r>
          </a:p>
          <a:p>
            <a:pPr marL="719138" lvl="2" indent="-363538" algn="just" eaLnBrk="0" fontAlgn="base" hangingPunct="0">
              <a:spcBef>
                <a:spcPts val="300"/>
              </a:spcBef>
              <a:buFont typeface="Wingdings" panose="05000000000000000000" pitchFamily="2" charset="2"/>
              <a:buChar char="ü"/>
            </a:pPr>
            <a:r>
              <a:rPr lang="fr-FR" sz="1400" dirty="0">
                <a:latin typeface="+mj-lt"/>
              </a:rPr>
              <a:t>EPI = dernières barrières de protection des travailleurs</a:t>
            </a:r>
          </a:p>
          <a:p>
            <a:pPr marL="719138" lvl="2" indent="-363538" algn="just" eaLnBrk="0" fontAlgn="base" hangingPunct="0">
              <a:spcBef>
                <a:spcPts val="300"/>
              </a:spcBef>
              <a:buFont typeface="Wingdings" panose="05000000000000000000" pitchFamily="2" charset="2"/>
              <a:buChar char="ü"/>
            </a:pPr>
            <a:r>
              <a:rPr lang="fr-FR" sz="1400" dirty="0">
                <a:latin typeface="+mj-lt"/>
              </a:rPr>
              <a:t>150 000 personnes (Total et entreprises extérieures) concernées</a:t>
            </a:r>
          </a:p>
          <a:p>
            <a:pPr marL="719138" lvl="2" indent="-363538" algn="just" eaLnBrk="0" fontAlgn="base" hangingPunct="0">
              <a:spcBef>
                <a:spcPts val="300"/>
              </a:spcBef>
              <a:buFont typeface="Wingdings" panose="05000000000000000000" pitchFamily="2" charset="2"/>
              <a:buChar char="ü"/>
            </a:pPr>
            <a:r>
              <a:rPr lang="fr-FR" sz="1400" dirty="0">
                <a:latin typeface="+mj-lt"/>
              </a:rPr>
              <a:t>Zones les plus affectées : mains, yeux, visage, tête, pieds, tronc.</a:t>
            </a:r>
          </a:p>
          <a:p>
            <a:pPr>
              <a:spcBef>
                <a:spcPts val="1200"/>
              </a:spcBef>
            </a:pPr>
            <a:r>
              <a:rPr lang="fr-FR" b="1" dirty="0"/>
              <a:t>Champ d’application </a:t>
            </a:r>
            <a:r>
              <a:rPr lang="fr-FR" dirty="0"/>
              <a:t>: toutes entités du domaine opéré</a:t>
            </a:r>
          </a:p>
          <a:p>
            <a:pPr>
              <a:spcBef>
                <a:spcPts val="1200"/>
              </a:spcBef>
            </a:pPr>
            <a:r>
              <a:rPr lang="fr-FR" dirty="0"/>
              <a:t>Définition de 10 exigences, regroupées en 5 thèmes :</a:t>
            </a:r>
          </a:p>
          <a:p>
            <a:pPr marL="719138" lvl="2" indent="-363538">
              <a:spcBef>
                <a:spcPts val="300"/>
              </a:spcBef>
              <a:buFont typeface="Wingdings" panose="05000000000000000000" pitchFamily="2" charset="2"/>
              <a:buChar char="ü"/>
            </a:pPr>
            <a:r>
              <a:rPr lang="fr-FR" sz="1400" dirty="0">
                <a:latin typeface="+mj-lt"/>
              </a:rPr>
              <a:t>Organisation de la gestion des EPI</a:t>
            </a:r>
          </a:p>
          <a:p>
            <a:pPr marL="719138" lvl="2" indent="-363538">
              <a:spcBef>
                <a:spcPts val="300"/>
              </a:spcBef>
              <a:buFont typeface="Wingdings" panose="05000000000000000000" pitchFamily="2" charset="2"/>
              <a:buChar char="ü"/>
            </a:pPr>
            <a:r>
              <a:rPr lang="fr-FR" sz="1400" dirty="0">
                <a:latin typeface="+mj-lt"/>
              </a:rPr>
              <a:t>Analyse des risques et identification des EPI</a:t>
            </a:r>
          </a:p>
          <a:p>
            <a:pPr marL="719138" lvl="2" indent="-363538">
              <a:spcBef>
                <a:spcPts val="300"/>
              </a:spcBef>
              <a:buFont typeface="Wingdings" panose="05000000000000000000" pitchFamily="2" charset="2"/>
              <a:buChar char="ü"/>
            </a:pPr>
            <a:r>
              <a:rPr lang="fr-FR" sz="1400" dirty="0">
                <a:latin typeface="+mj-lt"/>
              </a:rPr>
              <a:t>Achats des EPI</a:t>
            </a:r>
          </a:p>
          <a:p>
            <a:pPr marL="719138" lvl="2" indent="-363538">
              <a:spcBef>
                <a:spcPts val="300"/>
              </a:spcBef>
              <a:buFont typeface="Wingdings" panose="05000000000000000000" pitchFamily="2" charset="2"/>
              <a:buChar char="ü"/>
            </a:pPr>
            <a:r>
              <a:rPr lang="fr-FR" sz="1400" dirty="0">
                <a:latin typeface="+mj-lt"/>
              </a:rPr>
              <a:t>Utilisation des EPI</a:t>
            </a:r>
          </a:p>
          <a:p>
            <a:pPr marL="719138" lvl="2" indent="-363538">
              <a:spcBef>
                <a:spcPts val="300"/>
              </a:spcBef>
              <a:buFont typeface="Wingdings" panose="05000000000000000000" pitchFamily="2" charset="2"/>
              <a:buChar char="ü"/>
            </a:pPr>
            <a:r>
              <a:rPr lang="fr-FR" sz="1400" dirty="0">
                <a:latin typeface="+mj-lt"/>
              </a:rPr>
              <a:t>Stockage, inspection et entretien des EPI</a:t>
            </a:r>
          </a:p>
          <a:p>
            <a:pPr>
              <a:spcBef>
                <a:spcPts val="1200"/>
              </a:spcBef>
            </a:pPr>
            <a:r>
              <a:rPr lang="fr-FR" dirty="0"/>
              <a:t>Remplacement des documents branches :</a:t>
            </a:r>
          </a:p>
          <a:p>
            <a:pPr marL="719138" lvl="2" indent="-363538">
              <a:spcBef>
                <a:spcPts val="300"/>
              </a:spcBef>
              <a:buFont typeface="Wingdings" panose="05000000000000000000" pitchFamily="2" charset="2"/>
              <a:buChar char="ü"/>
            </a:pPr>
            <a:r>
              <a:rPr lang="fr-FR" sz="1400" dirty="0">
                <a:latin typeface="+mj-lt"/>
              </a:rPr>
              <a:t>CR EP HSE 062  Equipements de Protection Individuelle</a:t>
            </a:r>
          </a:p>
          <a:p>
            <a:pPr marL="719138" lvl="2" indent="-363538">
              <a:spcBef>
                <a:spcPts val="300"/>
              </a:spcBef>
              <a:buFont typeface="Wingdings" panose="05000000000000000000" pitchFamily="2" charset="2"/>
              <a:buChar char="ü"/>
            </a:pPr>
            <a:r>
              <a:rPr lang="fr-FR" sz="1400" dirty="0">
                <a:latin typeface="+mj-lt"/>
              </a:rPr>
              <a:t>CR GAZ HSE 023  Equipements de Protection Individuelle</a:t>
            </a:r>
          </a:p>
          <a:p>
            <a:pPr marL="719138" lvl="2" indent="-363538">
              <a:spcBef>
                <a:spcPts val="300"/>
              </a:spcBef>
              <a:buFont typeface="Wingdings" panose="05000000000000000000" pitchFamily="2" charset="2"/>
              <a:buChar char="ü"/>
            </a:pPr>
            <a:r>
              <a:rPr lang="fr-FR" sz="1400" dirty="0">
                <a:latin typeface="+mj-lt"/>
              </a:rPr>
              <a:t>CR MS HSE 201  Règle générale de sécurité (chapitre 6)</a:t>
            </a:r>
          </a:p>
          <a:p>
            <a:pPr marL="719138" lvl="2" indent="-363538">
              <a:spcBef>
                <a:spcPts val="300"/>
              </a:spcBef>
              <a:buFont typeface="Wingdings" panose="05000000000000000000" pitchFamily="2" charset="2"/>
              <a:buChar char="ü"/>
            </a:pPr>
            <a:r>
              <a:rPr lang="fr-FR" sz="1400" dirty="0">
                <a:latin typeface="+mj-lt"/>
              </a:rPr>
              <a:t>CR RC HSE 139   Equipements de Protection Individuelle (EPI)</a:t>
            </a:r>
          </a:p>
          <a:p>
            <a:pPr algn="l">
              <a:spcBef>
                <a:spcPts val="1200"/>
              </a:spcBef>
            </a:pPr>
            <a:r>
              <a:rPr lang="fr-FR" b="1" dirty="0"/>
              <a:t>Date de publication dans REFLEX : </a:t>
            </a:r>
            <a:r>
              <a:rPr lang="fr-FR" dirty="0"/>
              <a:t>11/03/2020</a:t>
            </a:r>
          </a:p>
          <a:p>
            <a:pPr algn="l">
              <a:spcBef>
                <a:spcPts val="1200"/>
              </a:spcBef>
            </a:pPr>
            <a:r>
              <a:rPr lang="fr-FR" b="1" dirty="0"/>
              <a:t>Date d’application : </a:t>
            </a:r>
            <a:r>
              <a:rPr lang="fr-FR" dirty="0"/>
              <a:t>11/09/2020</a:t>
            </a:r>
          </a:p>
        </p:txBody>
      </p:sp>
      <p:sp>
        <p:nvSpPr>
          <p:cNvPr id="4" name="ZoneTexte 3"/>
          <p:cNvSpPr txBox="1"/>
          <p:nvPr/>
        </p:nvSpPr>
        <p:spPr>
          <a:xfrm>
            <a:off x="191342" y="188640"/>
            <a:ext cx="5760641" cy="338554"/>
          </a:xfrm>
          <a:prstGeom prst="rect">
            <a:avLst/>
          </a:prstGeom>
          <a:solidFill>
            <a:schemeClr val="bg1">
              <a:alpha val="35000"/>
            </a:schemeClr>
          </a:solidFill>
        </p:spPr>
        <p:txBody>
          <a:bodyPr/>
          <a:lstStyle>
            <a:lvl1pPr marL="342900" indent="-342900">
              <a:spcBef>
                <a:spcPts val="1200"/>
              </a:spcBef>
              <a:buFont typeface="Wingdings" pitchFamily="2" charset="2"/>
              <a:buChar char="q"/>
              <a:defRPr sz="1600" b="0" baseline="0">
                <a:latin typeface="+mj-lt"/>
              </a:defRPr>
            </a:lvl1pPr>
            <a:lvl2pPr>
              <a:buFont typeface="Wingdings" pitchFamily="2" charset="2"/>
              <a:buChar char="q"/>
              <a:defRPr sz="1600"/>
            </a:lvl2pPr>
            <a:lvl3pPr marL="719138" lvl="2" indent="-363538">
              <a:spcBef>
                <a:spcPts val="300"/>
              </a:spcBef>
              <a:buFont typeface="Wingdings" panose="05000000000000000000" pitchFamily="2" charset="2"/>
              <a:buChar char="ü"/>
              <a:defRPr sz="1400">
                <a:latin typeface="+mj-lt"/>
              </a:defRPr>
            </a:lvl3pPr>
          </a:lstStyle>
          <a:p>
            <a:pPr marL="0" indent="0" algn="ctr">
              <a:buNone/>
            </a:pPr>
            <a:r>
              <a:rPr lang="fr-FR" sz="1800" b="1" dirty="0">
                <a:solidFill>
                  <a:schemeClr val="tx1"/>
                </a:solidFill>
              </a:rPr>
              <a:t>CR-GR-HSE-406</a:t>
            </a:r>
          </a:p>
        </p:txBody>
      </p:sp>
    </p:spTree>
    <p:extLst>
      <p:ext uri="{BB962C8B-B14F-4D97-AF65-F5344CB8AC3E}">
        <p14:creationId xmlns:p14="http://schemas.microsoft.com/office/powerpoint/2010/main" val="398463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Principales exigences de la CR-GR-HSE-406</a:t>
            </a:r>
          </a:p>
        </p:txBody>
      </p:sp>
      <p:sp>
        <p:nvSpPr>
          <p:cNvPr id="7" name="Espace réservé du texte 1"/>
          <p:cNvSpPr txBox="1">
            <a:spLocks/>
          </p:cNvSpPr>
          <p:nvPr/>
        </p:nvSpPr>
        <p:spPr>
          <a:xfrm>
            <a:off x="911424" y="1124744"/>
            <a:ext cx="10513168" cy="460851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defTabSz="685800">
              <a:spcBef>
                <a:spcPts val="600"/>
              </a:spcBef>
              <a:spcAft>
                <a:spcPts val="600"/>
              </a:spcAft>
              <a:buFont typeface="Wingdings" panose="05000000000000000000" pitchFamily="2" charset="2"/>
              <a:buChar char="§"/>
            </a:pPr>
            <a:r>
              <a:rPr lang="fr-FR" b="0" dirty="0">
                <a:solidFill>
                  <a:schemeClr val="tx1"/>
                </a:solidFill>
              </a:rPr>
              <a:t>Procédure documentée de gestion des EPI</a:t>
            </a:r>
          </a:p>
          <a:p>
            <a:pPr defTabSz="685800">
              <a:spcBef>
                <a:spcPts val="600"/>
              </a:spcBef>
              <a:spcAft>
                <a:spcPts val="600"/>
              </a:spcAft>
              <a:buFont typeface="Wingdings" panose="05000000000000000000" pitchFamily="2" charset="2"/>
              <a:buChar char="§"/>
            </a:pPr>
            <a:r>
              <a:rPr lang="fr-FR" b="0" dirty="0">
                <a:solidFill>
                  <a:schemeClr val="tx1"/>
                </a:solidFill>
              </a:rPr>
              <a:t>Assignement de la fonction de coordinateur EPI</a:t>
            </a:r>
          </a:p>
          <a:p>
            <a:pPr defTabSz="685800">
              <a:spcBef>
                <a:spcPts val="600"/>
              </a:spcBef>
              <a:spcAft>
                <a:spcPts val="600"/>
              </a:spcAft>
              <a:buFont typeface="Wingdings" panose="05000000000000000000" pitchFamily="2" charset="2"/>
              <a:buChar char="§"/>
            </a:pPr>
            <a:r>
              <a:rPr lang="fr-FR" b="0" dirty="0">
                <a:solidFill>
                  <a:schemeClr val="tx1"/>
                </a:solidFill>
              </a:rPr>
              <a:t>EPI adaptés et fournis par l’employeur pour tout le personnel (y compris EE)</a:t>
            </a:r>
          </a:p>
          <a:p>
            <a:pPr defTabSz="685800">
              <a:spcBef>
                <a:spcPts val="600"/>
              </a:spcBef>
              <a:spcAft>
                <a:spcPts val="600"/>
              </a:spcAft>
              <a:buFont typeface="Wingdings" panose="05000000000000000000" pitchFamily="2" charset="2"/>
              <a:buChar char="§"/>
            </a:pPr>
            <a:r>
              <a:rPr lang="fr-FR" b="0" dirty="0">
                <a:solidFill>
                  <a:schemeClr val="tx1"/>
                </a:solidFill>
              </a:rPr>
              <a:t>Information et formation des utilisateurs d’EPI</a:t>
            </a:r>
          </a:p>
          <a:p>
            <a:pPr defTabSz="685800">
              <a:spcBef>
                <a:spcPts val="600"/>
              </a:spcBef>
              <a:spcAft>
                <a:spcPts val="600"/>
              </a:spcAft>
              <a:buFont typeface="Wingdings" panose="05000000000000000000" pitchFamily="2" charset="2"/>
              <a:buChar char="§"/>
            </a:pPr>
            <a:r>
              <a:rPr lang="fr-FR" b="0" dirty="0">
                <a:solidFill>
                  <a:schemeClr val="tx1"/>
                </a:solidFill>
              </a:rPr>
              <a:t>Analyse de risques au poste de travail et identification des EPI requis</a:t>
            </a:r>
          </a:p>
          <a:p>
            <a:pPr defTabSz="685800">
              <a:spcBef>
                <a:spcPts val="600"/>
              </a:spcBef>
              <a:spcAft>
                <a:spcPts val="600"/>
              </a:spcAft>
              <a:buFont typeface="Wingdings" panose="05000000000000000000" pitchFamily="2" charset="2"/>
              <a:buChar char="§"/>
            </a:pPr>
            <a:r>
              <a:rPr lang="fr-FR" b="0" dirty="0">
                <a:solidFill>
                  <a:schemeClr val="tx1"/>
                </a:solidFill>
              </a:rPr>
              <a:t>Besoins en EPI exprimés sous forme d’un cahier des charges</a:t>
            </a:r>
          </a:p>
          <a:p>
            <a:pPr defTabSz="685800">
              <a:spcBef>
                <a:spcPts val="600"/>
              </a:spcBef>
              <a:spcAft>
                <a:spcPts val="600"/>
              </a:spcAft>
              <a:buFont typeface="Wingdings" panose="05000000000000000000" pitchFamily="2" charset="2"/>
              <a:buChar char="§"/>
            </a:pPr>
            <a:r>
              <a:rPr lang="fr-FR" b="0" dirty="0">
                <a:solidFill>
                  <a:schemeClr val="tx1"/>
                </a:solidFill>
              </a:rPr>
              <a:t>Respect du port des EPI</a:t>
            </a:r>
          </a:p>
          <a:p>
            <a:pPr defTabSz="685800">
              <a:spcBef>
                <a:spcPts val="600"/>
              </a:spcBef>
              <a:spcAft>
                <a:spcPts val="600"/>
              </a:spcAft>
              <a:buFont typeface="Wingdings" panose="05000000000000000000" pitchFamily="2" charset="2"/>
              <a:buChar char="§"/>
            </a:pPr>
            <a:r>
              <a:rPr lang="fr-FR" b="0" dirty="0">
                <a:solidFill>
                  <a:schemeClr val="tx1"/>
                </a:solidFill>
              </a:rPr>
              <a:t>Remplacement des EPI</a:t>
            </a:r>
          </a:p>
          <a:p>
            <a:pPr defTabSz="685800">
              <a:spcBef>
                <a:spcPts val="600"/>
              </a:spcBef>
              <a:spcAft>
                <a:spcPts val="600"/>
              </a:spcAft>
              <a:buFont typeface="Wingdings" panose="05000000000000000000" pitchFamily="2" charset="2"/>
              <a:buChar char="§"/>
            </a:pPr>
            <a:r>
              <a:rPr lang="fr-FR" b="0" dirty="0">
                <a:solidFill>
                  <a:schemeClr val="tx1"/>
                </a:solidFill>
              </a:rPr>
              <a:t>Stockage et disponibilité des EPI</a:t>
            </a:r>
          </a:p>
          <a:p>
            <a:pPr defTabSz="685800">
              <a:spcBef>
                <a:spcPts val="600"/>
              </a:spcBef>
              <a:spcAft>
                <a:spcPts val="600"/>
              </a:spcAft>
              <a:buFont typeface="Wingdings" panose="05000000000000000000" pitchFamily="2" charset="2"/>
              <a:buChar char="§"/>
            </a:pPr>
            <a:r>
              <a:rPr lang="fr-FR" b="0" dirty="0">
                <a:solidFill>
                  <a:schemeClr val="tx1"/>
                </a:solidFill>
              </a:rPr>
              <a:t>Programme d’inspection et d’entretien des EPI</a:t>
            </a:r>
          </a:p>
          <a:p>
            <a:pPr marL="0" indent="0" defTabSz="685800">
              <a:spcAft>
                <a:spcPts val="1200"/>
              </a:spcAft>
            </a:pPr>
            <a:endParaRPr lang="fr-FR" b="0" dirty="0">
              <a:solidFill>
                <a:schemeClr val="tx1"/>
              </a:solidFill>
            </a:endParaRPr>
          </a:p>
          <a:p>
            <a:pPr marL="0" indent="0" defTabSz="685800">
              <a:spcAft>
                <a:spcPts val="1200"/>
              </a:spcAft>
            </a:pPr>
            <a:endParaRPr lang="fr-FR" b="0" dirty="0">
              <a:solidFill>
                <a:schemeClr val="tx1"/>
              </a:solidFill>
            </a:endParaRPr>
          </a:p>
          <a:p>
            <a:pPr marL="0" indent="0" defTabSz="685800">
              <a:spcAft>
                <a:spcPts val="1200"/>
              </a:spcAft>
            </a:pPr>
            <a:endParaRPr lang="fr-FR" b="0" dirty="0">
              <a:solidFill>
                <a:schemeClr val="tx1"/>
              </a:solidFill>
            </a:endParaRPr>
          </a:p>
        </p:txBody>
      </p:sp>
    </p:spTree>
    <p:extLst>
      <p:ext uri="{BB962C8B-B14F-4D97-AF65-F5344CB8AC3E}">
        <p14:creationId xmlns:p14="http://schemas.microsoft.com/office/powerpoint/2010/main" val="775680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REVUE DES EXIGENCES</a:t>
            </a:r>
          </a:p>
        </p:txBody>
      </p:sp>
      <p:pic>
        <p:nvPicPr>
          <p:cNvPr id="5" name="Image 4">
            <a:extLst>
              <a:ext uri="{FF2B5EF4-FFF2-40B4-BE49-F238E27FC236}">
                <a16:creationId xmlns:a16="http://schemas.microsoft.com/office/drawing/2014/main" id="{BF0BA736-6B13-426C-9B9C-ADBB9707EE30}"/>
              </a:ext>
            </a:extLst>
          </p:cNvPr>
          <p:cNvPicPr>
            <a:picLocks noChangeAspect="1"/>
          </p:cNvPicPr>
          <p:nvPr/>
        </p:nvPicPr>
        <p:blipFill>
          <a:blip r:embed="rId3"/>
          <a:stretch>
            <a:fillRect/>
          </a:stretch>
        </p:blipFill>
        <p:spPr>
          <a:xfrm>
            <a:off x="2783632" y="571383"/>
            <a:ext cx="6312024" cy="884377"/>
          </a:xfrm>
          <a:prstGeom prst="rect">
            <a:avLst/>
          </a:prstGeom>
        </p:spPr>
      </p:pic>
      <p:sp>
        <p:nvSpPr>
          <p:cNvPr id="19" name="Espace réservé du texte 1">
            <a:extLst>
              <a:ext uri="{FF2B5EF4-FFF2-40B4-BE49-F238E27FC236}">
                <a16:creationId xmlns:a16="http://schemas.microsoft.com/office/drawing/2014/main" id="{0DED1D0E-FD94-4DF7-9FFE-A9324D784030}"/>
              </a:ext>
            </a:extLst>
          </p:cNvPr>
          <p:cNvSpPr txBox="1">
            <a:spLocks/>
          </p:cNvSpPr>
          <p:nvPr/>
        </p:nvSpPr>
        <p:spPr>
          <a:xfrm>
            <a:off x="983432" y="3110774"/>
            <a:ext cx="10873208" cy="31822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285750" indent="-285750" algn="just">
              <a:buFont typeface="Wingdings" panose="05000000000000000000" pitchFamily="2" charset="2"/>
              <a:buChar char=""/>
            </a:pPr>
            <a:r>
              <a:rPr lang="fr-FR" sz="1400" b="0" i="1" dirty="0">
                <a:solidFill>
                  <a:schemeClr val="tx1"/>
                </a:solidFill>
              </a:rPr>
              <a:t>Cette procédure est une nouvelle exigence. Les filiales et entités du Groupe qui n’en ont pas doivent en développer une et la mettre en œuvre</a:t>
            </a:r>
            <a:r>
              <a:rPr lang="fr-FR" sz="1400" b="0" dirty="0">
                <a:solidFill>
                  <a:schemeClr val="tx1"/>
                </a:solidFill>
              </a:rPr>
              <a:t>.</a:t>
            </a:r>
            <a:endParaRPr lang="fr-FR" sz="1600" dirty="0">
              <a:solidFill>
                <a:schemeClr val="tx1"/>
              </a:solidFill>
            </a:endParaRPr>
          </a:p>
          <a:p>
            <a:pPr marL="0" indent="0" algn="just"/>
            <a:endParaRPr lang="fr-FR" sz="1100" dirty="0">
              <a:solidFill>
                <a:schemeClr val="tx1"/>
              </a:solidFill>
            </a:endParaRPr>
          </a:p>
        </p:txBody>
      </p:sp>
      <p:pic>
        <p:nvPicPr>
          <p:cNvPr id="8" name="Image 7">
            <a:extLst>
              <a:ext uri="{FF2B5EF4-FFF2-40B4-BE49-F238E27FC236}">
                <a16:creationId xmlns:a16="http://schemas.microsoft.com/office/drawing/2014/main" id="{46B3D063-6FF2-48AF-8CD7-EF11AA688948}"/>
              </a:ext>
            </a:extLst>
          </p:cNvPr>
          <p:cNvPicPr>
            <a:picLocks noChangeAspect="1"/>
          </p:cNvPicPr>
          <p:nvPr/>
        </p:nvPicPr>
        <p:blipFill>
          <a:blip r:embed="rId4"/>
          <a:stretch>
            <a:fillRect/>
          </a:stretch>
        </p:blipFill>
        <p:spPr>
          <a:xfrm>
            <a:off x="2351584" y="1900436"/>
            <a:ext cx="7562850" cy="952500"/>
          </a:xfrm>
          <a:prstGeom prst="rect">
            <a:avLst/>
          </a:prstGeom>
          <a:ln w="38100">
            <a:solidFill>
              <a:srgbClr val="00B050"/>
            </a:solidFill>
          </a:ln>
        </p:spPr>
      </p:pic>
      <p:sp>
        <p:nvSpPr>
          <p:cNvPr id="22" name="ZoneTexte 21">
            <a:extLst>
              <a:ext uri="{FF2B5EF4-FFF2-40B4-BE49-F238E27FC236}">
                <a16:creationId xmlns:a16="http://schemas.microsoft.com/office/drawing/2014/main" id="{17E9DFC9-C60F-4457-B3A2-CB22731FE3B8}"/>
              </a:ext>
            </a:extLst>
          </p:cNvPr>
          <p:cNvSpPr txBox="1"/>
          <p:nvPr/>
        </p:nvSpPr>
        <p:spPr>
          <a:xfrm rot="19448902">
            <a:off x="1830219" y="1741108"/>
            <a:ext cx="825867" cy="246221"/>
          </a:xfrm>
          <a:prstGeom prst="rect">
            <a:avLst/>
          </a:prstGeom>
          <a:noFill/>
        </p:spPr>
        <p:txBody>
          <a:bodyPr wrap="none" rtlCol="0">
            <a:spAutoFit/>
          </a:bodyPr>
          <a:lstStyle/>
          <a:p>
            <a:r>
              <a:rPr lang="fr-FR" sz="1000" b="1" dirty="0">
                <a:solidFill>
                  <a:srgbClr val="FF0000"/>
                </a:solidFill>
              </a:rPr>
              <a:t>NOUVEAU</a:t>
            </a:r>
          </a:p>
        </p:txBody>
      </p:sp>
      <p:pic>
        <p:nvPicPr>
          <p:cNvPr id="10" name="Image 9">
            <a:extLst>
              <a:ext uri="{FF2B5EF4-FFF2-40B4-BE49-F238E27FC236}">
                <a16:creationId xmlns:a16="http://schemas.microsoft.com/office/drawing/2014/main" id="{D62EFDC8-E19D-47E8-9C78-6DD8A10F4FE3}"/>
              </a:ext>
            </a:extLst>
          </p:cNvPr>
          <p:cNvPicPr>
            <a:picLocks noChangeAspect="1"/>
          </p:cNvPicPr>
          <p:nvPr/>
        </p:nvPicPr>
        <p:blipFill>
          <a:blip r:embed="rId5"/>
          <a:stretch>
            <a:fillRect/>
          </a:stretch>
        </p:blipFill>
        <p:spPr>
          <a:xfrm>
            <a:off x="2347912" y="3974951"/>
            <a:ext cx="7496175" cy="1038225"/>
          </a:xfrm>
          <a:prstGeom prst="rect">
            <a:avLst/>
          </a:prstGeom>
          <a:ln w="19050">
            <a:solidFill>
              <a:srgbClr val="376092"/>
            </a:solidFill>
          </a:ln>
        </p:spPr>
      </p:pic>
    </p:spTree>
    <p:extLst>
      <p:ext uri="{BB962C8B-B14F-4D97-AF65-F5344CB8AC3E}">
        <p14:creationId xmlns:p14="http://schemas.microsoft.com/office/powerpoint/2010/main" val="3131081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REVUE DES EXIGENCES</a:t>
            </a:r>
          </a:p>
        </p:txBody>
      </p:sp>
      <p:pic>
        <p:nvPicPr>
          <p:cNvPr id="5" name="Image 4">
            <a:extLst>
              <a:ext uri="{FF2B5EF4-FFF2-40B4-BE49-F238E27FC236}">
                <a16:creationId xmlns:a16="http://schemas.microsoft.com/office/drawing/2014/main" id="{BF0BA736-6B13-426C-9B9C-ADBB9707EE30}"/>
              </a:ext>
            </a:extLst>
          </p:cNvPr>
          <p:cNvPicPr>
            <a:picLocks noChangeAspect="1"/>
          </p:cNvPicPr>
          <p:nvPr/>
        </p:nvPicPr>
        <p:blipFill>
          <a:blip r:embed="rId3"/>
          <a:stretch>
            <a:fillRect/>
          </a:stretch>
        </p:blipFill>
        <p:spPr>
          <a:xfrm>
            <a:off x="2783632" y="571383"/>
            <a:ext cx="6312024" cy="884377"/>
          </a:xfrm>
          <a:prstGeom prst="rect">
            <a:avLst/>
          </a:prstGeom>
        </p:spPr>
      </p:pic>
      <p:pic>
        <p:nvPicPr>
          <p:cNvPr id="3" name="Image 2">
            <a:extLst>
              <a:ext uri="{FF2B5EF4-FFF2-40B4-BE49-F238E27FC236}">
                <a16:creationId xmlns:a16="http://schemas.microsoft.com/office/drawing/2014/main" id="{B00FFBA4-C187-4DFE-AE82-427532D28856}"/>
              </a:ext>
            </a:extLst>
          </p:cNvPr>
          <p:cNvPicPr>
            <a:picLocks noChangeAspect="1"/>
          </p:cNvPicPr>
          <p:nvPr/>
        </p:nvPicPr>
        <p:blipFill>
          <a:blip r:embed="rId4"/>
          <a:stretch>
            <a:fillRect/>
          </a:stretch>
        </p:blipFill>
        <p:spPr>
          <a:xfrm>
            <a:off x="2347912" y="2204864"/>
            <a:ext cx="7496175" cy="940899"/>
          </a:xfrm>
          <a:prstGeom prst="rect">
            <a:avLst/>
          </a:prstGeom>
          <a:ln w="19050">
            <a:solidFill>
              <a:srgbClr val="376092"/>
            </a:solidFill>
          </a:ln>
        </p:spPr>
      </p:pic>
      <p:pic>
        <p:nvPicPr>
          <p:cNvPr id="4" name="Image 3">
            <a:extLst>
              <a:ext uri="{FF2B5EF4-FFF2-40B4-BE49-F238E27FC236}">
                <a16:creationId xmlns:a16="http://schemas.microsoft.com/office/drawing/2014/main" id="{647B9547-3D82-4503-9B73-6E98B7565C5C}"/>
              </a:ext>
            </a:extLst>
          </p:cNvPr>
          <p:cNvPicPr>
            <a:picLocks noChangeAspect="1"/>
          </p:cNvPicPr>
          <p:nvPr/>
        </p:nvPicPr>
        <p:blipFill>
          <a:blip r:embed="rId5"/>
          <a:stretch>
            <a:fillRect/>
          </a:stretch>
        </p:blipFill>
        <p:spPr>
          <a:xfrm>
            <a:off x="2318949" y="3989773"/>
            <a:ext cx="7525138" cy="1311435"/>
          </a:xfrm>
          <a:prstGeom prst="rect">
            <a:avLst/>
          </a:prstGeom>
          <a:ln w="19050">
            <a:solidFill>
              <a:srgbClr val="376092"/>
            </a:solidFill>
          </a:ln>
        </p:spPr>
      </p:pic>
    </p:spTree>
    <p:extLst>
      <p:ext uri="{BB962C8B-B14F-4D97-AF65-F5344CB8AC3E}">
        <p14:creationId xmlns:p14="http://schemas.microsoft.com/office/powerpoint/2010/main" val="3205347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REVUE DES EXIGENCES</a:t>
            </a:r>
          </a:p>
        </p:txBody>
      </p:sp>
      <p:sp>
        <p:nvSpPr>
          <p:cNvPr id="14" name="ZoneTexte 13">
            <a:extLst>
              <a:ext uri="{FF2B5EF4-FFF2-40B4-BE49-F238E27FC236}">
                <a16:creationId xmlns:a16="http://schemas.microsoft.com/office/drawing/2014/main" id="{2EE96EC8-4492-4528-809B-6C8DD0775760}"/>
              </a:ext>
            </a:extLst>
          </p:cNvPr>
          <p:cNvSpPr txBox="1"/>
          <p:nvPr/>
        </p:nvSpPr>
        <p:spPr>
          <a:xfrm rot="19448902">
            <a:off x="2201437" y="1847326"/>
            <a:ext cx="825867" cy="246221"/>
          </a:xfrm>
          <a:prstGeom prst="rect">
            <a:avLst/>
          </a:prstGeom>
          <a:noFill/>
        </p:spPr>
        <p:txBody>
          <a:bodyPr wrap="none" rtlCol="0">
            <a:spAutoFit/>
          </a:bodyPr>
          <a:lstStyle/>
          <a:p>
            <a:r>
              <a:rPr lang="fr-FR" sz="1000" b="1" dirty="0">
                <a:solidFill>
                  <a:srgbClr val="FF0000"/>
                </a:solidFill>
              </a:rPr>
              <a:t>NOUVEAU</a:t>
            </a:r>
          </a:p>
        </p:txBody>
      </p:sp>
      <p:pic>
        <p:nvPicPr>
          <p:cNvPr id="3" name="Image 2">
            <a:extLst>
              <a:ext uri="{FF2B5EF4-FFF2-40B4-BE49-F238E27FC236}">
                <a16:creationId xmlns:a16="http://schemas.microsoft.com/office/drawing/2014/main" id="{A1419203-E15E-43F4-9961-26AA82576473}"/>
              </a:ext>
            </a:extLst>
          </p:cNvPr>
          <p:cNvPicPr>
            <a:picLocks noChangeAspect="1"/>
          </p:cNvPicPr>
          <p:nvPr/>
        </p:nvPicPr>
        <p:blipFill>
          <a:blip r:embed="rId3"/>
          <a:stretch>
            <a:fillRect/>
          </a:stretch>
        </p:blipFill>
        <p:spPr>
          <a:xfrm>
            <a:off x="3005156" y="538094"/>
            <a:ext cx="6181688" cy="845648"/>
          </a:xfrm>
          <a:prstGeom prst="rect">
            <a:avLst/>
          </a:prstGeom>
        </p:spPr>
      </p:pic>
      <p:pic>
        <p:nvPicPr>
          <p:cNvPr id="8" name="Image 7">
            <a:extLst>
              <a:ext uri="{FF2B5EF4-FFF2-40B4-BE49-F238E27FC236}">
                <a16:creationId xmlns:a16="http://schemas.microsoft.com/office/drawing/2014/main" id="{9A727B34-11D3-4354-815E-3AD9D5255A15}"/>
              </a:ext>
            </a:extLst>
          </p:cNvPr>
          <p:cNvPicPr>
            <a:picLocks noChangeAspect="1"/>
          </p:cNvPicPr>
          <p:nvPr/>
        </p:nvPicPr>
        <p:blipFill>
          <a:blip r:embed="rId4"/>
          <a:stretch>
            <a:fillRect/>
          </a:stretch>
        </p:blipFill>
        <p:spPr>
          <a:xfrm>
            <a:off x="2347912" y="1981379"/>
            <a:ext cx="7496175" cy="1731482"/>
          </a:xfrm>
          <a:prstGeom prst="rect">
            <a:avLst/>
          </a:prstGeom>
          <a:ln w="38100">
            <a:solidFill>
              <a:srgbClr val="00B050"/>
            </a:solidFill>
          </a:ln>
        </p:spPr>
      </p:pic>
      <p:sp>
        <p:nvSpPr>
          <p:cNvPr id="10" name="Espace réservé du texte 1">
            <a:extLst>
              <a:ext uri="{FF2B5EF4-FFF2-40B4-BE49-F238E27FC236}">
                <a16:creationId xmlns:a16="http://schemas.microsoft.com/office/drawing/2014/main" id="{F30BF2BB-D83B-4870-8F0F-5D6B9C003671}"/>
              </a:ext>
            </a:extLst>
          </p:cNvPr>
          <p:cNvSpPr txBox="1">
            <a:spLocks/>
          </p:cNvSpPr>
          <p:nvPr/>
        </p:nvSpPr>
        <p:spPr>
          <a:xfrm>
            <a:off x="1952376" y="4298334"/>
            <a:ext cx="9112176" cy="138319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r>
              <a:rPr lang="fr-FR" sz="1400" b="0" i="1" u="sng" dirty="0">
                <a:solidFill>
                  <a:schemeClr val="tx1"/>
                </a:solidFill>
              </a:rPr>
              <a:t>Nouveautés</a:t>
            </a:r>
            <a:r>
              <a:rPr lang="fr-FR" sz="1400" b="0" i="1" dirty="0">
                <a:solidFill>
                  <a:schemeClr val="tx1"/>
                </a:solidFill>
              </a:rPr>
              <a:t> :</a:t>
            </a:r>
          </a:p>
          <a:p>
            <a:pPr marL="0" indent="0" algn="just"/>
            <a:endParaRPr lang="fr-FR" sz="1400" b="0" i="1" dirty="0">
              <a:solidFill>
                <a:schemeClr val="tx1"/>
              </a:solidFill>
            </a:endParaRPr>
          </a:p>
          <a:p>
            <a:pPr marL="285750" indent="-285750" algn="just">
              <a:buFont typeface="Wingdings" panose="05000000000000000000" pitchFamily="2" charset="2"/>
              <a:buChar char=""/>
            </a:pPr>
            <a:r>
              <a:rPr lang="fr-FR" sz="1400" b="0" i="1" dirty="0">
                <a:solidFill>
                  <a:schemeClr val="tx1"/>
                </a:solidFill>
              </a:rPr>
              <a:t>L’identification des EPI se fait sur la base d’une analyse des risques résiduels. Cette analyse des risques est documentée.</a:t>
            </a:r>
          </a:p>
          <a:p>
            <a:pPr marL="285750" indent="-285750" algn="just">
              <a:buFont typeface="Wingdings" panose="05000000000000000000" pitchFamily="2" charset="2"/>
              <a:buChar char=""/>
            </a:pPr>
            <a:endParaRPr lang="fr-FR" sz="1400" b="0" i="1" dirty="0">
              <a:solidFill>
                <a:schemeClr val="tx1"/>
              </a:solidFill>
            </a:endParaRPr>
          </a:p>
          <a:p>
            <a:pPr marL="285750" indent="-285750" algn="just">
              <a:buFont typeface="Wingdings" panose="05000000000000000000" pitchFamily="2" charset="2"/>
              <a:buChar char=""/>
            </a:pPr>
            <a:r>
              <a:rPr lang="fr-FR" sz="1400" b="0" i="1" dirty="0">
                <a:solidFill>
                  <a:schemeClr val="tx1"/>
                </a:solidFill>
              </a:rPr>
              <a:t>Chaque site doit avoir établi la liste des EPI requis en fonction des zones / activités.</a:t>
            </a:r>
          </a:p>
          <a:p>
            <a:pPr marL="0" indent="0" algn="just"/>
            <a:endParaRPr lang="fr-FR" sz="1100" dirty="0">
              <a:solidFill>
                <a:schemeClr val="tx1"/>
              </a:solidFill>
            </a:endParaRPr>
          </a:p>
        </p:txBody>
      </p:sp>
    </p:spTree>
    <p:extLst>
      <p:ext uri="{BB962C8B-B14F-4D97-AF65-F5344CB8AC3E}">
        <p14:creationId xmlns:p14="http://schemas.microsoft.com/office/powerpoint/2010/main" val="311192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REVUE DES EXIGENCES</a:t>
            </a:r>
          </a:p>
        </p:txBody>
      </p:sp>
      <p:sp>
        <p:nvSpPr>
          <p:cNvPr id="16" name="ZoneTexte 15"/>
          <p:cNvSpPr txBox="1"/>
          <p:nvPr/>
        </p:nvSpPr>
        <p:spPr>
          <a:xfrm rot="19448902">
            <a:off x="1841396" y="1955641"/>
            <a:ext cx="825867" cy="246221"/>
          </a:xfrm>
          <a:prstGeom prst="rect">
            <a:avLst/>
          </a:prstGeom>
          <a:noFill/>
        </p:spPr>
        <p:txBody>
          <a:bodyPr wrap="none" rtlCol="0">
            <a:spAutoFit/>
          </a:bodyPr>
          <a:lstStyle/>
          <a:p>
            <a:r>
              <a:rPr lang="fr-FR" sz="1000" b="1" dirty="0">
                <a:solidFill>
                  <a:srgbClr val="FF0000"/>
                </a:solidFill>
              </a:rPr>
              <a:t>NOUVEAU</a:t>
            </a:r>
          </a:p>
        </p:txBody>
      </p:sp>
      <p:pic>
        <p:nvPicPr>
          <p:cNvPr id="3" name="Image 2">
            <a:extLst>
              <a:ext uri="{FF2B5EF4-FFF2-40B4-BE49-F238E27FC236}">
                <a16:creationId xmlns:a16="http://schemas.microsoft.com/office/drawing/2014/main" id="{FC307326-B347-4443-9A7D-2ECED9E8C9CA}"/>
              </a:ext>
            </a:extLst>
          </p:cNvPr>
          <p:cNvPicPr>
            <a:picLocks noChangeAspect="1"/>
          </p:cNvPicPr>
          <p:nvPr/>
        </p:nvPicPr>
        <p:blipFill>
          <a:blip r:embed="rId3"/>
          <a:stretch>
            <a:fillRect/>
          </a:stretch>
        </p:blipFill>
        <p:spPr>
          <a:xfrm>
            <a:off x="2939987" y="528705"/>
            <a:ext cx="6312025" cy="885594"/>
          </a:xfrm>
          <a:prstGeom prst="rect">
            <a:avLst/>
          </a:prstGeom>
        </p:spPr>
      </p:pic>
      <p:sp>
        <p:nvSpPr>
          <p:cNvPr id="9" name="Espace réservé du texte 1">
            <a:extLst>
              <a:ext uri="{FF2B5EF4-FFF2-40B4-BE49-F238E27FC236}">
                <a16:creationId xmlns:a16="http://schemas.microsoft.com/office/drawing/2014/main" id="{67F2E739-8C60-4539-AC54-5ECDC3BBC44A}"/>
              </a:ext>
            </a:extLst>
          </p:cNvPr>
          <p:cNvSpPr txBox="1">
            <a:spLocks/>
          </p:cNvSpPr>
          <p:nvPr/>
        </p:nvSpPr>
        <p:spPr>
          <a:xfrm>
            <a:off x="1539912" y="4437613"/>
            <a:ext cx="9112176" cy="138319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r>
              <a:rPr lang="fr-FR" sz="1400" b="0" i="1" u="sng" dirty="0">
                <a:solidFill>
                  <a:schemeClr val="tx1"/>
                </a:solidFill>
              </a:rPr>
              <a:t>Nouveauté</a:t>
            </a:r>
            <a:r>
              <a:rPr lang="fr-FR" sz="1400" b="0" i="1" dirty="0">
                <a:solidFill>
                  <a:schemeClr val="tx1"/>
                </a:solidFill>
              </a:rPr>
              <a:t> :</a:t>
            </a:r>
          </a:p>
          <a:p>
            <a:pPr marL="285750" indent="-285750" algn="just">
              <a:buFont typeface="Wingdings" panose="05000000000000000000" pitchFamily="2" charset="2"/>
              <a:buChar char=""/>
            </a:pPr>
            <a:endParaRPr lang="fr-FR" sz="1400" b="0" i="1" dirty="0">
              <a:solidFill>
                <a:schemeClr val="tx1"/>
              </a:solidFill>
            </a:endParaRPr>
          </a:p>
          <a:p>
            <a:pPr marL="285750" indent="-285750" algn="just">
              <a:buFont typeface="Wingdings" panose="05000000000000000000" pitchFamily="2" charset="2"/>
              <a:buChar char=""/>
            </a:pPr>
            <a:r>
              <a:rPr lang="fr-FR" sz="1400" b="0" i="1" dirty="0">
                <a:solidFill>
                  <a:schemeClr val="tx1"/>
                </a:solidFill>
              </a:rPr>
              <a:t>Intégration du processus achat dans la démarche et systématisation du cahier des charges.</a:t>
            </a:r>
          </a:p>
        </p:txBody>
      </p:sp>
      <p:pic>
        <p:nvPicPr>
          <p:cNvPr id="5" name="Image 4">
            <a:extLst>
              <a:ext uri="{FF2B5EF4-FFF2-40B4-BE49-F238E27FC236}">
                <a16:creationId xmlns:a16="http://schemas.microsoft.com/office/drawing/2014/main" id="{46336FB6-4BEE-45D5-A6BC-FD7677334B92}"/>
              </a:ext>
            </a:extLst>
          </p:cNvPr>
          <p:cNvPicPr>
            <a:picLocks noChangeAspect="1"/>
          </p:cNvPicPr>
          <p:nvPr/>
        </p:nvPicPr>
        <p:blipFill>
          <a:blip r:embed="rId4"/>
          <a:stretch>
            <a:fillRect/>
          </a:stretch>
        </p:blipFill>
        <p:spPr>
          <a:xfrm>
            <a:off x="2360266" y="2118727"/>
            <a:ext cx="7496175" cy="1646259"/>
          </a:xfrm>
          <a:prstGeom prst="rect">
            <a:avLst/>
          </a:prstGeom>
          <a:ln w="38100">
            <a:solidFill>
              <a:srgbClr val="00B050"/>
            </a:solidFill>
          </a:ln>
        </p:spPr>
      </p:pic>
    </p:spTree>
    <p:extLst>
      <p:ext uri="{BB962C8B-B14F-4D97-AF65-F5344CB8AC3E}">
        <p14:creationId xmlns:p14="http://schemas.microsoft.com/office/powerpoint/2010/main" val="1467089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REVUE DES EXIGENCES</a:t>
            </a:r>
          </a:p>
        </p:txBody>
      </p:sp>
      <p:pic>
        <p:nvPicPr>
          <p:cNvPr id="3" name="Image 2">
            <a:extLst>
              <a:ext uri="{FF2B5EF4-FFF2-40B4-BE49-F238E27FC236}">
                <a16:creationId xmlns:a16="http://schemas.microsoft.com/office/drawing/2014/main" id="{F8A6AAC3-353C-41B2-8DA5-360EA1D960BC}"/>
              </a:ext>
            </a:extLst>
          </p:cNvPr>
          <p:cNvPicPr>
            <a:picLocks noChangeAspect="1"/>
          </p:cNvPicPr>
          <p:nvPr/>
        </p:nvPicPr>
        <p:blipFill>
          <a:blip r:embed="rId3"/>
          <a:stretch>
            <a:fillRect/>
          </a:stretch>
        </p:blipFill>
        <p:spPr>
          <a:xfrm>
            <a:off x="2775891" y="548770"/>
            <a:ext cx="6568207" cy="882969"/>
          </a:xfrm>
          <a:prstGeom prst="rect">
            <a:avLst/>
          </a:prstGeom>
        </p:spPr>
      </p:pic>
      <p:pic>
        <p:nvPicPr>
          <p:cNvPr id="8" name="Image 7">
            <a:extLst>
              <a:ext uri="{FF2B5EF4-FFF2-40B4-BE49-F238E27FC236}">
                <a16:creationId xmlns:a16="http://schemas.microsoft.com/office/drawing/2014/main" id="{5EE41D50-4708-4370-92AF-373648EBBA90}"/>
              </a:ext>
            </a:extLst>
          </p:cNvPr>
          <p:cNvPicPr>
            <a:picLocks noChangeAspect="1"/>
          </p:cNvPicPr>
          <p:nvPr/>
        </p:nvPicPr>
        <p:blipFill>
          <a:blip r:embed="rId4"/>
          <a:stretch>
            <a:fillRect/>
          </a:stretch>
        </p:blipFill>
        <p:spPr>
          <a:xfrm>
            <a:off x="2311906" y="1550737"/>
            <a:ext cx="7496175" cy="2526335"/>
          </a:xfrm>
          <a:prstGeom prst="rect">
            <a:avLst/>
          </a:prstGeom>
          <a:ln w="19050">
            <a:solidFill>
              <a:srgbClr val="376092"/>
            </a:solidFill>
          </a:ln>
        </p:spPr>
      </p:pic>
      <p:pic>
        <p:nvPicPr>
          <p:cNvPr id="4" name="Image 3">
            <a:extLst>
              <a:ext uri="{FF2B5EF4-FFF2-40B4-BE49-F238E27FC236}">
                <a16:creationId xmlns:a16="http://schemas.microsoft.com/office/drawing/2014/main" id="{193C6121-417B-4345-8D2A-39451540EF65}"/>
              </a:ext>
            </a:extLst>
          </p:cNvPr>
          <p:cNvPicPr>
            <a:picLocks noChangeAspect="1"/>
          </p:cNvPicPr>
          <p:nvPr/>
        </p:nvPicPr>
        <p:blipFill>
          <a:blip r:embed="rId5"/>
          <a:stretch>
            <a:fillRect/>
          </a:stretch>
        </p:blipFill>
        <p:spPr>
          <a:xfrm>
            <a:off x="2311905" y="4196070"/>
            <a:ext cx="7496175" cy="1793691"/>
          </a:xfrm>
          <a:prstGeom prst="rect">
            <a:avLst/>
          </a:prstGeom>
          <a:ln w="38100">
            <a:solidFill>
              <a:srgbClr val="00B050"/>
            </a:solidFill>
          </a:ln>
        </p:spPr>
      </p:pic>
      <p:sp>
        <p:nvSpPr>
          <p:cNvPr id="10" name="Espace réservé du texte 1">
            <a:extLst>
              <a:ext uri="{FF2B5EF4-FFF2-40B4-BE49-F238E27FC236}">
                <a16:creationId xmlns:a16="http://schemas.microsoft.com/office/drawing/2014/main" id="{1152D98C-2242-4A91-B2B0-6137D52309BB}"/>
              </a:ext>
            </a:extLst>
          </p:cNvPr>
          <p:cNvSpPr txBox="1">
            <a:spLocks/>
          </p:cNvSpPr>
          <p:nvPr/>
        </p:nvSpPr>
        <p:spPr>
          <a:xfrm>
            <a:off x="2170636" y="6108759"/>
            <a:ext cx="9112176" cy="45478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just"/>
            <a:r>
              <a:rPr lang="fr-FR" sz="1400" b="0" i="1" u="sng" dirty="0">
                <a:solidFill>
                  <a:schemeClr val="tx1"/>
                </a:solidFill>
              </a:rPr>
              <a:t>Nouveauté</a:t>
            </a:r>
            <a:r>
              <a:rPr lang="fr-FR" sz="1400" b="0" i="1" dirty="0">
                <a:solidFill>
                  <a:schemeClr val="tx1"/>
                </a:solidFill>
              </a:rPr>
              <a:t> : rédaction d’une alerte HSE en cas de défaut d’intégrité d’EPI.</a:t>
            </a:r>
          </a:p>
        </p:txBody>
      </p:sp>
      <p:sp>
        <p:nvSpPr>
          <p:cNvPr id="11" name="ZoneTexte 10">
            <a:extLst>
              <a:ext uri="{FF2B5EF4-FFF2-40B4-BE49-F238E27FC236}">
                <a16:creationId xmlns:a16="http://schemas.microsoft.com/office/drawing/2014/main" id="{7858E6AB-5192-4B06-9E33-21BE4000ACDB}"/>
              </a:ext>
            </a:extLst>
          </p:cNvPr>
          <p:cNvSpPr txBox="1"/>
          <p:nvPr/>
        </p:nvSpPr>
        <p:spPr>
          <a:xfrm rot="19448902">
            <a:off x="1574709" y="4255738"/>
            <a:ext cx="825867" cy="246221"/>
          </a:xfrm>
          <a:prstGeom prst="rect">
            <a:avLst/>
          </a:prstGeom>
          <a:noFill/>
        </p:spPr>
        <p:txBody>
          <a:bodyPr wrap="none" rtlCol="0">
            <a:spAutoFit/>
          </a:bodyPr>
          <a:lstStyle/>
          <a:p>
            <a:r>
              <a:rPr lang="fr-FR" sz="1000" b="1" dirty="0">
                <a:solidFill>
                  <a:srgbClr val="FF0000"/>
                </a:solidFill>
              </a:rPr>
              <a:t>NOUVEAU</a:t>
            </a:r>
          </a:p>
        </p:txBody>
      </p:sp>
    </p:spTree>
    <p:extLst>
      <p:ext uri="{BB962C8B-B14F-4D97-AF65-F5344CB8AC3E}">
        <p14:creationId xmlns:p14="http://schemas.microsoft.com/office/powerpoint/2010/main" val="194486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REVUE DES EXIGENCES</a:t>
            </a:r>
          </a:p>
        </p:txBody>
      </p:sp>
      <p:pic>
        <p:nvPicPr>
          <p:cNvPr id="3" name="Image 2">
            <a:extLst>
              <a:ext uri="{FF2B5EF4-FFF2-40B4-BE49-F238E27FC236}">
                <a16:creationId xmlns:a16="http://schemas.microsoft.com/office/drawing/2014/main" id="{C6B9173A-C728-4F70-8611-DDF7A55FF0B3}"/>
              </a:ext>
            </a:extLst>
          </p:cNvPr>
          <p:cNvPicPr>
            <a:picLocks noChangeAspect="1"/>
          </p:cNvPicPr>
          <p:nvPr/>
        </p:nvPicPr>
        <p:blipFill>
          <a:blip r:embed="rId3"/>
          <a:stretch>
            <a:fillRect/>
          </a:stretch>
        </p:blipFill>
        <p:spPr>
          <a:xfrm>
            <a:off x="2633662" y="497400"/>
            <a:ext cx="6924675" cy="1000125"/>
          </a:xfrm>
          <a:prstGeom prst="rect">
            <a:avLst/>
          </a:prstGeom>
        </p:spPr>
      </p:pic>
      <p:pic>
        <p:nvPicPr>
          <p:cNvPr id="5" name="Image 4">
            <a:extLst>
              <a:ext uri="{FF2B5EF4-FFF2-40B4-BE49-F238E27FC236}">
                <a16:creationId xmlns:a16="http://schemas.microsoft.com/office/drawing/2014/main" id="{28C5B709-8713-445D-9BA4-4E02223D25CB}"/>
              </a:ext>
            </a:extLst>
          </p:cNvPr>
          <p:cNvPicPr>
            <a:picLocks noChangeAspect="1"/>
          </p:cNvPicPr>
          <p:nvPr/>
        </p:nvPicPr>
        <p:blipFill>
          <a:blip r:embed="rId4"/>
          <a:stretch>
            <a:fillRect/>
          </a:stretch>
        </p:blipFill>
        <p:spPr>
          <a:xfrm>
            <a:off x="2355025" y="4344770"/>
            <a:ext cx="7496175" cy="1137351"/>
          </a:xfrm>
          <a:prstGeom prst="rect">
            <a:avLst/>
          </a:prstGeom>
          <a:ln w="19050">
            <a:solidFill>
              <a:srgbClr val="376092"/>
            </a:solidFill>
          </a:ln>
        </p:spPr>
      </p:pic>
      <p:pic>
        <p:nvPicPr>
          <p:cNvPr id="9" name="Image 8">
            <a:extLst>
              <a:ext uri="{FF2B5EF4-FFF2-40B4-BE49-F238E27FC236}">
                <a16:creationId xmlns:a16="http://schemas.microsoft.com/office/drawing/2014/main" id="{063D7E09-91AF-4E46-8322-18FB1C857E57}"/>
              </a:ext>
            </a:extLst>
          </p:cNvPr>
          <p:cNvPicPr>
            <a:picLocks noChangeAspect="1"/>
          </p:cNvPicPr>
          <p:nvPr/>
        </p:nvPicPr>
        <p:blipFill>
          <a:blip r:embed="rId5"/>
          <a:stretch>
            <a:fillRect/>
          </a:stretch>
        </p:blipFill>
        <p:spPr>
          <a:xfrm>
            <a:off x="2347911" y="1988840"/>
            <a:ext cx="7496175" cy="1621074"/>
          </a:xfrm>
          <a:prstGeom prst="rect">
            <a:avLst/>
          </a:prstGeom>
          <a:ln w="19050">
            <a:solidFill>
              <a:srgbClr val="376092"/>
            </a:solidFill>
          </a:ln>
        </p:spPr>
      </p:pic>
    </p:spTree>
    <p:extLst>
      <p:ext uri="{BB962C8B-B14F-4D97-AF65-F5344CB8AC3E}">
        <p14:creationId xmlns:p14="http://schemas.microsoft.com/office/powerpoint/2010/main" val="33887661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EGEND" val="true"/>
</p:tagLst>
</file>

<file path=ppt/tags/tag10.xml><?xml version="1.0" encoding="utf-8"?>
<p:tagLst xmlns:a="http://schemas.openxmlformats.org/drawingml/2006/main" xmlns:r="http://schemas.openxmlformats.org/officeDocument/2006/relationships" xmlns:p="http://schemas.openxmlformats.org/presentationml/2006/main">
  <p:tag name="ISLEGEND" val="true"/>
</p:tagLst>
</file>

<file path=ppt/tags/tag11.xml><?xml version="1.0" encoding="utf-8"?>
<p:tagLst xmlns:a="http://schemas.openxmlformats.org/drawingml/2006/main" xmlns:r="http://schemas.openxmlformats.org/officeDocument/2006/relationships" xmlns:p="http://schemas.openxmlformats.org/presentationml/2006/main">
  <p:tag name="ISLEGEND" val="true"/>
</p:tagLst>
</file>

<file path=ppt/tags/tag12.xml><?xml version="1.0" encoding="utf-8"?>
<p:tagLst xmlns:a="http://schemas.openxmlformats.org/drawingml/2006/main" xmlns:r="http://schemas.openxmlformats.org/officeDocument/2006/relationships" xmlns:p="http://schemas.openxmlformats.org/presentationml/2006/main">
  <p:tag name="ISLEGEND" val="true"/>
</p:tagLst>
</file>

<file path=ppt/tags/tag13.xml><?xml version="1.0" encoding="utf-8"?>
<p:tagLst xmlns:a="http://schemas.openxmlformats.org/drawingml/2006/main" xmlns:r="http://schemas.openxmlformats.org/officeDocument/2006/relationships" xmlns:p="http://schemas.openxmlformats.org/presentationml/2006/main">
  <p:tag name="ISLEGEND" val="true"/>
</p:tagLst>
</file>

<file path=ppt/tags/tag14.xml><?xml version="1.0" encoding="utf-8"?>
<p:tagLst xmlns:a="http://schemas.openxmlformats.org/drawingml/2006/main" xmlns:r="http://schemas.openxmlformats.org/officeDocument/2006/relationships" xmlns:p="http://schemas.openxmlformats.org/presentationml/2006/main">
  <p:tag name="ISLEGEND" val="true"/>
</p:tagLst>
</file>

<file path=ppt/tags/tag15.xml><?xml version="1.0" encoding="utf-8"?>
<p:tagLst xmlns:a="http://schemas.openxmlformats.org/drawingml/2006/main" xmlns:r="http://schemas.openxmlformats.org/officeDocument/2006/relationships" xmlns:p="http://schemas.openxmlformats.org/presentationml/2006/main">
  <p:tag name="ISLEGEND" val="true"/>
</p:tagLst>
</file>

<file path=ppt/tags/tag2.xml><?xml version="1.0" encoding="utf-8"?>
<p:tagLst xmlns:a="http://schemas.openxmlformats.org/drawingml/2006/main" xmlns:r="http://schemas.openxmlformats.org/officeDocument/2006/relationships" xmlns:p="http://schemas.openxmlformats.org/presentationml/2006/main">
  <p:tag name="ISLEGEND" val="true"/>
</p:tagLst>
</file>

<file path=ppt/tags/tag3.xml><?xml version="1.0" encoding="utf-8"?>
<p:tagLst xmlns:a="http://schemas.openxmlformats.org/drawingml/2006/main" xmlns:r="http://schemas.openxmlformats.org/officeDocument/2006/relationships" xmlns:p="http://schemas.openxmlformats.org/presentationml/2006/main">
  <p:tag name="ISLEGEND" val="true"/>
</p:tagLst>
</file>

<file path=ppt/tags/tag4.xml><?xml version="1.0" encoding="utf-8"?>
<p:tagLst xmlns:a="http://schemas.openxmlformats.org/drawingml/2006/main" xmlns:r="http://schemas.openxmlformats.org/officeDocument/2006/relationships" xmlns:p="http://schemas.openxmlformats.org/presentationml/2006/main">
  <p:tag name="ISLEGEND" val="true"/>
</p:tagLst>
</file>

<file path=ppt/tags/tag5.xml><?xml version="1.0" encoding="utf-8"?>
<p:tagLst xmlns:a="http://schemas.openxmlformats.org/drawingml/2006/main" xmlns:r="http://schemas.openxmlformats.org/officeDocument/2006/relationships" xmlns:p="http://schemas.openxmlformats.org/presentationml/2006/main">
  <p:tag name="ISLEGEND" val="true"/>
</p:tagLst>
</file>

<file path=ppt/tags/tag6.xml><?xml version="1.0" encoding="utf-8"?>
<p:tagLst xmlns:a="http://schemas.openxmlformats.org/drawingml/2006/main" xmlns:r="http://schemas.openxmlformats.org/officeDocument/2006/relationships" xmlns:p="http://schemas.openxmlformats.org/presentationml/2006/main">
  <p:tag name="ISLEGEND" val="true"/>
</p:tagLst>
</file>

<file path=ppt/tags/tag7.xml><?xml version="1.0" encoding="utf-8"?>
<p:tagLst xmlns:a="http://schemas.openxmlformats.org/drawingml/2006/main" xmlns:r="http://schemas.openxmlformats.org/officeDocument/2006/relationships" xmlns:p="http://schemas.openxmlformats.org/presentationml/2006/main">
  <p:tag name="ISLEGEND" val="true"/>
</p:tagLst>
</file>

<file path=ppt/tags/tag8.xml><?xml version="1.0" encoding="utf-8"?>
<p:tagLst xmlns:a="http://schemas.openxmlformats.org/drawingml/2006/main" xmlns:r="http://schemas.openxmlformats.org/officeDocument/2006/relationships" xmlns:p="http://schemas.openxmlformats.org/presentationml/2006/main">
  <p:tag name="ISLEGEND" val="true"/>
</p:tagLst>
</file>

<file path=ppt/tags/tag9.xml><?xml version="1.0" encoding="utf-8"?>
<p:tagLst xmlns:a="http://schemas.openxmlformats.org/drawingml/2006/main" xmlns:r="http://schemas.openxmlformats.org/officeDocument/2006/relationships" xmlns:p="http://schemas.openxmlformats.org/presentationml/2006/main">
  <p:tag name="ISLEGEND" val="true"/>
</p:tagLst>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5C49A2737EFE41A99FEC662959F5ED" ma:contentTypeVersion="18" ma:contentTypeDescription="Crée un document." ma:contentTypeScope="" ma:versionID="d7e83d456cfcde260796b8ba5a5a42a4">
  <xsd:schema xmlns:xsd="http://www.w3.org/2001/XMLSchema" xmlns:xs="http://www.w3.org/2001/XMLSchema" xmlns:p="http://schemas.microsoft.com/office/2006/metadata/properties" xmlns:ns1="http://schemas.microsoft.com/sharepoint/v3" xmlns:ns2="34675de5-4563-4f28-8d82-4e698848548e" xmlns:ns3="6976bd83-f208-4589-bff3-a75963e94f6e" targetNamespace="http://schemas.microsoft.com/office/2006/metadata/properties" ma:root="true" ma:fieldsID="294b06b6851d23ba8e965b26482072ee" ns1:_="" ns2:_="" ns3:_="">
    <xsd:import namespace="http://schemas.microsoft.com/sharepoint/v3"/>
    <xsd:import namespace="34675de5-4563-4f28-8d82-4e698848548e"/>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element ref="ns1:PublishingStartDate" minOccurs="0"/>
                <xsd:element ref="ns1:PublishingExpirationDate" minOccurs="0"/>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4"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25"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element name="VariationsItemGroupID" ma:index="26" nillable="true" ma:displayName="ID de groupe d'éléments"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675de5-4563-4f28-8d82-4e698848548e"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wingCount xmlns="34675de5-4563-4f28-8d82-4e698848548e" xsi:nil="true"/>
    <RelevantLanguage xmlns="34675de5-4563-4f28-8d82-4e698848548e">1036;3082;1043;1031;2070</RelevantLanguage>
    <VariationGroupID xmlns="34675de5-4563-4f28-8d82-4e698848548e">94a4da5c-3f65-40d8-b0e1-d2a16f81570e</VariationGroupID>
    <ThematicID xmlns="34675de5-4563-4f28-8d82-4e698848548e">7285f05b-4f51-4e04-9a14-6c5d014a9ee8</ThematicID>
    <BranchTaxHTField0 xmlns="34675de5-4563-4f28-8d82-4e698848548e">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MetierTaxHTField0 xmlns="34675de5-4563-4f28-8d82-4e698848548e">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34675de5-4563-4f28-8d82-4e698848548e">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sItemGroupID xmlns="http://schemas.microsoft.com/sharepoint/v3">e40fbc13-266b-4453-b6dc-87080feee4be</VariationsItemGroupID>
    <IsThematic xmlns="34675de5-4563-4f28-8d82-4e698848548e">true</IsThematic>
    <OrganizationStructureTaxHTField0 xmlns="34675de5-4563-4f28-8d82-4e698848548e">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SiteTaxHTField0 xmlns="34675de5-4563-4f28-8d82-4e698848548e">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PublishingExpirationDate xmlns="http://schemas.microsoft.com/sharepoint/v3" xsi:nil="true"/>
    <PublishingStartDate xmlns="http://schemas.microsoft.com/sharepoint/v3">2020-03-11T13:04:37+00:00</PublishingStartDate>
    <TaxCatchAll xmlns="6976bd83-f208-4589-bff3-a75963e94f6e">
      <Value>5</Value>
      <Value>4</Value>
      <Value>3</Value>
      <Value>2</Value>
      <Value>1</Value>
    </TaxCatchAll>
  </documentManagement>
</p:properties>
</file>

<file path=customXml/itemProps1.xml><?xml version="1.0" encoding="utf-8"?>
<ds:datastoreItem xmlns:ds="http://schemas.openxmlformats.org/officeDocument/2006/customXml" ds:itemID="{0FD88F68-0A51-4E62-AAE4-E730753D5837}">
  <ds:schemaRefs>
    <ds:schemaRef ds:uri="http://schemas.microsoft.com/sharepoint/v3/contenttype/forms"/>
  </ds:schemaRefs>
</ds:datastoreItem>
</file>

<file path=customXml/itemProps2.xml><?xml version="1.0" encoding="utf-8"?>
<ds:datastoreItem xmlns:ds="http://schemas.openxmlformats.org/officeDocument/2006/customXml" ds:itemID="{5A4F7826-7224-4166-8247-EC975B8E3D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675de5-4563-4f28-8d82-4e698848548e"/>
    <ds:schemaRef ds:uri="6976bd83-f208-4589-bff3-a75963e94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9F6862-519E-4D3B-959E-8B8E74B90771}">
  <ds:schemaRefs>
    <ds:schemaRef ds:uri="http://www.w3.org/XML/1998/namespace"/>
    <ds:schemaRef ds:uri="http://schemas.microsoft.com/sharepoint/v3"/>
    <ds:schemaRef ds:uri="http://schemas.microsoft.com/office/2006/documentManagement/types"/>
    <ds:schemaRef ds:uri="6976bd83-f208-4589-bff3-a75963e94f6e"/>
    <ds:schemaRef ds:uri="http://purl.org/dc/terms/"/>
    <ds:schemaRef ds:uri="http://schemas.microsoft.com/office/infopath/2007/PartnerControls"/>
    <ds:schemaRef ds:uri="http://schemas.openxmlformats.org/package/2006/metadata/core-properties"/>
    <ds:schemaRef ds:uri="http://purl.org/dc/elements/1.1/"/>
    <ds:schemaRef ds:uri="34675de5-4563-4f28-8d82-4e698848548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2424</TotalTime>
  <Words>441</Words>
  <Application>Microsoft Office PowerPoint</Application>
  <PresentationFormat>Grand écran</PresentationFormat>
  <Paragraphs>75</Paragraphs>
  <Slides>10</Slides>
  <Notes>9</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10</vt:i4>
      </vt:variant>
    </vt:vector>
  </HeadingPairs>
  <TitlesOfParts>
    <vt:vector size="13" baseType="lpstr">
      <vt:lpstr>Calibri</vt:lpstr>
      <vt:lpstr>Wingdings</vt:lpstr>
      <vt:lpstr/>
      <vt:lpstr>CR-GR-HSE-406 Exigences HSE pour les équipements de protection individuelle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Xavier SERISE</cp:lastModifiedBy>
  <cp:revision>327</cp:revision>
  <cp:lastPrinted>2019-06-19T14:48:18Z</cp:lastPrinted>
  <dcterms:modified xsi:type="dcterms:W3CDTF">2020-04-01T11:53:56Z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0x010100AB5C49A2737EFE41A99FEC662959F5ED</vt:lpwstr>
  </property>
  <property fmtid="{D5CDD505-2E9C-101B-9397-08002B2CF9AE}" pid="3" name="Branch">
    <vt:lpwstr>2;#Toutes les branches|d8c5459c-c634-4dad-b3a5-1a2375c988a9</vt:lpwstr>
  </property>
  <property fmtid="{D5CDD505-2E9C-101B-9397-08002B2CF9AE}" pid="4" name="OrganizationStructure">
    <vt:lpwstr>1;#Toutes les structures organisationnelles|c4bb9c23-2c4c-4150-9738-50d0ceb648ec</vt:lpwstr>
  </property>
  <property fmtid="{D5CDD505-2E9C-101B-9397-08002B2CF9AE}" pid="5" name="Metier">
    <vt:lpwstr>5;#H3SEQ|1a49191b-7ec0-475b-ba04-e5bafe48b8b4</vt:lpwstr>
  </property>
  <property fmtid="{D5CDD505-2E9C-101B-9397-08002B2CF9AE}" pid="6" name="Site">
    <vt:lpwstr>3;#Tous les sites|26f15989-d479-4e08-b5e6-c4ab22359765</vt:lpwstr>
  </property>
  <property fmtid="{D5CDD505-2E9C-101B-9397-08002B2CF9AE}" pid="7" name="Country">
    <vt:lpwstr>4;#Tous les pays|de099b83-0153-463f-a92c-1666929f7084</vt:lpwstr>
  </property>
  <property fmtid="{D5CDD505-2E9C-101B-9397-08002B2CF9AE}" pid="8" name="Order">
    <vt:r8>110800</vt:r8>
  </property>
  <property fmtid="{D5CDD505-2E9C-101B-9397-08002B2CF9AE}" pid="9" name="xd_Signature">
    <vt:bool>false</vt:bool>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ies>
</file>