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28"/>
  </p:notesMasterIdLst>
  <p:handoutMasterIdLst>
    <p:handoutMasterId r:id="rId29"/>
  </p:handoutMasterIdLst>
  <p:sldIdLst>
    <p:sldId id="2134805770" r:id="rId9"/>
    <p:sldId id="2134805772" r:id="rId10"/>
    <p:sldId id="2134805710" r:id="rId11"/>
    <p:sldId id="2134805756" r:id="rId12"/>
    <p:sldId id="2134805714" r:id="rId13"/>
    <p:sldId id="2134805757" r:id="rId14"/>
    <p:sldId id="2134805771" r:id="rId15"/>
    <p:sldId id="2134805773" r:id="rId16"/>
    <p:sldId id="2134805774" r:id="rId17"/>
    <p:sldId id="2134805762" r:id="rId18"/>
    <p:sldId id="2134805761" r:id="rId19"/>
    <p:sldId id="2134805775" r:id="rId20"/>
    <p:sldId id="2134805776" r:id="rId21"/>
    <p:sldId id="2134805778" r:id="rId22"/>
    <p:sldId id="2134805777" r:id="rId23"/>
    <p:sldId id="2134805740" r:id="rId24"/>
    <p:sldId id="2134805755" r:id="rId25"/>
    <p:sldId id="2134805739" r:id="rId26"/>
    <p:sldId id="2134805747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F6244A-A361-ABD4-87BE-BCB0BE97A6FC}" name="Aniruddha Ravisankar" initials="AR" userId="S::aravisankar@wordappeal.com::42d04cf6-478b-4a44-92ce-99a802d672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ine GARNIER" initials="AG" lastIdx="9" clrIdx="6">
    <p:extLst>
      <p:ext uri="{19B8F6BF-5375-455C-9EA6-DF929625EA0E}">
        <p15:presenceInfo xmlns:p15="http://schemas.microsoft.com/office/powerpoint/2012/main" userId="S::adeline.garnier@totalenergies.com::b5140358-a731-43b0-b2d4-95a7ebfda634" providerId="AD"/>
      </p:ext>
    </p:extLst>
  </p:cmAuthor>
  <p:cmAuthor id="1" name="Jean-Guillaume BIZERAY" initials="JGB" lastIdx="9" clrIdx="0">
    <p:extLst>
      <p:ext uri="{19B8F6BF-5375-455C-9EA6-DF929625EA0E}">
        <p15:presenceInfo xmlns:p15="http://schemas.microsoft.com/office/powerpoint/2012/main" userId="S::jean-guillaume.bizeray@totalenergies.com::49b5d947-5b60-4c66-bcd8-12c7a1edf37f" providerId="AD"/>
      </p:ext>
    </p:extLst>
  </p:cmAuthor>
  <p:cmAuthor id="8" name="Claire MAIRET" initials="CM" lastIdx="21" clrIdx="7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2" name="Alexandra PAPILLON" initials="AP" lastIdx="11" clrIdx="1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  <p:cmAuthor id="9" name="Ismaïl Diedhiou" initials="ID" lastIdx="16" clrIdx="8">
    <p:extLst>
      <p:ext uri="{19B8F6BF-5375-455C-9EA6-DF929625EA0E}">
        <p15:presenceInfo xmlns:p15="http://schemas.microsoft.com/office/powerpoint/2012/main" userId="S::idiedhiou@wordappeal.com::bd00cb13-adf6-4f90-8d8e-d970bbca8edc" providerId="AD"/>
      </p:ext>
    </p:extLst>
  </p:cmAuthor>
  <p:cmAuthor id="3" name="Cyril DE-COATPONT" initials="CDC" lastIdx="6" clrIdx="2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10" name="Aniruddha Ravisankar" initials="AR" lastIdx="1" clrIdx="9">
    <p:extLst>
      <p:ext uri="{19B8F6BF-5375-455C-9EA6-DF929625EA0E}">
        <p15:presenceInfo xmlns:p15="http://schemas.microsoft.com/office/powerpoint/2012/main" userId="S::aravisankar@wordappeal.com::42d04cf6-478b-4a44-92ce-99a802d672a7" providerId="AD"/>
      </p:ext>
    </p:extLst>
  </p:cmAuthor>
  <p:cmAuthor id="4" name="Tatiana MIR" initials="TM" lastIdx="84" clrIdx="3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5" name="Cyril DE-COATPONT" initials="CDC [2]" lastIdx="13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Michiel DE KOSTER" initials="MK" lastIdx="39" clrIdx="5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ACCE9"/>
    <a:srgbClr val="E1001A"/>
    <a:srgbClr val="FF0000"/>
    <a:srgbClr val="FF001A"/>
    <a:srgbClr val="E30713"/>
    <a:srgbClr val="FF3535"/>
    <a:srgbClr val="354D56"/>
    <a:srgbClr val="00B050"/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B73D5-B90F-43F5-8390-04D11E0FCD3D}" v="35" dt="2022-06-16T16:09:53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9" autoAdjust="0"/>
    <p:restoredTop sz="96215" autoAdjust="0"/>
  </p:normalViewPr>
  <p:slideViewPr>
    <p:cSldViewPr snapToGrid="0">
      <p:cViewPr varScale="1">
        <p:scale>
          <a:sx n="123" d="100"/>
          <a:sy n="123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-381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5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7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67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581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90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76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260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i="1" dirty="0">
                <a:solidFill>
                  <a:srgbClr val="374649"/>
                </a:solidFill>
                <a:ea typeface="Roboto" panose="02000000000000000000" pitchFamily="2" charset="0"/>
              </a:rPr>
              <a:t>Définitions « risques » et « danger » (GM-GR-HSE-300 « Evaluation des risques professionnels au poste de travail ») </a:t>
            </a:r>
          </a:p>
          <a:p>
            <a:r>
              <a:rPr lang="fr-FR" sz="1800" i="1" dirty="0">
                <a:solidFill>
                  <a:srgbClr val="374649"/>
                </a:solidFill>
                <a:ea typeface="Roboto" panose="02000000000000000000" pitchFamily="2" charset="0"/>
              </a:rPr>
              <a:t>Définitions HIPO, Incident, presqu’accident, anomalie </a:t>
            </a:r>
            <a:r>
              <a:rPr lang="fr-FR" sz="1800" i="1" dirty="0"/>
              <a:t>(CR-GR-HSE-100 « Reporting HSE ») </a:t>
            </a:r>
            <a:endParaRPr lang="fr-FR" sz="18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2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3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533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685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27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0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hyperlink" Target="https://totalworkplace.sharepoint.com/sites/GroupHSEREXDataBase/en-us/All_HSE_REX_Documents/Paddle%20blind%20fell%20from%2045m.pdf?xsdata=MDN8MDF8fDllNzM0M2NmZjk1OTQwNjU5YmQyMTcwN2ZjNTYzNDNlfDMyOWU5MWIwZTIxZjQ4ZmJhMDcxNDU2NzE3ZWNjMjhlfDB8MHw2Mzc4NDMxMDk0ODYxODMwMTd8R29vZHxWR1ZoYlhOVFpXTjFjbWwwZVZObGNuWnBZMlY4ZXlKV0lqb2lNQzR3TGpBd01EQWlMQ0pRSWpvaVYybHVNeklpTENKQlRpSTZJazkwYUdWeUlpd2lWMVFpT2pFeGZRPT0%3D&amp;sdata=N2p0VlgreHlpZEl5QndyZFBkMDhBSk9UVmJVQVBZNUNLbGJlQmpvT012ND0%3D&amp;ovuser=329e91b0-e21f-48fb-a071-456717ecc28e%2Ctatiana.mir%40totalenergies.com&amp;OR=Teams-HL&amp;CT=1648714177943&amp;sourceId&amp;params=%7B%22AppName%22%3A%22Teams-Desktop%22%2C%22AppVersion%22%3A%2227%2F22010300409%22%7D" TargetMode="External"/><Relationship Id="rId9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workplace.sharepoint.com/sites/GroupHSEREXDataBase/en-us/All_HSE_REX_Documents/Fatality%20during%20dismantling%20of%20scaffolding.pdf?isSPOFile=1&amp;OR=Teams-HL&amp;CT=1648715388620&amp;sourceId=&amp;params=%7B%22AppName%22%3A%22Teams-Desktop%22%2C%22AppVersion%22%3A%2227%2F22010300409%22%7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30.emf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workplace.sharepoint.com/sites/GroupHSEREXDataBase/en-us/All_HSE_REX_Documents/Safety%20Alert%20-%20AMO_55-14%20Travail%20sous%20une%20ligne%20%C3%A9lectrique%20-%20Working%20overhead%20power%20lin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30.emf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totalworkplace.sharepoint.com/sites/GroupHSEREXDataBase/en-us/All_HSE_REX_Documents/REX-HD-AUD-HSE-2021-083%20Fall%20through%20skylights%20-%20Chute%20via%20puits%20de%20lumiere.pdf" TargetMode="External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29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s://totalworkplace.sharepoint.com/sites/GroupHSEREXDataBase/en-us/All_HSE_REX_Documents/Fatal%20accident%20involving%20a%20driver%20of%20a%20MEWP.pdf?xsdata=MDN8MDF8fGVjNDY1NGU4NzhhNzQ3NTliMDZmYzBhMDI1YWI1OTgzfDMyOWU5MWIwZTIxZjQ4ZmJhMDcxNDU2NzE3ZWNjMjhlfDB8MHw2Mzc4NjE1NDYwMTMzMzI3ODZ8R29vZHxWR1ZoYlhOVFpXTjFjbWwwZVZObGNuWnBZMlY4ZXlKV0lqb2lNQzR3TGpBd01EQWlMQ0pRSWpvaVYybHVNeklpTENKQlRpSTZJazkwYUdWeUlpd2lWMVFpT2pFeGZRPT0%3D&amp;sdata=MTJGY3dyTjBZMUthcWJKTGVzNCtNdHhKQXdaUjgwd3hDcTZDUDYvRVZpcz0%3D&amp;ovuser=329e91b0-e21f-48fb-a071-456717ecc28e%2Ctatiana.mir%40totalenergies.com&amp;OR=Teams-HL&amp;CT=1650609425932&amp;params=eyJBcHBOYW1lIjoiVGVhbXMtRGVza3RvcCIsIkFwcFZlcnNpb24iOiIyNy8yMjAzMDcwMTYxMCJ9#search=ASBESTO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box-hse.totalenergies.com/fr/regles-dor-totalenergies-supports-generaux" TargetMode="External"/><Relationship Id="rId3" Type="http://schemas.openxmlformats.org/officeDocument/2006/relationships/hyperlink" Target="https://toolbox-hse.totalenergies.com/en/one-maestro/one-maestro-pyramid-documents/group-hse-rules" TargetMode="External"/><Relationship Id="rId7" Type="http://schemas.openxmlformats.org/officeDocument/2006/relationships/hyperlink" Target="https://toolbox-hse.totalenergies.com/en/totalenergies-golden-rules-general-materia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lizzy.totalenergies.com/" TargetMode="External"/><Relationship Id="rId11" Type="http://schemas.openxmlformats.org/officeDocument/2006/relationships/hyperlink" Target="https://safetyplus.totalenergies.com/en" TargetMode="External"/><Relationship Id="rId5" Type="http://schemas.openxmlformats.org/officeDocument/2006/relationships/hyperlink" Target="https://toolbox-hse.totalenergies.com/en/our-lives-first/communication-effort-zero-fatal-accidents/theme-1-work-height" TargetMode="External"/><Relationship Id="rId10" Type="http://schemas.openxmlformats.org/officeDocument/2006/relationships/hyperlink" Target="https://totalworkplace.sharepoint.com/sites/GroupHSEREXDataBase/en-us/Pages/REX%20HSE%20Home.aspx" TargetMode="External"/><Relationship Id="rId4" Type="http://schemas.openxmlformats.org/officeDocument/2006/relationships/hyperlink" Target="https://toolbox-hse.totalenergies.com/en/our-lives-first/life-saving-checks" TargetMode="External"/><Relationship Id="rId9" Type="http://schemas.openxmlformats.org/officeDocument/2006/relationships/hyperlink" Target="https://toolbox-hse.totalenergies.com/en/totalenergies-golden-rules-roll-out-materia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hyperlink" Target="https://toolbox-hse-ftp.totalenergies.com/RO/Reformulation_2022/Regle_10/3799_GOLDEN_RULES_EDIT_V4_VB--VASTANG--RULE10.mp4" TargetMode="Externa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8" y="5086894"/>
            <a:ext cx="5590643" cy="1204366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Golden Rule 10 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E1001A"/>
                </a:solidFill>
              </a:rPr>
              <a:t>Work at Height</a:t>
            </a:r>
            <a:endParaRPr lang="fr-FR" sz="3600" b="1" dirty="0">
              <a:solidFill>
                <a:srgbClr val="E1001A"/>
              </a:solidFill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>
                <a:solidFill>
                  <a:srgbClr val="E1001A"/>
                </a:solidFill>
                <a:latin typeface="+mj-lt"/>
                <a:ea typeface="+mj-ea"/>
                <a:cs typeface="+mj-cs"/>
              </a:rPr>
              <a:t>The new Golden Rules</a:t>
            </a:r>
            <a:endParaRPr lang="fr-FR" sz="3200" dirty="0">
              <a:solidFill>
                <a:srgbClr val="E1001A"/>
              </a:solidFill>
              <a:latin typeface="+mj-lt"/>
              <a:ea typeface="+mj-ea"/>
              <a:cs typeface="+mj-cs"/>
            </a:endParaRPr>
          </a:p>
          <a:p>
            <a:r>
              <a:rPr lang="fr-FR">
                <a:solidFill>
                  <a:srgbClr val="354D56"/>
                </a:solidFill>
              </a:rPr>
              <a:t>My Commitment, our Safety</a:t>
            </a:r>
          </a:p>
          <a:p>
            <a:endParaRPr lang="fr-FR" sz="3200" b="1" dirty="0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Rev.0 </a:t>
            </a:r>
            <a:r>
              <a:rPr lang="fr-FR" sz="2000">
                <a:solidFill>
                  <a:srgbClr val="354D56"/>
                </a:solidFill>
              </a:rPr>
              <a:t>– June </a:t>
            </a:r>
            <a:r>
              <a:rPr lang="fr-FR" sz="2000" dirty="0">
                <a:solidFill>
                  <a:srgbClr val="354D56"/>
                </a:solidFill>
              </a:rPr>
              <a:t>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E1B5F6-2345-3188-5E84-C81611BD1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8" y="846714"/>
            <a:ext cx="3937136" cy="39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88" name="Rectangle : coins arrondis 26">
            <a:extLst>
              <a:ext uri="{FF2B5EF4-FFF2-40B4-BE49-F238E27FC236}">
                <a16:creationId xmlns:a16="http://schemas.microsoft.com/office/drawing/2014/main" id="{724D8D84-0CA3-F94B-A06B-0376186F6430}"/>
              </a:ext>
            </a:extLst>
          </p:cNvPr>
          <p:cNvSpPr/>
          <p:nvPr/>
        </p:nvSpPr>
        <p:spPr>
          <a:xfrm>
            <a:off x="6923691" y="1814433"/>
            <a:ext cx="4709747" cy="1828593"/>
          </a:xfrm>
          <a:prstGeom prst="roundRect">
            <a:avLst>
              <a:gd name="adj" fmla="val 6998"/>
            </a:avLst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CD08680-4B8D-EE9B-57C7-F67B433C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696" y="1988988"/>
            <a:ext cx="396454" cy="41977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10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2. </a:t>
            </a:r>
            <a:r>
              <a:rPr lang="en-US" sz="1800" b="1"/>
              <a:t>I secure </a:t>
            </a:r>
            <a:r>
              <a:rPr lang="en-US" sz="1800"/>
              <a:t>tools and materials to prevent dropped objects.</a:t>
            </a:r>
            <a:endParaRPr lang="fr-FR" sz="1800"/>
          </a:p>
          <a:p>
            <a:pPr marL="0" indent="0">
              <a:buNone/>
            </a:pPr>
            <a:endParaRPr lang="fr-FR" sz="1800" dirty="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A TOOL FALLING NEAR AN EMPLOYEE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3090594" cy="2108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CIRCUMSTANCES – FACTS</a:t>
            </a:r>
            <a:endParaRPr lang="fr-FR" sz="1400" b="1" dirty="0">
              <a:solidFill>
                <a:srgbClr val="E1001A"/>
              </a:solidFill>
              <a:cs typeface="Arial" panose="020B0604020202020204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Construction work took place in a production unit.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An isolation device, stored in an unsecured manner, fell 45 metres.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While falling, the 1.5kg object passed close to a worker who was working 25 metres below.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5164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E1001A"/>
              </a:solidFill>
              <a:cs typeface="Arial" panose="020B0604020202020204"/>
            </a:endParaRPr>
          </a:p>
          <a:p>
            <a:pPr marL="252000" indent="-252000">
              <a:buClr>
                <a:srgbClr val="E1001A"/>
              </a:buClr>
              <a:buSzPct val="120000"/>
              <a:buFont typeface="Wingdings" pitchFamily="2" charset="2"/>
              <a:buChar char="§"/>
            </a:pPr>
            <a:r>
              <a:rPr lang="fr-FR" sz="1200"/>
              <a:t>Potential death of the worker.</a:t>
            </a: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2918031"/>
            <a:ext cx="2388727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1001A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Isolation device not stored and secured.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Unidentified risk of falling objects during observation rounds in the unit.</a:t>
            </a:r>
            <a:endParaRPr lang="fr-FR" sz="1200" dirty="0"/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4EBD5649-CEFE-A747-81F3-A018B0B22F84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301622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87020A3-4BE7-0146-BDE6-0F5E232D1A8D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301622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11B35FBC-C9EB-9748-86BF-D9625F22A146}"/>
              </a:ext>
            </a:extLst>
          </p:cNvPr>
          <p:cNvSpPr txBox="1"/>
          <p:nvPr/>
        </p:nvSpPr>
        <p:spPr>
          <a:xfrm>
            <a:off x="7705083" y="2087133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LESSONS TO BE LEARNED</a:t>
            </a:r>
            <a:endParaRPr lang="fr-FR" sz="1400" dirty="0">
              <a:solidFill>
                <a:srgbClr val="E1001A"/>
              </a:solidFill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634515"/>
            <a:ext cx="2916362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24D47541-A2C1-F044-ABD5-EC5C2D6B33CF}"/>
              </a:ext>
            </a:extLst>
          </p:cNvPr>
          <p:cNvSpPr txBox="1"/>
          <p:nvPr/>
        </p:nvSpPr>
        <p:spPr>
          <a:xfrm>
            <a:off x="10098381" y="5583659"/>
            <a:ext cx="163641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Do not store objects high up in the office (on a cupboard, on a window sill, etc.).</a:t>
            </a:r>
            <a:endParaRPr lang="fr-FR" sz="1000" dirty="0"/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9195645" y="4944875"/>
            <a:ext cx="2437793" cy="350393"/>
          </a:xfrm>
          <a:prstGeom prst="roundRect">
            <a:avLst>
              <a:gd name="adj" fmla="val 50000"/>
            </a:avLst>
          </a:prstGeom>
          <a:solidFill>
            <a:srgbClr val="E1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BBA6662-DF6A-5944-BAA8-6AE829985AF1}"/>
              </a:ext>
            </a:extLst>
          </p:cNvPr>
          <p:cNvSpPr txBox="1"/>
          <p:nvPr/>
        </p:nvSpPr>
        <p:spPr>
          <a:xfrm>
            <a:off x="9321469" y="5021389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>
                <a:solidFill>
                  <a:schemeClr val="bg1"/>
                </a:solidFill>
                <a:hlinkClick r:id="rId4" tooltip="REX exigence 10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REX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EA51B0-C8C9-3345-827D-41F6378C3CDB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EEF7FBD-F14A-9BD3-F0F6-BE5D66F35049}"/>
              </a:ext>
            </a:extLst>
          </p:cNvPr>
          <p:cNvGrpSpPr/>
          <p:nvPr/>
        </p:nvGrpSpPr>
        <p:grpSpPr>
          <a:xfrm>
            <a:off x="2304459" y="4703148"/>
            <a:ext cx="1008189" cy="1864727"/>
            <a:chOff x="8256240" y="1484784"/>
            <a:chExt cx="1245826" cy="2304257"/>
          </a:xfrm>
        </p:grpSpPr>
        <p:sp>
          <p:nvSpPr>
            <p:cNvPr id="33" name="Forme libre 12">
              <a:extLst>
                <a:ext uri="{FF2B5EF4-FFF2-40B4-BE49-F238E27FC236}">
                  <a16:creationId xmlns:a16="http://schemas.microsoft.com/office/drawing/2014/main" id="{113A1439-2D8D-D6D1-A31A-901B7BB3476F}"/>
                </a:ext>
              </a:extLst>
            </p:cNvPr>
            <p:cNvSpPr/>
            <p:nvPr/>
          </p:nvSpPr>
          <p:spPr>
            <a:xfrm flipH="1">
              <a:off x="8663128" y="1484784"/>
              <a:ext cx="813778" cy="792088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13">
              <a:extLst>
                <a:ext uri="{FF2B5EF4-FFF2-40B4-BE49-F238E27FC236}">
                  <a16:creationId xmlns:a16="http://schemas.microsoft.com/office/drawing/2014/main" id="{12B08770-A622-3CD8-F5C1-83148E406DA2}"/>
                </a:ext>
              </a:extLst>
            </p:cNvPr>
            <p:cNvSpPr/>
            <p:nvPr/>
          </p:nvSpPr>
          <p:spPr>
            <a:xfrm>
              <a:off x="8688288" y="2204864"/>
              <a:ext cx="813778" cy="1584177"/>
            </a:xfrm>
            <a:custGeom>
              <a:avLst/>
              <a:gdLst>
                <a:gd name="connsiteX0" fmla="*/ 1855433 w 1855433"/>
                <a:gd name="connsiteY0" fmla="*/ 99134 h 853736"/>
                <a:gd name="connsiteX1" fmla="*/ 612560 w 1855433"/>
                <a:gd name="connsiteY1" fmla="*/ 125767 h 853736"/>
                <a:gd name="connsiteX2" fmla="*/ 0 w 1855433"/>
                <a:gd name="connsiteY2" fmla="*/ 853736 h 853736"/>
                <a:gd name="connsiteX0" fmla="*/ 1873189 w 1873189"/>
                <a:gd name="connsiteY0" fmla="*/ 247095 h 1889464"/>
                <a:gd name="connsiteX1" fmla="*/ 630316 w 1873189"/>
                <a:gd name="connsiteY1" fmla="*/ 273728 h 1889464"/>
                <a:gd name="connsiteX2" fmla="*/ 0 w 1873189"/>
                <a:gd name="connsiteY2" fmla="*/ 1889464 h 188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3189" h="1889464">
                  <a:moveTo>
                    <a:pt x="1873189" y="247095"/>
                  </a:moveTo>
                  <a:cubicBezTo>
                    <a:pt x="1406372" y="197528"/>
                    <a:pt x="942514" y="0"/>
                    <a:pt x="630316" y="273728"/>
                  </a:cubicBezTo>
                  <a:cubicBezTo>
                    <a:pt x="318118" y="547456"/>
                    <a:pt x="151660" y="1588363"/>
                    <a:pt x="0" y="1889464"/>
                  </a:cubicBezTo>
                </a:path>
              </a:pathLst>
            </a:custGeom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C3872BF-64B4-BD21-F13D-69064579C2E5}"/>
                </a:ext>
              </a:extLst>
            </p:cNvPr>
            <p:cNvSpPr/>
            <p:nvPr/>
          </p:nvSpPr>
          <p:spPr>
            <a:xfrm>
              <a:off x="8256240" y="1484784"/>
              <a:ext cx="432048" cy="282242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428FCB62-843B-4D21-E0C8-E9502141F0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785" t="5122" r="5884"/>
          <a:stretch/>
        </p:blipFill>
        <p:spPr>
          <a:xfrm>
            <a:off x="6967843" y="3876605"/>
            <a:ext cx="2080459" cy="227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FC64E17F-0833-744B-962E-096994B6C21C}"/>
              </a:ext>
            </a:extLst>
          </p:cNvPr>
          <p:cNvSpPr/>
          <p:nvPr/>
        </p:nvSpPr>
        <p:spPr>
          <a:xfrm>
            <a:off x="7097655" y="4065053"/>
            <a:ext cx="570636" cy="28868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DC232FDE-DEF0-6F28-3836-6034B061B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-26" t="9721" r="26" b="-9721"/>
          <a:stretch/>
        </p:blipFill>
        <p:spPr bwMode="auto">
          <a:xfrm>
            <a:off x="9214571" y="3876605"/>
            <a:ext cx="1312242" cy="970905"/>
          </a:xfrm>
          <a:prstGeom prst="roundRect">
            <a:avLst>
              <a:gd name="adj" fmla="val 197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19958DF-F912-410D-AFB4-D05B2C8B5E9F}"/>
              </a:ext>
            </a:extLst>
          </p:cNvPr>
          <p:cNvCxnSpPr>
            <a:cxnSpLocks/>
          </p:cNvCxnSpPr>
          <p:nvPr/>
        </p:nvCxnSpPr>
        <p:spPr>
          <a:xfrm flipH="1">
            <a:off x="7378350" y="4353742"/>
            <a:ext cx="25171" cy="11951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F2B4BC9E-2B3E-EEB0-AF33-83906B61B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5645" y="5463703"/>
            <a:ext cx="712479" cy="7124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03C304-E987-BBE3-7E7C-866162341D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5753" y="4522929"/>
            <a:ext cx="266700" cy="29845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46F94F5A-8EC8-D15F-4C57-6D8BBC262B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91"/>
            <a:ext cx="239461" cy="239461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780A1C6C-941A-A840-88DC-BFDD6104A019}"/>
              </a:ext>
            </a:extLst>
          </p:cNvPr>
          <p:cNvSpPr txBox="1"/>
          <p:nvPr/>
        </p:nvSpPr>
        <p:spPr>
          <a:xfrm>
            <a:off x="7177696" y="2582154"/>
            <a:ext cx="417968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E1001A"/>
                </a:solidFill>
              </a:rPr>
              <a:t>During work at height, </a:t>
            </a:r>
            <a:r>
              <a:rPr lang="en-US" sz="1200" b="1">
                <a:solidFill>
                  <a:srgbClr val="E1001A"/>
                </a:solidFill>
              </a:rPr>
              <a:t>I secure tools and equipment </a:t>
            </a:r>
            <a:r>
              <a:rPr lang="en-US" sz="1200">
                <a:solidFill>
                  <a:srgbClr val="E1001A"/>
                </a:solidFill>
              </a:rPr>
              <a:t>to prevent them from falling.</a:t>
            </a:r>
          </a:p>
          <a:p>
            <a:endParaRPr lang="en-US" sz="1200">
              <a:solidFill>
                <a:srgbClr val="E1001A"/>
              </a:solidFill>
            </a:endParaRPr>
          </a:p>
          <a:p>
            <a:r>
              <a:rPr lang="en-US" sz="1200">
                <a:solidFill>
                  <a:srgbClr val="E1001A"/>
                </a:solidFill>
              </a:rPr>
              <a:t>At all times, including </a:t>
            </a:r>
            <a:r>
              <a:rPr lang="en-US" sz="1200" b="1">
                <a:solidFill>
                  <a:srgbClr val="E1001A"/>
                </a:solidFill>
              </a:rPr>
              <a:t>after work</a:t>
            </a:r>
            <a:r>
              <a:rPr lang="en-US" sz="1200">
                <a:solidFill>
                  <a:srgbClr val="E1001A"/>
                </a:solidFill>
              </a:rPr>
              <a:t>, I put away any unused objects (tools, bars, rods, nuts, hoses...).</a:t>
            </a:r>
          </a:p>
        </p:txBody>
      </p:sp>
    </p:spTree>
    <p:extLst>
      <p:ext uri="{BB962C8B-B14F-4D97-AF65-F5344CB8AC3E}">
        <p14:creationId xmlns:p14="http://schemas.microsoft.com/office/powerpoint/2010/main" val="145063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b="1"/>
              <a:t>3. I wear </a:t>
            </a:r>
            <a:r>
              <a:rPr lang="en-US" sz="1800"/>
              <a:t>a harness and tie off to approved anchor points</a:t>
            </a:r>
          </a:p>
          <a:p>
            <a:pPr marL="0" indent="0">
              <a:buNone/>
            </a:pPr>
            <a:r>
              <a:rPr lang="en-US" sz="1800"/>
              <a:t>as per the work permit.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358478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22 METRE FALL WHILE DISMANTLING SCAFFOLDING</a:t>
            </a:r>
            <a:r>
              <a:rPr lang="fr-FR" sz="1600" b="1">
                <a:solidFill>
                  <a:srgbClr val="354D56"/>
                </a:solidFill>
              </a:rPr>
              <a:t>*</a:t>
            </a: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90931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996377"/>
            <a:ext cx="309059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lnSpc>
                <a:spcPct val="100000"/>
              </a:lnSpc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 worker was dismantling a scaffolding.</a:t>
            </a:r>
          </a:p>
          <a:p>
            <a:pPr marL="252000" lvl="1" indent="-252000" defTabSz="685800">
              <a:lnSpc>
                <a:spcPct val="100000"/>
              </a:lnSpc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He was wearing a safety harness that was not attached to an anchor point.</a:t>
            </a:r>
          </a:p>
          <a:p>
            <a:pPr marL="252000" lvl="1" indent="-252000" defTabSz="685800">
              <a:lnSpc>
                <a:spcPct val="100000"/>
              </a:lnSpc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While moving on the unstable and partially dismantled scaffolding, he lost his balance and fell 22 metres.</a:t>
            </a:r>
            <a:endParaRPr lang="fr-FR" sz="12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991405"/>
            <a:ext cx="238872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E1001A"/>
              </a:solidFill>
              <a:cs typeface="Arial" panose="020B0604020202020204"/>
            </a:endParaRPr>
          </a:p>
          <a:p>
            <a:pPr marL="252000" indent="-252000"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200"/>
              <a:t>Death of the worker.</a:t>
            </a: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165278"/>
            <a:ext cx="238872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1001A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Incomplete training on the risks associated with work at height.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The worker's harness was not attached to an anchor point.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b="1" dirty="0"/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4EBD5649-CEFE-A747-81F3-A018B0B22F84}"/>
              </a:ext>
            </a:extLst>
          </p:cNvPr>
          <p:cNvCxnSpPr>
            <a:cxnSpLocks/>
          </p:cNvCxnSpPr>
          <p:nvPr/>
        </p:nvCxnSpPr>
        <p:spPr>
          <a:xfrm>
            <a:off x="3806653" y="2094317"/>
            <a:ext cx="0" cy="4157798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87020A3-4BE7-0146-BDE6-0F5E232D1A8D}"/>
              </a:ext>
            </a:extLst>
          </p:cNvPr>
          <p:cNvCxnSpPr>
            <a:cxnSpLocks/>
          </p:cNvCxnSpPr>
          <p:nvPr/>
        </p:nvCxnSpPr>
        <p:spPr>
          <a:xfrm>
            <a:off x="6723473" y="2094317"/>
            <a:ext cx="0" cy="4157798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881762"/>
            <a:ext cx="2916362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8780593" y="4004369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E1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BBA6662-DF6A-5944-BAA8-6AE829985AF1}"/>
              </a:ext>
            </a:extLst>
          </p:cNvPr>
          <p:cNvSpPr txBox="1"/>
          <p:nvPr/>
        </p:nvSpPr>
        <p:spPr>
          <a:xfrm>
            <a:off x="8945706" y="4080883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u="sng">
                <a:solidFill>
                  <a:schemeClr val="bg1"/>
                </a:solidFill>
                <a:hlinkClick r:id="rId3" tooltip="REX exigence 10.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</a:t>
            </a:r>
            <a:r>
              <a:rPr lang="fr-FR" sz="1200" u="sng" dirty="0">
                <a:solidFill>
                  <a:schemeClr val="bg1"/>
                </a:solidFill>
                <a:hlinkClick r:id="rId3" tooltip="REX exigence 10.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REX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sp>
        <p:nvSpPr>
          <p:cNvPr id="25" name="Rectangle : coins arrondis 26">
            <a:extLst>
              <a:ext uri="{FF2B5EF4-FFF2-40B4-BE49-F238E27FC236}">
                <a16:creationId xmlns:a16="http://schemas.microsoft.com/office/drawing/2014/main" id="{F963AF65-DFB6-64EB-B006-105162EE3322}"/>
              </a:ext>
            </a:extLst>
          </p:cNvPr>
          <p:cNvSpPr/>
          <p:nvPr/>
        </p:nvSpPr>
        <p:spPr>
          <a:xfrm>
            <a:off x="6923691" y="2061681"/>
            <a:ext cx="4709747" cy="1721779"/>
          </a:xfrm>
          <a:prstGeom prst="roundRect">
            <a:avLst>
              <a:gd name="adj" fmla="val 6998"/>
            </a:avLst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98A344-C1DC-0800-C3CB-C149D34AF8A6}"/>
              </a:ext>
            </a:extLst>
          </p:cNvPr>
          <p:cNvSpPr txBox="1"/>
          <p:nvPr/>
        </p:nvSpPr>
        <p:spPr>
          <a:xfrm>
            <a:off x="7177696" y="2829401"/>
            <a:ext cx="41796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E1001A"/>
                </a:solidFill>
              </a:rPr>
              <a:t>When I work at heights of 1.5 metre or more with a </a:t>
            </a:r>
            <a:r>
              <a:rPr lang="en-US" sz="1200" b="1">
                <a:solidFill>
                  <a:srgbClr val="E1001A"/>
                </a:solidFill>
              </a:rPr>
              <a:t>work permit</a:t>
            </a:r>
            <a:r>
              <a:rPr lang="en-US" sz="1200">
                <a:solidFill>
                  <a:srgbClr val="E1001A"/>
                </a:solidFill>
              </a:rPr>
              <a:t>, I wear a safety harness and attach myself permanently to suitable anchor points defined in advance.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D0BB1-7619-CEC0-F1F3-34F5242B47A8}"/>
              </a:ext>
            </a:extLst>
          </p:cNvPr>
          <p:cNvSpPr txBox="1"/>
          <p:nvPr/>
        </p:nvSpPr>
        <p:spPr>
          <a:xfrm>
            <a:off x="7705083" y="2334380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LESSONS TO BE LEARNED</a:t>
            </a:r>
            <a:endParaRPr lang="fr-FR" sz="1400" dirty="0">
              <a:solidFill>
                <a:srgbClr val="E1001A"/>
              </a:solidFill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735BB96B-7752-8BAD-C28B-F50755F94BBA}"/>
              </a:ext>
            </a:extLst>
          </p:cNvPr>
          <p:cNvSpPr txBox="1"/>
          <p:nvPr/>
        </p:nvSpPr>
        <p:spPr>
          <a:xfrm>
            <a:off x="591051" y="6070014"/>
            <a:ext cx="312371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i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Event prior to </a:t>
            </a:r>
            <a:r>
              <a:rPr lang="fr-FR" sz="1100" i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84357804-4F8A-B77B-EA3F-98682252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3997" y="4000626"/>
            <a:ext cx="1653167" cy="2251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FA6895F-CC7B-4339-6BC0-14564326D319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251796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937432CF-D93C-C361-9640-ECAA870E9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696" y="2235654"/>
            <a:ext cx="396454" cy="41977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0E2F89E-199D-330C-38B5-1E68ABDD9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91"/>
            <a:ext cx="239461" cy="2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6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5064025-073E-A0E2-A278-29F7E6D84CC4}"/>
              </a:ext>
            </a:extLst>
          </p:cNvPr>
          <p:cNvSpPr/>
          <p:nvPr/>
        </p:nvSpPr>
        <p:spPr>
          <a:xfrm>
            <a:off x="532283" y="2117082"/>
            <a:ext cx="5648594" cy="3725064"/>
          </a:xfrm>
          <a:prstGeom prst="roundRect">
            <a:avLst>
              <a:gd name="adj" fmla="val 4744"/>
            </a:avLst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10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dirty="0" smtClean="0"/>
              <a:pPr/>
              <a:t>12</a:t>
            </a:fld>
            <a:endParaRPr lang="fr-FR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7755" y="358638"/>
            <a:ext cx="5040278" cy="5924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4</a:t>
            </a:r>
            <a:r>
              <a:rPr lang="fr-FR" sz="1800" b="1"/>
              <a:t>. </a:t>
            </a:r>
            <a:r>
              <a:rPr lang="en-US" sz="1800" b="1"/>
              <a:t>I use </a:t>
            </a:r>
            <a:r>
              <a:rPr lang="en-US" sz="1800"/>
              <a:t>scaffolding fit for purpose and approved.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8" y="242844"/>
            <a:ext cx="3756433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GOOD PRACTICE</a:t>
            </a:r>
          </a:p>
        </p:txBody>
      </p: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75290F93-C57A-D1B1-4449-ABD7E0FC4878}"/>
              </a:ext>
            </a:extLst>
          </p:cNvPr>
          <p:cNvSpPr txBox="1">
            <a:spLocks/>
          </p:cNvSpPr>
          <p:nvPr/>
        </p:nvSpPr>
        <p:spPr>
          <a:xfrm>
            <a:off x="532283" y="1358478"/>
            <a:ext cx="9035750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GOOD PRACTICE ON CHECKING SCAFFOLDING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1B300B5D-8D4D-E28F-7566-443C286DD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3"/>
          <a:stretch/>
        </p:blipFill>
        <p:spPr>
          <a:xfrm>
            <a:off x="6901458" y="2204020"/>
            <a:ext cx="3062229" cy="3885249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7AB0012-1153-42A2-4AD6-6EAA5C579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011" y="1358478"/>
            <a:ext cx="505201" cy="1081556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823149" y="2355916"/>
            <a:ext cx="5042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>
                <a:solidFill>
                  <a:srgbClr val="E1001A"/>
                </a:solidFill>
                <a:cs typeface="Arial" panose="020B0604020202020204"/>
              </a:rPr>
              <a:t>CHECKING THE GENERAL CONDITION OF A SCAFFOLD</a:t>
            </a:r>
            <a:endParaRPr lang="en-US" sz="1400" b="1" dirty="0">
              <a:solidFill>
                <a:srgbClr val="E1001A"/>
              </a:solidFill>
              <a:cs typeface="Arial" panose="020B0604020202020204"/>
            </a:endParaRPr>
          </a:p>
        </p:txBody>
      </p: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935ED7B1-BCD1-AF22-D2D1-9ACA9BBE2482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251796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Ellipse 111">
            <a:extLst>
              <a:ext uri="{FF2B5EF4-FFF2-40B4-BE49-F238E27FC236}">
                <a16:creationId xmlns:a16="http://schemas.microsoft.com/office/drawing/2014/main" id="{E38B2087-9B59-9EA5-48CB-AF350664C290}"/>
              </a:ext>
            </a:extLst>
          </p:cNvPr>
          <p:cNvSpPr/>
          <p:nvPr/>
        </p:nvSpPr>
        <p:spPr>
          <a:xfrm>
            <a:off x="8599670" y="4769300"/>
            <a:ext cx="257989" cy="257989"/>
          </a:xfrm>
          <a:prstGeom prst="ellipse">
            <a:avLst/>
          </a:prstGeom>
          <a:solidFill>
            <a:schemeClr val="bg1"/>
          </a:solidFill>
          <a:ln w="15875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C941CB0D-3377-4E40-9462-21313133C630}"/>
              </a:ext>
            </a:extLst>
          </p:cNvPr>
          <p:cNvSpPr txBox="1"/>
          <p:nvPr/>
        </p:nvSpPr>
        <p:spPr>
          <a:xfrm>
            <a:off x="8683722" y="4805962"/>
            <a:ext cx="898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rgbClr val="FF0000"/>
                </a:solidFill>
                <a:cs typeface="Arial" panose="020B0604020202020204"/>
              </a:rPr>
              <a:t>1</a:t>
            </a:r>
            <a:endParaRPr lang="fr-FR" sz="1100" dirty="0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DEB705A6-BF0E-3346-35F2-E1605944EBC0}"/>
              </a:ext>
            </a:extLst>
          </p:cNvPr>
          <p:cNvSpPr/>
          <p:nvPr/>
        </p:nvSpPr>
        <p:spPr>
          <a:xfrm>
            <a:off x="9681338" y="5432798"/>
            <a:ext cx="257989" cy="257989"/>
          </a:xfrm>
          <a:prstGeom prst="ellipse">
            <a:avLst/>
          </a:prstGeom>
          <a:solidFill>
            <a:schemeClr val="bg1"/>
          </a:solidFill>
          <a:ln w="15875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FBD3E22A-5784-0ACE-CD2C-E06370C5FB3C}"/>
              </a:ext>
            </a:extLst>
          </p:cNvPr>
          <p:cNvSpPr txBox="1"/>
          <p:nvPr/>
        </p:nvSpPr>
        <p:spPr>
          <a:xfrm>
            <a:off x="9765390" y="5469460"/>
            <a:ext cx="898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rgbClr val="E1001A"/>
                </a:solidFill>
                <a:cs typeface="Arial" panose="020B0604020202020204"/>
              </a:rPr>
              <a:t>2</a:t>
            </a:r>
            <a:endParaRPr lang="fr-FR" sz="1100" dirty="0">
              <a:solidFill>
                <a:srgbClr val="E1001A"/>
              </a:solidFill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921AA6F9-7A0E-05B8-7D13-22F69B6DB7AC}"/>
              </a:ext>
            </a:extLst>
          </p:cNvPr>
          <p:cNvSpPr/>
          <p:nvPr/>
        </p:nvSpPr>
        <p:spPr>
          <a:xfrm>
            <a:off x="9709216" y="4657788"/>
            <a:ext cx="257989" cy="257989"/>
          </a:xfrm>
          <a:prstGeom prst="ellipse">
            <a:avLst/>
          </a:prstGeom>
          <a:solidFill>
            <a:schemeClr val="bg1"/>
          </a:solidFill>
          <a:ln w="15875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157BB784-C841-81B2-A993-0D82B1ED08E7}"/>
              </a:ext>
            </a:extLst>
          </p:cNvPr>
          <p:cNvSpPr txBox="1"/>
          <p:nvPr/>
        </p:nvSpPr>
        <p:spPr>
          <a:xfrm>
            <a:off x="9793268" y="4694450"/>
            <a:ext cx="898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rgbClr val="E1001A"/>
                </a:solidFill>
                <a:cs typeface="Arial" panose="020B0604020202020204"/>
              </a:rPr>
              <a:t>3</a:t>
            </a:r>
            <a:endParaRPr lang="fr-FR" sz="1100" dirty="0">
              <a:solidFill>
                <a:srgbClr val="E1001A"/>
              </a:solidFill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D60EFED9-CA5A-2056-90D7-8577273D3EE5}"/>
              </a:ext>
            </a:extLst>
          </p:cNvPr>
          <p:cNvSpPr/>
          <p:nvPr/>
        </p:nvSpPr>
        <p:spPr>
          <a:xfrm>
            <a:off x="8337616" y="5806363"/>
            <a:ext cx="257989" cy="257989"/>
          </a:xfrm>
          <a:prstGeom prst="ellipse">
            <a:avLst/>
          </a:prstGeom>
          <a:solidFill>
            <a:schemeClr val="bg1"/>
          </a:solidFill>
          <a:ln w="15875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A1E57FF0-A12F-DA63-96AF-2F9B54FE8798}"/>
              </a:ext>
            </a:extLst>
          </p:cNvPr>
          <p:cNvSpPr txBox="1"/>
          <p:nvPr/>
        </p:nvSpPr>
        <p:spPr>
          <a:xfrm>
            <a:off x="8421668" y="5843025"/>
            <a:ext cx="898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rgbClr val="E1001A"/>
                </a:solidFill>
                <a:cs typeface="Arial" panose="020B0604020202020204"/>
              </a:rPr>
              <a:t>4</a:t>
            </a:r>
            <a:endParaRPr lang="fr-FR" sz="1100" dirty="0">
              <a:solidFill>
                <a:srgbClr val="E1001A"/>
              </a:solidFill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B8779DF1-98A4-7050-DA52-D0C452A0C407}"/>
              </a:ext>
            </a:extLst>
          </p:cNvPr>
          <p:cNvSpPr/>
          <p:nvPr/>
        </p:nvSpPr>
        <p:spPr>
          <a:xfrm>
            <a:off x="8488157" y="3994290"/>
            <a:ext cx="257989" cy="257989"/>
          </a:xfrm>
          <a:prstGeom prst="ellipse">
            <a:avLst/>
          </a:prstGeom>
          <a:solidFill>
            <a:schemeClr val="bg1"/>
          </a:solidFill>
          <a:ln w="15875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F53094CC-456E-8D5B-59B5-97E23ACFBE8A}"/>
              </a:ext>
            </a:extLst>
          </p:cNvPr>
          <p:cNvSpPr txBox="1"/>
          <p:nvPr/>
        </p:nvSpPr>
        <p:spPr>
          <a:xfrm>
            <a:off x="8572209" y="4030952"/>
            <a:ext cx="898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rgbClr val="E1001A"/>
                </a:solidFill>
                <a:cs typeface="Arial" panose="020B0604020202020204"/>
              </a:rPr>
              <a:t>5</a:t>
            </a:r>
            <a:endParaRPr lang="fr-FR" sz="1100" dirty="0">
              <a:solidFill>
                <a:srgbClr val="E1001A"/>
              </a:solidFill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09D44A99-E831-6B1E-34F0-AB6837372B3A}"/>
              </a:ext>
            </a:extLst>
          </p:cNvPr>
          <p:cNvSpPr/>
          <p:nvPr/>
        </p:nvSpPr>
        <p:spPr>
          <a:xfrm>
            <a:off x="6982742" y="2778807"/>
            <a:ext cx="257989" cy="257989"/>
          </a:xfrm>
          <a:prstGeom prst="ellipse">
            <a:avLst/>
          </a:prstGeom>
          <a:solidFill>
            <a:schemeClr val="bg1"/>
          </a:solidFill>
          <a:ln w="15875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0D52A399-5331-0677-C3EB-8EE0F3E47D84}"/>
              </a:ext>
            </a:extLst>
          </p:cNvPr>
          <p:cNvSpPr txBox="1"/>
          <p:nvPr/>
        </p:nvSpPr>
        <p:spPr>
          <a:xfrm>
            <a:off x="7066794" y="2815469"/>
            <a:ext cx="898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rgbClr val="E1001A"/>
                </a:solidFill>
                <a:cs typeface="Arial" panose="020B0604020202020204"/>
              </a:rPr>
              <a:t>6</a:t>
            </a:r>
            <a:endParaRPr lang="fr-FR" sz="1100" dirty="0">
              <a:solidFill>
                <a:srgbClr val="E1001A"/>
              </a:solidFill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FB1706A3-C5D7-2F7A-5C25-6CAB3D49B015}"/>
              </a:ext>
            </a:extLst>
          </p:cNvPr>
          <p:cNvSpPr/>
          <p:nvPr/>
        </p:nvSpPr>
        <p:spPr>
          <a:xfrm>
            <a:off x="9129352" y="2282577"/>
            <a:ext cx="257989" cy="257989"/>
          </a:xfrm>
          <a:prstGeom prst="ellipse">
            <a:avLst/>
          </a:prstGeom>
          <a:solidFill>
            <a:schemeClr val="bg1"/>
          </a:solidFill>
          <a:ln w="15875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5A811605-E22D-FF51-5C4F-BA2DB9D5C680}"/>
              </a:ext>
            </a:extLst>
          </p:cNvPr>
          <p:cNvSpPr txBox="1"/>
          <p:nvPr/>
        </p:nvSpPr>
        <p:spPr>
          <a:xfrm>
            <a:off x="9213404" y="2319239"/>
            <a:ext cx="898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rgbClr val="E1001A"/>
                </a:solidFill>
                <a:cs typeface="Arial" panose="020B0604020202020204"/>
              </a:rPr>
              <a:t>7</a:t>
            </a:r>
            <a:endParaRPr lang="fr-FR" sz="1100" dirty="0">
              <a:solidFill>
                <a:srgbClr val="E1001A"/>
              </a:solidFill>
            </a:endParaRP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DCD28FD-C9E9-2804-4424-8F1C23404EEE}"/>
              </a:ext>
            </a:extLst>
          </p:cNvPr>
          <p:cNvSpPr/>
          <p:nvPr/>
        </p:nvSpPr>
        <p:spPr>
          <a:xfrm>
            <a:off x="7250371" y="4256343"/>
            <a:ext cx="257989" cy="257989"/>
          </a:xfrm>
          <a:prstGeom prst="ellipse">
            <a:avLst/>
          </a:prstGeom>
          <a:solidFill>
            <a:schemeClr val="bg1"/>
          </a:solidFill>
          <a:ln w="15875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AD1131D6-E9F1-38DE-26AF-BEB604389DA7}"/>
              </a:ext>
            </a:extLst>
          </p:cNvPr>
          <p:cNvSpPr txBox="1"/>
          <p:nvPr/>
        </p:nvSpPr>
        <p:spPr>
          <a:xfrm>
            <a:off x="7334423" y="4293005"/>
            <a:ext cx="898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rgbClr val="E1001A"/>
                </a:solidFill>
                <a:cs typeface="Arial" panose="020B0604020202020204"/>
              </a:rPr>
              <a:t>8</a:t>
            </a:r>
            <a:endParaRPr lang="fr-FR" sz="1100" dirty="0">
              <a:solidFill>
                <a:srgbClr val="E1001A"/>
              </a:solidFill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78D687C6-7C4E-6075-1626-549605CE1B0C}"/>
              </a:ext>
            </a:extLst>
          </p:cNvPr>
          <p:cNvSpPr/>
          <p:nvPr/>
        </p:nvSpPr>
        <p:spPr>
          <a:xfrm>
            <a:off x="9279893" y="1451811"/>
            <a:ext cx="257989" cy="257989"/>
          </a:xfrm>
          <a:prstGeom prst="ellipse">
            <a:avLst/>
          </a:prstGeom>
          <a:solidFill>
            <a:schemeClr val="bg1"/>
          </a:solidFill>
          <a:ln w="15875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C0DBEE3E-83F4-388D-53F5-8336778EE253}"/>
              </a:ext>
            </a:extLst>
          </p:cNvPr>
          <p:cNvSpPr txBox="1"/>
          <p:nvPr/>
        </p:nvSpPr>
        <p:spPr>
          <a:xfrm>
            <a:off x="9363945" y="1488473"/>
            <a:ext cx="898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200" dirty="0">
                <a:solidFill>
                  <a:srgbClr val="E1001A"/>
                </a:solidFill>
                <a:cs typeface="Arial" panose="020B0604020202020204"/>
              </a:rPr>
              <a:t>9</a:t>
            </a:r>
            <a:endParaRPr lang="fr-FR" sz="1100" dirty="0">
              <a:solidFill>
                <a:srgbClr val="E1001A"/>
              </a:solidFill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6ED9A05E-B1AB-37BD-82F0-3BE188662566}"/>
              </a:ext>
            </a:extLst>
          </p:cNvPr>
          <p:cNvSpPr txBox="1"/>
          <p:nvPr/>
        </p:nvSpPr>
        <p:spPr>
          <a:xfrm>
            <a:off x="777544" y="2738375"/>
            <a:ext cx="5183222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spcAft>
                <a:spcPts val="600"/>
              </a:spcAft>
              <a:buClr>
                <a:srgbClr val="E1001A"/>
              </a:buClr>
              <a:buFont typeface="+mj-lt"/>
              <a:buAutoNum type="arabicPeriod"/>
            </a:pPr>
            <a:r>
              <a:rPr lang="en-US" sz="1200" b="1">
                <a:solidFill>
                  <a:srgbClr val="4E5B5E"/>
                </a:solidFill>
              </a:rPr>
              <a:t>Presence of a safety label </a:t>
            </a:r>
            <a:r>
              <a:rPr lang="en-US" sz="1200">
                <a:solidFill>
                  <a:srgbClr val="4E5B5E"/>
                </a:solidFill>
              </a:rPr>
              <a:t>(green if the scaffold is compliant). </a:t>
            </a:r>
          </a:p>
          <a:p>
            <a:pPr marL="228600" indent="-228600">
              <a:spcAft>
                <a:spcPts val="600"/>
              </a:spcAft>
              <a:buClr>
                <a:srgbClr val="E1001A"/>
              </a:buClr>
              <a:buFont typeface="+mj-lt"/>
              <a:buAutoNum type="arabicPeriod"/>
            </a:pPr>
            <a:r>
              <a:rPr lang="en-US" sz="1200" b="1">
                <a:solidFill>
                  <a:srgbClr val="4E5B5E"/>
                </a:solidFill>
              </a:rPr>
              <a:t>Scaffold legs are properly braced </a:t>
            </a:r>
            <a:r>
              <a:rPr lang="en-US" sz="1200">
                <a:solidFill>
                  <a:srgbClr val="4E5B5E"/>
                </a:solidFill>
              </a:rPr>
              <a:t>(load distribution plates in full contact with the surface).</a:t>
            </a:r>
          </a:p>
          <a:p>
            <a:pPr marL="228600" indent="-228600">
              <a:spcAft>
                <a:spcPts val="600"/>
              </a:spcAft>
              <a:buClr>
                <a:srgbClr val="E1001A"/>
              </a:buClr>
              <a:buFont typeface="+mj-lt"/>
              <a:buAutoNum type="arabicPeriod"/>
            </a:pPr>
            <a:r>
              <a:rPr lang="en-US" sz="1200" b="1">
                <a:solidFill>
                  <a:srgbClr val="4E5B5E"/>
                </a:solidFill>
              </a:rPr>
              <a:t>The structure comprises crossbraces.</a:t>
            </a:r>
          </a:p>
          <a:p>
            <a:pPr marL="228600" indent="-228600">
              <a:spcAft>
                <a:spcPts val="600"/>
              </a:spcAft>
              <a:buClr>
                <a:srgbClr val="E1001A"/>
              </a:buClr>
              <a:buFont typeface="+mj-lt"/>
              <a:buAutoNum type="arabicPeriod"/>
            </a:pPr>
            <a:r>
              <a:rPr lang="en-US" sz="1200" b="1">
                <a:solidFill>
                  <a:srgbClr val="4E5B5E"/>
                </a:solidFill>
              </a:rPr>
              <a:t>The horizontal braces are properly fixed on the bases.</a:t>
            </a:r>
          </a:p>
          <a:p>
            <a:pPr marL="228600" indent="-228600">
              <a:spcAft>
                <a:spcPts val="600"/>
              </a:spcAft>
              <a:buClr>
                <a:srgbClr val="E1001A"/>
              </a:buClr>
              <a:buFont typeface="+mj-lt"/>
              <a:buAutoNum type="arabicPeriod"/>
            </a:pPr>
            <a:r>
              <a:rPr lang="en-US" sz="1200" b="1">
                <a:solidFill>
                  <a:srgbClr val="4E5B5E"/>
                </a:solidFill>
              </a:rPr>
              <a:t>The working platforms </a:t>
            </a:r>
            <a:r>
              <a:rPr lang="en-US" sz="1200">
                <a:solidFill>
                  <a:srgbClr val="4E5B5E"/>
                </a:solidFill>
              </a:rPr>
              <a:t>are complete and unobstructed.</a:t>
            </a:r>
          </a:p>
          <a:p>
            <a:pPr marL="228600" indent="-228600">
              <a:spcAft>
                <a:spcPts val="600"/>
              </a:spcAft>
              <a:buClr>
                <a:srgbClr val="E1001A"/>
              </a:buClr>
              <a:buFont typeface="+mj-lt"/>
              <a:buAutoNum type="arabicPeriod"/>
            </a:pPr>
            <a:r>
              <a:rPr lang="en-US" sz="1200" b="1">
                <a:solidFill>
                  <a:srgbClr val="4E5B5E"/>
                </a:solidFill>
              </a:rPr>
              <a:t>The access gates or traps are closed.</a:t>
            </a:r>
          </a:p>
          <a:p>
            <a:pPr marL="228600" indent="-228600">
              <a:spcAft>
                <a:spcPts val="600"/>
              </a:spcAft>
              <a:buClr>
                <a:srgbClr val="E1001A"/>
              </a:buClr>
              <a:buFont typeface="+mj-lt"/>
              <a:buAutoNum type="arabicPeriod"/>
            </a:pPr>
            <a:r>
              <a:rPr lang="en-US" sz="1200" b="1">
                <a:solidFill>
                  <a:srgbClr val="4E5B5E"/>
                </a:solidFill>
              </a:rPr>
              <a:t>Full guard rails </a:t>
            </a:r>
            <a:r>
              <a:rPr lang="en-US" sz="1200">
                <a:solidFill>
                  <a:srgbClr val="4E5B5E"/>
                </a:solidFill>
              </a:rPr>
              <a:t>(top and middle rails, and toe board) are installed on all working platforms.</a:t>
            </a:r>
          </a:p>
          <a:p>
            <a:pPr marL="228600" indent="-228600">
              <a:spcAft>
                <a:spcPts val="600"/>
              </a:spcAft>
              <a:buClr>
                <a:srgbClr val="E1001A"/>
              </a:buClr>
              <a:buFont typeface="+mj-lt"/>
              <a:buAutoNum type="arabicPeriod"/>
            </a:pPr>
            <a:r>
              <a:rPr lang="en-US" sz="1200" b="1">
                <a:solidFill>
                  <a:srgbClr val="4E5B5E"/>
                </a:solidFill>
              </a:rPr>
              <a:t>All ladders are secured.</a:t>
            </a:r>
          </a:p>
          <a:p>
            <a:pPr marL="228600" indent="-228600">
              <a:spcAft>
                <a:spcPts val="600"/>
              </a:spcAft>
              <a:buClr>
                <a:srgbClr val="E1001A"/>
              </a:buClr>
              <a:buFont typeface="+mj-lt"/>
              <a:buAutoNum type="arabicPeriod"/>
            </a:pPr>
            <a:r>
              <a:rPr lang="en-US" sz="1200" b="1">
                <a:solidFill>
                  <a:srgbClr val="4E5B5E"/>
                </a:solidFill>
              </a:rPr>
              <a:t>Respect for safety distances </a:t>
            </a:r>
            <a:r>
              <a:rPr lang="en-US" sz="1200">
                <a:solidFill>
                  <a:srgbClr val="4E5B5E"/>
                </a:solidFill>
              </a:rPr>
              <a:t>from potential hazards (power lines, co-activity).</a:t>
            </a:r>
            <a:endParaRPr lang="fr-FR" sz="1200" dirty="0">
              <a:solidFill>
                <a:srgbClr val="4E5B5E"/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BA452B2-BA24-1847-3590-903D22C94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45" y="427091"/>
            <a:ext cx="239461" cy="2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2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10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dirty="0" smtClean="0"/>
              <a:pPr/>
              <a:t>13</a:t>
            </a:fld>
            <a:endParaRPr lang="fr-FR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5646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5</a:t>
            </a:r>
            <a:r>
              <a:rPr lang="fr-FR" sz="1800" b="1"/>
              <a:t>. </a:t>
            </a:r>
            <a:r>
              <a:rPr lang="en-US" sz="1800" b="1"/>
              <a:t>I respect </a:t>
            </a:r>
            <a:r>
              <a:rPr lang="en-US" sz="1800"/>
              <a:t>the minimum safety distance when working near</a:t>
            </a:r>
          </a:p>
          <a:p>
            <a:pPr marL="0" indent="0">
              <a:buNone/>
            </a:pPr>
            <a:r>
              <a:rPr lang="en-US" sz="1800"/>
              <a:t>power lines.</a:t>
            </a:r>
          </a:p>
          <a:p>
            <a:pPr marL="0" indent="0">
              <a:buNone/>
            </a:pPr>
            <a:endParaRPr lang="fr-FR" sz="1800" dirty="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358478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ELECTROCUTION WHILE USING A MOBILE SCAFFOLD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90931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996377"/>
            <a:ext cx="309059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1001A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/>
              <a:t>Two workers were using a mobile scaffold for painting work.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/>
              <a:t>When the scaffolding was moved near 22 kV overhead lines, an electric arc occurred with the metal structure of the scaffolding.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/>
              <a:t>The two workers were electrified.</a:t>
            </a:r>
            <a:r>
              <a:rPr lang="fr-FR" sz="1200" dirty="0"/>
              <a:t> 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991405"/>
            <a:ext cx="2388727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E1001A"/>
              </a:solidFill>
              <a:cs typeface="Arial" panose="020B0604020202020204"/>
            </a:endParaRPr>
          </a:p>
          <a:p>
            <a:pPr marL="252000" indent="-252000">
              <a:spcAft>
                <a:spcPts val="6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200"/>
              <a:t>Death of one worker.</a:t>
            </a:r>
            <a:endParaRPr lang="fr-FR" sz="1200" dirty="0"/>
          </a:p>
          <a:p>
            <a:pPr marL="252000" indent="-252000"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200"/>
              <a:t>Amputation of the forearm of the second worker.</a:t>
            </a: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633776"/>
            <a:ext cx="2388727" cy="15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1001A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Insufficient risk assessment (proximity of power line not taken into account).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Insufficient training on the risks of electrification when working at height near power lines.</a:t>
            </a:r>
            <a:endParaRPr lang="fr-FR" sz="1200" dirty="0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87020A3-4BE7-0146-BDE6-0F5E232D1A8D}"/>
              </a:ext>
            </a:extLst>
          </p:cNvPr>
          <p:cNvCxnSpPr>
            <a:cxnSpLocks/>
          </p:cNvCxnSpPr>
          <p:nvPr/>
        </p:nvCxnSpPr>
        <p:spPr>
          <a:xfrm>
            <a:off x="6723473" y="2094317"/>
            <a:ext cx="0" cy="405692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350260"/>
            <a:ext cx="2916362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6952225" y="5800844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E1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BBA6662-DF6A-5944-BAA8-6AE829985AF1}"/>
              </a:ext>
            </a:extLst>
          </p:cNvPr>
          <p:cNvSpPr txBox="1"/>
          <p:nvPr/>
        </p:nvSpPr>
        <p:spPr>
          <a:xfrm>
            <a:off x="7117338" y="5877358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u="sng">
                <a:solidFill>
                  <a:schemeClr val="bg1"/>
                </a:solidFill>
                <a:hlinkClick r:id="rId3" tooltip="REX exigence 10.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</a:t>
            </a:r>
            <a:r>
              <a:rPr lang="fr-FR" sz="1200" u="sng" dirty="0">
                <a:solidFill>
                  <a:schemeClr val="bg1"/>
                </a:solidFill>
                <a:hlinkClick r:id="rId3" tooltip="REX exigence 10.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REX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sp>
        <p:nvSpPr>
          <p:cNvPr id="25" name="Rectangle : coins arrondis 26">
            <a:extLst>
              <a:ext uri="{FF2B5EF4-FFF2-40B4-BE49-F238E27FC236}">
                <a16:creationId xmlns:a16="http://schemas.microsoft.com/office/drawing/2014/main" id="{F963AF65-DFB6-64EB-B006-105162EE3322}"/>
              </a:ext>
            </a:extLst>
          </p:cNvPr>
          <p:cNvSpPr/>
          <p:nvPr/>
        </p:nvSpPr>
        <p:spPr>
          <a:xfrm>
            <a:off x="6923691" y="2061681"/>
            <a:ext cx="4709747" cy="1721779"/>
          </a:xfrm>
          <a:prstGeom prst="roundRect">
            <a:avLst>
              <a:gd name="adj" fmla="val 6998"/>
            </a:avLst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98A344-C1DC-0800-C3CB-C149D34AF8A6}"/>
              </a:ext>
            </a:extLst>
          </p:cNvPr>
          <p:cNvSpPr txBox="1"/>
          <p:nvPr/>
        </p:nvSpPr>
        <p:spPr>
          <a:xfrm>
            <a:off x="7177696" y="2829401"/>
            <a:ext cx="41796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E1001A"/>
                </a:solidFill>
              </a:rPr>
              <a:t>I ensure that the risk represented by </a:t>
            </a:r>
            <a:r>
              <a:rPr lang="en-US" sz="1200" b="1">
                <a:solidFill>
                  <a:srgbClr val="E1001A"/>
                </a:solidFill>
              </a:rPr>
              <a:t>power lines </a:t>
            </a:r>
            <a:r>
              <a:rPr lang="en-US" sz="1200">
                <a:solidFill>
                  <a:srgbClr val="E1001A"/>
                </a:solidFill>
              </a:rPr>
              <a:t>is taken into account when working at height.</a:t>
            </a:r>
          </a:p>
          <a:p>
            <a:r>
              <a:rPr lang="en-US" sz="1200">
                <a:solidFill>
                  <a:srgbClr val="E1001A"/>
                </a:solidFill>
              </a:rPr>
              <a:t>I respect the </a:t>
            </a:r>
            <a:r>
              <a:rPr lang="en-US" sz="1200" b="1">
                <a:solidFill>
                  <a:srgbClr val="E1001A"/>
                </a:solidFill>
              </a:rPr>
              <a:t>minimum safety distance </a:t>
            </a:r>
            <a:r>
              <a:rPr lang="en-US" sz="1200">
                <a:solidFill>
                  <a:srgbClr val="E1001A"/>
                </a:solidFill>
              </a:rPr>
              <a:t>from power lines.</a:t>
            </a:r>
            <a:endParaRPr lang="fr-FR" sz="1200">
              <a:solidFill>
                <a:srgbClr val="E1001A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D0BB1-7619-CEC0-F1F3-34F5242B47A8}"/>
              </a:ext>
            </a:extLst>
          </p:cNvPr>
          <p:cNvSpPr txBox="1"/>
          <p:nvPr/>
        </p:nvSpPr>
        <p:spPr>
          <a:xfrm>
            <a:off x="7705083" y="2334380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LESSONS TO BE LEARNED</a:t>
            </a:r>
            <a:endParaRPr lang="fr-FR" sz="1400" dirty="0">
              <a:solidFill>
                <a:srgbClr val="E1001A"/>
              </a:solidFill>
            </a:endParaRP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2A699F67-1E10-0D67-BD25-3B35268AA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527" t="57769" r="3096" b="1040"/>
          <a:stretch/>
        </p:blipFill>
        <p:spPr bwMode="auto">
          <a:xfrm>
            <a:off x="6952226" y="3966185"/>
            <a:ext cx="2351256" cy="1651934"/>
          </a:xfrm>
          <a:prstGeom prst="roundRect">
            <a:avLst>
              <a:gd name="adj" fmla="val 78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943F4FB6-D149-2D46-9238-D13ADC0A1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846" t="2001" r="6666" b="54386"/>
          <a:stretch/>
        </p:blipFill>
        <p:spPr bwMode="auto">
          <a:xfrm>
            <a:off x="9468594" y="3956851"/>
            <a:ext cx="2164844" cy="1661268"/>
          </a:xfrm>
          <a:prstGeom prst="roundRect">
            <a:avLst>
              <a:gd name="adj" fmla="val 79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B876C34-C613-98E7-0DA5-6B79070D4A26}"/>
              </a:ext>
            </a:extLst>
          </p:cNvPr>
          <p:cNvCxnSpPr>
            <a:cxnSpLocks/>
          </p:cNvCxnSpPr>
          <p:nvPr/>
        </p:nvCxnSpPr>
        <p:spPr>
          <a:xfrm>
            <a:off x="3810456" y="2094317"/>
            <a:ext cx="0" cy="405692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CFE015B-0521-E411-7540-BD4CFA2A1E73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251796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73AAB1C5-0E8B-EE93-89C1-6B8C1240C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696" y="2245816"/>
            <a:ext cx="396454" cy="41977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789DACF-58C0-75DF-FB72-F89C33BA2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91"/>
            <a:ext cx="239461" cy="239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1C1489-B0F6-4216-BF15-0FA87F04DDC4}"/>
              </a:ext>
            </a:extLst>
          </p:cNvPr>
          <p:cNvSpPr txBox="1"/>
          <p:nvPr/>
        </p:nvSpPr>
        <p:spPr>
          <a:xfrm>
            <a:off x="8309648" y="3960741"/>
            <a:ext cx="899007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1000" b="1">
                <a:solidFill>
                  <a:srgbClr val="FF0000"/>
                </a:solidFill>
              </a:rPr>
              <a:t>Power lines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0A15FC-2150-448E-92AC-D96EA169A5D2}"/>
              </a:ext>
            </a:extLst>
          </p:cNvPr>
          <p:cNvSpPr txBox="1"/>
          <p:nvPr/>
        </p:nvSpPr>
        <p:spPr>
          <a:xfrm>
            <a:off x="10769600" y="4386031"/>
            <a:ext cx="86383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700" b="1">
                <a:solidFill>
                  <a:srgbClr val="FF0000"/>
                </a:solidFill>
              </a:rPr>
              <a:t>Power lines</a:t>
            </a:r>
            <a:endParaRPr lang="fr-FR" sz="7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D9AE9A-4C3C-44F8-8E75-817976BB51E9}"/>
              </a:ext>
            </a:extLst>
          </p:cNvPr>
          <p:cNvSpPr txBox="1"/>
          <p:nvPr/>
        </p:nvSpPr>
        <p:spPr>
          <a:xfrm>
            <a:off x="11122121" y="5261947"/>
            <a:ext cx="404861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700" b="1">
                <a:solidFill>
                  <a:srgbClr val="3ACCE9"/>
                </a:solidFill>
              </a:rPr>
              <a:t>Shop</a:t>
            </a:r>
            <a:endParaRPr lang="fr-FR" sz="700" b="1" dirty="0">
              <a:solidFill>
                <a:srgbClr val="3ACCE9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2B27CA-1A89-41D9-A3AD-36FDA87363D4}"/>
              </a:ext>
            </a:extLst>
          </p:cNvPr>
          <p:cNvSpPr txBox="1"/>
          <p:nvPr/>
        </p:nvSpPr>
        <p:spPr>
          <a:xfrm>
            <a:off x="9532234" y="4344486"/>
            <a:ext cx="44611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700" b="1">
                <a:solidFill>
                  <a:srgbClr val="FF0000"/>
                </a:solidFill>
              </a:rPr>
              <a:t>Accident</a:t>
            </a:r>
          </a:p>
          <a:p>
            <a:pPr algn="ctr"/>
            <a:r>
              <a:rPr lang="fr-FR" sz="700" b="1">
                <a:solidFill>
                  <a:srgbClr val="FF0000"/>
                </a:solidFill>
              </a:rPr>
              <a:t>location</a:t>
            </a:r>
            <a:endParaRPr lang="fr-FR" sz="7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B94165-1185-4DD8-8F2F-ECE5BA4C6DE6}"/>
              </a:ext>
            </a:extLst>
          </p:cNvPr>
          <p:cNvSpPr txBox="1"/>
          <p:nvPr/>
        </p:nvSpPr>
        <p:spPr>
          <a:xfrm>
            <a:off x="9643040" y="4113696"/>
            <a:ext cx="1254451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700" b="1">
                <a:solidFill>
                  <a:srgbClr val="3ACCE9"/>
                </a:solidFill>
              </a:rPr>
              <a:t>Canopy dedicated to trucks</a:t>
            </a:r>
            <a:endParaRPr lang="fr-FR" sz="700" b="1" dirty="0">
              <a:solidFill>
                <a:srgbClr val="3ACCE9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D218AE-05DE-467F-80D6-87294D46BB8D}"/>
              </a:ext>
            </a:extLst>
          </p:cNvPr>
          <p:cNvSpPr txBox="1"/>
          <p:nvPr/>
        </p:nvSpPr>
        <p:spPr>
          <a:xfrm>
            <a:off x="9540546" y="4973365"/>
            <a:ext cx="40701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700" b="1">
                <a:solidFill>
                  <a:srgbClr val="FFC000"/>
                </a:solidFill>
              </a:rPr>
              <a:t>Path</a:t>
            </a:r>
            <a:endParaRPr lang="fr-FR" sz="700" b="1" dirty="0">
              <a:solidFill>
                <a:srgbClr val="FFC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0615BE-DDF8-4C19-94AB-23E1626E9AE0}"/>
              </a:ext>
            </a:extLst>
          </p:cNvPr>
          <p:cNvSpPr txBox="1"/>
          <p:nvPr/>
        </p:nvSpPr>
        <p:spPr>
          <a:xfrm>
            <a:off x="9542703" y="5083392"/>
            <a:ext cx="612839" cy="144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700" b="1">
                <a:solidFill>
                  <a:srgbClr val="FFC000"/>
                </a:solidFill>
              </a:rPr>
              <a:t>of the scaffold</a:t>
            </a:r>
            <a:endParaRPr lang="fr-FR" sz="700" b="1" dirty="0">
              <a:solidFill>
                <a:srgbClr val="FFC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C3E236-EC60-4ED7-B5C9-1E8B0BAA1CF5}"/>
              </a:ext>
            </a:extLst>
          </p:cNvPr>
          <p:cNvSpPr txBox="1"/>
          <p:nvPr/>
        </p:nvSpPr>
        <p:spPr>
          <a:xfrm>
            <a:off x="9484359" y="5355727"/>
            <a:ext cx="69581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700" b="1">
                <a:solidFill>
                  <a:srgbClr val="3ACCE9"/>
                </a:solidFill>
              </a:rPr>
              <a:t>Main canopy</a:t>
            </a:r>
            <a:endParaRPr lang="fr-FR" sz="700" b="1" dirty="0">
              <a:solidFill>
                <a:srgbClr val="3ACC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 : coins arrondis 26">
            <a:extLst>
              <a:ext uri="{FF2B5EF4-FFF2-40B4-BE49-F238E27FC236}">
                <a16:creationId xmlns:a16="http://schemas.microsoft.com/office/drawing/2014/main" id="{F963AF65-DFB6-64EB-B006-105162EE3322}"/>
              </a:ext>
            </a:extLst>
          </p:cNvPr>
          <p:cNvSpPr/>
          <p:nvPr/>
        </p:nvSpPr>
        <p:spPr>
          <a:xfrm>
            <a:off x="6923691" y="2061681"/>
            <a:ext cx="4709747" cy="2687243"/>
          </a:xfrm>
          <a:prstGeom prst="roundRect">
            <a:avLst>
              <a:gd name="adj" fmla="val 6998"/>
            </a:avLst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4" y="159087"/>
            <a:ext cx="7889385" cy="5646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6</a:t>
            </a:r>
            <a:r>
              <a:rPr lang="fr-FR" sz="1800" b="1"/>
              <a:t>. </a:t>
            </a:r>
            <a:r>
              <a:rPr lang="en-US" sz="1800" b="1"/>
              <a:t>I ensure </a:t>
            </a:r>
            <a:r>
              <a:rPr lang="en-US" sz="1800"/>
              <a:t>the integrity of roofs (storage tanks, buildings, canopies…) before work starts and that appropriate fall protection has been installed for fragile areas</a:t>
            </a:r>
            <a:r>
              <a:rPr lang="fr-FR" sz="1800"/>
              <a:t>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358478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10 METRE FALL THROUGH A ROOF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90931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996377"/>
            <a:ext cx="309059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Two workers were inspecting a sheet metal roof of a warehouse for repair.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During the work, one of the two workers fell through a skylight.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He fell approximately 10 metres to the floor of the warehouse.</a:t>
            </a:r>
            <a:endParaRPr lang="fr-FR" sz="12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991405"/>
            <a:ext cx="238872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E1001A"/>
              </a:solidFill>
              <a:cs typeface="Arial" panose="020B0604020202020204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Death of the worker.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163876"/>
            <a:ext cx="238872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1001A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Lack of risk assessment and definition of corresponding prevention measures.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No supervision of the intervention.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87020A3-4BE7-0146-BDE6-0F5E232D1A8D}"/>
              </a:ext>
            </a:extLst>
          </p:cNvPr>
          <p:cNvCxnSpPr>
            <a:cxnSpLocks/>
          </p:cNvCxnSpPr>
          <p:nvPr/>
        </p:nvCxnSpPr>
        <p:spPr>
          <a:xfrm>
            <a:off x="6723473" y="2094317"/>
            <a:ext cx="0" cy="391809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880360"/>
            <a:ext cx="2916362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6923691" y="6250835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E1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BBA6662-DF6A-5944-BAA8-6AE829985AF1}"/>
              </a:ext>
            </a:extLst>
          </p:cNvPr>
          <p:cNvSpPr txBox="1"/>
          <p:nvPr/>
        </p:nvSpPr>
        <p:spPr>
          <a:xfrm>
            <a:off x="7088804" y="6327349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u="sng">
                <a:solidFill>
                  <a:schemeClr val="bg1"/>
                </a:solidFill>
                <a:hlinkClick r:id="rId3" tooltip="REX exigence 10.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</a:t>
            </a:r>
            <a:r>
              <a:rPr lang="fr-FR" sz="1200" u="sng" dirty="0">
                <a:solidFill>
                  <a:schemeClr val="bg1"/>
                </a:solidFill>
                <a:hlinkClick r:id="rId3" tooltip="REX exigence 10.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REX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6DDDA82-CFE2-0947-87B1-6206A4F7495F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251796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D0BB1-7619-CEC0-F1F3-34F5242B47A8}"/>
              </a:ext>
            </a:extLst>
          </p:cNvPr>
          <p:cNvSpPr txBox="1"/>
          <p:nvPr/>
        </p:nvSpPr>
        <p:spPr>
          <a:xfrm>
            <a:off x="7705083" y="2334380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LESSONS TO BE LEARNED</a:t>
            </a:r>
            <a:endParaRPr lang="fr-FR" sz="1400" dirty="0">
              <a:solidFill>
                <a:srgbClr val="E1001A"/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B876C34-C613-98E7-0DA5-6B79070D4A26}"/>
              </a:ext>
            </a:extLst>
          </p:cNvPr>
          <p:cNvCxnSpPr>
            <a:cxnSpLocks/>
          </p:cNvCxnSpPr>
          <p:nvPr/>
        </p:nvCxnSpPr>
        <p:spPr>
          <a:xfrm>
            <a:off x="3810456" y="2094317"/>
            <a:ext cx="0" cy="391809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3" descr="cid:image001.png@01D01326.DEE68A40">
            <a:extLst>
              <a:ext uri="{FF2B5EF4-FFF2-40B4-BE49-F238E27FC236}">
                <a16:creationId xmlns:a16="http://schemas.microsoft.com/office/drawing/2014/main" id="{C70D4507-7E45-2849-1F3B-6D454B5B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691" y="4956552"/>
            <a:ext cx="1774302" cy="1065619"/>
          </a:xfrm>
          <a:prstGeom prst="roundRect">
            <a:avLst>
              <a:gd name="adj" fmla="val 124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54" name="Picture 2" descr="cid:image002.png@01D01326.DEE68A40">
            <a:extLst>
              <a:ext uri="{FF2B5EF4-FFF2-40B4-BE49-F238E27FC236}">
                <a16:creationId xmlns:a16="http://schemas.microsoft.com/office/drawing/2014/main" id="{9E06BB29-2C44-8BF1-1E8E-6F2A41A3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066" y="4956552"/>
            <a:ext cx="1662145" cy="1065613"/>
          </a:xfrm>
          <a:prstGeom prst="roundRect">
            <a:avLst>
              <a:gd name="adj" fmla="val 105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56" name="Picture 3" descr="cid:image003.png@01D01326.DEE68A40">
            <a:extLst>
              <a:ext uri="{FF2B5EF4-FFF2-40B4-BE49-F238E27FC236}">
                <a16:creationId xmlns:a16="http://schemas.microsoft.com/office/drawing/2014/main" id="{D28A1420-3898-2E9F-931A-E1D3FFEF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225" y="4956552"/>
            <a:ext cx="836213" cy="1055855"/>
          </a:xfrm>
          <a:prstGeom prst="roundRect">
            <a:avLst>
              <a:gd name="adj" fmla="val 158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EB4F0DA-83ED-2F63-B6A1-BDD8B02D89F8}"/>
              </a:ext>
            </a:extLst>
          </p:cNvPr>
          <p:cNvSpPr/>
          <p:nvPr/>
        </p:nvSpPr>
        <p:spPr>
          <a:xfrm>
            <a:off x="8148320" y="5151120"/>
            <a:ext cx="284480" cy="203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AC46C6D-1E03-D527-3BC8-DA7EC4B1C88A}"/>
              </a:ext>
            </a:extLst>
          </p:cNvPr>
          <p:cNvSpPr/>
          <p:nvPr/>
        </p:nvSpPr>
        <p:spPr>
          <a:xfrm>
            <a:off x="9408013" y="5283752"/>
            <a:ext cx="656250" cy="4687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718F035-7B84-1927-EBF8-8625FE7B1F7C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8432800" y="5283752"/>
            <a:ext cx="975213" cy="23437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06BFDDCA-8544-8D19-C05A-7D3895EBAAD3}"/>
              </a:ext>
            </a:extLst>
          </p:cNvPr>
          <p:cNvSpPr/>
          <p:nvPr/>
        </p:nvSpPr>
        <p:spPr>
          <a:xfrm>
            <a:off x="11098855" y="4986316"/>
            <a:ext cx="284480" cy="203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F5CD1C1-6AE1-A912-DDD1-574399E3908F}"/>
              </a:ext>
            </a:extLst>
          </p:cNvPr>
          <p:cNvCxnSpPr>
            <a:stCxn id="30" idx="4"/>
          </p:cNvCxnSpPr>
          <p:nvPr/>
        </p:nvCxnSpPr>
        <p:spPr>
          <a:xfrm>
            <a:off x="11241095" y="5189516"/>
            <a:ext cx="0" cy="71077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4824069E-7933-4A91-48D6-4E4043010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696" y="2245816"/>
            <a:ext cx="396454" cy="41977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FC4B9D0-AF67-D262-CCB7-3878308584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91"/>
            <a:ext cx="239461" cy="23946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BAA3E4C-06B4-FBF4-B713-2DD453EB0F8E}"/>
              </a:ext>
            </a:extLst>
          </p:cNvPr>
          <p:cNvSpPr txBox="1"/>
          <p:nvPr/>
        </p:nvSpPr>
        <p:spPr>
          <a:xfrm>
            <a:off x="7184046" y="2830884"/>
            <a:ext cx="4173334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1200">
                <a:solidFill>
                  <a:srgbClr val="E1001A"/>
                </a:solidFill>
              </a:rPr>
              <a:t>Before accessing a roof, I make sure that an </a:t>
            </a:r>
            <a:r>
              <a:rPr lang="en-US" sz="1200" b="1">
                <a:solidFill>
                  <a:srgbClr val="E1001A"/>
                </a:solidFill>
              </a:rPr>
              <a:t>inspection of the premises</a:t>
            </a:r>
            <a:r>
              <a:rPr lang="en-US" sz="1200">
                <a:solidFill>
                  <a:srgbClr val="E1001A"/>
                </a:solidFill>
              </a:rPr>
              <a:t> has been carried out in order to identify the fragile areas, including the access, and to define the most appropriate </a:t>
            </a:r>
            <a:r>
              <a:rPr lang="en-US" sz="1200" b="1">
                <a:solidFill>
                  <a:srgbClr val="E1001A"/>
                </a:solidFill>
              </a:rPr>
              <a:t>prevention and protection measures</a:t>
            </a:r>
            <a:r>
              <a:rPr lang="en-US" sz="1200">
                <a:solidFill>
                  <a:srgbClr val="E1001A"/>
                </a:solidFill>
              </a:rPr>
              <a:t>: </a:t>
            </a:r>
          </a:p>
          <a:p>
            <a:pPr marL="171450" indent="-1714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rgbClr val="E1001A"/>
                </a:solidFill>
              </a:rPr>
              <a:t>Collective </a:t>
            </a:r>
            <a:r>
              <a:rPr lang="en-US" sz="1200">
                <a:solidFill>
                  <a:srgbClr val="E1001A"/>
                </a:solidFill>
              </a:rPr>
              <a:t>protections such as: temporary </a:t>
            </a:r>
            <a:r>
              <a:rPr lang="en-US" sz="1200" b="1">
                <a:solidFill>
                  <a:srgbClr val="E1001A"/>
                </a:solidFill>
              </a:rPr>
              <a:t>guardrails</a:t>
            </a:r>
            <a:r>
              <a:rPr lang="en-US" sz="1200">
                <a:solidFill>
                  <a:srgbClr val="E1001A"/>
                </a:solidFill>
              </a:rPr>
              <a:t> or </a:t>
            </a:r>
            <a:r>
              <a:rPr lang="en-US" sz="1200" b="1">
                <a:solidFill>
                  <a:srgbClr val="E1001A"/>
                </a:solidFill>
              </a:rPr>
              <a:t>nets</a:t>
            </a:r>
            <a:r>
              <a:rPr lang="en-US" sz="1200">
                <a:solidFill>
                  <a:srgbClr val="E1001A"/>
                </a:solidFill>
              </a:rPr>
              <a:t> below the work area.</a:t>
            </a:r>
          </a:p>
          <a:p>
            <a:pPr marL="171450" indent="-1714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b="1">
                <a:solidFill>
                  <a:srgbClr val="E1001A"/>
                </a:solidFill>
              </a:rPr>
              <a:t>Individual </a:t>
            </a:r>
            <a:r>
              <a:rPr lang="en-US" sz="1200">
                <a:solidFill>
                  <a:srgbClr val="E1001A"/>
                </a:solidFill>
              </a:rPr>
              <a:t>protection:</a:t>
            </a:r>
            <a:r>
              <a:rPr lang="en-US" sz="1200" b="1">
                <a:solidFill>
                  <a:srgbClr val="E1001A"/>
                </a:solidFill>
              </a:rPr>
              <a:t> safety harness </a:t>
            </a:r>
            <a:r>
              <a:rPr lang="en-US" sz="1200">
                <a:solidFill>
                  <a:srgbClr val="E1001A"/>
                </a:solidFill>
              </a:rPr>
              <a:t>attached via a suitable device to a </a:t>
            </a:r>
            <a:r>
              <a:rPr lang="en-US" sz="1200" b="1">
                <a:solidFill>
                  <a:srgbClr val="E1001A"/>
                </a:solidFill>
              </a:rPr>
              <a:t>validated</a:t>
            </a:r>
            <a:r>
              <a:rPr lang="en-US" sz="1200">
                <a:solidFill>
                  <a:srgbClr val="E1001A"/>
                </a:solidFill>
              </a:rPr>
              <a:t> anchor point.</a:t>
            </a:r>
            <a:endParaRPr lang="fr-FR" sz="1200">
              <a:solidFill>
                <a:srgbClr val="E1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7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E62B6E7-2A41-0974-1D03-1C058F8BB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25" y="427091"/>
            <a:ext cx="239461" cy="239461"/>
          </a:xfrm>
          <a:prstGeom prst="rect">
            <a:avLst/>
          </a:prstGeom>
        </p:spPr>
      </p:pic>
      <p:sp>
        <p:nvSpPr>
          <p:cNvPr id="25" name="Rectangle : coins arrondis 26">
            <a:extLst>
              <a:ext uri="{FF2B5EF4-FFF2-40B4-BE49-F238E27FC236}">
                <a16:creationId xmlns:a16="http://schemas.microsoft.com/office/drawing/2014/main" id="{F963AF65-DFB6-64EB-B006-105162EE3322}"/>
              </a:ext>
            </a:extLst>
          </p:cNvPr>
          <p:cNvSpPr/>
          <p:nvPr/>
        </p:nvSpPr>
        <p:spPr>
          <a:xfrm>
            <a:off x="6923692" y="2061682"/>
            <a:ext cx="4497014" cy="1534958"/>
          </a:xfrm>
          <a:prstGeom prst="roundRect">
            <a:avLst>
              <a:gd name="adj" fmla="val 6998"/>
            </a:avLst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10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dirty="0" smtClean="0"/>
              <a:pPr/>
              <a:t>15</a:t>
            </a:fld>
            <a:endParaRPr lang="fr-FR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4" y="358638"/>
            <a:ext cx="7889385" cy="5646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7. </a:t>
            </a:r>
            <a:r>
              <a:rPr lang="en-US" sz="1800" b="1"/>
              <a:t>I only move </a:t>
            </a:r>
            <a:r>
              <a:rPr lang="en-US" sz="1800"/>
              <a:t>a Mobile Elevating Work Platform (MEWP) in its low position.</a:t>
            </a:r>
          </a:p>
          <a:p>
            <a:pPr marL="0" indent="0">
              <a:buNone/>
            </a:pPr>
            <a:endParaRPr lang="fr-FR" sz="1800" dirty="0">
              <a:cs typeface="Arial" panose="020B0604020202020204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2" y="1358478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CRUSHING OF THE DRIVER OF A MEWP AT HEIGHT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90931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996377"/>
            <a:ext cx="309059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During asbestos removal work in a storage hall, a worker handled on his own a MEWP designed for this work.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He reversed the MEWP with the basket deployed at a height of 5 metres and was pinned against a metal beam located behind him.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991405"/>
            <a:ext cx="238872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E1001A"/>
              </a:solidFill>
              <a:cs typeface="Arial" panose="020B0604020202020204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/>
              <a:t>Death of the worker.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3163876"/>
            <a:ext cx="238872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E1001A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Starting the job in advance, without a work permit.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Using the the MEWP without a supervisor.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Moving the MEWP in its deployed position.</a:t>
            </a:r>
            <a:endParaRPr lang="fr-FR" sz="1200" b="1" dirty="0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887020A3-4BE7-0146-BDE6-0F5E232D1A8D}"/>
              </a:ext>
            </a:extLst>
          </p:cNvPr>
          <p:cNvCxnSpPr>
            <a:cxnSpLocks/>
          </p:cNvCxnSpPr>
          <p:nvPr/>
        </p:nvCxnSpPr>
        <p:spPr>
          <a:xfrm>
            <a:off x="6723473" y="2094317"/>
            <a:ext cx="0" cy="4048413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880360"/>
            <a:ext cx="2916362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F0DD31E-6491-DE40-A915-76385CA86296}"/>
              </a:ext>
            </a:extLst>
          </p:cNvPr>
          <p:cNvSpPr/>
          <p:nvPr/>
        </p:nvSpPr>
        <p:spPr>
          <a:xfrm>
            <a:off x="8868320" y="3778915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E1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BBA6662-DF6A-5944-BAA8-6AE829985AF1}"/>
              </a:ext>
            </a:extLst>
          </p:cNvPr>
          <p:cNvSpPr txBox="1"/>
          <p:nvPr/>
        </p:nvSpPr>
        <p:spPr>
          <a:xfrm>
            <a:off x="9033433" y="3855429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u="sng">
                <a:solidFill>
                  <a:schemeClr val="bg1"/>
                </a:solidFill>
                <a:hlinkClick r:id="rId4" tooltip="REX exigence 10.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the </a:t>
            </a:r>
            <a:r>
              <a:rPr lang="fr-FR" sz="1200" u="sng" dirty="0">
                <a:solidFill>
                  <a:schemeClr val="bg1"/>
                </a:solidFill>
                <a:hlinkClick r:id="rId4" tooltip="REX exigence 10.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REX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6DDDA82-CFE2-0947-87B1-6206A4F7495F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251796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34D0BB1-7619-CEC0-F1F3-34F5242B47A8}"/>
              </a:ext>
            </a:extLst>
          </p:cNvPr>
          <p:cNvSpPr txBox="1"/>
          <p:nvPr/>
        </p:nvSpPr>
        <p:spPr>
          <a:xfrm>
            <a:off x="7705083" y="2334380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E1001A"/>
                </a:solidFill>
                <a:cs typeface="Arial" panose="020B0604020202020204"/>
              </a:rPr>
              <a:t>LESSONS TO BE LEARNED</a:t>
            </a:r>
            <a:endParaRPr lang="fr-FR" sz="1400" dirty="0">
              <a:solidFill>
                <a:srgbClr val="E1001A"/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B876C34-C613-98E7-0DA5-6B79070D4A26}"/>
              </a:ext>
            </a:extLst>
          </p:cNvPr>
          <p:cNvCxnSpPr>
            <a:cxnSpLocks/>
          </p:cNvCxnSpPr>
          <p:nvPr/>
        </p:nvCxnSpPr>
        <p:spPr>
          <a:xfrm>
            <a:off x="3810456" y="2094317"/>
            <a:ext cx="0" cy="4048413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5">
            <a:extLst>
              <a:ext uri="{FF2B5EF4-FFF2-40B4-BE49-F238E27FC236}">
                <a16:creationId xmlns:a16="http://schemas.microsoft.com/office/drawing/2014/main" id="{4280ED74-BD73-685C-A3E1-1BD764BB5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58"/>
          <a:stretch/>
        </p:blipFill>
        <p:spPr bwMode="auto">
          <a:xfrm>
            <a:off x="6922776" y="3739678"/>
            <a:ext cx="1779741" cy="973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70" name="Picture 6">
            <a:extLst>
              <a:ext uri="{FF2B5EF4-FFF2-40B4-BE49-F238E27FC236}">
                <a16:creationId xmlns:a16="http://schemas.microsoft.com/office/drawing/2014/main" id="{D34BAB6C-D334-95C3-8904-E4A0D9DA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95"/>
          <a:stretch/>
        </p:blipFill>
        <p:spPr bwMode="auto">
          <a:xfrm>
            <a:off x="6923690" y="4886056"/>
            <a:ext cx="1778828" cy="1078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72" name="Ellipse 71">
            <a:extLst>
              <a:ext uri="{FF2B5EF4-FFF2-40B4-BE49-F238E27FC236}">
                <a16:creationId xmlns:a16="http://schemas.microsoft.com/office/drawing/2014/main" id="{DA759C8D-B3D8-8C2F-3DC7-36AD22B85A27}"/>
              </a:ext>
            </a:extLst>
          </p:cNvPr>
          <p:cNvSpPr/>
          <p:nvPr/>
        </p:nvSpPr>
        <p:spPr>
          <a:xfrm>
            <a:off x="7163531" y="4879828"/>
            <a:ext cx="656250" cy="3319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2ED056E7-4D4D-BA10-0FFB-395BF1905857}"/>
              </a:ext>
            </a:extLst>
          </p:cNvPr>
          <p:cNvSpPr/>
          <p:nvPr/>
        </p:nvSpPr>
        <p:spPr>
          <a:xfrm>
            <a:off x="7445535" y="4070621"/>
            <a:ext cx="490399" cy="3502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EADF026-C3BB-60A1-267F-D95C923E3EDF}"/>
              </a:ext>
            </a:extLst>
          </p:cNvPr>
          <p:cNvCxnSpPr>
            <a:cxnSpLocks/>
          </p:cNvCxnSpPr>
          <p:nvPr/>
        </p:nvCxnSpPr>
        <p:spPr>
          <a:xfrm flipV="1">
            <a:off x="7491656" y="4420906"/>
            <a:ext cx="156758" cy="46512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5FE7264B-4BCB-B49D-3A08-7915459AF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696" y="2245816"/>
            <a:ext cx="396454" cy="41977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3EA24F7-C511-99CA-B994-0EB362023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320" y="4288726"/>
            <a:ext cx="708990" cy="70899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BAA3E4C-06B4-FBF4-B713-2DD453EB0F8E}"/>
              </a:ext>
            </a:extLst>
          </p:cNvPr>
          <p:cNvSpPr txBox="1"/>
          <p:nvPr/>
        </p:nvSpPr>
        <p:spPr>
          <a:xfrm>
            <a:off x="7184046" y="2830884"/>
            <a:ext cx="41733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1001A"/>
                </a:solidFill>
              </a:rPr>
              <a:t>I do not move a MEWP in the </a:t>
            </a:r>
            <a:r>
              <a:rPr lang="en-US" sz="1200" b="1">
                <a:solidFill>
                  <a:srgbClr val="E1001A"/>
                </a:solidFill>
              </a:rPr>
              <a:t>deployed position</a:t>
            </a:r>
            <a:r>
              <a:rPr lang="en-US" sz="1200">
                <a:solidFill>
                  <a:srgbClr val="E1001A"/>
                </a:solidFill>
              </a:rPr>
              <a:t>.</a:t>
            </a:r>
          </a:p>
          <a:p>
            <a:pPr marL="171450" indent="-171450"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E1001A"/>
                </a:solidFill>
              </a:rPr>
              <a:t>I do not use a MEWP alone, without a second authorised person on the ground who is qualified to operate a MEWP.</a:t>
            </a:r>
            <a:endParaRPr lang="fr-FR" sz="1200">
              <a:solidFill>
                <a:srgbClr val="E1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E1001A"/>
                </a:solidFill>
              </a:rPr>
              <a:t>03.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Further information</a:t>
            </a:r>
            <a:endParaRPr lang="fr-FR" sz="9000" dirty="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26">
            <a:extLst>
              <a:ext uri="{FF2B5EF4-FFF2-40B4-BE49-F238E27FC236}">
                <a16:creationId xmlns:a16="http://schemas.microsoft.com/office/drawing/2014/main" id="{4AFE8CCE-3FE7-F048-80B9-1B662222567B}"/>
              </a:ext>
            </a:extLst>
          </p:cNvPr>
          <p:cNvSpPr/>
          <p:nvPr/>
        </p:nvSpPr>
        <p:spPr>
          <a:xfrm>
            <a:off x="2929436" y="1198343"/>
            <a:ext cx="6455633" cy="3041179"/>
          </a:xfrm>
          <a:prstGeom prst="roundRect">
            <a:avLst>
              <a:gd name="adj" fmla="val 6998"/>
            </a:avLst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AD57885-92BD-4B04-908E-55980F864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3032" y="1492410"/>
            <a:ext cx="5919820" cy="2376850"/>
          </a:xfrm>
          <a:ln w="19050">
            <a:noFill/>
          </a:ln>
        </p:spPr>
        <p:txBody>
          <a:bodyPr lIns="0" tIns="0" rIns="0" bIns="0"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When working at height, </a:t>
            </a:r>
            <a:r>
              <a:rPr lang="en-US" sz="1600" b="1" dirty="0">
                <a:solidFill>
                  <a:srgbClr val="E1001A"/>
                </a:solidFill>
              </a:rPr>
              <a:t>I use work equipment </a:t>
            </a:r>
            <a:r>
              <a:rPr lang="en-US" sz="1600" b="1" dirty="0" err="1">
                <a:solidFill>
                  <a:srgbClr val="E1001A"/>
                </a:solidFill>
              </a:rPr>
              <a:t>authorised</a:t>
            </a:r>
            <a:r>
              <a:rPr lang="en-US" sz="1600" b="1" dirty="0">
                <a:solidFill>
                  <a:srgbClr val="E1001A"/>
                </a:solidFill>
              </a:rPr>
              <a:t> </a:t>
            </a:r>
            <a:r>
              <a:rPr lang="en-US" sz="1600" dirty="0"/>
              <a:t>by my work permit (rolling work platform...).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1001A"/>
                </a:solidFill>
              </a:rPr>
              <a:t>I respect </a:t>
            </a:r>
            <a:r>
              <a:rPr lang="en-US" sz="1600" dirty="0"/>
              <a:t>safety barriers and perimeters (works, maintenance).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1001A"/>
                </a:solidFill>
              </a:rPr>
              <a:t>I do not place </a:t>
            </a:r>
            <a:r>
              <a:rPr lang="en-US" sz="1600" dirty="0"/>
              <a:t>objects on cupboards...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Even for heights lower than 1.50m, </a:t>
            </a:r>
            <a:r>
              <a:rPr lang="en-US" sz="1600" b="1" dirty="0">
                <a:solidFill>
                  <a:srgbClr val="E1001A"/>
                </a:solidFill>
              </a:rPr>
              <a:t>I prefer to use safe equipment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do not climb on desks, tables or chairs.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A222B6D-F6C6-419D-BBB8-7202E9E7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54D56"/>
                </a:solidFill>
              </a:rPr>
              <a:t>Examples of work at height in the office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E5095A-2CB6-4723-93C0-577E2AAEE6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668A3E-8209-4C48-A05F-854DA076C8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A104467-D185-E846-9CCD-549AB1B17FC5}"/>
              </a:ext>
            </a:extLst>
          </p:cNvPr>
          <p:cNvSpPr txBox="1"/>
          <p:nvPr/>
        </p:nvSpPr>
        <p:spPr>
          <a:xfrm>
            <a:off x="3899110" y="5001542"/>
            <a:ext cx="526374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50" dirty="0">
                <a:solidFill>
                  <a:srgbClr val="E1001A"/>
                </a:solidFill>
              </a:rPr>
              <a:t>At the office, I am also implicated!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9461B93-0908-2C4F-A916-CD866A6F7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3610" b="24144"/>
          <a:stretch/>
        </p:blipFill>
        <p:spPr bwMode="auto">
          <a:xfrm>
            <a:off x="581404" y="1198343"/>
            <a:ext cx="2191234" cy="2193896"/>
          </a:xfrm>
          <a:prstGeom prst="roundRect">
            <a:avLst>
              <a:gd name="adj" fmla="val 57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Image 6" descr="Une image contenant intérieur, mur, plafond&#10;&#10;Description générée automatiquement">
            <a:extLst>
              <a:ext uri="{FF2B5EF4-FFF2-40B4-BE49-F238E27FC236}">
                <a16:creationId xmlns:a16="http://schemas.microsoft.com/office/drawing/2014/main" id="{F1FDDF8C-0250-4171-9EE7-5DF5481C7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1" r="16254" b="10253"/>
          <a:stretch/>
        </p:blipFill>
        <p:spPr>
          <a:xfrm rot="5400000">
            <a:off x="372203" y="3748005"/>
            <a:ext cx="2609636" cy="2191233"/>
          </a:xfrm>
          <a:prstGeom prst="roundRect">
            <a:avLst>
              <a:gd name="adj" fmla="val 61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07BC17-3649-53E2-0AE6-278F52BC6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674" y="4862028"/>
            <a:ext cx="712479" cy="7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12" y="1257176"/>
            <a:ext cx="11134072" cy="453417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>
              <a:spcAft>
                <a:spcPts val="10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E1001A"/>
                </a:solidFill>
              </a:rPr>
              <a:t>CR</a:t>
            </a:r>
            <a:r>
              <a:rPr lang="fr-FR" sz="1800" b="1" dirty="0">
                <a:solidFill>
                  <a:srgbClr val="E1001A"/>
                </a:solidFill>
                <a:latin typeface="Roboto"/>
                <a:ea typeface="Roboto"/>
              </a:rPr>
              <a:t>-GR-HSE-425 – HSE </a:t>
            </a:r>
            <a:r>
              <a:rPr lang="fr-FR" sz="1800" b="1" dirty="0" err="1">
                <a:solidFill>
                  <a:srgbClr val="E1001A"/>
                </a:solidFill>
                <a:latin typeface="Roboto"/>
                <a:ea typeface="Roboto"/>
              </a:rPr>
              <a:t>requirements</a:t>
            </a:r>
            <a:r>
              <a:rPr lang="fr-FR" sz="1800" b="1" dirty="0">
                <a:solidFill>
                  <a:srgbClr val="E1001A"/>
                </a:solidFill>
                <a:latin typeface="Roboto"/>
                <a:ea typeface="Roboto"/>
              </a:rPr>
              <a:t> for Work at </a:t>
            </a:r>
            <a:r>
              <a:rPr lang="fr-FR" sz="1800" b="1" dirty="0" err="1">
                <a:solidFill>
                  <a:srgbClr val="E1001A"/>
                </a:solidFill>
                <a:latin typeface="Roboto"/>
                <a:ea typeface="Roboto"/>
              </a:rPr>
              <a:t>Height</a:t>
            </a:r>
            <a:r>
              <a:rPr lang="fr-FR" sz="1800" b="1" dirty="0">
                <a:solidFill>
                  <a:srgbClr val="E1001A"/>
                </a:solidFill>
                <a:latin typeface="Roboto"/>
                <a:ea typeface="Roboto"/>
              </a:rPr>
              <a:t> : </a:t>
            </a:r>
            <a:r>
              <a:rPr lang="fr-FR" sz="1800" u="sng" dirty="0">
                <a:ea typeface="+mn-lt"/>
                <a:cs typeface="+mn-lt"/>
                <a:hlinkClick r:id="rId3"/>
              </a:rPr>
              <a:t>HSE </a:t>
            </a:r>
            <a:r>
              <a:rPr lang="fr-FR" sz="1800" u="sng" dirty="0" err="1">
                <a:ea typeface="+mn-lt"/>
                <a:cs typeface="+mn-lt"/>
                <a:hlinkClick r:id="rId3"/>
              </a:rPr>
              <a:t>Company</a:t>
            </a:r>
            <a:r>
              <a:rPr lang="fr-FR" sz="1800" u="sng" dirty="0">
                <a:ea typeface="+mn-lt"/>
                <a:cs typeface="+mn-lt"/>
                <a:hlinkClick r:id="rId3"/>
              </a:rPr>
              <a:t> Rules</a:t>
            </a:r>
            <a:endParaRPr lang="fr-FR" sz="1800" u="sng" dirty="0">
              <a:cs typeface="Arial" panose="020B0604020202020204"/>
            </a:endParaRPr>
          </a:p>
          <a:p>
            <a:pPr marL="179705" indent="-179705">
              <a:spcAft>
                <a:spcPts val="10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E1001A"/>
                </a:solidFill>
              </a:rPr>
              <a:t>Life </a:t>
            </a:r>
            <a:r>
              <a:rPr lang="fr-FR" sz="1800" b="1" dirty="0">
                <a:solidFill>
                  <a:srgbClr val="E1001A"/>
                </a:solidFill>
                <a:latin typeface="Roboto"/>
                <a:ea typeface="Roboto"/>
              </a:rPr>
              <a:t>Saving Checks – Work at </a:t>
            </a:r>
            <a:r>
              <a:rPr lang="fr-FR" sz="1800" b="1" dirty="0" err="1">
                <a:solidFill>
                  <a:srgbClr val="E1001A"/>
                </a:solidFill>
                <a:latin typeface="Roboto"/>
                <a:ea typeface="Roboto"/>
              </a:rPr>
              <a:t>height</a:t>
            </a:r>
            <a:r>
              <a:rPr lang="fr-FR" sz="1800" b="1" dirty="0">
                <a:solidFill>
                  <a:srgbClr val="E1001A"/>
                </a:solidFill>
                <a:latin typeface="Roboto"/>
                <a:ea typeface="Roboto"/>
              </a:rPr>
              <a:t>: </a:t>
            </a:r>
            <a:r>
              <a:rPr lang="fr-FR" sz="1800" dirty="0">
                <a:ea typeface="+mn-lt"/>
                <a:cs typeface="+mn-lt"/>
                <a:hlinkClick r:id="rId4"/>
              </a:rPr>
              <a:t>Life saving checks</a:t>
            </a:r>
            <a:endParaRPr lang="fr-FR" sz="1800" dirty="0">
              <a:cs typeface="Arial" panose="020B0604020202020204"/>
            </a:endParaRPr>
          </a:p>
          <a:p>
            <a:pPr marL="179705" indent="-179705">
              <a:spcAft>
                <a:spcPts val="10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E1001A"/>
                </a:solidFill>
                <a:cs typeface="Arial"/>
              </a:rPr>
              <a:t>Our Lives First HSE Program – Work at </a:t>
            </a:r>
            <a:r>
              <a:rPr lang="fr-FR" sz="1800" b="1" dirty="0" err="1">
                <a:solidFill>
                  <a:srgbClr val="E1001A"/>
                </a:solidFill>
                <a:cs typeface="Arial"/>
              </a:rPr>
              <a:t>height</a:t>
            </a:r>
            <a:r>
              <a:rPr lang="fr-FR" sz="1800" b="1" dirty="0">
                <a:solidFill>
                  <a:srgbClr val="E1001A"/>
                </a:solidFill>
                <a:cs typeface="Arial"/>
              </a:rPr>
              <a:t>: </a:t>
            </a:r>
            <a:r>
              <a:rPr lang="fr-FR" sz="1800" dirty="0" err="1">
                <a:ea typeface="+mn-lt"/>
                <a:cs typeface="+mn-lt"/>
                <a:hlinkClick r:id="rId5"/>
              </a:rPr>
              <a:t>Theme</a:t>
            </a:r>
            <a:r>
              <a:rPr lang="fr-FR" sz="1800" dirty="0">
                <a:ea typeface="+mn-lt"/>
                <a:cs typeface="+mn-lt"/>
                <a:hlinkClick r:id="rId5"/>
              </a:rPr>
              <a:t> 1 : Work at </a:t>
            </a:r>
            <a:r>
              <a:rPr lang="fr-FR" sz="1800" dirty="0" err="1">
                <a:ea typeface="+mn-lt"/>
                <a:cs typeface="+mn-lt"/>
                <a:hlinkClick r:id="rId5"/>
              </a:rPr>
              <a:t>height</a:t>
            </a:r>
            <a:endParaRPr lang="fr-FR" sz="1800" dirty="0">
              <a:solidFill>
                <a:srgbClr val="374649"/>
              </a:solidFill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E1001A"/>
                </a:solidFill>
              </a:rPr>
              <a:t>E-learning on </a:t>
            </a:r>
            <a:r>
              <a:rPr lang="fr-FR" sz="1800" b="1" dirty="0" err="1">
                <a:solidFill>
                  <a:srgbClr val="E1001A"/>
                </a:solidFill>
              </a:rPr>
              <a:t>work</a:t>
            </a:r>
            <a:r>
              <a:rPr lang="fr-FR" sz="1800" b="1" dirty="0">
                <a:solidFill>
                  <a:srgbClr val="E1001A"/>
                </a:solidFill>
              </a:rPr>
              <a:t> at </a:t>
            </a:r>
            <a:r>
              <a:rPr lang="fr-FR" sz="1800" b="1" dirty="0" err="1">
                <a:solidFill>
                  <a:srgbClr val="E1001A"/>
                </a:solidFill>
              </a:rPr>
              <a:t>height</a:t>
            </a:r>
            <a:r>
              <a:rPr lang="fr-FR" sz="1800" b="1" dirty="0">
                <a:solidFill>
                  <a:srgbClr val="E1001A"/>
                </a:solidFill>
              </a:rPr>
              <a:t>: </a:t>
            </a:r>
            <a:r>
              <a:rPr lang="fr-FR" sz="1800" dirty="0">
                <a:hlinkClick r:id="rId6"/>
              </a:rPr>
              <a:t>https://lizzy.totalenergies.com/</a:t>
            </a:r>
            <a:endParaRPr lang="fr-FR" sz="1800" dirty="0">
              <a:cs typeface="Arial" panose="020B0604020202020204"/>
            </a:endParaRPr>
          </a:p>
          <a:p>
            <a:pPr marL="179705" indent="-179705">
              <a:spcAft>
                <a:spcPts val="10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E1001A"/>
                </a:solidFill>
              </a:rPr>
              <a:t>Toolbox HSE – new Golden Rules: </a:t>
            </a:r>
            <a:endParaRPr lang="fr-FR" sz="1800" dirty="0">
              <a:solidFill>
                <a:srgbClr val="E1001A"/>
              </a:solidFill>
            </a:endParaRPr>
          </a:p>
          <a:p>
            <a:pPr marL="539750" lvl="2" indent="-179705">
              <a:spcAft>
                <a:spcPts val="10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800" b="1" dirty="0">
                <a:cs typeface="Arial"/>
              </a:rPr>
              <a:t>General </a:t>
            </a:r>
            <a:r>
              <a:rPr lang="fr-FR" sz="1800" b="1" dirty="0" err="1">
                <a:cs typeface="Arial"/>
              </a:rPr>
              <a:t>material</a:t>
            </a:r>
            <a:r>
              <a:rPr lang="fr-FR" sz="1800" b="1" dirty="0">
                <a:cs typeface="Arial"/>
              </a:rPr>
              <a:t>: </a:t>
            </a:r>
            <a:r>
              <a:rPr lang="fr-FR" sz="1800" dirty="0">
                <a:ea typeface="+mn-lt"/>
                <a:cs typeface="+mn-lt"/>
                <a:hlinkClick r:id="rId7"/>
              </a:rPr>
              <a:t>TotalEnergies Golden Rules – General </a:t>
            </a:r>
            <a:r>
              <a:rPr lang="fr-FR" sz="1800" dirty="0" err="1">
                <a:ea typeface="+mn-lt"/>
                <a:cs typeface="+mn-lt"/>
                <a:hlinkClick r:id="rId7"/>
              </a:rPr>
              <a:t>material</a:t>
            </a:r>
            <a:endParaRPr lang="fr-FR" sz="1800" dirty="0">
              <a:ea typeface="+mn-lt"/>
              <a:cs typeface="+mn-lt"/>
              <a:hlinkClick r:id="rId8"/>
            </a:endParaRPr>
          </a:p>
          <a:p>
            <a:pPr marL="539750" lvl="2" indent="-179705">
              <a:spcAft>
                <a:spcPts val="10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800" b="1" dirty="0">
                <a:cs typeface="Arial"/>
              </a:rPr>
              <a:t>Roll-out </a:t>
            </a:r>
            <a:r>
              <a:rPr lang="fr-FR" sz="1800" b="1" dirty="0" err="1">
                <a:cs typeface="Arial"/>
              </a:rPr>
              <a:t>material</a:t>
            </a:r>
            <a:r>
              <a:rPr lang="fr-FR" sz="1800" b="1" dirty="0">
                <a:cs typeface="Arial"/>
              </a:rPr>
              <a:t>: </a:t>
            </a:r>
            <a:r>
              <a:rPr lang="fr-FR" sz="1800" dirty="0">
                <a:ea typeface="+mn-lt"/>
                <a:cs typeface="+mn-lt"/>
                <a:hlinkClick r:id="rId9"/>
              </a:rPr>
              <a:t>TotalEnergies Golden Rules – Roll-out </a:t>
            </a:r>
            <a:r>
              <a:rPr lang="fr-FR" sz="1800" dirty="0" err="1">
                <a:ea typeface="+mn-lt"/>
                <a:cs typeface="+mn-lt"/>
                <a:hlinkClick r:id="rId9"/>
              </a:rPr>
              <a:t>material</a:t>
            </a:r>
            <a:endParaRPr lang="fr-FR" sz="1800" dirty="0">
              <a:ea typeface="+mn-lt"/>
              <a:cs typeface="+mn-lt"/>
            </a:endParaRPr>
          </a:p>
          <a:p>
            <a:pPr marL="179705" indent="-179705">
              <a:spcAft>
                <a:spcPts val="10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E1001A"/>
                </a:solidFill>
              </a:rPr>
              <a:t>REX </a:t>
            </a:r>
            <a:r>
              <a:rPr lang="fr-FR" sz="1800" b="1" dirty="0" err="1">
                <a:solidFill>
                  <a:srgbClr val="E1001A"/>
                </a:solidFill>
              </a:rPr>
              <a:t>database</a:t>
            </a:r>
            <a:r>
              <a:rPr lang="fr-FR" sz="1800" b="1" dirty="0">
                <a:solidFill>
                  <a:srgbClr val="E1001A"/>
                </a:solidFill>
              </a:rPr>
              <a:t>: </a:t>
            </a:r>
            <a:r>
              <a:rPr lang="fr-FR" sz="1800" dirty="0" err="1">
                <a:hlinkClick r:id="rId10"/>
              </a:rPr>
              <a:t>Company</a:t>
            </a:r>
            <a:r>
              <a:rPr lang="fr-FR" sz="1800" dirty="0">
                <a:hlinkClick r:id="rId10"/>
              </a:rPr>
              <a:t> HSE REX </a:t>
            </a:r>
            <a:r>
              <a:rPr lang="fr-FR" sz="1800" dirty="0" err="1">
                <a:hlinkClick r:id="rId10"/>
              </a:rPr>
              <a:t>DataBase</a:t>
            </a:r>
            <a:endParaRPr lang="fr-FR" sz="1800" dirty="0"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E1001A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E1001A"/>
                </a:solidFill>
              </a:rPr>
              <a:t>Safety+ (good practices per Golden Rule): </a:t>
            </a:r>
            <a:r>
              <a:rPr lang="fr-FR" sz="1800" dirty="0">
                <a:hlinkClick r:id="rId11"/>
              </a:rPr>
              <a:t>https://safetyplus.totalenergies.com/en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6BDCB4-659D-4F1F-9200-D0AD11FB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Our tools and documents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51B668-D05F-4C1E-93F4-ACE2B4ADD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249752"/>
            <a:ext cx="9871325" cy="418008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 dirty="0">
                <a:solidFill>
                  <a:schemeClr val="tx2"/>
                </a:solidFill>
              </a:rPr>
              <a:t>Hazard: </a:t>
            </a:r>
            <a:r>
              <a:rPr lang="en-US" sz="1400" dirty="0"/>
              <a:t>An intrinsic property of a product, equipment, process, situation or action that can result in harm to people, the environment and/or assets</a:t>
            </a:r>
            <a:r>
              <a:rPr lang="fr-FR" sz="1400" dirty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 dirty="0">
                <a:solidFill>
                  <a:schemeClr val="tx2"/>
                </a:solidFill>
              </a:rPr>
              <a:t>Risk: </a:t>
            </a:r>
            <a:r>
              <a:rPr lang="en-US" sz="1400" dirty="0"/>
              <a:t>The combination of the probability of occurrence of a hazardous event and the severity of the impact that may result from exposure to the hazard. </a:t>
            </a:r>
            <a:endParaRPr lang="en-US" sz="1400" dirty="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 dirty="0">
                <a:solidFill>
                  <a:schemeClr val="tx2"/>
                </a:solidFill>
              </a:rPr>
              <a:t>HSE </a:t>
            </a:r>
            <a:r>
              <a:rPr lang="fr-FR" sz="1400" b="1" dirty="0" err="1">
                <a:solidFill>
                  <a:schemeClr val="tx2"/>
                </a:solidFill>
              </a:rPr>
              <a:t>events</a:t>
            </a:r>
            <a:r>
              <a:rPr lang="fr-FR" sz="1400" b="1" dirty="0">
                <a:solidFill>
                  <a:schemeClr val="tx2"/>
                </a:solidFill>
              </a:rPr>
              <a:t>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tx2"/>
                </a:solidFill>
              </a:rPr>
              <a:t>Incident: </a:t>
            </a:r>
            <a:r>
              <a:rPr lang="en-US" sz="1400" dirty="0"/>
              <a:t>Any sudden and undesirable HSE event on a given date, that causes injury or illness, damage to property or facilities, loss of production, environmental damage or damage to the Company's image.</a:t>
            </a:r>
            <a:endParaRPr lang="fr-FR" sz="1400" dirty="0"/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tx2"/>
                </a:solidFill>
              </a:rPr>
              <a:t>Near miss: </a:t>
            </a:r>
            <a:r>
              <a:rPr lang="en-US" sz="1400" dirty="0"/>
              <a:t>Any sudden and undesirable HSE event on a given date which, in slightly different circumstances, could have had the same consequences as an incident. A near miss does not have an actual severity level but has a potential severity level. </a:t>
            </a:r>
            <a:endParaRPr lang="en-US" sz="1400" dirty="0">
              <a:cs typeface="Arial"/>
            </a:endParaRPr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</a:pPr>
            <a:r>
              <a:rPr lang="fr-FR" sz="1400" b="1" dirty="0" err="1">
                <a:solidFill>
                  <a:schemeClr val="tx2"/>
                </a:solidFill>
              </a:rPr>
              <a:t>Anomaly</a:t>
            </a:r>
            <a:r>
              <a:rPr lang="fr-FR" sz="1400" b="1" dirty="0">
                <a:solidFill>
                  <a:schemeClr val="tx2"/>
                </a:solidFill>
              </a:rPr>
              <a:t>: </a:t>
            </a:r>
            <a:r>
              <a:rPr lang="en-US" sz="1400" dirty="0"/>
              <a:t>Any abnormal situation or </a:t>
            </a:r>
            <a:r>
              <a:rPr lang="en-US" sz="1400" dirty="0" err="1"/>
              <a:t>behaviour</a:t>
            </a:r>
            <a:r>
              <a:rPr lang="en-US" sz="1400" dirty="0"/>
              <a:t>, including deviations from a standard, specification, procedure or rule. </a:t>
            </a:r>
            <a:endParaRPr lang="en-US" sz="1400" dirty="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 dirty="0">
                <a:solidFill>
                  <a:schemeClr val="tx2"/>
                </a:solidFill>
              </a:rPr>
              <a:t>HIPO (High </a:t>
            </a:r>
            <a:r>
              <a:rPr lang="fr-FR" sz="1400" b="1" dirty="0" err="1">
                <a:solidFill>
                  <a:schemeClr val="tx2"/>
                </a:solidFill>
              </a:rPr>
              <a:t>Potential</a:t>
            </a:r>
            <a:r>
              <a:rPr lang="fr-FR" sz="1400" b="1" dirty="0">
                <a:solidFill>
                  <a:schemeClr val="tx2"/>
                </a:solidFill>
              </a:rPr>
              <a:t>) </a:t>
            </a:r>
            <a:r>
              <a:rPr lang="fr-FR" sz="1400" b="1" i="1" dirty="0">
                <a:solidFill>
                  <a:schemeClr val="tx2"/>
                </a:solidFill>
              </a:rPr>
              <a:t>[slide 6]</a:t>
            </a:r>
            <a:r>
              <a:rPr lang="fr-FR" sz="1400" b="1" dirty="0">
                <a:solidFill>
                  <a:schemeClr val="tx2"/>
                </a:solidFill>
              </a:rPr>
              <a:t>: </a:t>
            </a:r>
            <a:r>
              <a:rPr lang="en-US" sz="1400" dirty="0"/>
              <a:t>Incident or near miss with an actual severity level ≤ 3* and a potential severity level ≥ 4** in one or more areas of the Company’s evaluation matrix of the actual and potential severity level of HSE events</a:t>
            </a:r>
            <a:r>
              <a:rPr lang="fr-FR" sz="1400" dirty="0"/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 dirty="0">
                <a:solidFill>
                  <a:schemeClr val="tx2"/>
                </a:solidFill>
              </a:rPr>
              <a:t>REX HSE: </a:t>
            </a:r>
            <a:r>
              <a:rPr lang="en-US" sz="1400" dirty="0"/>
              <a:t>Document for sharing information on an internal or external HSE event, based on a detailed analysis and making recommendations</a:t>
            </a:r>
            <a:r>
              <a:rPr lang="fr-FR" sz="1400" dirty="0">
                <a:solidFill>
                  <a:srgbClr val="374649"/>
                </a:solidFill>
                <a:ea typeface="Roboto" panose="02000000000000000000" pitchFamily="2" charset="0"/>
              </a:rPr>
              <a:t>.</a:t>
            </a:r>
            <a:endParaRPr lang="fr-FR" sz="1400" i="1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100" i="1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100" i="1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100" i="1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fr-FR" sz="1100" i="1" dirty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800" dirty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B15046-ECC0-4130-B6F4-D2AFF14F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Lexicon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84681-B289-44E2-94E7-00EBC7F8FE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DB2303-5C8B-40B1-9CF4-D85128AFC706}"/>
              </a:ext>
            </a:extLst>
          </p:cNvPr>
          <p:cNvSpPr txBox="1"/>
          <p:nvPr/>
        </p:nvSpPr>
        <p:spPr>
          <a:xfrm>
            <a:off x="570797" y="5804877"/>
            <a:ext cx="60000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00"/>
              <a:t>* </a:t>
            </a:r>
            <a:r>
              <a:rPr lang="en-US" sz="1000"/>
              <a:t>For example, physical consequences with an actual severity level = 3 correspond to a lost time accident. </a:t>
            </a:r>
          </a:p>
          <a:p>
            <a:r>
              <a:rPr lang="fr-FR" sz="1000"/>
              <a:t>** </a:t>
            </a:r>
            <a:r>
              <a:rPr lang="en-US" sz="1000"/>
              <a:t>For example, physical consequences with a potential severity level of 4 correspond to a fatality</a:t>
            </a:r>
            <a:r>
              <a:rPr lang="fr-FR" sz="1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67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E1001A"/>
                </a:solidFill>
              </a:rPr>
              <a:t>01.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The essentials</a:t>
            </a:r>
            <a:endParaRPr lang="fr-FR" sz="9000" dirty="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84907D3-5D07-4B59-A713-D899F79CA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108" y="4285205"/>
            <a:ext cx="3903651" cy="19757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76DBCA-0016-F947-8594-B0BF0A17C561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E5ABDF-8A3D-A443-CB85-D431C3509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382" y="1584932"/>
            <a:ext cx="1386869" cy="13868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Poster &amp; pictogram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BE603C6B-616D-B203-214B-0819CBDAC7A0}"/>
              </a:ext>
            </a:extLst>
          </p:cNvPr>
          <p:cNvSpPr txBox="1"/>
          <p:nvPr/>
        </p:nvSpPr>
        <p:spPr>
          <a:xfrm>
            <a:off x="1574681" y="3305889"/>
            <a:ext cx="18881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dirty="0">
                <a:solidFill>
                  <a:schemeClr val="tx1">
                    <a:alpha val="20000"/>
                  </a:schemeClr>
                </a:solidFill>
              </a:rPr>
              <a:t>Affiche Règle d’or 10</a:t>
            </a:r>
          </a:p>
        </p:txBody>
      </p:sp>
      <p:pic>
        <p:nvPicPr>
          <p:cNvPr id="13" name="Picture 8" descr="Le site du Domaine de Vermoise">
            <a:hlinkClick r:id="rId5"/>
            <a:extLst>
              <a:ext uri="{FF2B5EF4-FFF2-40B4-BE49-F238E27FC236}">
                <a16:creationId xmlns:a16="http://schemas.microsoft.com/office/drawing/2014/main" id="{350161D5-6742-40C4-BBD1-ACE80F79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17" y="4872251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36E1B2-0EB5-49E4-B37F-4E36FA08A357}"/>
              </a:ext>
            </a:extLst>
          </p:cNvPr>
          <p:cNvSpPr txBox="1"/>
          <p:nvPr/>
        </p:nvSpPr>
        <p:spPr>
          <a:xfrm>
            <a:off x="6673224" y="3154331"/>
            <a:ext cx="489476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/>
              <a:t>The Golden Rule 10 pictogram </a:t>
            </a:r>
            <a:r>
              <a:rPr lang="fr-FR" sz="1600"/>
              <a:t>« </a:t>
            </a:r>
            <a:r>
              <a:rPr lang="en-US" sz="1600"/>
              <a:t>Work at Height</a:t>
            </a:r>
            <a:r>
              <a:rPr lang="fr-FR" sz="1600"/>
              <a:t> » </a:t>
            </a:r>
            <a:r>
              <a:rPr lang="en-US" sz="1600"/>
              <a:t>shows </a:t>
            </a:r>
            <a:r>
              <a:rPr lang="en-US" sz="1600" b="1"/>
              <a:t>a person carrying out an activity at height</a:t>
            </a:r>
            <a:r>
              <a:rPr lang="en-US" sz="1600"/>
              <a:t>, while being secured by a fall prevention device connected to an anchor point.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8398ED-A28B-4303-B133-4D107AF71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81" y="827341"/>
            <a:ext cx="3699350" cy="54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787CE2-E2C9-1442-8E74-CC7F0FC67641}"/>
              </a:ext>
            </a:extLst>
          </p:cNvPr>
          <p:cNvSpPr/>
          <p:nvPr/>
        </p:nvSpPr>
        <p:spPr>
          <a:xfrm>
            <a:off x="0" y="0"/>
            <a:ext cx="4826643" cy="6858000"/>
          </a:xfrm>
          <a:prstGeom prst="rect">
            <a:avLst/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Some definitions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558455" y="1720956"/>
            <a:ext cx="4013546" cy="32726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at a height refers to work and movements generating a risk of a person falling with a height difference of </a:t>
            </a:r>
            <a:r>
              <a:rPr lang="en-US" sz="1400" b="1" spc="-40" dirty="0">
                <a:solidFill>
                  <a:srgbClr val="E1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1.5 </a:t>
            </a:r>
            <a:r>
              <a:rPr lang="en-US" sz="1400" b="1" spc="-40" dirty="0" err="1">
                <a:solidFill>
                  <a:srgbClr val="E1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1400" spc="-4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extension, it also concerns the activities necessary for carrying out certain work at height and which expose the worker to:</a:t>
            </a:r>
          </a:p>
          <a:p>
            <a:pPr lvl="0"/>
            <a:endParaRPr lang="en-US" sz="1400" spc="-4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537845" lvl="1" indent="-285750">
              <a:spcBef>
                <a:spcPts val="509"/>
              </a:spcBef>
              <a:buClr>
                <a:srgbClr val="E1001A"/>
              </a:buClr>
              <a:buFont typeface="Arial" panose="020B0604020202020204" pitchFamily="34" charset="0"/>
              <a:buChar char="•"/>
            </a:pP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risk of </a:t>
            </a:r>
            <a:r>
              <a:rPr lang="en-US" sz="1400" b="1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falling objects</a:t>
            </a:r>
            <a:endParaRPr lang="en-US" sz="1400" spc="-4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537845" lvl="1" indent="-285750">
              <a:spcBef>
                <a:spcPts val="509"/>
              </a:spcBef>
              <a:buClr>
                <a:srgbClr val="E1001A"/>
              </a:buClr>
              <a:buFont typeface="Arial" panose="020B0604020202020204" pitchFamily="34" charset="0"/>
              <a:buChar char="•"/>
            </a:pP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risk of </a:t>
            </a:r>
            <a:r>
              <a:rPr lang="en-US" sz="1400" b="1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tipping over</a:t>
            </a:r>
            <a:endParaRPr lang="en-US" sz="1400" spc="-4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537845" lvl="1" indent="-285750">
              <a:spcBef>
                <a:spcPts val="509"/>
              </a:spcBef>
              <a:buClr>
                <a:srgbClr val="E1001A"/>
              </a:buClr>
              <a:buFont typeface="Arial" panose="020B0604020202020204" pitchFamily="34" charset="0"/>
              <a:buChar char="•"/>
            </a:pP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risk of </a:t>
            </a:r>
            <a:r>
              <a:rPr lang="en-US" sz="1400" b="1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electrocution</a:t>
            </a: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near or in contact with overhead power lines</a:t>
            </a:r>
          </a:p>
          <a:p>
            <a:pPr marL="285750" marR="537845" lvl="1" indent="-285750">
              <a:spcBef>
                <a:spcPts val="509"/>
              </a:spcBef>
              <a:buClr>
                <a:srgbClr val="E1001A"/>
              </a:buClr>
              <a:buFont typeface="Arial" panose="020B0604020202020204" pitchFamily="34" charset="0"/>
              <a:buChar char="•"/>
            </a:pP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risk of </a:t>
            </a:r>
            <a:r>
              <a:rPr lang="en-US" sz="1400" b="1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crushing at height </a:t>
            </a: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using Mobile Elevating Work Platforms (MEWP)</a:t>
            </a:r>
            <a:endParaRPr lang="fr-FR" sz="1400" spc="-4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56BBA2D-5D86-0045-AEF6-5B351A38C3B3}"/>
              </a:ext>
            </a:extLst>
          </p:cNvPr>
          <p:cNvSpPr txBox="1"/>
          <p:nvPr/>
        </p:nvSpPr>
        <p:spPr>
          <a:xfrm>
            <a:off x="5338844" y="1159962"/>
            <a:ext cx="33145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E1001A"/>
                </a:solidFill>
              </a:rPr>
              <a:t>EXAMPLES OF WORK AT HEIGHT</a:t>
            </a:r>
            <a:endParaRPr lang="fr-FR" sz="1600" b="1" dirty="0">
              <a:solidFill>
                <a:srgbClr val="E1001A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DC1DC3-76D3-E04A-9030-5985082C010C}"/>
              </a:ext>
            </a:extLst>
          </p:cNvPr>
          <p:cNvSpPr txBox="1"/>
          <p:nvPr/>
        </p:nvSpPr>
        <p:spPr>
          <a:xfrm>
            <a:off x="558455" y="1155391"/>
            <a:ext cx="18686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E1001A"/>
                </a:solidFill>
              </a:rPr>
              <a:t>WORK AT HEIGHT*</a:t>
            </a:r>
            <a:endParaRPr lang="fr-FR" sz="1600" b="1" dirty="0">
              <a:solidFill>
                <a:srgbClr val="E1001A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6A1CC50-6DA6-FB42-BA57-3A46B0C8D7AE}"/>
              </a:ext>
            </a:extLst>
          </p:cNvPr>
          <p:cNvSpPr txBox="1"/>
          <p:nvPr/>
        </p:nvSpPr>
        <p:spPr>
          <a:xfrm>
            <a:off x="6228094" y="3415524"/>
            <a:ext cx="253673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b="1"/>
              <a:t>Scaffolding</a:t>
            </a:r>
            <a:endParaRPr lang="fr-FR" sz="1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0BDEBA-D581-0F40-A63D-C5CEDF0CED61}"/>
              </a:ext>
            </a:extLst>
          </p:cNvPr>
          <p:cNvSpPr txBox="1"/>
          <p:nvPr/>
        </p:nvSpPr>
        <p:spPr>
          <a:xfrm>
            <a:off x="6228095" y="2442783"/>
            <a:ext cx="206800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1"/>
              <a:t>Mobile elevating work platforms</a:t>
            </a:r>
            <a:r>
              <a:rPr lang="en-US" sz="1400"/>
              <a:t> (MEWP)</a:t>
            </a:r>
            <a:endParaRPr lang="fr-FR" sz="14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0CFC719-E736-3993-458E-45F6E03D073E}"/>
              </a:ext>
            </a:extLst>
          </p:cNvPr>
          <p:cNvSpPr txBox="1"/>
          <p:nvPr/>
        </p:nvSpPr>
        <p:spPr>
          <a:xfrm>
            <a:off x="6228094" y="4208381"/>
            <a:ext cx="206800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b="1"/>
              <a:t>Individual mobile platforms </a:t>
            </a:r>
            <a:r>
              <a:rPr lang="fr-FR" sz="1400"/>
              <a:t>(light weight)</a:t>
            </a:r>
            <a:endParaRPr lang="fr-FR" sz="1400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083B6BCB-D553-42D1-62AD-4E23EFD7DADE}"/>
              </a:ext>
            </a:extLst>
          </p:cNvPr>
          <p:cNvSpPr txBox="1"/>
          <p:nvPr/>
        </p:nvSpPr>
        <p:spPr>
          <a:xfrm>
            <a:off x="5338844" y="5961936"/>
            <a:ext cx="645210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spc="-30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Some local regulations may impose a more restrictive definition of work at height.</a:t>
            </a:r>
          </a:p>
          <a:p>
            <a:r>
              <a:rPr lang="en-US" sz="1100" spc="-30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Warehouse access ladders (without a secure platform on all four sides), standard stepladders without a secure top and portable ladders are not used as workstations.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C77BF79-72D1-4153-93AA-81A3CF0A70A3}"/>
              </a:ext>
            </a:extLst>
          </p:cNvPr>
          <p:cNvSpPr txBox="1"/>
          <p:nvPr/>
        </p:nvSpPr>
        <p:spPr>
          <a:xfrm>
            <a:off x="6228094" y="5217520"/>
            <a:ext cx="206800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b="1"/>
              <a:t>Ropes</a:t>
            </a:r>
            <a:endParaRPr lang="fr-FR" sz="1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3E7FCD9-A7FD-0F3E-7C99-3E64D59C7221}"/>
              </a:ext>
            </a:extLst>
          </p:cNvPr>
          <p:cNvSpPr txBox="1"/>
          <p:nvPr/>
        </p:nvSpPr>
        <p:spPr>
          <a:xfrm>
            <a:off x="9960987" y="3321351"/>
            <a:ext cx="163711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1"/>
              <a:t>Roofs of buildings or tanks</a:t>
            </a:r>
            <a:endParaRPr lang="fr-FR" sz="14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E9A8489-49B8-B757-FE90-35ADB92C7890}"/>
              </a:ext>
            </a:extLst>
          </p:cNvPr>
          <p:cNvSpPr txBox="1"/>
          <p:nvPr/>
        </p:nvSpPr>
        <p:spPr>
          <a:xfrm>
            <a:off x="9960987" y="4326451"/>
            <a:ext cx="163711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b="1"/>
              <a:t>Floors of facilities</a:t>
            </a:r>
            <a:endParaRPr lang="fr-FR" sz="14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B90C954-6D6D-0E15-D91D-8C397B94DBE4}"/>
              </a:ext>
            </a:extLst>
          </p:cNvPr>
          <p:cNvSpPr txBox="1"/>
          <p:nvPr/>
        </p:nvSpPr>
        <p:spPr>
          <a:xfrm>
            <a:off x="9960987" y="2416646"/>
            <a:ext cx="163711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b="1"/>
              <a:t>Truck or railcar domes</a:t>
            </a:r>
            <a:endParaRPr lang="fr-FR" sz="14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C5F3367-D162-364B-2DAB-6D7EF3701A61}"/>
              </a:ext>
            </a:extLst>
          </p:cNvPr>
          <p:cNvSpPr txBox="1"/>
          <p:nvPr/>
        </p:nvSpPr>
        <p:spPr>
          <a:xfrm>
            <a:off x="5338843" y="1702710"/>
            <a:ext cx="295725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>
                <a:solidFill>
                  <a:srgbClr val="E1001A"/>
                </a:solidFill>
              </a:rPr>
              <a:t>Use of temporary equipment**</a:t>
            </a:r>
            <a:endParaRPr lang="fr-FR" sz="1400" dirty="0">
              <a:solidFill>
                <a:srgbClr val="E1001A"/>
              </a:solidFill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636AAD1-5CD1-2ACB-2D58-CC75B5E7ADCF}"/>
              </a:ext>
            </a:extLst>
          </p:cNvPr>
          <p:cNvCxnSpPr>
            <a:cxnSpLocks/>
          </p:cNvCxnSpPr>
          <p:nvPr/>
        </p:nvCxnSpPr>
        <p:spPr>
          <a:xfrm>
            <a:off x="8633112" y="1740618"/>
            <a:ext cx="0" cy="3924791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F4CC761A-D0ED-0ADD-7BC2-9B5A5708E02E}"/>
              </a:ext>
            </a:extLst>
          </p:cNvPr>
          <p:cNvSpPr txBox="1"/>
          <p:nvPr/>
        </p:nvSpPr>
        <p:spPr>
          <a:xfrm>
            <a:off x="9060824" y="1702710"/>
            <a:ext cx="224448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>
                <a:solidFill>
                  <a:srgbClr val="E1001A"/>
                </a:solidFill>
              </a:rPr>
              <a:t>Activities on an elevated location</a:t>
            </a:r>
            <a:endParaRPr lang="fr-FR" sz="1400" dirty="0">
              <a:solidFill>
                <a:srgbClr val="E1001A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7E4B96-0265-F5A5-DA27-C9522B795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696" y="2300598"/>
            <a:ext cx="706459" cy="7064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763639-15EE-FB6A-44AA-EB01AE9CE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838" y="3182271"/>
            <a:ext cx="698603" cy="6986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6D9F0C-F8A4-07C3-0093-B412CE9E8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879" y="4072133"/>
            <a:ext cx="705029" cy="7050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0D0233-65FB-DBE7-3C91-04A3837FD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319" y="4968398"/>
            <a:ext cx="714122" cy="7141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5AD272-C9FA-A51E-4AEF-2C15E2EDE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8257" y="2288856"/>
            <a:ext cx="719153" cy="7191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D7AC89F-236A-3D90-BC51-292C5743E4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8257" y="3188531"/>
            <a:ext cx="718742" cy="7187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F540164-ED1A-99D4-E177-0BAE4B8E9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2624" y="4062787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50F1D0-C718-9642-8BC4-E1A2861C9CC0}"/>
              </a:ext>
            </a:extLst>
          </p:cNvPr>
          <p:cNvSpPr/>
          <p:nvPr/>
        </p:nvSpPr>
        <p:spPr>
          <a:xfrm>
            <a:off x="0" y="7749"/>
            <a:ext cx="6098400" cy="6858000"/>
          </a:xfrm>
          <a:prstGeom prst="rect">
            <a:avLst/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EEF922-FF6A-CFBE-6C75-870559D9E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124" y="853236"/>
            <a:ext cx="3873903" cy="55070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The essence of Golden Rule 10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174711-9F39-4273-A686-E2FA4B6CB7E3}"/>
              </a:ext>
            </a:extLst>
          </p:cNvPr>
          <p:cNvSpPr txBox="1"/>
          <p:nvPr/>
        </p:nvSpPr>
        <p:spPr>
          <a:xfrm>
            <a:off x="6673302" y="1840359"/>
            <a:ext cx="4965617" cy="26007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 algn="just" defTabSz="457200">
              <a:spcAft>
                <a:spcPts val="600"/>
              </a:spcAft>
              <a:buClr>
                <a:srgbClr val="E1001A"/>
              </a:buClr>
              <a:buFont typeface="Wingdings" pitchFamily="2" charset="2"/>
              <a:buChar char="§"/>
              <a:defRPr/>
            </a:pPr>
            <a:r>
              <a:rPr lang="en-US" sz="1400" b="1">
                <a:solidFill>
                  <a:srgbClr val="E1001A"/>
                </a:solidFill>
              </a:rPr>
              <a:t>Lowering the height </a:t>
            </a:r>
            <a:r>
              <a:rPr lang="en-US" sz="1400" spc="-20"/>
              <a:t>defining work at a height </a:t>
            </a:r>
            <a:r>
              <a:rPr lang="en-US" sz="1400" b="1">
                <a:solidFill>
                  <a:srgbClr val="E1001A"/>
                </a:solidFill>
              </a:rPr>
              <a:t>from 2.0 to 1.5 m.</a:t>
            </a:r>
          </a:p>
          <a:p>
            <a:pPr marL="285750" indent="-285750" algn="just" defTabSz="457200">
              <a:spcAft>
                <a:spcPts val="600"/>
              </a:spcAft>
              <a:buClr>
                <a:srgbClr val="E1001A"/>
              </a:buClr>
              <a:buFont typeface="Wingdings" pitchFamily="2" charset="2"/>
              <a:buChar char="§"/>
              <a:defRPr/>
            </a:pPr>
            <a:r>
              <a:rPr lang="en-US" sz="1400" b="1">
                <a:solidFill>
                  <a:srgbClr val="E1001A"/>
                </a:solidFill>
              </a:rPr>
              <a:t>Increase from 6 to 7 requirements, </a:t>
            </a:r>
            <a:r>
              <a:rPr lang="en-US" sz="1400" spc="-20"/>
              <a:t>with the addition of the first requirement relating to the inspection of fall prevention devices before use.</a:t>
            </a:r>
          </a:p>
          <a:p>
            <a:pPr marL="285750" indent="-285750" algn="just" defTabSz="457200">
              <a:spcAft>
                <a:spcPts val="600"/>
              </a:spcAft>
              <a:buClr>
                <a:srgbClr val="E1001A"/>
              </a:buClr>
              <a:buFont typeface="Wingdings" pitchFamily="2" charset="2"/>
              <a:buChar char="§"/>
              <a:defRPr/>
            </a:pPr>
            <a:r>
              <a:rPr lang="en-US" sz="1400" b="1">
                <a:solidFill>
                  <a:srgbClr val="E1001A"/>
                </a:solidFill>
              </a:rPr>
              <a:t>Adaptation of the requirement to wear a safety harness, </a:t>
            </a:r>
            <a:r>
              <a:rPr lang="en-US" sz="1400" spc="-20"/>
              <a:t>now linked to the prevention measures defined in the work permit.</a:t>
            </a:r>
          </a:p>
          <a:p>
            <a:pPr marL="285750" indent="-285750" algn="just" defTabSz="457200">
              <a:spcAft>
                <a:spcPts val="600"/>
              </a:spcAft>
              <a:buClr>
                <a:srgbClr val="E1001A"/>
              </a:buClr>
              <a:buFont typeface="Wingdings" pitchFamily="2" charset="2"/>
              <a:buChar char="§"/>
              <a:defRPr/>
            </a:pPr>
            <a:r>
              <a:rPr lang="en-US" sz="1400" b="1">
                <a:solidFill>
                  <a:srgbClr val="E1001A"/>
                </a:solidFill>
              </a:rPr>
              <a:t>Reinforcement of the requirement on moving MEWP, </a:t>
            </a:r>
            <a:r>
              <a:rPr lang="en-US" sz="1400" spc="-20"/>
              <a:t>by removing the possibility of moving them in the deployed position "with specific authorisation".</a:t>
            </a: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D0EC20-F589-160E-E338-0BB28A3D1488}"/>
              </a:ext>
            </a:extLst>
          </p:cNvPr>
          <p:cNvSpPr txBox="1"/>
          <p:nvPr/>
        </p:nvSpPr>
        <p:spPr>
          <a:xfrm>
            <a:off x="6980072" y="4549664"/>
            <a:ext cx="4658848" cy="11541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 algn="just">
              <a:spcAft>
                <a:spcPts val="600"/>
              </a:spcAft>
            </a:pPr>
            <a:r>
              <a:rPr lang="en-US" sz="1400" b="1" spc="-20" dirty="0"/>
              <a:t>Order of the requirements: </a:t>
            </a:r>
          </a:p>
          <a:p>
            <a:pPr marL="0" lvl="2" algn="just">
              <a:spcAft>
                <a:spcPts val="600"/>
              </a:spcAft>
            </a:pPr>
            <a:r>
              <a:rPr lang="en-US" sz="1400" spc="-20" dirty="0"/>
              <a:t>The first 3 requirements cover "fall of persons" (via the PPE aspect) and "fall of objects". The last 4 requirements cover the risks related to "work at height equipment" and "the working environment".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6D1439-343E-2AD9-A75A-06AD0E0E8A1C}"/>
              </a:ext>
            </a:extLst>
          </p:cNvPr>
          <p:cNvSpPr txBox="1"/>
          <p:nvPr/>
        </p:nvSpPr>
        <p:spPr>
          <a:xfrm>
            <a:off x="7325036" y="6064196"/>
            <a:ext cx="427568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/>
              <a:t>Work at height is covered in CR-GR-HSE-425 "HSE Requirements for Work at Height "*.</a:t>
            </a:r>
            <a:endParaRPr lang="fr-FR" sz="11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C040BD-5620-8B8B-B2CB-9182FD1E137A}"/>
              </a:ext>
            </a:extLst>
          </p:cNvPr>
          <p:cNvSpPr txBox="1"/>
          <p:nvPr/>
        </p:nvSpPr>
        <p:spPr>
          <a:xfrm>
            <a:off x="8323475" y="6538212"/>
            <a:ext cx="40614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i="1"/>
              <a:t>* Company Rules (CR) are limited to internal use. </a:t>
            </a:r>
            <a:endParaRPr lang="fr-FR" sz="1000" i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629BC4-2180-4F50-8739-23D8D12C4493}"/>
              </a:ext>
            </a:extLst>
          </p:cNvPr>
          <p:cNvSpPr txBox="1"/>
          <p:nvPr/>
        </p:nvSpPr>
        <p:spPr>
          <a:xfrm>
            <a:off x="6673303" y="1190684"/>
            <a:ext cx="4299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pc="-20"/>
              <a:t>What changes from the 2017 version of the Golden Rules: </a:t>
            </a:r>
            <a:endParaRPr lang="en-US" sz="1400" b="1" spc="-2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512844-98A2-408F-9390-E7D1C7AA6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675" y="6016964"/>
            <a:ext cx="433019" cy="4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A5D64B3-0DF2-4E4B-A878-7BFF98709FAE}"/>
              </a:ext>
            </a:extLst>
          </p:cNvPr>
          <p:cNvSpPr/>
          <p:nvPr/>
        </p:nvSpPr>
        <p:spPr>
          <a:xfrm>
            <a:off x="0" y="0"/>
            <a:ext cx="4951708" cy="6858000"/>
          </a:xfrm>
          <a:prstGeom prst="rect">
            <a:avLst/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4590318" cy="920232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Work at </a:t>
            </a:r>
            <a:r>
              <a:rPr lang="fr-FR" dirty="0" err="1">
                <a:solidFill>
                  <a:srgbClr val="354D56"/>
                </a:solidFill>
              </a:rPr>
              <a:t>Height</a:t>
            </a:r>
            <a:r>
              <a:rPr lang="fr-FR" dirty="0">
                <a:solidFill>
                  <a:srgbClr val="354D56"/>
                </a:solidFill>
              </a:rPr>
              <a:t> incidents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D78A1C-ED8B-DF40-AC68-A14ED3CEB2CA}"/>
              </a:ext>
            </a:extLst>
          </p:cNvPr>
          <p:cNvSpPr/>
          <p:nvPr/>
        </p:nvSpPr>
        <p:spPr>
          <a:xfrm>
            <a:off x="520634" y="1357793"/>
            <a:ext cx="360000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E1001A"/>
                </a:solidFill>
              </a:rPr>
              <a:t>ACCIDENTS IN THE COMPANY WHERE A REQUIREMENT OF GOLDEN RULE 10 HAS BEEN BREACHED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B74CD718-0462-9D4B-BC55-FDBB9450E4DC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2012-2021</a:t>
            </a:r>
            <a:br>
              <a:rPr lang="fr-FR" sz="11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2017-2021</a:t>
            </a:r>
            <a:endParaRPr lang="fr-FR" sz="1100" spc="25" dirty="0">
              <a:solidFill>
                <a:srgbClr val="37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5A63BF29-CBA0-1846-A30C-309B8E97C571}"/>
              </a:ext>
            </a:extLst>
          </p:cNvPr>
          <p:cNvSpPr txBox="1"/>
          <p:nvPr/>
        </p:nvSpPr>
        <p:spPr>
          <a:xfrm>
            <a:off x="1871183" y="2821598"/>
            <a:ext cx="147552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Fatalities* </a:t>
            </a:r>
            <a:r>
              <a:rPr lang="fr-FR" sz="14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a 1,6m fall)</a:t>
            </a:r>
            <a:endParaRPr lang="fr-FR" sz="1400" spc="25" dirty="0">
              <a:solidFill>
                <a:srgbClr val="37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6D899AFE-FC30-3F45-A5D3-F4DC5ED80DE8}"/>
              </a:ext>
            </a:extLst>
          </p:cNvPr>
          <p:cNvSpPr txBox="1"/>
          <p:nvPr/>
        </p:nvSpPr>
        <p:spPr>
          <a:xfrm>
            <a:off x="1478854" y="2794957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E1001A"/>
                </a:solidFill>
                <a:latin typeface="Arial MT Light" pitchFamily="2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435901EF-FFB7-7946-B692-11EBCE4E5058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time accidents**</a:t>
            </a:r>
            <a:endParaRPr lang="fr-FR" sz="1400" b="1" spc="25" dirty="0">
              <a:solidFill>
                <a:srgbClr val="37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52A4C2AB-DC79-E64F-BB66-15E57C6D9DC9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E1001A"/>
                </a:solidFill>
                <a:latin typeface="Arial MT Light" pitchFamily="2"/>
                <a:cs typeface="Arial" panose="020B0604020202020204" pitchFamily="34" charset="0"/>
              </a:rPr>
              <a:t>23</a:t>
            </a:r>
            <a:endParaRPr lang="fr-FR" sz="3000" spc="25" dirty="0">
              <a:solidFill>
                <a:srgbClr val="E1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5B9C6974-2E90-6D44-90DE-818BB876055F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(High Potential)**</a:t>
            </a:r>
            <a:endParaRPr lang="fr-FR" sz="1400" b="1" spc="25" dirty="0">
              <a:solidFill>
                <a:srgbClr val="37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5C3E4F14-D975-9145-9E1F-0DF5C1D17A82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E1001A"/>
                </a:solidFill>
                <a:latin typeface="Arial MT Light" pitchFamily="2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03F192A-5BDF-4846-85C5-6BA4CEF5E01A}"/>
              </a:ext>
            </a:extLst>
          </p:cNvPr>
          <p:cNvSpPr txBox="1"/>
          <p:nvPr/>
        </p:nvSpPr>
        <p:spPr>
          <a:xfrm>
            <a:off x="5421931" y="1357793"/>
            <a:ext cx="3339767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500" b="1">
                <a:solidFill>
                  <a:srgbClr val="E1001A"/>
                </a:solidFill>
              </a:rPr>
              <a:t>MAIN RISKS OF WORK AT HEIGHT</a:t>
            </a:r>
            <a:endParaRPr lang="en-US" sz="1500" b="1" dirty="0">
              <a:solidFill>
                <a:srgbClr val="E1001A"/>
              </a:solidFill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44146C94-70C2-4247-B22F-731F4BAFAC4C}"/>
              </a:ext>
            </a:extLst>
          </p:cNvPr>
          <p:cNvSpPr txBox="1"/>
          <p:nvPr/>
        </p:nvSpPr>
        <p:spPr>
          <a:xfrm>
            <a:off x="6352715" y="2911995"/>
            <a:ext cx="1338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Falling objects</a:t>
            </a:r>
            <a:endParaRPr lang="fr-FR" sz="1400" b="1" dirty="0"/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9AC54877-748F-0C4C-9AF8-12EFC944ADBC}"/>
              </a:ext>
            </a:extLst>
          </p:cNvPr>
          <p:cNvSpPr txBox="1"/>
          <p:nvPr/>
        </p:nvSpPr>
        <p:spPr>
          <a:xfrm>
            <a:off x="6352715" y="3857261"/>
            <a:ext cx="1338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Tipping over</a:t>
            </a:r>
            <a:endParaRPr lang="fr-FR" sz="1400" b="1" dirty="0"/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2B21D4A8-5473-CA4E-8760-C823B560A467}"/>
              </a:ext>
            </a:extLst>
          </p:cNvPr>
          <p:cNvSpPr txBox="1"/>
          <p:nvPr/>
        </p:nvSpPr>
        <p:spPr>
          <a:xfrm>
            <a:off x="9175034" y="2911995"/>
            <a:ext cx="2727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Fall of persons</a:t>
            </a:r>
            <a:endParaRPr lang="fr-FR" sz="1400" b="1" dirty="0"/>
          </a:p>
        </p:txBody>
      </p:sp>
      <p:sp>
        <p:nvSpPr>
          <p:cNvPr id="67" name="object 2">
            <a:extLst>
              <a:ext uri="{FF2B5EF4-FFF2-40B4-BE49-F238E27FC236}">
                <a16:creationId xmlns:a16="http://schemas.microsoft.com/office/drawing/2014/main" id="{B9144E35-8E0E-D940-8327-67F223EC4237}"/>
              </a:ext>
            </a:extLst>
          </p:cNvPr>
          <p:cNvSpPr txBox="1"/>
          <p:nvPr/>
        </p:nvSpPr>
        <p:spPr>
          <a:xfrm>
            <a:off x="9175035" y="3856912"/>
            <a:ext cx="27270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E</a:t>
            </a:r>
            <a:r>
              <a:rPr lang="fr-FR" sz="1400" b="1"/>
              <a:t>lectrocution</a:t>
            </a:r>
            <a:endParaRPr lang="fr-FR" sz="1400" b="1" dirty="0"/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6000B7D5-2CA8-C04B-B94E-28634D819E0E}"/>
              </a:ext>
            </a:extLst>
          </p:cNvPr>
          <p:cNvSpPr txBox="1"/>
          <p:nvPr/>
        </p:nvSpPr>
        <p:spPr>
          <a:xfrm>
            <a:off x="6349884" y="4677667"/>
            <a:ext cx="19954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Crushing </a:t>
            </a:r>
            <a:r>
              <a:rPr lang="en-US" sz="1400"/>
              <a:t>(by vertical or lateral displacement)</a:t>
            </a:r>
            <a:endParaRPr lang="en-US" sz="1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FCACF5-9A97-90A6-90EA-C78E28AD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2" y="2707739"/>
            <a:ext cx="710463" cy="7104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674880-4681-94F3-EB60-700DD542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52" y="3612919"/>
            <a:ext cx="710463" cy="7104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DB3D39-B5E6-5A4E-3C73-A15F0C202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48" y="4551592"/>
            <a:ext cx="710463" cy="7104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1AAAE0-91D4-E8C5-5CCF-436A6F96E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228" y="2693363"/>
            <a:ext cx="713167" cy="7131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7CD9E2-B093-0B33-B5F7-636F9E3A6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228" y="3612919"/>
            <a:ext cx="715041" cy="7150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9A78B1-4D53-5253-3D85-666EA995B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7228" y="4547548"/>
            <a:ext cx="708990" cy="7089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FF28B48-AB23-2571-BB46-6AD8605FDC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1342" y="2687030"/>
            <a:ext cx="709381" cy="70938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2A2B09F-971C-168A-D65F-7B216CA57F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5682" y="3620017"/>
            <a:ext cx="715041" cy="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E1001A"/>
                </a:solidFill>
              </a:rPr>
              <a:t>02.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579052B5-939A-4FD2-AB07-3F162287B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85804"/>
              </p:ext>
            </p:extLst>
          </p:nvPr>
        </p:nvGraphicFramePr>
        <p:xfrm>
          <a:off x="603988" y="1019994"/>
          <a:ext cx="9362973" cy="435397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12478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2974758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875737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6351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REQUIREMENT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EVENT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04936">
                <a:tc>
                  <a:txBody>
                    <a:bodyPr/>
                    <a:lstStyle/>
                    <a:p>
                      <a:r>
                        <a:rPr lang="fr-FR" sz="1100" b="1" dirty="0"/>
                        <a:t>1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inspect my harness, lanyard and lifeline before use.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GOOD PRACTICE RELATED TO THE USE OF A HARNESS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1001A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14184">
                <a:tc>
                  <a:txBody>
                    <a:bodyPr/>
                    <a:lstStyle/>
                    <a:p>
                      <a:r>
                        <a:rPr lang="fr-FR" sz="1100" b="1" dirty="0"/>
                        <a:t>2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secure tools and materials to prevent dropped objects.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 TOOL FALLING NEAR AN EMPLOYEE </a:t>
                      </a:r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1001A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 dirty="0">
                        <a:solidFill>
                          <a:srgbClr val="E1001A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fr-FR" sz="1100" b="1" dirty="0"/>
                        <a:t>3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wear a harness and tie off to approved anchor points</a:t>
                      </a:r>
                    </a:p>
                    <a:p>
                      <a:r>
                        <a:rPr lang="en-US" sz="1100" b="1"/>
                        <a:t>as per the work permit.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22 METRE FALL WHILE DISMANTLING SCAFFOLDING</a:t>
                      </a:r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1001A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 dirty="0">
                        <a:solidFill>
                          <a:srgbClr val="E1001A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4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use scaffolding fit for purpose and approved.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GOOD PRACTICE ON CHECKING SCAFFOLDING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1001A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 dirty="0">
                        <a:solidFill>
                          <a:srgbClr val="E1001A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544233">
                <a:tc>
                  <a:txBody>
                    <a:bodyPr/>
                    <a:lstStyle/>
                    <a:p>
                      <a:r>
                        <a:rPr lang="fr-FR" sz="1100" b="1" dirty="0"/>
                        <a:t>5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respect the minimum safety distance when working near</a:t>
                      </a:r>
                    </a:p>
                    <a:p>
                      <a:r>
                        <a:rPr lang="en-US" sz="1100" b="1"/>
                        <a:t>power lines.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ELECTROCUTION WHILE USING A MOBILE SCAFFOLD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1001A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 dirty="0">
                        <a:solidFill>
                          <a:srgbClr val="E1001A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61332"/>
                  </a:ext>
                </a:extLst>
              </a:tr>
              <a:tr h="524076">
                <a:tc>
                  <a:txBody>
                    <a:bodyPr/>
                    <a:lstStyle/>
                    <a:p>
                      <a:r>
                        <a:rPr lang="fr-FR" sz="1100" b="1" dirty="0"/>
                        <a:t>6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ensure the integrity of roofs (storage tanks, buildings,</a:t>
                      </a:r>
                    </a:p>
                    <a:p>
                      <a:r>
                        <a:rPr lang="en-US" sz="1100" b="1"/>
                        <a:t>canopies…) before work starts and that appropriate fall</a:t>
                      </a:r>
                    </a:p>
                    <a:p>
                      <a:r>
                        <a:rPr lang="en-US" sz="1100" b="1"/>
                        <a:t>protection has been installed for fragile areas.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10 METRE FALL THROUGH A ROOF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1001A"/>
                          </a:solidFill>
                          <a:effectLst/>
                          <a:uLnTx/>
                          <a:uFillTx/>
                        </a:rPr>
                        <a:t>N°14</a:t>
                      </a:r>
                      <a:endParaRPr lang="fr-FR" sz="1200" b="1" dirty="0">
                        <a:solidFill>
                          <a:srgbClr val="E1001A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94689"/>
                  </a:ext>
                </a:extLst>
              </a:tr>
              <a:tr h="573690">
                <a:tc>
                  <a:txBody>
                    <a:bodyPr/>
                    <a:lstStyle/>
                    <a:p>
                      <a:r>
                        <a:rPr lang="fr-FR" sz="1100" b="1" dirty="0"/>
                        <a:t>7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only move a Mobile Elevating Work Platform (MEWP) in its low</a:t>
                      </a:r>
                    </a:p>
                    <a:p>
                      <a:r>
                        <a:rPr lang="en-US" sz="1100" b="1"/>
                        <a:t>position.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CRUSHING OF THE DRIVER OF A MEWP AT HEIGHT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1001A"/>
                          </a:solidFill>
                          <a:effectLst/>
                          <a:uLnTx/>
                          <a:uFillTx/>
                        </a:rPr>
                        <a:t>N°15</a:t>
                      </a:r>
                      <a:endParaRPr lang="fr-FR" sz="1200" b="1" dirty="0">
                        <a:solidFill>
                          <a:srgbClr val="E1001A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001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99074"/>
                  </a:ext>
                </a:extLst>
              </a:tr>
            </a:tbl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5F6E24-F65F-4361-BDF0-16A2F7EC5D0F}"/>
              </a:ext>
            </a:extLst>
          </p:cNvPr>
          <p:cNvSpPr txBox="1"/>
          <p:nvPr/>
        </p:nvSpPr>
        <p:spPr>
          <a:xfrm>
            <a:off x="603988" y="5668729"/>
            <a:ext cx="9720001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100" dirty="0"/>
              <a:t>The descriptions of the circumstances and consequences have been simplified for a better understanding.</a:t>
            </a:r>
          </a:p>
          <a:p>
            <a:r>
              <a:rPr lang="en-US" sz="1100" dirty="0"/>
              <a:t>A link to each REX is available for more information</a:t>
            </a:r>
            <a:r>
              <a:rPr lang="fr-FR" sz="1100" dirty="0"/>
              <a:t>. 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A694C1E-1849-9D46-AC95-19E172F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Illustration of requirements</a:t>
            </a:r>
            <a:endParaRPr lang="fr-FR" dirty="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68960CAC-5997-FC34-94DD-DEA223A64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83" y="2374829"/>
            <a:ext cx="1532537" cy="122793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8F178366-95BD-8E35-F5EA-A71B0F1C8F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0"/>
          <a:stretch/>
        </p:blipFill>
        <p:spPr>
          <a:xfrm>
            <a:off x="500371" y="4325946"/>
            <a:ext cx="1222570" cy="130492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en-US"/>
              <a:t>Deployment kit Golden Rule 10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E7E0A5-8C0F-4C61-A725-D99AE3CF9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7755" y="358638"/>
            <a:ext cx="4969242" cy="5924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b="1" dirty="0"/>
              <a:t>1. I inspect </a:t>
            </a:r>
            <a:r>
              <a:rPr lang="en-US" sz="1800" dirty="0"/>
              <a:t>my harness, lanyard and lifeline before use.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8" y="242844"/>
            <a:ext cx="3756433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GOOD PRACTICE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1772701" y="2274946"/>
            <a:ext cx="3957357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>
                <a:solidFill>
                  <a:srgbClr val="E1001A"/>
                </a:solidFill>
                <a:cs typeface="Arial" panose="020B0604020202020204"/>
              </a:rPr>
              <a:t>SAFETY HARNESS: </a:t>
            </a:r>
            <a:br>
              <a:rPr lang="fr-FR" sz="1400" b="1" dirty="0">
                <a:solidFill>
                  <a:srgbClr val="E1001A"/>
                </a:solidFill>
                <a:cs typeface="Arial" panose="020B0604020202020204"/>
              </a:rPr>
            </a:br>
            <a:r>
              <a:rPr lang="fr-FR" sz="1100" dirty="0">
                <a:solidFill>
                  <a:srgbClr val="E1001A"/>
                </a:solidFill>
                <a:cs typeface="Arial" panose="020B0604020202020204"/>
              </a:rPr>
              <a:t>body </a:t>
            </a:r>
            <a:r>
              <a:rPr lang="fr-FR" sz="1100" dirty="0" err="1">
                <a:solidFill>
                  <a:srgbClr val="E1001A"/>
                </a:solidFill>
                <a:cs typeface="Arial" panose="020B0604020202020204"/>
              </a:rPr>
              <a:t>retention</a:t>
            </a:r>
            <a:r>
              <a:rPr lang="fr-FR" sz="1100" dirty="0">
                <a:solidFill>
                  <a:srgbClr val="E1001A"/>
                </a:solidFill>
                <a:cs typeface="Arial" panose="020B0604020202020204"/>
              </a:rPr>
              <a:t> </a:t>
            </a:r>
            <a:r>
              <a:rPr lang="fr-FR" sz="1100" dirty="0" err="1">
                <a:solidFill>
                  <a:srgbClr val="E1001A"/>
                </a:solidFill>
                <a:cs typeface="Arial" panose="020B0604020202020204"/>
              </a:rPr>
              <a:t>device</a:t>
            </a:r>
            <a:endParaRPr lang="fr-FR" sz="1100" dirty="0">
              <a:solidFill>
                <a:srgbClr val="E1001A"/>
              </a:solidFill>
              <a:cs typeface="Arial" panose="020B0604020202020204"/>
            </a:endParaRPr>
          </a:p>
          <a:p>
            <a:pPr marL="0" lvl="1" defTabSz="685800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SzPct val="100000"/>
              <a:tabLst>
                <a:tab pos="282575" algn="l"/>
              </a:tabLst>
              <a:defRPr/>
            </a:pPr>
            <a:r>
              <a:rPr lang="fr-FR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It </a:t>
            </a:r>
            <a:r>
              <a:rPr lang="fr-FR" sz="11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is</a:t>
            </a:r>
            <a:r>
              <a:rPr lang="fr-FR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essential to:</a:t>
            </a:r>
          </a:p>
          <a:p>
            <a:pPr marL="252000" lvl="1" indent="-252000" defTabSz="685800">
              <a:lnSpc>
                <a:spcPct val="100000"/>
              </a:lnSpc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100" b="1" dirty="0"/>
              <a:t>Check</a:t>
            </a:r>
            <a:r>
              <a:rPr lang="en-US" sz="1100" dirty="0"/>
              <a:t> that the harness is suitable for the task to be performed and the user's body size.</a:t>
            </a:r>
          </a:p>
          <a:p>
            <a:pPr marL="252000" lvl="1" indent="-252000" defTabSz="685800">
              <a:lnSpc>
                <a:spcPct val="100000"/>
              </a:lnSpc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100" b="1" dirty="0"/>
              <a:t>Check the condition </a:t>
            </a:r>
            <a:r>
              <a:rPr lang="en-US" sz="1100" dirty="0"/>
              <a:t>before and after each use (seams, tears, etc.) and the use-by date.</a:t>
            </a:r>
          </a:p>
          <a:p>
            <a:pPr marL="252000" lvl="1" indent="-252000" defTabSz="685800">
              <a:lnSpc>
                <a:spcPct val="100000"/>
              </a:lnSpc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100" b="1" dirty="0"/>
              <a:t>Discard</a:t>
            </a:r>
            <a:r>
              <a:rPr lang="en-US" sz="1100" dirty="0"/>
              <a:t> any defective harness for disposal.</a:t>
            </a:r>
            <a:endParaRPr lang="fr-FR" sz="1100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295E30C-66F6-D419-F435-6B3FCA8F7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03"/>
          <a:stretch/>
        </p:blipFill>
        <p:spPr>
          <a:xfrm>
            <a:off x="812763" y="2232187"/>
            <a:ext cx="790126" cy="115252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6805590F-FE66-8CEB-E77B-D0B0C0423680}"/>
              </a:ext>
            </a:extLst>
          </p:cNvPr>
          <p:cNvSpPr/>
          <p:nvPr/>
        </p:nvSpPr>
        <p:spPr>
          <a:xfrm>
            <a:off x="530851" y="2318686"/>
            <a:ext cx="343118" cy="343118"/>
          </a:xfrm>
          <a:prstGeom prst="ellipse">
            <a:avLst/>
          </a:prstGeom>
          <a:noFill/>
          <a:ln w="19050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76E8E3D-09F8-E07E-02AD-FA9311704CD6}"/>
              </a:ext>
            </a:extLst>
          </p:cNvPr>
          <p:cNvSpPr txBox="1"/>
          <p:nvPr/>
        </p:nvSpPr>
        <p:spPr>
          <a:xfrm>
            <a:off x="642952" y="2374829"/>
            <a:ext cx="16981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500" dirty="0">
                <a:solidFill>
                  <a:srgbClr val="E1001A"/>
                </a:solidFill>
                <a:cs typeface="Arial" panose="020B0604020202020204"/>
              </a:rPr>
              <a:t>A</a:t>
            </a:r>
            <a:endParaRPr lang="fr-FR" sz="1500" dirty="0">
              <a:solidFill>
                <a:srgbClr val="E1001A"/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C3EFFD0-3CCC-A4FA-666F-99EB7167BF6C}"/>
              </a:ext>
            </a:extLst>
          </p:cNvPr>
          <p:cNvCxnSpPr>
            <a:cxnSpLocks/>
          </p:cNvCxnSpPr>
          <p:nvPr/>
        </p:nvCxnSpPr>
        <p:spPr>
          <a:xfrm>
            <a:off x="6096000" y="2274946"/>
            <a:ext cx="0" cy="4282181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8910E162-F594-80CA-DB4D-7FCA00D4BFF1}"/>
              </a:ext>
            </a:extLst>
          </p:cNvPr>
          <p:cNvSpPr txBox="1"/>
          <p:nvPr/>
        </p:nvSpPr>
        <p:spPr>
          <a:xfrm>
            <a:off x="1772701" y="4488451"/>
            <a:ext cx="4062051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>
                <a:solidFill>
                  <a:srgbClr val="E1001A"/>
                </a:solidFill>
                <a:cs typeface="Arial" panose="020B0604020202020204"/>
              </a:rPr>
              <a:t>CONNECTING DEVICE:</a:t>
            </a:r>
            <a:br>
              <a:rPr lang="fr-FR" sz="1400" b="1" dirty="0">
                <a:solidFill>
                  <a:srgbClr val="E1001A"/>
                </a:solidFill>
                <a:cs typeface="Arial" panose="020B0604020202020204"/>
              </a:rPr>
            </a:br>
            <a:r>
              <a:rPr lang="en-US" sz="1100" dirty="0">
                <a:solidFill>
                  <a:srgbClr val="E1001A"/>
                </a:solidFill>
                <a:cs typeface="Arial" panose="020B0604020202020204"/>
              </a:rPr>
              <a:t>a set of components connecting the safety harness to the anchorage device</a:t>
            </a:r>
            <a:endParaRPr lang="fr-FR" sz="1100" dirty="0">
              <a:solidFill>
                <a:srgbClr val="E1001A"/>
              </a:solidFill>
              <a:cs typeface="Arial" panose="020B0604020202020204"/>
            </a:endParaRPr>
          </a:p>
          <a:p>
            <a:pPr marL="0" lvl="1" defTabSz="685800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SzPct val="100000"/>
              <a:tabLst>
                <a:tab pos="282575" algn="l"/>
              </a:tabLst>
              <a:defRPr/>
            </a:pPr>
            <a:r>
              <a:rPr lang="fr-FR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It </a:t>
            </a:r>
            <a:r>
              <a:rPr lang="fr-FR" sz="11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is</a:t>
            </a:r>
            <a:r>
              <a:rPr lang="fr-FR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essential to: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1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Check </a:t>
            </a:r>
            <a:r>
              <a:rPr lang="en-US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that the connecting device is attached to the harness and to a validated anchorage point.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1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Check the condition </a:t>
            </a:r>
            <a:r>
              <a:rPr lang="en-US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of the connection device (lanyard, shock absorber, retractor, etc.) before and after use.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A52BF44-F7AE-0793-D376-D48A7DC6C586}"/>
              </a:ext>
            </a:extLst>
          </p:cNvPr>
          <p:cNvSpPr/>
          <p:nvPr/>
        </p:nvSpPr>
        <p:spPr>
          <a:xfrm>
            <a:off x="530851" y="4532191"/>
            <a:ext cx="343118" cy="343118"/>
          </a:xfrm>
          <a:prstGeom prst="ellipse">
            <a:avLst/>
          </a:prstGeom>
          <a:noFill/>
          <a:ln w="19050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2EA5E44-DA92-72F9-CD64-08FBFEFB8165}"/>
              </a:ext>
            </a:extLst>
          </p:cNvPr>
          <p:cNvSpPr txBox="1"/>
          <p:nvPr/>
        </p:nvSpPr>
        <p:spPr>
          <a:xfrm>
            <a:off x="642952" y="4588334"/>
            <a:ext cx="16981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500" dirty="0">
                <a:solidFill>
                  <a:srgbClr val="E1001A"/>
                </a:solidFill>
                <a:cs typeface="Arial" panose="020B0604020202020204"/>
              </a:rPr>
              <a:t>B</a:t>
            </a:r>
            <a:endParaRPr lang="fr-FR" sz="1500" dirty="0">
              <a:solidFill>
                <a:srgbClr val="E1001A"/>
              </a:solidFill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F947538-15E0-B158-6B41-7DD272A0E928}"/>
              </a:ext>
            </a:extLst>
          </p:cNvPr>
          <p:cNvCxnSpPr>
            <a:cxnSpLocks/>
          </p:cNvCxnSpPr>
          <p:nvPr/>
        </p:nvCxnSpPr>
        <p:spPr>
          <a:xfrm>
            <a:off x="532283" y="4197541"/>
            <a:ext cx="5563717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BDEAD1F9-382D-9BBD-2381-771EBF9965BB}"/>
              </a:ext>
            </a:extLst>
          </p:cNvPr>
          <p:cNvSpPr/>
          <p:nvPr/>
        </p:nvSpPr>
        <p:spPr>
          <a:xfrm>
            <a:off x="6357248" y="2318686"/>
            <a:ext cx="343118" cy="343118"/>
          </a:xfrm>
          <a:prstGeom prst="ellipse">
            <a:avLst/>
          </a:prstGeom>
          <a:noFill/>
          <a:ln w="19050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0417C5D-F610-011E-ED61-C664588EEE41}"/>
              </a:ext>
            </a:extLst>
          </p:cNvPr>
          <p:cNvSpPr txBox="1"/>
          <p:nvPr/>
        </p:nvSpPr>
        <p:spPr>
          <a:xfrm>
            <a:off x="6463411" y="2374829"/>
            <a:ext cx="16981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500" dirty="0">
                <a:solidFill>
                  <a:srgbClr val="E1001A"/>
                </a:solidFill>
                <a:cs typeface="Arial" panose="020B0604020202020204"/>
              </a:rPr>
              <a:t>C</a:t>
            </a:r>
            <a:endParaRPr lang="fr-FR" sz="1500" dirty="0">
              <a:solidFill>
                <a:srgbClr val="E1001A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AB928A0-6500-2498-36C3-18A9C490F88E}"/>
              </a:ext>
            </a:extLst>
          </p:cNvPr>
          <p:cNvSpPr txBox="1"/>
          <p:nvPr/>
        </p:nvSpPr>
        <p:spPr>
          <a:xfrm>
            <a:off x="7200672" y="5969710"/>
            <a:ext cx="445904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/>
              <a:t>The components of the complete system must be compatible with each other. A defect in just one of these three links means that the entire fall protection chain is no longer secured!</a:t>
            </a:r>
            <a:endParaRPr lang="fr-FR" sz="100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067E70F5-2689-BE5D-57A4-281C9501D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10" t="16823"/>
          <a:stretch/>
        </p:blipFill>
        <p:spPr>
          <a:xfrm>
            <a:off x="6362873" y="4197541"/>
            <a:ext cx="2595377" cy="140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74" name="Ellipse 73">
            <a:extLst>
              <a:ext uri="{FF2B5EF4-FFF2-40B4-BE49-F238E27FC236}">
                <a16:creationId xmlns:a16="http://schemas.microsoft.com/office/drawing/2014/main" id="{39E9EFDD-27DA-48CC-38B2-6A226BAF3831}"/>
              </a:ext>
            </a:extLst>
          </p:cNvPr>
          <p:cNvSpPr/>
          <p:nvPr/>
        </p:nvSpPr>
        <p:spPr>
          <a:xfrm>
            <a:off x="6622930" y="4306271"/>
            <a:ext cx="302081" cy="302081"/>
          </a:xfrm>
          <a:prstGeom prst="ellipse">
            <a:avLst/>
          </a:prstGeom>
          <a:solidFill>
            <a:schemeClr val="lt1"/>
          </a:solidFill>
          <a:ln w="19050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600328B-2F74-1688-5B83-57922392D7C9}"/>
              </a:ext>
            </a:extLst>
          </p:cNvPr>
          <p:cNvSpPr txBox="1"/>
          <p:nvPr/>
        </p:nvSpPr>
        <p:spPr>
          <a:xfrm>
            <a:off x="6716022" y="4346440"/>
            <a:ext cx="1311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500" dirty="0">
                <a:solidFill>
                  <a:srgbClr val="E1001A"/>
                </a:solidFill>
                <a:cs typeface="Arial" panose="020B0604020202020204"/>
              </a:rPr>
              <a:t>A</a:t>
            </a:r>
            <a:endParaRPr lang="fr-FR" sz="1500" dirty="0">
              <a:solidFill>
                <a:srgbClr val="E1001A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871560B7-7F3E-A514-AB57-5A0D8D9B761B}"/>
              </a:ext>
            </a:extLst>
          </p:cNvPr>
          <p:cNvSpPr/>
          <p:nvPr/>
        </p:nvSpPr>
        <p:spPr>
          <a:xfrm>
            <a:off x="6932023" y="5027488"/>
            <a:ext cx="302081" cy="302081"/>
          </a:xfrm>
          <a:prstGeom prst="ellipse">
            <a:avLst/>
          </a:prstGeom>
          <a:solidFill>
            <a:schemeClr val="lt1"/>
          </a:solidFill>
          <a:ln w="19050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8038A55E-247B-C44D-749B-816AE878955E}"/>
              </a:ext>
            </a:extLst>
          </p:cNvPr>
          <p:cNvSpPr txBox="1"/>
          <p:nvPr/>
        </p:nvSpPr>
        <p:spPr>
          <a:xfrm>
            <a:off x="7025115" y="5068005"/>
            <a:ext cx="1311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500" dirty="0">
                <a:solidFill>
                  <a:srgbClr val="E1001A"/>
                </a:solidFill>
                <a:cs typeface="Arial" panose="020B0604020202020204"/>
              </a:rPr>
              <a:t>B</a:t>
            </a:r>
            <a:endParaRPr lang="fr-FR" sz="1500" dirty="0">
              <a:solidFill>
                <a:srgbClr val="E1001A"/>
              </a:solidFill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469C250F-8FC1-014F-EDB8-9EC357F675BC}"/>
              </a:ext>
            </a:extLst>
          </p:cNvPr>
          <p:cNvSpPr/>
          <p:nvPr/>
        </p:nvSpPr>
        <p:spPr>
          <a:xfrm>
            <a:off x="8288598" y="4327736"/>
            <a:ext cx="302081" cy="302081"/>
          </a:xfrm>
          <a:prstGeom prst="ellipse">
            <a:avLst/>
          </a:prstGeom>
          <a:solidFill>
            <a:schemeClr val="lt1"/>
          </a:solidFill>
          <a:ln w="19050">
            <a:solidFill>
              <a:srgbClr val="E1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6CD41C4C-46DA-9CCF-E79F-E6FFC677DAE6}"/>
              </a:ext>
            </a:extLst>
          </p:cNvPr>
          <p:cNvSpPr txBox="1"/>
          <p:nvPr/>
        </p:nvSpPr>
        <p:spPr>
          <a:xfrm>
            <a:off x="8373104" y="4360015"/>
            <a:ext cx="13117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500" dirty="0">
                <a:solidFill>
                  <a:srgbClr val="E1001A"/>
                </a:solidFill>
                <a:cs typeface="Arial" panose="020B0604020202020204"/>
              </a:rPr>
              <a:t>C</a:t>
            </a:r>
            <a:endParaRPr lang="fr-FR" sz="1500" dirty="0">
              <a:solidFill>
                <a:srgbClr val="E1001A"/>
              </a:solidFill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917D536B-2CF3-AB5B-8FA7-884187E91327}"/>
              </a:ext>
            </a:extLst>
          </p:cNvPr>
          <p:cNvSpPr txBox="1"/>
          <p:nvPr/>
        </p:nvSpPr>
        <p:spPr>
          <a:xfrm>
            <a:off x="535635" y="1732706"/>
            <a:ext cx="11125509" cy="307777"/>
          </a:xfrm>
          <a:prstGeom prst="rect">
            <a:avLst/>
          </a:prstGeom>
          <a:solidFill>
            <a:srgbClr val="E1001A"/>
          </a:solidFill>
          <a:ln w="28575">
            <a:noFill/>
            <a:prstDash val="sysDot"/>
          </a:ln>
        </p:spPr>
        <p:txBody>
          <a:bodyPr wrap="square" numCol="1" spcCol="360000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Complete system = safety harness + connecting device + anchor device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75290F93-C57A-D1B1-4449-ABD7E0FC4878}"/>
              </a:ext>
            </a:extLst>
          </p:cNvPr>
          <p:cNvSpPr txBox="1">
            <a:spLocks/>
          </p:cNvSpPr>
          <p:nvPr/>
        </p:nvSpPr>
        <p:spPr>
          <a:xfrm>
            <a:off x="532283" y="1358478"/>
            <a:ext cx="9035750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GOOD VERIFICATION PRACTICE</a:t>
            </a:r>
            <a:endParaRPr lang="fr-FR" sz="1600" b="1" dirty="0">
              <a:solidFill>
                <a:srgbClr val="354D56"/>
              </a:solidFill>
            </a:endParaRP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DE8907B7-5AD8-4DB2-11B6-44F83CD1CB44}"/>
              </a:ext>
            </a:extLst>
          </p:cNvPr>
          <p:cNvCxnSpPr>
            <a:cxnSpLocks/>
          </p:cNvCxnSpPr>
          <p:nvPr/>
        </p:nvCxnSpPr>
        <p:spPr>
          <a:xfrm>
            <a:off x="532283" y="1148655"/>
            <a:ext cx="9251796" cy="0"/>
          </a:xfrm>
          <a:prstGeom prst="line">
            <a:avLst/>
          </a:prstGeom>
          <a:ln>
            <a:solidFill>
              <a:srgbClr val="E1001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196DADE-BD86-F110-D72A-C94C45E6B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248" y="5842000"/>
            <a:ext cx="713167" cy="7131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1485717-5842-186D-8747-57A43B1C32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45" y="427091"/>
            <a:ext cx="239461" cy="239461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BED4C042-6B54-98E0-F32C-0844361EA4EA}"/>
              </a:ext>
            </a:extLst>
          </p:cNvPr>
          <p:cNvSpPr txBox="1"/>
          <p:nvPr/>
        </p:nvSpPr>
        <p:spPr>
          <a:xfrm>
            <a:off x="7889785" y="2274946"/>
            <a:ext cx="3728744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>
                <a:solidFill>
                  <a:srgbClr val="E1001A"/>
                </a:solidFill>
                <a:cs typeface="Arial" panose="020B0604020202020204"/>
              </a:rPr>
              <a:t>ANCHOR DEVICE : </a:t>
            </a:r>
            <a:br>
              <a:rPr lang="fr-FR" sz="1400" b="1" dirty="0">
                <a:solidFill>
                  <a:srgbClr val="E1001A"/>
                </a:solidFill>
                <a:cs typeface="Arial" panose="020B0604020202020204"/>
              </a:rPr>
            </a:br>
            <a:r>
              <a:rPr lang="en-US" sz="1100" dirty="0">
                <a:solidFill>
                  <a:srgbClr val="E1001A"/>
                </a:solidFill>
                <a:cs typeface="Arial" panose="020B0604020202020204"/>
              </a:rPr>
              <a:t>a</a:t>
            </a:r>
            <a:r>
              <a:rPr lang="en-US" sz="1100" dirty="0">
                <a:solidFill>
                  <a:srgbClr val="E1001A"/>
                </a:solidFill>
              </a:rPr>
              <a:t> point or structure used to attach the connecting device. This may be a fixed anchor point, a lifeline, a rail, a textile strap... </a:t>
            </a:r>
            <a:endParaRPr lang="fr-FR" sz="1100" dirty="0">
              <a:solidFill>
                <a:srgbClr val="E1001A"/>
              </a:solidFill>
            </a:endParaRPr>
          </a:p>
          <a:p>
            <a:pPr marL="0" lvl="1" defTabSz="685800">
              <a:lnSpc>
                <a:spcPct val="100000"/>
              </a:lnSpc>
              <a:spcAft>
                <a:spcPts val="600"/>
              </a:spcAft>
              <a:buClr>
                <a:srgbClr val="FF0000"/>
              </a:buClr>
              <a:buSzPct val="100000"/>
              <a:tabLst>
                <a:tab pos="282575" algn="l"/>
              </a:tabLst>
              <a:defRPr/>
            </a:pPr>
            <a:r>
              <a:rPr lang="fr-FR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It </a:t>
            </a:r>
            <a:r>
              <a:rPr lang="fr-FR" sz="1100" dirty="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is</a:t>
            </a:r>
            <a:r>
              <a:rPr lang="fr-FR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essential to: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1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Only attach </a:t>
            </a:r>
            <a:r>
              <a:rPr lang="en-US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to approved anchor points.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E1001A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1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Check the condition </a:t>
            </a:r>
            <a:r>
              <a:rPr lang="en-US" sz="11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of the anchor device before and after use.</a:t>
            </a:r>
          </a:p>
        </p:txBody>
      </p:sp>
    </p:spTree>
    <p:extLst>
      <p:ext uri="{BB962C8B-B14F-4D97-AF65-F5344CB8AC3E}">
        <p14:creationId xmlns:p14="http://schemas.microsoft.com/office/powerpoint/2010/main" val="13419943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Personnalisé 2">
      <a:dk1>
        <a:srgbClr val="374649"/>
      </a:dk1>
      <a:lt1>
        <a:srgbClr val="FFFFFF"/>
      </a:lt1>
      <a:dk2>
        <a:srgbClr val="E1001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f1beb-9555-4a34-a0bb-bc4222cc815e">
      <Terms xmlns="http://schemas.microsoft.com/office/infopath/2007/PartnerControls"/>
    </lcf76f155ced4ddcb4097134ff3c332f>
    <TaxCatchAll xmlns="b93f7d12-03ed-48c2-84fb-322e67083590" xsi:nil="true"/>
  </documentManagement>
</p:properties>
</file>

<file path=customXml/itemProps1.xml><?xml version="1.0" encoding="utf-8"?>
<ds:datastoreItem xmlns:ds="http://schemas.openxmlformats.org/officeDocument/2006/customXml" ds:itemID="{3DEEC9C3-494C-4BAC-AFA1-9B24BBB17B75}"/>
</file>

<file path=customXml/itemProps2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5e3fc8a5-ae92-42ac-9a5b-adc0faec43d6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40753fda-f579-4bb9-aa37-7b314b45a76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3219</TotalTime>
  <Words>2536</Words>
  <Application>Microsoft Office PowerPoint</Application>
  <PresentationFormat>Grand écran</PresentationFormat>
  <Paragraphs>315</Paragraphs>
  <Slides>19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Arial MT Light</vt:lpstr>
      <vt:lpstr>Roboto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Présentation PowerPoint</vt:lpstr>
      <vt:lpstr>Poster &amp; pictogram</vt:lpstr>
      <vt:lpstr>Some definitions</vt:lpstr>
      <vt:lpstr>The essence of Golden Rule 10</vt:lpstr>
      <vt:lpstr>Work at Height incidents</vt:lpstr>
      <vt:lpstr>Présentation PowerPoint</vt:lpstr>
      <vt:lpstr>Illustration of requirements</vt:lpstr>
      <vt:lpstr>GOOD PRACTICE</vt:lpstr>
      <vt:lpstr>REX</vt:lpstr>
      <vt:lpstr>REX</vt:lpstr>
      <vt:lpstr>GOOD PRACTICE</vt:lpstr>
      <vt:lpstr>REX</vt:lpstr>
      <vt:lpstr>REX</vt:lpstr>
      <vt:lpstr>REX</vt:lpstr>
      <vt:lpstr>Présentation PowerPoint</vt:lpstr>
      <vt:lpstr>Examples of work at height in the office</vt:lpstr>
      <vt:lpstr>Our tools and documents</vt:lpstr>
      <vt:lpstr>Lexicon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Claire MAIRET</cp:lastModifiedBy>
  <cp:revision>192</cp:revision>
  <cp:lastPrinted>2022-04-01T15:01:54Z</cp:lastPrinted>
  <dcterms:created xsi:type="dcterms:W3CDTF">2021-08-30T17:14:08Z</dcterms:created>
  <dcterms:modified xsi:type="dcterms:W3CDTF">2022-06-16T17:18:01Z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0x010100700117C2CCE7924285B64660865AB5EB</vt:lpwstr>
  </property>
</Properties>
</file>