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0"/>
  </p:notesMasterIdLst>
  <p:handoutMasterIdLst>
    <p:handoutMasterId r:id="rId41"/>
  </p:handoutMasterIdLst>
  <p:sldIdLst>
    <p:sldId id="256" r:id="rId2"/>
    <p:sldId id="258" r:id="rId3"/>
    <p:sldId id="266" r:id="rId4"/>
    <p:sldId id="261" r:id="rId5"/>
    <p:sldId id="262" r:id="rId6"/>
    <p:sldId id="260" r:id="rId7"/>
    <p:sldId id="293" r:id="rId8"/>
    <p:sldId id="294" r:id="rId9"/>
    <p:sldId id="263" r:id="rId10"/>
    <p:sldId id="265" r:id="rId11"/>
    <p:sldId id="264" r:id="rId12"/>
    <p:sldId id="269" r:id="rId13"/>
    <p:sldId id="267" r:id="rId14"/>
    <p:sldId id="270" r:id="rId15"/>
    <p:sldId id="271" r:id="rId16"/>
    <p:sldId id="272" r:id="rId17"/>
    <p:sldId id="280" r:id="rId18"/>
    <p:sldId id="295" r:id="rId19"/>
    <p:sldId id="279" r:id="rId20"/>
    <p:sldId id="296" r:id="rId21"/>
    <p:sldId id="273" r:id="rId22"/>
    <p:sldId id="275" r:id="rId23"/>
    <p:sldId id="274" r:id="rId24"/>
    <p:sldId id="276" r:id="rId25"/>
    <p:sldId id="277" r:id="rId26"/>
    <p:sldId id="278" r:id="rId27"/>
    <p:sldId id="281" r:id="rId28"/>
    <p:sldId id="282" r:id="rId29"/>
    <p:sldId id="284" r:id="rId30"/>
    <p:sldId id="285" r:id="rId31"/>
    <p:sldId id="286" r:id="rId32"/>
    <p:sldId id="287" r:id="rId33"/>
    <p:sldId id="297" r:id="rId34"/>
    <p:sldId id="288" r:id="rId35"/>
    <p:sldId id="289" r:id="rId36"/>
    <p:sldId id="290" r:id="rId37"/>
    <p:sldId id="291" r:id="rId38"/>
    <p:sldId id="292" r:id="rId39"/>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Martin"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0" autoAdjust="0"/>
    <p:restoredTop sz="94918" autoAdjust="0"/>
  </p:normalViewPr>
  <p:slideViewPr>
    <p:cSldViewPr snapToObjects="1">
      <p:cViewPr varScale="1">
        <p:scale>
          <a:sx n="67" d="100"/>
          <a:sy n="67" d="100"/>
        </p:scale>
        <p:origin x="1272" y="5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58452F3-B184-B24D-9347-CD7EFE89F03D}" type="datetimeFigureOut">
              <a:rPr lang="fr-FR" altLang="fr-FR"/>
              <a:pPr/>
              <a:t>10/10/2017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F794C195-0D55-594A-A35D-BB7E7D16DFC5}" type="slidenum">
              <a:rPr lang="fr-FR" altLang="fr-FR"/>
              <a:pPr/>
              <a:t>‹N°›</a:t>
            </a:fld>
            <a:endParaRPr lang="fr-FR" altLang="fr-FR"/>
          </a:p>
        </p:txBody>
      </p:sp>
    </p:spTree>
    <p:extLst>
      <p:ext uri="{BB962C8B-B14F-4D97-AF65-F5344CB8AC3E}">
        <p14:creationId xmlns:p14="http://schemas.microsoft.com/office/powerpoint/2010/main" val="51887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6AA4357-725A-534D-BC47-B1196B6D6207}" type="datetimeFigureOut">
              <a:rPr lang="fr-FR" altLang="fr-FR"/>
              <a:pPr/>
              <a:t>10/10/2017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DCA9AD-7BBE-484A-AA4E-840189C18E25}" type="slidenum">
              <a:rPr lang="fr-FR" altLang="fr-FR"/>
              <a:pPr/>
              <a:t>‹N°›</a:t>
            </a:fld>
            <a:endParaRPr lang="fr-FR" altLang="fr-FR"/>
          </a:p>
        </p:txBody>
      </p:sp>
    </p:spTree>
    <p:extLst>
      <p:ext uri="{BB962C8B-B14F-4D97-AF65-F5344CB8AC3E}">
        <p14:creationId xmlns:p14="http://schemas.microsoft.com/office/powerpoint/2010/main" val="16884255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fr-FR"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5987F871-6E0F-E54B-A23B-0EC24624AF18}" type="slidenum">
              <a:rPr lang="fr-FR" altLang="fr-FR">
                <a:latin typeface="Calibri" charset="0"/>
              </a:rPr>
              <a:pPr/>
              <a:t>2</a:t>
            </a:fld>
            <a:endParaRPr lang="fr-FR" altLang="fr-FR">
              <a:latin typeface="Calibri" charset="0"/>
            </a:endParaRPr>
          </a:p>
        </p:txBody>
      </p:sp>
    </p:spTree>
    <p:extLst>
      <p:ext uri="{BB962C8B-B14F-4D97-AF65-F5344CB8AC3E}">
        <p14:creationId xmlns:p14="http://schemas.microsoft.com/office/powerpoint/2010/main" val="18713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CA9AD-7BBE-484A-AA4E-840189C18E25}" type="slidenum">
              <a:rPr lang="fr-FR" altLang="fr-FR" smtClean="0"/>
              <a:pPr/>
              <a:t>6</a:t>
            </a:fld>
            <a:endParaRPr lang="fr-FR" altLang="fr-FR"/>
          </a:p>
        </p:txBody>
      </p:sp>
    </p:spTree>
    <p:extLst>
      <p:ext uri="{BB962C8B-B14F-4D97-AF65-F5344CB8AC3E}">
        <p14:creationId xmlns:p14="http://schemas.microsoft.com/office/powerpoint/2010/main" val="1729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Nos sens peuvent être altérés par un ensemble d’interférences, les plus communes étant : </a:t>
            </a:r>
          </a:p>
          <a:p>
            <a:pPr marL="171450" lvl="0" indent="-171450">
              <a:buFont typeface="Arial" charset="0"/>
              <a:buChar char="•"/>
            </a:pPr>
            <a:r>
              <a:rPr lang="fr-FR" sz="1200" kern="1200" dirty="0" smtClean="0">
                <a:solidFill>
                  <a:schemeClr val="tx1"/>
                </a:solidFill>
                <a:effectLst/>
                <a:latin typeface="+mn-lt"/>
                <a:ea typeface="+mn-ea"/>
                <a:cs typeface="+mn-cs"/>
              </a:rPr>
              <a:t>L’accoutumance, on s’habitue à une situation à risque lorsqu’elle est récurrente, elle finit par devenir normale et on n’y prête plus attention.</a:t>
            </a:r>
          </a:p>
          <a:p>
            <a:pPr marL="171450" lvl="0" indent="-171450">
              <a:buFont typeface="Arial" charset="0"/>
              <a:buChar char="•"/>
            </a:pPr>
            <a:r>
              <a:rPr lang="fr-FR" sz="1200" kern="1200" dirty="0" smtClean="0">
                <a:solidFill>
                  <a:schemeClr val="tx1"/>
                </a:solidFill>
                <a:effectLst/>
                <a:latin typeface="+mn-lt"/>
                <a:ea typeface="+mn-ea"/>
                <a:cs typeface="+mn-cs"/>
              </a:rPr>
              <a:t>La distraction, par exemple, lorsque l’on ne fait pas attention à ce que l’on fait parce que l’on est distrait par un événement qui a lieu près de nous (coup de marteau sur le doigt). Ou inversement lorsque l’on est concentré sur une tâche qui nous empêche de voir ce qui nous entoure.</a:t>
            </a:r>
          </a:p>
          <a:p>
            <a:pPr marL="171450" lvl="0" indent="-171450">
              <a:buFont typeface="Arial" charset="0"/>
              <a:buChar char="•"/>
            </a:pPr>
            <a:r>
              <a:rPr lang="fr-FR" sz="1200" kern="1200" dirty="0" smtClean="0">
                <a:solidFill>
                  <a:schemeClr val="tx1"/>
                </a:solidFill>
                <a:effectLst/>
                <a:latin typeface="+mn-lt"/>
                <a:ea typeface="+mn-ea"/>
                <a:cs typeface="+mn-cs"/>
              </a:rPr>
              <a:t>La saturation, lorsqu’il y a trop d’informations à traiter et que notre cerveau n’est plus capable de suivre.</a:t>
            </a:r>
          </a:p>
          <a:p>
            <a:pPr marL="171450" indent="-171450">
              <a:buFont typeface="Arial" charset="0"/>
              <a:buChar char="•"/>
            </a:pPr>
            <a:r>
              <a:rPr lang="fr-FR" sz="1200" kern="1200" dirty="0" smtClean="0">
                <a:solidFill>
                  <a:schemeClr val="tx1"/>
                </a:solidFill>
                <a:effectLst/>
                <a:latin typeface="+mn-lt"/>
                <a:ea typeface="+mn-ea"/>
                <a:cs typeface="+mn-cs"/>
              </a:rPr>
              <a:t>Le stress créé une réaction physiologique qui a tendance à nous enfermer dans nos sentiments et nous rendre perméable à ce qui nous entoure.</a:t>
            </a:r>
            <a:r>
              <a:rPr lang="fr-FR"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73DCA9AD-7BBE-484A-AA4E-840189C18E25}" type="slidenum">
              <a:rPr lang="fr-FR" altLang="fr-FR" smtClean="0"/>
              <a:pPr/>
              <a:t>11</a:t>
            </a:fld>
            <a:endParaRPr lang="fr-FR" altLang="fr-FR"/>
          </a:p>
        </p:txBody>
      </p:sp>
    </p:spTree>
    <p:extLst>
      <p:ext uri="{BB962C8B-B14F-4D97-AF65-F5344CB8AC3E}">
        <p14:creationId xmlns:p14="http://schemas.microsoft.com/office/powerpoint/2010/main" val="15498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 signal faible est donc quelque chose que vous voyez mais que vous ne percevez pas directement comme ayant des conséquences potentielles. </a:t>
            </a:r>
          </a:p>
          <a:p>
            <a:r>
              <a:rPr lang="fr-FR" sz="1200" kern="1200" dirty="0" smtClean="0">
                <a:solidFill>
                  <a:schemeClr val="tx1"/>
                </a:solidFill>
                <a:effectLst/>
                <a:latin typeface="+mn-lt"/>
                <a:ea typeface="+mn-ea"/>
                <a:cs typeface="+mn-cs"/>
              </a:rPr>
              <a:t>Vous vous êtes sûrement déjà dit après un événement marquant : « J’avais pourtant remarqué quelque chose mais sur le moment, ça ne m’a pas fait réagir ! ». Vous aviez alors perçu un ou des signaux faibles mais ne l’avez pas analysé, il n’est pas rentré en ligne de compte dans l’action qui a suivi.</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signaux faibles sont plus faciles à détecter lorsque l’on n’est pas impliqué (lors de visites, d’audits, etc.), mais l’enjeu, c’est de les identifier dans ses propres activités : la concentration sur la tâche à accomplir, la fatigue, le stress... sont autant de facteurs qui nous empêchent d’analyser la situation correctement.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3DCA9AD-7BBE-484A-AA4E-840189C18E25}" type="slidenum">
              <a:rPr lang="fr-FR" altLang="fr-FR" smtClean="0"/>
              <a:pPr/>
              <a:t>14</a:t>
            </a:fld>
            <a:endParaRPr lang="fr-FR" altLang="fr-FR"/>
          </a:p>
        </p:txBody>
      </p:sp>
    </p:spTree>
    <p:extLst>
      <p:ext uri="{BB962C8B-B14F-4D97-AF65-F5344CB8AC3E}">
        <p14:creationId xmlns:p14="http://schemas.microsoft.com/office/powerpoint/2010/main" val="15637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Ces raccourcis que nous créons par expérience et de manière innée, sont utiles pour une partie des actions que nous menons, ce sont des réflexes qui nous permettent de résoudre les problèmes simples du quotidien rapidement. Mais pour des situations complexes ils sont sources d’erreur, en particulier lorsqu’il convient d’évaluer la situation (récolter les faits).</a:t>
            </a:r>
          </a:p>
          <a:p>
            <a:endParaRPr lang="fr-FR" dirty="0"/>
          </a:p>
        </p:txBody>
      </p:sp>
      <p:sp>
        <p:nvSpPr>
          <p:cNvPr id="4" name="Espace réservé du numéro de diapositive 3"/>
          <p:cNvSpPr>
            <a:spLocks noGrp="1"/>
          </p:cNvSpPr>
          <p:nvPr>
            <p:ph type="sldNum" sz="quarter" idx="10"/>
          </p:nvPr>
        </p:nvSpPr>
        <p:spPr/>
        <p:txBody>
          <a:bodyPr/>
          <a:lstStyle/>
          <a:p>
            <a:fld id="{73DCA9AD-7BBE-484A-AA4E-840189C18E25}" type="slidenum">
              <a:rPr lang="fr-FR" altLang="fr-FR" smtClean="0"/>
              <a:pPr/>
              <a:t>19</a:t>
            </a:fld>
            <a:endParaRPr lang="fr-FR" altLang="fr-FR"/>
          </a:p>
        </p:txBody>
      </p:sp>
    </p:spTree>
    <p:extLst>
      <p:ext uri="{BB962C8B-B14F-4D97-AF65-F5344CB8AC3E}">
        <p14:creationId xmlns:p14="http://schemas.microsoft.com/office/powerpoint/2010/main" val="6508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plus de la recherche des conséquences</a:t>
            </a:r>
            <a:r>
              <a:rPr lang="fr-FR" baseline="0" dirty="0" smtClean="0"/>
              <a:t> immédiates, certaines et positives, d’autres facteurs peuvent nous pousser à prendre des risques, la prise de risque peut même être socialement reconnue en cas de succès.</a:t>
            </a:r>
            <a:endParaRPr lang="fr-FR" dirty="0"/>
          </a:p>
        </p:txBody>
      </p:sp>
      <p:sp>
        <p:nvSpPr>
          <p:cNvPr id="4" name="Espace réservé du numéro de diapositive 3"/>
          <p:cNvSpPr>
            <a:spLocks noGrp="1"/>
          </p:cNvSpPr>
          <p:nvPr>
            <p:ph type="sldNum" sz="quarter" idx="10"/>
          </p:nvPr>
        </p:nvSpPr>
        <p:spPr/>
        <p:txBody>
          <a:bodyPr/>
          <a:lstStyle/>
          <a:p>
            <a:fld id="{73DCA9AD-7BBE-484A-AA4E-840189C18E25}" type="slidenum">
              <a:rPr lang="fr-FR" altLang="fr-FR" smtClean="0"/>
              <a:pPr/>
              <a:t>23</a:t>
            </a:fld>
            <a:endParaRPr lang="fr-FR" altLang="fr-FR"/>
          </a:p>
        </p:txBody>
      </p:sp>
    </p:spTree>
    <p:extLst>
      <p:ext uri="{BB962C8B-B14F-4D97-AF65-F5344CB8AC3E}">
        <p14:creationId xmlns:p14="http://schemas.microsoft.com/office/powerpoint/2010/main" val="16708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L’environnement dans lequel les</a:t>
            </a:r>
            <a:r>
              <a:rPr lang="fr-FR" baseline="0" dirty="0" smtClean="0"/>
              <a:t> deux acteurs de la communication se trouvent peut avoir des effets sur la compréhension du message. (On peut rappeler l’exemple du vol Air France vu juste avant).</a:t>
            </a:r>
            <a:endParaRPr lang="fr-FR" dirty="0"/>
          </a:p>
        </p:txBody>
      </p:sp>
      <p:sp>
        <p:nvSpPr>
          <p:cNvPr id="4" name="Espace réservé du numéro de diapositive 3"/>
          <p:cNvSpPr>
            <a:spLocks noGrp="1"/>
          </p:cNvSpPr>
          <p:nvPr>
            <p:ph type="sldNum" sz="quarter" idx="10"/>
          </p:nvPr>
        </p:nvSpPr>
        <p:spPr/>
        <p:txBody>
          <a:bodyPr/>
          <a:lstStyle/>
          <a:p>
            <a:fld id="{73DCA9AD-7BBE-484A-AA4E-840189C18E25}" type="slidenum">
              <a:rPr lang="fr-FR" altLang="fr-FR" smtClean="0"/>
              <a:pPr/>
              <a:t>30</a:t>
            </a:fld>
            <a:endParaRPr lang="fr-FR" altLang="fr-FR"/>
          </a:p>
        </p:txBody>
      </p:sp>
    </p:spTree>
    <p:extLst>
      <p:ext uri="{BB962C8B-B14F-4D97-AF65-F5344CB8AC3E}">
        <p14:creationId xmlns:p14="http://schemas.microsoft.com/office/powerpoint/2010/main" val="10925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métacommunication est une information supplémentaire</a:t>
            </a:r>
            <a:r>
              <a:rPr lang="fr-FR" baseline="0" dirty="0" smtClean="0"/>
              <a:t> par rapport aux seuls mots.</a:t>
            </a:r>
          </a:p>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Elle permet d’appuyer le message que l’on veut faire passer, pour qu’elle soit efficace, il faut s’assurer que l’interlocuteur vous voit. C’est une des raisons pour lesquelles, pour les messages importants, il est toujours préférable de communiquer en face à face plutôt que par email ou téléphone.</a:t>
            </a:r>
          </a:p>
          <a:p>
            <a:endParaRPr lang="fr-FR" dirty="0"/>
          </a:p>
        </p:txBody>
      </p:sp>
      <p:sp>
        <p:nvSpPr>
          <p:cNvPr id="4" name="Espace réservé du numéro de diapositive 3"/>
          <p:cNvSpPr>
            <a:spLocks noGrp="1"/>
          </p:cNvSpPr>
          <p:nvPr>
            <p:ph type="sldNum" sz="quarter" idx="10"/>
          </p:nvPr>
        </p:nvSpPr>
        <p:spPr/>
        <p:txBody>
          <a:bodyPr/>
          <a:lstStyle/>
          <a:p>
            <a:fld id="{73DCA9AD-7BBE-484A-AA4E-840189C18E25}" type="slidenum">
              <a:rPr lang="fr-FR" altLang="fr-FR" smtClean="0"/>
              <a:pPr/>
              <a:t>31</a:t>
            </a:fld>
            <a:endParaRPr lang="fr-FR" altLang="fr-FR"/>
          </a:p>
        </p:txBody>
      </p:sp>
    </p:spTree>
    <p:extLst>
      <p:ext uri="{BB962C8B-B14F-4D97-AF65-F5344CB8AC3E}">
        <p14:creationId xmlns:p14="http://schemas.microsoft.com/office/powerpoint/2010/main" val="9199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DCA9AD-7BBE-484A-AA4E-840189C18E25}" type="slidenum">
              <a:rPr lang="fr-FR" altLang="fr-FR" smtClean="0"/>
              <a:pPr/>
              <a:t>33</a:t>
            </a:fld>
            <a:endParaRPr lang="fr-FR" altLang="fr-FR"/>
          </a:p>
        </p:txBody>
      </p:sp>
    </p:spTree>
    <p:extLst>
      <p:ext uri="{BB962C8B-B14F-4D97-AF65-F5344CB8AC3E}">
        <p14:creationId xmlns:p14="http://schemas.microsoft.com/office/powerpoint/2010/main" val="83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pic>
        <p:nvPicPr>
          <p:cNvPr id="2" name="Image 1"/>
          <p:cNvPicPr>
            <a:picLocks noChangeAspect="1"/>
          </p:cNvPicPr>
          <p:nvPr userDrawn="1"/>
        </p:nvPicPr>
        <p:blipFill>
          <a:blip r:embed="rId2"/>
          <a:stretch>
            <a:fillRect/>
          </a:stretch>
        </p:blipFill>
        <p:spPr>
          <a:xfrm>
            <a:off x="-3175" y="374650"/>
            <a:ext cx="6084335" cy="865707"/>
          </a:xfrm>
          <a:prstGeom prst="rect">
            <a:avLst/>
          </a:prstGeom>
        </p:spPr>
      </p:pic>
    </p:spTree>
    <p:extLst>
      <p:ext uri="{BB962C8B-B14F-4D97-AF65-F5344CB8AC3E}">
        <p14:creationId xmlns:p14="http://schemas.microsoft.com/office/powerpoint/2010/main" val="6990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3" name="Espace réservé du numéro de diapositive 3"/>
          <p:cNvSpPr>
            <a:spLocks noGrp="1"/>
          </p:cNvSpPr>
          <p:nvPr>
            <p:ph type="sldNum" sz="quarter" idx="11"/>
          </p:nvPr>
        </p:nvSpPr>
        <p:spPr/>
        <p:txBody>
          <a:bodyPr/>
          <a:lstStyle>
            <a:lvl1pPr>
              <a:defRPr/>
            </a:lvl1pPr>
          </a:lstStyle>
          <a:p>
            <a:fld id="{4EBACD1F-17D0-D44C-9ABD-5458E5043F70}" type="slidenum">
              <a:rPr lang="fr-FR" altLang="fr-FR"/>
              <a:pPr/>
              <a:t>‹N°›</a:t>
            </a:fld>
            <a:endParaRPr lang="fr-FR" altLang="fr-FR"/>
          </a:p>
        </p:txBody>
      </p:sp>
    </p:spTree>
    <p:extLst>
      <p:ext uri="{BB962C8B-B14F-4D97-AF65-F5344CB8AC3E}">
        <p14:creationId xmlns:p14="http://schemas.microsoft.com/office/powerpoint/2010/main" val="2009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3"/>
          <p:cNvSpPr>
            <a:spLocks noGrp="1"/>
          </p:cNvSpPr>
          <p:nvPr>
            <p:ph type="sldNum" sz="quarter" idx="14"/>
          </p:nvPr>
        </p:nvSpPr>
        <p:spPr/>
        <p:txBody>
          <a:bodyPr/>
          <a:lstStyle>
            <a:lvl1pPr>
              <a:defRPr/>
            </a:lvl1pPr>
          </a:lstStyle>
          <a:p>
            <a:fld id="{757FAC7F-35F1-4545-955D-AC0E4B400912}" type="slidenum">
              <a:rPr lang="fr-FR" altLang="fr-FR"/>
              <a:pPr/>
              <a:t>‹N°›</a:t>
            </a:fld>
            <a:endParaRPr lang="fr-FR" altLang="fr-FR"/>
          </a:p>
        </p:txBody>
      </p:sp>
    </p:spTree>
    <p:extLst>
      <p:ext uri="{BB962C8B-B14F-4D97-AF65-F5344CB8AC3E}">
        <p14:creationId xmlns:p14="http://schemas.microsoft.com/office/powerpoint/2010/main" val="21424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5"/>
          <p:cNvSpPr>
            <a:spLocks noGrp="1"/>
          </p:cNvSpPr>
          <p:nvPr>
            <p:ph type="sldNum" sz="quarter" idx="11"/>
          </p:nvPr>
        </p:nvSpPr>
        <p:spPr/>
        <p:txBody>
          <a:bodyPr/>
          <a:lstStyle>
            <a:lvl1pPr>
              <a:defRPr/>
            </a:lvl1pPr>
          </a:lstStyle>
          <a:p>
            <a:fld id="{A2790189-416C-E549-83DE-8B3BF5286D36}" type="slidenum">
              <a:rPr lang="fr-FR" altLang="fr-FR"/>
              <a:pPr/>
              <a:t>‹N°›</a:t>
            </a:fld>
            <a:endParaRPr lang="fr-FR" altLang="fr-FR"/>
          </a:p>
        </p:txBody>
      </p:sp>
    </p:spTree>
    <p:extLst>
      <p:ext uri="{BB962C8B-B14F-4D97-AF65-F5344CB8AC3E}">
        <p14:creationId xmlns:p14="http://schemas.microsoft.com/office/powerpoint/2010/main" val="1955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6"/>
          <p:cNvSpPr>
            <a:spLocks noGrp="1"/>
          </p:cNvSpPr>
          <p:nvPr>
            <p:ph type="sldNum" sz="quarter" idx="11"/>
          </p:nvPr>
        </p:nvSpPr>
        <p:spPr/>
        <p:txBody>
          <a:bodyPr/>
          <a:lstStyle>
            <a:lvl1pPr>
              <a:defRPr/>
            </a:lvl1pPr>
          </a:lstStyle>
          <a:p>
            <a:fld id="{834EA62F-83BB-1849-8168-91EB5A895F9D}" type="slidenum">
              <a:rPr lang="fr-FR" altLang="fr-FR"/>
              <a:pPr/>
              <a:t>‹N°›</a:t>
            </a:fld>
            <a:endParaRPr lang="fr-FR" altLang="fr-FR"/>
          </a:p>
        </p:txBody>
      </p:sp>
    </p:spTree>
    <p:extLst>
      <p:ext uri="{BB962C8B-B14F-4D97-AF65-F5344CB8AC3E}">
        <p14:creationId xmlns:p14="http://schemas.microsoft.com/office/powerpoint/2010/main" val="168217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17431EA-86AC-E446-939D-13E5E3082C5F}" type="slidenum">
              <a:rPr lang="fr-FR" altLang="fr-FR"/>
              <a:pPr/>
              <a:t>‹N°›</a:t>
            </a:fld>
            <a:endParaRPr lang="fr-FR" altLang="fr-FR"/>
          </a:p>
        </p:txBody>
      </p:sp>
    </p:spTree>
    <p:extLst>
      <p:ext uri="{BB962C8B-B14F-4D97-AF65-F5344CB8AC3E}">
        <p14:creationId xmlns:p14="http://schemas.microsoft.com/office/powerpoint/2010/main" val="651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B51B9C6-944E-254E-8C18-D906B973B824}" type="slidenum">
              <a:rPr lang="fr-FR" altLang="fr-FR"/>
              <a:pPr/>
              <a:t>‹N°›</a:t>
            </a:fld>
            <a:endParaRPr lang="fr-FR" altLang="fr-FR"/>
          </a:p>
        </p:txBody>
      </p:sp>
    </p:spTree>
    <p:extLst>
      <p:ext uri="{BB962C8B-B14F-4D97-AF65-F5344CB8AC3E}">
        <p14:creationId xmlns:p14="http://schemas.microsoft.com/office/powerpoint/2010/main" val="20959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6E55F1A9-B3F6-C24D-A480-B8A43E78BEA5}" type="slidenum">
              <a:rPr lang="fr-FR" altLang="fr-FR"/>
              <a:pPr/>
              <a:t>‹N°›</a:t>
            </a:fld>
            <a:endParaRPr lang="fr-FR" altLang="fr-FR"/>
          </a:p>
        </p:txBody>
      </p:sp>
    </p:spTree>
    <p:extLst>
      <p:ext uri="{BB962C8B-B14F-4D97-AF65-F5344CB8AC3E}">
        <p14:creationId xmlns:p14="http://schemas.microsoft.com/office/powerpoint/2010/main" val="1305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16"/>
          </p:nvPr>
        </p:nvSpPr>
        <p:spPr/>
        <p:txBody>
          <a:bodyPr/>
          <a:lstStyle>
            <a:lvl1pPr>
              <a:defRPr/>
            </a:lvl1pPr>
          </a:lstStyle>
          <a:p>
            <a:fld id="{EAD0FAB3-6634-7C44-82E8-F2CAE2B0DDC4}" type="slidenum">
              <a:rPr lang="fr-FR" altLang="fr-FR"/>
              <a:pPr/>
              <a:t>‹N°›</a:t>
            </a:fld>
            <a:endParaRPr lang="fr-FR" altLang="fr-FR"/>
          </a:p>
        </p:txBody>
      </p:sp>
    </p:spTree>
    <p:extLst>
      <p:ext uri="{BB962C8B-B14F-4D97-AF65-F5344CB8AC3E}">
        <p14:creationId xmlns:p14="http://schemas.microsoft.com/office/powerpoint/2010/main" val="302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4" name="Espace réservé du numéro de diapositive 5"/>
          <p:cNvSpPr>
            <a:spLocks noGrp="1"/>
          </p:cNvSpPr>
          <p:nvPr>
            <p:ph type="sldNum" sz="quarter" idx="11"/>
          </p:nvPr>
        </p:nvSpPr>
        <p:spPr/>
        <p:txBody>
          <a:bodyPr/>
          <a:lstStyle>
            <a:lvl1pPr>
              <a:defRPr/>
            </a:lvl1pPr>
          </a:lstStyle>
          <a:p>
            <a:fld id="{E031B95C-2366-9044-B55E-DF1E56A5A3A5}" type="slidenum">
              <a:rPr lang="fr-FR" altLang="fr-FR"/>
              <a:pPr/>
              <a:t>‹N°›</a:t>
            </a:fld>
            <a:endParaRPr lang="fr-FR" altLang="fr-FR"/>
          </a:p>
        </p:txBody>
      </p:sp>
    </p:spTree>
    <p:extLst>
      <p:ext uri="{BB962C8B-B14F-4D97-AF65-F5344CB8AC3E}">
        <p14:creationId xmlns:p14="http://schemas.microsoft.com/office/powerpoint/2010/main" val="39302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A8094584-D55C-694C-A139-3EC38BD43198}"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fr-FR" altLang="fr-FR"/>
          </a:p>
        </p:txBody>
      </p:sp>
      <p:sp>
        <p:nvSpPr>
          <p:cNvPr id="3" name="Titre 2"/>
          <p:cNvSpPr>
            <a:spLocks noGrp="1"/>
          </p:cNvSpPr>
          <p:nvPr>
            <p:ph type="title"/>
          </p:nvPr>
        </p:nvSpPr>
        <p:spPr>
          <a:xfrm>
            <a:off x="1187450" y="2106613"/>
            <a:ext cx="7277100" cy="1487487"/>
          </a:xfrm>
        </p:spPr>
        <p:txBody>
          <a:bodyPr/>
          <a:lstStyle/>
          <a:p>
            <a:pPr eaLnBrk="1" hangingPunct="1">
              <a:defRPr/>
            </a:pPr>
            <a:r>
              <a:rPr lang="fr-FR" dirty="0"/>
              <a:t>Facteurs </a:t>
            </a:r>
            <a:r>
              <a:rPr lang="fr-FR" dirty="0" smtClean="0"/>
              <a:t>Humains, </a:t>
            </a:r>
            <a:r>
              <a:rPr lang="fr-FR" dirty="0"/>
              <a:t>Signaux faibles et Communication</a:t>
            </a:r>
          </a:p>
        </p:txBody>
      </p:sp>
      <p:sp>
        <p:nvSpPr>
          <p:cNvPr id="14339" name="Espace réservé du texte 5"/>
          <p:cNvSpPr>
            <a:spLocks noGrp="1"/>
          </p:cNvSpPr>
          <p:nvPr>
            <p:ph type="body" sz="quarter" idx="10"/>
          </p:nvPr>
        </p:nvSpPr>
        <p:spPr>
          <a:xfrm>
            <a:off x="1187450" y="3640138"/>
            <a:ext cx="7277100" cy="1778000"/>
          </a:xfrm>
        </p:spPr>
        <p:txBody>
          <a:bodyPr/>
          <a:lstStyle/>
          <a:p>
            <a:pPr eaLnBrk="1" hangingPunct="1"/>
            <a:r>
              <a:rPr lang="fr-FR" altLang="fr-FR" dirty="0">
                <a:cs typeface="Arial" charset="0"/>
              </a:rPr>
              <a:t>Kit </a:t>
            </a:r>
            <a:r>
              <a:rPr lang="fr-FR" altLang="fr-FR" dirty="0" smtClean="0">
                <a:cs typeface="Arial" charset="0"/>
              </a:rPr>
              <a:t>formation Sécurité pour nouveaux embauchés</a:t>
            </a:r>
            <a:endParaRPr lang="fr-FR" altLang="fr-FR" dirty="0">
              <a:cs typeface="Arial" charset="0"/>
            </a:endParaRPr>
          </a:p>
          <a:p>
            <a:pPr eaLnBrk="1" hangingPunct="1"/>
            <a:r>
              <a:rPr lang="fr-FR" altLang="fr-FR" dirty="0">
                <a:cs typeface="Arial" charset="0"/>
              </a:rPr>
              <a:t>Module TCT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a:t>La perception des risques est </a:t>
            </a:r>
            <a:r>
              <a:rPr lang="fr-FR" dirty="0" smtClean="0"/>
              <a:t>basée </a:t>
            </a:r>
            <a:r>
              <a:rPr lang="fr-FR" dirty="0"/>
              <a:t>sur la </a:t>
            </a:r>
            <a:r>
              <a:rPr lang="fr-FR" dirty="0" smtClean="0"/>
              <a:t>réception </a:t>
            </a:r>
            <a:r>
              <a:rPr lang="fr-FR" dirty="0"/>
              <a:t>et le traitement de signaux </a:t>
            </a:r>
            <a:r>
              <a:rPr lang="fr-FR" dirty="0" smtClean="0"/>
              <a:t>(2/2)</a:t>
            </a:r>
            <a:endParaRPr lang="fr-FR" dirty="0"/>
          </a:p>
        </p:txBody>
      </p:sp>
      <p:sp>
        <p:nvSpPr>
          <p:cNvPr id="24578" name="Espace réservé du texte 2"/>
          <p:cNvSpPr>
            <a:spLocks noGrp="1"/>
          </p:cNvSpPr>
          <p:nvPr>
            <p:ph type="body" sz="quarter" idx="12"/>
          </p:nvPr>
        </p:nvSpPr>
        <p:spPr>
          <a:xfrm>
            <a:off x="611188" y="1773238"/>
            <a:ext cx="3611562" cy="2087562"/>
          </a:xfrm>
        </p:spPr>
        <p:txBody>
          <a:bodyPr/>
          <a:lstStyle/>
          <a:p>
            <a:pPr marL="0" indent="0" eaLnBrk="1" hangingPunct="1">
              <a:buFont typeface="Lucida Grande" charset="0"/>
              <a:buNone/>
            </a:pPr>
            <a:r>
              <a:rPr lang="fr-FR" altLang="fr-FR" b="1">
                <a:solidFill>
                  <a:srgbClr val="A90025"/>
                </a:solidFill>
                <a:cs typeface="Arial" charset="0"/>
              </a:rPr>
              <a:t>Les signaux externes sont capturés par nos 5 sens </a:t>
            </a:r>
          </a:p>
          <a:p>
            <a:pPr marL="0" indent="0" eaLnBrk="1" hangingPunct="1"/>
            <a:endParaRPr lang="fr-FR" altLang="fr-FR">
              <a:cs typeface="Arial" charset="0"/>
            </a:endParaRPr>
          </a:p>
        </p:txBody>
      </p:sp>
      <p:sp>
        <p:nvSpPr>
          <p:cNvPr id="2458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C20E577-2333-B245-AFE7-5DA05918E529}" type="slidenum">
              <a:rPr lang="fr-FR" altLang="fr-FR">
                <a:solidFill>
                  <a:srgbClr val="898989"/>
                </a:solidFill>
                <a:ea typeface="Helvetica" charset="0"/>
                <a:cs typeface="Helvetica" charset="0"/>
              </a:rPr>
              <a:pPr/>
              <a:t>10</a:t>
            </a:fld>
            <a:endParaRPr lang="fr-FR" altLang="fr-FR">
              <a:solidFill>
                <a:srgbClr val="898989"/>
              </a:solidFill>
              <a:ea typeface="Helvetica" charset="0"/>
              <a:cs typeface="Helvetica" charset="0"/>
            </a:endParaRPr>
          </a:p>
        </p:txBody>
      </p:sp>
      <p:pic>
        <p:nvPicPr>
          <p:cNvPr id="2458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708275"/>
            <a:ext cx="29448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9750"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24583" name="Rectangle 10"/>
          <p:cNvSpPr>
            <a:spLocks noChangeArrowheads="1"/>
          </p:cNvSpPr>
          <p:nvPr/>
        </p:nvSpPr>
        <p:spPr bwMode="auto">
          <a:xfrm>
            <a:off x="4816475" y="3152775"/>
            <a:ext cx="351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fr-FR" sz="2000" dirty="0">
                <a:latin typeface="Calibri" charset="0"/>
              </a:rPr>
              <a:t>... peuvent être réels ou non</a:t>
            </a:r>
            <a:br>
              <a:rPr lang="fr-FR" altLang="fr-FR" sz="2000" dirty="0">
                <a:latin typeface="Calibri" charset="0"/>
              </a:rPr>
            </a:br>
            <a:r>
              <a:rPr lang="fr-FR" altLang="fr-FR" sz="2000" dirty="0">
                <a:latin typeface="Calibri,Bold" charset="0"/>
              </a:rPr>
              <a:t>... </a:t>
            </a:r>
            <a:r>
              <a:rPr lang="fr-FR" altLang="fr-FR" sz="2000" dirty="0">
                <a:latin typeface="Calibri" charset="0"/>
              </a:rPr>
              <a:t>peuvent être traduits comme risques potentiels </a:t>
            </a:r>
            <a:endParaRPr lang="fr-FR" altLang="fr-FR" sz="2000" dirty="0"/>
          </a:p>
        </p:txBody>
      </p:sp>
      <p:sp>
        <p:nvSpPr>
          <p:cNvPr id="24584" name="Espace réservé du texte 2"/>
          <p:cNvSpPr txBox="1">
            <a:spLocks/>
          </p:cNvSpPr>
          <p:nvPr/>
        </p:nvSpPr>
        <p:spPr bwMode="auto">
          <a:xfrm>
            <a:off x="4748213" y="1789113"/>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eaLnBrk="1" hangingPunct="1">
              <a:buFont typeface="Lucida Grande" charset="0"/>
              <a:buNone/>
            </a:pPr>
            <a:r>
              <a:rPr lang="fr-FR" altLang="fr-FR" b="1">
                <a:solidFill>
                  <a:srgbClr val="A90025"/>
                </a:solidFill>
              </a:rPr>
              <a:t>Ces signaux</a:t>
            </a:r>
            <a:r>
              <a:rPr lang="is-IS" altLang="fr-FR" b="1">
                <a:solidFill>
                  <a:srgbClr val="A90025"/>
                </a:solidFill>
              </a:rPr>
              <a:t>…</a:t>
            </a:r>
            <a:endParaRPr lang="fr-FR" altLang="fr-FR" b="1">
              <a:solidFill>
                <a:srgbClr val="A90025"/>
              </a:solidFill>
            </a:endParaRPr>
          </a:p>
          <a:p>
            <a:pPr eaLnBrk="1" hangingPunct="1"/>
            <a:endParaRPr lang="fr-FR" altLang="fr-FR"/>
          </a:p>
        </p:txBody>
      </p:sp>
      <p:sp>
        <p:nvSpPr>
          <p:cNvPr id="13" name="Rectangle 12"/>
          <p:cNvSpPr/>
          <p:nvPr/>
        </p:nvSpPr>
        <p:spPr>
          <a:xfrm>
            <a:off x="4684713"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14" name="Flèche vers la droite 13"/>
          <p:cNvSpPr/>
          <p:nvPr/>
        </p:nvSpPr>
        <p:spPr>
          <a:xfrm>
            <a:off x="4287838" y="3336925"/>
            <a:ext cx="360362" cy="647700"/>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4713" y="4922838"/>
            <a:ext cx="3683000" cy="895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25602" name="Titre 1"/>
          <p:cNvSpPr>
            <a:spLocks noGrp="1"/>
          </p:cNvSpPr>
          <p:nvPr>
            <p:ph type="title"/>
          </p:nvPr>
        </p:nvSpPr>
        <p:spPr bwMode="auto"/>
        <p:txBody>
          <a:bodyPr wrap="square" numCol="1" anchorCtr="0" compatLnSpc="1">
            <a:prstTxWarp prst="textNoShape">
              <a:avLst/>
            </a:prstTxWarp>
          </a:bodyPr>
          <a:lstStyle/>
          <a:p>
            <a:pPr eaLnBrk="1" hangingPunct="1"/>
            <a:r>
              <a:rPr lang="fr-FR" altLang="fr-FR" dirty="0"/>
              <a:t>En tant que phénomène neurologique, la perception peut être altérée </a:t>
            </a:r>
            <a:br>
              <a:rPr lang="fr-FR" altLang="fr-FR" dirty="0"/>
            </a:br>
            <a:endParaRPr lang="fr-FR" altLang="fr-FR" dirty="0"/>
          </a:p>
        </p:txBody>
      </p:sp>
      <p:sp>
        <p:nvSpPr>
          <p:cNvPr id="2560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1C2FA28E-DEB5-E044-8F34-39F8719B7F94}" type="slidenum">
              <a:rPr lang="fr-FR" altLang="fr-FR">
                <a:solidFill>
                  <a:srgbClr val="898989"/>
                </a:solidFill>
                <a:ea typeface="Helvetica" charset="0"/>
                <a:cs typeface="Helvetica" charset="0"/>
              </a:rPr>
              <a:pPr/>
              <a:t>11</a:t>
            </a:fld>
            <a:endParaRPr lang="fr-FR" altLang="fr-FR">
              <a:solidFill>
                <a:srgbClr val="898989"/>
              </a:solidFill>
              <a:ea typeface="Helvetica" charset="0"/>
              <a:cs typeface="Helvetica" charset="0"/>
            </a:endParaRPr>
          </a:p>
        </p:txBody>
      </p:sp>
      <p:sp>
        <p:nvSpPr>
          <p:cNvPr id="25605" name="Espace réservé du texte 2"/>
          <p:cNvSpPr>
            <a:spLocks noGrp="1"/>
          </p:cNvSpPr>
          <p:nvPr>
            <p:ph type="body" sz="quarter" idx="12"/>
          </p:nvPr>
        </p:nvSpPr>
        <p:spPr>
          <a:xfrm>
            <a:off x="611188" y="1498600"/>
            <a:ext cx="3611562" cy="2087563"/>
          </a:xfrm>
        </p:spPr>
        <p:txBody>
          <a:bodyPr/>
          <a:lstStyle/>
          <a:p>
            <a:pPr marL="0" indent="0" eaLnBrk="1" hangingPunct="1">
              <a:buFont typeface="Lucida Grande" charset="0"/>
              <a:buNone/>
            </a:pPr>
            <a:r>
              <a:rPr lang="fr-FR" altLang="fr-FR" b="1" dirty="0">
                <a:solidFill>
                  <a:srgbClr val="A90025"/>
                </a:solidFill>
                <a:cs typeface="Arial" charset="0"/>
              </a:rPr>
              <a:t>Les signaux externes sont capturés par nos 5 sens </a:t>
            </a:r>
          </a:p>
          <a:p>
            <a:pPr eaLnBrk="1" hangingPunct="1"/>
            <a:r>
              <a:rPr lang="fr-FR" altLang="fr-FR" sz="1600" dirty="0">
                <a:cs typeface="Arial" charset="0"/>
              </a:rPr>
              <a:t>Les interférences peuvent intervenir entre les signaux externes et le cerveau </a:t>
            </a:r>
          </a:p>
          <a:p>
            <a:pPr eaLnBrk="1" hangingPunct="1"/>
            <a:r>
              <a:rPr lang="fr-FR" altLang="fr-FR" sz="1600" dirty="0">
                <a:cs typeface="Arial" charset="0"/>
              </a:rPr>
              <a:t>Dans ce cas, le cerveau ne traite </a:t>
            </a:r>
            <a:r>
              <a:rPr lang="fr-FR" altLang="fr-FR" sz="1600" dirty="0" smtClean="0">
                <a:cs typeface="Arial" charset="0"/>
              </a:rPr>
              <a:t>plus correctement </a:t>
            </a:r>
            <a:r>
              <a:rPr lang="fr-FR" altLang="fr-FR" sz="1600" dirty="0">
                <a:cs typeface="Arial" charset="0"/>
              </a:rPr>
              <a:t>l’information </a:t>
            </a:r>
          </a:p>
          <a:p>
            <a:pPr marL="0" indent="0" eaLnBrk="1" hangingPunct="1"/>
            <a:endParaRPr lang="fr-FR" altLang="fr-FR" dirty="0">
              <a:cs typeface="Arial" charset="0"/>
            </a:endParaRPr>
          </a:p>
          <a:p>
            <a:pPr marL="0" indent="0" eaLnBrk="1" hangingPunct="1"/>
            <a:endParaRPr lang="fr-FR" altLang="fr-FR" dirty="0">
              <a:solidFill>
                <a:srgbClr val="A90025"/>
              </a:solidFill>
              <a:cs typeface="Arial" charset="0"/>
            </a:endParaRPr>
          </a:p>
          <a:p>
            <a:pPr marL="0" indent="0" eaLnBrk="1" hangingPunct="1"/>
            <a:endParaRPr lang="fr-FR" altLang="fr-FR" dirty="0">
              <a:cs typeface="Arial" charset="0"/>
            </a:endParaRPr>
          </a:p>
        </p:txBody>
      </p:sp>
      <p:sp>
        <p:nvSpPr>
          <p:cNvPr id="8" name="Rectangle 7"/>
          <p:cNvSpPr/>
          <p:nvPr/>
        </p:nvSpPr>
        <p:spPr>
          <a:xfrm>
            <a:off x="539750" y="1425575"/>
            <a:ext cx="3683000" cy="43926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25607" name="Rectangle 8"/>
          <p:cNvSpPr>
            <a:spLocks noChangeArrowheads="1"/>
          </p:cNvSpPr>
          <p:nvPr/>
        </p:nvSpPr>
        <p:spPr bwMode="auto">
          <a:xfrm>
            <a:off x="5364163" y="2465388"/>
            <a:ext cx="17764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fr-FR" sz="2000">
                <a:latin typeface="Calibri" charset="0"/>
              </a:rPr>
              <a:t>Accoutumance</a:t>
            </a:r>
          </a:p>
          <a:p>
            <a:pPr eaLnBrk="1" hangingPunct="1"/>
            <a:endParaRPr lang="fr-FR" altLang="fr-FR" sz="2000">
              <a:latin typeface="Calibri" charset="0"/>
            </a:endParaRPr>
          </a:p>
          <a:p>
            <a:pPr eaLnBrk="1" hangingPunct="1"/>
            <a:r>
              <a:rPr lang="fr-FR" altLang="fr-FR" sz="2000">
                <a:latin typeface="Calibri" charset="0"/>
              </a:rPr>
              <a:t>Distraction</a:t>
            </a:r>
          </a:p>
          <a:p>
            <a:pPr eaLnBrk="1" hangingPunct="1"/>
            <a:endParaRPr lang="fr-FR" altLang="fr-FR" sz="2000">
              <a:latin typeface="Calibri" charset="0"/>
            </a:endParaRPr>
          </a:p>
          <a:p>
            <a:pPr eaLnBrk="1" hangingPunct="1"/>
            <a:r>
              <a:rPr lang="fr-FR" altLang="fr-FR" sz="2000">
                <a:latin typeface="Calibri" charset="0"/>
              </a:rPr>
              <a:t>Saturation</a:t>
            </a:r>
          </a:p>
          <a:p>
            <a:pPr eaLnBrk="1" hangingPunct="1"/>
            <a:endParaRPr lang="fr-FR" altLang="fr-FR" sz="2000">
              <a:latin typeface="Calibri" charset="0"/>
            </a:endParaRPr>
          </a:p>
          <a:p>
            <a:pPr eaLnBrk="1" hangingPunct="1"/>
            <a:r>
              <a:rPr lang="fr-FR" altLang="fr-FR" sz="2000">
                <a:latin typeface="Calibri" charset="0"/>
              </a:rPr>
              <a:t>Stress</a:t>
            </a:r>
            <a:endParaRPr lang="fr-FR" altLang="fr-FR" sz="2000"/>
          </a:p>
        </p:txBody>
      </p:sp>
      <p:sp>
        <p:nvSpPr>
          <p:cNvPr id="25608" name="Espace réservé du texte 2"/>
          <p:cNvSpPr txBox="1">
            <a:spLocks/>
          </p:cNvSpPr>
          <p:nvPr/>
        </p:nvSpPr>
        <p:spPr bwMode="auto">
          <a:xfrm>
            <a:off x="4748213" y="1514475"/>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eaLnBrk="1" hangingPunct="1">
              <a:buFont typeface="Lucida Grande" charset="0"/>
              <a:buNone/>
            </a:pPr>
            <a:r>
              <a:rPr lang="fr-FR" altLang="fr-FR" b="1">
                <a:solidFill>
                  <a:srgbClr val="A90025"/>
                </a:solidFill>
              </a:rPr>
              <a:t>Ces interférences peuvent venir de différentes sources</a:t>
            </a:r>
            <a:endParaRPr lang="fr-FR" altLang="fr-FR"/>
          </a:p>
        </p:txBody>
      </p:sp>
      <p:sp>
        <p:nvSpPr>
          <p:cNvPr id="11" name="Rectangle 10"/>
          <p:cNvSpPr/>
          <p:nvPr/>
        </p:nvSpPr>
        <p:spPr>
          <a:xfrm>
            <a:off x="4684713" y="1425575"/>
            <a:ext cx="3683000" cy="33845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12" name="Flèche vers la droite 11"/>
          <p:cNvSpPr/>
          <p:nvPr/>
        </p:nvSpPr>
        <p:spPr>
          <a:xfrm>
            <a:off x="4279900" y="3024188"/>
            <a:ext cx="360363" cy="64928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25611"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3657600"/>
            <a:ext cx="23685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2" name="Grouper 15"/>
          <p:cNvGrpSpPr>
            <a:grpSpLocks/>
          </p:cNvGrpSpPr>
          <p:nvPr/>
        </p:nvGrpSpPr>
        <p:grpSpPr bwMode="auto">
          <a:xfrm>
            <a:off x="4945063" y="2493963"/>
            <a:ext cx="400050" cy="395287"/>
            <a:chOff x="4747672" y="2816932"/>
            <a:chExt cx="400392" cy="396044"/>
          </a:xfrm>
        </p:grpSpPr>
        <p:sp>
          <p:nvSpPr>
            <p:cNvPr id="14" name="Ellipse 1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25625" name="ZoneTexte 1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fr-FR">
                  <a:solidFill>
                    <a:schemeClr val="bg1"/>
                  </a:solidFill>
                </a:rPr>
                <a:t>1</a:t>
              </a:r>
            </a:p>
          </p:txBody>
        </p:sp>
      </p:grpSp>
      <p:grpSp>
        <p:nvGrpSpPr>
          <p:cNvPr id="25613" name="Grouper 16"/>
          <p:cNvGrpSpPr>
            <a:grpSpLocks/>
          </p:cNvGrpSpPr>
          <p:nvPr/>
        </p:nvGrpSpPr>
        <p:grpSpPr bwMode="auto">
          <a:xfrm>
            <a:off x="4945063" y="3089275"/>
            <a:ext cx="400050" cy="395288"/>
            <a:chOff x="4747672" y="2816932"/>
            <a:chExt cx="400392" cy="396044"/>
          </a:xfrm>
        </p:grpSpPr>
        <p:sp>
          <p:nvSpPr>
            <p:cNvPr id="18" name="Ellipse 17"/>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25623" name="ZoneTexte 18"/>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fr-FR">
                  <a:solidFill>
                    <a:schemeClr val="bg1"/>
                  </a:solidFill>
                </a:rPr>
                <a:t>2</a:t>
              </a:r>
            </a:p>
          </p:txBody>
        </p:sp>
      </p:grpSp>
      <p:grpSp>
        <p:nvGrpSpPr>
          <p:cNvPr id="25614" name="Grouper 19"/>
          <p:cNvGrpSpPr>
            <a:grpSpLocks/>
          </p:cNvGrpSpPr>
          <p:nvPr/>
        </p:nvGrpSpPr>
        <p:grpSpPr bwMode="auto">
          <a:xfrm>
            <a:off x="4945063" y="3684588"/>
            <a:ext cx="400050" cy="396875"/>
            <a:chOff x="4747672" y="2816932"/>
            <a:chExt cx="400392" cy="396044"/>
          </a:xfrm>
        </p:grpSpPr>
        <p:sp>
          <p:nvSpPr>
            <p:cNvPr id="21" name="Ellipse 20"/>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25621" name="ZoneTexte 21"/>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fr-FR">
                  <a:solidFill>
                    <a:schemeClr val="bg1"/>
                  </a:solidFill>
                </a:rPr>
                <a:t>3</a:t>
              </a:r>
            </a:p>
          </p:txBody>
        </p:sp>
      </p:grpSp>
      <p:grpSp>
        <p:nvGrpSpPr>
          <p:cNvPr id="25615" name="Grouper 22"/>
          <p:cNvGrpSpPr>
            <a:grpSpLocks/>
          </p:cNvGrpSpPr>
          <p:nvPr/>
        </p:nvGrpSpPr>
        <p:grpSpPr bwMode="auto">
          <a:xfrm>
            <a:off x="4945063" y="4279900"/>
            <a:ext cx="400050" cy="396875"/>
            <a:chOff x="4747672" y="2816932"/>
            <a:chExt cx="400392" cy="396044"/>
          </a:xfrm>
        </p:grpSpPr>
        <p:sp>
          <p:nvSpPr>
            <p:cNvPr id="24" name="Ellipse 2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25619" name="ZoneTexte 2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fr-FR">
                  <a:solidFill>
                    <a:schemeClr val="bg1"/>
                  </a:solidFill>
                </a:rPr>
                <a:t>4</a:t>
              </a:r>
            </a:p>
          </p:txBody>
        </p:sp>
      </p:grpSp>
      <p:sp>
        <p:nvSpPr>
          <p:cNvPr id="27" name="Rectangle 26"/>
          <p:cNvSpPr/>
          <p:nvPr/>
        </p:nvSpPr>
        <p:spPr>
          <a:xfrm>
            <a:off x="7128781" y="2618680"/>
            <a:ext cx="1194440" cy="1938992"/>
          </a:xfrm>
          <a:prstGeom prst="rect">
            <a:avLst/>
          </a:prstGeom>
          <a:noFill/>
        </p:spPr>
        <p:txBody>
          <a:bodyPr>
            <a:spAutoFit/>
          </a:bodyPr>
          <a:lstStyle/>
          <a:p>
            <a:pPr algn="ctr" eaLnBrk="1" hangingPunct="1">
              <a:defRPr/>
            </a:pPr>
            <a:r>
              <a:rPr lang="fr-FR" sz="1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25617" name="ZoneTexte 27"/>
          <p:cNvSpPr txBox="1">
            <a:spLocks noChangeArrowheads="1"/>
          </p:cNvSpPr>
          <p:nvPr/>
        </p:nvSpPr>
        <p:spPr bwMode="auto">
          <a:xfrm>
            <a:off x="4665663" y="5030788"/>
            <a:ext cx="3721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fr-FR" b="1">
                <a:solidFill>
                  <a:srgbClr val="A90025"/>
                </a:solidFill>
              </a:rPr>
              <a:t>L’homme a une perception des risques subjective et irrégulière </a:t>
            </a:r>
          </a:p>
          <a:p>
            <a:pPr eaLnBrk="1" hangingPunct="1"/>
            <a:endParaRPr lang="fr-FR" altLang="fr-FR">
              <a:solidFill>
                <a:srgbClr val="A90025"/>
              </a:solidFill>
            </a:endParaRPr>
          </a:p>
        </p:txBody>
      </p:sp>
      <p:sp>
        <p:nvSpPr>
          <p:cNvPr id="2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Combien de passes</a:t>
            </a:r>
            <a:endParaRPr lang="fr-FR" dirty="0"/>
          </a:p>
        </p:txBody>
      </p:sp>
      <p:sp>
        <p:nvSpPr>
          <p:cNvPr id="27650" name="Espace réservé du texte 2"/>
          <p:cNvSpPr>
            <a:spLocks noGrp="1"/>
          </p:cNvSpPr>
          <p:nvPr>
            <p:ph type="body" sz="quarter" idx="12"/>
          </p:nvPr>
        </p:nvSpPr>
        <p:spPr>
          <a:xfrm>
            <a:off x="457200" y="1125538"/>
            <a:ext cx="8218488" cy="503237"/>
          </a:xfrm>
        </p:spPr>
        <p:txBody>
          <a:bodyPr/>
          <a:lstStyle/>
          <a:p>
            <a:pPr marL="0" indent="0" eaLnBrk="1" hangingPunct="1">
              <a:buFont typeface="Lucida Grande" charset="0"/>
              <a:buNone/>
            </a:pPr>
            <a:r>
              <a:rPr lang="fr-FR" altLang="fr-FR">
                <a:cs typeface="Arial" charset="0"/>
              </a:rPr>
              <a:t>Combien de passes les joueurs en blanc se font dans ce film ?</a:t>
            </a:r>
          </a:p>
        </p:txBody>
      </p:sp>
      <p:sp>
        <p:nvSpPr>
          <p:cNvPr id="2765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AC46AD42-D9E0-D848-BB42-81D14D76A524}" type="slidenum">
              <a:rPr lang="fr-FR" altLang="fr-FR">
                <a:solidFill>
                  <a:srgbClr val="898989"/>
                </a:solidFill>
                <a:ea typeface="Helvetica" charset="0"/>
                <a:cs typeface="Helvetica" charset="0"/>
              </a:rPr>
              <a:pPr/>
              <a:t>12</a:t>
            </a:fld>
            <a:endParaRPr lang="fr-FR" altLang="fr-FR">
              <a:solidFill>
                <a:srgbClr val="898989"/>
              </a:solidFill>
              <a:ea typeface="Helvetica" charset="0"/>
              <a:cs typeface="Helvetica" charset="0"/>
            </a:endParaRPr>
          </a:p>
        </p:txBody>
      </p:sp>
      <p:pic>
        <p:nvPicPr>
          <p:cNvPr id="2765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615632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eaLnBrk="1" hangingPunct="1">
              <a:defRPr/>
            </a:pPr>
            <a:r>
              <a:rPr lang="fr-FR" dirty="0" smtClean="0"/>
              <a:t>Les signaux faibles</a:t>
            </a:r>
            <a:endParaRPr lang="fr-FR" dirty="0"/>
          </a:p>
        </p:txBody>
      </p:sp>
      <p:sp>
        <p:nvSpPr>
          <p:cNvPr id="26627"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0914DB75-AF20-2345-9413-6998EF80F989}" type="slidenum">
              <a:rPr lang="fr-FR" altLang="fr-FR">
                <a:solidFill>
                  <a:srgbClr val="898989"/>
                </a:solidFill>
                <a:ea typeface="Helvetica" charset="0"/>
                <a:cs typeface="Helvetica" charset="0"/>
              </a:rPr>
              <a:pPr/>
              <a:t>13</a:t>
            </a:fld>
            <a:endParaRPr lang="fr-FR"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Les signaux faibles (1/2)</a:t>
            </a:r>
            <a:endParaRPr lang="fr-FR" dirty="0"/>
          </a:p>
        </p:txBody>
      </p:sp>
      <p:sp>
        <p:nvSpPr>
          <p:cNvPr id="28674" name="Espace réservé du texte 2"/>
          <p:cNvSpPr>
            <a:spLocks noGrp="1"/>
          </p:cNvSpPr>
          <p:nvPr>
            <p:ph type="body" sz="quarter" idx="12"/>
          </p:nvPr>
        </p:nvSpPr>
        <p:spPr>
          <a:xfrm>
            <a:off x="3419872" y="1553369"/>
            <a:ext cx="4824413" cy="2087562"/>
          </a:xfrm>
        </p:spPr>
        <p:txBody>
          <a:bodyPr/>
          <a:lstStyle/>
          <a:p>
            <a:pPr marL="0" indent="0" eaLnBrk="1" hangingPunct="1">
              <a:buFont typeface="Lucida Grande" charset="0"/>
              <a:buNone/>
            </a:pPr>
            <a:r>
              <a:rPr lang="fr-FR" altLang="fr-FR" dirty="0" smtClean="0">
                <a:cs typeface="Arial" charset="0"/>
              </a:rPr>
              <a:t>« Un </a:t>
            </a:r>
            <a:r>
              <a:rPr lang="fr-FR" altLang="fr-FR" dirty="0">
                <a:cs typeface="Arial" charset="0"/>
              </a:rPr>
              <a:t>signal faible est une alerte précoce d’un changement, qui devient en général de plus en plus forte une fois combinée avec d’autres signaux</a:t>
            </a:r>
            <a:r>
              <a:rPr lang="fr-FR" altLang="fr-FR" dirty="0" smtClean="0">
                <a:cs typeface="Arial" charset="0"/>
              </a:rPr>
              <a:t>. » </a:t>
            </a:r>
            <a:endParaRPr lang="fr-FR" altLang="fr-FR" dirty="0">
              <a:cs typeface="Arial" charset="0"/>
            </a:endParaRPr>
          </a:p>
          <a:p>
            <a:pPr marL="0" indent="0" eaLnBrk="1" hangingPunct="1">
              <a:buFont typeface="Lucida Grande" charset="0"/>
              <a:buNone/>
            </a:pPr>
            <a:r>
              <a:rPr lang="fr-FR" altLang="fr-FR" dirty="0">
                <a:cs typeface="Arial" charset="0"/>
              </a:rPr>
              <a:t>- </a:t>
            </a:r>
            <a:r>
              <a:rPr lang="fr-FR" altLang="fr-FR" dirty="0" err="1">
                <a:cs typeface="Arial" charset="0"/>
              </a:rPr>
              <a:t>Hiltunen</a:t>
            </a:r>
            <a:r>
              <a:rPr lang="fr-FR" altLang="fr-FR" dirty="0">
                <a:cs typeface="Arial" charset="0"/>
              </a:rPr>
              <a:t>, E. </a:t>
            </a:r>
          </a:p>
          <a:p>
            <a:pPr marL="0" indent="0" eaLnBrk="1" hangingPunct="1">
              <a:buFont typeface="Lucida Grande" charset="0"/>
              <a:buNone/>
            </a:pPr>
            <a:endParaRPr lang="fr-FR" altLang="fr-FR" dirty="0">
              <a:cs typeface="Arial" charset="0"/>
            </a:endParaRPr>
          </a:p>
        </p:txBody>
      </p:sp>
      <p:sp>
        <p:nvSpPr>
          <p:cNvPr id="2867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C78B6AA2-E8AC-2C44-9AFD-82FA5CAFAE9F}" type="slidenum">
              <a:rPr lang="fr-FR" altLang="fr-FR">
                <a:solidFill>
                  <a:srgbClr val="898989"/>
                </a:solidFill>
                <a:ea typeface="Helvetica" charset="0"/>
                <a:cs typeface="Helvetica" charset="0"/>
              </a:rPr>
              <a:pPr/>
              <a:t>14</a:t>
            </a:fld>
            <a:endParaRPr lang="fr-FR" altLang="fr-FR">
              <a:solidFill>
                <a:srgbClr val="898989"/>
              </a:solidFill>
              <a:ea typeface="Helvetica" charset="0"/>
              <a:cs typeface="Helvetica" charset="0"/>
            </a:endParaRPr>
          </a:p>
        </p:txBody>
      </p:sp>
      <p:pic>
        <p:nvPicPr>
          <p:cNvPr id="2867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4402"/>
            <a:ext cx="2316883" cy="290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27584" y="4693630"/>
            <a:ext cx="7716580" cy="1200329"/>
          </a:xfrm>
          <a:prstGeom prst="rect">
            <a:avLst/>
          </a:prstGeom>
          <a:noFill/>
        </p:spPr>
        <p:txBody>
          <a:bodyPr wrap="square" rtlCol="0">
            <a:spAutoFit/>
          </a:bodyPr>
          <a:lstStyle/>
          <a:p>
            <a:r>
              <a:rPr lang="fr-FR" b="1" dirty="0">
                <a:solidFill>
                  <a:srgbClr val="BD2B0B"/>
                </a:solidFill>
              </a:rPr>
              <a:t>Un signal faible est donc quelque chose que vous </a:t>
            </a:r>
            <a:r>
              <a:rPr lang="fr-FR" b="1" dirty="0" smtClean="0">
                <a:solidFill>
                  <a:srgbClr val="BD2B0B"/>
                </a:solidFill>
              </a:rPr>
              <a:t>voyez</a:t>
            </a:r>
            <a:r>
              <a:rPr lang="fr-FR" b="1" smtClean="0">
                <a:solidFill>
                  <a:srgbClr val="BD2B0B"/>
                </a:solidFill>
              </a:rPr>
              <a:t>, sentez ou entendez, </a:t>
            </a:r>
            <a:r>
              <a:rPr lang="fr-FR" b="1" dirty="0">
                <a:solidFill>
                  <a:srgbClr val="BD2B0B"/>
                </a:solidFill>
              </a:rPr>
              <a:t>mais que vous ne percevez pas directement comme ayant des conséquences potentielles. </a:t>
            </a:r>
          </a:p>
          <a:p>
            <a:endParaRPr lang="fr-FR" b="1" dirty="0">
              <a:solidFill>
                <a:srgbClr val="BD2B0B"/>
              </a:solidFill>
            </a:endParaRPr>
          </a:p>
        </p:txBody>
      </p:sp>
      <p:sp>
        <p:nvSpPr>
          <p:cNvPr id="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Les signaux faibles (2/2)</a:t>
            </a:r>
            <a:endParaRPr lang="fr-FR" dirty="0"/>
          </a:p>
        </p:txBody>
      </p:sp>
      <p:sp>
        <p:nvSpPr>
          <p:cNvPr id="2969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B4227C8A-5F68-8848-8471-0339BBAE8B5A}" type="slidenum">
              <a:rPr lang="fr-FR" altLang="fr-FR">
                <a:solidFill>
                  <a:srgbClr val="898989"/>
                </a:solidFill>
                <a:ea typeface="Helvetica" charset="0"/>
                <a:cs typeface="Helvetica" charset="0"/>
              </a:rPr>
              <a:pPr/>
              <a:t>15</a:t>
            </a:fld>
            <a:endParaRPr lang="fr-FR" altLang="fr-FR">
              <a:solidFill>
                <a:srgbClr val="898989"/>
              </a:solidFill>
              <a:ea typeface="Helvetica" charset="0"/>
              <a:cs typeface="Helvetica" charset="0"/>
            </a:endParaRPr>
          </a:p>
        </p:txBody>
      </p:sp>
      <p:sp>
        <p:nvSpPr>
          <p:cNvPr id="29700" name="Espace réservé du texte 6"/>
          <p:cNvSpPr>
            <a:spLocks noGrp="1"/>
          </p:cNvSpPr>
          <p:nvPr>
            <p:ph type="body" sz="quarter" idx="12"/>
          </p:nvPr>
        </p:nvSpPr>
        <p:spPr>
          <a:xfrm>
            <a:off x="457200" y="1125538"/>
            <a:ext cx="8218488" cy="5040312"/>
          </a:xfrm>
        </p:spPr>
        <p:txBody>
          <a:bodyPr/>
          <a:lstStyle/>
          <a:p>
            <a:pPr marL="0" indent="0" eaLnBrk="1" hangingPunct="1">
              <a:spcAft>
                <a:spcPts val="1500"/>
              </a:spcAft>
              <a:buFont typeface="Lucida Grande" charset="0"/>
              <a:buNone/>
            </a:pPr>
            <a:r>
              <a:rPr lang="fr-FR" altLang="fr-FR" dirty="0">
                <a:cs typeface="Arial" charset="0"/>
              </a:rPr>
              <a:t>Quelques exemples de signaux faibles :</a:t>
            </a:r>
          </a:p>
          <a:p>
            <a:pPr eaLnBrk="1" hangingPunct="1">
              <a:spcAft>
                <a:spcPts val="1500"/>
              </a:spcAft>
            </a:pPr>
            <a:r>
              <a:rPr lang="fr-FR" altLang="fr-FR" dirty="0">
                <a:cs typeface="Arial" charset="0"/>
              </a:rPr>
              <a:t>Trop grande ou trop faible confiance en soi des intervenants</a:t>
            </a:r>
          </a:p>
          <a:p>
            <a:pPr eaLnBrk="1" hangingPunct="1">
              <a:spcAft>
                <a:spcPts val="1500"/>
              </a:spcAft>
            </a:pPr>
            <a:r>
              <a:rPr lang="fr-FR" altLang="fr-FR" dirty="0">
                <a:cs typeface="Arial" charset="0"/>
              </a:rPr>
              <a:t>Assurance excessive lors des activités routinières  </a:t>
            </a:r>
          </a:p>
          <a:p>
            <a:pPr eaLnBrk="1" hangingPunct="1">
              <a:spcAft>
                <a:spcPts val="1500"/>
              </a:spcAft>
            </a:pPr>
            <a:r>
              <a:rPr lang="fr-FR" altLang="fr-FR" dirty="0">
                <a:cs typeface="Arial" charset="0"/>
              </a:rPr>
              <a:t>Absence d’expérience sur des activités inhabituelles ou </a:t>
            </a:r>
            <a:r>
              <a:rPr lang="fr-FR" altLang="fr-FR" dirty="0" smtClean="0">
                <a:cs typeface="Arial" charset="0"/>
              </a:rPr>
              <a:t>dangereuses. </a:t>
            </a:r>
          </a:p>
          <a:p>
            <a:pPr eaLnBrk="1" hangingPunct="1">
              <a:spcAft>
                <a:spcPts val="1500"/>
              </a:spcAft>
            </a:pPr>
            <a:r>
              <a:rPr lang="fr-FR" altLang="fr-FR" dirty="0">
                <a:cs typeface="Arial" charset="0"/>
              </a:rPr>
              <a:t>F</a:t>
            </a:r>
            <a:r>
              <a:rPr lang="fr-FR" altLang="fr-FR" dirty="0" smtClean="0">
                <a:cs typeface="Arial" charset="0"/>
              </a:rPr>
              <a:t>atigue</a:t>
            </a:r>
            <a:r>
              <a:rPr lang="fr-FR" altLang="fr-FR" dirty="0">
                <a:cs typeface="Arial" charset="0"/>
              </a:rPr>
              <a:t>, lassitude, démotivation, découragement, provocation, etc.</a:t>
            </a:r>
          </a:p>
          <a:p>
            <a:pPr eaLnBrk="1" hangingPunct="1">
              <a:spcAft>
                <a:spcPts val="1500"/>
              </a:spcAft>
            </a:pPr>
            <a:r>
              <a:rPr lang="fr-FR" altLang="fr-FR" dirty="0">
                <a:cs typeface="Arial" charset="0"/>
              </a:rPr>
              <a:t>P</a:t>
            </a:r>
            <a:r>
              <a:rPr lang="fr-FR" altLang="fr-FR" dirty="0" smtClean="0">
                <a:cs typeface="Arial" charset="0"/>
              </a:rPr>
              <a:t>ressions </a:t>
            </a:r>
            <a:r>
              <a:rPr lang="fr-FR" altLang="fr-FR" dirty="0">
                <a:cs typeface="Arial" charset="0"/>
              </a:rPr>
              <a:t>diverses (production, temps, </a:t>
            </a:r>
            <a:r>
              <a:rPr lang="fr-FR" altLang="fr-FR" dirty="0" smtClean="0">
                <a:cs typeface="Arial" charset="0"/>
              </a:rPr>
              <a:t>enjeux financiers, ...)  </a:t>
            </a:r>
            <a:r>
              <a:rPr lang="fr-FR" altLang="fr-FR" dirty="0">
                <a:cs typeface="Arial" charset="0"/>
              </a:rPr>
              <a:t> </a:t>
            </a:r>
          </a:p>
          <a:p>
            <a:pPr eaLnBrk="1" hangingPunct="1">
              <a:spcAft>
                <a:spcPts val="1500"/>
              </a:spcAft>
            </a:pPr>
            <a:r>
              <a:rPr lang="fr-FR" altLang="fr-FR" dirty="0">
                <a:cs typeface="Arial" charset="0"/>
              </a:rPr>
              <a:t>État et adéquation des équipements et des outils, ordre et propreté </a:t>
            </a:r>
            <a:endParaRPr lang="fr-FR" altLang="fr-FR" dirty="0" smtClean="0">
              <a:cs typeface="Arial" charset="0"/>
            </a:endParaRPr>
          </a:p>
          <a:p>
            <a:pPr eaLnBrk="1" hangingPunct="1">
              <a:spcAft>
                <a:spcPts val="1500"/>
              </a:spcAft>
            </a:pPr>
            <a:r>
              <a:rPr lang="fr-FR" altLang="fr-FR" dirty="0" smtClean="0">
                <a:cs typeface="Arial" charset="0"/>
              </a:rPr>
              <a:t>Anomalies diverses</a:t>
            </a:r>
          </a:p>
          <a:p>
            <a:pPr eaLnBrk="1" hangingPunct="1">
              <a:spcAft>
                <a:spcPts val="1500"/>
              </a:spcAft>
            </a:pPr>
            <a:r>
              <a:rPr lang="fr-FR" altLang="fr-FR" dirty="0" smtClean="0">
                <a:cs typeface="Arial" charset="0"/>
              </a:rPr>
              <a:t>Etc. </a:t>
            </a:r>
            <a:endParaRPr lang="fr-FR"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eaLnBrk="1" hangingPunct="1">
              <a:defRPr/>
            </a:pPr>
            <a:r>
              <a:rPr lang="fr-FR" dirty="0" smtClean="0"/>
              <a:t>L’évaluation du risque</a:t>
            </a:r>
            <a:endParaRPr lang="fr-FR"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DA7E484C-50C6-EE4D-B5B7-6A904C5CAC03}" type="slidenum">
              <a:rPr lang="fr-FR" altLang="fr-FR">
                <a:solidFill>
                  <a:srgbClr val="898989"/>
                </a:solidFill>
                <a:ea typeface="Helvetica" charset="0"/>
                <a:cs typeface="Helvetica" charset="0"/>
              </a:rPr>
              <a:pPr/>
              <a:t>16</a:t>
            </a:fld>
            <a:endParaRPr lang="fr-FR"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L’escadrille perdue dans le triangle des Bermudes</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17</a:t>
            </a:fld>
            <a:endParaRPr lang="fr-FR" alt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4507"/>
          <a:stretch/>
        </p:blipFill>
        <p:spPr>
          <a:xfrm>
            <a:off x="5623529" y="1970691"/>
            <a:ext cx="3344116" cy="33473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70691"/>
            <a:ext cx="5243833" cy="3347314"/>
          </a:xfrm>
          <a:prstGeom prst="rect">
            <a:avLst/>
          </a:prstGeom>
        </p:spPr>
      </p:pic>
      <p:sp>
        <p:nvSpPr>
          <p:cNvPr id="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67700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L’escadrille perdue dans le triangle des </a:t>
            </a:r>
            <a:r>
              <a:rPr lang="fr-FR" dirty="0" smtClean="0"/>
              <a:t>Bermudes – les faits </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18</a:t>
            </a:fld>
            <a:endParaRPr lang="fr-FR" alt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40768"/>
            <a:ext cx="6163096" cy="4633439"/>
          </a:xfrm>
          <a:prstGeom prst="rect">
            <a:avLst/>
          </a:prstGeom>
        </p:spPr>
      </p:pic>
      <p:grpSp>
        <p:nvGrpSpPr>
          <p:cNvPr id="28" name="Grouper 27"/>
          <p:cNvGrpSpPr/>
          <p:nvPr/>
        </p:nvGrpSpPr>
        <p:grpSpPr>
          <a:xfrm>
            <a:off x="34488" y="2501467"/>
            <a:ext cx="2624578" cy="1159308"/>
            <a:chOff x="220860" y="2216083"/>
            <a:chExt cx="2624578" cy="1159308"/>
          </a:xfrm>
        </p:grpSpPr>
        <p:sp>
          <p:nvSpPr>
            <p:cNvPr id="9" name="Triangle 8"/>
            <p:cNvSpPr/>
            <p:nvPr/>
          </p:nvSpPr>
          <p:spPr>
            <a:xfrm rot="20464600">
              <a:off x="2483768" y="2708920"/>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0" name="Triangle 9"/>
            <p:cNvSpPr/>
            <p:nvPr/>
          </p:nvSpPr>
          <p:spPr>
            <a:xfrm rot="20464600">
              <a:off x="2483768" y="3087359"/>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Triangle 10"/>
            <p:cNvSpPr/>
            <p:nvPr/>
          </p:nvSpPr>
          <p:spPr>
            <a:xfrm rot="20464600">
              <a:off x="2701422" y="3028091"/>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16" name="Connecteur droit avec flèche 15"/>
            <p:cNvCxnSpPr/>
            <p:nvPr/>
          </p:nvCxnSpPr>
          <p:spPr>
            <a:xfrm>
              <a:off x="1187624" y="2657174"/>
              <a:ext cx="1253331" cy="389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20860" y="2216083"/>
              <a:ext cx="1173439" cy="830997"/>
            </a:xfrm>
            <a:prstGeom prst="rect">
              <a:avLst/>
            </a:prstGeom>
            <a:noFill/>
          </p:spPr>
          <p:txBody>
            <a:bodyPr wrap="square" rtlCol="0">
              <a:spAutoFit/>
            </a:bodyPr>
            <a:lstStyle/>
            <a:p>
              <a:r>
                <a:rPr lang="fr-FR" sz="1600" dirty="0" smtClean="0"/>
                <a:t>Où croyait être le capitaine</a:t>
              </a:r>
              <a:endParaRPr lang="fr-FR" sz="1600" dirty="0"/>
            </a:p>
          </p:txBody>
        </p:sp>
      </p:grpSp>
      <p:grpSp>
        <p:nvGrpSpPr>
          <p:cNvPr id="29" name="Grouper 28"/>
          <p:cNvGrpSpPr/>
          <p:nvPr/>
        </p:nvGrpSpPr>
        <p:grpSpPr>
          <a:xfrm>
            <a:off x="3737163" y="2013025"/>
            <a:ext cx="2721585" cy="1118937"/>
            <a:chOff x="3303146" y="1933381"/>
            <a:chExt cx="2721585" cy="1118937"/>
          </a:xfrm>
        </p:grpSpPr>
        <p:sp>
          <p:nvSpPr>
            <p:cNvPr id="12" name="Triangle 11"/>
            <p:cNvSpPr/>
            <p:nvPr/>
          </p:nvSpPr>
          <p:spPr>
            <a:xfrm rot="7392495">
              <a:off x="3723822" y="2836294"/>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0B050"/>
                </a:solidFill>
              </a:endParaRPr>
            </a:p>
          </p:txBody>
        </p:sp>
        <p:sp>
          <p:nvSpPr>
            <p:cNvPr id="13" name="Triangle 12"/>
            <p:cNvSpPr/>
            <p:nvPr/>
          </p:nvSpPr>
          <p:spPr>
            <a:xfrm rot="7359678">
              <a:off x="3375154" y="2764720"/>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0B050"/>
                </a:solidFill>
              </a:endParaRPr>
            </a:p>
          </p:txBody>
        </p:sp>
        <p:sp>
          <p:nvSpPr>
            <p:cNvPr id="14" name="Triangle 13"/>
            <p:cNvSpPr/>
            <p:nvPr/>
          </p:nvSpPr>
          <p:spPr>
            <a:xfrm rot="7881872">
              <a:off x="3533437" y="2547953"/>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0B050"/>
                </a:solidFill>
              </a:endParaRPr>
            </a:p>
          </p:txBody>
        </p:sp>
        <p:cxnSp>
          <p:nvCxnSpPr>
            <p:cNvPr id="21" name="Connecteur droit avec flèche 20"/>
            <p:cNvCxnSpPr>
              <a:stCxn id="25" idx="1"/>
            </p:cNvCxnSpPr>
            <p:nvPr/>
          </p:nvCxnSpPr>
          <p:spPr>
            <a:xfrm flipH="1">
              <a:off x="3842476" y="2348880"/>
              <a:ext cx="1008816"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851292" y="1933381"/>
              <a:ext cx="1173439" cy="830997"/>
            </a:xfrm>
            <a:prstGeom prst="rect">
              <a:avLst/>
            </a:prstGeom>
            <a:noFill/>
          </p:spPr>
          <p:txBody>
            <a:bodyPr wrap="square" rtlCol="0">
              <a:spAutoFit/>
            </a:bodyPr>
            <a:lstStyle/>
            <a:p>
              <a:r>
                <a:rPr lang="fr-FR" sz="1600" dirty="0" smtClean="0"/>
                <a:t>Où ils étaient réellement</a:t>
              </a:r>
              <a:endParaRPr lang="fr-FR" sz="1600" dirty="0"/>
            </a:p>
          </p:txBody>
        </p:sp>
      </p:grpSp>
      <p:sp>
        <p:nvSpPr>
          <p:cNvPr id="1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52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L’erreur dans l’évaluation des risques</a:t>
            </a:r>
            <a:endParaRPr lang="fr-FR" dirty="0"/>
          </a:p>
        </p:txBody>
      </p:sp>
      <p:sp>
        <p:nvSpPr>
          <p:cNvPr id="3" name="Espace réservé du texte 2"/>
          <p:cNvSpPr>
            <a:spLocks noGrp="1"/>
          </p:cNvSpPr>
          <p:nvPr>
            <p:ph type="body" sz="quarter" idx="12"/>
          </p:nvPr>
        </p:nvSpPr>
        <p:spPr/>
        <p:txBody>
          <a:bodyPr/>
          <a:lstStyle/>
          <a:p>
            <a:pPr marL="0" indent="0" algn="just">
              <a:buNone/>
            </a:pPr>
            <a:r>
              <a:rPr lang="fr-FR" dirty="0"/>
              <a:t>On peut faire des erreurs dans l’évaluation des risques :</a:t>
            </a:r>
          </a:p>
          <a:p>
            <a:pPr lvl="0" algn="just"/>
            <a:r>
              <a:rPr lang="fr-FR" dirty="0"/>
              <a:t>parce qu’on se fait une </a:t>
            </a:r>
            <a:r>
              <a:rPr lang="fr-FR" b="1" dirty="0">
                <a:solidFill>
                  <a:srgbClr val="BD2B0B"/>
                </a:solidFill>
              </a:rPr>
              <a:t>représentation</a:t>
            </a:r>
            <a:r>
              <a:rPr lang="fr-FR" dirty="0"/>
              <a:t> de la réalité qui est fausse (image mentale différente de la réalité), </a:t>
            </a:r>
          </a:p>
          <a:p>
            <a:pPr lvl="0" algn="just"/>
            <a:r>
              <a:rPr lang="fr-FR" dirty="0"/>
              <a:t>p</a:t>
            </a:r>
            <a:r>
              <a:rPr lang="fr-FR" dirty="0" smtClean="0"/>
              <a:t>arce qu'on </a:t>
            </a:r>
            <a:r>
              <a:rPr lang="fr-FR" dirty="0"/>
              <a:t>fait des </a:t>
            </a:r>
            <a:r>
              <a:rPr lang="fr-FR" b="1" dirty="0">
                <a:solidFill>
                  <a:srgbClr val="BD2B0B"/>
                </a:solidFill>
              </a:rPr>
              <a:t>raccourcis</a:t>
            </a:r>
            <a:r>
              <a:rPr lang="fr-FR" dirty="0"/>
              <a:t> de : </a:t>
            </a:r>
          </a:p>
          <a:p>
            <a:pPr lvl="1" algn="just"/>
            <a:r>
              <a:rPr lang="fr-FR" b="1" dirty="0">
                <a:solidFill>
                  <a:srgbClr val="BD2B0B"/>
                </a:solidFill>
              </a:rPr>
              <a:t>Représentativité</a:t>
            </a:r>
            <a:r>
              <a:rPr lang="fr-FR" dirty="0"/>
              <a:t> : Raccourci </a:t>
            </a:r>
            <a:r>
              <a:rPr lang="fr-FR" dirty="0" smtClean="0"/>
              <a:t>mental à propos de la probabilité d’un événement tiré de son expérience personnelle : </a:t>
            </a:r>
            <a:r>
              <a:rPr lang="fr-FR" i="1" dirty="0" smtClean="0"/>
              <a:t>« Joe est passé par ce raccourcis pour rentrer au camp, il ne lui est rien arrivé! »</a:t>
            </a:r>
            <a:r>
              <a:rPr lang="fr-FR" dirty="0" smtClean="0"/>
              <a:t>.</a:t>
            </a:r>
            <a:endParaRPr lang="fr-FR" dirty="0"/>
          </a:p>
          <a:p>
            <a:pPr lvl="1" algn="just"/>
            <a:r>
              <a:rPr lang="fr-FR" b="1" dirty="0">
                <a:solidFill>
                  <a:srgbClr val="BD2B0B"/>
                </a:solidFill>
              </a:rPr>
              <a:t>Disponibilité</a:t>
            </a:r>
            <a:r>
              <a:rPr lang="fr-FR" dirty="0"/>
              <a:t> : Raccourci mental basé sur des exemples venant immédiatement à l’esprit (événements ou situations liés</a:t>
            </a:r>
            <a:r>
              <a:rPr lang="fr-FR" dirty="0" smtClean="0"/>
              <a:t>) </a:t>
            </a:r>
            <a:r>
              <a:rPr lang="fr-FR" i="1" dirty="0" smtClean="0"/>
              <a:t>: « Ma voiture est en panne, mon collègue, qui a le même modèle que moi, a eu une panne de démarreur, donc j’ai un problème de démarreur. »</a:t>
            </a:r>
          </a:p>
          <a:p>
            <a:pPr lvl="1" algn="just"/>
            <a:r>
              <a:rPr lang="fr-FR" b="1" dirty="0" smtClean="0">
                <a:solidFill>
                  <a:srgbClr val="BD2B0B"/>
                </a:solidFill>
              </a:rPr>
              <a:t>Ancrage</a:t>
            </a:r>
            <a:r>
              <a:rPr lang="fr-FR" b="1" dirty="0" smtClean="0"/>
              <a:t> </a:t>
            </a:r>
            <a:r>
              <a:rPr lang="fr-FR" dirty="0" smtClean="0"/>
              <a:t>: La première information </a:t>
            </a:r>
            <a:r>
              <a:rPr lang="fr-FR" dirty="0"/>
              <a:t>reçue (« l’ancre </a:t>
            </a:r>
            <a:r>
              <a:rPr lang="fr-FR" dirty="0" smtClean="0"/>
              <a:t>») a un plus fort impact que les suivantes au moment de prendre une décision :</a:t>
            </a:r>
            <a:r>
              <a:rPr lang="fr-FR" dirty="0" smtClean="0">
                <a:effectLst/>
              </a:rPr>
              <a:t> </a:t>
            </a:r>
            <a:r>
              <a:rPr lang="fr-FR" i="1" dirty="0" smtClean="0"/>
              <a:t>« J’ai acheté ces chaussures </a:t>
            </a:r>
            <a:r>
              <a:rPr lang="fr-FR" i="1" dirty="0"/>
              <a:t>à 50% de </a:t>
            </a:r>
            <a:r>
              <a:rPr lang="fr-FR" i="1" dirty="0" smtClean="0"/>
              <a:t>rabais, c’était une affaire elles étaient à 300€ ! »</a:t>
            </a:r>
            <a:endParaRPr lang="fr-FR" i="1"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19</a:t>
            </a:fld>
            <a:endParaRPr lang="fr-F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1111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fontAlgn="auto" hangingPunct="1">
              <a:spcAft>
                <a:spcPts val="0"/>
              </a:spcAft>
              <a:defRPr/>
            </a:pPr>
            <a:r>
              <a:rPr lang="fr-FR" dirty="0" smtClean="0">
                <a:solidFill>
                  <a:schemeClr val="accent3">
                    <a:lumMod val="75000"/>
                  </a:schemeClr>
                </a:solidFill>
                <a:ea typeface="+mj-ea"/>
              </a:rPr>
              <a:t>Objectifs du module</a:t>
            </a:r>
            <a:endParaRPr lang="fr-FR" dirty="0">
              <a:solidFill>
                <a:schemeClr val="accent3">
                  <a:lumMod val="75000"/>
                </a:schemeClr>
              </a:solidFill>
              <a:ea typeface="+mj-ea"/>
            </a:endParaRPr>
          </a:p>
        </p:txBody>
      </p:sp>
      <p:sp>
        <p:nvSpPr>
          <p:cNvPr id="13315" name="Espace réservé du pied de page 1"/>
          <p:cNvSpPr>
            <a:spLocks noGrp="1"/>
          </p:cNvSpPr>
          <p:nvPr>
            <p:ph type="ftr" sz="quarter" idx="1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a:t>
            </a:r>
            <a:r>
              <a:rPr lang="fr-FR" altLang="fr-FR" dirty="0" smtClean="0">
                <a:cs typeface="Arial" charset="0"/>
              </a:rPr>
              <a:t>embauchés </a:t>
            </a:r>
            <a:r>
              <a:rPr lang="fr-FR" altLang="fr-FR" dirty="0" smtClean="0">
                <a:ea typeface="Helvetica" charset="0"/>
                <a:cs typeface="Helvetica" charset="0"/>
              </a:rPr>
              <a:t>- </a:t>
            </a:r>
            <a:r>
              <a:rPr lang="fr-FR" altLang="fr-FR" dirty="0" smtClean="0">
                <a:ea typeface="Helvetica" charset="0"/>
                <a:cs typeface="Helvetica" charset="0"/>
              </a:rPr>
              <a:t>TCT 4.1 – Facteurs Humains, Signaux faibles et Communication – V2</a:t>
            </a:r>
          </a:p>
        </p:txBody>
      </p:sp>
      <p:sp>
        <p:nvSpPr>
          <p:cNvPr id="15363"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59FB57F2-3C2B-D749-9DAF-BF2860568096}" type="slidenum">
              <a:rPr lang="en-GB" altLang="fr-FR">
                <a:solidFill>
                  <a:srgbClr val="898989"/>
                </a:solidFill>
                <a:ea typeface="Helvetica" charset="0"/>
                <a:cs typeface="Helvetica" charset="0"/>
              </a:rPr>
              <a:pPr/>
              <a:t>2</a:t>
            </a:fld>
            <a:endParaRPr lang="en-GB"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125538"/>
            <a:ext cx="8218488" cy="5040312"/>
          </a:xfrm>
        </p:spPr>
        <p:txBody>
          <a:bodyPr/>
          <a:lstStyle/>
          <a:p>
            <a:pPr marL="0" indent="0" eaLnBrk="1" hangingPunct="1">
              <a:spcBef>
                <a:spcPts val="600"/>
              </a:spcBef>
              <a:spcAft>
                <a:spcPts val="600"/>
              </a:spcAft>
              <a:buFont typeface="Lucida Grande" charset="0"/>
              <a:buNone/>
            </a:pPr>
            <a:r>
              <a:rPr lang="fr-FR" altLang="fr-FR" dirty="0">
                <a:cs typeface="Arial" charset="0"/>
              </a:rPr>
              <a:t>A la fin de ce module d’une demi-journée :</a:t>
            </a:r>
          </a:p>
          <a:p>
            <a:pPr eaLnBrk="1" hangingPunct="1">
              <a:spcBef>
                <a:spcPts val="600"/>
              </a:spcBef>
              <a:spcAft>
                <a:spcPts val="600"/>
              </a:spcAft>
            </a:pPr>
            <a:r>
              <a:rPr lang="fr-FR" altLang="fr-FR" dirty="0">
                <a:cs typeface="Arial" charset="0"/>
              </a:rPr>
              <a:t>Vous comprendrez ce qui caractérise le facteur humain en matière de </a:t>
            </a:r>
            <a:r>
              <a:rPr lang="fr-FR" altLang="fr-FR" dirty="0" smtClean="0">
                <a:cs typeface="Arial" charset="0"/>
              </a:rPr>
              <a:t>sécurité,</a:t>
            </a:r>
            <a:endParaRPr lang="fr-FR" altLang="fr-FR" dirty="0">
              <a:cs typeface="Arial" charset="0"/>
            </a:endParaRPr>
          </a:p>
          <a:p>
            <a:pPr eaLnBrk="1" hangingPunct="1">
              <a:spcBef>
                <a:spcPts val="600"/>
              </a:spcBef>
              <a:spcAft>
                <a:spcPts val="600"/>
              </a:spcAft>
            </a:pPr>
            <a:r>
              <a:rPr lang="fr-FR" altLang="fr-FR" dirty="0">
                <a:cs typeface="Arial" charset="0"/>
              </a:rPr>
              <a:t>Vous </a:t>
            </a:r>
            <a:r>
              <a:rPr lang="fr-FR" altLang="fr-FR" dirty="0" smtClean="0">
                <a:cs typeface="Arial" charset="0"/>
              </a:rPr>
              <a:t>connaîtrez </a:t>
            </a:r>
            <a:r>
              <a:rPr lang="fr-FR" altLang="fr-FR" dirty="0">
                <a:cs typeface="Arial" charset="0"/>
              </a:rPr>
              <a:t>le concept de signaux faibles,</a:t>
            </a:r>
            <a:endParaRPr lang="fr-FR" altLang="fr-FR" dirty="0">
              <a:ea typeface="Helvetica" charset="0"/>
              <a:cs typeface="Helvetica" charset="0"/>
            </a:endParaRPr>
          </a:p>
          <a:p>
            <a:pPr eaLnBrk="1" hangingPunct="1">
              <a:spcBef>
                <a:spcPts val="600"/>
              </a:spcBef>
              <a:spcAft>
                <a:spcPts val="600"/>
              </a:spcAft>
            </a:pPr>
            <a:r>
              <a:rPr lang="fr-FR" altLang="fr-FR" dirty="0">
                <a:cs typeface="Arial" charset="0"/>
              </a:rPr>
              <a:t>Vous comprendrez l’importance de la communication interpersonnelle dans la gestion des risques (y compris en prenant en compte les différences culturelles</a:t>
            </a:r>
            <a:r>
              <a:rPr lang="fr-FR" altLang="fr-FR" dirty="0" smtClean="0">
                <a:cs typeface="Arial" charset="0"/>
              </a:rPr>
              <a:t>).</a:t>
            </a:r>
          </a:p>
          <a:p>
            <a:pPr eaLnBrk="1" hangingPunct="1">
              <a:spcBef>
                <a:spcPts val="600"/>
              </a:spcBef>
              <a:spcAft>
                <a:spcPts val="600"/>
              </a:spcAft>
            </a:pPr>
            <a:r>
              <a:rPr lang="fr-FR" altLang="fr-FR" dirty="0" smtClean="0">
                <a:cs typeface="Arial" charset="0"/>
              </a:rPr>
              <a:t>Vous serez capables de pratiquer l’écoute active.</a:t>
            </a:r>
            <a:endParaRPr lang="fr-FR" altLang="fr-FR"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eaLnBrk="1" hangingPunct="1">
              <a:defRPr/>
            </a:pPr>
            <a:r>
              <a:rPr lang="fr-FR" dirty="0" smtClean="0"/>
              <a:t>La prise de risques</a:t>
            </a:r>
            <a:endParaRPr lang="fr-FR"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DA7E484C-50C6-EE4D-B5B7-6A904C5CAC03}" type="slidenum">
              <a:rPr lang="fr-FR" altLang="fr-FR">
                <a:solidFill>
                  <a:srgbClr val="898989"/>
                </a:solidFill>
                <a:ea typeface="Helvetica" charset="0"/>
                <a:cs typeface="Helvetica" charset="0"/>
              </a:rPr>
              <a:pPr/>
              <a:t>20</a:t>
            </a:fld>
            <a:endParaRPr lang="fr-FR"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20218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p:txBody>
          <a:bodyPr wrap="square" numCol="1" anchorCtr="0" compatLnSpc="1">
            <a:prstTxWarp prst="textNoShape">
              <a:avLst/>
            </a:prstTxWarp>
          </a:bodyPr>
          <a:lstStyle/>
          <a:p>
            <a:pPr eaLnBrk="1" hangingPunct="1"/>
            <a:r>
              <a:rPr lang="fr-FR" altLang="fr-FR" dirty="0"/>
              <a:t>Vidéo</a:t>
            </a:r>
            <a:r>
              <a:rPr lang="fr-FR" altLang="fr-FR" cap="none" dirty="0" smtClean="0">
                <a:cs typeface="Arial" charset="0"/>
              </a:rPr>
              <a:t> </a:t>
            </a:r>
            <a:r>
              <a:rPr lang="fr-FR" altLang="fr-FR" dirty="0"/>
              <a:t>d’un passage à niveau</a:t>
            </a:r>
          </a:p>
        </p:txBody>
      </p:sp>
      <p:sp>
        <p:nvSpPr>
          <p:cNvPr id="3174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64F649A1-DE1F-D64B-A3C7-3E131F646430}" type="slidenum">
              <a:rPr lang="fr-FR" altLang="fr-FR">
                <a:solidFill>
                  <a:srgbClr val="898989"/>
                </a:solidFill>
                <a:ea typeface="Helvetica" charset="0"/>
                <a:cs typeface="Helvetica" charset="0"/>
              </a:rPr>
              <a:pPr/>
              <a:t>21</a:t>
            </a:fld>
            <a:endParaRPr lang="fr-FR" altLang="fr-FR">
              <a:solidFill>
                <a:srgbClr val="898989"/>
              </a:solidFill>
              <a:ea typeface="Helvetica" charset="0"/>
              <a:cs typeface="Helvetica"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87" y="1412776"/>
            <a:ext cx="5525513" cy="4117190"/>
          </a:xfrm>
          <a:prstGeom prst="rect">
            <a:avLst/>
          </a:prstGeom>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775442"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 name="Titre 1"/>
          <p:cNvSpPr>
            <a:spLocks noGrp="1"/>
          </p:cNvSpPr>
          <p:nvPr>
            <p:ph type="title"/>
          </p:nvPr>
        </p:nvSpPr>
        <p:spPr/>
        <p:txBody>
          <a:bodyPr/>
          <a:lstStyle/>
          <a:p>
            <a:r>
              <a:rPr lang="fr-FR" dirty="0" smtClean="0"/>
              <a:t>Exemple d’analyse – Traverser la voie ferrée </a:t>
            </a:r>
            <a:r>
              <a:rPr lang="fr-FR" dirty="0"/>
              <a:t/>
            </a:r>
            <a:br>
              <a:rPr lang="fr-FR" dirty="0"/>
            </a:b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22</a:t>
            </a:fld>
            <a:endParaRPr lang="fr-FR" altLang="fr-FR"/>
          </a:p>
        </p:txBody>
      </p:sp>
      <p:sp>
        <p:nvSpPr>
          <p:cNvPr id="10" name="ZoneTexte 9"/>
          <p:cNvSpPr txBox="1"/>
          <p:nvPr/>
        </p:nvSpPr>
        <p:spPr>
          <a:xfrm>
            <a:off x="611559" y="2364187"/>
            <a:ext cx="2665781" cy="3785652"/>
          </a:xfrm>
          <a:prstGeom prst="rect">
            <a:avLst/>
          </a:prstGeom>
          <a:noFill/>
        </p:spPr>
        <p:txBody>
          <a:bodyPr wrap="square" rtlCol="0">
            <a:spAutoFit/>
          </a:bodyPr>
          <a:lstStyle/>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Défi / Frime</a:t>
            </a:r>
            <a:endParaRPr lang="fr-FR" sz="1600" dirty="0">
              <a:latin typeface="+mn-lt"/>
            </a:endParaRPr>
          </a:p>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Pressé / Urgence</a:t>
            </a:r>
            <a:endParaRPr lang="fr-FR" sz="1600" dirty="0">
              <a:latin typeface="+mn-lt"/>
            </a:endParaRPr>
          </a:p>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Déjà vu quelqu’un le faire</a:t>
            </a:r>
            <a:endParaRPr lang="fr-FR" sz="1600" dirty="0">
              <a:latin typeface="+mn-lt"/>
            </a:endParaRPr>
          </a:p>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Moment </a:t>
            </a:r>
            <a:r>
              <a:rPr lang="fr-FR" sz="1600" dirty="0">
                <a:latin typeface="+mn-lt"/>
              </a:rPr>
              <a:t>de la </a:t>
            </a:r>
            <a:r>
              <a:rPr lang="fr-FR" sz="1600" dirty="0" smtClean="0">
                <a:latin typeface="+mn-lt"/>
              </a:rPr>
              <a:t>journée</a:t>
            </a:r>
          </a:p>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En retard à un rendez-vous</a:t>
            </a:r>
          </a:p>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Fausse représentation due à l’absence de signal sonore ou lumineux</a:t>
            </a:r>
            <a:endParaRPr lang="fr-FR" sz="1600" dirty="0">
              <a:latin typeface="+mn-lt"/>
            </a:endParaRPr>
          </a:p>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Perception du risque altérée</a:t>
            </a:r>
            <a:endParaRPr lang="fr-FR" sz="1600" dirty="0">
              <a:latin typeface="+mn-lt"/>
            </a:endParaRPr>
          </a:p>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Pas d’</a:t>
            </a:r>
            <a:r>
              <a:rPr lang="fr-FR" sz="1600" dirty="0">
                <a:latin typeface="+mn-lt"/>
              </a:rPr>
              <a:t>a</a:t>
            </a:r>
            <a:r>
              <a:rPr lang="fr-FR" sz="1600" dirty="0" smtClean="0">
                <a:latin typeface="+mn-lt"/>
              </a:rPr>
              <a:t>nticipation des conséquences</a:t>
            </a:r>
            <a:endParaRPr lang="fr-FR" sz="1600" dirty="0">
              <a:latin typeface="+mn-lt"/>
            </a:endParaRPr>
          </a:p>
        </p:txBody>
      </p:sp>
      <p:sp>
        <p:nvSpPr>
          <p:cNvPr id="11" name="ZoneTexte 10"/>
          <p:cNvSpPr txBox="1"/>
          <p:nvPr/>
        </p:nvSpPr>
        <p:spPr>
          <a:xfrm>
            <a:off x="3378312" y="2482596"/>
            <a:ext cx="2376264" cy="646331"/>
          </a:xfrm>
          <a:prstGeom prst="rect">
            <a:avLst/>
          </a:prstGeom>
          <a:noFill/>
        </p:spPr>
        <p:txBody>
          <a:bodyPr wrap="square" rtlCol="0">
            <a:spAutoFit/>
          </a:bodyPr>
          <a:lstStyle/>
          <a:p>
            <a:r>
              <a:rPr lang="fr-FR" b="1" dirty="0" smtClean="0">
                <a:solidFill>
                  <a:schemeClr val="accent3">
                    <a:lumMod val="75000"/>
                  </a:schemeClr>
                </a:solidFill>
              </a:rPr>
              <a:t>Traverse la voie ferrée </a:t>
            </a:r>
          </a:p>
        </p:txBody>
      </p:sp>
      <p:sp>
        <p:nvSpPr>
          <p:cNvPr id="12" name="ZoneTexte 11"/>
          <p:cNvSpPr txBox="1"/>
          <p:nvPr/>
        </p:nvSpPr>
        <p:spPr>
          <a:xfrm>
            <a:off x="6181958" y="2427449"/>
            <a:ext cx="2519512" cy="1138773"/>
          </a:xfrm>
          <a:prstGeom prst="rect">
            <a:avLst/>
          </a:prstGeom>
          <a:noFill/>
        </p:spPr>
        <p:txBody>
          <a:bodyPr wrap="square" rtlCol="0">
            <a:spAutoFit/>
          </a:bodyPr>
          <a:lstStyle/>
          <a:p>
            <a:r>
              <a:rPr lang="fr-FR" dirty="0" smtClean="0"/>
              <a:t>Négatives : </a:t>
            </a:r>
          </a:p>
          <a:p>
            <a:pPr marL="285750" indent="-285750" eaLnBrk="1" hangingPunct="1">
              <a:spcBef>
                <a:spcPts val="0"/>
              </a:spcBef>
              <a:spcAft>
                <a:spcPts val="0"/>
              </a:spcAft>
              <a:buClr>
                <a:srgbClr val="A90025"/>
              </a:buClr>
              <a:buSzPct val="120000"/>
              <a:buFont typeface="Arial" charset="0"/>
              <a:buChar char="•"/>
            </a:pPr>
            <a:r>
              <a:rPr lang="fr-FR" sz="1600" dirty="0">
                <a:latin typeface="+mn-lt"/>
              </a:rPr>
              <a:t>Mort</a:t>
            </a:r>
          </a:p>
          <a:p>
            <a:pPr marL="285750" indent="-285750" eaLnBrk="1" hangingPunct="1">
              <a:spcBef>
                <a:spcPts val="0"/>
              </a:spcBef>
              <a:spcAft>
                <a:spcPts val="0"/>
              </a:spcAft>
              <a:buClr>
                <a:srgbClr val="A90025"/>
              </a:buClr>
              <a:buSzPct val="120000"/>
              <a:buFont typeface="Arial" charset="0"/>
              <a:buChar char="•"/>
            </a:pPr>
            <a:r>
              <a:rPr lang="fr-FR" sz="1600" dirty="0">
                <a:latin typeface="+mn-lt"/>
              </a:rPr>
              <a:t>Blessure 		</a:t>
            </a:r>
          </a:p>
          <a:p>
            <a:pPr marL="285750" indent="-285750" eaLnBrk="1" hangingPunct="1">
              <a:spcBef>
                <a:spcPts val="0"/>
              </a:spcBef>
              <a:spcAft>
                <a:spcPts val="0"/>
              </a:spcAft>
              <a:buClr>
                <a:srgbClr val="A90025"/>
              </a:buClr>
              <a:buSzPct val="120000"/>
              <a:buFont typeface="Arial" charset="0"/>
              <a:buChar char="•"/>
            </a:pPr>
            <a:r>
              <a:rPr lang="fr-FR" sz="1600" dirty="0">
                <a:latin typeface="+mn-lt"/>
              </a:rPr>
              <a:t>Amende</a:t>
            </a:r>
            <a:r>
              <a:rPr lang="fr-FR" dirty="0" smtClean="0"/>
              <a:t>		</a:t>
            </a:r>
            <a:endParaRPr lang="fr-FR" dirty="0"/>
          </a:p>
        </p:txBody>
      </p:sp>
      <p:grpSp>
        <p:nvGrpSpPr>
          <p:cNvPr id="22" name="Grouper 21"/>
          <p:cNvGrpSpPr/>
          <p:nvPr/>
        </p:nvGrpSpPr>
        <p:grpSpPr>
          <a:xfrm>
            <a:off x="4184529" y="3128927"/>
            <a:ext cx="4707951" cy="2885744"/>
            <a:chOff x="4184529" y="3128927"/>
            <a:chExt cx="4707951" cy="2885744"/>
          </a:xfrm>
        </p:grpSpPr>
        <p:sp>
          <p:nvSpPr>
            <p:cNvPr id="8" name="ZoneTexte 7"/>
            <p:cNvSpPr txBox="1"/>
            <p:nvPr/>
          </p:nvSpPr>
          <p:spPr>
            <a:xfrm>
              <a:off x="6181958" y="3706347"/>
              <a:ext cx="2710522" cy="2308324"/>
            </a:xfrm>
            <a:prstGeom prst="rect">
              <a:avLst/>
            </a:prstGeom>
            <a:solidFill>
              <a:schemeClr val="bg1">
                <a:lumMod val="85000"/>
              </a:schemeClr>
            </a:solidFill>
          </p:spPr>
          <p:txBody>
            <a:bodyPr wrap="square" rtlCol="0">
              <a:spAutoFit/>
            </a:bodyPr>
            <a:lstStyle/>
            <a:p>
              <a:r>
                <a:rPr lang="fr-FR" dirty="0" smtClean="0">
                  <a:solidFill>
                    <a:schemeClr val="accent3">
                      <a:lumMod val="75000"/>
                    </a:schemeClr>
                  </a:solidFill>
                  <a:sym typeface="Wingdings"/>
                </a:rPr>
                <a:t>Immédiates, certaines et positives :</a:t>
              </a:r>
            </a:p>
            <a:p>
              <a:pPr marL="285750" indent="-285750" eaLnBrk="1" hangingPunct="1">
                <a:spcBef>
                  <a:spcPts val="0"/>
                </a:spcBef>
                <a:spcAft>
                  <a:spcPts val="0"/>
                </a:spcAft>
                <a:buClr>
                  <a:srgbClr val="A90025"/>
                </a:buClr>
                <a:buSzPct val="120000"/>
                <a:buFont typeface="Arial" charset="0"/>
                <a:buChar char="•"/>
              </a:pPr>
              <a:r>
                <a:rPr lang="fr-FR" dirty="0">
                  <a:latin typeface="+mn-lt"/>
                  <a:sym typeface="Wingdings"/>
                </a:rPr>
                <a:t>Temps gagné </a:t>
              </a:r>
              <a:r>
                <a:rPr lang="fr-FR" dirty="0" smtClean="0">
                  <a:latin typeface="+mn-lt"/>
                  <a:sym typeface="Wingdings"/>
                </a:rPr>
                <a:t>/ à l’heure à son RDV</a:t>
              </a:r>
              <a:endParaRPr lang="fr-FR" dirty="0">
                <a:latin typeface="+mn-lt"/>
                <a:sym typeface="Wingdings"/>
              </a:endParaRPr>
            </a:p>
            <a:p>
              <a:pPr marL="285750" indent="-285750" eaLnBrk="1" hangingPunct="1">
                <a:spcBef>
                  <a:spcPts val="0"/>
                </a:spcBef>
                <a:spcAft>
                  <a:spcPts val="0"/>
                </a:spcAft>
                <a:buClr>
                  <a:srgbClr val="A90025"/>
                </a:buClr>
                <a:buSzPct val="120000"/>
                <a:buFont typeface="Arial" charset="0"/>
                <a:buChar char="•"/>
              </a:pPr>
              <a:r>
                <a:rPr lang="fr-FR" dirty="0">
                  <a:latin typeface="+mn-lt"/>
                  <a:sym typeface="Wingdings"/>
                </a:rPr>
                <a:t>Image / Approbation des pairs 		</a:t>
              </a:r>
            </a:p>
            <a:p>
              <a:pPr marL="285750" indent="-285750" eaLnBrk="1" hangingPunct="1">
                <a:spcBef>
                  <a:spcPts val="0"/>
                </a:spcBef>
                <a:spcAft>
                  <a:spcPts val="0"/>
                </a:spcAft>
                <a:buClr>
                  <a:srgbClr val="A90025"/>
                </a:buClr>
                <a:buSzPct val="120000"/>
                <a:buFont typeface="Arial" charset="0"/>
                <a:buChar char="•"/>
              </a:pPr>
              <a:r>
                <a:rPr lang="fr-FR" dirty="0">
                  <a:latin typeface="+mn-lt"/>
                  <a:sym typeface="Wingdings"/>
                </a:rPr>
                <a:t>Satisfaction (Adrénaline) </a:t>
              </a:r>
            </a:p>
          </p:txBody>
        </p:sp>
        <p:sp>
          <p:nvSpPr>
            <p:cNvPr id="13" name="Virage 12"/>
            <p:cNvSpPr/>
            <p:nvPr/>
          </p:nvSpPr>
          <p:spPr>
            <a:xfrm rot="16200000">
              <a:off x="4455468" y="2857988"/>
              <a:ext cx="1362132" cy="1904010"/>
            </a:xfrm>
            <a:prstGeom prst="bentArrow">
              <a:avLst>
                <a:gd name="adj1" fmla="val 25000"/>
                <a:gd name="adj2" fmla="val 27277"/>
                <a:gd name="adj3" fmla="val 25000"/>
                <a:gd name="adj4" fmla="val 43750"/>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grpSp>
      <p:sp>
        <p:nvSpPr>
          <p:cNvPr id="3" name="ZoneTexte 2"/>
          <p:cNvSpPr txBox="1"/>
          <p:nvPr/>
        </p:nvSpPr>
        <p:spPr>
          <a:xfrm>
            <a:off x="899592" y="1588150"/>
            <a:ext cx="1479892" cy="369332"/>
          </a:xfrm>
          <a:prstGeom prst="rect">
            <a:avLst/>
          </a:prstGeom>
          <a:noFill/>
        </p:spPr>
        <p:txBody>
          <a:bodyPr wrap="none" rtlCol="0">
            <a:spAutoFit/>
          </a:bodyPr>
          <a:lstStyle/>
          <a:p>
            <a:r>
              <a:rPr lang="fr-FR" dirty="0" smtClean="0">
                <a:solidFill>
                  <a:schemeClr val="bg1"/>
                </a:solidFill>
              </a:rPr>
              <a:t>Déclencheur</a:t>
            </a:r>
            <a:endParaRPr lang="fr-FR" dirty="0">
              <a:solidFill>
                <a:schemeClr val="bg1"/>
              </a:solidFill>
            </a:endParaRPr>
          </a:p>
        </p:txBody>
      </p:sp>
      <p:sp>
        <p:nvSpPr>
          <p:cNvPr id="15" name="Rectangle à coins arrondis 14"/>
          <p:cNvSpPr/>
          <p:nvPr/>
        </p:nvSpPr>
        <p:spPr>
          <a:xfrm>
            <a:off x="3563888"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ZoneTexte 15"/>
          <p:cNvSpPr txBox="1"/>
          <p:nvPr/>
        </p:nvSpPr>
        <p:spPr>
          <a:xfrm>
            <a:off x="3563888" y="1585717"/>
            <a:ext cx="1710725" cy="369332"/>
          </a:xfrm>
          <a:prstGeom prst="rect">
            <a:avLst/>
          </a:prstGeom>
          <a:noFill/>
        </p:spPr>
        <p:txBody>
          <a:bodyPr wrap="none" rtlCol="0">
            <a:spAutoFit/>
          </a:bodyPr>
          <a:lstStyle/>
          <a:p>
            <a:pPr algn="ctr"/>
            <a:r>
              <a:rPr lang="fr-FR" dirty="0" smtClean="0">
                <a:solidFill>
                  <a:schemeClr val="bg1"/>
                </a:solidFill>
              </a:rPr>
              <a:t>Comportement</a:t>
            </a:r>
            <a:endParaRPr lang="fr-FR" dirty="0">
              <a:solidFill>
                <a:schemeClr val="bg1"/>
              </a:solidFill>
            </a:endParaRPr>
          </a:p>
        </p:txBody>
      </p:sp>
      <p:sp>
        <p:nvSpPr>
          <p:cNvPr id="17" name="Rectangle à coins arrondis 16"/>
          <p:cNvSpPr/>
          <p:nvPr/>
        </p:nvSpPr>
        <p:spPr>
          <a:xfrm>
            <a:off x="6377109"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8" name="ZoneTexte 17"/>
          <p:cNvSpPr txBox="1"/>
          <p:nvPr/>
        </p:nvSpPr>
        <p:spPr>
          <a:xfrm>
            <a:off x="6402873" y="1585717"/>
            <a:ext cx="1723549" cy="369332"/>
          </a:xfrm>
          <a:prstGeom prst="rect">
            <a:avLst/>
          </a:prstGeom>
          <a:noFill/>
        </p:spPr>
        <p:txBody>
          <a:bodyPr wrap="none" rtlCol="0">
            <a:spAutoFit/>
          </a:bodyPr>
          <a:lstStyle/>
          <a:p>
            <a:r>
              <a:rPr lang="fr-FR" dirty="0" smtClean="0">
                <a:solidFill>
                  <a:schemeClr val="bg1"/>
                </a:solidFill>
              </a:rPr>
              <a:t>Conséquences</a:t>
            </a:r>
            <a:endParaRPr lang="fr-FR" dirty="0">
              <a:solidFill>
                <a:schemeClr val="bg1"/>
              </a:solidFill>
            </a:endParaRPr>
          </a:p>
        </p:txBody>
      </p:sp>
      <p:cxnSp>
        <p:nvCxnSpPr>
          <p:cNvPr id="20" name="Connecteur droit avec flèche 19"/>
          <p:cNvCxnSpPr/>
          <p:nvPr/>
        </p:nvCxnSpPr>
        <p:spPr>
          <a:xfrm>
            <a:off x="2503634" y="1770383"/>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p:cNvCxnSpPr/>
          <p:nvPr/>
        </p:nvCxnSpPr>
        <p:spPr>
          <a:xfrm>
            <a:off x="5292080" y="1767050"/>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29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composantes de la prise de </a:t>
            </a:r>
            <a:r>
              <a:rPr lang="fr-FR" dirty="0" smtClean="0"/>
              <a:t>risque</a:t>
            </a:r>
            <a:r>
              <a:rPr lang="fr-FR" dirty="0"/>
              <a:t> </a:t>
            </a:r>
            <a:br>
              <a:rPr lang="fr-FR" dirty="0"/>
            </a:br>
            <a:endParaRPr lang="fr-FR" dirty="0"/>
          </a:p>
        </p:txBody>
      </p:sp>
      <p:sp>
        <p:nvSpPr>
          <p:cNvPr id="3" name="Espace réservé du texte 2"/>
          <p:cNvSpPr>
            <a:spLocks noGrp="1"/>
          </p:cNvSpPr>
          <p:nvPr>
            <p:ph type="body" sz="quarter" idx="12"/>
          </p:nvPr>
        </p:nvSpPr>
        <p:spPr>
          <a:xfrm>
            <a:off x="457200" y="1006066"/>
            <a:ext cx="8447819" cy="1876395"/>
          </a:xfrm>
        </p:spPr>
        <p:txBody>
          <a:bodyPr/>
          <a:lstStyle/>
          <a:p>
            <a:pPr marL="0" indent="0">
              <a:spcAft>
                <a:spcPts val="1500"/>
              </a:spcAft>
              <a:buNone/>
            </a:pPr>
            <a:r>
              <a:rPr lang="fr-FR" dirty="0" smtClean="0"/>
              <a:t>Les conséquences </a:t>
            </a:r>
            <a:r>
              <a:rPr lang="fr-FR" dirty="0"/>
              <a:t>qui ont le plus d’influence sur </a:t>
            </a:r>
            <a:r>
              <a:rPr lang="fr-FR" dirty="0" smtClean="0"/>
              <a:t>nos comportements </a:t>
            </a:r>
            <a:r>
              <a:rPr lang="fr-FR" dirty="0"/>
              <a:t>: </a:t>
            </a:r>
            <a:endParaRPr lang="fr-FR" dirty="0" smtClean="0"/>
          </a:p>
          <a:p>
            <a:pPr lvl="1"/>
            <a:r>
              <a:rPr lang="fr-FR" dirty="0" smtClean="0"/>
              <a:t>Immédiates </a:t>
            </a:r>
            <a:r>
              <a:rPr lang="fr-FR" dirty="0"/>
              <a:t>(</a:t>
            </a:r>
            <a:r>
              <a:rPr lang="fr-FR" dirty="0" smtClean="0"/>
              <a:t>I)</a:t>
            </a:r>
          </a:p>
          <a:p>
            <a:pPr lvl="1"/>
            <a:r>
              <a:rPr lang="fr-FR" dirty="0" smtClean="0"/>
              <a:t>Certaines </a:t>
            </a:r>
            <a:r>
              <a:rPr lang="fr-FR" dirty="0"/>
              <a:t>(C</a:t>
            </a:r>
            <a:r>
              <a:rPr lang="fr-FR" dirty="0" smtClean="0"/>
              <a:t>)	</a:t>
            </a:r>
          </a:p>
          <a:p>
            <a:pPr lvl="1"/>
            <a:r>
              <a:rPr lang="fr-FR" dirty="0" smtClean="0"/>
              <a:t>Positives </a:t>
            </a:r>
            <a:r>
              <a:rPr lang="fr-FR" dirty="0"/>
              <a:t>(+) 	</a:t>
            </a:r>
            <a:r>
              <a:rPr lang="fr-FR" dirty="0" smtClean="0"/>
              <a:t>		</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23</a:t>
            </a:fld>
            <a:endParaRPr lang="fr-FR" altLang="fr-FR"/>
          </a:p>
        </p:txBody>
      </p:sp>
      <p:sp>
        <p:nvSpPr>
          <p:cNvPr id="7" name="Accolade fermante 6"/>
          <p:cNvSpPr/>
          <p:nvPr/>
        </p:nvSpPr>
        <p:spPr>
          <a:xfrm>
            <a:off x="2399618" y="1533353"/>
            <a:ext cx="360040" cy="1080120"/>
          </a:xfrm>
          <a:prstGeom prst="rightBrace">
            <a:avLst/>
          </a:prstGeom>
          <a:noFill/>
          <a:ln>
            <a:solidFill>
              <a:srgbClr val="BD2B0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ZoneTexte 7"/>
          <p:cNvSpPr txBox="1"/>
          <p:nvPr/>
        </p:nvSpPr>
        <p:spPr>
          <a:xfrm>
            <a:off x="2882766" y="1484784"/>
            <a:ext cx="5792922" cy="1200329"/>
          </a:xfrm>
          <a:prstGeom prst="rect">
            <a:avLst/>
          </a:prstGeom>
          <a:solidFill>
            <a:schemeClr val="bg1">
              <a:lumMod val="85000"/>
            </a:schemeClr>
          </a:solidFill>
        </p:spPr>
        <p:txBody>
          <a:bodyPr wrap="square" rtlCol="0">
            <a:spAutoFit/>
          </a:bodyPr>
          <a:lstStyle/>
          <a:p>
            <a:r>
              <a:rPr lang="fr-FR" dirty="0" smtClean="0">
                <a:solidFill>
                  <a:schemeClr val="accent3">
                    <a:lumMod val="75000"/>
                  </a:schemeClr>
                </a:solidFill>
              </a:rPr>
              <a:t>Nous recherchons plus des conséquences Immédiates/ Certaines / Positives (</a:t>
            </a:r>
            <a:r>
              <a:rPr lang="fr-FR" b="1" dirty="0" smtClean="0">
                <a:solidFill>
                  <a:schemeClr val="accent3">
                    <a:lumMod val="75000"/>
                  </a:schemeClr>
                </a:solidFill>
              </a:rPr>
              <a:t>IC+</a:t>
            </a:r>
            <a:r>
              <a:rPr lang="fr-FR" dirty="0" smtClean="0">
                <a:solidFill>
                  <a:schemeClr val="accent3">
                    <a:lumMod val="75000"/>
                  </a:schemeClr>
                </a:solidFill>
              </a:rPr>
              <a:t>)</a:t>
            </a:r>
          </a:p>
          <a:p>
            <a:pPr marL="285750" indent="-285750">
              <a:buFont typeface="Wingdings" charset="2"/>
              <a:buChar char="à"/>
            </a:pPr>
            <a:r>
              <a:rPr lang="fr-FR" dirty="0" smtClean="0">
                <a:solidFill>
                  <a:schemeClr val="accent3">
                    <a:lumMod val="75000"/>
                  </a:schemeClr>
                </a:solidFill>
                <a:sym typeface="Wingdings"/>
              </a:rPr>
              <a:t>Nous modifions notre comportement en fonction de ces conséquences.</a:t>
            </a:r>
          </a:p>
        </p:txBody>
      </p:sp>
      <p:sp>
        <p:nvSpPr>
          <p:cNvPr id="9" name="Rectangle 8"/>
          <p:cNvSpPr/>
          <p:nvPr/>
        </p:nvSpPr>
        <p:spPr>
          <a:xfrm>
            <a:off x="920490" y="2882461"/>
            <a:ext cx="7291908" cy="646331"/>
          </a:xfrm>
          <a:prstGeom prst="rect">
            <a:avLst/>
          </a:prstGeom>
        </p:spPr>
        <p:txBody>
          <a:bodyPr wrap="square">
            <a:spAutoFit/>
          </a:bodyPr>
          <a:lstStyle/>
          <a:p>
            <a:pPr marL="0" indent="0" algn="ctr">
              <a:buNone/>
            </a:pPr>
            <a:r>
              <a:rPr lang="fr-FR" b="1" dirty="0">
                <a:solidFill>
                  <a:schemeClr val="accent3">
                    <a:lumMod val="75000"/>
                  </a:schemeClr>
                </a:solidFill>
              </a:rPr>
              <a:t>Principe : les conséquences (immédiates, certaines et positives) influencent plus le comportement que les </a:t>
            </a:r>
            <a:r>
              <a:rPr lang="fr-FR" b="1" dirty="0" smtClean="0">
                <a:solidFill>
                  <a:schemeClr val="accent3">
                    <a:lumMod val="75000"/>
                  </a:schemeClr>
                </a:solidFill>
              </a:rPr>
              <a:t>déclencheurs. </a:t>
            </a:r>
            <a:endParaRPr lang="fr-FR" b="1" dirty="0">
              <a:solidFill>
                <a:schemeClr val="accent3">
                  <a:lumMod val="75000"/>
                </a:schemeClr>
              </a:solidFill>
            </a:endParaRPr>
          </a:p>
        </p:txBody>
      </p:sp>
      <p:sp>
        <p:nvSpPr>
          <p:cNvPr id="6" name="ZoneTexte 5"/>
          <p:cNvSpPr txBox="1"/>
          <p:nvPr/>
        </p:nvSpPr>
        <p:spPr>
          <a:xfrm>
            <a:off x="611560" y="3573016"/>
            <a:ext cx="8064128" cy="2123658"/>
          </a:xfrm>
          <a:prstGeom prst="rect">
            <a:avLst/>
          </a:prstGeom>
          <a:noFill/>
        </p:spPr>
        <p:txBody>
          <a:bodyPr wrap="square" rtlCol="0">
            <a:spAutoFit/>
          </a:bodyPr>
          <a:lstStyle/>
          <a:p>
            <a:r>
              <a:rPr lang="fr-FR" dirty="0" smtClean="0"/>
              <a:t>Mais ce n’est pas le seul élément qui peut nous pousser à prendre des risques, il faut y ajouter : </a:t>
            </a:r>
          </a:p>
          <a:p>
            <a:pPr marL="285750" indent="-285750" eaLnBrk="1" hangingPunct="1">
              <a:spcBef>
                <a:spcPts val="0"/>
              </a:spcBef>
              <a:spcAft>
                <a:spcPts val="0"/>
              </a:spcAft>
              <a:buClr>
                <a:srgbClr val="A90025"/>
              </a:buClr>
              <a:buSzPct val="120000"/>
              <a:buFont typeface="Arial" charset="0"/>
              <a:buChar char="•"/>
            </a:pPr>
            <a:r>
              <a:rPr lang="fr-FR" sz="1600" dirty="0">
                <a:latin typeface="+mn-lt"/>
              </a:rPr>
              <a:t>La pression sociale</a:t>
            </a:r>
          </a:p>
          <a:p>
            <a:pPr marL="285750" indent="-285750" eaLnBrk="1" hangingPunct="1">
              <a:spcBef>
                <a:spcPts val="0"/>
              </a:spcBef>
              <a:spcAft>
                <a:spcPts val="0"/>
              </a:spcAft>
              <a:buClr>
                <a:srgbClr val="A90025"/>
              </a:buClr>
              <a:buSzPct val="120000"/>
              <a:buFont typeface="Arial" charset="0"/>
              <a:buChar char="•"/>
            </a:pPr>
            <a:r>
              <a:rPr lang="fr-FR" sz="1600" dirty="0">
                <a:latin typeface="+mn-lt"/>
              </a:rPr>
              <a:t>La culture</a:t>
            </a:r>
          </a:p>
          <a:p>
            <a:pPr marL="285750" indent="-285750" eaLnBrk="1" hangingPunct="1">
              <a:spcBef>
                <a:spcPts val="0"/>
              </a:spcBef>
              <a:spcAft>
                <a:spcPts val="0"/>
              </a:spcAft>
              <a:buClr>
                <a:srgbClr val="A90025"/>
              </a:buClr>
              <a:buSzPct val="120000"/>
              <a:buFont typeface="Arial" charset="0"/>
              <a:buChar char="•"/>
            </a:pPr>
            <a:r>
              <a:rPr lang="fr-FR" sz="1600" dirty="0">
                <a:latin typeface="+mn-lt"/>
              </a:rPr>
              <a:t>Le rôle dans la famille</a:t>
            </a:r>
          </a:p>
          <a:p>
            <a:pPr marL="285750" indent="-285750" eaLnBrk="1" hangingPunct="1">
              <a:spcBef>
                <a:spcPts val="0"/>
              </a:spcBef>
              <a:spcAft>
                <a:spcPts val="0"/>
              </a:spcAft>
              <a:buClr>
                <a:srgbClr val="A90025"/>
              </a:buClr>
              <a:buSzPct val="120000"/>
              <a:buFont typeface="Arial" charset="0"/>
              <a:buChar char="•"/>
            </a:pPr>
            <a:r>
              <a:rPr lang="fr-FR" sz="1600" dirty="0">
                <a:latin typeface="+mn-lt"/>
              </a:rPr>
              <a:t>Le rôle dans </a:t>
            </a:r>
            <a:r>
              <a:rPr lang="fr-FR" sz="1600" dirty="0" smtClean="0">
                <a:latin typeface="+mn-lt"/>
              </a:rPr>
              <a:t>l’organisation</a:t>
            </a:r>
            <a:endParaRPr lang="fr-FR" sz="1600" dirty="0">
              <a:latin typeface="+mn-lt"/>
            </a:endParaRPr>
          </a:p>
          <a:p>
            <a:pPr marL="285750" indent="-285750" eaLnBrk="1" hangingPunct="1">
              <a:spcBef>
                <a:spcPts val="0"/>
              </a:spcBef>
              <a:spcAft>
                <a:spcPts val="0"/>
              </a:spcAft>
              <a:buClr>
                <a:srgbClr val="A90025"/>
              </a:buClr>
              <a:buSzPct val="120000"/>
              <a:buFont typeface="Arial" charset="0"/>
              <a:buChar char="•"/>
            </a:pPr>
            <a:r>
              <a:rPr lang="fr-FR" sz="1600" dirty="0" smtClean="0">
                <a:latin typeface="+mn-lt"/>
              </a:rPr>
              <a:t>L’éducation</a:t>
            </a:r>
          </a:p>
          <a:p>
            <a:pPr marL="285750" indent="-285750" eaLnBrk="1" hangingPunct="1">
              <a:spcBef>
                <a:spcPts val="0"/>
              </a:spcBef>
              <a:spcAft>
                <a:spcPts val="0"/>
              </a:spcAft>
              <a:buClr>
                <a:srgbClr val="A90025"/>
              </a:buClr>
              <a:buSzPct val="120000"/>
              <a:buFont typeface="Arial" charset="0"/>
              <a:buChar char="•"/>
            </a:pPr>
            <a:r>
              <a:rPr lang="is-IS" sz="1600" dirty="0" smtClean="0">
                <a:latin typeface="+mn-lt"/>
              </a:rPr>
              <a:t>…</a:t>
            </a:r>
            <a:endParaRPr lang="fr-FR" sz="1600" dirty="0" smtClean="0">
              <a:latin typeface="+mn-lt"/>
            </a:endParaRPr>
          </a:p>
        </p:txBody>
      </p:sp>
      <p:sp>
        <p:nvSpPr>
          <p:cNvPr id="10" name="ZoneTexte 9"/>
          <p:cNvSpPr txBox="1"/>
          <p:nvPr/>
        </p:nvSpPr>
        <p:spPr>
          <a:xfrm>
            <a:off x="920490" y="5607814"/>
            <a:ext cx="7291908" cy="646331"/>
          </a:xfrm>
          <a:prstGeom prst="rect">
            <a:avLst/>
          </a:prstGeom>
          <a:noFill/>
        </p:spPr>
        <p:txBody>
          <a:bodyPr wrap="square" rtlCol="0">
            <a:spAutoFit/>
          </a:bodyPr>
          <a:lstStyle/>
          <a:p>
            <a:pPr algn="ctr"/>
            <a:r>
              <a:rPr lang="fr-FR" b="1" dirty="0" smtClean="0">
                <a:solidFill>
                  <a:srgbClr val="BD2B0B"/>
                </a:solidFill>
              </a:rPr>
              <a:t>La prise de risque peut être attirante car elle est socialement reconnue en cas de succès.</a:t>
            </a:r>
            <a:endParaRPr lang="fr-FR" b="1" dirty="0">
              <a:solidFill>
                <a:srgbClr val="BD2B0B"/>
              </a:solidFill>
            </a:endParaRPr>
          </a:p>
        </p:txBody>
      </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42484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vous de jouer (1/3) </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24</a:t>
            </a:fld>
            <a:endParaRPr lang="fr-FR" altLang="fr-FR"/>
          </a:p>
        </p:txBody>
      </p:sp>
      <p:pic>
        <p:nvPicPr>
          <p:cNvPr id="6" name="Image 5" descr="../../../../../../Downloads/35-image-04.jpg"/>
          <p:cNvPicPr/>
          <p:nvPr/>
        </p:nvPicPr>
        <p:blipFill>
          <a:blip r:embed="rId2">
            <a:extLst>
              <a:ext uri="{28A0092B-C50C-407E-A947-70E740481C1C}">
                <a14:useLocalDpi xmlns:a14="http://schemas.microsoft.com/office/drawing/2010/main" val="0"/>
              </a:ext>
            </a:extLst>
          </a:blip>
          <a:srcRect/>
          <a:stretch>
            <a:fillRect/>
          </a:stretch>
        </p:blipFill>
        <p:spPr bwMode="auto">
          <a:xfrm>
            <a:off x="2613807" y="1124744"/>
            <a:ext cx="3905274" cy="470893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84921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vous de jouer (2/3) </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25</a:t>
            </a:fld>
            <a:endParaRPr lang="fr-FR" altLang="fr-FR"/>
          </a:p>
        </p:txBody>
      </p:sp>
      <p:pic>
        <p:nvPicPr>
          <p:cNvPr id="7" name="Image 6" descr="../../../../../../Downloads/echelle-51.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480720" cy="4915805"/>
          </a:xfrm>
          <a:prstGeom prst="rect">
            <a:avLst/>
          </a:prstGeom>
          <a:noFill/>
          <a:ln>
            <a:noFill/>
          </a:ln>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4727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vous de jouer (3/3) </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26</a:t>
            </a:fld>
            <a:endParaRPr lang="fr-FR" altLang="fr-FR"/>
          </a:p>
        </p:txBody>
      </p:sp>
      <p:pic>
        <p:nvPicPr>
          <p:cNvPr id="6" name="Image 5" descr="../../../../../../Downloads/Screen-Shot-2013-10-02-at-7.28.59-PM.png"/>
          <p:cNvPicPr/>
          <p:nvPr/>
        </p:nvPicPr>
        <p:blipFill rotWithShape="1">
          <a:blip r:embed="rId2">
            <a:extLst>
              <a:ext uri="{28A0092B-C50C-407E-A947-70E740481C1C}">
                <a14:useLocalDpi xmlns:a14="http://schemas.microsoft.com/office/drawing/2010/main" val="0"/>
              </a:ext>
            </a:extLst>
          </a:blip>
          <a:srcRect t="4951" b="5933"/>
          <a:stretch/>
        </p:blipFill>
        <p:spPr bwMode="auto">
          <a:xfrm>
            <a:off x="1043608" y="1484784"/>
            <a:ext cx="6984775" cy="3888432"/>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4270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Pour vous?</a:t>
            </a:r>
            <a:endParaRPr lang="fr-FR" dirty="0"/>
          </a:p>
        </p:txBody>
      </p:sp>
      <p:sp>
        <p:nvSpPr>
          <p:cNvPr id="3" name="Espace réservé du texte 2"/>
          <p:cNvSpPr>
            <a:spLocks noGrp="1"/>
          </p:cNvSpPr>
          <p:nvPr>
            <p:ph type="body" sz="quarter" idx="12"/>
          </p:nvPr>
        </p:nvSpPr>
        <p:spPr/>
        <p:txBody>
          <a:bodyPr/>
          <a:lstStyle/>
          <a:p>
            <a:pPr algn="just"/>
            <a:r>
              <a:rPr lang="fr-FR" dirty="0"/>
              <a:t>Vous êtes-vous déjà retrouvé dans une situation où vous avez regretté de prendre des risques ?</a:t>
            </a:r>
          </a:p>
          <a:p>
            <a:pPr marL="0" indent="0" algn="just">
              <a:buNone/>
            </a:pPr>
            <a:r>
              <a:rPr lang="fr-FR" dirty="0"/>
              <a:t> </a:t>
            </a:r>
          </a:p>
          <a:p>
            <a:pPr algn="just"/>
            <a:r>
              <a:rPr lang="fr-FR" dirty="0"/>
              <a:t>Qu’est-ce </a:t>
            </a:r>
            <a:r>
              <a:rPr lang="fr-FR" dirty="0" smtClean="0"/>
              <a:t>qui, </a:t>
            </a:r>
            <a:r>
              <a:rPr lang="fr-FR" dirty="0"/>
              <a:t>d’après </a:t>
            </a:r>
            <a:r>
              <a:rPr lang="fr-FR" dirty="0" smtClean="0"/>
              <a:t>vous, </a:t>
            </a:r>
            <a:r>
              <a:rPr lang="fr-FR" dirty="0"/>
              <a:t>était à l’origine de cette prise de risque ?</a:t>
            </a:r>
          </a:p>
          <a:p>
            <a:pPr marL="0" indent="0" algn="just">
              <a:buNone/>
            </a:pPr>
            <a:r>
              <a:rPr lang="fr-FR" dirty="0"/>
              <a:t> </a:t>
            </a:r>
          </a:p>
          <a:p>
            <a:pPr algn="just"/>
            <a:r>
              <a:rPr lang="fr-FR" dirty="0" smtClean="0"/>
              <a:t>Qu’en tirez-vous comme action corrective concrète, à la lumière de ce que vous avez vu dans ce module ?</a:t>
            </a:r>
            <a:r>
              <a:rPr lang="fr-FR" dirty="0" smtClean="0">
                <a:effectLst/>
              </a:rPr>
              <a:t> </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27</a:t>
            </a:fld>
            <a:endParaRPr lang="fr-F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74801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rôle essentiel de La communication</a:t>
            </a:r>
            <a:endParaRPr lang="fr-FR" dirty="0"/>
          </a:p>
        </p:txBody>
      </p:sp>
      <p:sp>
        <p:nvSpPr>
          <p:cNvPr id="4" name="Espace réservé du numéro de diapositive 3"/>
          <p:cNvSpPr>
            <a:spLocks noGrp="1"/>
          </p:cNvSpPr>
          <p:nvPr>
            <p:ph type="sldNum" sz="quarter" idx="11"/>
          </p:nvPr>
        </p:nvSpPr>
        <p:spPr/>
        <p:txBody>
          <a:bodyPr/>
          <a:lstStyle/>
          <a:p>
            <a:fld id="{A2790189-416C-E549-83DE-8B3BF5286D36}" type="slidenum">
              <a:rPr lang="fr-FR" altLang="fr-FR" smtClean="0"/>
              <a:pPr/>
              <a:t>28</a:t>
            </a:fld>
            <a:endParaRPr lang="fr-FR"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853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dernières minutes du vol AF447 (Rio-Paris)</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29</a:t>
            </a:fld>
            <a:endParaRPr lang="fr-FR" altLang="fr-FR"/>
          </a:p>
        </p:txBody>
      </p:sp>
      <p:pic>
        <p:nvPicPr>
          <p:cNvPr id="6" name="Image 5" descr="../../../../../../Desktop/Capture%20d’écran%202016-07-18%20à%2015.28.0"/>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484375"/>
            <a:ext cx="6264696" cy="3845053"/>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6543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a:xfrm>
            <a:off x="722313" y="2493963"/>
            <a:ext cx="7772400" cy="1362075"/>
          </a:xfrm>
        </p:spPr>
        <p:txBody>
          <a:bodyPr wrap="square" numCol="1" anchorCtr="0" compatLnSpc="1">
            <a:prstTxWarp prst="textNoShape">
              <a:avLst/>
            </a:prstTxWarp>
          </a:bodyPr>
          <a:lstStyle/>
          <a:p>
            <a:pPr eaLnBrk="1" hangingPunct="1"/>
            <a:r>
              <a:rPr lang="fr-FR" altLang="fr-FR" dirty="0"/>
              <a:t>Le Facteur humain en sécurité</a:t>
            </a:r>
          </a:p>
        </p:txBody>
      </p:sp>
      <p:sp>
        <p:nvSpPr>
          <p:cNvPr id="17411"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58B3048B-9A14-4745-9061-D319CAF30014}" type="slidenum">
              <a:rPr lang="fr-FR" altLang="fr-FR">
                <a:solidFill>
                  <a:srgbClr val="898989"/>
                </a:solidFill>
                <a:ea typeface="Helvetica" charset="0"/>
                <a:cs typeface="Helvetica" charset="0"/>
              </a:rPr>
              <a:pPr/>
              <a:t>3</a:t>
            </a:fld>
            <a:endParaRPr lang="fr-FR"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modèle mécanique de la communication</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30</a:t>
            </a:fld>
            <a:endParaRPr lang="fr-FR" altLang="fr-FR"/>
          </a:p>
        </p:txBody>
      </p:sp>
      <p:grpSp>
        <p:nvGrpSpPr>
          <p:cNvPr id="10" name="Grouper 9"/>
          <p:cNvGrpSpPr/>
          <p:nvPr/>
        </p:nvGrpSpPr>
        <p:grpSpPr>
          <a:xfrm>
            <a:off x="1259632" y="1628800"/>
            <a:ext cx="6768752" cy="4032448"/>
            <a:chOff x="1259632" y="1628800"/>
            <a:chExt cx="6768752" cy="4032448"/>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903" t="8860" r="7058" b="8442"/>
            <a:stretch/>
          </p:blipFill>
          <p:spPr>
            <a:xfrm>
              <a:off x="1259632" y="1628800"/>
              <a:ext cx="6768752" cy="4032448"/>
            </a:xfrm>
            <a:prstGeom prst="rect">
              <a:avLst/>
            </a:prstGeom>
          </p:spPr>
        </p:pic>
        <p:sp>
          <p:nvSpPr>
            <p:cNvPr id="3" name="Rectangle 2"/>
            <p:cNvSpPr/>
            <p:nvPr/>
          </p:nvSpPr>
          <p:spPr>
            <a:xfrm>
              <a:off x="1907704"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ZoneTexte 6"/>
            <p:cNvSpPr txBox="1"/>
            <p:nvPr/>
          </p:nvSpPr>
          <p:spPr>
            <a:xfrm>
              <a:off x="1907704" y="3244334"/>
              <a:ext cx="1800199" cy="369332"/>
            </a:xfrm>
            <a:prstGeom prst="rect">
              <a:avLst/>
            </a:prstGeom>
            <a:noFill/>
          </p:spPr>
          <p:txBody>
            <a:bodyPr wrap="square" rtlCol="0">
              <a:spAutoFit/>
            </a:bodyPr>
            <a:lstStyle/>
            <a:p>
              <a:pPr algn="ctr"/>
              <a:r>
                <a:rPr lang="fr-FR" smtClean="0">
                  <a:solidFill>
                    <a:schemeClr val="bg1"/>
                  </a:solidFill>
                </a:rPr>
                <a:t>Transmetteur</a:t>
              </a:r>
              <a:endParaRPr lang="fr-FR">
                <a:solidFill>
                  <a:schemeClr val="bg1"/>
                </a:solidFill>
              </a:endParaRPr>
            </a:p>
          </p:txBody>
        </p:sp>
        <p:sp>
          <p:nvSpPr>
            <p:cNvPr id="8" name="Rectangle 7"/>
            <p:cNvSpPr/>
            <p:nvPr/>
          </p:nvSpPr>
          <p:spPr>
            <a:xfrm>
              <a:off x="5292080"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9" name="ZoneTexte 8"/>
            <p:cNvSpPr txBox="1"/>
            <p:nvPr/>
          </p:nvSpPr>
          <p:spPr>
            <a:xfrm>
              <a:off x="5418024" y="3244334"/>
              <a:ext cx="1602247" cy="369332"/>
            </a:xfrm>
            <a:prstGeom prst="rect">
              <a:avLst/>
            </a:prstGeom>
            <a:noFill/>
          </p:spPr>
          <p:txBody>
            <a:bodyPr wrap="square" rtlCol="0">
              <a:spAutoFit/>
            </a:bodyPr>
            <a:lstStyle/>
            <a:p>
              <a:pPr algn="ctr"/>
              <a:r>
                <a:rPr lang="fr-FR" smtClean="0">
                  <a:solidFill>
                    <a:schemeClr val="bg1"/>
                  </a:solidFill>
                </a:rPr>
                <a:t>Receveur</a:t>
              </a:r>
              <a:endParaRPr lang="fr-FR" dirty="0">
                <a:solidFill>
                  <a:schemeClr val="bg1"/>
                </a:solidFill>
              </a:endParaRPr>
            </a:p>
          </p:txBody>
        </p:sp>
      </p:gr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0158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métacommunication pour améliorer la communication</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31</a:t>
            </a:fld>
            <a:endParaRPr lang="fr-FR" altLang="fr-FR"/>
          </a:p>
        </p:txBody>
      </p:sp>
      <p:sp>
        <p:nvSpPr>
          <p:cNvPr id="7" name="ZoneTexte 6"/>
          <p:cNvSpPr txBox="1"/>
          <p:nvPr/>
        </p:nvSpPr>
        <p:spPr>
          <a:xfrm>
            <a:off x="1037272" y="1556792"/>
            <a:ext cx="7058343" cy="369332"/>
          </a:xfrm>
          <a:prstGeom prst="rect">
            <a:avLst/>
          </a:prstGeom>
          <a:solidFill>
            <a:srgbClr val="BD2B0B"/>
          </a:solidFill>
        </p:spPr>
        <p:txBody>
          <a:bodyPr wrap="none" rtlCol="0">
            <a:spAutoFit/>
          </a:bodyPr>
          <a:lstStyle/>
          <a:p>
            <a:pPr algn="ctr"/>
            <a:r>
              <a:rPr lang="fr-FR" dirty="0" smtClean="0">
                <a:solidFill>
                  <a:schemeClr val="bg1"/>
                </a:solidFill>
              </a:rPr>
              <a:t>Métacommunication : « la communication de la communication »</a:t>
            </a:r>
            <a:endParaRPr lang="fr-FR" dirty="0">
              <a:solidFill>
                <a:schemeClr val="bg1"/>
              </a:solidFill>
            </a:endParaRPr>
          </a:p>
        </p:txBody>
      </p:sp>
      <p:sp>
        <p:nvSpPr>
          <p:cNvPr id="8" name="ZoneTexte 7"/>
          <p:cNvSpPr txBox="1"/>
          <p:nvPr/>
        </p:nvSpPr>
        <p:spPr>
          <a:xfrm flipH="1">
            <a:off x="4813423" y="2072334"/>
            <a:ext cx="3379599" cy="2685351"/>
          </a:xfrm>
          <a:prstGeom prst="rect">
            <a:avLst/>
          </a:prstGeom>
          <a:noFill/>
        </p:spPr>
        <p:txBody>
          <a:bodyPr wrap="square" rtlCol="0">
            <a:spAutoFit/>
          </a:bodyPr>
          <a:lstStyle/>
          <a:p>
            <a:r>
              <a:rPr lang="fr-FR" dirty="0" smtClean="0">
                <a:solidFill>
                  <a:srgbClr val="BD2B0B"/>
                </a:solidFill>
              </a:rPr>
              <a:t>Para-verbale :</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Son</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Volume</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Prononciation</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Intonation</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Rythme</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Respirations</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Interjections</a:t>
            </a:r>
          </a:p>
        </p:txBody>
      </p:sp>
      <p:sp>
        <p:nvSpPr>
          <p:cNvPr id="9" name="ZoneTexte 8"/>
          <p:cNvSpPr txBox="1"/>
          <p:nvPr/>
        </p:nvSpPr>
        <p:spPr>
          <a:xfrm flipH="1">
            <a:off x="1259632" y="2137693"/>
            <a:ext cx="3678744" cy="2331407"/>
          </a:xfrm>
          <a:prstGeom prst="rect">
            <a:avLst/>
          </a:prstGeom>
          <a:noFill/>
          <a:ln>
            <a:noFill/>
          </a:ln>
        </p:spPr>
        <p:txBody>
          <a:bodyPr wrap="square" rtlCol="0">
            <a:spAutoFit/>
          </a:bodyPr>
          <a:lstStyle/>
          <a:p>
            <a:r>
              <a:rPr lang="fr-FR" dirty="0" smtClean="0">
                <a:solidFill>
                  <a:srgbClr val="BD2B0B"/>
                </a:solidFill>
              </a:rPr>
              <a:t>Non verbale :</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Mimiques</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Mouvements</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Apparence</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Posture</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Distance</a:t>
            </a:r>
          </a:p>
          <a:p>
            <a:pPr marL="285750" indent="-285750">
              <a:spcBef>
                <a:spcPts val="300"/>
              </a:spcBef>
              <a:spcAft>
                <a:spcPts val="300"/>
              </a:spcAft>
              <a:buClr>
                <a:srgbClr val="A90025"/>
              </a:buClr>
              <a:buSzPct val="120000"/>
              <a:buFont typeface="Lucida Grande" charset="0"/>
              <a:buChar char="●"/>
            </a:pPr>
            <a:r>
              <a:rPr lang="fr-FR" sz="1600" dirty="0">
                <a:latin typeface="+mn-lt"/>
                <a:cs typeface="Arial"/>
              </a:rPr>
              <a:t>Attitude </a:t>
            </a:r>
          </a:p>
        </p:txBody>
      </p:sp>
      <p:sp>
        <p:nvSpPr>
          <p:cNvPr id="10" name="Rectangle 9"/>
          <p:cNvSpPr/>
          <p:nvPr/>
        </p:nvSpPr>
        <p:spPr>
          <a:xfrm>
            <a:off x="1037272" y="1916832"/>
            <a:ext cx="3537873"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Rectangle 10"/>
          <p:cNvSpPr/>
          <p:nvPr/>
        </p:nvSpPr>
        <p:spPr>
          <a:xfrm>
            <a:off x="4575145" y="1916832"/>
            <a:ext cx="3505142"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25554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18488" cy="814561"/>
          </a:xfrm>
        </p:spPr>
        <p:txBody>
          <a:bodyPr/>
          <a:lstStyle/>
          <a:p>
            <a:r>
              <a:rPr lang="fr-FR" dirty="0" smtClean="0"/>
              <a:t>L’écoute active – 1</a:t>
            </a:r>
            <a:r>
              <a:rPr lang="fr-FR" baseline="30000" dirty="0" smtClean="0"/>
              <a:t>ère</a:t>
            </a:r>
            <a:r>
              <a:rPr lang="fr-FR" dirty="0" smtClean="0"/>
              <a:t> clé </a:t>
            </a:r>
            <a:r>
              <a:rPr lang="fr-FR" dirty="0"/>
              <a:t>: </a:t>
            </a:r>
            <a:br>
              <a:rPr lang="fr-FR" dirty="0"/>
            </a:br>
            <a:r>
              <a:rPr lang="fr-FR" dirty="0"/>
              <a:t>Ecoutez votre interlocuteur et </a:t>
            </a:r>
            <a:r>
              <a:rPr lang="is-IS" dirty="0" smtClean="0"/>
              <a:t>…</a:t>
            </a:r>
            <a:r>
              <a:rPr lang="fr-FR" dirty="0"/>
              <a:t> </a:t>
            </a:r>
            <a:r>
              <a:rPr lang="fr-FR" dirty="0" smtClean="0"/>
              <a:t>reformulez </a:t>
            </a:r>
            <a:r>
              <a:rPr lang="fr-FR" dirty="0"/>
              <a:t/>
            </a:r>
            <a:br>
              <a:rPr lang="fr-FR" dirty="0"/>
            </a:b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32</a:t>
            </a:fld>
            <a:endParaRPr lang="fr-FR" altLang="fr-FR"/>
          </a:p>
        </p:txBody>
      </p:sp>
      <p:sp>
        <p:nvSpPr>
          <p:cNvPr id="26" name="ZoneTexte 25"/>
          <p:cNvSpPr txBox="1"/>
          <p:nvPr/>
        </p:nvSpPr>
        <p:spPr>
          <a:xfrm>
            <a:off x="576536" y="1268760"/>
            <a:ext cx="8171928" cy="4154984"/>
          </a:xfrm>
          <a:prstGeom prst="rect">
            <a:avLst/>
          </a:prstGeom>
          <a:noFill/>
        </p:spPr>
        <p:txBody>
          <a:bodyPr wrap="square" rtlCol="0">
            <a:spAutoFit/>
          </a:bodyPr>
          <a:lstStyle/>
          <a:p>
            <a:r>
              <a:rPr lang="fr-FR" sz="2400" dirty="0"/>
              <a:t>Pour assurer à votre interlocuteur </a:t>
            </a:r>
            <a:r>
              <a:rPr lang="fr-FR" sz="2400" b="1" dirty="0">
                <a:solidFill>
                  <a:srgbClr val="BD2B0B"/>
                </a:solidFill>
              </a:rPr>
              <a:t>qu’il a été écouté et compris</a:t>
            </a:r>
            <a:r>
              <a:rPr lang="fr-FR" sz="2400" dirty="0"/>
              <a:t>...</a:t>
            </a:r>
          </a:p>
          <a:p>
            <a:r>
              <a:rPr lang="fr-FR" sz="2400" dirty="0"/>
              <a:t>Pour l’inciter à </a:t>
            </a:r>
            <a:r>
              <a:rPr lang="fr-FR" sz="2400" b="1" dirty="0">
                <a:solidFill>
                  <a:srgbClr val="BD2B0B"/>
                </a:solidFill>
              </a:rPr>
              <a:t>aller plus </a:t>
            </a:r>
            <a:r>
              <a:rPr lang="fr-FR" sz="2400" b="1" dirty="0" smtClean="0">
                <a:solidFill>
                  <a:srgbClr val="BD2B0B"/>
                </a:solidFill>
              </a:rPr>
              <a:t>loin </a:t>
            </a:r>
            <a:r>
              <a:rPr lang="fr-FR" sz="2400" dirty="0" smtClean="0"/>
              <a:t>et</a:t>
            </a:r>
            <a:r>
              <a:rPr lang="fr-FR" sz="2400" b="1" dirty="0" smtClean="0">
                <a:solidFill>
                  <a:srgbClr val="BD2B0B"/>
                </a:solidFill>
              </a:rPr>
              <a:t> récolter les faits</a:t>
            </a:r>
            <a:r>
              <a:rPr lang="fr-FR" sz="2400" dirty="0" smtClean="0"/>
              <a:t>...</a:t>
            </a:r>
            <a:endParaRPr lang="fr-FR" sz="2400" dirty="0"/>
          </a:p>
          <a:p>
            <a:r>
              <a:rPr lang="fr-FR" sz="2400" dirty="0"/>
              <a:t>Pour </a:t>
            </a:r>
            <a:r>
              <a:rPr lang="fr-FR" sz="2400" b="1" dirty="0">
                <a:solidFill>
                  <a:srgbClr val="BD2B0B"/>
                </a:solidFill>
              </a:rPr>
              <a:t>éviter les malentendus</a:t>
            </a:r>
            <a:r>
              <a:rPr lang="fr-FR" sz="2400" dirty="0"/>
              <a:t>...</a:t>
            </a:r>
          </a:p>
          <a:p>
            <a:endParaRPr lang="fr-FR" sz="2400" dirty="0"/>
          </a:p>
          <a:p>
            <a:endParaRPr lang="fr-FR" sz="2400" dirty="0" smtClean="0"/>
          </a:p>
          <a:p>
            <a:r>
              <a:rPr lang="fr-FR" sz="2400" b="1" dirty="0" smtClean="0">
                <a:solidFill>
                  <a:srgbClr val="BD2B0B"/>
                </a:solidFill>
              </a:rPr>
              <a:t>Reformulez</a:t>
            </a:r>
            <a:r>
              <a:rPr lang="fr-FR" sz="2400" dirty="0" smtClean="0"/>
              <a:t> </a:t>
            </a:r>
            <a:r>
              <a:rPr lang="fr-FR" sz="2400" dirty="0"/>
              <a:t>ce que vous avez compris du discours de votre interlocuteur </a:t>
            </a:r>
            <a:r>
              <a:rPr lang="fr-FR" sz="2400" dirty="0" smtClean="0"/>
              <a:t>: </a:t>
            </a:r>
          </a:p>
          <a:p>
            <a:pPr marL="285750" indent="-285750">
              <a:buFont typeface="Arial" charset="0"/>
              <a:buChar char="•"/>
            </a:pPr>
            <a:r>
              <a:rPr lang="fr-FR" sz="2400" dirty="0" smtClean="0"/>
              <a:t>sans </a:t>
            </a:r>
            <a:r>
              <a:rPr lang="fr-FR" sz="2400" dirty="0"/>
              <a:t>jugement ni </a:t>
            </a:r>
            <a:r>
              <a:rPr lang="fr-FR" sz="2400" dirty="0" smtClean="0"/>
              <a:t>interprétation,</a:t>
            </a:r>
            <a:endParaRPr lang="fr-FR" sz="2400" dirty="0"/>
          </a:p>
          <a:p>
            <a:pPr marL="285750" indent="-285750">
              <a:buFont typeface="Arial" charset="0"/>
              <a:buChar char="•"/>
            </a:pPr>
            <a:r>
              <a:rPr lang="fr-FR" sz="2400" dirty="0"/>
              <a:t>en commençant par une formule comme “si je vous ai bien compris ...”</a:t>
            </a: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68360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443465" cy="635000"/>
          </a:xfrm>
        </p:spPr>
        <p:txBody>
          <a:bodyPr/>
          <a:lstStyle/>
          <a:p>
            <a:r>
              <a:rPr lang="fr-FR" dirty="0" smtClean="0"/>
              <a:t>L’écoute active – 2</a:t>
            </a:r>
            <a:r>
              <a:rPr lang="fr-FR" baseline="30000" dirty="0" smtClean="0"/>
              <a:t>ème</a:t>
            </a:r>
            <a:r>
              <a:rPr lang="fr-FR" dirty="0" smtClean="0"/>
              <a:t> clé :</a:t>
            </a:r>
            <a:r>
              <a:rPr lang="fr-FR" dirty="0"/>
              <a:t/>
            </a:r>
            <a:br>
              <a:rPr lang="fr-FR" dirty="0"/>
            </a:br>
            <a:r>
              <a:rPr lang="fr-FR" dirty="0"/>
              <a:t>Ecoutez votre interlocuteur et </a:t>
            </a:r>
            <a:r>
              <a:rPr lang="is-IS" dirty="0" smtClean="0"/>
              <a:t>…</a:t>
            </a:r>
            <a:r>
              <a:rPr lang="fr-FR" dirty="0" smtClean="0"/>
              <a:t> Faites </a:t>
            </a:r>
            <a:r>
              <a:rPr lang="fr-FR" dirty="0"/>
              <a:t>préciser</a:t>
            </a:r>
            <a:br>
              <a:rPr lang="fr-FR" dirty="0"/>
            </a:b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33</a:t>
            </a:fld>
            <a:endParaRPr lang="fr-FR" altLang="fr-FR"/>
          </a:p>
        </p:txBody>
      </p:sp>
      <p:sp>
        <p:nvSpPr>
          <p:cNvPr id="3" name="ZoneTexte 2"/>
          <p:cNvSpPr txBox="1"/>
          <p:nvPr/>
        </p:nvSpPr>
        <p:spPr>
          <a:xfrm>
            <a:off x="457200" y="1196752"/>
            <a:ext cx="8443464" cy="5016758"/>
          </a:xfrm>
          <a:prstGeom prst="rect">
            <a:avLst/>
          </a:prstGeom>
          <a:noFill/>
        </p:spPr>
        <p:txBody>
          <a:bodyPr wrap="square" rtlCol="0">
            <a:spAutoFit/>
          </a:bodyPr>
          <a:lstStyle/>
          <a:p>
            <a:r>
              <a:rPr lang="fr-FR" sz="2000" dirty="0" smtClean="0"/>
              <a:t>Pour </a:t>
            </a:r>
            <a:r>
              <a:rPr lang="fr-FR" sz="2000" b="1" dirty="0">
                <a:solidFill>
                  <a:srgbClr val="C00000"/>
                </a:solidFill>
              </a:rPr>
              <a:t>comprendre la signification des termes </a:t>
            </a:r>
            <a:r>
              <a:rPr lang="fr-FR" sz="2000" dirty="0"/>
              <a:t>employés par votre interlocuteur.</a:t>
            </a:r>
          </a:p>
          <a:p>
            <a:endParaRPr lang="fr-FR" sz="2000" dirty="0" smtClean="0"/>
          </a:p>
          <a:p>
            <a:pPr marL="285750" indent="-285750">
              <a:buFont typeface="Arial" charset="0"/>
              <a:buChar char="•"/>
            </a:pPr>
            <a:r>
              <a:rPr lang="fr-FR" sz="2000" dirty="0" smtClean="0"/>
              <a:t>Faire </a:t>
            </a:r>
            <a:r>
              <a:rPr lang="fr-FR" sz="2000" dirty="0"/>
              <a:t>préciser un nom :</a:t>
            </a:r>
          </a:p>
          <a:p>
            <a:r>
              <a:rPr lang="fr-FR" sz="2000" dirty="0" smtClean="0"/>
              <a:t>	« Quel </a:t>
            </a:r>
            <a:r>
              <a:rPr lang="fr-FR" sz="2000" dirty="0"/>
              <a:t>genre de (nom) précisément </a:t>
            </a:r>
            <a:r>
              <a:rPr lang="fr-FR" sz="2000" dirty="0" smtClean="0"/>
              <a:t>? »</a:t>
            </a:r>
            <a:endParaRPr lang="fr-FR" sz="2000" dirty="0"/>
          </a:p>
          <a:p>
            <a:r>
              <a:rPr lang="fr-FR" sz="2000" dirty="0"/>
              <a:t> </a:t>
            </a:r>
            <a:r>
              <a:rPr lang="fr-FR" sz="2000" dirty="0" smtClean="0"/>
              <a:t>	Ex : Cela </a:t>
            </a:r>
            <a:r>
              <a:rPr lang="fr-FR" sz="2000" dirty="0"/>
              <a:t>fait du </a:t>
            </a:r>
            <a:r>
              <a:rPr lang="fr-FR" sz="2000" dirty="0" smtClean="0"/>
              <a:t>travail - </a:t>
            </a:r>
            <a:r>
              <a:rPr lang="fr-FR" sz="2000" dirty="0" smtClean="0">
                <a:solidFill>
                  <a:srgbClr val="C00000"/>
                </a:solidFill>
              </a:rPr>
              <a:t>Quel </a:t>
            </a:r>
            <a:r>
              <a:rPr lang="fr-FR" sz="2000" dirty="0">
                <a:solidFill>
                  <a:srgbClr val="C00000"/>
                </a:solidFill>
              </a:rPr>
              <a:t>genre de travail précisément </a:t>
            </a:r>
            <a:r>
              <a:rPr lang="fr-FR" sz="2000" dirty="0" smtClean="0">
                <a:solidFill>
                  <a:srgbClr val="C00000"/>
                </a:solidFill>
              </a:rPr>
              <a:t>?</a:t>
            </a:r>
            <a:endParaRPr lang="fr-FR" sz="2000" dirty="0">
              <a:solidFill>
                <a:srgbClr val="C00000"/>
              </a:solidFill>
            </a:endParaRPr>
          </a:p>
          <a:p>
            <a:endParaRPr lang="fr-FR" sz="2000" dirty="0" smtClean="0"/>
          </a:p>
          <a:p>
            <a:pPr marL="285750" indent="-285750">
              <a:buFont typeface="Arial" charset="0"/>
              <a:buChar char="•"/>
            </a:pPr>
            <a:r>
              <a:rPr lang="fr-FR" sz="2000" dirty="0" smtClean="0"/>
              <a:t>Faire </a:t>
            </a:r>
            <a:r>
              <a:rPr lang="fr-FR" sz="2000" dirty="0"/>
              <a:t>préciser un verbe </a:t>
            </a:r>
            <a:r>
              <a:rPr lang="fr-FR" sz="2000" dirty="0" smtClean="0"/>
              <a:t>:</a:t>
            </a:r>
          </a:p>
          <a:p>
            <a:pPr lvl="1"/>
            <a:r>
              <a:rPr lang="fr-FR" sz="2000" dirty="0" smtClean="0"/>
              <a:t>« Comment </a:t>
            </a:r>
            <a:r>
              <a:rPr lang="fr-FR" sz="2000" dirty="0"/>
              <a:t>(verbe) précisément </a:t>
            </a:r>
            <a:r>
              <a:rPr lang="fr-FR" sz="2000" dirty="0" smtClean="0"/>
              <a:t>? »</a:t>
            </a:r>
          </a:p>
          <a:p>
            <a:pPr lvl="1"/>
            <a:r>
              <a:rPr lang="fr-FR" sz="2000" dirty="0" smtClean="0"/>
              <a:t>Ex : Je </a:t>
            </a:r>
            <a:r>
              <a:rPr lang="fr-FR" sz="2000" dirty="0"/>
              <a:t>m’en </a:t>
            </a:r>
            <a:r>
              <a:rPr lang="fr-FR" sz="2000" dirty="0" smtClean="0"/>
              <a:t>charge -  </a:t>
            </a:r>
            <a:r>
              <a:rPr lang="fr-FR" sz="2000" dirty="0" smtClean="0">
                <a:solidFill>
                  <a:srgbClr val="C00000"/>
                </a:solidFill>
              </a:rPr>
              <a:t>Comment </a:t>
            </a:r>
            <a:r>
              <a:rPr lang="fr-FR" sz="2000" dirty="0">
                <a:solidFill>
                  <a:srgbClr val="C00000"/>
                </a:solidFill>
              </a:rPr>
              <a:t>vas-tu t’en charger précisément </a:t>
            </a:r>
            <a:r>
              <a:rPr lang="fr-FR" sz="2000" dirty="0" smtClean="0">
                <a:solidFill>
                  <a:srgbClr val="C00000"/>
                </a:solidFill>
              </a:rPr>
              <a:t>?</a:t>
            </a:r>
          </a:p>
          <a:p>
            <a:pPr lvl="1"/>
            <a:endParaRPr lang="fr-FR" sz="2000" dirty="0"/>
          </a:p>
          <a:p>
            <a:pPr marL="285750" indent="-285750">
              <a:buFont typeface="Arial" charset="0"/>
              <a:buChar char="•"/>
            </a:pPr>
            <a:r>
              <a:rPr lang="fr-FR" sz="2000" dirty="0"/>
              <a:t>Faire préciser une généralité comme </a:t>
            </a:r>
            <a:r>
              <a:rPr lang="fr-FR" sz="2000" dirty="0" smtClean="0"/>
              <a:t>: </a:t>
            </a:r>
          </a:p>
          <a:p>
            <a:pPr lvl="1"/>
            <a:r>
              <a:rPr lang="fr-FR" sz="2000" dirty="0" smtClean="0"/>
              <a:t>« On</a:t>
            </a:r>
            <a:r>
              <a:rPr lang="fr-FR" sz="2000" dirty="0"/>
              <a:t>, toujours, jamais, beaucoup</a:t>
            </a:r>
            <a:r>
              <a:rPr lang="fr-FR" sz="2000" dirty="0" smtClean="0"/>
              <a:t>... »</a:t>
            </a:r>
            <a:endParaRPr lang="fr-FR" sz="2000" dirty="0"/>
          </a:p>
          <a:p>
            <a:r>
              <a:rPr lang="fr-FR" sz="2000" dirty="0"/>
              <a:t> </a:t>
            </a:r>
            <a:r>
              <a:rPr lang="fr-FR" sz="2000" dirty="0" smtClean="0"/>
              <a:t>	Ex : </a:t>
            </a:r>
            <a:r>
              <a:rPr lang="fr-FR" sz="2000" dirty="0" smtClean="0">
                <a:solidFill>
                  <a:srgbClr val="C00000"/>
                </a:solidFill>
              </a:rPr>
              <a:t>Qui « on » </a:t>
            </a:r>
            <a:r>
              <a:rPr lang="fr-FR" sz="2000" dirty="0">
                <a:solidFill>
                  <a:srgbClr val="C00000"/>
                </a:solidFill>
              </a:rPr>
              <a:t>?</a:t>
            </a:r>
          </a:p>
          <a:p>
            <a:r>
              <a:rPr lang="fr-FR" sz="2000" dirty="0">
                <a:solidFill>
                  <a:srgbClr val="C00000"/>
                </a:solidFill>
              </a:rPr>
              <a:t> </a:t>
            </a:r>
            <a:r>
              <a:rPr lang="fr-FR" sz="2000" dirty="0" smtClean="0">
                <a:solidFill>
                  <a:srgbClr val="C00000"/>
                </a:solidFill>
              </a:rPr>
              <a:t>	Vraiment </a:t>
            </a:r>
            <a:r>
              <a:rPr lang="fr-FR" sz="2000" dirty="0">
                <a:solidFill>
                  <a:srgbClr val="C00000"/>
                </a:solidFill>
              </a:rPr>
              <a:t>... toujours ? </a:t>
            </a:r>
            <a:r>
              <a:rPr lang="fr-FR" sz="2000" dirty="0" smtClean="0">
                <a:solidFill>
                  <a:srgbClr val="C00000"/>
                </a:solidFill>
              </a:rPr>
              <a:t>Jamais </a:t>
            </a:r>
            <a:r>
              <a:rPr lang="fr-FR" sz="2000" dirty="0">
                <a:solidFill>
                  <a:srgbClr val="C00000"/>
                </a:solidFill>
              </a:rPr>
              <a:t>?</a:t>
            </a:r>
          </a:p>
          <a:p>
            <a:r>
              <a:rPr lang="fr-FR" sz="2000" dirty="0">
                <a:solidFill>
                  <a:srgbClr val="C00000"/>
                </a:solidFill>
              </a:rPr>
              <a:t> </a:t>
            </a:r>
            <a:r>
              <a:rPr lang="fr-FR" sz="2000" dirty="0" smtClean="0">
                <a:solidFill>
                  <a:srgbClr val="C00000"/>
                </a:solidFill>
              </a:rPr>
              <a:t>	Beaucoup </a:t>
            </a:r>
            <a:r>
              <a:rPr lang="fr-FR" sz="2000" dirty="0">
                <a:solidFill>
                  <a:srgbClr val="C00000"/>
                </a:solidFill>
              </a:rPr>
              <a:t>? </a:t>
            </a:r>
            <a:r>
              <a:rPr lang="fr-FR" sz="2000" dirty="0" smtClean="0">
                <a:solidFill>
                  <a:srgbClr val="C00000"/>
                </a:solidFill>
              </a:rPr>
              <a:t>Combien ?</a:t>
            </a:r>
            <a:endParaRPr lang="fr-FR" sz="2000" dirty="0">
              <a:solidFill>
                <a:srgbClr val="C00000"/>
              </a:solidFill>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89079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communication – les langues étrangères</a:t>
            </a:r>
            <a:br>
              <a:rPr lang="fr-FR" dirty="0" smtClean="0"/>
            </a:br>
            <a:r>
              <a:rPr lang="fr-FR" dirty="0" smtClean="0"/>
              <a:t>Vidéo humoristique</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34</a:t>
            </a:fld>
            <a:endParaRPr lang="fr-FR" altLang="fr-FR"/>
          </a:p>
        </p:txBody>
      </p:sp>
      <p:pic>
        <p:nvPicPr>
          <p:cNvPr id="6" name="Image 5" descr="../../../../../../Desktop/Capture%20d’écran%202016-07-18%20à%2015.42.5"/>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7513" y="1700808"/>
            <a:ext cx="4646735" cy="332594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497757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Améliorer la communication dans une langue étrangère – 10 astuces</a:t>
            </a:r>
            <a:endParaRPr lang="fr-FR" dirty="0"/>
          </a:p>
        </p:txBody>
      </p:sp>
      <p:sp>
        <p:nvSpPr>
          <p:cNvPr id="3" name="Espace réservé du texte 2"/>
          <p:cNvSpPr>
            <a:spLocks noGrp="1"/>
          </p:cNvSpPr>
          <p:nvPr>
            <p:ph type="body" sz="quarter" idx="12"/>
          </p:nvPr>
        </p:nvSpPr>
        <p:spPr>
          <a:xfrm>
            <a:off x="457200" y="1113703"/>
            <a:ext cx="8363272" cy="5040311"/>
          </a:xfrm>
        </p:spPr>
        <p:txBody>
          <a:bodyPr/>
          <a:lstStyle/>
          <a:p>
            <a:pPr marL="457200" indent="-457200">
              <a:spcAft>
                <a:spcPts val="900"/>
              </a:spcAft>
              <a:buFont typeface="+mj-lt"/>
              <a:buAutoNum type="arabicPeriod"/>
            </a:pPr>
            <a:r>
              <a:rPr lang="fr-FR" dirty="0" smtClean="0"/>
              <a:t>Être </a:t>
            </a:r>
            <a:r>
              <a:rPr lang="fr-FR" dirty="0">
                <a:solidFill>
                  <a:srgbClr val="A90025"/>
                </a:solidFill>
                <a:latin typeface="+mj-lt"/>
              </a:rPr>
              <a:t>spécifique</a:t>
            </a:r>
          </a:p>
          <a:p>
            <a:pPr marL="457200" indent="-457200">
              <a:spcAft>
                <a:spcPts val="900"/>
              </a:spcAft>
              <a:buFont typeface="+mj-lt"/>
              <a:buAutoNum type="arabicPeriod"/>
            </a:pPr>
            <a:r>
              <a:rPr lang="fr-FR" dirty="0" smtClean="0"/>
              <a:t>Être </a:t>
            </a:r>
            <a:r>
              <a:rPr lang="fr-FR" dirty="0">
                <a:solidFill>
                  <a:srgbClr val="A90025"/>
                </a:solidFill>
                <a:latin typeface="+mj-lt"/>
              </a:rPr>
              <a:t>patient</a:t>
            </a:r>
          </a:p>
          <a:p>
            <a:pPr marL="457200" indent="-457200">
              <a:spcAft>
                <a:spcPts val="900"/>
              </a:spcAft>
              <a:buFont typeface="+mj-lt"/>
              <a:buAutoNum type="arabicPeriod"/>
            </a:pPr>
            <a:r>
              <a:rPr lang="fr-FR" dirty="0" smtClean="0"/>
              <a:t>Eviter les </a:t>
            </a:r>
            <a:r>
              <a:rPr lang="fr-FR" dirty="0">
                <a:solidFill>
                  <a:srgbClr val="A90025"/>
                </a:solidFill>
                <a:latin typeface="+mj-lt"/>
              </a:rPr>
              <a:t>expressions idiomatiques </a:t>
            </a:r>
            <a:r>
              <a:rPr lang="fr-FR" dirty="0" smtClean="0"/>
              <a:t>(ex: « ne pas y aller de main morte » ou « j’en mettrai ma main au feu »)</a:t>
            </a:r>
          </a:p>
          <a:p>
            <a:pPr marL="457200" indent="-457200">
              <a:spcAft>
                <a:spcPts val="900"/>
              </a:spcAft>
              <a:buFont typeface="+mj-lt"/>
              <a:buAutoNum type="arabicPeriod"/>
            </a:pPr>
            <a:r>
              <a:rPr lang="fr-FR" dirty="0" smtClean="0"/>
              <a:t>Demander des </a:t>
            </a:r>
            <a:r>
              <a:rPr lang="fr-FR" dirty="0">
                <a:solidFill>
                  <a:srgbClr val="A90025"/>
                </a:solidFill>
                <a:latin typeface="+mj-lt"/>
              </a:rPr>
              <a:t>clarifications</a:t>
            </a:r>
          </a:p>
          <a:p>
            <a:pPr marL="457200" indent="-457200">
              <a:spcAft>
                <a:spcPts val="900"/>
              </a:spcAft>
              <a:buFont typeface="+mj-lt"/>
              <a:buAutoNum type="arabicPeriod"/>
            </a:pPr>
            <a:r>
              <a:rPr lang="fr-FR" dirty="0" smtClean="0"/>
              <a:t>Faire attention au </a:t>
            </a:r>
            <a:r>
              <a:rPr lang="fr-FR" dirty="0">
                <a:solidFill>
                  <a:srgbClr val="A90025"/>
                </a:solidFill>
                <a:latin typeface="+mj-lt"/>
              </a:rPr>
              <a:t>jargon</a:t>
            </a:r>
          </a:p>
          <a:p>
            <a:pPr marL="457200" indent="-457200">
              <a:spcAft>
                <a:spcPts val="900"/>
              </a:spcAft>
              <a:buFont typeface="+mj-lt"/>
              <a:buAutoNum type="arabicPeriod"/>
            </a:pPr>
            <a:r>
              <a:rPr lang="fr-FR" dirty="0" smtClean="0"/>
              <a:t>Parler </a:t>
            </a:r>
            <a:r>
              <a:rPr lang="fr-FR" dirty="0">
                <a:solidFill>
                  <a:srgbClr val="A90025"/>
                </a:solidFill>
                <a:latin typeface="+mj-lt"/>
              </a:rPr>
              <a:t>doucement et clairement</a:t>
            </a:r>
          </a:p>
          <a:p>
            <a:pPr marL="457200" indent="-457200">
              <a:spcAft>
                <a:spcPts val="900"/>
              </a:spcAft>
              <a:buFont typeface="+mj-lt"/>
              <a:buAutoNum type="arabicPeriod"/>
            </a:pPr>
            <a:r>
              <a:rPr lang="fr-FR" dirty="0" smtClean="0"/>
              <a:t>Définir les </a:t>
            </a:r>
            <a:r>
              <a:rPr lang="fr-FR" dirty="0">
                <a:solidFill>
                  <a:srgbClr val="A90025"/>
                </a:solidFill>
                <a:latin typeface="+mj-lt"/>
              </a:rPr>
              <a:t>basiques</a:t>
            </a:r>
            <a:r>
              <a:rPr lang="fr-FR" dirty="0" smtClean="0">
                <a:solidFill>
                  <a:srgbClr val="BD2B0B"/>
                </a:solidFill>
              </a:rPr>
              <a:t> </a:t>
            </a:r>
            <a:r>
              <a:rPr lang="fr-FR" dirty="0" smtClean="0"/>
              <a:t>de vocabulaire</a:t>
            </a:r>
          </a:p>
          <a:p>
            <a:pPr marL="457200" indent="-457200">
              <a:spcAft>
                <a:spcPts val="900"/>
              </a:spcAft>
              <a:buFont typeface="+mj-lt"/>
              <a:buAutoNum type="arabicPeriod"/>
            </a:pPr>
            <a:r>
              <a:rPr lang="fr-FR" dirty="0">
                <a:solidFill>
                  <a:srgbClr val="A90025"/>
                </a:solidFill>
                <a:latin typeface="+mj-lt"/>
              </a:rPr>
              <a:t>Vérifier régulièrement </a:t>
            </a:r>
            <a:r>
              <a:rPr lang="fr-FR" dirty="0" smtClean="0"/>
              <a:t>la compréhension</a:t>
            </a:r>
          </a:p>
          <a:p>
            <a:pPr marL="457200" indent="-457200">
              <a:spcAft>
                <a:spcPts val="900"/>
              </a:spcAft>
              <a:buFont typeface="+mj-lt"/>
              <a:buAutoNum type="arabicPeriod"/>
            </a:pPr>
            <a:r>
              <a:rPr lang="fr-FR" dirty="0" smtClean="0"/>
              <a:t>Fournir l’information via </a:t>
            </a:r>
            <a:r>
              <a:rPr lang="fr-FR" dirty="0">
                <a:solidFill>
                  <a:srgbClr val="A90025"/>
                </a:solidFill>
                <a:latin typeface="+mj-lt"/>
              </a:rPr>
              <a:t>des canaux multiples </a:t>
            </a:r>
            <a:r>
              <a:rPr lang="fr-FR" dirty="0" smtClean="0"/>
              <a:t>(dessiner, mimer, etc.)</a:t>
            </a:r>
          </a:p>
          <a:p>
            <a:pPr marL="457200" indent="-457200">
              <a:spcAft>
                <a:spcPts val="900"/>
              </a:spcAft>
              <a:buFont typeface="+mj-lt"/>
              <a:buAutoNum type="arabicPeriod"/>
            </a:pPr>
            <a:r>
              <a:rPr lang="fr-FR" dirty="0">
                <a:solidFill>
                  <a:srgbClr val="A90025"/>
                </a:solidFill>
                <a:latin typeface="+mj-lt"/>
              </a:rPr>
              <a:t>Choisir</a:t>
            </a:r>
            <a:r>
              <a:rPr lang="fr-FR" dirty="0" smtClean="0"/>
              <a:t> le média de communication le plus pertinent </a:t>
            </a:r>
            <a:r>
              <a:rPr lang="fr-FR" dirty="0"/>
              <a:t>(face à </a:t>
            </a:r>
            <a:r>
              <a:rPr lang="fr-FR" dirty="0" smtClean="0"/>
              <a:t>face, téléphone, e-mail, etc.)</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35</a:t>
            </a:fld>
            <a:endParaRPr lang="fr-F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29883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particularités locales</a:t>
            </a:r>
            <a:endParaRPr lang="fr-FR" dirty="0"/>
          </a:p>
        </p:txBody>
      </p:sp>
      <p:sp>
        <p:nvSpPr>
          <p:cNvPr id="3" name="Espace réservé du texte 2"/>
          <p:cNvSpPr>
            <a:spLocks noGrp="1"/>
          </p:cNvSpPr>
          <p:nvPr>
            <p:ph type="body" sz="quarter" idx="12"/>
          </p:nvPr>
        </p:nvSpPr>
        <p:spPr>
          <a:solidFill>
            <a:srgbClr val="FFFF00"/>
          </a:solidFill>
        </p:spPr>
        <p:txBody>
          <a:bodyPr anchor="ctr"/>
          <a:lstStyle/>
          <a:p>
            <a:pPr marL="0" indent="0" algn="ctr">
              <a:buNone/>
            </a:pPr>
            <a:r>
              <a:rPr lang="fr-FR" dirty="0" smtClean="0">
                <a:solidFill>
                  <a:srgbClr val="FF0000"/>
                </a:solidFill>
              </a:rPr>
              <a:t>Slide à remplir localement sur les particularités culturelles du pays à connaître en matière de communication.</a:t>
            </a:r>
            <a:endParaRPr lang="fr-FR" dirty="0">
              <a:solidFill>
                <a:srgbClr val="FF0000"/>
              </a:solidFill>
            </a:endParaRPr>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36</a:t>
            </a:fld>
            <a:endParaRPr lang="fr-F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65338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améliorer la communication interculturelle ?</a:t>
            </a:r>
            <a:endParaRPr lang="fr-FR" dirty="0"/>
          </a:p>
        </p:txBody>
      </p:sp>
      <p:sp>
        <p:nvSpPr>
          <p:cNvPr id="3" name="Espace réservé du texte 2"/>
          <p:cNvSpPr>
            <a:spLocks noGrp="1"/>
          </p:cNvSpPr>
          <p:nvPr>
            <p:ph type="body" sz="quarter" idx="12"/>
          </p:nvPr>
        </p:nvSpPr>
        <p:spPr>
          <a:xfrm>
            <a:off x="457200" y="1361609"/>
            <a:ext cx="8218800" cy="5040311"/>
          </a:xfrm>
        </p:spPr>
        <p:txBody>
          <a:bodyPr/>
          <a:lstStyle/>
          <a:p>
            <a:pPr algn="just">
              <a:spcAft>
                <a:spcPts val="1500"/>
              </a:spcAft>
            </a:pPr>
            <a:r>
              <a:rPr lang="fr-FR" dirty="0" smtClean="0"/>
              <a:t>Développer la connaissance des différentes cultures rencontrées</a:t>
            </a:r>
          </a:p>
          <a:p>
            <a:pPr algn="just">
              <a:spcAft>
                <a:spcPts val="1500"/>
              </a:spcAft>
            </a:pPr>
            <a:r>
              <a:rPr lang="fr-FR" dirty="0" smtClean="0"/>
              <a:t>Partager son expérience pratique de façon simple</a:t>
            </a:r>
          </a:p>
          <a:p>
            <a:pPr algn="just">
              <a:spcAft>
                <a:spcPts val="1500"/>
              </a:spcAft>
            </a:pPr>
            <a:r>
              <a:rPr lang="fr-FR" dirty="0" smtClean="0"/>
              <a:t>Eviter l’humour</a:t>
            </a:r>
          </a:p>
          <a:p>
            <a:pPr algn="just">
              <a:spcAft>
                <a:spcPts val="1500"/>
              </a:spcAft>
            </a:pPr>
            <a:r>
              <a:rPr lang="fr-FR" dirty="0" smtClean="0"/>
              <a:t>Adapter la structure, le rythme et les mouvements dans votre communication</a:t>
            </a:r>
          </a:p>
          <a:p>
            <a:pPr algn="just">
              <a:spcAft>
                <a:spcPts val="1500"/>
              </a:spcAft>
            </a:pPr>
            <a:r>
              <a:rPr lang="fr-FR" dirty="0" smtClean="0"/>
              <a:t>Respecter les différences</a:t>
            </a:r>
          </a:p>
          <a:p>
            <a:pPr algn="just">
              <a:spcAft>
                <a:spcPts val="1500"/>
              </a:spcAft>
            </a:pPr>
            <a:r>
              <a:rPr lang="fr-FR" dirty="0" smtClean="0"/>
              <a:t>Ne pas donner trop d’importance aux spécificités culturelles</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37</a:t>
            </a:fld>
            <a:endParaRPr lang="fr-F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7616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synthèse</a:t>
            </a:r>
            <a:endParaRPr lang="fr-FR" dirty="0"/>
          </a:p>
        </p:txBody>
      </p:sp>
      <p:sp>
        <p:nvSpPr>
          <p:cNvPr id="3" name="Espace réservé du texte 2"/>
          <p:cNvSpPr>
            <a:spLocks noGrp="1"/>
          </p:cNvSpPr>
          <p:nvPr>
            <p:ph type="body" sz="quarter" idx="12"/>
          </p:nvPr>
        </p:nvSpPr>
        <p:spPr/>
        <p:txBody>
          <a:bodyPr/>
          <a:lstStyle/>
          <a:p>
            <a:pPr algn="just"/>
            <a:r>
              <a:rPr lang="fr-FR" b="1" dirty="0" smtClean="0"/>
              <a:t>Qu’avez-vous appris sur le facteur humain et l’aspect comportemental ?</a:t>
            </a:r>
            <a:endParaRPr lang="fr-FR" dirty="0" smtClean="0"/>
          </a:p>
          <a:p>
            <a:pPr marL="0" indent="0" algn="just">
              <a:buNone/>
            </a:pPr>
            <a:r>
              <a:rPr lang="fr-FR" b="1" dirty="0" smtClean="0"/>
              <a:t> </a:t>
            </a:r>
            <a:endParaRPr lang="fr-FR" dirty="0" smtClean="0"/>
          </a:p>
          <a:p>
            <a:pPr algn="just"/>
            <a:r>
              <a:rPr lang="fr-FR" b="1" dirty="0" smtClean="0"/>
              <a:t>Qu’allez-vous faire différemment maintenant que vous avez vu cela ?</a:t>
            </a:r>
            <a:endParaRPr lang="fr-FR" dirty="0" smtClean="0"/>
          </a:p>
          <a:p>
            <a:pPr marL="0" indent="0" algn="just">
              <a:buNone/>
            </a:pPr>
            <a:r>
              <a:rPr lang="fr-FR" b="1" dirty="0" smtClean="0"/>
              <a:t> </a:t>
            </a:r>
            <a:endParaRPr lang="fr-FR" dirty="0" smtClean="0"/>
          </a:p>
          <a:p>
            <a:pPr algn="just"/>
            <a:r>
              <a:rPr lang="fr-FR" b="1" dirty="0" smtClean="0"/>
              <a:t>Y a-t-il des nouvelles questions que l’ensemble soulève ?</a:t>
            </a:r>
            <a:r>
              <a:rPr lang="fr-FR" dirty="0" smtClean="0">
                <a:effectLst/>
              </a:rPr>
              <a:t> </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38</a:t>
            </a:fld>
            <a:endParaRPr lang="fr-F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endParaRPr lang="fr-FR" altLang="fr-FR" dirty="0">
              <a:ea typeface="Helvetica" charset="0"/>
              <a:cs typeface="Helvetica" charset="0"/>
            </a:endParaRPr>
          </a:p>
        </p:txBody>
      </p:sp>
    </p:spTree>
    <p:extLst>
      <p:ext uri="{BB962C8B-B14F-4D97-AF65-F5344CB8AC3E}">
        <p14:creationId xmlns:p14="http://schemas.microsoft.com/office/powerpoint/2010/main" val="1526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La Catastrophe </a:t>
            </a:r>
            <a:r>
              <a:rPr lang="fr-FR" dirty="0" err="1" smtClean="0"/>
              <a:t>d’apollo</a:t>
            </a:r>
            <a:endParaRPr lang="fr-FR" dirty="0"/>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1A7F48A2-1A32-1B4A-9E8F-881EBB04735E}" type="slidenum">
              <a:rPr lang="fr-FR" altLang="fr-FR">
                <a:solidFill>
                  <a:srgbClr val="898989"/>
                </a:solidFill>
                <a:ea typeface="Helvetica" charset="0"/>
                <a:cs typeface="Helvetica" charset="0"/>
              </a:rPr>
              <a:pPr/>
              <a:t>4</a:t>
            </a:fld>
            <a:endParaRPr lang="fr-FR" altLang="fr-FR">
              <a:solidFill>
                <a:srgbClr val="898989"/>
              </a:solidFill>
              <a:ea typeface="Helvetica" charset="0"/>
              <a:cs typeface="Helvetica" charset="0"/>
            </a:endParaRPr>
          </a:p>
        </p:txBody>
      </p:sp>
      <p:pic>
        <p:nvPicPr>
          <p:cNvPr id="21508" name="Image 5" descr="../../../../../../Desktop/Capture%20d’écran%202016-07-13%20à%2017.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38956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LA catastrophe évitée du vol </a:t>
            </a:r>
            <a:r>
              <a:rPr lang="fr-FR" dirty="0" err="1" smtClean="0"/>
              <a:t>qantas</a:t>
            </a:r>
            <a:r>
              <a:rPr lang="fr-FR" dirty="0" smtClean="0"/>
              <a:t> 32</a:t>
            </a:r>
            <a:endParaRPr lang="fr-FR"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37C8A45D-C8D1-174F-AF7C-0A16B54843C7}" type="slidenum">
              <a:rPr lang="fr-FR" altLang="fr-FR">
                <a:solidFill>
                  <a:srgbClr val="898989"/>
                </a:solidFill>
                <a:ea typeface="Helvetica" charset="0"/>
                <a:cs typeface="Helvetica" charset="0"/>
              </a:rPr>
              <a:pPr/>
              <a:t>5</a:t>
            </a:fld>
            <a:endParaRPr lang="fr-FR" altLang="fr-FR">
              <a:solidFill>
                <a:srgbClr val="898989"/>
              </a:solidFill>
              <a:ea typeface="Helvetica" charset="0"/>
              <a:cs typeface="Helvetica" charset="0"/>
            </a:endParaRPr>
          </a:p>
        </p:txBody>
      </p:sp>
      <p:pic>
        <p:nvPicPr>
          <p:cNvPr id="22532" name="Image 5" descr="../../../../../../Desktop/Capture%20d’écran%202016-07-18%20à%2010.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2928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Le Facteur humain : la dernière barrière</a:t>
            </a:r>
            <a:endParaRPr lang="fr-FR"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325C0674-09CA-0E43-A4AA-1B4C41935B25}" type="slidenum">
              <a:rPr lang="fr-FR" altLang="fr-FR">
                <a:solidFill>
                  <a:srgbClr val="898989"/>
                </a:solidFill>
                <a:ea typeface="Helvetica" charset="0"/>
                <a:cs typeface="Helvetica" charset="0"/>
              </a:rPr>
              <a:pPr/>
              <a:t>6</a:t>
            </a:fld>
            <a:endParaRPr lang="fr-FR" altLang="fr-FR">
              <a:solidFill>
                <a:srgbClr val="898989"/>
              </a:solidFill>
              <a:ea typeface="Helvetica" charset="0"/>
              <a:cs typeface="Helvetica" charset="0"/>
            </a:endParaRPr>
          </a:p>
        </p:txBody>
      </p:sp>
      <p:pic>
        <p:nvPicPr>
          <p:cNvPr id="204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79073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706438" y="1200150"/>
            <a:ext cx="2112962" cy="287338"/>
          </a:xfrm>
          <a:prstGeom prst="rect">
            <a:avLst/>
          </a:prstGeom>
          <a:solidFill>
            <a:schemeClr val="bg1">
              <a:lumMod val="85000"/>
            </a:schemeClr>
          </a:solidFill>
          <a:ln w="12700">
            <a:noFill/>
            <a:miter lim="800000"/>
            <a:headEnd/>
            <a:tailEnd/>
          </a:ln>
        </p:spPr>
        <p:txBody>
          <a:bodyPr lIns="0" tIns="0" rIns="0" bIns="0"/>
          <a:lstStyle>
            <a:lvl1pPr marL="342900" indent="-342900">
              <a:defRPr>
                <a:solidFill>
                  <a:schemeClr val="tx1"/>
                </a:solidFill>
                <a:latin typeface="Arial" charset="0"/>
                <a:ea typeface="Arial" charset="0"/>
                <a:cs typeface="Arial" charset="0"/>
              </a:defRPr>
            </a:lvl1pPr>
            <a:lvl2pPr marL="8731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lvl="1">
              <a:lnSpc>
                <a:spcPct val="95000"/>
              </a:lnSpc>
              <a:spcBef>
                <a:spcPts val="600"/>
              </a:spcBef>
              <a:spcAft>
                <a:spcPts val="600"/>
              </a:spcAft>
              <a:buClr>
                <a:srgbClr val="00523F"/>
              </a:buClr>
            </a:pPr>
            <a:r>
              <a:rPr lang="fr-FR" altLang="fr-FR" dirty="0">
                <a:solidFill>
                  <a:srgbClr val="BD2B0B"/>
                </a:solidFill>
                <a:latin typeface="Calibri" charset="0"/>
              </a:rPr>
              <a:t>Barrières de sécurité</a:t>
            </a:r>
          </a:p>
        </p:txBody>
      </p:sp>
      <p:sp>
        <p:nvSpPr>
          <p:cNvPr id="9" name="Rounded Rectangle 11"/>
          <p:cNvSpPr/>
          <p:nvPr/>
        </p:nvSpPr>
        <p:spPr bwMode="auto">
          <a:xfrm>
            <a:off x="1727200" y="5113338"/>
            <a:ext cx="5976938" cy="1008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fr-FR" b="1" dirty="0">
                <a:solidFill>
                  <a:srgbClr val="BD2B0B"/>
                </a:solidFill>
                <a:latin typeface="Calibri" charset="0"/>
              </a:rPr>
              <a:t>La présence et la taille des trous des différentes barrières (technique, organisation, humain) sont fortement influencées par les facteurs humain et organisationnel. </a:t>
            </a:r>
            <a:endParaRPr lang="fr-FR" altLang="fr-FR" b="1" u="sng" dirty="0">
              <a:solidFill>
                <a:srgbClr val="BD2B0B"/>
              </a:solidFill>
              <a:latin typeface="Calibri" charset="0"/>
            </a:endParaRPr>
          </a:p>
        </p:txBody>
      </p:sp>
      <p:sp>
        <p:nvSpPr>
          <p:cNvPr id="10" name="Oval 2"/>
          <p:cNvSpPr/>
          <p:nvPr/>
        </p:nvSpPr>
        <p:spPr>
          <a:xfrm>
            <a:off x="498475" y="3141663"/>
            <a:ext cx="865188" cy="358775"/>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fr-FR" sz="1200" dirty="0">
                <a:solidFill>
                  <a:schemeClr val="bg1"/>
                </a:solidFill>
              </a:rPr>
              <a:t>RISQUE</a:t>
            </a:r>
          </a:p>
        </p:txBody>
      </p:sp>
      <p:sp>
        <p:nvSpPr>
          <p:cNvPr id="11" name="Oval 12"/>
          <p:cNvSpPr/>
          <p:nvPr/>
        </p:nvSpPr>
        <p:spPr>
          <a:xfrm>
            <a:off x="490538" y="3743325"/>
            <a:ext cx="863600" cy="360363"/>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fr-FR" sz="1200" dirty="0">
                <a:solidFill>
                  <a:schemeClr val="bg1"/>
                </a:solidFill>
              </a:rPr>
              <a:t>RISQUE</a:t>
            </a:r>
          </a:p>
        </p:txBody>
      </p:sp>
      <p:sp>
        <p:nvSpPr>
          <p:cNvPr id="12" name="Oval 13"/>
          <p:cNvSpPr/>
          <p:nvPr/>
        </p:nvSpPr>
        <p:spPr>
          <a:xfrm>
            <a:off x="684213" y="4411663"/>
            <a:ext cx="863600" cy="360362"/>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fr-FR" sz="1200" dirty="0">
                <a:solidFill>
                  <a:schemeClr val="bg1"/>
                </a:solidFill>
              </a:rPr>
              <a:t>RISQUE</a:t>
            </a:r>
          </a:p>
        </p:txBody>
      </p:sp>
      <p:sp>
        <p:nvSpPr>
          <p:cNvPr id="13" name="Rectangle 12"/>
          <p:cNvSpPr/>
          <p:nvPr/>
        </p:nvSpPr>
        <p:spPr>
          <a:xfrm>
            <a:off x="2819400" y="4203700"/>
            <a:ext cx="1223963" cy="56832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eaLnBrk="1" hangingPunct="1">
              <a:buFont typeface="Arial" panose="020B0604020202020204" pitchFamily="34" charset="0"/>
              <a:buChar char="•"/>
              <a:defRPr/>
            </a:pPr>
            <a:r>
              <a:rPr lang="fr-FR" sz="1200" b="1" dirty="0">
                <a:solidFill>
                  <a:schemeClr val="tx1"/>
                </a:solidFill>
              </a:rPr>
              <a:t>Equipement</a:t>
            </a:r>
          </a:p>
          <a:p>
            <a:pPr marL="95250" indent="-95250" eaLnBrk="1" hangingPunct="1">
              <a:buFont typeface="Arial" panose="020B0604020202020204" pitchFamily="34" charset="0"/>
              <a:buChar char="•"/>
              <a:defRPr/>
            </a:pPr>
            <a:r>
              <a:rPr lang="fr-FR" sz="1200" b="1" dirty="0">
                <a:solidFill>
                  <a:schemeClr val="tx1"/>
                </a:solidFill>
              </a:rPr>
              <a:t>Design</a:t>
            </a:r>
          </a:p>
        </p:txBody>
      </p:sp>
      <p:sp>
        <p:nvSpPr>
          <p:cNvPr id="14" name="Rectangle 13"/>
          <p:cNvSpPr/>
          <p:nvPr/>
        </p:nvSpPr>
        <p:spPr>
          <a:xfrm>
            <a:off x="6516688" y="2682875"/>
            <a:ext cx="1655762" cy="3746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eaLnBrk="1" hangingPunct="1">
              <a:buFont typeface="Arial" panose="020B0604020202020204" pitchFamily="34" charset="0"/>
              <a:buChar char="•"/>
              <a:defRPr/>
            </a:pPr>
            <a:r>
              <a:rPr lang="fr-FR" sz="1400" b="1" dirty="0">
                <a:solidFill>
                  <a:schemeClr val="tx1"/>
                </a:solidFill>
              </a:rPr>
              <a:t>Personnes</a:t>
            </a:r>
          </a:p>
        </p:txBody>
      </p:sp>
      <p:sp>
        <p:nvSpPr>
          <p:cNvPr id="15" name="Rectangle 14"/>
          <p:cNvSpPr/>
          <p:nvPr/>
        </p:nvSpPr>
        <p:spPr>
          <a:xfrm>
            <a:off x="4716463" y="3413125"/>
            <a:ext cx="2376487" cy="5111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eaLnBrk="1" hangingPunct="1">
              <a:buFont typeface="Arial" panose="020B0604020202020204" pitchFamily="34" charset="0"/>
              <a:buChar char="•"/>
              <a:defRPr/>
            </a:pPr>
            <a:r>
              <a:rPr lang="fr-FR" sz="1200" b="1" dirty="0">
                <a:solidFill>
                  <a:schemeClr val="tx1"/>
                </a:solidFill>
              </a:rPr>
              <a:t>Processus</a:t>
            </a:r>
          </a:p>
          <a:p>
            <a:pPr marL="95250" indent="-95250" eaLnBrk="1" hangingPunct="1">
              <a:buFont typeface="Arial" panose="020B0604020202020204" pitchFamily="34" charset="0"/>
              <a:buChar char="•"/>
              <a:defRPr/>
            </a:pPr>
            <a:r>
              <a:rPr lang="fr-FR" sz="1200" b="1" dirty="0">
                <a:solidFill>
                  <a:schemeClr val="tx1"/>
                </a:solidFill>
              </a:rPr>
              <a:t>Systèmes de management</a:t>
            </a:r>
          </a:p>
        </p:txBody>
      </p:sp>
      <p:sp>
        <p:nvSpPr>
          <p:cNvPr id="20493" name="TextBox 4"/>
          <p:cNvSpPr txBox="1">
            <a:spLocks noChangeArrowheads="1"/>
          </p:cNvSpPr>
          <p:nvPr/>
        </p:nvSpPr>
        <p:spPr bwMode="auto">
          <a:xfrm>
            <a:off x="5003800" y="3151188"/>
            <a:ext cx="13652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fr-FR" sz="1100" i="1"/>
              <a:t>Activités formalisées</a:t>
            </a:r>
          </a:p>
        </p:txBody>
      </p:sp>
      <p:sp>
        <p:nvSpPr>
          <p:cNvPr id="20494" name="TextBox 16"/>
          <p:cNvSpPr txBox="1">
            <a:spLocks noChangeArrowheads="1"/>
          </p:cNvSpPr>
          <p:nvPr/>
        </p:nvSpPr>
        <p:spPr bwMode="auto">
          <a:xfrm>
            <a:off x="6615113" y="2420938"/>
            <a:ext cx="160337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fr-FR" sz="1100" i="1"/>
              <a:t>Activités non formalisées</a:t>
            </a:r>
          </a:p>
        </p:txBody>
      </p:sp>
      <p:sp>
        <p:nvSpPr>
          <p:cNvPr id="1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10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 caractérise le facteur humain</a:t>
            </a:r>
            <a:endParaRPr lang="fr-FR" dirty="0"/>
          </a:p>
        </p:txBody>
      </p:sp>
      <p:sp>
        <p:nvSpPr>
          <p:cNvPr id="3" name="Espace réservé du texte 2"/>
          <p:cNvSpPr>
            <a:spLocks noGrp="1"/>
          </p:cNvSpPr>
          <p:nvPr>
            <p:ph type="body" sz="quarter" idx="12"/>
          </p:nvPr>
        </p:nvSpPr>
        <p:spPr/>
        <p:txBody>
          <a:bodyPr/>
          <a:lstStyle/>
          <a:p>
            <a:pPr>
              <a:spcAft>
                <a:spcPts val="1500"/>
              </a:spcAft>
            </a:pPr>
            <a:r>
              <a:rPr lang="fr-FR" dirty="0" smtClean="0"/>
              <a:t>Le facteur humain, en terme de sécurité, est caractérisé par : </a:t>
            </a:r>
          </a:p>
          <a:p>
            <a:pPr lvl="1">
              <a:spcAft>
                <a:spcPts val="1500"/>
              </a:spcAft>
            </a:pPr>
            <a:r>
              <a:rPr lang="fr-FR" dirty="0" smtClean="0"/>
              <a:t>La perception du risque (les signaux et le jugement)</a:t>
            </a:r>
          </a:p>
          <a:p>
            <a:pPr lvl="1">
              <a:spcAft>
                <a:spcPts val="1500"/>
              </a:spcAft>
            </a:pPr>
            <a:r>
              <a:rPr lang="fr-FR" dirty="0" smtClean="0"/>
              <a:t>L’évaluation du risque</a:t>
            </a:r>
          </a:p>
          <a:p>
            <a:pPr lvl="1">
              <a:spcAft>
                <a:spcPts val="1500"/>
              </a:spcAft>
            </a:pPr>
            <a:r>
              <a:rPr lang="fr-FR" dirty="0" smtClean="0"/>
              <a:t>La prise de risque.</a:t>
            </a:r>
            <a:endParaRPr lang="fr-FR" dirty="0"/>
          </a:p>
        </p:txBody>
      </p:sp>
      <p:sp>
        <p:nvSpPr>
          <p:cNvPr id="5" name="Espace réservé du numéro de diapositive 4"/>
          <p:cNvSpPr>
            <a:spLocks noGrp="1"/>
          </p:cNvSpPr>
          <p:nvPr>
            <p:ph type="sldNum" sz="quarter" idx="14"/>
          </p:nvPr>
        </p:nvSpPr>
        <p:spPr/>
        <p:txBody>
          <a:bodyPr/>
          <a:lstStyle/>
          <a:p>
            <a:fld id="{757FAC7F-35F1-4545-955D-AC0E4B400912}" type="slidenum">
              <a:rPr lang="fr-FR" altLang="fr-FR" smtClean="0"/>
              <a:pPr/>
              <a:t>7</a:t>
            </a:fld>
            <a:endParaRPr lang="fr-F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p>
        </p:txBody>
      </p:sp>
    </p:spTree>
    <p:extLst>
      <p:ext uri="{BB962C8B-B14F-4D97-AF65-F5344CB8AC3E}">
        <p14:creationId xmlns:p14="http://schemas.microsoft.com/office/powerpoint/2010/main" val="164834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perception du risque</a:t>
            </a:r>
            <a:endParaRPr lang="fr-FR" dirty="0"/>
          </a:p>
        </p:txBody>
      </p:sp>
      <p:sp>
        <p:nvSpPr>
          <p:cNvPr id="4" name="Espace réservé du numéro de diapositive 3"/>
          <p:cNvSpPr>
            <a:spLocks noGrp="1"/>
          </p:cNvSpPr>
          <p:nvPr>
            <p:ph type="sldNum" sz="quarter" idx="11"/>
          </p:nvPr>
        </p:nvSpPr>
        <p:spPr/>
        <p:txBody>
          <a:bodyPr/>
          <a:lstStyle/>
          <a:p>
            <a:fld id="{A2790189-416C-E549-83DE-8B3BF5286D36}" type="slidenum">
              <a:rPr lang="fr-FR" altLang="fr-FR" smtClean="0"/>
              <a:pPr/>
              <a:t>8</a:t>
            </a:fld>
            <a:endParaRPr lang="fr-FR"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p>
        </p:txBody>
      </p:sp>
    </p:spTree>
    <p:extLst>
      <p:ext uri="{BB962C8B-B14F-4D97-AF65-F5344CB8AC3E}">
        <p14:creationId xmlns:p14="http://schemas.microsoft.com/office/powerpoint/2010/main" val="21014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a:t>La perception des risques est </a:t>
            </a:r>
            <a:r>
              <a:rPr lang="fr-FR" dirty="0" smtClean="0"/>
              <a:t>basée </a:t>
            </a:r>
            <a:r>
              <a:rPr lang="fr-FR" dirty="0"/>
              <a:t>sur la </a:t>
            </a:r>
            <a:r>
              <a:rPr lang="fr-FR" dirty="0" smtClean="0"/>
              <a:t>réception </a:t>
            </a:r>
            <a:r>
              <a:rPr lang="fr-FR" dirty="0"/>
              <a:t>et le traitement de signaux </a:t>
            </a:r>
            <a:r>
              <a:rPr lang="fr-FR" dirty="0" smtClean="0"/>
              <a:t>(1/2)</a:t>
            </a:r>
            <a:endParaRPr lang="fr-FR" dirty="0"/>
          </a:p>
        </p:txBody>
      </p:sp>
      <p:sp>
        <p:nvSpPr>
          <p:cNvPr id="23554" name="Espace réservé du texte 2"/>
          <p:cNvSpPr>
            <a:spLocks noGrp="1"/>
          </p:cNvSpPr>
          <p:nvPr>
            <p:ph type="body" sz="quarter" idx="12"/>
          </p:nvPr>
        </p:nvSpPr>
        <p:spPr>
          <a:xfrm>
            <a:off x="457200" y="2205038"/>
            <a:ext cx="8218488" cy="2087562"/>
          </a:xfrm>
        </p:spPr>
        <p:txBody>
          <a:bodyPr/>
          <a:lstStyle/>
          <a:p>
            <a:pPr marL="0" indent="0" eaLnBrk="1" hangingPunct="1">
              <a:spcAft>
                <a:spcPts val="1500"/>
              </a:spcAft>
              <a:buFont typeface="Lucida Grande" charset="0"/>
              <a:buNone/>
            </a:pPr>
            <a:r>
              <a:rPr lang="fr-FR" altLang="fr-FR" dirty="0">
                <a:cs typeface="Arial" charset="0"/>
              </a:rPr>
              <a:t>La perception des risques est... </a:t>
            </a:r>
          </a:p>
          <a:p>
            <a:pPr eaLnBrk="1" hangingPunct="1">
              <a:spcAft>
                <a:spcPts val="1500"/>
              </a:spcAft>
            </a:pPr>
            <a:r>
              <a:rPr lang="fr-FR" altLang="fr-FR" dirty="0">
                <a:cs typeface="Arial" charset="0"/>
              </a:rPr>
              <a:t>La perception de signaux externes qui peuvent être considérés comme des risques </a:t>
            </a:r>
            <a:r>
              <a:rPr lang="fr-FR" altLang="fr-FR" dirty="0" smtClean="0">
                <a:cs typeface="Arial" charset="0"/>
              </a:rPr>
              <a:t>potentiels. </a:t>
            </a:r>
            <a:endParaRPr lang="fr-FR" altLang="fr-FR" dirty="0">
              <a:cs typeface="Arial" charset="0"/>
            </a:endParaRPr>
          </a:p>
          <a:p>
            <a:pPr eaLnBrk="1" hangingPunct="1">
              <a:spcAft>
                <a:spcPts val="1500"/>
              </a:spcAft>
            </a:pPr>
            <a:r>
              <a:rPr lang="fr-FR" altLang="fr-FR" dirty="0">
                <a:cs typeface="Arial" charset="0"/>
              </a:rPr>
              <a:t>Le jugement subjectif que les individus ont sur les caractéristiques et la sévérité́ du </a:t>
            </a:r>
            <a:r>
              <a:rPr lang="fr-FR" altLang="fr-FR" dirty="0" smtClean="0">
                <a:cs typeface="Arial" charset="0"/>
              </a:rPr>
              <a:t>risque.</a:t>
            </a:r>
            <a:endParaRPr lang="fr-FR" altLang="fr-FR" dirty="0">
              <a:cs typeface="Arial" charset="0"/>
            </a:endParaRPr>
          </a:p>
          <a:p>
            <a:pPr marL="0" indent="0" eaLnBrk="1" hangingPunct="1"/>
            <a:endParaRPr lang="fr-FR" altLang="fr-FR" dirty="0">
              <a:cs typeface="Arial" charset="0"/>
            </a:endParaRPr>
          </a:p>
        </p:txBody>
      </p:sp>
      <p:sp>
        <p:nvSpPr>
          <p:cNvPr id="2355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7CBE1A4-0BBB-C34E-AB7C-D139AE59CB20}" type="slidenum">
              <a:rPr lang="fr-FR" altLang="fr-FR">
                <a:solidFill>
                  <a:srgbClr val="898989"/>
                </a:solidFill>
                <a:ea typeface="Helvetica" charset="0"/>
                <a:cs typeface="Helvetica" charset="0"/>
              </a:rPr>
              <a:pPr/>
              <a:t>9</a:t>
            </a:fld>
            <a:endParaRPr lang="fr-FR"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fr-FR" altLang="fr-FR" dirty="0">
                <a:cs typeface="Arial" charset="0"/>
              </a:rPr>
              <a:t>Kit formation Sécurité pour nouveaux embauchés </a:t>
            </a:r>
            <a:r>
              <a:rPr lang="fr-FR" altLang="fr-FR" dirty="0">
                <a:ea typeface="Helvetica" charset="0"/>
                <a:cs typeface="Helvetica" charset="0"/>
              </a:rPr>
              <a:t>- TCT 4.1 – Facteurs Humains, Signaux faibles et Communication – V2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1907</TotalTime>
  <Words>1948</Words>
  <Application>Microsoft Office PowerPoint</Application>
  <PresentationFormat>Affichage à l'écran (4:3)</PresentationFormat>
  <Paragraphs>306</Paragraphs>
  <Slides>38</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Calibri,Bold</vt:lpstr>
      <vt:lpstr>Helvetica</vt:lpstr>
      <vt:lpstr>Lucida Grande</vt:lpstr>
      <vt:lpstr>Wingdings</vt:lpstr>
      <vt:lpstr>fr_total_modele_rouge_fonce</vt:lpstr>
      <vt:lpstr>Facteurs Humains, Signaux faibles et Communication</vt:lpstr>
      <vt:lpstr>Objectifs du module</vt:lpstr>
      <vt:lpstr>Le Facteur humain en sécurité</vt:lpstr>
      <vt:lpstr>La Catastrophe d’apollo</vt:lpstr>
      <vt:lpstr>LA catastrophe évitée du vol qantas 32</vt:lpstr>
      <vt:lpstr>Le Facteur humain : la dernière barrière</vt:lpstr>
      <vt:lpstr>Ce qui caractérise le facteur humain</vt:lpstr>
      <vt:lpstr>La perception du risque</vt:lpstr>
      <vt:lpstr>La perception des risques est basée sur la réception et le traitement de signaux (1/2)</vt:lpstr>
      <vt:lpstr>La perception des risques est basée sur la réception et le traitement de signaux (2/2)</vt:lpstr>
      <vt:lpstr>En tant que phénomène neurologique, la perception peut être altérée  </vt:lpstr>
      <vt:lpstr>Combien de passes</vt:lpstr>
      <vt:lpstr>Les signaux faibles</vt:lpstr>
      <vt:lpstr>Les signaux faibles (1/2)</vt:lpstr>
      <vt:lpstr>Les signaux faibles (2/2)</vt:lpstr>
      <vt:lpstr>L’évaluation du risque</vt:lpstr>
      <vt:lpstr>L’escadrille perdue dans le triangle des Bermudes</vt:lpstr>
      <vt:lpstr>L’escadrille perdue dans le triangle des Bermudes – les faits </vt:lpstr>
      <vt:lpstr>L’erreur dans l’évaluation des risques</vt:lpstr>
      <vt:lpstr>La prise de risques</vt:lpstr>
      <vt:lpstr>Vidéo d’un passage à niveau</vt:lpstr>
      <vt:lpstr>Exemple d’analyse – Traverser la voie ferrée  </vt:lpstr>
      <vt:lpstr>Les composantes de la prise de risque  </vt:lpstr>
      <vt:lpstr>A vous de jouer (1/3) </vt:lpstr>
      <vt:lpstr>A vous de jouer (2/3) </vt:lpstr>
      <vt:lpstr>A vous de jouer (3/3) </vt:lpstr>
      <vt:lpstr>Et Pour vous?</vt:lpstr>
      <vt:lpstr>Le rôle essentiel de La communication</vt:lpstr>
      <vt:lpstr>Les dernières minutes du vol AF447 (Rio-Paris)</vt:lpstr>
      <vt:lpstr>Le modèle mécanique de la communication</vt:lpstr>
      <vt:lpstr>La métacommunication pour améliorer la communication</vt:lpstr>
      <vt:lpstr>L’écoute active – 1ère clé :  Ecoutez votre interlocuteur et … reformulez  </vt:lpstr>
      <vt:lpstr>L’écoute active – 2ème clé : Ecoutez votre interlocuteur et … Faites préciser </vt:lpstr>
      <vt:lpstr>La communication – les langues étrangères Vidéo humoristique</vt:lpstr>
      <vt:lpstr>Améliorer la communication dans une langue étrangère – 10 astuces</vt:lpstr>
      <vt:lpstr>Les particularités locales</vt:lpstr>
      <vt:lpstr>Comment améliorer la communication interculturelle ?</vt:lpstr>
      <vt:lpstr>En synthèse</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Sabrina BOISSINOT</cp:lastModifiedBy>
  <cp:revision>57</cp:revision>
  <dcterms:created xsi:type="dcterms:W3CDTF">2015-09-07T13:13:13Z</dcterms:created>
  <dcterms:modified xsi:type="dcterms:W3CDTF">2017-10-10T15:57:56Z</dcterms:modified>
</cp:coreProperties>
</file>