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3" r:id="rId2"/>
    <p:sldId id="365" r:id="rId3"/>
    <p:sldId id="366" r:id="rId4"/>
    <p:sldId id="372" r:id="rId5"/>
  </p:sldIdLst>
  <p:sldSz cx="12192000" cy="6858000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FF9900"/>
    <a:srgbClr val="A90025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81243" autoAdjust="0"/>
  </p:normalViewPr>
  <p:slideViewPr>
    <p:cSldViewPr>
      <p:cViewPr varScale="1">
        <p:scale>
          <a:sx n="61" d="100"/>
          <a:sy n="61" d="100"/>
        </p:scale>
        <p:origin x="90" y="7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9218-3AC4-4588-AD15-C8B9615A419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A043-F37E-42BC-90A9-BA46E9EBA48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1C22-5F7F-45DB-B066-C38515A5A04C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D1F9-669C-4CA0-8FBF-032659BF092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1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1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8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2106000"/>
            <a:ext cx="973253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 smtClean="0"/>
              <a:t>COMPANY RULE TITLE</a:t>
            </a:r>
            <a:endParaRPr lang="fr-FR" noProof="0" dirty="0"/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9732536" cy="1778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 err="1" smtClean="0"/>
              <a:t>Executive</a:t>
            </a:r>
            <a:r>
              <a:rPr lang="fr-FR" noProof="0" dirty="0" smtClean="0"/>
              <a:t> </a:t>
            </a:r>
            <a:r>
              <a:rPr lang="fr-FR" noProof="0" dirty="0" err="1" smtClean="0"/>
              <a:t>summary</a:t>
            </a:r>
            <a:endParaRPr lang="fr-FR" noProof="0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">
    <p:bg>
      <p:bgPr>
        <a:solidFill>
          <a:srgbClr val="A90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 smtClean="0"/>
              <a:t>COMPANY RULE TITLE</a:t>
            </a:r>
            <a:endParaRPr lang="fr-FR" noProof="0" dirty="0"/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4077072"/>
            <a:ext cx="9372496" cy="22322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 err="1" smtClean="0"/>
              <a:t>Executive</a:t>
            </a:r>
            <a:r>
              <a:rPr lang="fr-FR" noProof="0" dirty="0" smtClean="0"/>
              <a:t> </a:t>
            </a:r>
            <a:r>
              <a:rPr lang="fr-FR" noProof="0" dirty="0" err="1" smtClean="0"/>
              <a:t>summary</a:t>
            </a:r>
            <a:endParaRPr lang="fr-FR" noProof="0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083" y="3672830"/>
            <a:ext cx="9523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" y="0"/>
            <a:ext cx="1214628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14288"/>
            <a:ext cx="6408712" cy="68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6327472"/>
            <a:ext cx="1440160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4" y="764703"/>
            <a:ext cx="5976664" cy="54733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400" b="0" baseline="0">
                <a:latin typeface="+mn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191344" y="122535"/>
            <a:ext cx="5976664" cy="426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 baseline="0">
                <a:latin typeface="+mn-lt"/>
              </a:defRPr>
            </a:lvl1pPr>
            <a:lvl2pPr>
              <a:buFont typeface="Wingdings" pitchFamily="2" charset="2"/>
              <a:buNone/>
              <a:defRPr sz="1600"/>
            </a:lvl2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380" y="0"/>
            <a:ext cx="1210724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27384"/>
            <a:ext cx="6408712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6327472"/>
            <a:ext cx="1440160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4" y="764703"/>
            <a:ext cx="5976664" cy="54733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400" b="0" baseline="0">
                <a:latin typeface="+mn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191344" y="122535"/>
            <a:ext cx="5976664" cy="426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 baseline="0">
                <a:latin typeface="+mn-lt"/>
              </a:defRPr>
            </a:lvl1pPr>
            <a:lvl2pPr>
              <a:buFont typeface="Wingdings" pitchFamily="2" charset="2"/>
              <a:buNone/>
              <a:defRPr sz="1600"/>
            </a:lvl2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8624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"/>
            <a:ext cx="12192000" cy="6842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27384"/>
            <a:ext cx="6408712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6327472"/>
            <a:ext cx="1440160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4" y="764703"/>
            <a:ext cx="5976664" cy="54733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400" b="0" baseline="0">
                <a:latin typeface="+mn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191344" y="122535"/>
            <a:ext cx="5976664" cy="426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 baseline="0">
                <a:latin typeface="+mn-lt"/>
              </a:defRPr>
            </a:lvl1pPr>
            <a:lvl2pPr>
              <a:buFont typeface="Wingdings" pitchFamily="2" charset="2"/>
              <a:buNone/>
              <a:defRPr sz="1600"/>
            </a:lvl2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563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3"/>
          <p:cNvSpPr>
            <a:spLocks noGrp="1"/>
          </p:cNvSpPr>
          <p:nvPr userDrawn="1">
            <p:ph type="title" hasCustomPrompt="1"/>
          </p:nvPr>
        </p:nvSpPr>
        <p:spPr>
          <a:xfrm rot="10800000" flipV="1">
            <a:off x="0" y="0"/>
            <a:ext cx="645604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4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  <a:ln>
            <a:noFill/>
          </a:ln>
        </p:spPr>
        <p:txBody>
          <a:bodyPr lIns="360000" tIns="36000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191344" y="122535"/>
            <a:ext cx="5976664" cy="426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 baseline="0">
                <a:latin typeface="+mn-lt"/>
              </a:defRPr>
            </a:lvl1pPr>
            <a:lvl2pPr>
              <a:buFont typeface="Wingdings" pitchFamily="2" charset="2"/>
              <a:buNone/>
              <a:defRPr sz="1600"/>
            </a:lvl2pPr>
          </a:lstStyle>
          <a:p>
            <a:pPr lvl="0"/>
            <a:endParaRPr lang="fr-FR" dirty="0" smtClean="0"/>
          </a:p>
        </p:txBody>
      </p:sp>
      <p:sp>
        <p:nvSpPr>
          <p:cNvPr id="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4" y="764703"/>
            <a:ext cx="5976664" cy="54733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400" b="0" baseline="0">
                <a:latin typeface="+mn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0" y="6327472"/>
            <a:ext cx="1440160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150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DOCUMENTS USED FOR THE GAP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5" r:id="rId3"/>
    <p:sldLayoutId id="2147483694" r:id="rId4"/>
    <p:sldLayoutId id="2147483695" r:id="rId5"/>
    <p:sldLayoutId id="2147483697" r:id="rId6"/>
    <p:sldLayoutId id="2147483692" r:id="rId7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at-social.corp.local/sites/fac35db7-2a6a-4bbb-bbae-d5035850634f_EN-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 GR HSE 001	</a:t>
            </a:r>
            <a:r>
              <a:rPr lang="en-US" dirty="0" err="1" smtClean="0"/>
              <a:t>Attentes</a:t>
            </a:r>
            <a:r>
              <a:rPr lang="en-US" dirty="0" smtClean="0"/>
              <a:t> HSE On-MAESTRO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9732536" cy="266972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Mars 2018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err="1" smtClean="0"/>
              <a:t>Objectifs</a:t>
            </a:r>
            <a:r>
              <a:rPr lang="en-US" dirty="0" smtClean="0"/>
              <a:t>: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 err="1" smtClean="0"/>
              <a:t>Référentiel</a:t>
            </a:r>
            <a:r>
              <a:rPr lang="en-US" dirty="0" smtClean="0"/>
              <a:t> </a:t>
            </a:r>
            <a:r>
              <a:rPr lang="en-US" dirty="0" err="1" smtClean="0"/>
              <a:t>commun</a:t>
            </a:r>
            <a:r>
              <a:rPr lang="en-US" dirty="0" smtClean="0"/>
              <a:t> (</a:t>
            </a:r>
            <a:r>
              <a:rPr lang="en-US" dirty="0" err="1" smtClean="0"/>
              <a:t>mêmes</a:t>
            </a:r>
            <a:r>
              <a:rPr lang="en-US" dirty="0" smtClean="0"/>
              <a:t> </a:t>
            </a:r>
            <a:r>
              <a:rPr lang="en-US" dirty="0" err="1" smtClean="0"/>
              <a:t>termes</a:t>
            </a:r>
            <a:r>
              <a:rPr lang="en-US" dirty="0" smtClean="0"/>
              <a:t> et </a:t>
            </a:r>
            <a:r>
              <a:rPr lang="en-US" dirty="0" err="1" smtClean="0"/>
              <a:t>défintions</a:t>
            </a:r>
            <a:r>
              <a:rPr lang="en-US" dirty="0" smtClean="0"/>
              <a:t>)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 smtClean="0"/>
              <a:t>Simplifier / Clarifier</a:t>
            </a:r>
            <a:endParaRPr lang="en-US" dirty="0"/>
          </a:p>
          <a:p>
            <a:r>
              <a:rPr lang="en-US" dirty="0" smtClean="0"/>
              <a:t>1 </a:t>
            </a:r>
            <a:r>
              <a:rPr lang="en-US" dirty="0" err="1" smtClean="0"/>
              <a:t>seul</a:t>
            </a:r>
            <a:r>
              <a:rPr lang="en-US" dirty="0" smtClean="0"/>
              <a:t> et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protocole</a:t>
            </a:r>
            <a:r>
              <a:rPr lang="en-US" dirty="0" smtClean="0"/>
              <a:t> </a:t>
            </a:r>
            <a:r>
              <a:rPr lang="en-US" dirty="0" err="1" smtClean="0"/>
              <a:t>d’audit</a:t>
            </a:r>
            <a:r>
              <a:rPr lang="en-US" dirty="0" smtClean="0"/>
              <a:t> pour </a:t>
            </a:r>
            <a:r>
              <a:rPr lang="en-US" dirty="0" err="1" smtClean="0"/>
              <a:t>toutes</a:t>
            </a:r>
            <a:r>
              <a:rPr lang="en-US" dirty="0" smtClean="0"/>
              <a:t> les branches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err="1" smtClean="0"/>
              <a:t>Organisation</a:t>
            </a:r>
            <a:r>
              <a:rPr lang="en-US" dirty="0" smtClean="0"/>
              <a:t>: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 smtClean="0"/>
              <a:t>Sous la </a:t>
            </a:r>
            <a:r>
              <a:rPr lang="en-US" dirty="0" err="1" smtClean="0"/>
              <a:t>gouvernance</a:t>
            </a:r>
            <a:r>
              <a:rPr lang="en-US" dirty="0" smtClean="0"/>
              <a:t> de Reflex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 err="1" smtClean="0"/>
              <a:t>Charte</a:t>
            </a:r>
            <a:r>
              <a:rPr lang="en-US" dirty="0" smtClean="0"/>
              <a:t> HSEQ </a:t>
            </a:r>
            <a:r>
              <a:rPr lang="en-US" dirty="0" err="1" smtClean="0"/>
              <a:t>révisée</a:t>
            </a:r>
            <a:r>
              <a:rPr lang="en-US" dirty="0" smtClean="0"/>
              <a:t>  (</a:t>
            </a:r>
            <a:r>
              <a:rPr lang="en-US" dirty="0" err="1" smtClean="0"/>
              <a:t>Sécurité</a:t>
            </a:r>
            <a:r>
              <a:rPr lang="en-US" dirty="0" smtClean="0"/>
              <a:t> = </a:t>
            </a:r>
            <a:r>
              <a:rPr lang="en-US" dirty="0" err="1" smtClean="0"/>
              <a:t>valeur</a:t>
            </a:r>
            <a:r>
              <a:rPr lang="en-US" dirty="0" smtClean="0"/>
              <a:t>)</a:t>
            </a:r>
          </a:p>
          <a:p>
            <a:r>
              <a:rPr lang="fr-FR" dirty="0" smtClean="0"/>
              <a:t>Fusion de la politique et des directives</a:t>
            </a:r>
          </a:p>
          <a:p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err="1" smtClean="0"/>
              <a:t>Périmètre</a:t>
            </a:r>
            <a:r>
              <a:rPr lang="en-US" dirty="0" smtClean="0"/>
              <a:t>: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 err="1" smtClean="0"/>
              <a:t>Hygiène</a:t>
            </a:r>
            <a:r>
              <a:rPr lang="en-US" dirty="0" smtClean="0"/>
              <a:t> </a:t>
            </a:r>
            <a:r>
              <a:rPr lang="en-US" dirty="0" err="1" smtClean="0"/>
              <a:t>industrielle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 err="1" smtClean="0"/>
              <a:t>Sécurité</a:t>
            </a:r>
            <a:endParaRPr lang="en-US" dirty="0"/>
          </a:p>
          <a:p>
            <a:r>
              <a:rPr lang="en-US" dirty="0" err="1" smtClean="0"/>
              <a:t>Environnement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Attentes</a:t>
            </a:r>
            <a:r>
              <a:rPr lang="en-US" dirty="0" smtClean="0"/>
              <a:t> sous la </a:t>
            </a:r>
            <a:r>
              <a:rPr lang="en-US" dirty="0" err="1" smtClean="0"/>
              <a:t>forme</a:t>
            </a:r>
            <a:r>
              <a:rPr lang="en-US" dirty="0" smtClean="0"/>
              <a:t> “</a:t>
            </a:r>
            <a:r>
              <a:rPr lang="en-US" dirty="0" err="1" smtClean="0"/>
              <a:t>Etat</a:t>
            </a:r>
            <a:r>
              <a:rPr lang="en-US" dirty="0" smtClean="0"/>
              <a:t> </a:t>
            </a:r>
            <a:r>
              <a:rPr lang="en-US" dirty="0" err="1" smtClean="0"/>
              <a:t>désiré</a:t>
            </a:r>
            <a:r>
              <a:rPr lang="en-US" dirty="0" smtClean="0"/>
              <a:t>” </a:t>
            </a:r>
            <a:r>
              <a:rPr lang="en-US" dirty="0" err="1" smtClean="0"/>
              <a:t>plutôt</a:t>
            </a:r>
            <a:r>
              <a:rPr lang="en-US" dirty="0" smtClean="0"/>
              <a:t> que “La Direction </a:t>
            </a:r>
            <a:r>
              <a:rPr lang="en-US" dirty="0" err="1" smtClean="0"/>
              <a:t>doit</a:t>
            </a:r>
            <a:r>
              <a:rPr lang="en-US" dirty="0" smtClean="0"/>
              <a:t>…”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Date </a:t>
            </a:r>
            <a:r>
              <a:rPr lang="fr-FR" dirty="0"/>
              <a:t>d’application : 6 mois après la date de </a:t>
            </a:r>
            <a:r>
              <a:rPr lang="fr-FR" dirty="0" smtClean="0"/>
              <a:t>publication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ONE-MAESTRO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Tableau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59008"/>
              </p:ext>
            </p:extLst>
          </p:nvPr>
        </p:nvGraphicFramePr>
        <p:xfrm>
          <a:off x="247136" y="3356992"/>
          <a:ext cx="11593288" cy="3097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432"/>
                <a:gridCol w="288032"/>
                <a:gridCol w="2160240"/>
                <a:gridCol w="216024"/>
                <a:gridCol w="5040560"/>
              </a:tblGrid>
              <a:tr h="341157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err="1" smtClean="0">
                          <a:latin typeface="+mn-lt"/>
                        </a:rPr>
                        <a:t>Principaux</a:t>
                      </a:r>
                      <a:r>
                        <a:rPr lang="en-GB" sz="1400" b="1" dirty="0" smtClean="0">
                          <a:latin typeface="+mn-lt"/>
                        </a:rPr>
                        <a:t> </a:t>
                      </a:r>
                      <a:r>
                        <a:rPr lang="en-GB" sz="1400" b="1" dirty="0" err="1" smtClean="0">
                          <a:latin typeface="+mn-lt"/>
                        </a:rPr>
                        <a:t>changements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400" b="1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latin typeface="+mn-lt"/>
                        </a:rPr>
                        <a:t>Branches </a:t>
                      </a:r>
                      <a:r>
                        <a:rPr lang="en-GB" sz="1400" b="1" dirty="0" err="1" smtClean="0">
                          <a:latin typeface="+mn-lt"/>
                        </a:rPr>
                        <a:t>concernées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400" b="1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+mn-lt"/>
                        </a:rPr>
                        <a:t>Impacts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8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Suppression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 :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La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sûreté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, le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sociétal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Matrice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risque </a:t>
                      </a:r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6x6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endParaRPr lang="en-GB" sz="1400" baseline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Chaîne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commandement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Explicite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maintenant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62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6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Droit de refuser des sous-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traitants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endParaRPr lang="en-GB" sz="1400" baseline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9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Auto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évaluations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Remplace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les audits de </a:t>
                      </a: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suivi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Revue de direction plus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détaillée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baseline="0" dirty="0" smtClean="0">
                          <a:latin typeface="+mn-lt"/>
                        </a:rPr>
                        <a:t>Pas de </a:t>
                      </a:r>
                      <a:r>
                        <a:rPr lang="en-GB" sz="1400" baseline="0" dirty="0" err="1" smtClean="0">
                          <a:latin typeface="+mn-lt"/>
                        </a:rPr>
                        <a:t>changement</a:t>
                      </a:r>
                      <a:r>
                        <a:rPr lang="en-GB" sz="1400" baseline="0" dirty="0" smtClean="0">
                          <a:latin typeface="+mn-lt"/>
                        </a:rPr>
                        <a:t> </a:t>
                      </a:r>
                      <a:r>
                        <a:rPr lang="en-GB" sz="1400" baseline="0" dirty="0" err="1" smtClean="0">
                          <a:latin typeface="+mn-lt"/>
                        </a:rPr>
                        <a:t>significatif</a:t>
                      </a:r>
                      <a:endParaRPr lang="en-GB" sz="1400" baseline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US" dirty="0" err="1" smtClean="0"/>
              <a:t>Présentation</a:t>
            </a:r>
            <a:r>
              <a:rPr lang="en-US" dirty="0" smtClean="0"/>
              <a:t> de la </a:t>
            </a:r>
            <a:r>
              <a:rPr lang="en-US" dirty="0" err="1" smtClean="0"/>
              <a:t>Règle</a:t>
            </a:r>
            <a:r>
              <a:rPr lang="en-US" dirty="0" smtClean="0"/>
              <a:t> – </a:t>
            </a:r>
            <a:r>
              <a:rPr lang="en-US" dirty="0"/>
              <a:t>CR GR HSE </a:t>
            </a:r>
            <a:r>
              <a:rPr lang="en-US" dirty="0" smtClean="0"/>
              <a:t>001 </a:t>
            </a:r>
            <a:r>
              <a:rPr lang="en-US" dirty="0" err="1" smtClean="0"/>
              <a:t>Attentes</a:t>
            </a:r>
            <a:r>
              <a:rPr lang="en-US" dirty="0" smtClean="0"/>
              <a:t> </a:t>
            </a:r>
            <a:r>
              <a:rPr lang="en-US" dirty="0" smtClean="0"/>
              <a:t>HSE One-MAESTRO</a:t>
            </a:r>
            <a:endParaRPr lang="en-US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69506"/>
              </p:ext>
            </p:extLst>
          </p:nvPr>
        </p:nvGraphicFramePr>
        <p:xfrm>
          <a:off x="247136" y="476672"/>
          <a:ext cx="11593288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440"/>
                <a:gridCol w="72008"/>
                <a:gridCol w="9488840"/>
              </a:tblGrid>
              <a:tr h="60007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8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Highlights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400" dirty="0" err="1" smtClean="0">
                          <a:latin typeface="+mn-lt"/>
                        </a:rPr>
                        <a:t>Cette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règle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est</a:t>
                      </a:r>
                      <a:r>
                        <a:rPr lang="en-US" sz="1400" dirty="0" smtClean="0">
                          <a:latin typeface="+mn-lt"/>
                        </a:rPr>
                        <a:t> le </a:t>
                      </a:r>
                      <a:r>
                        <a:rPr lang="en-US" sz="1400" dirty="0" err="1" smtClean="0">
                          <a:latin typeface="+mn-lt"/>
                        </a:rPr>
                        <a:t>résultat</a:t>
                      </a:r>
                      <a:r>
                        <a:rPr lang="en-US" sz="1400" dirty="0" smtClean="0">
                          <a:latin typeface="+mn-lt"/>
                        </a:rPr>
                        <a:t> d’un </a:t>
                      </a:r>
                      <a:r>
                        <a:rPr lang="en-US" sz="1400" dirty="0" err="1" smtClean="0">
                          <a:latin typeface="+mn-lt"/>
                        </a:rPr>
                        <a:t>exercice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d’harmonisation</a:t>
                      </a:r>
                      <a:r>
                        <a:rPr lang="en-US" sz="1400" dirty="0" smtClean="0">
                          <a:latin typeface="+mn-lt"/>
                        </a:rPr>
                        <a:t> au </a:t>
                      </a:r>
                      <a:r>
                        <a:rPr lang="en-US" sz="1400" dirty="0" err="1" smtClean="0">
                          <a:latin typeface="+mn-lt"/>
                        </a:rPr>
                        <a:t>niveau</a:t>
                      </a:r>
                      <a:r>
                        <a:rPr lang="en-US" sz="1400" dirty="0" smtClean="0">
                          <a:latin typeface="+mn-lt"/>
                        </a:rPr>
                        <a:t> du </a:t>
                      </a:r>
                      <a:r>
                        <a:rPr lang="en-US" sz="1400" dirty="0" err="1" smtClean="0">
                          <a:latin typeface="+mn-lt"/>
                        </a:rPr>
                        <a:t>Groupe</a:t>
                      </a:r>
                      <a:r>
                        <a:rPr lang="en-US" sz="1400" dirty="0" smtClean="0">
                          <a:latin typeface="+mn-lt"/>
                        </a:rPr>
                        <a:t>.</a:t>
                      </a: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400" dirty="0" err="1" smtClean="0">
                          <a:latin typeface="+mn-lt"/>
                        </a:rPr>
                        <a:t>Changements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significatifs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très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limités</a:t>
                      </a:r>
                      <a:r>
                        <a:rPr lang="en-US" sz="1400" dirty="0" smtClean="0">
                          <a:latin typeface="+mn-lt"/>
                        </a:rPr>
                        <a:t> par rapport aux</a:t>
                      </a:r>
                      <a:r>
                        <a:rPr lang="en-US" sz="1400" baseline="0" dirty="0" smtClean="0">
                          <a:latin typeface="+mn-lt"/>
                        </a:rPr>
                        <a:t> Maestro des branches.</a:t>
                      </a:r>
                      <a:endParaRPr lang="en-US" sz="1400" dirty="0" smtClean="0">
                        <a:latin typeface="+mn-lt"/>
                      </a:endParaRP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400" dirty="0" smtClean="0">
                          <a:latin typeface="+mn-lt"/>
                        </a:rPr>
                        <a:t>Des </a:t>
                      </a:r>
                      <a:r>
                        <a:rPr lang="en-US" sz="1400" dirty="0" err="1" smtClean="0">
                          <a:latin typeface="+mn-lt"/>
                        </a:rPr>
                        <a:t>détails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spécifiques</a:t>
                      </a:r>
                      <a:r>
                        <a:rPr lang="en-US" sz="1400" baseline="0" dirty="0" smtClean="0">
                          <a:latin typeface="+mn-lt"/>
                        </a:rPr>
                        <a:t> aux branches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n’ont</a:t>
                      </a:r>
                      <a:r>
                        <a:rPr lang="en-US" sz="1400" baseline="0" dirty="0" smtClean="0">
                          <a:latin typeface="+mn-lt"/>
                        </a:rPr>
                        <a:t> pas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été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retenus</a:t>
                      </a:r>
                      <a:r>
                        <a:rPr lang="en-US" sz="1400" baseline="0" dirty="0" smtClean="0">
                          <a:latin typeface="+mn-lt"/>
                        </a:rPr>
                        <a:t> et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seront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repris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dans</a:t>
                      </a:r>
                      <a:r>
                        <a:rPr lang="en-US" sz="1400" baseline="0" dirty="0" smtClean="0">
                          <a:latin typeface="+mn-lt"/>
                        </a:rPr>
                        <a:t> des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règles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spécifiques</a:t>
                      </a:r>
                      <a:r>
                        <a:rPr lang="en-US" sz="1400" baseline="0" dirty="0" smtClean="0">
                          <a:latin typeface="+mn-lt"/>
                        </a:rPr>
                        <a:t> (par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exemple</a:t>
                      </a:r>
                      <a:r>
                        <a:rPr lang="en-US" sz="1400" baseline="0" dirty="0" smtClean="0">
                          <a:latin typeface="+mn-lt"/>
                        </a:rPr>
                        <a:t> RSES pour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l’EP</a:t>
                      </a:r>
                      <a:r>
                        <a:rPr lang="en-US" sz="1400" baseline="0" dirty="0" smtClean="0">
                          <a:latin typeface="+mn-lt"/>
                        </a:rPr>
                        <a:t>; isolations pour RC).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Remplace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les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règles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existantes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latin typeface="+mn-lt"/>
                        </a:rPr>
                        <a:t>DIR-SEC-001 </a:t>
                      </a:r>
                      <a:r>
                        <a:rPr lang="fr-FR" sz="1400" dirty="0" smtClean="0">
                          <a:latin typeface="+mn-lt"/>
                        </a:rPr>
                        <a:t>Les Directives Sécurité Groupe : Principes généraux </a:t>
                      </a:r>
                      <a:endParaRPr lang="en-GB" sz="1400" dirty="0" smtClean="0">
                        <a:latin typeface="+mn-lt"/>
                      </a:endParaRP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latin typeface="+mn-lt"/>
                        </a:rPr>
                        <a:t>CR EP HSE 001 </a:t>
                      </a:r>
                      <a:r>
                        <a:rPr lang="fr-FR" sz="1400" dirty="0" smtClean="0">
                          <a:latin typeface="+mn-lt"/>
                        </a:rPr>
                        <a:t>Application de la politique HSE de l'EP : MAESTRO</a:t>
                      </a: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latin typeface="+mn-lt"/>
                        </a:rPr>
                        <a:t>CR G&amp;P HSE 011 </a:t>
                      </a:r>
                      <a:r>
                        <a:rPr lang="en-GB" sz="1400" dirty="0" err="1" smtClean="0">
                          <a:latin typeface="+mn-lt"/>
                        </a:rPr>
                        <a:t>Système</a:t>
                      </a:r>
                      <a:r>
                        <a:rPr lang="en-GB" sz="1400" dirty="0" smtClean="0">
                          <a:latin typeface="+mn-lt"/>
                        </a:rPr>
                        <a:t> de Management HSE Management System</a:t>
                      </a: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latin typeface="+mn-lt"/>
                        </a:rPr>
                        <a:t>CR-MS-HSEQ-110 MS HSEQ management general requirements</a:t>
                      </a: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latin typeface="+mn-lt"/>
                        </a:rPr>
                        <a:t>CR-RC-HSE-100 </a:t>
                      </a:r>
                      <a:r>
                        <a:rPr lang="fr-FR" sz="1400" dirty="0" smtClean="0">
                          <a:latin typeface="+mn-lt"/>
                        </a:rPr>
                        <a:t>RC MAESTRO</a:t>
                      </a:r>
                      <a:endParaRPr lang="en-GB" sz="14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e 58"/>
          <p:cNvGrpSpPr/>
          <p:nvPr/>
        </p:nvGrpSpPr>
        <p:grpSpPr>
          <a:xfrm>
            <a:off x="4511824" y="4060750"/>
            <a:ext cx="1191214" cy="160338"/>
            <a:chOff x="8022214" y="5517232"/>
            <a:chExt cx="1191214" cy="160338"/>
          </a:xfrm>
        </p:grpSpPr>
        <p:sp>
          <p:nvSpPr>
            <p:cNvPr id="61" name="RectangleLegend2"/>
            <p:cNvSpPr>
              <a:spLocks noChangeArrowheads="1"/>
            </p:cNvSpPr>
            <p:nvPr/>
          </p:nvSpPr>
          <p:spPr bwMode="gray">
            <a:xfrm>
              <a:off x="8022214" y="551723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62" name="RectangleLegend3"/>
            <p:cNvSpPr>
              <a:spLocks noChangeArrowheads="1"/>
            </p:cNvSpPr>
            <p:nvPr/>
          </p:nvSpPr>
          <p:spPr bwMode="gray">
            <a:xfrm>
              <a:off x="8364252" y="551723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63" name="RectangleLegend4"/>
            <p:cNvSpPr>
              <a:spLocks noChangeArrowheads="1"/>
            </p:cNvSpPr>
            <p:nvPr/>
          </p:nvSpPr>
          <p:spPr bwMode="gray">
            <a:xfrm>
              <a:off x="8706290" y="5517232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64" name="RectangleLegend4"/>
            <p:cNvSpPr>
              <a:spLocks noChangeArrowheads="1"/>
            </p:cNvSpPr>
            <p:nvPr/>
          </p:nvSpPr>
          <p:spPr bwMode="gray">
            <a:xfrm>
              <a:off x="9048328" y="5517232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4" name="Groupe 95"/>
          <p:cNvGrpSpPr/>
          <p:nvPr/>
        </p:nvGrpSpPr>
        <p:grpSpPr>
          <a:xfrm>
            <a:off x="4511824" y="4725144"/>
            <a:ext cx="1191214" cy="160338"/>
            <a:chOff x="8022214" y="5517232"/>
            <a:chExt cx="1191214" cy="160338"/>
          </a:xfrm>
        </p:grpSpPr>
        <p:sp>
          <p:nvSpPr>
            <p:cNvPr id="97" name="RectangleLegend2"/>
            <p:cNvSpPr>
              <a:spLocks noChangeArrowheads="1"/>
            </p:cNvSpPr>
            <p:nvPr/>
          </p:nvSpPr>
          <p:spPr bwMode="gray">
            <a:xfrm>
              <a:off x="8022214" y="551723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98" name="RectangleLegend3"/>
            <p:cNvSpPr>
              <a:spLocks noChangeArrowheads="1"/>
            </p:cNvSpPr>
            <p:nvPr/>
          </p:nvSpPr>
          <p:spPr bwMode="gray">
            <a:xfrm>
              <a:off x="8364252" y="551723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99" name="RectangleLegend4"/>
            <p:cNvSpPr>
              <a:spLocks noChangeArrowheads="1"/>
            </p:cNvSpPr>
            <p:nvPr/>
          </p:nvSpPr>
          <p:spPr bwMode="gray">
            <a:xfrm>
              <a:off x="8706290" y="5517232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00" name="RectangleLegend4"/>
            <p:cNvSpPr>
              <a:spLocks noChangeArrowheads="1"/>
            </p:cNvSpPr>
            <p:nvPr/>
          </p:nvSpPr>
          <p:spPr bwMode="gray">
            <a:xfrm>
              <a:off x="9048328" y="5517232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5" name="Groupe 100"/>
          <p:cNvGrpSpPr/>
          <p:nvPr/>
        </p:nvGrpSpPr>
        <p:grpSpPr>
          <a:xfrm>
            <a:off x="4511824" y="5173514"/>
            <a:ext cx="1191214" cy="160338"/>
            <a:chOff x="8022214" y="5517232"/>
            <a:chExt cx="1191214" cy="160338"/>
          </a:xfrm>
        </p:grpSpPr>
        <p:sp>
          <p:nvSpPr>
            <p:cNvPr id="102" name="RectangleLegend2"/>
            <p:cNvSpPr>
              <a:spLocks noChangeArrowheads="1"/>
            </p:cNvSpPr>
            <p:nvPr/>
          </p:nvSpPr>
          <p:spPr bwMode="gray">
            <a:xfrm>
              <a:off x="8022214" y="551723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03" name="RectangleLegend3"/>
            <p:cNvSpPr>
              <a:spLocks noChangeArrowheads="1"/>
            </p:cNvSpPr>
            <p:nvPr/>
          </p:nvSpPr>
          <p:spPr bwMode="gray">
            <a:xfrm>
              <a:off x="8364252" y="551723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04" name="RectangleLegend4"/>
            <p:cNvSpPr>
              <a:spLocks noChangeArrowheads="1"/>
            </p:cNvSpPr>
            <p:nvPr/>
          </p:nvSpPr>
          <p:spPr bwMode="gray">
            <a:xfrm>
              <a:off x="8706290" y="5517232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05" name="RectangleLegend4"/>
            <p:cNvSpPr>
              <a:spLocks noChangeArrowheads="1"/>
            </p:cNvSpPr>
            <p:nvPr/>
          </p:nvSpPr>
          <p:spPr bwMode="gray">
            <a:xfrm>
              <a:off x="9048328" y="5517232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6" name="Groupe 105"/>
          <p:cNvGrpSpPr/>
          <p:nvPr/>
        </p:nvGrpSpPr>
        <p:grpSpPr>
          <a:xfrm>
            <a:off x="4511824" y="5661248"/>
            <a:ext cx="1191214" cy="160338"/>
            <a:chOff x="8022214" y="5517232"/>
            <a:chExt cx="1191214" cy="160338"/>
          </a:xfrm>
        </p:grpSpPr>
        <p:sp>
          <p:nvSpPr>
            <p:cNvPr id="107" name="RectangleLegend2"/>
            <p:cNvSpPr>
              <a:spLocks noChangeArrowheads="1"/>
            </p:cNvSpPr>
            <p:nvPr/>
          </p:nvSpPr>
          <p:spPr bwMode="gray">
            <a:xfrm>
              <a:off x="8022214" y="551723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08" name="RectangleLegend3"/>
            <p:cNvSpPr>
              <a:spLocks noChangeArrowheads="1"/>
            </p:cNvSpPr>
            <p:nvPr/>
          </p:nvSpPr>
          <p:spPr bwMode="gray">
            <a:xfrm>
              <a:off x="8364252" y="551723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09" name="RectangleLegend4"/>
            <p:cNvSpPr>
              <a:spLocks noChangeArrowheads="1"/>
            </p:cNvSpPr>
            <p:nvPr/>
          </p:nvSpPr>
          <p:spPr bwMode="gray">
            <a:xfrm>
              <a:off x="8706290" y="5517232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10" name="RectangleLegend4"/>
            <p:cNvSpPr>
              <a:spLocks noChangeArrowheads="1"/>
            </p:cNvSpPr>
            <p:nvPr/>
          </p:nvSpPr>
          <p:spPr bwMode="gray">
            <a:xfrm>
              <a:off x="9048328" y="5517232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7" name="Groupe 110"/>
          <p:cNvGrpSpPr/>
          <p:nvPr/>
        </p:nvGrpSpPr>
        <p:grpSpPr>
          <a:xfrm>
            <a:off x="4511824" y="6109618"/>
            <a:ext cx="1191214" cy="160338"/>
            <a:chOff x="8022214" y="5517232"/>
            <a:chExt cx="1191214" cy="160338"/>
          </a:xfrm>
        </p:grpSpPr>
        <p:sp>
          <p:nvSpPr>
            <p:cNvPr id="112" name="RectangleLegend2"/>
            <p:cNvSpPr>
              <a:spLocks noChangeArrowheads="1"/>
            </p:cNvSpPr>
            <p:nvPr/>
          </p:nvSpPr>
          <p:spPr bwMode="gray">
            <a:xfrm>
              <a:off x="8022214" y="551723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13" name="RectangleLegend3"/>
            <p:cNvSpPr>
              <a:spLocks noChangeArrowheads="1"/>
            </p:cNvSpPr>
            <p:nvPr/>
          </p:nvSpPr>
          <p:spPr bwMode="gray">
            <a:xfrm>
              <a:off x="8364252" y="551723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14" name="RectangleLegend4"/>
            <p:cNvSpPr>
              <a:spLocks noChangeArrowheads="1"/>
            </p:cNvSpPr>
            <p:nvPr/>
          </p:nvSpPr>
          <p:spPr bwMode="gray">
            <a:xfrm>
              <a:off x="8706290" y="5517232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15" name="RectangleLegend4"/>
            <p:cNvSpPr>
              <a:spLocks noChangeArrowheads="1"/>
            </p:cNvSpPr>
            <p:nvPr/>
          </p:nvSpPr>
          <p:spPr bwMode="gray">
            <a:xfrm>
              <a:off x="9048328" y="5517232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8184458" y="6597351"/>
            <a:ext cx="470406" cy="171451"/>
            <a:chOff x="9219943" y="2553779"/>
            <a:chExt cx="470406" cy="171451"/>
          </a:xfrm>
        </p:grpSpPr>
        <p:sp>
          <p:nvSpPr>
            <p:cNvPr id="120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21" name="Legend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E&amp;P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9" name="Group 45"/>
          <p:cNvGrpSpPr/>
          <p:nvPr/>
        </p:nvGrpSpPr>
        <p:grpSpPr>
          <a:xfrm>
            <a:off x="8757310" y="6597351"/>
            <a:ext cx="510480" cy="171451"/>
            <a:chOff x="9219943" y="2756349"/>
            <a:chExt cx="510480" cy="171451"/>
          </a:xfrm>
        </p:grpSpPr>
        <p:sp>
          <p:nvSpPr>
            <p:cNvPr id="123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24" name="Legend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M&amp;S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0" name="Group 46"/>
          <p:cNvGrpSpPr/>
          <p:nvPr/>
        </p:nvGrpSpPr>
        <p:grpSpPr>
          <a:xfrm>
            <a:off x="9408368" y="6597352"/>
            <a:ext cx="480024" cy="171450"/>
            <a:chOff x="9963489" y="2348072"/>
            <a:chExt cx="480024" cy="171450"/>
          </a:xfrm>
        </p:grpSpPr>
        <p:sp>
          <p:nvSpPr>
            <p:cNvPr id="126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27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R&amp;C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1" name="Group 47"/>
          <p:cNvGrpSpPr/>
          <p:nvPr/>
        </p:nvGrpSpPr>
        <p:grpSpPr>
          <a:xfrm>
            <a:off x="10055642" y="6597352"/>
            <a:ext cx="468802" cy="171450"/>
            <a:chOff x="9963489" y="2555193"/>
            <a:chExt cx="468802" cy="171450"/>
          </a:xfrm>
        </p:grpSpPr>
        <p:sp>
          <p:nvSpPr>
            <p:cNvPr id="129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30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GRP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sp>
        <p:nvSpPr>
          <p:cNvPr id="43" name="RectangleLegend2"/>
          <p:cNvSpPr>
            <a:spLocks noChangeArrowheads="1"/>
          </p:cNvSpPr>
          <p:nvPr/>
        </p:nvSpPr>
        <p:spPr bwMode="gray">
          <a:xfrm>
            <a:off x="4511824" y="4293096"/>
            <a:ext cx="165100" cy="1603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000" baseline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41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US" dirty="0"/>
              <a:t>SUPPORT AU DEPLOIEMENT</a:t>
            </a:r>
          </a:p>
        </p:txBody>
      </p:sp>
      <p:sp>
        <p:nvSpPr>
          <p:cNvPr id="65" name="Titre 1"/>
          <p:cNvSpPr txBox="1">
            <a:spLocks/>
          </p:cNvSpPr>
          <p:nvPr/>
        </p:nvSpPr>
        <p:spPr>
          <a:xfrm>
            <a:off x="767408" y="836712"/>
            <a:ext cx="10873208" cy="5544616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+mn-lt"/>
              </a:rPr>
              <a:t>Analyse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d’écart</a:t>
            </a:r>
            <a:r>
              <a:rPr lang="en-US" sz="2000" dirty="0" smtClean="0">
                <a:latin typeface="+mn-lt"/>
              </a:rPr>
              <a:t> et </a:t>
            </a:r>
            <a:r>
              <a:rPr lang="en-US" sz="2000" dirty="0" err="1" smtClean="0">
                <a:latin typeface="+mn-lt"/>
              </a:rPr>
              <a:t>présentation</a:t>
            </a:r>
            <a:endParaRPr lang="en-US" sz="2000" dirty="0" smtClean="0">
              <a:latin typeface="+mn-lt"/>
            </a:endParaRPr>
          </a:p>
          <a:p>
            <a:pPr marL="787400" lvl="2" indent="-342900"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+mn-lt"/>
              </a:rPr>
              <a:t>Analyse d’écart comparant les exigences de la nouvelle règle One-Maestro avec celles existantes des branches</a:t>
            </a:r>
          </a:p>
          <a:p>
            <a:pPr marL="787400" lvl="2" indent="-342900"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+mn-lt"/>
              </a:rPr>
              <a:t>Présentation à destination des Directeurs d’entités et filiales pour faciliter la transposition locale de la règle </a:t>
            </a:r>
            <a:r>
              <a:rPr lang="en-US" sz="2000" dirty="0" smtClean="0">
                <a:latin typeface="+mn-lt"/>
              </a:rPr>
              <a:t>:</a:t>
            </a:r>
          </a:p>
          <a:p>
            <a:pPr marL="1346200" indent="-444500" algn="just">
              <a:buFont typeface="Wingdings" panose="05000000000000000000" pitchFamily="2" charset="2"/>
              <a:buChar char="§"/>
              <a:tabLst>
                <a:tab pos="1524000" algn="l"/>
              </a:tabLst>
            </a:pPr>
            <a:r>
              <a:rPr lang="en-US" sz="2000" dirty="0" err="1" smtClean="0">
                <a:latin typeface="+mn-lt"/>
              </a:rPr>
              <a:t>Nouveautés</a:t>
            </a:r>
            <a:endParaRPr lang="en-US" sz="2000" dirty="0" smtClean="0">
              <a:latin typeface="+mn-lt"/>
            </a:endParaRPr>
          </a:p>
          <a:p>
            <a:pPr marL="1346200" indent="-444500" algn="just">
              <a:buFont typeface="Wingdings" panose="05000000000000000000" pitchFamily="2" charset="2"/>
              <a:buChar char="§"/>
              <a:tabLst>
                <a:tab pos="1524000" algn="l"/>
              </a:tabLst>
            </a:pPr>
            <a:r>
              <a:rPr lang="en-US" sz="2000" dirty="0" err="1" smtClean="0">
                <a:latin typeface="+mn-lt"/>
              </a:rPr>
              <a:t>Retraits</a:t>
            </a:r>
            <a:endParaRPr lang="en-US" sz="2000" dirty="0" smtClean="0">
              <a:latin typeface="+mn-lt"/>
            </a:endParaRPr>
          </a:p>
          <a:p>
            <a:pPr marL="1346200" indent="-444500" algn="just">
              <a:buFont typeface="Wingdings" panose="05000000000000000000" pitchFamily="2" charset="2"/>
              <a:buChar char="§"/>
              <a:tabLst>
                <a:tab pos="1524000" algn="l"/>
              </a:tabLst>
            </a:pPr>
            <a:r>
              <a:rPr lang="en-US" sz="2000" dirty="0" err="1" smtClean="0">
                <a:latin typeface="+mn-lt"/>
              </a:rPr>
              <a:t>Changements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significatifs</a:t>
            </a:r>
            <a:endParaRPr lang="en-US" sz="2000" dirty="0" smtClean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</a:rPr>
              <a:t>Formation One-Maestro pour Managers </a:t>
            </a:r>
            <a:r>
              <a:rPr lang="en-US" sz="2000" dirty="0" err="1" smtClean="0">
                <a:latin typeface="+mn-lt"/>
              </a:rPr>
              <a:t>disponible</a:t>
            </a:r>
            <a:r>
              <a:rPr lang="en-US" sz="2000" dirty="0" smtClean="0">
                <a:latin typeface="+mn-lt"/>
              </a:rPr>
              <a:t> à </a:t>
            </a:r>
            <a:r>
              <a:rPr lang="en-US" sz="2000" dirty="0" err="1" smtClean="0">
                <a:latin typeface="+mn-lt"/>
              </a:rPr>
              <a:t>partir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mai</a:t>
            </a:r>
            <a:r>
              <a:rPr lang="en-US" sz="2000" dirty="0" smtClean="0">
                <a:latin typeface="+mn-lt"/>
              </a:rPr>
              <a:t> 2018</a:t>
            </a:r>
            <a:endParaRPr lang="en-US" sz="20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</a:rPr>
              <a:t>Supports de communication</a:t>
            </a:r>
          </a:p>
          <a:p>
            <a:pPr marL="787400" lvl="2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Brochure</a:t>
            </a:r>
          </a:p>
          <a:p>
            <a:pPr marL="787400" lvl="2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Posters (par principle</a:t>
            </a:r>
            <a:r>
              <a:rPr lang="en-US" sz="2000" dirty="0">
                <a:latin typeface="+mn-lt"/>
              </a:rPr>
              <a:t>) </a:t>
            </a:r>
          </a:p>
          <a:p>
            <a:pPr marL="787400" lvl="2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Communauté</a:t>
            </a:r>
            <a:r>
              <a:rPr lang="en-US" sz="2000" dirty="0" smtClean="0">
                <a:latin typeface="+mn-lt"/>
              </a:rPr>
              <a:t> WAT : </a:t>
            </a:r>
            <a:r>
              <a:rPr lang="en-US" sz="2000" dirty="0" smtClean="0">
                <a:latin typeface="+mn-lt"/>
                <a:hlinkClick r:id="rId3"/>
              </a:rPr>
              <a:t>http://wat-social.corp.local/sites/fac35db7-2a6a-4bbb-bbae-d5035850634f_EN-US#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Grand écran</PresentationFormat>
  <Paragraphs>70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Calibri</vt:lpstr>
      <vt:lpstr>Wingdings</vt:lpstr>
      <vt:lpstr/>
      <vt:lpstr>CR GR HSE 001 Attentes HSE On-MAESTRO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Sebastien MUNERET</dc:creator>
  <cp:lastModifiedBy>Sebastien MUNERET</cp:lastModifiedBy>
  <cp:revision>164</cp:revision>
  <dcterms:modified xsi:type="dcterms:W3CDTF">2018-03-13T08:38:33Z</dcterms:modified>
</cp:coreProperties>
</file>