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10.xml" ContentType="application/vnd.openxmlformats-officedocument.presentationml.notesSlide+xml"/>
  <Override PartName="/ppt/notesSlides/notesSlide7.xml" ContentType="application/vnd.openxmlformats-officedocument.presentationml.notesSlide+xml"/>
  <Override PartName="/ppt/notesSlides/notesSlide11.xml" ContentType="application/vnd.openxmlformats-officedocument.presentationml.notesSlide+xml"/>
  <Override PartName="/ppt/slideMasters/slideMaster1.xml" ContentType="application/vnd.openxmlformats-officedocument.presentationml.slideMaster+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3.xml" ContentType="application/vnd.openxmlformats-officedocument.presentationml.notes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4.xml" ContentType="application/vnd.openxmlformats-officedocument.presentationml.notesSlide+xml"/>
  <Override PartName="/ppt/handoutMasters/handoutMaster1.xml" ContentType="application/vnd.openxmlformats-officedocument.presentationml.handoutMaster+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handoutMasterIdLst>
    <p:handoutMasterId r:id="rId14"/>
  </p:handoutMasterIdLst>
  <p:sldIdLst>
    <p:sldId id="279" r:id="rId2"/>
    <p:sldId id="280" r:id="rId3"/>
    <p:sldId id="311" r:id="rId4"/>
    <p:sldId id="303" r:id="rId5"/>
    <p:sldId id="304" r:id="rId6"/>
    <p:sldId id="305" r:id="rId7"/>
    <p:sldId id="306" r:id="rId8"/>
    <p:sldId id="309" r:id="rId9"/>
    <p:sldId id="310" r:id="rId10"/>
    <p:sldId id="307" r:id="rId11"/>
    <p:sldId id="301" r:id="rId12"/>
  </p:sldIdLst>
  <p:sldSz cx="12192000" cy="6858000"/>
  <p:notesSz cx="6797675" cy="9926638"/>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D050"/>
    <a:srgbClr val="A6A6A6"/>
    <a:srgbClr val="FF9900"/>
    <a:srgbClr val="7030A0"/>
    <a:srgbClr val="376092"/>
    <a:srgbClr val="A90025"/>
    <a:srgbClr val="AC8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5405" autoAdjust="0"/>
  </p:normalViewPr>
  <p:slideViewPr>
    <p:cSldViewPr>
      <p:cViewPr varScale="1">
        <p:scale>
          <a:sx n="79" d="100"/>
          <a:sy n="79" d="100"/>
        </p:scale>
        <p:origin x="360" y="77"/>
      </p:cViewPr>
      <p:guideLst>
        <p:guide orient="horz" pos="2160"/>
        <p:guide pos="3840"/>
      </p:guideLst>
    </p:cSldViewPr>
  </p:slideViewPr>
  <p:outlineViewPr>
    <p:cViewPr>
      <p:scale>
        <a:sx n="33" d="100"/>
        <a:sy n="33" d="100"/>
      </p:scale>
      <p:origin x="0" y="7572"/>
    </p:cViewPr>
  </p:outlineViewPr>
  <p:notesTextViewPr>
    <p:cViewPr>
      <p:scale>
        <a:sx n="75" d="100"/>
        <a:sy n="75" d="100"/>
      </p:scale>
      <p:origin x="0" y="0"/>
    </p:cViewPr>
  </p:notesTextViewPr>
  <p:sorterViewPr>
    <p:cViewPr>
      <p:scale>
        <a:sx n="100" d="100"/>
        <a:sy n="100" d="100"/>
      </p:scale>
      <p:origin x="0" y="0"/>
    </p:cViewPr>
  </p:sorterViewPr>
  <p:notesViewPr>
    <p:cSldViewPr>
      <p:cViewPr varScale="1">
        <p:scale>
          <a:sx n="83" d="100"/>
          <a:sy n="83" d="100"/>
        </p:scale>
        <p:origin x="-1956"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noEditPoints="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noEditPoints="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AA8F9218-3AC4-4588-AD15-C8B9615A4193}" type="datetimeFigureOut">
              <a:rPr lang="en-US" smtClean="0"/>
              <a:pPr/>
              <a:t>9/21/2018</a:t>
            </a:fld>
            <a:endParaRPr lang="en-US"/>
          </a:p>
        </p:txBody>
      </p:sp>
      <p:sp>
        <p:nvSpPr>
          <p:cNvPr id="4" name="Espace réservé du pied de page 3"/>
          <p:cNvSpPr>
            <a:spLocks noGrp="1" noEditPoints="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Espace réservé du numéro de diapositive 4"/>
          <p:cNvSpPr>
            <a:spLocks noGrp="1" noEditPoints="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6471A043-F37E-42BC-90A9-BA46E9EBA480}" type="slidenum">
              <a:rPr lang="en-US" smtClean="0"/>
              <a:pPr/>
              <a:t>‹#›</a:t>
            </a:fld>
            <a:endParaRPr lang="en-US"/>
          </a:p>
        </p:txBody>
      </p:sp>
    </p:spTree>
    <p:extLst>
      <p:ext uri="{BB962C8B-B14F-4D97-AF65-F5344CB8AC3E}">
        <p14:creationId xmlns:p14="http://schemas.microsoft.com/office/powerpoint/2010/main" val="20347101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noEditPoints="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noEditPoints="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BBCB1C22-5F7F-45DB-B066-C38515A5A04C}" type="datetimeFigureOut">
              <a:rPr lang="en-US" smtClean="0"/>
              <a:pPr/>
              <a:t>9/21/2018</a:t>
            </a:fld>
            <a:endParaRPr lang="en-US"/>
          </a:p>
        </p:txBody>
      </p:sp>
      <p:sp>
        <p:nvSpPr>
          <p:cNvPr id="4" name="Espace réservé de l'image des diapositives 3"/>
          <p:cNvSpPr>
            <a:spLocks noGrp="1" noRot="1" noChangeAspect="1" noEditPoints="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commentaires 4"/>
          <p:cNvSpPr>
            <a:spLocks noGrp="1" noEditPoints="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noEditPoints="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noEditPoints="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19BD1F9-669C-4CA0-8FBF-032659BF0921}" type="slidenum">
              <a:rPr lang="en-US" smtClean="0"/>
              <a:pPr/>
              <a:t>‹#›</a:t>
            </a:fld>
            <a:endParaRPr lang="en-US"/>
          </a:p>
        </p:txBody>
      </p:sp>
    </p:spTree>
    <p:extLst>
      <p:ext uri="{BB962C8B-B14F-4D97-AF65-F5344CB8AC3E}">
        <p14:creationId xmlns:p14="http://schemas.microsoft.com/office/powerpoint/2010/main" val="2888008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s-AR"/>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1</a:t>
            </a:fld>
            <a:endParaRPr lang="en-US"/>
          </a:p>
        </p:txBody>
      </p:sp>
    </p:spTree>
    <p:extLst>
      <p:ext uri="{BB962C8B-B14F-4D97-AF65-F5344CB8AC3E}">
        <p14:creationId xmlns:p14="http://schemas.microsoft.com/office/powerpoint/2010/main" val="22702825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10</a:t>
            </a:fld>
            <a:endParaRPr lang="en-US"/>
          </a:p>
        </p:txBody>
      </p:sp>
    </p:spTree>
    <p:extLst>
      <p:ext uri="{BB962C8B-B14F-4D97-AF65-F5344CB8AC3E}">
        <p14:creationId xmlns:p14="http://schemas.microsoft.com/office/powerpoint/2010/main" val="8001482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s-AR"/>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11</a:t>
            </a:fld>
            <a:endParaRPr lang="en-US"/>
          </a:p>
        </p:txBody>
      </p:sp>
    </p:spTree>
    <p:extLst>
      <p:ext uri="{BB962C8B-B14F-4D97-AF65-F5344CB8AC3E}">
        <p14:creationId xmlns:p14="http://schemas.microsoft.com/office/powerpoint/2010/main" val="181732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85000" lnSpcReduction="20000"/>
          </a:bodyPr>
          <a:lstStyle/>
          <a:p>
            <a:pPr fontAlgn="t">
              <a:spcBef>
                <a:spcPts val="0"/>
              </a:spcBef>
              <a:spcAft>
                <a:spcPts val="0"/>
              </a:spcAft>
            </a:pPr>
            <a:r>
              <a:rPr lang="en-US" sz="1200" b="1" i="0" u="none" strike="noStrike" kern="1200" dirty="0" err="1" smtClean="0">
                <a:solidFill>
                  <a:schemeClr val="tx1"/>
                </a:solidFill>
                <a:effectLst/>
                <a:latin typeface="+mn-lt"/>
                <a:ea typeface="+mn-ea"/>
                <a:cs typeface="+mn-cs"/>
              </a:rPr>
              <a:t>Détails</a:t>
            </a:r>
            <a:r>
              <a:rPr lang="en-US" sz="1200" b="1" i="0" u="none" strike="noStrike" kern="1200" dirty="0" smtClean="0">
                <a:solidFill>
                  <a:schemeClr val="tx1"/>
                </a:solidFill>
                <a:effectLst/>
                <a:latin typeface="+mn-lt"/>
                <a:ea typeface="+mn-ea"/>
                <a:cs typeface="+mn-cs"/>
              </a:rPr>
              <a:t> </a:t>
            </a:r>
            <a:r>
              <a:rPr lang="en-US" sz="1200" b="1" i="0" u="none" strike="noStrike" kern="1200" dirty="0" err="1" smtClean="0">
                <a:solidFill>
                  <a:schemeClr val="tx1"/>
                </a:solidFill>
                <a:effectLst/>
                <a:latin typeface="+mn-lt"/>
                <a:ea typeface="+mn-ea"/>
                <a:cs typeface="+mn-cs"/>
              </a:rPr>
              <a:t>règles</a:t>
            </a:r>
            <a:r>
              <a:rPr lang="en-US" sz="1200" b="1" i="0" u="none" strike="noStrike" kern="1200" dirty="0" smtClean="0">
                <a:solidFill>
                  <a:schemeClr val="tx1"/>
                </a:solidFill>
                <a:effectLst/>
                <a:latin typeface="+mn-lt"/>
                <a:ea typeface="+mn-ea"/>
                <a:cs typeface="+mn-cs"/>
              </a:rPr>
              <a:t> </a:t>
            </a:r>
            <a:r>
              <a:rPr lang="en-US" sz="1200" b="1" i="0" u="none" strike="noStrike" kern="1200" dirty="0" err="1" smtClean="0">
                <a:solidFill>
                  <a:schemeClr val="tx1"/>
                </a:solidFill>
                <a:effectLst/>
                <a:latin typeface="+mn-lt"/>
                <a:ea typeface="+mn-ea"/>
                <a:cs typeface="+mn-cs"/>
              </a:rPr>
              <a:t>existantes</a:t>
            </a:r>
            <a:endParaRPr lang="en-US" sz="1200" b="1" i="0" u="none" strike="noStrike" kern="1200" dirty="0" smtClean="0">
              <a:solidFill>
                <a:schemeClr val="tx1"/>
              </a:solidFill>
              <a:effectLst/>
              <a:latin typeface="+mn-lt"/>
              <a:ea typeface="+mn-ea"/>
              <a:cs typeface="+mn-cs"/>
            </a:endParaRPr>
          </a:p>
          <a:p>
            <a:pPr fontAlgn="t">
              <a:spcBef>
                <a:spcPts val="0"/>
              </a:spcBef>
              <a:spcAft>
                <a:spcPts val="0"/>
              </a:spcAft>
            </a:pPr>
            <a:r>
              <a:rPr lang="en-US" sz="1200" b="1" i="0" u="none" strike="noStrike" kern="1200" dirty="0" err="1" smtClean="0">
                <a:solidFill>
                  <a:schemeClr val="tx1"/>
                </a:solidFill>
                <a:effectLst/>
                <a:latin typeface="+mn-lt"/>
                <a:ea typeface="+mn-ea"/>
                <a:cs typeface="+mn-cs"/>
              </a:rPr>
              <a:t>Groupe</a:t>
            </a:r>
            <a:endParaRPr lang="fr-FR" sz="1200" b="0" i="0" u="none" strike="noStrike" kern="1200" dirty="0" smtClean="0">
              <a:solidFill>
                <a:schemeClr val="tx1"/>
              </a:solidFill>
              <a:effectLst/>
              <a:latin typeface="+mn-lt"/>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lang="fr-FR" sz="1200" b="0" i="0" u="none" strike="noStrike" kern="1200" baseline="0" dirty="0" smtClean="0">
                <a:solidFill>
                  <a:schemeClr val="tx1"/>
                </a:solidFill>
                <a:effectLst/>
                <a:latin typeface="+mn-lt"/>
                <a:ea typeface="+mn-ea"/>
                <a:cs typeface="+mn-cs"/>
              </a:rPr>
              <a:t>DIR-GR-SEC-002 - Traitement des accidents, presqu’accidents et anomalies </a:t>
            </a:r>
            <a:endParaRPr lang="fr-FR" sz="1200" b="0" i="0" u="none" strike="noStrike" kern="1200" dirty="0" smtClean="0">
              <a:solidFill>
                <a:schemeClr val="tx1"/>
              </a:solidFill>
              <a:effectLst/>
              <a:latin typeface="+mn-lt"/>
              <a:ea typeface="+mn-ea"/>
              <a:cs typeface="+mn-cs"/>
            </a:endParaRPr>
          </a:p>
          <a:p>
            <a:pPr fontAlgn="t">
              <a:spcBef>
                <a:spcPts val="0"/>
              </a:spcBef>
              <a:spcAft>
                <a:spcPts val="0"/>
              </a:spcAft>
            </a:pPr>
            <a:r>
              <a:rPr lang="fr-FR" sz="1200" b="0" i="0" u="none" strike="noStrike" kern="1200" baseline="0" dirty="0" smtClean="0">
                <a:solidFill>
                  <a:schemeClr val="tx1"/>
                </a:solidFill>
                <a:effectLst/>
                <a:latin typeface="+mn-lt"/>
                <a:ea typeface="+mn-ea"/>
                <a:cs typeface="+mn-cs"/>
              </a:rPr>
              <a:t>DIR-GR-SEC-017 - </a:t>
            </a:r>
            <a:r>
              <a:rPr lang="en-GB" sz="1200" b="0" i="0" u="none" strike="noStrike" kern="1200" baseline="0" dirty="0" smtClean="0">
                <a:solidFill>
                  <a:schemeClr val="tx1"/>
                </a:solidFill>
                <a:effectLst/>
                <a:latin typeface="+mn-lt"/>
                <a:ea typeface="+mn-ea"/>
                <a:cs typeface="+mn-cs"/>
              </a:rPr>
              <a:t>Retour </a:t>
            </a:r>
            <a:r>
              <a:rPr lang="en-GB" sz="1200" b="0" i="0" u="none" strike="noStrike" kern="1200" baseline="0" dirty="0" err="1" smtClean="0">
                <a:solidFill>
                  <a:schemeClr val="tx1"/>
                </a:solidFill>
                <a:effectLst/>
                <a:latin typeface="+mn-lt"/>
                <a:ea typeface="+mn-ea"/>
                <a:cs typeface="+mn-cs"/>
              </a:rPr>
              <a:t>d’expérience</a:t>
            </a:r>
            <a:r>
              <a:rPr lang="en-GB" sz="1200" b="0" i="0" u="none" strike="noStrike" kern="1200" baseline="0" dirty="0" smtClean="0">
                <a:solidFill>
                  <a:schemeClr val="tx1"/>
                </a:solidFill>
                <a:effectLst/>
                <a:latin typeface="+mn-lt"/>
                <a:ea typeface="+mn-ea"/>
                <a:cs typeface="+mn-cs"/>
              </a:rPr>
              <a:t> (REX)</a:t>
            </a:r>
            <a:endParaRPr lang="fr-FR" sz="1200" b="0" i="0" u="none" strike="noStrike" kern="1200" dirty="0" smtClean="0">
              <a:solidFill>
                <a:schemeClr val="tx1"/>
              </a:solidFill>
              <a:effectLst/>
              <a:latin typeface="+mn-lt"/>
              <a:ea typeface="+mn-ea"/>
              <a:cs typeface="+mn-cs"/>
            </a:endParaRPr>
          </a:p>
          <a:p>
            <a:pPr eaLnBrk="1" fontAlgn="auto" latinLnBrk="0" hangingPunct="1">
              <a:spcBef>
                <a:spcPts val="0"/>
              </a:spcBef>
              <a:spcAft>
                <a:spcPts val="0"/>
              </a:spcAft>
            </a:pPr>
            <a:r>
              <a:rPr lang="en-US" sz="1200" b="1" i="0" u="none" strike="noStrike" kern="1200" dirty="0" smtClean="0">
                <a:solidFill>
                  <a:schemeClr val="tx1"/>
                </a:solidFill>
                <a:effectLst/>
                <a:latin typeface="+mn-lt"/>
                <a:ea typeface="+mn-ea"/>
                <a:cs typeface="+mn-cs"/>
              </a:rPr>
              <a:t>E&amp;P</a:t>
            </a:r>
            <a:endParaRPr lang="fr-FR" sz="1200" b="0" i="0" u="none" strike="noStrike" kern="1200" dirty="0" smtClean="0">
              <a:solidFill>
                <a:schemeClr val="tx1"/>
              </a:solidFill>
              <a:effectLst/>
              <a:latin typeface="+mn-lt"/>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lang="en-GB" sz="1200" b="0" i="0" u="none" strike="noStrike" kern="1200" baseline="0" dirty="0" smtClean="0">
                <a:solidFill>
                  <a:schemeClr val="tx1"/>
                </a:solidFill>
                <a:effectLst/>
                <a:latin typeface="+mn-lt"/>
                <a:ea typeface="+mn-ea"/>
                <a:cs typeface="+mn-cs"/>
              </a:rPr>
              <a:t>CR-EP-HSE-101 - </a:t>
            </a:r>
            <a:r>
              <a:rPr lang="fr-FR" sz="1200" b="0" i="0" u="none" strike="noStrike" kern="1200" dirty="0" smtClean="0">
                <a:solidFill>
                  <a:schemeClr val="tx1"/>
                </a:solidFill>
                <a:effectLst/>
                <a:latin typeface="+mn-lt"/>
                <a:ea typeface="+mn-ea"/>
                <a:cs typeface="+mn-cs"/>
              </a:rPr>
              <a:t>Investigation des accidents majeurs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CR-EP-HSE-102 - </a:t>
            </a:r>
            <a:r>
              <a:rPr lang="fr-FR" sz="1200" b="0" i="0" u="none" strike="noStrike" kern="1200" dirty="0" smtClean="0">
                <a:solidFill>
                  <a:schemeClr val="tx1"/>
                </a:solidFill>
                <a:effectLst/>
                <a:latin typeface="+mn-lt"/>
                <a:ea typeface="+mn-ea"/>
                <a:cs typeface="+mn-cs"/>
              </a:rPr>
              <a:t>Évènements HSE Définitions, déclaration et enregistrement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CR-EP-HSE-103 - </a:t>
            </a:r>
            <a:r>
              <a:rPr lang="fr-FR" sz="1200" b="0" i="0" u="none" strike="noStrike" kern="1200" dirty="0" smtClean="0">
                <a:solidFill>
                  <a:schemeClr val="tx1"/>
                </a:solidFill>
                <a:effectLst/>
                <a:latin typeface="+mn-lt"/>
                <a:ea typeface="+mn-ea"/>
                <a:cs typeface="+mn-cs"/>
              </a:rPr>
              <a:t>Commission d'enquête</a:t>
            </a:r>
          </a:p>
          <a:p>
            <a:pPr eaLnBrk="1" fontAlgn="auto" latinLnBrk="0" hangingPunct="1">
              <a:spcBef>
                <a:spcPts val="0"/>
              </a:spcBef>
              <a:spcAft>
                <a:spcPts val="0"/>
              </a:spcAft>
            </a:pPr>
            <a:r>
              <a:rPr lang="en-US" sz="1200" b="0" i="0" u="none" strike="noStrike" kern="1200" dirty="0" smtClean="0">
                <a:solidFill>
                  <a:schemeClr val="tx1"/>
                </a:solidFill>
                <a:effectLst/>
                <a:latin typeface="+mn-lt"/>
                <a:ea typeface="+mn-ea"/>
                <a:cs typeface="+mn-cs"/>
              </a:rPr>
              <a:t>CR-EP-HSE-121 - </a:t>
            </a:r>
            <a:r>
              <a:rPr lang="fr-FR" sz="1200" b="0" i="0" u="none" strike="noStrike" kern="1200" dirty="0" smtClean="0">
                <a:solidFill>
                  <a:schemeClr val="tx1"/>
                </a:solidFill>
                <a:effectLst/>
                <a:latin typeface="+mn-lt"/>
                <a:ea typeface="+mn-ea"/>
                <a:cs typeface="+mn-cs"/>
              </a:rPr>
              <a:t>Amélioration des performances HSE : indicateurs de performance clés et retour d'expérience</a:t>
            </a:r>
          </a:p>
          <a:p>
            <a:pPr eaLnBrk="1" fontAlgn="auto" latinLnBrk="0" hangingPunct="1">
              <a:spcBef>
                <a:spcPts val="0"/>
              </a:spcBef>
              <a:spcAft>
                <a:spcPts val="0"/>
              </a:spcAft>
            </a:pPr>
            <a:r>
              <a:rPr lang="en-GB" sz="1200" b="1" i="0" u="none" strike="noStrike" kern="1200" dirty="0" smtClean="0">
                <a:solidFill>
                  <a:schemeClr val="tx1"/>
                </a:solidFill>
                <a:effectLst/>
                <a:latin typeface="+mn-lt"/>
                <a:ea typeface="+mn-ea"/>
                <a:cs typeface="+mn-cs"/>
              </a:rPr>
              <a:t>M&amp;S</a:t>
            </a:r>
            <a:endParaRPr lang="fr-FR" sz="1200" b="0" i="0" u="none" strike="noStrike" kern="1200" dirty="0" smtClean="0">
              <a:solidFill>
                <a:schemeClr val="tx1"/>
              </a:solidFill>
              <a:effectLst/>
              <a:latin typeface="+mn-lt"/>
              <a:ea typeface="+mn-ea"/>
              <a:cs typeface="+mn-cs"/>
            </a:endParaRPr>
          </a:p>
          <a:p>
            <a:pPr fontAlgn="t">
              <a:spcBef>
                <a:spcPts val="0"/>
              </a:spcBef>
              <a:spcAft>
                <a:spcPts val="0"/>
              </a:spcAft>
            </a:pPr>
            <a:r>
              <a:rPr lang="en-GB" sz="1200" b="0" i="0" u="none" strike="noStrike" kern="1200" dirty="0" smtClean="0">
                <a:solidFill>
                  <a:schemeClr val="tx1"/>
                </a:solidFill>
                <a:effectLst/>
                <a:latin typeface="+mn-lt"/>
                <a:ea typeface="+mn-ea"/>
                <a:cs typeface="+mn-cs"/>
              </a:rPr>
              <a:t>CR-MS-HSEQ-131 -</a:t>
            </a:r>
            <a:r>
              <a:rPr lang="en-GB" sz="1200" b="0" i="0" u="none" strike="noStrike" kern="1200" baseline="0" dirty="0" smtClean="0">
                <a:solidFill>
                  <a:schemeClr val="tx1"/>
                </a:solidFill>
                <a:effectLst/>
                <a:latin typeface="+mn-lt"/>
                <a:ea typeface="+mn-ea"/>
                <a:cs typeface="+mn-cs"/>
              </a:rPr>
              <a:t> </a:t>
            </a:r>
            <a:r>
              <a:rPr lang="fr-FR" sz="1200" b="0" i="0" u="none" strike="noStrike" kern="1200" baseline="0" dirty="0" smtClean="0">
                <a:solidFill>
                  <a:schemeClr val="tx1"/>
                </a:solidFill>
                <a:effectLst/>
                <a:latin typeface="+mn-lt"/>
                <a:ea typeface="+mn-ea"/>
                <a:cs typeface="+mn-cs"/>
              </a:rPr>
              <a:t>Analyse des </a:t>
            </a:r>
            <a:r>
              <a:rPr lang="fr-FR" sz="1200" b="0" i="0" u="none" strike="noStrike" kern="1200" baseline="0" dirty="0" smtClean="0">
                <a:solidFill>
                  <a:schemeClr val="tx1"/>
                </a:solidFill>
                <a:effectLst/>
                <a:latin typeface="+mn-lt"/>
                <a:ea typeface="+mn-ea"/>
                <a:cs typeface="+mn-cs"/>
              </a:rPr>
              <a:t>évènements </a:t>
            </a:r>
            <a:r>
              <a:rPr lang="fr-FR" sz="1200" b="0" i="0" u="none" strike="noStrike" kern="1200" baseline="0" dirty="0" smtClean="0">
                <a:solidFill>
                  <a:schemeClr val="tx1"/>
                </a:solidFill>
                <a:effectLst/>
                <a:latin typeface="+mn-lt"/>
                <a:ea typeface="+mn-ea"/>
                <a:cs typeface="+mn-cs"/>
              </a:rPr>
              <a:t>REX et des </a:t>
            </a:r>
            <a:r>
              <a:rPr lang="fr-FR" sz="1200" b="0" i="0" u="none" strike="noStrike" kern="1200" baseline="0" dirty="0" err="1" smtClean="0">
                <a:solidFill>
                  <a:schemeClr val="tx1"/>
                </a:solidFill>
                <a:effectLst/>
                <a:latin typeface="+mn-lt"/>
                <a:ea typeface="+mn-ea"/>
                <a:cs typeface="+mn-cs"/>
              </a:rPr>
              <a:t>reportings</a:t>
            </a:r>
            <a:r>
              <a:rPr lang="fr-FR" sz="1200" b="0" i="0" u="none" strike="noStrike" kern="1200" baseline="0" dirty="0" smtClean="0">
                <a:solidFill>
                  <a:schemeClr val="tx1"/>
                </a:solidFill>
                <a:effectLst/>
                <a:latin typeface="+mn-lt"/>
                <a:ea typeface="+mn-ea"/>
                <a:cs typeface="+mn-cs"/>
              </a:rPr>
              <a:t> HSE</a:t>
            </a:r>
            <a:endParaRPr lang="fr-FR" sz="1200" b="0" i="0" u="none" strike="noStrike" kern="1200" dirty="0" smtClean="0">
              <a:solidFill>
                <a:schemeClr val="tx1"/>
              </a:solidFill>
              <a:effectLst/>
              <a:latin typeface="+mn-lt"/>
              <a:ea typeface="+mn-ea"/>
              <a:cs typeface="+mn-cs"/>
            </a:endParaRPr>
          </a:p>
          <a:p>
            <a:pPr eaLnBrk="1" fontAlgn="auto" latinLnBrk="0" hangingPunct="1">
              <a:spcBef>
                <a:spcPts val="0"/>
              </a:spcBef>
              <a:spcAft>
                <a:spcPts val="0"/>
              </a:spcAft>
            </a:pPr>
            <a:r>
              <a:rPr lang="en-US" sz="1200" b="1" i="0" u="none" strike="noStrike" kern="1200" dirty="0" smtClean="0">
                <a:solidFill>
                  <a:schemeClr val="tx1"/>
                </a:solidFill>
                <a:effectLst/>
                <a:latin typeface="+mn-lt"/>
                <a:ea typeface="+mn-ea"/>
                <a:cs typeface="+mn-cs"/>
              </a:rPr>
              <a:t>R&amp;C</a:t>
            </a:r>
            <a:endParaRPr lang="fr-FR" sz="1200" b="0" i="0" u="none" strike="noStrike" kern="1200" dirty="0" smtClean="0">
              <a:solidFill>
                <a:schemeClr val="tx1"/>
              </a:solidFill>
              <a:effectLst/>
              <a:latin typeface="+mn-lt"/>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CR-RC-HSE-001 - </a:t>
            </a:r>
            <a:r>
              <a:rPr lang="fr-FR" sz="1200" b="0" i="0" u="none" strike="noStrike" kern="1200" dirty="0" smtClean="0">
                <a:solidFill>
                  <a:schemeClr val="tx1"/>
                </a:solidFill>
                <a:effectLst/>
                <a:latin typeface="+mn-lt"/>
                <a:ea typeface="+mn-ea"/>
                <a:cs typeface="+mn-cs"/>
              </a:rPr>
              <a:t>Information et Gestion de Crise</a:t>
            </a:r>
          </a:p>
          <a:p>
            <a:pPr eaLnBrk="1" fontAlgn="auto" latinLnBrk="0" hangingPunct="1">
              <a:spcBef>
                <a:spcPts val="0"/>
              </a:spcBef>
              <a:spcAft>
                <a:spcPts val="0"/>
              </a:spcAft>
            </a:pPr>
            <a:r>
              <a:rPr lang="en-US" sz="1200" b="0" i="0" u="none" strike="noStrike" kern="1200" dirty="0" smtClean="0">
                <a:solidFill>
                  <a:schemeClr val="tx1"/>
                </a:solidFill>
                <a:effectLst/>
                <a:latin typeface="+mn-lt"/>
                <a:ea typeface="+mn-ea"/>
                <a:cs typeface="+mn-cs"/>
              </a:rPr>
              <a:t>CR-RC-HSE-108 - Retour </a:t>
            </a:r>
            <a:r>
              <a:rPr lang="fr-FR" sz="1200" b="0" i="0" u="none" strike="noStrike" kern="1200" dirty="0" smtClean="0">
                <a:solidFill>
                  <a:schemeClr val="tx1"/>
                </a:solidFill>
                <a:effectLst/>
                <a:latin typeface="+mn-lt"/>
                <a:ea typeface="+mn-ea"/>
                <a:cs typeface="+mn-cs"/>
              </a:rPr>
              <a:t>d’expérience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u="none" strike="noStrike" kern="1200" dirty="0" smtClean="0">
                <a:solidFill>
                  <a:schemeClr val="tx1"/>
                </a:solidFill>
                <a:effectLst/>
                <a:latin typeface="+mn-lt"/>
                <a:ea typeface="+mn-ea"/>
                <a:cs typeface="+mn-cs"/>
              </a:rPr>
              <a:t>CR-RC-HSE-132 - Traitement des incidents et accidents</a:t>
            </a:r>
          </a:p>
          <a:p>
            <a:pPr eaLnBrk="1" fontAlgn="auto" latinLnBrk="0" hangingPunct="1">
              <a:spcBef>
                <a:spcPts val="0"/>
              </a:spcBef>
              <a:spcAft>
                <a:spcPts val="0"/>
              </a:spcAft>
            </a:pPr>
            <a:r>
              <a:rPr lang="en-US" sz="1200" b="1" i="0" u="none" strike="noStrike" kern="1200" dirty="0" smtClean="0">
                <a:solidFill>
                  <a:schemeClr val="tx1"/>
                </a:solidFill>
                <a:effectLst/>
                <a:latin typeface="+mn-lt"/>
                <a:ea typeface="+mn-ea"/>
                <a:cs typeface="+mn-cs"/>
              </a:rPr>
              <a:t>GRP</a:t>
            </a:r>
            <a:endParaRPr lang="fr-FR" sz="1200" b="0" i="0" u="none" strike="noStrike" kern="1200" dirty="0" smtClean="0">
              <a:solidFill>
                <a:schemeClr val="tx1"/>
              </a:solidFill>
              <a:effectLst/>
              <a:latin typeface="+mn-lt"/>
              <a:ea typeface="+mn-ea"/>
              <a:cs typeface="+mn-cs"/>
            </a:endParaRPr>
          </a:p>
          <a:p>
            <a:pPr eaLnBrk="1" fontAlgn="auto" latinLnBrk="0" hangingPunct="1">
              <a:spcBef>
                <a:spcPts val="0"/>
              </a:spcBef>
              <a:spcAft>
                <a:spcPts val="0"/>
              </a:spcAft>
            </a:pPr>
            <a:r>
              <a:rPr lang="fr-FR" sz="1200" b="0" i="0" u="none" strike="noStrike" kern="1200" dirty="0" smtClean="0">
                <a:solidFill>
                  <a:schemeClr val="tx1"/>
                </a:solidFill>
                <a:effectLst/>
                <a:latin typeface="+mn-lt"/>
                <a:ea typeface="+mn-ea"/>
                <a:cs typeface="+mn-cs"/>
              </a:rPr>
              <a:t>CR-GP-HSE-100 - Traitement des évènements REX et des </a:t>
            </a:r>
            <a:r>
              <a:rPr lang="fr-FR" sz="1200" b="0" i="0" u="none" strike="noStrike" kern="1200" dirty="0" err="1" smtClean="0">
                <a:solidFill>
                  <a:schemeClr val="tx1"/>
                </a:solidFill>
                <a:effectLst/>
                <a:latin typeface="+mn-lt"/>
                <a:ea typeface="+mn-ea"/>
                <a:cs typeface="+mn-cs"/>
              </a:rPr>
              <a:t>reportings</a:t>
            </a:r>
            <a:r>
              <a:rPr lang="fr-FR" sz="1200" b="0" i="0" u="none" strike="noStrike" kern="1200" dirty="0" smtClean="0">
                <a:solidFill>
                  <a:schemeClr val="tx1"/>
                </a:solidFill>
                <a:effectLst/>
                <a:latin typeface="+mn-lt"/>
                <a:ea typeface="+mn-ea"/>
                <a:cs typeface="+mn-cs"/>
              </a:rPr>
              <a:t> HSE</a:t>
            </a:r>
          </a:p>
          <a:p>
            <a:pPr>
              <a:spcBef>
                <a:spcPts val="0"/>
              </a:spcBef>
              <a:spcAft>
                <a:spcPts val="0"/>
              </a:spcAft>
            </a:pPr>
            <a:r>
              <a:rPr lang="en-US" b="1" dirty="0" err="1" smtClean="0"/>
              <a:t>P</a:t>
            </a:r>
            <a:r>
              <a:rPr lang="en-US" b="1" baseline="0" dirty="0" err="1" smtClean="0"/>
              <a:t>ilotes</a:t>
            </a:r>
            <a:endParaRPr lang="en-US" b="1" baseline="0" dirty="0" smtClean="0"/>
          </a:p>
          <a:p>
            <a:pPr>
              <a:lnSpc>
                <a:spcPct val="114000"/>
              </a:lnSpc>
              <a:spcBef>
                <a:spcPts val="0"/>
              </a:spcBef>
              <a:spcAft>
                <a:spcPts val="0"/>
              </a:spcAft>
              <a:tabLst>
                <a:tab pos="622300" algn="l"/>
              </a:tabLst>
            </a:pPr>
            <a:r>
              <a:rPr lang="fr-FR" sz="1200" kern="1200" dirty="0" smtClean="0">
                <a:solidFill>
                  <a:schemeClr val="tx1"/>
                </a:solidFill>
                <a:latin typeface="+mn-lt"/>
                <a:ea typeface="+mn-ea"/>
                <a:cs typeface="+mn-cs"/>
              </a:rPr>
              <a:t>EP :	TEP UK (Steve Rose) </a:t>
            </a:r>
          </a:p>
          <a:p>
            <a:pPr>
              <a:lnSpc>
                <a:spcPct val="114000"/>
              </a:lnSpc>
              <a:spcBef>
                <a:spcPts val="0"/>
              </a:spcBef>
              <a:spcAft>
                <a:spcPts val="0"/>
              </a:spcAft>
              <a:tabLst>
                <a:tab pos="622300" algn="l"/>
              </a:tabLst>
            </a:pPr>
            <a:r>
              <a:rPr lang="fr-FR" sz="1200" kern="1200" dirty="0" smtClean="0">
                <a:solidFill>
                  <a:schemeClr val="tx1"/>
                </a:solidFill>
                <a:latin typeface="+mn-lt"/>
                <a:ea typeface="+mn-ea"/>
                <a:cs typeface="+mn-cs"/>
              </a:rPr>
              <a:t>	TEP Qatar (Christophe </a:t>
            </a:r>
            <a:r>
              <a:rPr lang="fr-FR" sz="1200" kern="1200" dirty="0" err="1" smtClean="0">
                <a:solidFill>
                  <a:schemeClr val="tx1"/>
                </a:solidFill>
                <a:latin typeface="+mn-lt"/>
                <a:ea typeface="+mn-ea"/>
                <a:cs typeface="+mn-cs"/>
              </a:rPr>
              <a:t>Dubau</a:t>
            </a:r>
            <a:r>
              <a:rPr lang="fr-FR" sz="1200" kern="1200" dirty="0" smtClean="0">
                <a:solidFill>
                  <a:schemeClr val="tx1"/>
                </a:solidFill>
                <a:latin typeface="+mn-lt"/>
                <a:ea typeface="+mn-ea"/>
                <a:cs typeface="+mn-cs"/>
              </a:rPr>
              <a:t>)</a:t>
            </a:r>
          </a:p>
          <a:p>
            <a:pPr>
              <a:lnSpc>
                <a:spcPct val="114000"/>
              </a:lnSpc>
              <a:spcBef>
                <a:spcPts val="0"/>
              </a:spcBef>
              <a:spcAft>
                <a:spcPts val="0"/>
              </a:spcAft>
              <a:tabLst>
                <a:tab pos="622300" algn="l"/>
              </a:tabLst>
            </a:pPr>
            <a:r>
              <a:rPr lang="fr-FR" sz="1200" kern="1200" dirty="0" smtClean="0">
                <a:solidFill>
                  <a:schemeClr val="tx1"/>
                </a:solidFill>
                <a:latin typeface="+mn-lt"/>
                <a:ea typeface="+mn-ea"/>
                <a:cs typeface="+mn-cs"/>
              </a:rPr>
              <a:t>M&amp;S :	</a:t>
            </a:r>
            <a:r>
              <a:rPr lang="fr-FR" sz="1200" kern="1200" dirty="0" err="1" smtClean="0">
                <a:solidFill>
                  <a:schemeClr val="tx1"/>
                </a:solidFill>
                <a:latin typeface="+mn-lt"/>
                <a:ea typeface="+mn-ea"/>
                <a:cs typeface="+mn-cs"/>
              </a:rPr>
              <a:t>TMFrance</a:t>
            </a:r>
            <a:r>
              <a:rPr lang="fr-FR" sz="1200" kern="1200" dirty="0" smtClean="0">
                <a:solidFill>
                  <a:schemeClr val="tx1"/>
                </a:solidFill>
                <a:latin typeface="+mn-lt"/>
                <a:ea typeface="+mn-ea"/>
                <a:cs typeface="+mn-cs"/>
              </a:rPr>
              <a:t> (Jean-Philippe Cabot) </a:t>
            </a:r>
          </a:p>
          <a:p>
            <a:pPr>
              <a:lnSpc>
                <a:spcPct val="114000"/>
              </a:lnSpc>
              <a:spcBef>
                <a:spcPts val="0"/>
              </a:spcBef>
              <a:spcAft>
                <a:spcPts val="0"/>
              </a:spcAft>
              <a:tabLst>
                <a:tab pos="622300" algn="l"/>
              </a:tabLst>
            </a:pP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TMCôte</a:t>
            </a:r>
            <a:r>
              <a:rPr lang="fr-FR" sz="1200" kern="1200" dirty="0" smtClean="0">
                <a:solidFill>
                  <a:schemeClr val="tx1"/>
                </a:solidFill>
                <a:latin typeface="+mn-lt"/>
                <a:ea typeface="+mn-ea"/>
                <a:cs typeface="+mn-cs"/>
              </a:rPr>
              <a:t> d’Ivoire (Eugène </a:t>
            </a:r>
            <a:r>
              <a:rPr lang="fr-FR" sz="1200" kern="1200" dirty="0" err="1" smtClean="0">
                <a:solidFill>
                  <a:schemeClr val="tx1"/>
                </a:solidFill>
                <a:latin typeface="+mn-lt"/>
                <a:ea typeface="+mn-ea"/>
                <a:cs typeface="+mn-cs"/>
              </a:rPr>
              <a:t>Krah</a:t>
            </a:r>
            <a:r>
              <a:rPr lang="fr-FR" sz="1200" kern="1200" dirty="0" smtClean="0">
                <a:solidFill>
                  <a:schemeClr val="tx1"/>
                </a:solidFill>
                <a:latin typeface="+mn-lt"/>
                <a:ea typeface="+mn-ea"/>
                <a:cs typeface="+mn-cs"/>
              </a:rPr>
              <a:t> avec 8 autres collègues)</a:t>
            </a:r>
          </a:p>
          <a:p>
            <a:pPr>
              <a:lnSpc>
                <a:spcPct val="114000"/>
              </a:lnSpc>
              <a:spcBef>
                <a:spcPts val="0"/>
              </a:spcBef>
              <a:spcAft>
                <a:spcPts val="0"/>
              </a:spcAft>
              <a:tabLst>
                <a:tab pos="622300" algn="l"/>
              </a:tabLst>
            </a:pPr>
            <a:r>
              <a:rPr lang="fr-FR" sz="1200" kern="1200" dirty="0" smtClean="0">
                <a:solidFill>
                  <a:schemeClr val="tx1"/>
                </a:solidFill>
                <a:latin typeface="+mn-lt"/>
                <a:ea typeface="+mn-ea"/>
                <a:cs typeface="+mn-cs"/>
              </a:rPr>
              <a:t>RC :	Raffinerie d’Anvers (Joris </a:t>
            </a:r>
            <a:r>
              <a:rPr lang="fr-FR" sz="1200" kern="1200" dirty="0" err="1" smtClean="0">
                <a:solidFill>
                  <a:schemeClr val="tx1"/>
                </a:solidFill>
                <a:latin typeface="+mn-lt"/>
                <a:ea typeface="+mn-ea"/>
                <a:cs typeface="+mn-cs"/>
              </a:rPr>
              <a:t>Plasmans</a:t>
            </a:r>
            <a:r>
              <a:rPr lang="fr-FR" sz="1200" kern="1200" dirty="0" smtClean="0">
                <a:solidFill>
                  <a:schemeClr val="tx1"/>
                </a:solidFill>
                <a:latin typeface="+mn-lt"/>
                <a:ea typeface="+mn-ea"/>
                <a:cs typeface="+mn-cs"/>
              </a:rPr>
              <a:t>) </a:t>
            </a:r>
          </a:p>
          <a:p>
            <a:pPr>
              <a:lnSpc>
                <a:spcPct val="114000"/>
              </a:lnSpc>
              <a:spcBef>
                <a:spcPts val="0"/>
              </a:spcBef>
              <a:spcAft>
                <a:spcPts val="0"/>
              </a:spcAft>
              <a:tabLst>
                <a:tab pos="622300" algn="l"/>
              </a:tabLst>
            </a:pPr>
            <a:r>
              <a:rPr lang="fr-FR" sz="1200" kern="1200" dirty="0" smtClean="0">
                <a:solidFill>
                  <a:schemeClr val="tx1"/>
                </a:solidFill>
                <a:latin typeface="+mn-lt"/>
                <a:ea typeface="+mn-ea"/>
                <a:cs typeface="+mn-cs"/>
              </a:rPr>
              <a:t>	Raffinerie de Donges (Thomas </a:t>
            </a:r>
            <a:r>
              <a:rPr lang="fr-FR" sz="1200" kern="1200" dirty="0" err="1" smtClean="0">
                <a:solidFill>
                  <a:schemeClr val="tx1"/>
                </a:solidFill>
                <a:latin typeface="+mn-lt"/>
                <a:ea typeface="+mn-ea"/>
                <a:cs typeface="+mn-cs"/>
              </a:rPr>
              <a:t>Gautherot</a:t>
            </a:r>
            <a:r>
              <a:rPr lang="fr-FR" sz="1200" kern="1200" dirty="0" smtClean="0">
                <a:solidFill>
                  <a:schemeClr val="tx1"/>
                </a:solidFill>
                <a:latin typeface="+mn-lt"/>
                <a:ea typeface="+mn-ea"/>
                <a:cs typeface="+mn-cs"/>
              </a:rPr>
              <a:t>)</a:t>
            </a:r>
          </a:p>
          <a:p>
            <a:pPr>
              <a:lnSpc>
                <a:spcPct val="114000"/>
              </a:lnSpc>
              <a:spcBef>
                <a:spcPts val="0"/>
              </a:spcBef>
              <a:spcAft>
                <a:spcPts val="0"/>
              </a:spcAft>
              <a:tabLst>
                <a:tab pos="622300" algn="l"/>
              </a:tabLst>
            </a:pPr>
            <a:r>
              <a:rPr lang="fr-FR" sz="1200" kern="1200" dirty="0" smtClean="0">
                <a:solidFill>
                  <a:schemeClr val="tx1"/>
                </a:solidFill>
                <a:latin typeface="+mn-lt"/>
                <a:ea typeface="+mn-ea"/>
                <a:cs typeface="+mn-cs"/>
              </a:rPr>
              <a:t>GRP :	n’a pas souhaité faire réaliser de test pilote</a:t>
            </a:r>
          </a:p>
          <a:p>
            <a:pPr eaLnBrk="1" fontAlgn="auto" latinLnBrk="0" hangingPunct="1">
              <a:spcBef>
                <a:spcPts val="0"/>
              </a:spcBef>
              <a:spcAft>
                <a:spcPts val="0"/>
              </a:spcAft>
            </a:pPr>
            <a:r>
              <a:rPr lang="fr-FR" sz="1200" b="0" i="0" u="none" strike="noStrike" kern="1200" baseline="0" dirty="0" smtClean="0">
                <a:solidFill>
                  <a:schemeClr val="tx1"/>
                </a:solidFill>
                <a:effectLst/>
                <a:latin typeface="+mn-lt"/>
                <a:ea typeface="+mn-ea"/>
                <a:cs typeface="+mn-cs"/>
              </a:rPr>
              <a:t>Commentaire de Donges : satisfait de la dernière exigence de la REGLE car cette exigence permettra de convaincre/contraindre certains </a:t>
            </a:r>
            <a:r>
              <a:rPr lang="fr-FR" sz="1200" b="0" i="0" u="none" strike="noStrike" kern="1200" baseline="0" dirty="0" err="1" smtClean="0">
                <a:solidFill>
                  <a:schemeClr val="tx1"/>
                </a:solidFill>
                <a:effectLst/>
                <a:latin typeface="+mn-lt"/>
                <a:ea typeface="+mn-ea"/>
                <a:cs typeface="+mn-cs"/>
              </a:rPr>
              <a:t>metiers</a:t>
            </a:r>
            <a:r>
              <a:rPr lang="fr-FR" sz="1200" b="0" i="0" u="none" strike="noStrike" kern="1200" baseline="0" dirty="0" smtClean="0">
                <a:solidFill>
                  <a:schemeClr val="tx1"/>
                </a:solidFill>
                <a:effectLst/>
                <a:latin typeface="+mn-lt"/>
                <a:ea typeface="+mn-ea"/>
                <a:cs typeface="+mn-cs"/>
              </a:rPr>
              <a:t>/zones de la </a:t>
            </a:r>
            <a:r>
              <a:rPr lang="fr-FR" sz="1200" b="0" i="0" u="none" strike="noStrike" kern="1200" baseline="0" dirty="0" err="1" smtClean="0">
                <a:solidFill>
                  <a:schemeClr val="tx1"/>
                </a:solidFill>
                <a:effectLst/>
                <a:latin typeface="+mn-lt"/>
                <a:ea typeface="+mn-ea"/>
                <a:cs typeface="+mn-cs"/>
              </a:rPr>
              <a:t>raffineire</a:t>
            </a:r>
            <a:r>
              <a:rPr lang="fr-FR" sz="1200" b="0" i="0" u="none" strike="noStrike" kern="1200" baseline="0" dirty="0" smtClean="0">
                <a:solidFill>
                  <a:schemeClr val="tx1"/>
                </a:solidFill>
                <a:effectLst/>
                <a:latin typeface="+mn-lt"/>
                <a:ea typeface="+mn-ea"/>
                <a:cs typeface="+mn-cs"/>
              </a:rPr>
              <a:t> de faire plus</a:t>
            </a:r>
            <a:endParaRPr lang="fr-FR" sz="1200" b="0" i="0" u="none" strike="noStrike" kern="1200" dirty="0" smtClean="0">
              <a:solidFill>
                <a:schemeClr val="tx1"/>
              </a:solidFill>
              <a:effectLst/>
              <a:latin typeface="+mn-lt"/>
              <a:ea typeface="+mn-ea"/>
              <a:cs typeface="+mn-cs"/>
            </a:endParaRPr>
          </a:p>
          <a:p>
            <a:pPr eaLnBrk="1" fontAlgn="auto" latinLnBrk="0" hangingPunct="1">
              <a:spcBef>
                <a:spcPts val="0"/>
              </a:spcBef>
              <a:spcAft>
                <a:spcPts val="0"/>
              </a:spcAft>
            </a:pPr>
            <a:r>
              <a:rPr lang="fr-FR" sz="1200" b="0" i="0" u="none" strike="noStrike" kern="1200" baseline="0" dirty="0" smtClean="0">
                <a:solidFill>
                  <a:schemeClr val="tx1"/>
                </a:solidFill>
                <a:effectLst/>
                <a:latin typeface="+mn-lt"/>
                <a:ea typeface="+mn-ea"/>
                <a:cs typeface="+mn-cs"/>
              </a:rPr>
              <a:t>Commentaire de TERP UK : sur communication si évènement médiatique niveau 3</a:t>
            </a:r>
            <a:endParaRPr lang="fr-FR" sz="1200" b="0" i="0" u="none" strike="noStrike" kern="1200" dirty="0" smtClean="0">
              <a:solidFill>
                <a:schemeClr val="tx1"/>
              </a:solidFill>
              <a:effectLst/>
              <a:latin typeface="+mn-lt"/>
              <a:ea typeface="+mn-ea"/>
              <a:cs typeface="+mn-cs"/>
            </a:endParaRPr>
          </a:p>
          <a:p>
            <a:pPr eaLnBrk="1" fontAlgn="auto" latinLnBrk="0" hangingPunct="1">
              <a:spcBef>
                <a:spcPts val="0"/>
              </a:spcBef>
              <a:spcAft>
                <a:spcPts val="0"/>
              </a:spcAft>
            </a:pPr>
            <a:r>
              <a:rPr lang="fr-FR" sz="1200" b="0" i="0" u="none" strike="noStrike" kern="1200" baseline="0" dirty="0" smtClean="0">
                <a:solidFill>
                  <a:schemeClr val="tx1"/>
                </a:solidFill>
                <a:effectLst/>
                <a:latin typeface="+mn-lt"/>
                <a:ea typeface="+mn-ea"/>
                <a:cs typeface="+mn-cs"/>
              </a:rPr>
              <a:t>Commentaire de TEP était déjà intégré dans le projet de règle</a:t>
            </a:r>
            <a:endParaRPr lang="fr-FR" sz="1200" b="0" i="0" u="none" strike="noStrike" kern="1200" dirty="0" smtClean="0">
              <a:solidFill>
                <a:schemeClr val="tx1"/>
              </a:solidFill>
              <a:effectLst/>
              <a:latin typeface="+mn-lt"/>
              <a:ea typeface="+mn-ea"/>
              <a:cs typeface="+mn-cs"/>
            </a:endParaRPr>
          </a:p>
          <a:p>
            <a:pPr eaLnBrk="1" fontAlgn="auto" latinLnBrk="0" hangingPunct="1">
              <a:spcBef>
                <a:spcPts val="0"/>
              </a:spcBef>
              <a:spcAft>
                <a:spcPts val="0"/>
              </a:spcAft>
            </a:pPr>
            <a:r>
              <a:rPr lang="fr-FR" sz="1200" b="0" i="0" u="none" strike="noStrike" kern="1200" baseline="0" dirty="0" smtClean="0">
                <a:solidFill>
                  <a:schemeClr val="tx1"/>
                </a:solidFill>
                <a:effectLst/>
                <a:latin typeface="+mn-lt"/>
                <a:ea typeface="+mn-ea"/>
                <a:cs typeface="+mn-cs"/>
              </a:rPr>
              <a:t>Aucune modification de la règle suite au feedback des pilotes</a:t>
            </a:r>
            <a:endParaRPr lang="fr-FR" sz="1200" b="0" i="0" u="none" strike="noStrike" kern="1200" dirty="0" smtClean="0">
              <a:solidFill>
                <a:schemeClr val="tx1"/>
              </a:solidFill>
              <a:effectLst/>
              <a:latin typeface="+mn-lt"/>
              <a:ea typeface="+mn-ea"/>
              <a:cs typeface="+mn-cs"/>
            </a:endParaRPr>
          </a:p>
          <a:p>
            <a:pPr>
              <a:spcBef>
                <a:spcPts val="0"/>
              </a:spcBef>
              <a:spcAft>
                <a:spcPts val="0"/>
              </a:spcAft>
            </a:pPr>
            <a:endParaRPr lang="en-US" b="1"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2</a:t>
            </a:fld>
            <a:endParaRPr lang="en-US"/>
          </a:p>
        </p:txBody>
      </p:sp>
    </p:spTree>
    <p:extLst>
      <p:ext uri="{BB962C8B-B14F-4D97-AF65-F5344CB8AC3E}">
        <p14:creationId xmlns:p14="http://schemas.microsoft.com/office/powerpoint/2010/main" val="2930714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925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noProof="0" dirty="0" smtClean="0">
                <a:latin typeface="+mn-lt"/>
              </a:rPr>
              <a:t>Mise en œuvre /</a:t>
            </a:r>
            <a:r>
              <a:rPr lang="fr-FR" sz="1200" b="1" baseline="0" noProof="0" dirty="0" smtClean="0">
                <a:latin typeface="+mn-lt"/>
              </a:rPr>
              <a:t> Déploiement</a:t>
            </a:r>
            <a:endParaRPr lang="fr-FR" sz="1200" b="1" cap="all" noProof="0" dirty="0" smtClean="0">
              <a:latin typeface="+mn-lt"/>
            </a:endParaRPr>
          </a:p>
          <a:p>
            <a:pPr marL="342900" marR="0" lvl="0" indent="-342900" defTabSz="914400" eaLnBrk="1" fontAlgn="auto" latinLnBrk="0" hangingPunct="1">
              <a:lnSpc>
                <a:spcPct val="100000"/>
              </a:lnSpc>
              <a:spcBef>
                <a:spcPts val="0"/>
              </a:spcBef>
              <a:spcAft>
                <a:spcPts val="0"/>
              </a:spcAft>
              <a:buClrTx/>
              <a:buSzTx/>
              <a:buFont typeface="Wingdings" pitchFamily="2" charset="2"/>
              <a:buNone/>
              <a:tabLst/>
              <a:defRPr/>
            </a:pPr>
            <a:r>
              <a:rPr kumimoji="0" lang="fr-FR" sz="1200" b="1" i="0" u="none" strike="noStrike" kern="0" cap="none" spc="0" normalizeH="0" baseline="0" noProof="0" dirty="0" smtClean="0">
                <a:ln>
                  <a:noFill/>
                </a:ln>
                <a:solidFill>
                  <a:sysClr val="windowText" lastClr="000000"/>
                </a:solidFill>
                <a:effectLst/>
                <a:uLnTx/>
                <a:uFillTx/>
                <a:latin typeface="+mn-lt"/>
                <a:ea typeface="+mn-ea"/>
                <a:cs typeface="+mn-cs"/>
              </a:rPr>
              <a:t>Date de publication </a:t>
            </a:r>
            <a:r>
              <a:rPr kumimoji="0" lang="fr-FR" sz="1200" b="0" i="0" u="none" strike="noStrike" kern="0" cap="none" spc="0" normalizeH="0" baseline="0" noProof="0" dirty="0" smtClean="0">
                <a:ln>
                  <a:noFill/>
                </a:ln>
                <a:solidFill>
                  <a:sysClr val="windowText" lastClr="000000"/>
                </a:solidFill>
                <a:effectLst/>
                <a:uLnTx/>
                <a:uFillTx/>
                <a:latin typeface="+mn-lt"/>
                <a:ea typeface="+mn-ea"/>
                <a:cs typeface="+mn-cs"/>
              </a:rPr>
              <a:t>: 	01/09/2018</a:t>
            </a:r>
          </a:p>
          <a:p>
            <a:pPr marL="342900" marR="0" lvl="0" indent="-342900" defTabSz="914400" eaLnBrk="1" fontAlgn="auto" latinLnBrk="0" hangingPunct="1">
              <a:lnSpc>
                <a:spcPct val="100000"/>
              </a:lnSpc>
              <a:spcBef>
                <a:spcPts val="0"/>
              </a:spcBef>
              <a:spcAft>
                <a:spcPts val="0"/>
              </a:spcAft>
              <a:buClrTx/>
              <a:buSzTx/>
              <a:buFont typeface="Wingdings" pitchFamily="2" charset="2"/>
              <a:buNone/>
              <a:tabLst/>
              <a:defRPr/>
            </a:pPr>
            <a:r>
              <a:rPr kumimoji="0" lang="fr-FR" sz="1200" b="1" i="0" u="none" strike="noStrike" kern="0" cap="none" spc="0" normalizeH="0" baseline="0" noProof="0" dirty="0" smtClean="0">
                <a:ln>
                  <a:noFill/>
                </a:ln>
                <a:solidFill>
                  <a:sysClr val="windowText" lastClr="000000"/>
                </a:solidFill>
                <a:effectLst/>
                <a:uLnTx/>
                <a:uFillTx/>
                <a:latin typeface="+mn-lt"/>
                <a:ea typeface="+mn-ea"/>
                <a:cs typeface="+mn-cs"/>
              </a:rPr>
              <a:t>Date d’application </a:t>
            </a:r>
            <a:r>
              <a:rPr kumimoji="0" lang="fr-FR" sz="1200" b="0" i="0" u="none" strike="noStrike" kern="0" cap="none" spc="0" normalizeH="0" baseline="0" noProof="0" dirty="0" smtClean="0">
                <a:ln>
                  <a:noFill/>
                </a:ln>
                <a:solidFill>
                  <a:sysClr val="windowText" lastClr="000000"/>
                </a:solidFill>
                <a:effectLst/>
                <a:uLnTx/>
                <a:uFillTx/>
                <a:latin typeface="+mn-lt"/>
                <a:ea typeface="+mn-ea"/>
                <a:cs typeface="+mn-cs"/>
              </a:rPr>
              <a:t>: 	3 mois après publication</a:t>
            </a:r>
          </a:p>
          <a:p>
            <a:pPr marL="0" marR="0" lvl="0" indent="0" defTabSz="914400" eaLnBrk="1" fontAlgn="auto" latinLnBrk="0" hangingPunct="1">
              <a:lnSpc>
                <a:spcPct val="100000"/>
              </a:lnSpc>
              <a:spcBef>
                <a:spcPts val="0"/>
              </a:spcBef>
              <a:spcAft>
                <a:spcPts val="0"/>
              </a:spcAft>
              <a:buClrTx/>
              <a:buSzTx/>
              <a:buFont typeface="Wingdings" pitchFamily="2" charset="2"/>
              <a:buNone/>
              <a:tabLst/>
              <a:defRPr/>
            </a:pPr>
            <a:r>
              <a:rPr kumimoji="0" lang="fr-FR" sz="1200" b="1" i="0" u="none" strike="noStrike" kern="0" cap="none" spc="0" normalizeH="0" baseline="0" dirty="0" smtClean="0">
                <a:ln>
                  <a:noFill/>
                </a:ln>
                <a:solidFill>
                  <a:sysClr val="windowText" lastClr="000000"/>
                </a:solidFill>
                <a:effectLst/>
                <a:uLnTx/>
                <a:uFillTx/>
                <a:latin typeface="+mn-lt"/>
                <a:ea typeface="+mn-ea"/>
                <a:cs typeface="+mn-cs"/>
              </a:rPr>
              <a:t>Messages spécifiques pour l’implémentation  :</a:t>
            </a:r>
          </a:p>
          <a:p>
            <a:pPr>
              <a:spcBef>
                <a:spcPts val="0"/>
              </a:spcBef>
              <a:spcAft>
                <a:spcPts val="0"/>
              </a:spcAft>
            </a:pPr>
            <a:r>
              <a:rPr lang="fr-FR" sz="1200" b="0" dirty="0" smtClean="0">
                <a:latin typeface="+mn-lt"/>
              </a:rPr>
              <a:t>La nouvelle règle est associée à la DIR-GR-SEC-020, DIR-GR-COM-003 et REG-GR-SEC-005 qui seront remplacées par des nouvelles règles.</a:t>
            </a:r>
          </a:p>
          <a:p>
            <a:pPr>
              <a:spcBef>
                <a:spcPts val="0"/>
              </a:spcBef>
              <a:spcAft>
                <a:spcPts val="0"/>
              </a:spcAft>
            </a:pPr>
            <a:r>
              <a:rPr lang="fr-FR" sz="1200" b="0" dirty="0" smtClean="0">
                <a:latin typeface="+mn-lt"/>
              </a:rPr>
              <a:t>Elle remplace la DIR-GR-SEC-002 et DIR-GR-SEC-017 et les règles Branches associées (CR-EP-HSE-101, 102*, 103 et 121; CR-RC-HSE-001**, 132 et 108; CR-MS-HSEQ-131 et CR-GP-HSE-100)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cap="all" dirty="0" smtClean="0">
                <a:latin typeface="+mn-lt"/>
              </a:rPr>
              <a:t>Point </a:t>
            </a:r>
            <a:r>
              <a:rPr lang="en-US" sz="1200" b="1" cap="all" dirty="0" err="1" smtClean="0">
                <a:latin typeface="+mn-lt"/>
              </a:rPr>
              <a:t>d’attention</a:t>
            </a:r>
            <a:endParaRPr lang="en-US" sz="1200" b="1" cap="all" dirty="0" smtClean="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latin typeface="+mn-lt"/>
              </a:rPr>
              <a:t> * CR–EP–HSE-102 </a:t>
            </a:r>
            <a:r>
              <a:rPr lang="en-GB" sz="1200" dirty="0" err="1" smtClean="0">
                <a:latin typeface="+mn-lt"/>
              </a:rPr>
              <a:t>est</a:t>
            </a:r>
            <a:r>
              <a:rPr lang="en-GB" sz="1200" dirty="0" smtClean="0">
                <a:latin typeface="+mn-lt"/>
              </a:rPr>
              <a:t> </a:t>
            </a:r>
            <a:r>
              <a:rPr lang="fr-FR" sz="1200" dirty="0" smtClean="0">
                <a:latin typeface="+mn-lt"/>
              </a:rPr>
              <a:t>couverte par la</a:t>
            </a:r>
            <a:r>
              <a:rPr lang="fr-FR" sz="1200" baseline="0" dirty="0" smtClean="0">
                <a:latin typeface="+mn-lt"/>
              </a:rPr>
              <a:t> </a:t>
            </a:r>
            <a:r>
              <a:rPr lang="fr-FR" sz="1200" dirty="0" smtClean="0">
                <a:latin typeface="+mn-lt"/>
              </a:rPr>
              <a:t>nouvelle CR-GR-HSE-801 et la nouvelle règle </a:t>
            </a:r>
            <a:r>
              <a:rPr lang="fr-FR" sz="1200" dirty="0" err="1" smtClean="0">
                <a:latin typeface="+mn-lt"/>
              </a:rPr>
              <a:t>reporting</a:t>
            </a:r>
            <a:r>
              <a:rPr lang="fr-FR" sz="1200" dirty="0" smtClean="0">
                <a:latin typeface="+mn-lt"/>
              </a:rPr>
              <a:t> HSE Groupe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smtClean="0">
                <a:latin typeface="+mn-lt"/>
              </a:rPr>
              <a:t>** CR-RC-HSE-001 traite aussi de</a:t>
            </a:r>
            <a:r>
              <a:rPr lang="fr-FR" sz="1200" baseline="0" dirty="0" smtClean="0">
                <a:latin typeface="+mn-lt"/>
              </a:rPr>
              <a:t> la gestion de crise qui sera couverte pour la nouvelle règle Groupe Gestion de Crise </a:t>
            </a:r>
            <a:r>
              <a:rPr lang="fr-FR" sz="1200" i="1" dirty="0" smtClean="0">
                <a:solidFill>
                  <a:schemeClr val="accent4">
                    <a:lumMod val="75000"/>
                  </a:schemeClr>
                </a:solidFill>
                <a:latin typeface="+mn-lt"/>
              </a:rPr>
              <a:t>CR-GR-HSE-701</a:t>
            </a:r>
            <a:endParaRPr lang="en-US" sz="1200" i="1" dirty="0" smtClean="0">
              <a:solidFill>
                <a:schemeClr val="accent4">
                  <a:lumMod val="75000"/>
                </a:schemeClr>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smtClean="0">
                <a:ln>
                  <a:noFill/>
                </a:ln>
                <a:solidFill>
                  <a:sysClr val="windowText" lastClr="000000"/>
                </a:solidFill>
                <a:effectLst/>
                <a:uLnTx/>
                <a:uFillTx/>
                <a:latin typeface="+mn-lt"/>
              </a:rPr>
              <a:t>Supports à fournir pour la formation </a:t>
            </a:r>
            <a:r>
              <a:rPr lang="fr-FR" sz="1200" b="1" dirty="0" smtClean="0">
                <a:latin typeface="+mn-lt"/>
              </a:rPr>
              <a:t>et/ou la communication</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dirty="0" smtClean="0">
                <a:latin typeface="+mn-lt"/>
              </a:rPr>
              <a:t>Présentation de la nouvelle règle avec identification des changements les plus significatifs</a:t>
            </a:r>
            <a:endParaRPr kumimoji="0" lang="fr-FR" sz="1200" b="0" i="0" u="none" strike="noStrike" kern="0" cap="none" spc="0" normalizeH="0" baseline="0" noProof="0" dirty="0" smtClean="0">
              <a:ln>
                <a:noFill/>
              </a:ln>
              <a:solidFill>
                <a:sysClr val="windowText" lastClr="000000"/>
              </a:solidFill>
              <a:effectLst/>
              <a:uLnTx/>
              <a:uFillTx/>
              <a:latin typeface="+mn-lt"/>
              <a:ea typeface="+mn-ea"/>
              <a:cs typeface="+mn-cs"/>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dirty="0" smtClean="0">
                <a:latin typeface="+mn-lt"/>
              </a:rPr>
              <a:t>Explication des nouvelles exigences et écarts avec l’existant</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dirty="0" smtClean="0">
                <a:latin typeface="+mn-lt"/>
              </a:rPr>
              <a:t>Outil de support à la réalisation des analyses des </a:t>
            </a:r>
            <a:r>
              <a:rPr lang="fr-FR" sz="1200" dirty="0" smtClean="0">
                <a:latin typeface="+mn-lt"/>
              </a:rPr>
              <a:t>évènement </a:t>
            </a:r>
            <a:r>
              <a:rPr lang="fr-FR" sz="1200" dirty="0" smtClean="0">
                <a:latin typeface="+mn-lt"/>
              </a:rPr>
              <a:t>HSE (Guide en préparation)</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0" cap="none" spc="0" normalizeH="0" baseline="0" noProof="0" dirty="0" smtClean="0">
                <a:ln>
                  <a:noFill/>
                </a:ln>
                <a:solidFill>
                  <a:sysClr val="windowText" lastClr="000000"/>
                </a:solidFill>
                <a:effectLst/>
                <a:uLnTx/>
                <a:uFillTx/>
                <a:latin typeface="+mn-lt"/>
                <a:ea typeface="+mn-ea"/>
                <a:cs typeface="+mn-cs"/>
              </a:rPr>
              <a:t>Personne de contact animateur des COREX</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dirty="0" smtClean="0">
                <a:solidFill>
                  <a:schemeClr val="tx1"/>
                </a:solidFill>
                <a:latin typeface="+mn-lt"/>
              </a:rPr>
              <a:t>Accompagnement et coaching des filiales pour que l’usage des REX HSE soit efficient et devienne systématique et incontournable</a:t>
            </a:r>
            <a:endParaRPr kumimoji="0" lang="fr-FR" sz="1200" b="0" i="0" u="none" strike="noStrike" kern="0" cap="none" spc="0" normalizeH="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smtClean="0">
                <a:latin typeface="+mn-lt"/>
              </a:rPr>
              <a:t>Etat d’appropriation de la nouvelle règle</a:t>
            </a:r>
          </a:p>
          <a:p>
            <a:pPr marL="166688" indent="-166688">
              <a:spcBef>
                <a:spcPts val="0"/>
              </a:spcBef>
              <a:spcAft>
                <a:spcPts val="0"/>
              </a:spcAft>
              <a:buFont typeface="Arial" panose="020B0604020202020204" pitchFamily="34" charset="0"/>
              <a:buChar char="•"/>
            </a:pPr>
            <a:r>
              <a:rPr lang="fr-FR" sz="1200" dirty="0" smtClean="0">
                <a:latin typeface="+mn-lt"/>
              </a:rPr>
              <a:t>Exigences des étapes 1 et 2 inchangées et déjà appliquées</a:t>
            </a:r>
          </a:p>
          <a:p>
            <a:pPr marL="166688" indent="-166688">
              <a:spcBef>
                <a:spcPts val="0"/>
              </a:spcBef>
              <a:spcAft>
                <a:spcPts val="0"/>
              </a:spcAft>
              <a:buFont typeface="Arial" panose="020B0604020202020204" pitchFamily="34" charset="0"/>
              <a:buChar char="•"/>
            </a:pPr>
            <a:r>
              <a:rPr lang="fr-FR" sz="1200" dirty="0" smtClean="0">
                <a:latin typeface="+mn-lt"/>
              </a:rPr>
              <a:t>Exigences de l’étape 3 (</a:t>
            </a:r>
            <a:r>
              <a:rPr lang="fr-FR" sz="1200" dirty="0" err="1" smtClean="0">
                <a:latin typeface="+mn-lt"/>
              </a:rPr>
              <a:t>Ref</a:t>
            </a:r>
            <a:r>
              <a:rPr lang="fr-FR" sz="1200" dirty="0" smtClean="0">
                <a:latin typeface="+mn-lt"/>
              </a:rPr>
              <a:t>. COMEX) appliquées pour les cas pertinents.</a:t>
            </a:r>
          </a:p>
          <a:p>
            <a:pPr marL="166688" indent="-166688">
              <a:spcBef>
                <a:spcPts val="0"/>
              </a:spcBef>
              <a:spcAft>
                <a:spcPts val="0"/>
              </a:spcAft>
              <a:buFont typeface="Arial" panose="020B0604020202020204" pitchFamily="34" charset="0"/>
              <a:buChar char="•"/>
            </a:pPr>
            <a:r>
              <a:rPr lang="fr-FR" sz="1200" dirty="0" smtClean="0">
                <a:latin typeface="+mn-lt"/>
              </a:rPr>
              <a:t>Exigences de l’étape 4 en place au niveau Groupe, branches et dans certaines entités et filiales.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smtClean="0">
              <a:latin typeface="+mn-lt"/>
            </a:endParaRPr>
          </a:p>
          <a:p>
            <a:endParaRPr lang="en-GB" sz="1200" dirty="0">
              <a:latin typeface="+mn-lt"/>
            </a:endParaRPr>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3</a:t>
            </a:fld>
            <a:endParaRPr lang="en-US"/>
          </a:p>
        </p:txBody>
      </p:sp>
    </p:spTree>
    <p:extLst>
      <p:ext uri="{BB962C8B-B14F-4D97-AF65-F5344CB8AC3E}">
        <p14:creationId xmlns:p14="http://schemas.microsoft.com/office/powerpoint/2010/main" val="2353066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100" dirty="0" smtClean="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4</a:t>
            </a:fld>
            <a:endParaRPr lang="en-US"/>
          </a:p>
        </p:txBody>
      </p:sp>
    </p:spTree>
    <p:extLst>
      <p:ext uri="{BB962C8B-B14F-4D97-AF65-F5344CB8AC3E}">
        <p14:creationId xmlns:p14="http://schemas.microsoft.com/office/powerpoint/2010/main" val="3640208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100" dirty="0" smtClean="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5</a:t>
            </a:fld>
            <a:endParaRPr lang="en-US"/>
          </a:p>
        </p:txBody>
      </p:sp>
    </p:spTree>
    <p:extLst>
      <p:ext uri="{BB962C8B-B14F-4D97-AF65-F5344CB8AC3E}">
        <p14:creationId xmlns:p14="http://schemas.microsoft.com/office/powerpoint/2010/main" val="2235457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100" dirty="0" smtClean="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6</a:t>
            </a:fld>
            <a:endParaRPr lang="en-US"/>
          </a:p>
        </p:txBody>
      </p:sp>
    </p:spTree>
    <p:extLst>
      <p:ext uri="{BB962C8B-B14F-4D97-AF65-F5344CB8AC3E}">
        <p14:creationId xmlns:p14="http://schemas.microsoft.com/office/powerpoint/2010/main" val="11656618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100" dirty="0" smtClean="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7</a:t>
            </a:fld>
            <a:endParaRPr lang="en-US"/>
          </a:p>
        </p:txBody>
      </p:sp>
    </p:spTree>
    <p:extLst>
      <p:ext uri="{BB962C8B-B14F-4D97-AF65-F5344CB8AC3E}">
        <p14:creationId xmlns:p14="http://schemas.microsoft.com/office/powerpoint/2010/main" val="882610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8</a:t>
            </a:fld>
            <a:endParaRPr lang="en-US"/>
          </a:p>
        </p:txBody>
      </p:sp>
    </p:spTree>
    <p:extLst>
      <p:ext uri="{BB962C8B-B14F-4D97-AF65-F5344CB8AC3E}">
        <p14:creationId xmlns:p14="http://schemas.microsoft.com/office/powerpoint/2010/main" val="39519557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9</a:t>
            </a:fld>
            <a:endParaRPr lang="en-US"/>
          </a:p>
        </p:txBody>
      </p:sp>
    </p:spTree>
    <p:extLst>
      <p:ext uri="{BB962C8B-B14F-4D97-AF65-F5344CB8AC3E}">
        <p14:creationId xmlns:p14="http://schemas.microsoft.com/office/powerpoint/2010/main" val="31147262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26_1_">
    <p:bg>
      <p:bgPr>
        <a:solidFill>
          <a:srgbClr val="376092"/>
        </a:solidFill>
        <a:effectLst/>
      </p:bgPr>
    </p:bg>
    <p:spTree>
      <p:nvGrpSpPr>
        <p:cNvPr id="1" name=""/>
        <p:cNvGrpSpPr/>
        <p:nvPr/>
      </p:nvGrpSpPr>
      <p:grpSpPr>
        <a:xfrm>
          <a:off x="0" y="0"/>
          <a:ext cx="0" cy="0"/>
          <a:chOff x="0" y="0"/>
          <a:chExt cx="0" cy="0"/>
        </a:xfrm>
      </p:grpSpPr>
      <p:pic>
        <p:nvPicPr>
          <p:cNvPr id="10" name="Image 9" descr="TOTAL_LOGO_bandeau_01_haut_T_RGB.png"/>
          <p:cNvPicPr>
            <a:picLocks noChangeAspect="1"/>
          </p:cNvPicPr>
          <p:nvPr userDrawn="1"/>
        </p:nvPicPr>
        <p:blipFill>
          <a:blip r:embed="rId2" cstate="email"/>
          <a:srcRect/>
          <a:stretch>
            <a:fillRect/>
          </a:stretch>
        </p:blipFill>
        <p:spPr>
          <a:xfrm>
            <a:off x="1" y="363225"/>
            <a:ext cx="6084167" cy="860932"/>
          </a:xfrm>
          <a:prstGeom prst="rect">
            <a:avLst/>
          </a:prstGeom>
        </p:spPr>
      </p:pic>
      <p:sp>
        <p:nvSpPr>
          <p:cNvPr id="14" name="Titre 4"/>
          <p:cNvSpPr>
            <a:spLocks noGrp="1" noEditPoints="1"/>
          </p:cNvSpPr>
          <p:nvPr>
            <p:ph type="title" hasCustomPrompt="1"/>
          </p:nvPr>
        </p:nvSpPr>
        <p:spPr>
          <a:xfrm>
            <a:off x="1188000" y="1845592"/>
            <a:ext cx="9372496" cy="1487487"/>
          </a:xfrm>
          <a:prstGeom prst="rect">
            <a:avLst/>
          </a:prstGeom>
        </p:spPr>
        <p:txBody>
          <a:bodyPr lIns="0" rIns="0" anchor="b">
            <a:noAutofit/>
          </a:bodyPr>
          <a:lstStyle>
            <a:lvl1pPr>
              <a:defRPr sz="3200" baseline="0">
                <a:solidFill>
                  <a:schemeClr val="bg1"/>
                </a:solidFill>
                <a:latin typeface="+mn-lt"/>
              </a:defRPr>
            </a:lvl1pPr>
          </a:lstStyle>
          <a:p>
            <a:r>
              <a:rPr lang="fr-FR" noProof="0" dirty="0"/>
              <a:t>COMPANY RULE TITLE</a:t>
            </a:r>
          </a:p>
        </p:txBody>
      </p:sp>
      <p:sp>
        <p:nvSpPr>
          <p:cNvPr id="15" name="Espace réservé du texte 15"/>
          <p:cNvSpPr>
            <a:spLocks noGrp="1" noEditPoints="1"/>
          </p:cNvSpPr>
          <p:nvPr>
            <p:ph type="body" sz="quarter" idx="10" hasCustomPrompt="1"/>
          </p:nvPr>
        </p:nvSpPr>
        <p:spPr>
          <a:xfrm>
            <a:off x="1188000" y="4077072"/>
            <a:ext cx="9372496" cy="2232248"/>
          </a:xfrm>
          <a:prstGeom prst="rect">
            <a:avLst/>
          </a:prstGeom>
        </p:spPr>
        <p:txBody>
          <a:bodyPr lIns="0" rIns="0">
            <a:noAutofit/>
          </a:bodyPr>
          <a:lstStyle>
            <a:lvl1pPr marL="0" indent="0">
              <a:spcAft>
                <a:spcPts val="600"/>
              </a:spcAft>
              <a:buNone/>
              <a:defRPr sz="1600">
                <a:solidFill>
                  <a:schemeClr val="bg1"/>
                </a:solidFill>
                <a:latin typeface="+mn-lt"/>
              </a:defRPr>
            </a:lvl1pPr>
          </a:lstStyle>
          <a:p>
            <a:pPr lvl="0"/>
            <a:r>
              <a:rPr lang="fr-FR" noProof="0" dirty="0" err="1"/>
              <a:t>Executive</a:t>
            </a:r>
            <a:r>
              <a:rPr lang="fr-FR" noProof="0" dirty="0"/>
              <a:t> </a:t>
            </a:r>
            <a:r>
              <a:rPr lang="fr-FR" noProof="0" dirty="0" err="1"/>
              <a:t>summary</a:t>
            </a:r>
            <a:endParaRPr lang="fr-FR" noProof="0" dirty="0"/>
          </a:p>
        </p:txBody>
      </p:sp>
      <p:sp>
        <p:nvSpPr>
          <p:cNvPr id="6" name="Rectangle 5"/>
          <p:cNvSpPr/>
          <p:nvPr userDrawn="1"/>
        </p:nvSpPr>
        <p:spPr>
          <a:xfrm>
            <a:off x="0" y="6525344"/>
            <a:ext cx="12192000" cy="332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p:cNvPicPr>
            <a:picLocks noChangeAspect="1" noChangeArrowheads="1"/>
          </p:cNvPicPr>
          <p:nvPr userDrawn="1"/>
        </p:nvPicPr>
        <p:blipFill>
          <a:blip r:embed="rId3" cstate="email"/>
          <a:srcRect/>
          <a:stretch>
            <a:fillRect/>
          </a:stretch>
        </p:blipFill>
        <p:spPr bwMode="auto">
          <a:xfrm>
            <a:off x="5366919" y="6631430"/>
            <a:ext cx="1458162" cy="162371"/>
          </a:xfrm>
          <a:prstGeom prst="rect">
            <a:avLst/>
          </a:prstGeom>
          <a:noFill/>
          <a:ln w="9525">
            <a:noFill/>
            <a:miter lim="800000"/>
          </a:ln>
          <a:effectLst/>
        </p:spPr>
      </p:pic>
      <p:pic>
        <p:nvPicPr>
          <p:cNvPr id="14338" name="Picture 2"/>
          <p:cNvPicPr>
            <a:picLocks noChangeAspect="1" noChangeArrowheads="1"/>
          </p:cNvPicPr>
          <p:nvPr userDrawn="1"/>
        </p:nvPicPr>
        <p:blipFill>
          <a:blip r:embed="rId4" cstate="email"/>
          <a:srcRect/>
          <a:stretch>
            <a:fillRect/>
          </a:stretch>
        </p:blipFill>
        <p:spPr bwMode="auto">
          <a:xfrm>
            <a:off x="1037083" y="3672830"/>
            <a:ext cx="9523413" cy="476250"/>
          </a:xfrm>
          <a:prstGeom prst="rect">
            <a:avLst/>
          </a:prstGeom>
          <a:noFill/>
          <a:ln w="9525">
            <a:noFill/>
            <a:miter lim="800000"/>
          </a:ln>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25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2" cstate="email"/>
          <a:srcRect/>
          <a:stretch>
            <a:fillRect/>
          </a:stretch>
        </p:blipFill>
        <p:spPr>
          <a:xfrm>
            <a:off x="11136560" y="6497366"/>
            <a:ext cx="792088" cy="316010"/>
          </a:xfrm>
          <a:prstGeom prst="rect">
            <a:avLst/>
          </a:prstGeom>
        </p:spPr>
      </p:pic>
      <p:sp>
        <p:nvSpPr>
          <p:cNvPr id="11" name="ZoneTexte 10"/>
          <p:cNvSpPr/>
          <p:nvPr userDrawn="1"/>
        </p:nvSpPr>
        <p:spPr>
          <a:xfrm>
            <a:off x="407368" y="6525344"/>
            <a:ext cx="648072" cy="244418"/>
          </a:xfrm>
          <a:prstGeom prst="rect">
            <a:avLst/>
          </a:prstGeom>
          <a:noFill/>
        </p:spPr>
        <p:txBody>
          <a:bodyPr wrap="square" rtlCol="0">
            <a:spAutoFit/>
          </a:bodyPr>
          <a:lstStyle/>
          <a:p>
            <a:fld id="{97EE1926-FF4E-457F-A2D1-6C00F261D3E8}" type="slidenum">
              <a:rPr lang="en-US" sz="1000" smtClean="0">
                <a:latin typeface="+mj-lt"/>
              </a:rPr>
              <a:pPr/>
              <a:t>‹#›</a:t>
            </a:fld>
            <a:endParaRPr lang="en-US" sz="1000" dirty="0">
              <a:latin typeface="+mj-lt"/>
            </a:endParaRPr>
          </a:p>
        </p:txBody>
      </p:sp>
      <p:pic>
        <p:nvPicPr>
          <p:cNvPr id="12" name="Picture 2"/>
          <p:cNvPicPr>
            <a:picLocks noChangeAspect="1" noChangeArrowheads="1"/>
          </p:cNvPicPr>
          <p:nvPr userDrawn="1"/>
        </p:nvPicPr>
        <p:blipFill>
          <a:blip r:embed="rId3" cstate="email"/>
          <a:srcRect/>
          <a:stretch>
            <a:fillRect/>
          </a:stretch>
        </p:blipFill>
        <p:spPr bwMode="auto">
          <a:xfrm>
            <a:off x="5447928" y="6604556"/>
            <a:ext cx="1228637" cy="136812"/>
          </a:xfrm>
          <a:prstGeom prst="rect">
            <a:avLst/>
          </a:prstGeom>
          <a:noFill/>
          <a:ln w="9525">
            <a:noFill/>
            <a:miter lim="800000"/>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space réservé du texte 16"/>
          <p:cNvSpPr>
            <a:spLocks noGrp="1" noEditPoints="1"/>
          </p:cNvSpPr>
          <p:nvPr>
            <p:ph type="body" sz="quarter" idx="11" hasCustomPrompt="1"/>
          </p:nvPr>
        </p:nvSpPr>
        <p:spPr>
          <a:xfrm>
            <a:off x="407368" y="0"/>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lvl="0"/>
            <a:r>
              <a:rPr lang="fr-FR" dirty="0"/>
              <a:t>DOCUMENTS USED FOR THE GAP ANALYSIS</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cSld name="7_1_">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email"/>
          <a:srcRect/>
          <a:stretch>
            <a:fillRect/>
          </a:stretch>
        </p:blipFill>
        <p:spPr bwMode="auto">
          <a:xfrm>
            <a:off x="-33338" y="-3175"/>
            <a:ext cx="12260263" cy="6870700"/>
          </a:xfrm>
          <a:prstGeom prst="rect">
            <a:avLst/>
          </a:prstGeom>
          <a:noFill/>
          <a:ln w="9525">
            <a:noFill/>
            <a:miter lim="800000"/>
          </a:ln>
          <a:effectLst/>
        </p:spPr>
      </p:pic>
      <p:pic>
        <p:nvPicPr>
          <p:cNvPr id="6" name="Picture 4"/>
          <p:cNvPicPr>
            <a:picLocks noChangeAspect="1" noChangeArrowheads="1"/>
          </p:cNvPicPr>
          <p:nvPr userDrawn="1"/>
        </p:nvPicPr>
        <p:blipFill>
          <a:blip r:embed="rId3" cstate="email"/>
          <a:srcRect/>
          <a:stretch>
            <a:fillRect/>
          </a:stretch>
        </p:blipFill>
        <p:spPr bwMode="auto">
          <a:xfrm>
            <a:off x="-96688" y="-6350"/>
            <a:ext cx="6408712" cy="6870700"/>
          </a:xfrm>
          <a:prstGeom prst="rect">
            <a:avLst/>
          </a:prstGeom>
          <a:noFill/>
          <a:ln w="9525">
            <a:noFill/>
            <a:miter lim="800000"/>
          </a:ln>
          <a:effectLst/>
        </p:spPr>
      </p:pic>
      <p:pic>
        <p:nvPicPr>
          <p:cNvPr id="8" name="Picture 2"/>
          <p:cNvPicPr>
            <a:picLocks noChangeAspect="1" noChangeArrowheads="1"/>
          </p:cNvPicPr>
          <p:nvPr userDrawn="1"/>
        </p:nvPicPr>
        <p:blipFill>
          <a:blip r:embed="rId4" cstate="email"/>
          <a:srcRect/>
          <a:stretch>
            <a:fillRect/>
          </a:stretch>
        </p:blipFill>
        <p:spPr bwMode="auto">
          <a:xfrm>
            <a:off x="2130587" y="6165304"/>
            <a:ext cx="1944216" cy="625506"/>
          </a:xfrm>
          <a:prstGeom prst="rect">
            <a:avLst/>
          </a:prstGeom>
          <a:noFill/>
          <a:ln w="9525">
            <a:noFill/>
            <a:miter lim="800000"/>
          </a:ln>
          <a:effectLst/>
        </p:spPr>
      </p:pic>
      <p:sp>
        <p:nvSpPr>
          <p:cNvPr id="5" name="Espace réservé du texte 16"/>
          <p:cNvSpPr>
            <a:spLocks noGrp="1" noEditPoints="1"/>
          </p:cNvSpPr>
          <p:nvPr>
            <p:ph type="body" sz="quarter" idx="11" hasCustomPrompt="1"/>
          </p:nvPr>
        </p:nvSpPr>
        <p:spPr>
          <a:xfrm>
            <a:off x="191343" y="764704"/>
            <a:ext cx="5472609" cy="5256584"/>
          </a:xfrm>
          <a:prstGeom prst="rect">
            <a:avLst/>
          </a:prstGeom>
          <a:solidFill>
            <a:schemeClr val="bg1">
              <a:alpha val="20000"/>
            </a:schemeClr>
          </a:solidFill>
        </p:spPr>
        <p:txBody>
          <a:bodyPr/>
          <a:lstStyle>
            <a:lvl1pPr marL="342900" indent="-342900">
              <a:buFont typeface="Wingdings" pitchFamily="2" charset="2"/>
              <a:buChar char="q"/>
              <a:defRPr sz="1600" b="0" baseline="0">
                <a:latin typeface="+mj-lt"/>
              </a:defRPr>
            </a:lvl1pPr>
            <a:lvl2pPr>
              <a:buFont typeface="Wingdings" pitchFamily="2" charset="2"/>
              <a:buChar char="q"/>
              <a:defRPr sz="1600"/>
            </a:lvl2pPr>
          </a:lstStyle>
          <a:p>
            <a:pPr lvl="0"/>
            <a:r>
              <a:rPr lang="fr-FR" dirty="0"/>
              <a:t>List </a:t>
            </a:r>
            <a:r>
              <a:rPr lang="fr-FR" dirty="0" err="1"/>
              <a:t>highlights</a:t>
            </a:r>
            <a:endParaRPr lang="fr-FR" dirty="0"/>
          </a:p>
          <a:p>
            <a:pPr lvl="0"/>
            <a:endParaRPr lang="fr-FR" dirty="0"/>
          </a:p>
          <a:p>
            <a:pPr lvl="1"/>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cSld name="1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2" cstate="email"/>
          <a:srcRect/>
          <a:stretch>
            <a:fillRect/>
          </a:stretch>
        </p:blipFill>
        <p:spPr>
          <a:xfrm>
            <a:off x="11136560" y="6497366"/>
            <a:ext cx="792088" cy="316010"/>
          </a:xfrm>
          <a:prstGeom prst="rect">
            <a:avLst/>
          </a:prstGeom>
        </p:spPr>
      </p:pic>
      <p:sp>
        <p:nvSpPr>
          <p:cNvPr id="11" name="ZoneTexte 10"/>
          <p:cNvSpPr/>
          <p:nvPr userDrawn="1"/>
        </p:nvSpPr>
        <p:spPr>
          <a:xfrm>
            <a:off x="407368" y="6525344"/>
            <a:ext cx="648072" cy="244418"/>
          </a:xfrm>
          <a:prstGeom prst="rect">
            <a:avLst/>
          </a:prstGeom>
          <a:noFill/>
        </p:spPr>
        <p:txBody>
          <a:bodyPr wrap="square" rtlCol="0">
            <a:spAutoFit/>
          </a:bodyPr>
          <a:lstStyle/>
          <a:p>
            <a:fld id="{97EE1926-FF4E-457F-A2D1-6C00F261D3E8}" type="slidenum">
              <a:rPr lang="en-US" sz="1000" smtClean="0">
                <a:latin typeface="+mj-lt"/>
              </a:rPr>
              <a:pPr/>
              <a:t>‹#›</a:t>
            </a:fld>
            <a:endParaRPr lang="en-US" sz="1000" dirty="0">
              <a:latin typeface="+mj-lt"/>
            </a:endParaRPr>
          </a:p>
        </p:txBody>
      </p:sp>
      <p:pic>
        <p:nvPicPr>
          <p:cNvPr id="12" name="Picture 2"/>
          <p:cNvPicPr>
            <a:picLocks noChangeAspect="1" noChangeArrowheads="1"/>
          </p:cNvPicPr>
          <p:nvPr userDrawn="1"/>
        </p:nvPicPr>
        <p:blipFill>
          <a:blip r:embed="rId3" cstate="email"/>
          <a:srcRect/>
          <a:stretch>
            <a:fillRect/>
          </a:stretch>
        </p:blipFill>
        <p:spPr bwMode="auto">
          <a:xfrm>
            <a:off x="5447928" y="6604556"/>
            <a:ext cx="1228637" cy="136812"/>
          </a:xfrm>
          <a:prstGeom prst="rect">
            <a:avLst/>
          </a:prstGeom>
          <a:noFill/>
          <a:ln w="9525">
            <a:noFill/>
            <a:miter lim="800000"/>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17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2" cstate="email"/>
          <a:srcRect/>
          <a:stretch>
            <a:fillRect/>
          </a:stretch>
        </p:blipFill>
        <p:spPr>
          <a:xfrm>
            <a:off x="11136560" y="6497366"/>
            <a:ext cx="792088" cy="316010"/>
          </a:xfrm>
          <a:prstGeom prst="rect">
            <a:avLst/>
          </a:prstGeom>
        </p:spPr>
      </p:pic>
      <p:sp>
        <p:nvSpPr>
          <p:cNvPr id="11" name="ZoneTexte 10"/>
          <p:cNvSpPr/>
          <p:nvPr userDrawn="1"/>
        </p:nvSpPr>
        <p:spPr>
          <a:xfrm>
            <a:off x="407368" y="6525344"/>
            <a:ext cx="648072" cy="244418"/>
          </a:xfrm>
          <a:prstGeom prst="rect">
            <a:avLst/>
          </a:prstGeom>
          <a:noFill/>
        </p:spPr>
        <p:txBody>
          <a:bodyPr wrap="square" rtlCol="0">
            <a:spAutoFit/>
          </a:bodyPr>
          <a:lstStyle/>
          <a:p>
            <a:fld id="{97EE1926-FF4E-457F-A2D1-6C00F261D3E8}" type="slidenum">
              <a:rPr lang="en-US" sz="1000" smtClean="0">
                <a:latin typeface="+mj-lt"/>
              </a:rPr>
              <a:pPr/>
              <a:t>‹#›</a:t>
            </a:fld>
            <a:endParaRPr lang="en-US" sz="1000" dirty="0">
              <a:latin typeface="+mj-lt"/>
            </a:endParaRPr>
          </a:p>
        </p:txBody>
      </p:sp>
      <p:pic>
        <p:nvPicPr>
          <p:cNvPr id="12" name="Picture 2"/>
          <p:cNvPicPr>
            <a:picLocks noChangeAspect="1" noChangeArrowheads="1"/>
          </p:cNvPicPr>
          <p:nvPr userDrawn="1"/>
        </p:nvPicPr>
        <p:blipFill>
          <a:blip r:embed="rId3" cstate="email"/>
          <a:srcRect/>
          <a:stretch>
            <a:fillRect/>
          </a:stretch>
        </p:blipFill>
        <p:spPr bwMode="auto">
          <a:xfrm>
            <a:off x="5447928" y="6604556"/>
            <a:ext cx="1228637" cy="136812"/>
          </a:xfrm>
          <a:prstGeom prst="rect">
            <a:avLst/>
          </a:prstGeom>
          <a:noFill/>
          <a:ln w="9525">
            <a:noFill/>
            <a:miter lim="800000"/>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space réservé du texte 16"/>
          <p:cNvSpPr>
            <a:spLocks noGrp="1" noEditPoints="1"/>
          </p:cNvSpPr>
          <p:nvPr>
            <p:ph type="body" sz="quarter" idx="11" hasCustomPrompt="1"/>
          </p:nvPr>
        </p:nvSpPr>
        <p:spPr>
          <a:xfrm>
            <a:off x="407368" y="0"/>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lvl="0"/>
            <a:r>
              <a:rPr lang="fr-FR" dirty="0"/>
              <a:t>SYNTHESIS OF CHANGES</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19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2" cstate="email"/>
          <a:srcRect/>
          <a:stretch>
            <a:fillRect/>
          </a:stretch>
        </p:blipFill>
        <p:spPr>
          <a:xfrm>
            <a:off x="11136560" y="6497366"/>
            <a:ext cx="792088" cy="316010"/>
          </a:xfrm>
          <a:prstGeom prst="rect">
            <a:avLst/>
          </a:prstGeom>
        </p:spPr>
      </p:pic>
      <p:sp>
        <p:nvSpPr>
          <p:cNvPr id="11" name="ZoneTexte 10"/>
          <p:cNvSpPr/>
          <p:nvPr userDrawn="1"/>
        </p:nvSpPr>
        <p:spPr>
          <a:xfrm>
            <a:off x="407368" y="6525344"/>
            <a:ext cx="648072" cy="244418"/>
          </a:xfrm>
          <a:prstGeom prst="rect">
            <a:avLst/>
          </a:prstGeom>
          <a:noFill/>
        </p:spPr>
        <p:txBody>
          <a:bodyPr wrap="square" rtlCol="0">
            <a:spAutoFit/>
          </a:bodyPr>
          <a:lstStyle/>
          <a:p>
            <a:fld id="{97EE1926-FF4E-457F-A2D1-6C00F261D3E8}" type="slidenum">
              <a:rPr lang="en-US" sz="1000" smtClean="0">
                <a:latin typeface="+mj-lt"/>
              </a:rPr>
              <a:pPr/>
              <a:t>‹#›</a:t>
            </a:fld>
            <a:endParaRPr lang="en-US" sz="1000" dirty="0">
              <a:latin typeface="+mj-lt"/>
            </a:endParaRPr>
          </a:p>
        </p:txBody>
      </p:sp>
      <p:pic>
        <p:nvPicPr>
          <p:cNvPr id="12" name="Picture 2"/>
          <p:cNvPicPr>
            <a:picLocks noChangeAspect="1" noChangeArrowheads="1"/>
          </p:cNvPicPr>
          <p:nvPr userDrawn="1"/>
        </p:nvPicPr>
        <p:blipFill>
          <a:blip r:embed="rId3" cstate="email"/>
          <a:srcRect/>
          <a:stretch>
            <a:fillRect/>
          </a:stretch>
        </p:blipFill>
        <p:spPr bwMode="auto">
          <a:xfrm>
            <a:off x="5447928" y="6604556"/>
            <a:ext cx="1228637" cy="136812"/>
          </a:xfrm>
          <a:prstGeom prst="rect">
            <a:avLst/>
          </a:prstGeom>
          <a:noFill/>
          <a:ln w="9525">
            <a:noFill/>
            <a:miter lim="800000"/>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space réservé du texte 16"/>
          <p:cNvSpPr>
            <a:spLocks noGrp="1" noEditPoints="1"/>
          </p:cNvSpPr>
          <p:nvPr>
            <p:ph type="body" sz="quarter" idx="11" hasCustomPrompt="1"/>
          </p:nvPr>
        </p:nvSpPr>
        <p:spPr>
          <a:xfrm>
            <a:off x="407368" y="0"/>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lvl="0"/>
            <a:r>
              <a:rPr lang="fr-FR" dirty="0"/>
              <a:t>GAP ANALYSIS: GROUP</a:t>
            </a:r>
            <a:endParaRPr lang="en-US" dirty="0"/>
          </a:p>
        </p:txBody>
      </p:sp>
      <p:grpSp>
        <p:nvGrpSpPr>
          <p:cNvPr id="2" name="Group 43"/>
          <p:cNvGrpSpPr/>
          <p:nvPr/>
        </p:nvGrpSpPr>
        <p:grpSpPr>
          <a:xfrm>
            <a:off x="8760296" y="548680"/>
            <a:ext cx="579915" cy="171451"/>
            <a:chOff x="9219943" y="2346534"/>
            <a:chExt cx="581013" cy="171451"/>
          </a:xfrm>
        </p:grpSpPr>
        <p:sp>
          <p:nvSpPr>
            <p:cNvPr id="15" name="RectangleLegend1"/>
            <p:cNvSpPr>
              <a:spLocks noChangeArrowheads="1"/>
            </p:cNvSpPr>
            <p:nvPr/>
          </p:nvSpPr>
          <p:spPr bwMode="gray">
            <a:xfrm>
              <a:off x="9219943" y="2357647"/>
              <a:ext cx="165411" cy="160338"/>
            </a:xfrm>
            <a:prstGeom prst="rect">
              <a:avLst/>
            </a:prstGeom>
            <a:solidFill>
              <a:schemeClr val="bg1">
                <a:lumMod val="65000"/>
              </a:schemeClr>
            </a:solidFill>
            <a:ln w="9525">
              <a:noFill/>
              <a:miter lim="800000"/>
            </a:ln>
            <a:effectLst/>
          </p:spPr>
          <p:txBody>
            <a:bodyPr wrap="none" anchor="ctr"/>
            <a:lstStyle/>
            <a:p>
              <a:endParaRPr lang="en-US" sz="1000" baseline="0" dirty="0">
                <a:latin typeface="+mn-lt"/>
                <a:ea typeface="+mn-ea"/>
              </a:endParaRPr>
            </a:p>
          </p:txBody>
        </p:sp>
        <p:sp>
          <p:nvSpPr>
            <p:cNvPr id="16" name="Legend1"/>
            <p:cNvSpPr>
              <a:spLocks noChangeArrowheads="1"/>
            </p:cNvSpPr>
            <p:nvPr/>
          </p:nvSpPr>
          <p:spPr bwMode="gray">
            <a:xfrm>
              <a:off x="9475524" y="2346534"/>
              <a:ext cx="325432" cy="152978"/>
            </a:xfrm>
            <a:prstGeom prst="rect">
              <a:avLst/>
            </a:prstGeom>
            <a:noFill/>
            <a:ln>
              <a:noFill/>
            </a:ln>
            <a:effectLst/>
          </p:spPr>
          <p:txBody>
            <a:bodyPr wrap="none" lIns="0" tIns="0" rIns="0" bIns="0">
              <a:spAutoFit/>
            </a:bodyPr>
            <a:lstStyle/>
            <a:p>
              <a:pPr defTabSz="895350">
                <a:buClr>
                  <a:schemeClr val="tx2"/>
                </a:buClr>
              </a:pPr>
              <a:r>
                <a:rPr lang="en-US" sz="1000" baseline="0" dirty="0">
                  <a:latin typeface="+mn-lt"/>
                  <a:ea typeface="+mn-ea"/>
                </a:rPr>
                <a:t>Group</a:t>
              </a: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20_1_">
    <p:spTree>
      <p:nvGrpSpPr>
        <p:cNvPr id="1" name=""/>
        <p:cNvGrpSpPr/>
        <p:nvPr/>
      </p:nvGrpSpPr>
      <p:grpSpPr>
        <a:xfrm>
          <a:off x="0" y="0"/>
          <a:ext cx="0" cy="0"/>
          <a:chOff x="0" y="0"/>
          <a:chExt cx="0" cy="0"/>
        </a:xfrm>
      </p:grpSpPr>
      <p:cxnSp>
        <p:nvCxnSpPr>
          <p:cNvPr id="5" name="Connecteur droit 4"/>
          <p:cNvCxnSpPr/>
          <p:nvPr userDrawn="1"/>
        </p:nvCxnSpPr>
        <p:spPr>
          <a:xfrm>
            <a:off x="457200" y="6525344"/>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2" cstate="email"/>
          <a:srcRect/>
          <a:stretch>
            <a:fillRect/>
          </a:stretch>
        </p:blipFill>
        <p:spPr>
          <a:xfrm>
            <a:off x="11136560" y="6497366"/>
            <a:ext cx="792088" cy="316010"/>
          </a:xfrm>
          <a:prstGeom prst="rect">
            <a:avLst/>
          </a:prstGeom>
        </p:spPr>
      </p:pic>
      <p:sp>
        <p:nvSpPr>
          <p:cNvPr id="11" name="ZoneTexte 10"/>
          <p:cNvSpPr/>
          <p:nvPr userDrawn="1"/>
        </p:nvSpPr>
        <p:spPr>
          <a:xfrm>
            <a:off x="407368" y="6525344"/>
            <a:ext cx="648072" cy="244418"/>
          </a:xfrm>
          <a:prstGeom prst="rect">
            <a:avLst/>
          </a:prstGeom>
          <a:noFill/>
        </p:spPr>
        <p:txBody>
          <a:bodyPr wrap="square" rtlCol="0">
            <a:spAutoFit/>
          </a:bodyPr>
          <a:lstStyle/>
          <a:p>
            <a:fld id="{97EE1926-FF4E-457F-A2D1-6C00F261D3E8}" type="slidenum">
              <a:rPr lang="en-US" sz="1000" smtClean="0">
                <a:latin typeface="+mj-lt"/>
              </a:rPr>
              <a:pPr/>
              <a:t>‹#›</a:t>
            </a:fld>
            <a:endParaRPr lang="en-US" sz="1000" dirty="0">
              <a:latin typeface="+mj-lt"/>
            </a:endParaRPr>
          </a:p>
        </p:txBody>
      </p:sp>
      <p:pic>
        <p:nvPicPr>
          <p:cNvPr id="12" name="Picture 2"/>
          <p:cNvPicPr>
            <a:picLocks noChangeAspect="1" noChangeArrowheads="1"/>
          </p:cNvPicPr>
          <p:nvPr userDrawn="1"/>
        </p:nvPicPr>
        <p:blipFill>
          <a:blip r:embed="rId3" cstate="email"/>
          <a:srcRect/>
          <a:stretch>
            <a:fillRect/>
          </a:stretch>
        </p:blipFill>
        <p:spPr bwMode="auto">
          <a:xfrm>
            <a:off x="5447928" y="6604556"/>
            <a:ext cx="1228637" cy="136812"/>
          </a:xfrm>
          <a:prstGeom prst="rect">
            <a:avLst/>
          </a:prstGeom>
          <a:noFill/>
          <a:ln w="9525">
            <a:noFill/>
            <a:miter lim="800000"/>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space réservé du texte 16"/>
          <p:cNvSpPr>
            <a:spLocks noGrp="1" noEditPoints="1"/>
          </p:cNvSpPr>
          <p:nvPr>
            <p:ph type="body" sz="quarter" idx="11" hasCustomPrompt="1"/>
          </p:nvPr>
        </p:nvSpPr>
        <p:spPr>
          <a:xfrm>
            <a:off x="407368" y="0"/>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lvl="0"/>
            <a:r>
              <a:rPr lang="fr-FR" dirty="0"/>
              <a:t>GAP ANALYSIS: E&amp;P</a:t>
            </a:r>
            <a:endParaRPr lang="en-US" dirty="0"/>
          </a:p>
        </p:txBody>
      </p:sp>
      <p:grpSp>
        <p:nvGrpSpPr>
          <p:cNvPr id="3" name="Group 44"/>
          <p:cNvGrpSpPr/>
          <p:nvPr/>
        </p:nvGrpSpPr>
        <p:grpSpPr>
          <a:xfrm>
            <a:off x="9500438" y="548680"/>
            <a:ext cx="469328" cy="171451"/>
            <a:chOff x="9219943" y="2553779"/>
            <a:chExt cx="470406" cy="171451"/>
          </a:xfrm>
        </p:grpSpPr>
        <p:sp>
          <p:nvSpPr>
            <p:cNvPr id="18" name="RectangleLegend2"/>
            <p:cNvSpPr>
              <a:spLocks noChangeArrowheads="1"/>
            </p:cNvSpPr>
            <p:nvPr/>
          </p:nvSpPr>
          <p:spPr bwMode="gray">
            <a:xfrm>
              <a:off x="9219943" y="2564892"/>
              <a:ext cx="165479" cy="160338"/>
            </a:xfrm>
            <a:prstGeom prst="rect">
              <a:avLst/>
            </a:prstGeom>
            <a:solidFill>
              <a:srgbClr val="FF9900"/>
            </a:solidFill>
            <a:ln w="9525">
              <a:noFill/>
              <a:miter lim="800000"/>
            </a:ln>
            <a:effectLst/>
          </p:spPr>
          <p:txBody>
            <a:bodyPr wrap="none" anchor="ctr"/>
            <a:lstStyle/>
            <a:p>
              <a:endParaRPr lang="en-US" sz="1000" baseline="0" dirty="0">
                <a:latin typeface="+mn-lt"/>
                <a:ea typeface="+mn-ea"/>
              </a:endParaRPr>
            </a:p>
          </p:txBody>
        </p:sp>
        <p:sp>
          <p:nvSpPr>
            <p:cNvPr id="20" name="Legend2"/>
            <p:cNvSpPr>
              <a:spLocks noChangeArrowheads="1"/>
            </p:cNvSpPr>
            <p:nvPr/>
          </p:nvSpPr>
          <p:spPr bwMode="gray">
            <a:xfrm>
              <a:off x="9475608" y="2553779"/>
              <a:ext cx="214741" cy="152978"/>
            </a:xfrm>
            <a:prstGeom prst="rect">
              <a:avLst/>
            </a:prstGeom>
            <a:noFill/>
            <a:ln>
              <a:noFill/>
            </a:ln>
            <a:effectLst/>
          </p:spPr>
          <p:txBody>
            <a:bodyPr wrap="none" lIns="0" tIns="0" rIns="0" bIns="0">
              <a:spAutoFit/>
            </a:bodyPr>
            <a:lstStyle/>
            <a:p>
              <a:pPr defTabSz="895350">
                <a:buClr>
                  <a:schemeClr val="tx2"/>
                </a:buClr>
              </a:pPr>
              <a:r>
                <a:rPr lang="en-US" sz="1000" baseline="0" dirty="0">
                  <a:latin typeface="+mn-lt"/>
                  <a:ea typeface="+mn-ea"/>
                </a:rPr>
                <a:t>E&amp;P</a:t>
              </a: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21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2" cstate="email"/>
          <a:srcRect/>
          <a:stretch>
            <a:fillRect/>
          </a:stretch>
        </p:blipFill>
        <p:spPr>
          <a:xfrm>
            <a:off x="11136560" y="6497366"/>
            <a:ext cx="792088" cy="316010"/>
          </a:xfrm>
          <a:prstGeom prst="rect">
            <a:avLst/>
          </a:prstGeom>
        </p:spPr>
      </p:pic>
      <p:sp>
        <p:nvSpPr>
          <p:cNvPr id="11" name="ZoneTexte 10"/>
          <p:cNvSpPr/>
          <p:nvPr userDrawn="1"/>
        </p:nvSpPr>
        <p:spPr>
          <a:xfrm>
            <a:off x="407368" y="6525344"/>
            <a:ext cx="648072" cy="244418"/>
          </a:xfrm>
          <a:prstGeom prst="rect">
            <a:avLst/>
          </a:prstGeom>
          <a:noFill/>
        </p:spPr>
        <p:txBody>
          <a:bodyPr wrap="square" rtlCol="0">
            <a:spAutoFit/>
          </a:bodyPr>
          <a:lstStyle/>
          <a:p>
            <a:fld id="{97EE1926-FF4E-457F-A2D1-6C00F261D3E8}" type="slidenum">
              <a:rPr lang="en-US" sz="1000" smtClean="0">
                <a:latin typeface="+mj-lt"/>
              </a:rPr>
              <a:pPr/>
              <a:t>‹#›</a:t>
            </a:fld>
            <a:endParaRPr lang="en-US" sz="1000" dirty="0">
              <a:latin typeface="+mj-lt"/>
            </a:endParaRPr>
          </a:p>
        </p:txBody>
      </p:sp>
      <p:pic>
        <p:nvPicPr>
          <p:cNvPr id="12" name="Picture 2"/>
          <p:cNvPicPr>
            <a:picLocks noChangeAspect="1" noChangeArrowheads="1"/>
          </p:cNvPicPr>
          <p:nvPr userDrawn="1"/>
        </p:nvPicPr>
        <p:blipFill>
          <a:blip r:embed="rId3" cstate="email"/>
          <a:srcRect/>
          <a:stretch>
            <a:fillRect/>
          </a:stretch>
        </p:blipFill>
        <p:spPr bwMode="auto">
          <a:xfrm>
            <a:off x="5447928" y="6604556"/>
            <a:ext cx="1228637" cy="136812"/>
          </a:xfrm>
          <a:prstGeom prst="rect">
            <a:avLst/>
          </a:prstGeom>
          <a:noFill/>
          <a:ln w="9525">
            <a:noFill/>
            <a:miter lim="800000"/>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space réservé du texte 16"/>
          <p:cNvSpPr>
            <a:spLocks noGrp="1" noEditPoints="1"/>
          </p:cNvSpPr>
          <p:nvPr>
            <p:ph type="body" sz="quarter" idx="11" hasCustomPrompt="1"/>
          </p:nvPr>
        </p:nvSpPr>
        <p:spPr>
          <a:xfrm>
            <a:off x="407368" y="0"/>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lvl="0"/>
            <a:r>
              <a:rPr lang="fr-FR" dirty="0"/>
              <a:t>GAP ANALYSIS: M&amp;S</a:t>
            </a:r>
            <a:endParaRPr lang="en-US" dirty="0"/>
          </a:p>
        </p:txBody>
      </p:sp>
      <p:grpSp>
        <p:nvGrpSpPr>
          <p:cNvPr id="4" name="Group 45"/>
          <p:cNvGrpSpPr/>
          <p:nvPr/>
        </p:nvGrpSpPr>
        <p:grpSpPr>
          <a:xfrm>
            <a:off x="10073290" y="548680"/>
            <a:ext cx="509023" cy="171451"/>
            <a:chOff x="9219943" y="2756349"/>
            <a:chExt cx="510480" cy="171451"/>
          </a:xfrm>
        </p:grpSpPr>
        <p:sp>
          <p:nvSpPr>
            <p:cNvPr id="22" name="RectangleLegend3"/>
            <p:cNvSpPr>
              <a:spLocks noChangeArrowheads="1"/>
            </p:cNvSpPr>
            <p:nvPr/>
          </p:nvSpPr>
          <p:spPr bwMode="gray">
            <a:xfrm>
              <a:off x="9219943" y="2767462"/>
              <a:ext cx="165573" cy="160338"/>
            </a:xfrm>
            <a:prstGeom prst="rect">
              <a:avLst/>
            </a:prstGeom>
            <a:solidFill>
              <a:srgbClr val="376092"/>
            </a:solidFill>
            <a:ln w="9525">
              <a:noFill/>
              <a:miter lim="800000"/>
            </a:ln>
            <a:effectLst/>
          </p:spPr>
          <p:txBody>
            <a:bodyPr wrap="none" anchor="ctr"/>
            <a:lstStyle/>
            <a:p>
              <a:endParaRPr lang="en-US" sz="1000" baseline="0" dirty="0">
                <a:latin typeface="+mn-lt"/>
                <a:ea typeface="+mn-ea"/>
              </a:endParaRPr>
            </a:p>
          </p:txBody>
        </p:sp>
        <p:sp>
          <p:nvSpPr>
            <p:cNvPr id="23" name="Legend3"/>
            <p:cNvSpPr>
              <a:spLocks noChangeArrowheads="1"/>
            </p:cNvSpPr>
            <p:nvPr/>
          </p:nvSpPr>
          <p:spPr bwMode="gray">
            <a:xfrm>
              <a:off x="9476131" y="2756349"/>
              <a:ext cx="254292" cy="152978"/>
            </a:xfrm>
            <a:prstGeom prst="rect">
              <a:avLst/>
            </a:prstGeom>
            <a:noFill/>
            <a:ln>
              <a:noFill/>
            </a:ln>
            <a:effectLst/>
          </p:spPr>
          <p:txBody>
            <a:bodyPr wrap="none" lIns="0" tIns="0" rIns="0" bIns="0">
              <a:spAutoFit/>
            </a:bodyPr>
            <a:lstStyle/>
            <a:p>
              <a:pPr defTabSz="895350">
                <a:buClr>
                  <a:schemeClr val="tx2"/>
                </a:buClr>
              </a:pPr>
              <a:r>
                <a:rPr lang="en-US" sz="1000" baseline="0" dirty="0">
                  <a:latin typeface="+mn-lt"/>
                  <a:ea typeface="+mn-ea"/>
                </a:rPr>
                <a:t>M&amp;S</a:t>
              </a: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22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2" cstate="email"/>
          <a:srcRect/>
          <a:stretch>
            <a:fillRect/>
          </a:stretch>
        </p:blipFill>
        <p:spPr>
          <a:xfrm>
            <a:off x="11136560" y="6497366"/>
            <a:ext cx="792088" cy="316010"/>
          </a:xfrm>
          <a:prstGeom prst="rect">
            <a:avLst/>
          </a:prstGeom>
        </p:spPr>
      </p:pic>
      <p:sp>
        <p:nvSpPr>
          <p:cNvPr id="11" name="ZoneTexte 10"/>
          <p:cNvSpPr/>
          <p:nvPr userDrawn="1"/>
        </p:nvSpPr>
        <p:spPr>
          <a:xfrm>
            <a:off x="407368" y="6525344"/>
            <a:ext cx="648072" cy="244418"/>
          </a:xfrm>
          <a:prstGeom prst="rect">
            <a:avLst/>
          </a:prstGeom>
          <a:noFill/>
        </p:spPr>
        <p:txBody>
          <a:bodyPr wrap="square" rtlCol="0">
            <a:spAutoFit/>
          </a:bodyPr>
          <a:lstStyle/>
          <a:p>
            <a:fld id="{97EE1926-FF4E-457F-A2D1-6C00F261D3E8}" type="slidenum">
              <a:rPr lang="en-US" sz="1000" smtClean="0">
                <a:latin typeface="+mj-lt"/>
              </a:rPr>
              <a:pPr/>
              <a:t>‹#›</a:t>
            </a:fld>
            <a:endParaRPr lang="en-US" sz="1000" dirty="0">
              <a:latin typeface="+mj-lt"/>
            </a:endParaRPr>
          </a:p>
        </p:txBody>
      </p:sp>
      <p:pic>
        <p:nvPicPr>
          <p:cNvPr id="12" name="Picture 2"/>
          <p:cNvPicPr>
            <a:picLocks noChangeAspect="1" noChangeArrowheads="1"/>
          </p:cNvPicPr>
          <p:nvPr userDrawn="1"/>
        </p:nvPicPr>
        <p:blipFill>
          <a:blip r:embed="rId3" cstate="email"/>
          <a:srcRect/>
          <a:stretch>
            <a:fillRect/>
          </a:stretch>
        </p:blipFill>
        <p:spPr bwMode="auto">
          <a:xfrm>
            <a:off x="5447928" y="6604556"/>
            <a:ext cx="1228637" cy="136812"/>
          </a:xfrm>
          <a:prstGeom prst="rect">
            <a:avLst/>
          </a:prstGeom>
          <a:noFill/>
          <a:ln w="9525">
            <a:noFill/>
            <a:miter lim="800000"/>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space réservé du texte 16"/>
          <p:cNvSpPr>
            <a:spLocks noGrp="1" noEditPoints="1"/>
          </p:cNvSpPr>
          <p:nvPr>
            <p:ph type="body" sz="quarter" idx="11" hasCustomPrompt="1"/>
          </p:nvPr>
        </p:nvSpPr>
        <p:spPr>
          <a:xfrm>
            <a:off x="407368" y="0"/>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lvl="0"/>
            <a:r>
              <a:rPr lang="fr-FR" dirty="0"/>
              <a:t>GAP ANALYSIS: R&amp;C</a:t>
            </a:r>
            <a:endParaRPr lang="en-US" dirty="0"/>
          </a:p>
        </p:txBody>
      </p:sp>
      <p:grpSp>
        <p:nvGrpSpPr>
          <p:cNvPr id="6" name="Group 46"/>
          <p:cNvGrpSpPr/>
          <p:nvPr/>
        </p:nvGrpSpPr>
        <p:grpSpPr>
          <a:xfrm>
            <a:off x="10724348" y="548681"/>
            <a:ext cx="478664" cy="171450"/>
            <a:chOff x="9963489" y="2348072"/>
            <a:chExt cx="480024" cy="171450"/>
          </a:xfrm>
        </p:grpSpPr>
        <p:sp>
          <p:nvSpPr>
            <p:cNvPr id="30" name="RectangleLegend4"/>
            <p:cNvSpPr>
              <a:spLocks noChangeArrowheads="1"/>
            </p:cNvSpPr>
            <p:nvPr/>
          </p:nvSpPr>
          <p:spPr bwMode="gray">
            <a:xfrm>
              <a:off x="9963489" y="2359184"/>
              <a:ext cx="165568" cy="160338"/>
            </a:xfrm>
            <a:prstGeom prst="rect">
              <a:avLst/>
            </a:prstGeom>
            <a:solidFill>
              <a:srgbClr val="7030A0"/>
            </a:solidFill>
            <a:ln w="9525">
              <a:noFill/>
              <a:miter lim="800000"/>
            </a:ln>
            <a:effectLst/>
          </p:spPr>
          <p:txBody>
            <a:bodyPr wrap="none" anchor="ctr"/>
            <a:lstStyle/>
            <a:p>
              <a:endParaRPr lang="en-US" sz="1000" baseline="0" dirty="0">
                <a:latin typeface="+mn-lt"/>
                <a:ea typeface="+mn-ea"/>
              </a:endParaRPr>
            </a:p>
          </p:txBody>
        </p:sp>
        <p:sp>
          <p:nvSpPr>
            <p:cNvPr id="31" name="Legend4"/>
            <p:cNvSpPr>
              <a:spLocks noChangeArrowheads="1"/>
            </p:cNvSpPr>
            <p:nvPr/>
          </p:nvSpPr>
          <p:spPr bwMode="gray">
            <a:xfrm>
              <a:off x="10219575" y="2348072"/>
              <a:ext cx="223938" cy="152978"/>
            </a:xfrm>
            <a:prstGeom prst="rect">
              <a:avLst/>
            </a:prstGeom>
            <a:noFill/>
            <a:ln>
              <a:noFill/>
            </a:ln>
            <a:effectLst/>
          </p:spPr>
          <p:txBody>
            <a:bodyPr wrap="none" lIns="0" tIns="0" rIns="0" bIns="0">
              <a:spAutoFit/>
            </a:bodyPr>
            <a:lstStyle/>
            <a:p>
              <a:pPr defTabSz="895350">
                <a:buClr>
                  <a:schemeClr val="tx2"/>
                </a:buClr>
              </a:pPr>
              <a:r>
                <a:rPr lang="en-US" sz="1000" baseline="0" dirty="0">
                  <a:latin typeface="+mn-lt"/>
                  <a:ea typeface="+mn-ea"/>
                </a:rPr>
                <a:t>R&amp;C</a:t>
              </a: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23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2" cstate="email"/>
          <a:srcRect/>
          <a:stretch>
            <a:fillRect/>
          </a:stretch>
        </p:blipFill>
        <p:spPr>
          <a:xfrm>
            <a:off x="11136560" y="6497366"/>
            <a:ext cx="792088" cy="316010"/>
          </a:xfrm>
          <a:prstGeom prst="rect">
            <a:avLst/>
          </a:prstGeom>
        </p:spPr>
      </p:pic>
      <p:sp>
        <p:nvSpPr>
          <p:cNvPr id="11" name="ZoneTexte 10"/>
          <p:cNvSpPr/>
          <p:nvPr userDrawn="1"/>
        </p:nvSpPr>
        <p:spPr>
          <a:xfrm>
            <a:off x="407368" y="6525344"/>
            <a:ext cx="648072" cy="244418"/>
          </a:xfrm>
          <a:prstGeom prst="rect">
            <a:avLst/>
          </a:prstGeom>
          <a:noFill/>
        </p:spPr>
        <p:txBody>
          <a:bodyPr wrap="square" rtlCol="0">
            <a:spAutoFit/>
          </a:bodyPr>
          <a:lstStyle/>
          <a:p>
            <a:fld id="{97EE1926-FF4E-457F-A2D1-6C00F261D3E8}" type="slidenum">
              <a:rPr lang="en-US" sz="1000" smtClean="0">
                <a:latin typeface="+mj-lt"/>
              </a:rPr>
              <a:pPr/>
              <a:t>‹#›</a:t>
            </a:fld>
            <a:endParaRPr lang="en-US" sz="1000" dirty="0">
              <a:latin typeface="+mj-lt"/>
            </a:endParaRPr>
          </a:p>
        </p:txBody>
      </p:sp>
      <p:pic>
        <p:nvPicPr>
          <p:cNvPr id="12" name="Picture 2"/>
          <p:cNvPicPr>
            <a:picLocks noChangeAspect="1" noChangeArrowheads="1"/>
          </p:cNvPicPr>
          <p:nvPr userDrawn="1"/>
        </p:nvPicPr>
        <p:blipFill>
          <a:blip r:embed="rId3" cstate="email"/>
          <a:srcRect/>
          <a:stretch>
            <a:fillRect/>
          </a:stretch>
        </p:blipFill>
        <p:spPr bwMode="auto">
          <a:xfrm>
            <a:off x="5447928" y="6604556"/>
            <a:ext cx="1228637" cy="136812"/>
          </a:xfrm>
          <a:prstGeom prst="rect">
            <a:avLst/>
          </a:prstGeom>
          <a:noFill/>
          <a:ln w="9525">
            <a:noFill/>
            <a:miter lim="800000"/>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space réservé du texte 16"/>
          <p:cNvSpPr>
            <a:spLocks noGrp="1" noEditPoints="1"/>
          </p:cNvSpPr>
          <p:nvPr>
            <p:ph type="body" sz="quarter" idx="11" hasCustomPrompt="1"/>
          </p:nvPr>
        </p:nvSpPr>
        <p:spPr>
          <a:xfrm>
            <a:off x="407368" y="0"/>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lvl="0"/>
            <a:r>
              <a:rPr lang="fr-FR" dirty="0"/>
              <a:t>GAP ANALYSIS: GRP</a:t>
            </a:r>
            <a:endParaRPr lang="en-US" dirty="0"/>
          </a:p>
        </p:txBody>
      </p:sp>
      <p:grpSp>
        <p:nvGrpSpPr>
          <p:cNvPr id="8" name="Group 47"/>
          <p:cNvGrpSpPr/>
          <p:nvPr/>
        </p:nvGrpSpPr>
        <p:grpSpPr>
          <a:xfrm>
            <a:off x="11371622" y="548681"/>
            <a:ext cx="468744" cy="171450"/>
            <a:chOff x="9963489" y="2555193"/>
            <a:chExt cx="468802" cy="171450"/>
          </a:xfrm>
        </p:grpSpPr>
        <p:sp>
          <p:nvSpPr>
            <p:cNvPr id="33" name="RectangleLegend4"/>
            <p:cNvSpPr>
              <a:spLocks noChangeArrowheads="1"/>
            </p:cNvSpPr>
            <p:nvPr/>
          </p:nvSpPr>
          <p:spPr bwMode="gray">
            <a:xfrm>
              <a:off x="9963489" y="2566305"/>
              <a:ext cx="165122" cy="160338"/>
            </a:xfrm>
            <a:prstGeom prst="rect">
              <a:avLst/>
            </a:prstGeom>
            <a:solidFill>
              <a:srgbClr val="92D050"/>
            </a:solidFill>
            <a:ln w="9525">
              <a:noFill/>
              <a:miter lim="800000"/>
            </a:ln>
            <a:effectLst/>
          </p:spPr>
          <p:txBody>
            <a:bodyPr wrap="none" anchor="ctr"/>
            <a:lstStyle/>
            <a:p>
              <a:endParaRPr lang="en-US" sz="1000" baseline="0" dirty="0">
                <a:latin typeface="+mn-lt"/>
                <a:ea typeface="+mn-ea"/>
              </a:endParaRPr>
            </a:p>
          </p:txBody>
        </p:sp>
        <p:sp>
          <p:nvSpPr>
            <p:cNvPr id="34" name="Legend4"/>
            <p:cNvSpPr>
              <a:spLocks noChangeArrowheads="1"/>
            </p:cNvSpPr>
            <p:nvPr/>
          </p:nvSpPr>
          <p:spPr bwMode="gray">
            <a:xfrm>
              <a:off x="10217580" y="2555193"/>
              <a:ext cx="214711" cy="152978"/>
            </a:xfrm>
            <a:prstGeom prst="rect">
              <a:avLst/>
            </a:prstGeom>
            <a:noFill/>
            <a:ln>
              <a:noFill/>
            </a:ln>
            <a:effectLst/>
          </p:spPr>
          <p:txBody>
            <a:bodyPr wrap="none" lIns="0" tIns="0" rIns="0" bIns="0">
              <a:spAutoFit/>
            </a:bodyPr>
            <a:lstStyle/>
            <a:p>
              <a:pPr defTabSz="895350">
                <a:buClr>
                  <a:schemeClr val="tx2"/>
                </a:buClr>
              </a:pPr>
              <a:r>
                <a:rPr lang="en-US" sz="1000" baseline="0" dirty="0">
                  <a:latin typeface="+mn-lt"/>
                  <a:ea typeface="+mn-ea"/>
                </a:rPr>
                <a:t>GRP</a:t>
              </a: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alpha val="0"/>
          </a:schemeClr>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5" r:id="rId5"/>
    <p:sldLayoutId id="2147483656" r:id="rId6"/>
    <p:sldLayoutId id="2147483657" r:id="rId7"/>
    <p:sldLayoutId id="2147483658" r:id="rId8"/>
    <p:sldLayoutId id="2147483659" r:id="rId9"/>
    <p:sldLayoutId id="2147483662" r:id="rId10"/>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8000" y="1916832"/>
            <a:ext cx="10524624" cy="1080120"/>
          </a:xfrm>
        </p:spPr>
        <p:txBody>
          <a:bodyPr/>
          <a:lstStyle/>
          <a:p>
            <a:r>
              <a:rPr lang="fr-FR" dirty="0" smtClean="0"/>
              <a:t>Gestion des </a:t>
            </a:r>
            <a:r>
              <a:rPr lang="fr-FR" dirty="0" smtClean="0"/>
              <a:t>évènements </a:t>
            </a:r>
            <a:r>
              <a:rPr lang="fr-FR" dirty="0" smtClean="0"/>
              <a:t>et retour d’expérience </a:t>
            </a:r>
            <a:r>
              <a:rPr lang="fr-FR" dirty="0"/>
              <a:t>HSE</a:t>
            </a:r>
            <a:br>
              <a:rPr lang="fr-FR" dirty="0"/>
            </a:br>
            <a:r>
              <a:rPr lang="fr-FR" sz="2000" dirty="0"/>
              <a:t>REGLE HSE GROUPE (</a:t>
            </a:r>
            <a:r>
              <a:rPr lang="en-US" sz="2000" dirty="0"/>
              <a:t>CR-GR-HSE-801</a:t>
            </a:r>
            <a:r>
              <a:rPr lang="en-US" sz="2000" dirty="0" smtClean="0"/>
              <a:t>)</a:t>
            </a:r>
            <a:endParaRPr lang="en-US" sz="2000" dirty="0"/>
          </a:p>
        </p:txBody>
      </p:sp>
      <p:sp>
        <p:nvSpPr>
          <p:cNvPr id="3" name="Espace réservé du texte 2"/>
          <p:cNvSpPr>
            <a:spLocks noGrp="1"/>
          </p:cNvSpPr>
          <p:nvPr>
            <p:ph type="body" sz="quarter" idx="10"/>
          </p:nvPr>
        </p:nvSpPr>
        <p:spPr>
          <a:xfrm>
            <a:off x="1188000" y="4077072"/>
            <a:ext cx="9876552" cy="2304256"/>
          </a:xfrm>
        </p:spPr>
        <p:txBody>
          <a:bodyPr/>
          <a:lstStyle/>
          <a:p>
            <a:pPr algn="just">
              <a:spcBef>
                <a:spcPts val="600"/>
              </a:spcBef>
            </a:pPr>
            <a:r>
              <a:rPr lang="fr-FR" dirty="0"/>
              <a:t>La présente règle </a:t>
            </a:r>
            <a:r>
              <a:rPr lang="fr-FR" dirty="0" smtClean="0"/>
              <a:t>décrit le processus et définit les </a:t>
            </a:r>
            <a:r>
              <a:rPr lang="fr-FR" dirty="0"/>
              <a:t>exigences minimales relatives </a:t>
            </a:r>
            <a:r>
              <a:rPr lang="fr-FR" dirty="0" smtClean="0"/>
              <a:t>au traitement des évènements HSE dans </a:t>
            </a:r>
            <a:r>
              <a:rPr lang="fr-FR" dirty="0"/>
              <a:t>le domaine opéré du Groupe. </a:t>
            </a:r>
            <a:endParaRPr lang="fr-FR" dirty="0" smtClean="0"/>
          </a:p>
          <a:p>
            <a:pPr algn="just">
              <a:spcBef>
                <a:spcPts val="600"/>
              </a:spcBef>
            </a:pPr>
            <a:r>
              <a:rPr lang="fr-FR" dirty="0" smtClean="0"/>
              <a:t>Elle </a:t>
            </a:r>
            <a:r>
              <a:rPr lang="fr-FR" dirty="0"/>
              <a:t>vise à promouvoir </a:t>
            </a:r>
            <a:r>
              <a:rPr lang="fr-FR" dirty="0" smtClean="0"/>
              <a:t>le retour </a:t>
            </a:r>
            <a:r>
              <a:rPr lang="fr-FR" dirty="0"/>
              <a:t>d’expérience </a:t>
            </a:r>
            <a:r>
              <a:rPr lang="fr-FR" dirty="0" smtClean="0"/>
              <a:t>HSE pour favoriser </a:t>
            </a:r>
            <a:r>
              <a:rPr lang="fr-FR" dirty="0"/>
              <a:t>l’apprentissage et ancrer les acquis.</a:t>
            </a:r>
          </a:p>
          <a:p>
            <a:pPr algn="just"/>
            <a:endParaRPr lang="fr-FR" dirty="0" smtClean="0"/>
          </a:p>
          <a:p>
            <a:endParaRPr lang="fr-FR" dirty="0" smtClean="0"/>
          </a:p>
          <a:p>
            <a:pPr>
              <a:spcBef>
                <a:spcPts val="0"/>
              </a:spcBef>
            </a:pPr>
            <a:endParaRPr lang="fr-FR" dirty="0" smtClean="0"/>
          </a:p>
          <a:p>
            <a:endParaRPr lang="fr-FR" dirty="0"/>
          </a:p>
        </p:txBody>
      </p:sp>
    </p:spTree>
    <p:extLst>
      <p:ext uri="{BB962C8B-B14F-4D97-AF65-F5344CB8AC3E}">
        <p14:creationId xmlns:p14="http://schemas.microsoft.com/office/powerpoint/2010/main" val="23738773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 name="Image 79"/>
          <p:cNvPicPr/>
          <p:nvPr/>
        </p:nvPicPr>
        <p:blipFill>
          <a:blip r:embed="rId3">
            <a:extLst>
              <a:ext uri="{28A0092B-C50C-407E-A947-70E740481C1C}">
                <a14:useLocalDpi xmlns:a14="http://schemas.microsoft.com/office/drawing/2010/main" val="0"/>
              </a:ext>
            </a:extLst>
          </a:blip>
          <a:srcRect/>
          <a:stretch>
            <a:fillRect/>
          </a:stretch>
        </p:blipFill>
        <p:spPr bwMode="auto">
          <a:xfrm>
            <a:off x="623392" y="548680"/>
            <a:ext cx="10369152" cy="5832648"/>
          </a:xfrm>
          <a:prstGeom prst="rect">
            <a:avLst/>
          </a:prstGeom>
          <a:noFill/>
        </p:spPr>
      </p:pic>
      <p:sp>
        <p:nvSpPr>
          <p:cNvPr id="3" name="Rectangle 2"/>
          <p:cNvSpPr/>
          <p:nvPr/>
        </p:nvSpPr>
        <p:spPr>
          <a:xfrm>
            <a:off x="0" y="0"/>
            <a:ext cx="8904312" cy="425501"/>
          </a:xfrm>
          <a:prstGeom prst="rect">
            <a:avLst/>
          </a:prstGeom>
        </p:spPr>
        <p:txBody>
          <a:bodyPr wrap="square">
            <a:spAutoFit/>
          </a:bodyPr>
          <a:lstStyle/>
          <a:p>
            <a:pPr marL="182563" marR="58420" algn="l">
              <a:lnSpc>
                <a:spcPct val="115000"/>
              </a:lnSpc>
              <a:spcAft>
                <a:spcPts val="600"/>
              </a:spcAft>
            </a:pPr>
            <a:r>
              <a:rPr lang="fr-FR" sz="2000" b="1" dirty="0" smtClean="0">
                <a:solidFill>
                  <a:schemeClr val="bg1"/>
                </a:solidFill>
                <a:latin typeface="+mj-lt"/>
              </a:rPr>
              <a:t>SCHÉMA DU PROCESSUS DE VALIDATION DES DOCUMENTS REX HSE</a:t>
            </a:r>
            <a:endParaRPr lang="fr-FR" sz="2000" b="1" dirty="0">
              <a:solidFill>
                <a:schemeClr val="bg1"/>
              </a:solidFill>
              <a:latin typeface="+mj-lt"/>
            </a:endParaRPr>
          </a:p>
        </p:txBody>
      </p:sp>
    </p:spTree>
    <p:extLst>
      <p:ext uri="{BB962C8B-B14F-4D97-AF65-F5344CB8AC3E}">
        <p14:creationId xmlns:p14="http://schemas.microsoft.com/office/powerpoint/2010/main" val="32103375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7056784" cy="404664"/>
          </a:xfrm>
        </p:spPr>
        <p:txBody>
          <a:bodyPr/>
          <a:lstStyle/>
          <a:p>
            <a:r>
              <a:rPr lang="fr-FR" cap="all" dirty="0" smtClean="0"/>
              <a:t>Documents utilisés pour l’analyse des écarts</a:t>
            </a:r>
            <a:endParaRPr lang="fr-FR" cap="all" dirty="0"/>
          </a:p>
        </p:txBody>
      </p:sp>
      <p:graphicFrame>
        <p:nvGraphicFramePr>
          <p:cNvPr id="3" name="Tableau 2"/>
          <p:cNvGraphicFramePr>
            <a:graphicFrameLocks noGrp="1"/>
          </p:cNvGraphicFramePr>
          <p:nvPr>
            <p:extLst>
              <p:ext uri="{D42A27DB-BD31-4B8C-83A1-F6EECF244321}">
                <p14:modId xmlns:p14="http://schemas.microsoft.com/office/powerpoint/2010/main" val="152780268"/>
              </p:ext>
            </p:extLst>
          </p:nvPr>
        </p:nvGraphicFramePr>
        <p:xfrm>
          <a:off x="263352" y="959270"/>
          <a:ext cx="11593288" cy="4692390"/>
        </p:xfrm>
        <a:graphic>
          <a:graphicData uri="http://schemas.openxmlformats.org/drawingml/2006/table">
            <a:tbl>
              <a:tblPr firstRow="1" bandRow="1">
                <a:tableStyleId>{2D5ABB26-0587-4C30-8999-92F81FD0307C}</a:tableStyleId>
              </a:tblPr>
              <a:tblGrid>
                <a:gridCol w="1224136">
                  <a:extLst>
                    <a:ext uri="{9D8B030D-6E8A-4147-A177-3AD203B41FA5}">
                      <a16:colId xmlns="" xmlns:a16="http://schemas.microsoft.com/office/drawing/2014/main" val="20000"/>
                    </a:ext>
                  </a:extLst>
                </a:gridCol>
                <a:gridCol w="144016">
                  <a:extLst>
                    <a:ext uri="{9D8B030D-6E8A-4147-A177-3AD203B41FA5}">
                      <a16:colId xmlns="" xmlns:a16="http://schemas.microsoft.com/office/drawing/2014/main" val="20001"/>
                    </a:ext>
                  </a:extLst>
                </a:gridCol>
                <a:gridCol w="2664296">
                  <a:extLst>
                    <a:ext uri="{9D8B030D-6E8A-4147-A177-3AD203B41FA5}">
                      <a16:colId xmlns="" xmlns:a16="http://schemas.microsoft.com/office/drawing/2014/main" val="20002"/>
                    </a:ext>
                  </a:extLst>
                </a:gridCol>
                <a:gridCol w="144016">
                  <a:extLst>
                    <a:ext uri="{9D8B030D-6E8A-4147-A177-3AD203B41FA5}">
                      <a16:colId xmlns="" xmlns:a16="http://schemas.microsoft.com/office/drawing/2014/main" val="20003"/>
                    </a:ext>
                  </a:extLst>
                </a:gridCol>
                <a:gridCol w="7416824">
                  <a:extLst>
                    <a:ext uri="{9D8B030D-6E8A-4147-A177-3AD203B41FA5}">
                      <a16:colId xmlns="" xmlns:a16="http://schemas.microsoft.com/office/drawing/2014/main" val="20004"/>
                    </a:ext>
                  </a:extLst>
                </a:gridCol>
              </a:tblGrid>
              <a:tr h="500151">
                <a:tc>
                  <a:txBody>
                    <a:bodyPr/>
                    <a:lstStyle/>
                    <a:p>
                      <a:pPr algn="l"/>
                      <a:r>
                        <a:rPr lang="en-GB" sz="1300" b="1" dirty="0" smtClean="0">
                          <a:latin typeface="+mn-lt"/>
                        </a:rPr>
                        <a:t>Branch</a:t>
                      </a:r>
                      <a:endParaRPr lang="en-US" sz="1300" b="1" dirty="0">
                        <a:latin typeface="+mn-lt"/>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400" b="1" dirty="0">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r>
                        <a:rPr lang="en-GB" sz="1300" b="1" dirty="0" smtClean="0">
                          <a:latin typeface="+mn-lt"/>
                        </a:rPr>
                        <a:t>Reference</a:t>
                      </a:r>
                      <a:endParaRPr lang="en-US" sz="1300" b="1" dirty="0">
                        <a:latin typeface="+mn-lt"/>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400" b="1" dirty="0">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r>
                        <a:rPr lang="en-US" sz="1300" b="1" dirty="0" smtClean="0">
                          <a:latin typeface="+mn-lt"/>
                        </a:rPr>
                        <a:t>Title</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59081">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 xmlns:a16="http://schemas.microsoft.com/office/drawing/2014/main" val="10001"/>
                  </a:ext>
                </a:extLst>
              </a:tr>
              <a:tr h="546500">
                <a:tc>
                  <a:txBody>
                    <a:bodyPr/>
                    <a:lstStyle/>
                    <a:p>
                      <a:r>
                        <a:rPr lang="en-US" sz="1300" b="1" dirty="0" smtClean="0">
                          <a:solidFill>
                            <a:schemeClr val="tx1"/>
                          </a:solidFill>
                          <a:latin typeface="+mn-lt"/>
                        </a:rPr>
                        <a:t>Group</a:t>
                      </a:r>
                    </a:p>
                    <a:p>
                      <a:endParaRPr lang="en-US" sz="1300" b="1"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65000"/>
                      </a:schemeClr>
                    </a:solidFill>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177800" indent="-177800">
                        <a:spcAft>
                          <a:spcPts val="600"/>
                        </a:spcAft>
                        <a:buFont typeface="Wingdings" pitchFamily="2" charset="2"/>
                        <a:buChar char="§"/>
                      </a:pPr>
                      <a:r>
                        <a:rPr lang="fr-FR" sz="1400" baseline="0" dirty="0" smtClean="0">
                          <a:latin typeface="+mn-lt"/>
                        </a:rPr>
                        <a:t>DIR-GR-SEC-002</a:t>
                      </a:r>
                    </a:p>
                    <a:p>
                      <a:pPr marL="177800" indent="-177800">
                        <a:spcAft>
                          <a:spcPts val="600"/>
                        </a:spcAft>
                        <a:buFont typeface="Wingdings" pitchFamily="2" charset="2"/>
                        <a:buChar char="§"/>
                      </a:pPr>
                      <a:r>
                        <a:rPr lang="fr-FR" sz="1400" baseline="0" dirty="0" smtClean="0">
                          <a:latin typeface="+mn-lt"/>
                        </a:rPr>
                        <a:t>DIR-GR-SEC-017</a:t>
                      </a:r>
                      <a:endParaRPr lang="en-GB" sz="1400" baseline="0" dirty="0" smtClean="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1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177800" indent="-177800">
                        <a:spcAft>
                          <a:spcPts val="600"/>
                        </a:spcAft>
                        <a:buFontTx/>
                        <a:buNone/>
                      </a:pPr>
                      <a:r>
                        <a:rPr lang="fr-FR" sz="1400" baseline="0" dirty="0" smtClean="0">
                          <a:latin typeface="+mn-lt"/>
                        </a:rPr>
                        <a:t>Traitement des accidents, presqu’accidents et anomalies </a:t>
                      </a:r>
                    </a:p>
                    <a:p>
                      <a:pPr marL="177800" indent="-177800">
                        <a:spcAft>
                          <a:spcPts val="600"/>
                        </a:spcAft>
                        <a:buFontTx/>
                        <a:buNone/>
                      </a:pPr>
                      <a:r>
                        <a:rPr lang="en-GB" sz="1400" baseline="0" dirty="0" smtClean="0">
                          <a:latin typeface="+mn-lt"/>
                        </a:rPr>
                        <a:t>Retour </a:t>
                      </a:r>
                      <a:r>
                        <a:rPr lang="en-GB" sz="1400" baseline="0" dirty="0" err="1" smtClean="0">
                          <a:latin typeface="+mn-lt"/>
                        </a:rPr>
                        <a:t>d’expérience</a:t>
                      </a:r>
                      <a:r>
                        <a:rPr lang="en-GB" sz="1400" baseline="0" dirty="0" smtClean="0">
                          <a:latin typeface="+mn-lt"/>
                        </a:rPr>
                        <a:t> (REX)</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 xmlns:a16="http://schemas.microsoft.com/office/drawing/2014/main" val="10002"/>
                  </a:ext>
                </a:extLst>
              </a:tr>
              <a:tr h="59081">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buFontTx/>
                        <a:buNone/>
                      </a:pPr>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3"/>
                  </a:ext>
                </a:extLst>
              </a:tr>
              <a:tr h="59081">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buFontTx/>
                        <a:buNone/>
                      </a:pPr>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 xmlns:a16="http://schemas.microsoft.com/office/drawing/2014/main" val="10004"/>
                  </a:ext>
                </a:extLst>
              </a:tr>
              <a:tr h="1137310">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300" b="1" dirty="0" smtClean="0">
                          <a:solidFill>
                            <a:schemeClr val="tx1"/>
                          </a:solidFill>
                          <a:latin typeface="+mn-lt"/>
                        </a:rPr>
                        <a:t>E&amp;P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solidFill>
                      <a:srgbClr val="FF9900"/>
                    </a:solidFill>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177800" indent="-177800">
                        <a:spcAft>
                          <a:spcPts val="600"/>
                        </a:spcAft>
                        <a:buFont typeface="Wingdings" pitchFamily="2" charset="2"/>
                        <a:buChar char="§"/>
                      </a:pPr>
                      <a:r>
                        <a:rPr lang="en-GB" sz="1400" baseline="0" dirty="0" smtClean="0">
                          <a:latin typeface="+mn-lt"/>
                        </a:rPr>
                        <a:t>CR-EP-HSE-101</a:t>
                      </a:r>
                    </a:p>
                    <a:p>
                      <a:pPr marL="177800" marR="0" indent="-177800" defTabSz="914400" eaLnBrk="1" fontAlgn="auto" latinLnBrk="0" hangingPunct="1">
                        <a:lnSpc>
                          <a:spcPct val="100000"/>
                        </a:lnSpc>
                        <a:spcBef>
                          <a:spcPts val="0"/>
                        </a:spcBef>
                        <a:spcAft>
                          <a:spcPts val="600"/>
                        </a:spcAft>
                        <a:buClrTx/>
                        <a:buSzTx/>
                        <a:buFont typeface="Wingdings" pitchFamily="2" charset="2"/>
                        <a:buChar char="§"/>
                        <a:tabLst/>
                        <a:defRPr/>
                      </a:pPr>
                      <a:r>
                        <a:rPr lang="en-US" sz="1400" dirty="0" smtClean="0">
                          <a:effectLst/>
                        </a:rPr>
                        <a:t>CR-EP-HSE-102</a:t>
                      </a:r>
                    </a:p>
                    <a:p>
                      <a:pPr marL="177800" marR="0" indent="-177800" defTabSz="914400" eaLnBrk="1" fontAlgn="auto" latinLnBrk="0" hangingPunct="1">
                        <a:lnSpc>
                          <a:spcPct val="100000"/>
                        </a:lnSpc>
                        <a:spcBef>
                          <a:spcPts val="0"/>
                        </a:spcBef>
                        <a:spcAft>
                          <a:spcPts val="600"/>
                        </a:spcAft>
                        <a:buClrTx/>
                        <a:buSzTx/>
                        <a:buFont typeface="Wingdings" pitchFamily="2" charset="2"/>
                        <a:buChar char="§"/>
                        <a:tabLst/>
                        <a:defRPr/>
                      </a:pPr>
                      <a:r>
                        <a:rPr lang="en-US" sz="1400" dirty="0" smtClean="0">
                          <a:effectLst/>
                        </a:rPr>
                        <a:t>CR-EP-HSE-103</a:t>
                      </a:r>
                    </a:p>
                    <a:p>
                      <a:pPr marL="177800" marR="0" indent="-177800" defTabSz="914400" eaLnBrk="1" fontAlgn="auto" latinLnBrk="0" hangingPunct="1">
                        <a:lnSpc>
                          <a:spcPct val="100000"/>
                        </a:lnSpc>
                        <a:spcBef>
                          <a:spcPts val="0"/>
                        </a:spcBef>
                        <a:spcAft>
                          <a:spcPts val="600"/>
                        </a:spcAft>
                        <a:buClrTx/>
                        <a:buSzTx/>
                        <a:buFont typeface="Wingdings" pitchFamily="2" charset="2"/>
                        <a:buChar char="§"/>
                        <a:tabLst/>
                        <a:defRPr/>
                      </a:pPr>
                      <a:r>
                        <a:rPr lang="en-US" sz="1400" dirty="0" smtClean="0">
                          <a:effectLst/>
                        </a:rPr>
                        <a:t>CR-EP-HSE-121 </a:t>
                      </a:r>
                      <a:endParaRPr lang="en-GB" sz="1400" baseline="0" dirty="0" smtClean="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1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177800" marR="0" indent="-177800" defTabSz="914400" eaLnBrk="1" fontAlgn="auto" latinLnBrk="0" hangingPunct="1">
                        <a:lnSpc>
                          <a:spcPct val="100000"/>
                        </a:lnSpc>
                        <a:spcBef>
                          <a:spcPts val="0"/>
                        </a:spcBef>
                        <a:spcAft>
                          <a:spcPts val="600"/>
                        </a:spcAft>
                        <a:buClrTx/>
                        <a:buSzTx/>
                        <a:buFontTx/>
                        <a:buNone/>
                        <a:tabLst/>
                        <a:defRPr/>
                      </a:pPr>
                      <a:r>
                        <a:rPr lang="fr-FR" sz="1400" dirty="0" smtClean="0">
                          <a:effectLst/>
                        </a:rPr>
                        <a:t>Investigation des accidents majeurs</a:t>
                      </a:r>
                    </a:p>
                    <a:p>
                      <a:pPr marL="177800" marR="0" indent="-177800" defTabSz="914400" eaLnBrk="1" fontAlgn="auto" latinLnBrk="0" hangingPunct="1">
                        <a:lnSpc>
                          <a:spcPct val="100000"/>
                        </a:lnSpc>
                        <a:spcBef>
                          <a:spcPts val="0"/>
                        </a:spcBef>
                        <a:spcAft>
                          <a:spcPts val="600"/>
                        </a:spcAft>
                        <a:buClrTx/>
                        <a:buSzTx/>
                        <a:buFontTx/>
                        <a:buNone/>
                        <a:tabLst/>
                        <a:defRPr/>
                      </a:pPr>
                      <a:r>
                        <a:rPr lang="fr-FR" sz="1400" dirty="0" smtClean="0">
                          <a:effectLst/>
                        </a:rPr>
                        <a:t>Évènements HSE Définitions, déclaration et enregistrement</a:t>
                      </a:r>
                      <a:endParaRPr lang="fr-FR" sz="1400" dirty="0" smtClean="0">
                        <a:solidFill>
                          <a:srgbClr val="365F91"/>
                        </a:solidFill>
                        <a:effectLst/>
                        <a:latin typeface="Calibri" panose="020F0502020204030204" pitchFamily="34" charset="0"/>
                        <a:ea typeface="Calibri" panose="020F0502020204030204" pitchFamily="34" charset="0"/>
                        <a:cs typeface="Arial" panose="020B0604020202020204" pitchFamily="34" charset="0"/>
                      </a:endParaRPr>
                    </a:p>
                    <a:p>
                      <a:pPr marL="177800" marR="0" indent="-177800" defTabSz="914400" eaLnBrk="1" fontAlgn="auto" latinLnBrk="0" hangingPunct="1">
                        <a:lnSpc>
                          <a:spcPct val="100000"/>
                        </a:lnSpc>
                        <a:spcBef>
                          <a:spcPts val="0"/>
                        </a:spcBef>
                        <a:spcAft>
                          <a:spcPts val="600"/>
                        </a:spcAft>
                        <a:buClrTx/>
                        <a:buSzTx/>
                        <a:buFontTx/>
                        <a:buNone/>
                        <a:tabLst/>
                        <a:defRPr/>
                      </a:pPr>
                      <a:r>
                        <a:rPr lang="fr-FR" sz="1400" dirty="0" smtClean="0">
                          <a:effectLst/>
                        </a:rPr>
                        <a:t>Commission d'enquête</a:t>
                      </a:r>
                      <a:endParaRPr lang="fr-FR" sz="1400" dirty="0" smtClean="0">
                        <a:solidFill>
                          <a:srgbClr val="365F91"/>
                        </a:solidFill>
                        <a:effectLst/>
                        <a:latin typeface="Calibri" panose="020F0502020204030204" pitchFamily="34" charset="0"/>
                        <a:ea typeface="Calibri" panose="020F0502020204030204" pitchFamily="34" charset="0"/>
                        <a:cs typeface="Arial" panose="020B0604020202020204" pitchFamily="34" charset="0"/>
                      </a:endParaRPr>
                    </a:p>
                    <a:p>
                      <a:pPr marL="177800" marR="0" indent="-177800" defTabSz="914400" eaLnBrk="1" fontAlgn="auto" latinLnBrk="0" hangingPunct="1">
                        <a:lnSpc>
                          <a:spcPct val="100000"/>
                        </a:lnSpc>
                        <a:spcBef>
                          <a:spcPts val="0"/>
                        </a:spcBef>
                        <a:spcAft>
                          <a:spcPts val="600"/>
                        </a:spcAft>
                        <a:buClrTx/>
                        <a:buSzTx/>
                        <a:buFontTx/>
                        <a:buNone/>
                        <a:tabLst/>
                        <a:defRPr/>
                      </a:pPr>
                      <a:r>
                        <a:rPr lang="fr-FR" sz="1400" dirty="0" smtClean="0">
                          <a:effectLst/>
                        </a:rPr>
                        <a:t>Amélioration des performances HSE : indicateurs de performance clés et retour d'expérience</a:t>
                      </a:r>
                      <a:endParaRPr lang="fr-FR" sz="1400" dirty="0" smtClean="0">
                        <a:solidFill>
                          <a:srgbClr val="365F91"/>
                        </a:solidFill>
                        <a:effectLst/>
                        <a:latin typeface="Calibri" panose="020F0502020204030204" pitchFamily="34" charset="0"/>
                        <a:ea typeface="Calibri" panose="020F050202020403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 xmlns:a16="http://schemas.microsoft.com/office/drawing/2014/main" val="10005"/>
                  </a:ext>
                </a:extLst>
              </a:tr>
              <a:tr h="59081">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buFontTx/>
                        <a:buNone/>
                      </a:pPr>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6"/>
                  </a:ext>
                </a:extLst>
              </a:tr>
              <a:tr h="59081">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buFontTx/>
                        <a:buNone/>
                      </a:pPr>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 xmlns:a16="http://schemas.microsoft.com/office/drawing/2014/main" val="10007"/>
                  </a:ext>
                </a:extLst>
              </a:tr>
              <a:tr h="324932">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GB" sz="1300" b="1" dirty="0" smtClean="0">
                          <a:solidFill>
                            <a:schemeClr val="bg1"/>
                          </a:solidFill>
                          <a:latin typeface="+mn-lt"/>
                        </a:rPr>
                        <a:t>M&amp;S</a:t>
                      </a:r>
                      <a:endParaRPr lang="en-US" sz="1300" b="1" dirty="0" smtClean="0">
                        <a:solidFill>
                          <a:schemeClr val="bg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376092"/>
                    </a:solidFill>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177800" indent="-177800">
                        <a:spcAft>
                          <a:spcPts val="600"/>
                        </a:spcAft>
                        <a:buFont typeface="Wingdings" pitchFamily="2" charset="2"/>
                        <a:buChar char="§"/>
                      </a:pPr>
                      <a:r>
                        <a:rPr lang="en-GB" sz="1400" dirty="0" smtClean="0">
                          <a:latin typeface="+mn-lt"/>
                        </a:rPr>
                        <a:t>CR-MS-HSEQ-131</a:t>
                      </a:r>
                      <a:endParaRPr lang="en-GB" sz="1400" baseline="0" dirty="0" smtClean="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1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177800" indent="-177800">
                        <a:spcAft>
                          <a:spcPts val="600"/>
                        </a:spcAft>
                        <a:buFontTx/>
                        <a:buNone/>
                      </a:pPr>
                      <a:r>
                        <a:rPr lang="fr-FR" sz="1400" baseline="0" dirty="0" smtClean="0">
                          <a:latin typeface="+mn-lt"/>
                        </a:rPr>
                        <a:t>Analyse des </a:t>
                      </a:r>
                      <a:r>
                        <a:rPr lang="fr-FR" sz="1400" baseline="0" dirty="0" smtClean="0">
                          <a:latin typeface="+mn-lt"/>
                        </a:rPr>
                        <a:t>évènements </a:t>
                      </a:r>
                      <a:r>
                        <a:rPr lang="fr-FR" sz="1400" baseline="0" dirty="0" smtClean="0">
                          <a:latin typeface="+mn-lt"/>
                        </a:rPr>
                        <a:t>REX et des </a:t>
                      </a:r>
                      <a:r>
                        <a:rPr lang="fr-FR" sz="1400" baseline="0" dirty="0" err="1" smtClean="0">
                          <a:latin typeface="+mn-lt"/>
                        </a:rPr>
                        <a:t>reportings</a:t>
                      </a:r>
                      <a:r>
                        <a:rPr lang="fr-FR" sz="1400" baseline="0" dirty="0" smtClean="0">
                          <a:latin typeface="+mn-lt"/>
                        </a:rPr>
                        <a:t> HSE</a:t>
                      </a:r>
                      <a:endParaRPr lang="en-GB" sz="1400" baseline="0" dirty="0" smtClean="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 xmlns:a16="http://schemas.microsoft.com/office/drawing/2014/main" val="10008"/>
                  </a:ext>
                </a:extLst>
              </a:tr>
              <a:tr h="59081">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buFontTx/>
                        <a:buNone/>
                      </a:pPr>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9"/>
                  </a:ext>
                </a:extLst>
              </a:tr>
              <a:tr h="59081">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buFontTx/>
                        <a:buNone/>
                      </a:pPr>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 xmlns:a16="http://schemas.microsoft.com/office/drawing/2014/main" val="10010"/>
                  </a:ext>
                </a:extLst>
              </a:tr>
              <a:tr h="918772">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300" b="1" dirty="0" smtClean="0">
                          <a:solidFill>
                            <a:schemeClr val="bg1"/>
                          </a:solidFill>
                          <a:latin typeface="+mn-lt"/>
                        </a:rPr>
                        <a:t>R&amp;C</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7030A0"/>
                    </a:solidFill>
                  </a:tcPr>
                </a:tc>
                <a:tc>
                  <a:txBody>
                    <a:bodyPr/>
                    <a:lstStyle/>
                    <a:p>
                      <a:pPr marL="177800" indent="-177800">
                        <a:spcAft>
                          <a:spcPts val="600"/>
                        </a:spcAft>
                        <a:buFont typeface="Wingdings" pitchFamily="2" charset="2"/>
                        <a:buChar char="§"/>
                      </a:pPr>
                      <a:endParaRPr lang="en-US" sz="1300" dirty="0">
                        <a:solidFill>
                          <a:schemeClr val="tx1"/>
                        </a:solidFill>
                        <a:latin typeface="+mn-lt"/>
                        <a:ea typeface="+mn-ea"/>
                        <a:cs typeface="+mn-cs"/>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177800" indent="-177800">
                        <a:lnSpc>
                          <a:spcPct val="115000"/>
                        </a:lnSpc>
                        <a:spcAft>
                          <a:spcPts val="600"/>
                        </a:spcAft>
                        <a:buFont typeface="Wingdings" pitchFamily="2" charset="2"/>
                        <a:buChar char="§"/>
                      </a:pPr>
                      <a:r>
                        <a:rPr lang="en-US" sz="1400" dirty="0" smtClean="0">
                          <a:solidFill>
                            <a:schemeClr val="tx1"/>
                          </a:solidFill>
                          <a:latin typeface="+mn-lt"/>
                          <a:ea typeface="+mn-ea"/>
                          <a:cs typeface="+mn-cs"/>
                        </a:rPr>
                        <a:t>CR-RC-HSE-001</a:t>
                      </a:r>
                    </a:p>
                    <a:p>
                      <a:pPr marL="177800" marR="0" indent="-177800" defTabSz="914400" eaLnBrk="1" fontAlgn="auto" latinLnBrk="0" hangingPunct="1">
                        <a:lnSpc>
                          <a:spcPct val="115000"/>
                        </a:lnSpc>
                        <a:spcBef>
                          <a:spcPts val="0"/>
                        </a:spcBef>
                        <a:spcAft>
                          <a:spcPts val="600"/>
                        </a:spcAft>
                        <a:buClrTx/>
                        <a:buSzTx/>
                        <a:buFont typeface="Wingdings" pitchFamily="2" charset="2"/>
                        <a:buChar char="§"/>
                        <a:tabLst/>
                        <a:defRPr/>
                      </a:pPr>
                      <a:r>
                        <a:rPr lang="fr-FR" sz="1400" dirty="0" smtClean="0">
                          <a:effectLst/>
                        </a:rPr>
                        <a:t>CR-RC-HSE-132</a:t>
                      </a:r>
                    </a:p>
                    <a:p>
                      <a:pPr marL="177800" marR="0" indent="-177800" defTabSz="914400" eaLnBrk="1" fontAlgn="auto" latinLnBrk="0" hangingPunct="1">
                        <a:lnSpc>
                          <a:spcPct val="115000"/>
                        </a:lnSpc>
                        <a:spcBef>
                          <a:spcPts val="0"/>
                        </a:spcBef>
                        <a:spcAft>
                          <a:spcPts val="600"/>
                        </a:spcAft>
                        <a:buClrTx/>
                        <a:buSzTx/>
                        <a:buFont typeface="Wingdings" pitchFamily="2" charset="2"/>
                        <a:buChar char="§"/>
                        <a:tabLst/>
                        <a:defRPr/>
                      </a:pPr>
                      <a:r>
                        <a:rPr lang="en-US" sz="1400" dirty="0" smtClean="0">
                          <a:effectLst/>
                        </a:rPr>
                        <a:t>CR-RC-HSE-108 </a:t>
                      </a:r>
                      <a:endParaRPr lang="fr-FR" sz="1400" dirty="0" smtClean="0">
                        <a:solidFill>
                          <a:srgbClr val="365F91"/>
                        </a:solidFill>
                        <a:effectLst/>
                        <a:latin typeface="Calibri" panose="020F0502020204030204" pitchFamily="34" charset="0"/>
                        <a:ea typeface="Calibri" panose="020F050202020403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1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177800" marR="0" indent="-177800" defTabSz="914400" eaLnBrk="1" fontAlgn="auto" latinLnBrk="0" hangingPunct="1">
                        <a:lnSpc>
                          <a:spcPct val="100000"/>
                        </a:lnSpc>
                        <a:spcBef>
                          <a:spcPts val="0"/>
                        </a:spcBef>
                        <a:spcAft>
                          <a:spcPts val="600"/>
                        </a:spcAft>
                        <a:buClrTx/>
                        <a:buSzTx/>
                        <a:buFontTx/>
                        <a:buNone/>
                        <a:tabLst/>
                        <a:defRPr/>
                      </a:pPr>
                      <a:r>
                        <a:rPr lang="fr-FR" sz="1400" dirty="0" smtClean="0">
                          <a:effectLst/>
                        </a:rPr>
                        <a:t>Information et Gestion de Crise</a:t>
                      </a:r>
                    </a:p>
                    <a:p>
                      <a:pPr marL="177800" marR="0" indent="-177800" defTabSz="914400" eaLnBrk="1" fontAlgn="auto" latinLnBrk="0" hangingPunct="1">
                        <a:lnSpc>
                          <a:spcPct val="100000"/>
                        </a:lnSpc>
                        <a:spcBef>
                          <a:spcPts val="0"/>
                        </a:spcBef>
                        <a:spcAft>
                          <a:spcPts val="600"/>
                        </a:spcAft>
                        <a:buClrTx/>
                        <a:buSzTx/>
                        <a:buFontTx/>
                        <a:buNone/>
                        <a:tabLst/>
                        <a:defRPr/>
                      </a:pPr>
                      <a:r>
                        <a:rPr lang="fr-FR" sz="1400" dirty="0" smtClean="0">
                          <a:effectLst/>
                        </a:rPr>
                        <a:t>Traitement des incidents et accidents</a:t>
                      </a:r>
                    </a:p>
                    <a:p>
                      <a:pPr marL="177800" marR="0" indent="-177800" defTabSz="914400" eaLnBrk="1" fontAlgn="auto" latinLnBrk="0" hangingPunct="1">
                        <a:lnSpc>
                          <a:spcPct val="100000"/>
                        </a:lnSpc>
                        <a:spcBef>
                          <a:spcPts val="0"/>
                        </a:spcBef>
                        <a:spcAft>
                          <a:spcPts val="600"/>
                        </a:spcAft>
                        <a:buClrTx/>
                        <a:buSzTx/>
                        <a:buFontTx/>
                        <a:buNone/>
                        <a:tabLst/>
                        <a:defRPr/>
                      </a:pPr>
                      <a:r>
                        <a:rPr lang="en-US" sz="1400" dirty="0" smtClean="0">
                          <a:effectLst/>
                        </a:rPr>
                        <a:t>Retour </a:t>
                      </a:r>
                      <a:r>
                        <a:rPr lang="fr-FR" sz="1400" dirty="0" smtClean="0">
                          <a:effectLst/>
                        </a:rPr>
                        <a:t>d’expérience</a:t>
                      </a:r>
                      <a:endParaRPr lang="fr-FR" sz="1400" dirty="0" smtClean="0">
                        <a:solidFill>
                          <a:srgbClr val="365F91"/>
                        </a:solidFill>
                        <a:effectLst/>
                        <a:latin typeface="Calibri" panose="020F0502020204030204" pitchFamily="34" charset="0"/>
                        <a:ea typeface="Calibri" panose="020F050202020403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 xmlns:a16="http://schemas.microsoft.com/office/drawing/2014/main" val="10011"/>
                  </a:ext>
                </a:extLst>
              </a:tr>
              <a:tr h="59081">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buFontTx/>
                        <a:buNone/>
                      </a:pPr>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12"/>
                  </a:ext>
                </a:extLst>
              </a:tr>
              <a:tr h="59081">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buFontTx/>
                        <a:buNone/>
                      </a:pPr>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 xmlns:a16="http://schemas.microsoft.com/office/drawing/2014/main" val="10013"/>
                  </a:ext>
                </a:extLst>
              </a:tr>
              <a:tr h="509935">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300" b="1" dirty="0" smtClean="0">
                          <a:solidFill>
                            <a:schemeClr val="tx1"/>
                          </a:solidFill>
                          <a:latin typeface="+mn-lt"/>
                        </a:rPr>
                        <a:t>GRP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92D050"/>
                    </a:solidFill>
                  </a:tcPr>
                </a:tc>
                <a:tc>
                  <a:txBody>
                    <a:bodyPr/>
                    <a:lstStyle/>
                    <a:p>
                      <a:pPr marL="177800" marR="0" indent="-177800" defTabSz="914400" eaLnBrk="1" fontAlgn="auto" latinLnBrk="0" hangingPunct="1">
                        <a:lnSpc>
                          <a:spcPct val="115000"/>
                        </a:lnSpc>
                        <a:spcBef>
                          <a:spcPts val="0"/>
                        </a:spcBef>
                        <a:spcAft>
                          <a:spcPts val="600"/>
                        </a:spcAft>
                        <a:buClrTx/>
                        <a:buSzTx/>
                        <a:buFont typeface="Wingdings" pitchFamily="2" charset="2"/>
                        <a:buChar char="§"/>
                        <a:tabLst/>
                        <a:defRPr/>
                      </a:pPr>
                      <a:endParaRPr lang="en-US" sz="1400" dirty="0">
                        <a:solidFill>
                          <a:schemeClr val="tx1"/>
                        </a:solidFill>
                        <a:effectLst/>
                        <a:latin typeface="+mn-lt"/>
                        <a:ea typeface="+mn-ea"/>
                        <a:cs typeface="+mn-cs"/>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177800" marR="0" lvl="1" indent="-177800" defTabSz="914400" eaLnBrk="1" fontAlgn="auto" latinLnBrk="0" hangingPunct="1">
                        <a:lnSpc>
                          <a:spcPct val="115000"/>
                        </a:lnSpc>
                        <a:spcBef>
                          <a:spcPts val="0"/>
                        </a:spcBef>
                        <a:spcAft>
                          <a:spcPts val="600"/>
                        </a:spcAft>
                        <a:buClrTx/>
                        <a:buSzTx/>
                        <a:buFont typeface="Wingdings" pitchFamily="2" charset="2"/>
                        <a:buChar char="§"/>
                        <a:tabLst/>
                        <a:defRPr/>
                      </a:pPr>
                      <a:r>
                        <a:rPr lang="fr-FR" sz="1400" dirty="0" smtClean="0">
                          <a:solidFill>
                            <a:schemeClr val="tx1"/>
                          </a:solidFill>
                          <a:effectLst/>
                          <a:latin typeface="+mn-lt"/>
                          <a:ea typeface="+mn-ea"/>
                          <a:cs typeface="+mn-cs"/>
                        </a:rPr>
                        <a:t>CR-GP-HSE-100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1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1" indent="0" defTabSz="914400" eaLnBrk="1" fontAlgn="auto" latinLnBrk="0" hangingPunct="1">
                        <a:lnSpc>
                          <a:spcPct val="100000"/>
                        </a:lnSpc>
                        <a:spcBef>
                          <a:spcPts val="0"/>
                        </a:spcBef>
                        <a:spcAft>
                          <a:spcPts val="0"/>
                        </a:spcAft>
                        <a:buClrTx/>
                        <a:buSzTx/>
                        <a:buFontTx/>
                        <a:buNone/>
                        <a:tabLst/>
                        <a:defRPr/>
                      </a:pPr>
                      <a:r>
                        <a:rPr lang="fr-FR" sz="1400" dirty="0" smtClean="0">
                          <a:effectLst/>
                        </a:rPr>
                        <a:t>Traitement des évènements REX et des </a:t>
                      </a:r>
                      <a:r>
                        <a:rPr lang="fr-FR" sz="1400" dirty="0" err="1" smtClean="0">
                          <a:effectLst/>
                        </a:rPr>
                        <a:t>reportings</a:t>
                      </a:r>
                      <a:r>
                        <a:rPr lang="fr-FR" sz="1400" dirty="0" smtClean="0">
                          <a:effectLst/>
                        </a:rPr>
                        <a:t> HSE</a:t>
                      </a:r>
                      <a:endParaRPr lang="fr-FR" sz="1400" dirty="0" smtClean="0">
                        <a:solidFill>
                          <a:srgbClr val="365F91"/>
                        </a:solidFill>
                        <a:effectLst/>
                        <a:latin typeface="Calibri" panose="020F0502020204030204" pitchFamily="34" charset="0"/>
                        <a:ea typeface="Calibri" panose="020F050202020403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 xmlns:a16="http://schemas.microsoft.com/office/drawing/2014/main" val="10014"/>
                  </a:ext>
                </a:extLst>
              </a:tr>
              <a:tr h="59081">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5"/>
                  </a:ext>
                </a:extLst>
              </a:tr>
            </a:tbl>
          </a:graphicData>
        </a:graphic>
      </p:graphicFrame>
      <p:sp>
        <p:nvSpPr>
          <p:cNvPr id="5" name="Rectangle 1"/>
          <p:cNvSpPr>
            <a:spLocks noChangeArrowheads="1"/>
          </p:cNvSpPr>
          <p:nvPr/>
        </p:nvSpPr>
        <p:spPr bwMode="auto">
          <a:xfrm>
            <a:off x="-648090" y="3572794"/>
            <a:ext cx="15130480" cy="669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a:p>
        </p:txBody>
      </p:sp>
    </p:spTree>
    <p:extLst>
      <p:ext uri="{BB962C8B-B14F-4D97-AF65-F5344CB8AC3E}">
        <p14:creationId xmlns:p14="http://schemas.microsoft.com/office/powerpoint/2010/main" val="5811992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119336" y="620688"/>
            <a:ext cx="6192688" cy="5400600"/>
          </a:xfrm>
        </p:spPr>
        <p:txBody>
          <a:bodyPr/>
          <a:lstStyle/>
          <a:p>
            <a:pPr marL="266700" indent="-266700">
              <a:lnSpc>
                <a:spcPct val="100000"/>
              </a:lnSpc>
              <a:spcBef>
                <a:spcPts val="300"/>
              </a:spcBef>
              <a:spcAft>
                <a:spcPts val="300"/>
              </a:spcAft>
            </a:pPr>
            <a:r>
              <a:rPr lang="fr-FR" sz="1400" dirty="0" smtClean="0">
                <a:latin typeface="+mn-lt"/>
              </a:rPr>
              <a:t>Remplace les règles Groupe et branches existantes (2 + </a:t>
            </a:r>
            <a:r>
              <a:rPr lang="fr-FR" sz="1400" dirty="0">
                <a:latin typeface="+mn-lt"/>
              </a:rPr>
              <a:t>9</a:t>
            </a:r>
            <a:r>
              <a:rPr lang="fr-FR" sz="1400" dirty="0" smtClean="0">
                <a:latin typeface="+mn-lt"/>
              </a:rPr>
              <a:t> règles) :</a:t>
            </a:r>
            <a:endParaRPr lang="fr-FR" sz="1400" dirty="0">
              <a:latin typeface="+mn-lt"/>
            </a:endParaRPr>
          </a:p>
          <a:p>
            <a:pPr marL="536575" lvl="1" indent="-268288">
              <a:lnSpc>
                <a:spcPct val="100000"/>
              </a:lnSpc>
              <a:spcBef>
                <a:spcPts val="200"/>
              </a:spcBef>
              <a:spcAft>
                <a:spcPts val="200"/>
              </a:spcAft>
              <a:tabLst>
                <a:tab pos="1255713" algn="l"/>
              </a:tabLst>
            </a:pPr>
            <a:r>
              <a:rPr lang="fr-FR" sz="1400" dirty="0" smtClean="0"/>
              <a:t>Groupe	DIR-GR-SEC-002 et 017</a:t>
            </a:r>
            <a:endParaRPr lang="en-US" sz="1400" dirty="0"/>
          </a:p>
          <a:p>
            <a:pPr marL="536575" lvl="1" indent="-268288">
              <a:lnSpc>
                <a:spcPct val="100000"/>
              </a:lnSpc>
              <a:spcBef>
                <a:spcPts val="200"/>
              </a:spcBef>
              <a:spcAft>
                <a:spcPts val="200"/>
              </a:spcAft>
              <a:tabLst>
                <a:tab pos="1255713" algn="l"/>
              </a:tabLst>
            </a:pPr>
            <a:r>
              <a:rPr lang="fr-FR" sz="1400" dirty="0" smtClean="0"/>
              <a:t>EP	</a:t>
            </a:r>
            <a:r>
              <a:rPr lang="en-GB" sz="1400" dirty="0" smtClean="0"/>
              <a:t>CR-EP-HSE-101, </a:t>
            </a:r>
            <a:r>
              <a:rPr lang="en-US" sz="1400" dirty="0" smtClean="0"/>
              <a:t>103, 121 et 102*</a:t>
            </a:r>
          </a:p>
          <a:p>
            <a:pPr marL="536575" lvl="1" indent="-268288">
              <a:lnSpc>
                <a:spcPct val="100000"/>
              </a:lnSpc>
              <a:spcBef>
                <a:spcPts val="200"/>
              </a:spcBef>
              <a:spcAft>
                <a:spcPts val="200"/>
              </a:spcAft>
              <a:tabLst>
                <a:tab pos="1255713" algn="l"/>
              </a:tabLst>
            </a:pPr>
            <a:r>
              <a:rPr lang="en-US" sz="1400" dirty="0" smtClean="0"/>
              <a:t>RC	CR-RC-HSE-001, 108, 132</a:t>
            </a:r>
          </a:p>
          <a:p>
            <a:pPr marL="536575" lvl="1" indent="-268288">
              <a:lnSpc>
                <a:spcPct val="100000"/>
              </a:lnSpc>
              <a:spcBef>
                <a:spcPts val="200"/>
              </a:spcBef>
              <a:spcAft>
                <a:spcPts val="200"/>
              </a:spcAft>
              <a:tabLst>
                <a:tab pos="1255713" algn="l"/>
              </a:tabLst>
            </a:pPr>
            <a:r>
              <a:rPr lang="en-US" sz="1400" dirty="0"/>
              <a:t>MS	</a:t>
            </a:r>
            <a:r>
              <a:rPr lang="en-GB" sz="1400" dirty="0"/>
              <a:t>CR-MS-HSEQ-131</a:t>
            </a:r>
          </a:p>
          <a:p>
            <a:pPr marL="536575" lvl="1" indent="-268288">
              <a:lnSpc>
                <a:spcPct val="100000"/>
              </a:lnSpc>
              <a:spcBef>
                <a:spcPts val="200"/>
              </a:spcBef>
              <a:spcAft>
                <a:spcPts val="200"/>
              </a:spcAft>
              <a:tabLst>
                <a:tab pos="1255713" algn="l"/>
              </a:tabLst>
            </a:pPr>
            <a:r>
              <a:rPr lang="en-GB" sz="1400" dirty="0"/>
              <a:t>GRP	</a:t>
            </a:r>
            <a:r>
              <a:rPr lang="en-GB" sz="1400" dirty="0" smtClean="0"/>
              <a:t>CR-GRP-HSE-100</a:t>
            </a:r>
            <a:endParaRPr lang="en-US" sz="1400" dirty="0" smtClean="0"/>
          </a:p>
          <a:p>
            <a:pPr marL="266700" indent="-266700">
              <a:lnSpc>
                <a:spcPct val="100000"/>
              </a:lnSpc>
              <a:spcBef>
                <a:spcPts val="300"/>
              </a:spcBef>
              <a:spcAft>
                <a:spcPts val="300"/>
              </a:spcAft>
            </a:pPr>
            <a:r>
              <a:rPr lang="fr-FR" sz="1400" dirty="0" smtClean="0">
                <a:latin typeface="+mn-lt"/>
              </a:rPr>
              <a:t>Définit 9 exigences</a:t>
            </a:r>
          </a:p>
          <a:p>
            <a:pPr marL="536575" lvl="1" indent="-268288">
              <a:lnSpc>
                <a:spcPct val="100000"/>
              </a:lnSpc>
              <a:spcBef>
                <a:spcPts val="300"/>
              </a:spcBef>
              <a:spcAft>
                <a:spcPts val="300"/>
              </a:spcAft>
            </a:pPr>
            <a:r>
              <a:rPr lang="fr-FR" sz="1400" dirty="0"/>
              <a:t>N</a:t>
            </a:r>
            <a:r>
              <a:rPr lang="fr-FR" sz="1400" dirty="0" smtClean="0"/>
              <a:t>ouvelles exigences</a:t>
            </a:r>
            <a:endParaRPr lang="fr-FR" sz="1400" dirty="0"/>
          </a:p>
          <a:p>
            <a:pPr marL="719138" lvl="2" indent="-182563">
              <a:lnSpc>
                <a:spcPct val="100000"/>
              </a:lnSpc>
              <a:spcBef>
                <a:spcPts val="100"/>
              </a:spcBef>
              <a:spcAft>
                <a:spcPts val="200"/>
              </a:spcAft>
              <a:buFont typeface="Wingdings" panose="05000000000000000000" pitchFamily="2" charset="2"/>
              <a:buChar char="§"/>
            </a:pPr>
            <a:r>
              <a:rPr lang="fr-FR" sz="1400" dirty="0" smtClean="0"/>
              <a:t>Tier 1 </a:t>
            </a:r>
            <a:r>
              <a:rPr lang="fr-FR" sz="1400" dirty="0"/>
              <a:t>et </a:t>
            </a:r>
            <a:r>
              <a:rPr lang="fr-FR" sz="1400" dirty="0" smtClean="0"/>
              <a:t>Tier 2 </a:t>
            </a:r>
            <a:r>
              <a:rPr lang="fr-FR" sz="1400" dirty="0"/>
              <a:t>analysés avec </a:t>
            </a:r>
            <a:r>
              <a:rPr lang="fr-FR" sz="1400" dirty="0" smtClean="0"/>
              <a:t>méthode Arbre </a:t>
            </a:r>
            <a:r>
              <a:rPr lang="fr-FR" sz="1400" dirty="0"/>
              <a:t>des Causes (ou méthode systématique équivalente</a:t>
            </a:r>
            <a:r>
              <a:rPr lang="fr-FR" sz="1400" dirty="0" smtClean="0"/>
              <a:t>).</a:t>
            </a:r>
          </a:p>
          <a:p>
            <a:pPr marL="719138" lvl="2" indent="-182563">
              <a:lnSpc>
                <a:spcPct val="100000"/>
              </a:lnSpc>
              <a:spcBef>
                <a:spcPts val="100"/>
              </a:spcBef>
              <a:spcAft>
                <a:spcPts val="200"/>
              </a:spcAft>
              <a:buFont typeface="Wingdings" panose="05000000000000000000" pitchFamily="2" charset="2"/>
              <a:buChar char="§"/>
            </a:pPr>
            <a:r>
              <a:rPr lang="fr-FR" sz="1400" dirty="0" smtClean="0"/>
              <a:t>«</a:t>
            </a:r>
            <a:r>
              <a:rPr lang="fr-FR" sz="1400" dirty="0"/>
              <a:t> Commissions d’analyse des évènements majeurs HSE » présidées par l’équipe </a:t>
            </a:r>
            <a:r>
              <a:rPr lang="fr-FR" sz="1400" dirty="0" smtClean="0"/>
              <a:t>PSR/HSE.</a:t>
            </a:r>
            <a:endParaRPr lang="fr-FR" sz="1400" dirty="0"/>
          </a:p>
          <a:p>
            <a:pPr marL="719138" lvl="2" indent="-182563">
              <a:lnSpc>
                <a:spcPct val="100000"/>
              </a:lnSpc>
              <a:spcBef>
                <a:spcPts val="100"/>
              </a:spcBef>
              <a:spcAft>
                <a:spcPts val="200"/>
              </a:spcAft>
              <a:buFont typeface="Wingdings" panose="05000000000000000000" pitchFamily="2" charset="2"/>
              <a:buChar char="§"/>
            </a:pPr>
            <a:r>
              <a:rPr lang="fr-FR" sz="1400" dirty="0" err="1"/>
              <a:t>Corex</a:t>
            </a:r>
            <a:r>
              <a:rPr lang="fr-FR" sz="1400" dirty="0"/>
              <a:t> HSE local et à tous les niveaux dans l’organisation (sites, filiales, entités, Branches et Groupe</a:t>
            </a:r>
            <a:r>
              <a:rPr lang="fr-FR" sz="1400" dirty="0" smtClean="0"/>
              <a:t>).</a:t>
            </a:r>
            <a:endParaRPr lang="fr-FR" sz="1400" dirty="0"/>
          </a:p>
          <a:p>
            <a:pPr marL="719138" lvl="2" indent="-182563">
              <a:lnSpc>
                <a:spcPct val="100000"/>
              </a:lnSpc>
              <a:spcBef>
                <a:spcPts val="100"/>
              </a:spcBef>
              <a:spcAft>
                <a:spcPts val="200"/>
              </a:spcAft>
              <a:buFont typeface="Wingdings" panose="05000000000000000000" pitchFamily="2" charset="2"/>
              <a:buChar char="§"/>
            </a:pPr>
            <a:r>
              <a:rPr lang="fr-FR" sz="1400" dirty="0"/>
              <a:t>Retours d’expériences qui concernent l’entité ou la filiale sont connus et expliqués au personnel. Les actions sont suivies. </a:t>
            </a:r>
            <a:endParaRPr lang="fr-FR" sz="1400" dirty="0" smtClean="0"/>
          </a:p>
          <a:p>
            <a:pPr marL="609600" lvl="1" indent="-266700">
              <a:lnSpc>
                <a:spcPct val="100000"/>
              </a:lnSpc>
              <a:spcBef>
                <a:spcPts val="300"/>
              </a:spcBef>
            </a:pPr>
            <a:r>
              <a:rPr lang="fr-FR" sz="1400" dirty="0" smtClean="0"/>
              <a:t>Les autres exigences conservées (déjà existantes) ont été harmonisées pour toutes les </a:t>
            </a:r>
            <a:r>
              <a:rPr lang="fr-FR" sz="1400" dirty="0"/>
              <a:t>b</a:t>
            </a:r>
            <a:r>
              <a:rPr lang="fr-FR" sz="1400" dirty="0" smtClean="0"/>
              <a:t>ranches.</a:t>
            </a:r>
          </a:p>
          <a:p>
            <a:pPr marL="266700" indent="-266700">
              <a:lnSpc>
                <a:spcPct val="100000"/>
              </a:lnSpc>
              <a:spcBef>
                <a:spcPts val="300"/>
              </a:spcBef>
              <a:spcAft>
                <a:spcPts val="300"/>
              </a:spcAft>
            </a:pPr>
            <a:r>
              <a:rPr lang="fr-FR" sz="1400" dirty="0" smtClean="0">
                <a:latin typeface="+mn-lt"/>
              </a:rPr>
              <a:t>S’applique aux entités </a:t>
            </a:r>
            <a:r>
              <a:rPr lang="fr-FR" sz="1400" dirty="0">
                <a:latin typeface="+mn-lt"/>
              </a:rPr>
              <a:t>et </a:t>
            </a:r>
            <a:r>
              <a:rPr lang="fr-FR" sz="1400" dirty="0" smtClean="0">
                <a:latin typeface="+mn-lt"/>
              </a:rPr>
              <a:t>filiales </a:t>
            </a:r>
            <a:r>
              <a:rPr lang="fr-FR" sz="1400" dirty="0">
                <a:latin typeface="+mn-lt"/>
              </a:rPr>
              <a:t>du domaine opéré du Groupe</a:t>
            </a:r>
            <a:r>
              <a:rPr lang="fr-FR" sz="1400" dirty="0" smtClean="0">
                <a:latin typeface="+mn-lt"/>
              </a:rPr>
              <a:t>. </a:t>
            </a:r>
          </a:p>
          <a:p>
            <a:pPr marL="266700" indent="-266700">
              <a:lnSpc>
                <a:spcPct val="100000"/>
              </a:lnSpc>
              <a:spcBef>
                <a:spcPts val="300"/>
              </a:spcBef>
              <a:spcAft>
                <a:spcPts val="300"/>
              </a:spcAft>
            </a:pPr>
            <a:r>
              <a:rPr lang="fr-FR" sz="1400" kern="0" dirty="0" smtClean="0">
                <a:solidFill>
                  <a:sysClr val="windowText" lastClr="000000"/>
                </a:solidFill>
                <a:latin typeface="+mn-lt"/>
              </a:rPr>
              <a:t>Date </a:t>
            </a:r>
            <a:r>
              <a:rPr lang="fr-FR" sz="1400" kern="0" dirty="0">
                <a:solidFill>
                  <a:sysClr val="windowText" lastClr="000000"/>
                </a:solidFill>
                <a:latin typeface="+mn-lt"/>
              </a:rPr>
              <a:t>de </a:t>
            </a:r>
            <a:r>
              <a:rPr lang="fr-FR" sz="1400" kern="0" dirty="0" smtClean="0">
                <a:solidFill>
                  <a:sysClr val="windowText" lastClr="000000"/>
                </a:solidFill>
                <a:latin typeface="+mn-lt"/>
              </a:rPr>
              <a:t>publication dans REFLEX </a:t>
            </a:r>
            <a:r>
              <a:rPr lang="fr-FR" sz="1400" kern="0" dirty="0">
                <a:solidFill>
                  <a:sysClr val="windowText" lastClr="000000"/>
                </a:solidFill>
                <a:latin typeface="+mn-lt"/>
              </a:rPr>
              <a:t>: </a:t>
            </a:r>
            <a:r>
              <a:rPr lang="fr-FR" sz="1400" dirty="0" smtClean="0">
                <a:latin typeface="+mn-lt"/>
              </a:rPr>
              <a:t>24</a:t>
            </a:r>
            <a:r>
              <a:rPr lang="fr-FR" sz="1400" kern="0" dirty="0" smtClean="0">
                <a:solidFill>
                  <a:sysClr val="windowText" lastClr="000000"/>
                </a:solidFill>
                <a:latin typeface="+mn-lt"/>
              </a:rPr>
              <a:t>/09/2018 </a:t>
            </a:r>
          </a:p>
          <a:p>
            <a:pPr marL="266700" indent="-266700">
              <a:lnSpc>
                <a:spcPct val="100000"/>
              </a:lnSpc>
              <a:spcBef>
                <a:spcPts val="300"/>
              </a:spcBef>
              <a:spcAft>
                <a:spcPts val="300"/>
              </a:spcAft>
            </a:pPr>
            <a:r>
              <a:rPr lang="fr-FR" sz="1400" kern="0" dirty="0" smtClean="0">
                <a:solidFill>
                  <a:sysClr val="windowText" lastClr="000000"/>
                </a:solidFill>
                <a:latin typeface="+mn-lt"/>
              </a:rPr>
              <a:t>Date </a:t>
            </a:r>
            <a:r>
              <a:rPr lang="fr-FR" sz="1400" kern="0" dirty="0">
                <a:solidFill>
                  <a:sysClr val="windowText" lastClr="000000"/>
                </a:solidFill>
                <a:latin typeface="+mn-lt"/>
              </a:rPr>
              <a:t>d’application : </a:t>
            </a:r>
            <a:r>
              <a:rPr lang="fr-FR" sz="1400" kern="0" dirty="0" smtClean="0">
                <a:solidFill>
                  <a:sysClr val="windowText" lastClr="000000"/>
                </a:solidFill>
                <a:latin typeface="+mn-lt"/>
              </a:rPr>
              <a:t>3 </a:t>
            </a:r>
            <a:r>
              <a:rPr lang="fr-FR" sz="1400" kern="0" dirty="0">
                <a:solidFill>
                  <a:sysClr val="windowText" lastClr="000000"/>
                </a:solidFill>
                <a:latin typeface="+mn-lt"/>
              </a:rPr>
              <a:t>mois après </a:t>
            </a:r>
            <a:r>
              <a:rPr lang="fr-FR" sz="1400" kern="0" dirty="0" smtClean="0">
                <a:solidFill>
                  <a:sysClr val="windowText" lastClr="000000"/>
                </a:solidFill>
                <a:latin typeface="+mn-lt"/>
              </a:rPr>
              <a:t>publication dans REFLEX</a:t>
            </a:r>
            <a:endParaRPr lang="fr-FR" sz="1400" dirty="0">
              <a:latin typeface="+mn-lt"/>
            </a:endParaRPr>
          </a:p>
          <a:p>
            <a:pPr marL="0" indent="0">
              <a:lnSpc>
                <a:spcPct val="100000"/>
              </a:lnSpc>
              <a:spcBef>
                <a:spcPts val="300"/>
              </a:spcBef>
              <a:spcAft>
                <a:spcPts val="300"/>
              </a:spcAft>
              <a:buNone/>
            </a:pPr>
            <a:endParaRPr lang="fr-FR" sz="1400" dirty="0" smtClean="0"/>
          </a:p>
        </p:txBody>
      </p:sp>
      <p:sp>
        <p:nvSpPr>
          <p:cNvPr id="5" name="Espace réservé du texte 1"/>
          <p:cNvSpPr txBox="1">
            <a:spLocks/>
          </p:cNvSpPr>
          <p:nvPr/>
        </p:nvSpPr>
        <p:spPr>
          <a:xfrm>
            <a:off x="-24680" y="6597353"/>
            <a:ext cx="6336704" cy="260647"/>
          </a:xfrm>
          <a:prstGeom prst="rect">
            <a:avLst/>
          </a:prstGeom>
          <a:solidFill>
            <a:schemeClr val="bg1">
              <a:alpha val="63000"/>
            </a:schemeClr>
          </a:solidFill>
        </p:spPr>
        <p:txBody>
          <a:bodyPr/>
          <a:lstStyle>
            <a:lvl1pPr marL="342900" indent="-342900" algn="l" defTabSz="914400" rtl="0" eaLnBrk="1" latinLnBrk="0" hangingPunct="1">
              <a:lnSpc>
                <a:spcPct val="90000"/>
              </a:lnSpc>
              <a:spcBef>
                <a:spcPts val="1000"/>
              </a:spcBef>
              <a:buFont typeface="Wingdings" pitchFamily="2" charset="2"/>
              <a:buChar char="q"/>
              <a:defRPr sz="1600" b="0" kern="1200" baseline="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Wingdings" pitchFamily="2" charset="2"/>
              <a:buChar char="q"/>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300"/>
              </a:spcBef>
              <a:spcAft>
                <a:spcPts val="300"/>
              </a:spcAft>
              <a:buNone/>
            </a:pPr>
            <a:r>
              <a:rPr lang="fr-FR" sz="1100" dirty="0" smtClean="0"/>
              <a:t>* CR-EP-HSE 102 couverte par cette règle et la nouvelle règle </a:t>
            </a:r>
            <a:r>
              <a:rPr lang="fr-FR" sz="1100" dirty="0" err="1" smtClean="0"/>
              <a:t>reporting</a:t>
            </a:r>
            <a:r>
              <a:rPr lang="fr-FR" sz="1100" dirty="0" smtClean="0"/>
              <a:t> HSE Groupe</a:t>
            </a:r>
          </a:p>
        </p:txBody>
      </p:sp>
      <p:sp>
        <p:nvSpPr>
          <p:cNvPr id="3" name="Rectangle 2"/>
          <p:cNvSpPr/>
          <p:nvPr/>
        </p:nvSpPr>
        <p:spPr>
          <a:xfrm>
            <a:off x="119336" y="200896"/>
            <a:ext cx="5623655" cy="400110"/>
          </a:xfrm>
          <a:prstGeom prst="rect">
            <a:avLst/>
          </a:prstGeom>
        </p:spPr>
        <p:txBody>
          <a:bodyPr wrap="none">
            <a:spAutoFit/>
          </a:bodyPr>
          <a:lstStyle/>
          <a:p>
            <a:r>
              <a:rPr lang="fr-FR" sz="2000" dirty="0">
                <a:latin typeface="+mn-lt"/>
              </a:rPr>
              <a:t>Gestion des </a:t>
            </a:r>
            <a:r>
              <a:rPr lang="fr-FR" sz="2000" dirty="0" smtClean="0">
                <a:latin typeface="+mn-lt"/>
              </a:rPr>
              <a:t>évènements </a:t>
            </a:r>
            <a:r>
              <a:rPr lang="fr-FR" sz="2000" dirty="0">
                <a:latin typeface="+mn-lt"/>
              </a:rPr>
              <a:t>et retour d’expérience HSE</a:t>
            </a:r>
            <a:endParaRPr lang="es-AR" sz="2000" dirty="0">
              <a:latin typeface="+mn-lt"/>
            </a:endParaRPr>
          </a:p>
        </p:txBody>
      </p:sp>
    </p:spTree>
    <p:extLst>
      <p:ext uri="{BB962C8B-B14F-4D97-AF65-F5344CB8AC3E}">
        <p14:creationId xmlns:p14="http://schemas.microsoft.com/office/powerpoint/2010/main" val="40634822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1344" y="476672"/>
            <a:ext cx="11233248" cy="369332"/>
          </a:xfrm>
          <a:prstGeom prst="rect">
            <a:avLst/>
          </a:prstGeom>
        </p:spPr>
        <p:txBody>
          <a:bodyPr wrap="square">
            <a:spAutoFit/>
          </a:bodyPr>
          <a:lstStyle/>
          <a:p>
            <a:pPr marL="266700" indent="-266700">
              <a:spcBef>
                <a:spcPts val="300"/>
              </a:spcBef>
              <a:spcAft>
                <a:spcPts val="300"/>
              </a:spcAft>
            </a:pPr>
            <a:r>
              <a:rPr lang="fr-FR" dirty="0">
                <a:solidFill>
                  <a:schemeClr val="tx1"/>
                </a:solidFill>
                <a:latin typeface="+mj-lt"/>
              </a:rPr>
              <a:t>La gestion des </a:t>
            </a:r>
            <a:r>
              <a:rPr lang="fr-FR" dirty="0" smtClean="0">
                <a:solidFill>
                  <a:schemeClr val="tx1"/>
                </a:solidFill>
                <a:latin typeface="+mj-lt"/>
              </a:rPr>
              <a:t>évènements HSE (santé, sécurité, environnement, sociétal) se </a:t>
            </a:r>
            <a:r>
              <a:rPr lang="fr-FR" dirty="0">
                <a:solidFill>
                  <a:schemeClr val="tx1"/>
                </a:solidFill>
                <a:latin typeface="+mj-lt"/>
              </a:rPr>
              <a:t>fait en 4 </a:t>
            </a:r>
            <a:r>
              <a:rPr lang="fr-FR" dirty="0" smtClean="0">
                <a:solidFill>
                  <a:schemeClr val="tx1"/>
                </a:solidFill>
                <a:latin typeface="+mj-lt"/>
              </a:rPr>
              <a:t>étapes </a:t>
            </a:r>
            <a:endParaRPr lang="fr-FR" dirty="0">
              <a:solidFill>
                <a:schemeClr val="tx1"/>
              </a:solidFill>
              <a:latin typeface="+mj-lt"/>
            </a:endParaRPr>
          </a:p>
        </p:txBody>
      </p:sp>
      <p:sp>
        <p:nvSpPr>
          <p:cNvPr id="3" name="Espace réservé du texte 11"/>
          <p:cNvSpPr txBox="1">
            <a:spLocks/>
          </p:cNvSpPr>
          <p:nvPr/>
        </p:nvSpPr>
        <p:spPr>
          <a:xfrm>
            <a:off x="407368" y="44624"/>
            <a:ext cx="4968552" cy="4046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b="1" dirty="0" smtClean="0">
                <a:solidFill>
                  <a:schemeClr val="bg1"/>
                </a:solidFill>
              </a:rPr>
              <a:t>STRUCTURE DE LA REGLE</a:t>
            </a:r>
            <a:endParaRPr lang="en-GB" sz="2000" b="1" dirty="0">
              <a:solidFill>
                <a:schemeClr val="bg1"/>
              </a:solidFill>
            </a:endParaRPr>
          </a:p>
        </p:txBody>
      </p:sp>
      <p:sp>
        <p:nvSpPr>
          <p:cNvPr id="5" name="Rectangle 4"/>
          <p:cNvSpPr/>
          <p:nvPr/>
        </p:nvSpPr>
        <p:spPr>
          <a:xfrm>
            <a:off x="263352" y="3068960"/>
            <a:ext cx="6048672" cy="1384995"/>
          </a:xfrm>
          <a:prstGeom prst="rect">
            <a:avLst/>
          </a:prstGeom>
        </p:spPr>
        <p:txBody>
          <a:bodyPr wrap="square">
            <a:spAutoFit/>
          </a:bodyPr>
          <a:lstStyle/>
          <a:p>
            <a:pPr marL="182563" indent="-182563">
              <a:buFont typeface="Arial" panose="020B0604020202020204" pitchFamily="34" charset="0"/>
              <a:buChar char="•"/>
            </a:pPr>
            <a:r>
              <a:rPr lang="fr-FR" sz="1400" dirty="0">
                <a:solidFill>
                  <a:schemeClr val="tx1"/>
                </a:solidFill>
                <a:latin typeface="+mj-lt"/>
              </a:rPr>
              <a:t>Tout </a:t>
            </a:r>
            <a:r>
              <a:rPr lang="fr-FR" sz="1400" dirty="0" smtClean="0">
                <a:solidFill>
                  <a:schemeClr val="tx1"/>
                </a:solidFill>
                <a:latin typeface="+mj-lt"/>
              </a:rPr>
              <a:t>évènement </a:t>
            </a:r>
            <a:r>
              <a:rPr lang="fr-FR" sz="1400" dirty="0">
                <a:solidFill>
                  <a:schemeClr val="tx1"/>
                </a:solidFill>
                <a:latin typeface="+mj-lt"/>
              </a:rPr>
              <a:t>HSE fait l’objet d’un recueil </a:t>
            </a:r>
            <a:r>
              <a:rPr lang="fr-FR" sz="1400" dirty="0" smtClean="0">
                <a:solidFill>
                  <a:schemeClr val="tx1"/>
                </a:solidFill>
                <a:latin typeface="+mj-lt"/>
              </a:rPr>
              <a:t>d’informations.</a:t>
            </a:r>
          </a:p>
          <a:p>
            <a:pPr marL="182563" indent="-182563">
              <a:buFont typeface="Arial" panose="020B0604020202020204" pitchFamily="34" charset="0"/>
              <a:buChar char="•"/>
            </a:pPr>
            <a:r>
              <a:rPr lang="fr-FR" sz="1400" dirty="0" smtClean="0">
                <a:solidFill>
                  <a:schemeClr val="tx1"/>
                </a:solidFill>
                <a:latin typeface="+mj-lt"/>
              </a:rPr>
              <a:t>Tout </a:t>
            </a:r>
            <a:r>
              <a:rPr lang="fr-FR" sz="1400" dirty="0" smtClean="0">
                <a:solidFill>
                  <a:schemeClr val="tx1"/>
                </a:solidFill>
                <a:latin typeface="+mj-lt"/>
              </a:rPr>
              <a:t>évènement </a:t>
            </a:r>
            <a:r>
              <a:rPr lang="fr-FR" sz="1400" dirty="0" smtClean="0">
                <a:solidFill>
                  <a:schemeClr val="tx1"/>
                </a:solidFill>
                <a:latin typeface="+mj-lt"/>
              </a:rPr>
              <a:t>HSE fait l’objet d’une analyse.</a:t>
            </a:r>
            <a:endParaRPr lang="fr-FR" sz="1400" dirty="0">
              <a:solidFill>
                <a:schemeClr val="tx1"/>
              </a:solidFill>
              <a:latin typeface="+mj-lt"/>
            </a:endParaRPr>
          </a:p>
          <a:p>
            <a:pPr marL="352425" indent="-169863">
              <a:buFont typeface="Arial" panose="020B0604020202020204" pitchFamily="34" charset="0"/>
              <a:buChar char="•"/>
            </a:pPr>
            <a:r>
              <a:rPr lang="fr-FR" sz="1400" b="1" dirty="0" smtClean="0">
                <a:solidFill>
                  <a:schemeClr val="tx1"/>
                </a:solidFill>
                <a:latin typeface="+mj-lt"/>
              </a:rPr>
              <a:t>Gravité </a:t>
            </a:r>
            <a:r>
              <a:rPr lang="fr-FR" sz="1400" b="1" dirty="0">
                <a:solidFill>
                  <a:schemeClr val="tx1"/>
                </a:solidFill>
                <a:latin typeface="+mj-lt"/>
              </a:rPr>
              <a:t>réelle ou potentielle ≥ </a:t>
            </a:r>
            <a:r>
              <a:rPr lang="fr-FR" sz="1400" b="1" dirty="0" smtClean="0">
                <a:solidFill>
                  <a:schemeClr val="tx1"/>
                </a:solidFill>
                <a:latin typeface="+mj-lt"/>
              </a:rPr>
              <a:t>4</a:t>
            </a:r>
            <a:r>
              <a:rPr lang="fr-FR" sz="1400" dirty="0" smtClean="0">
                <a:solidFill>
                  <a:schemeClr val="tx1"/>
                </a:solidFill>
                <a:latin typeface="+mj-lt"/>
              </a:rPr>
              <a:t>, analyse avec la </a:t>
            </a:r>
            <a:r>
              <a:rPr lang="fr-FR" sz="1400" dirty="0">
                <a:solidFill>
                  <a:schemeClr val="tx1"/>
                </a:solidFill>
                <a:latin typeface="+mj-lt"/>
              </a:rPr>
              <a:t>méthode Arbre des Causes (ou méthode systématique équivalente</a:t>
            </a:r>
            <a:r>
              <a:rPr lang="fr-FR" sz="1400" dirty="0" smtClean="0">
                <a:solidFill>
                  <a:schemeClr val="tx1"/>
                </a:solidFill>
                <a:latin typeface="+mj-lt"/>
              </a:rPr>
              <a:t>).</a:t>
            </a:r>
          </a:p>
          <a:p>
            <a:pPr marL="352425" lvl="2" indent="-174625">
              <a:spcAft>
                <a:spcPts val="300"/>
              </a:spcAft>
              <a:buFont typeface="Arial" panose="020B0604020202020204" pitchFamily="34" charset="0"/>
              <a:buChar char="•"/>
            </a:pPr>
            <a:r>
              <a:rPr lang="fr-FR" sz="1400" b="1" dirty="0" smtClean="0">
                <a:solidFill>
                  <a:schemeClr val="tx1"/>
                </a:solidFill>
                <a:latin typeface="+mj-lt"/>
              </a:rPr>
              <a:t>Accidents mortels </a:t>
            </a:r>
            <a:r>
              <a:rPr lang="fr-FR" sz="1400" b="1" dirty="0">
                <a:solidFill>
                  <a:schemeClr val="tx1"/>
                </a:solidFill>
                <a:latin typeface="+mj-lt"/>
              </a:rPr>
              <a:t>ou ayant un niveau de gravité réelle ou potentielle ≥ 5</a:t>
            </a:r>
            <a:r>
              <a:rPr lang="fr-FR" sz="1400" dirty="0" smtClean="0">
                <a:solidFill>
                  <a:schemeClr val="tx1"/>
                </a:solidFill>
                <a:latin typeface="+mj-lt"/>
              </a:rPr>
              <a:t>, mise en place d’une «</a:t>
            </a:r>
            <a:r>
              <a:rPr lang="fr-FR" sz="1400" dirty="0">
                <a:solidFill>
                  <a:schemeClr val="tx1"/>
                </a:solidFill>
                <a:latin typeface="+mj-lt"/>
              </a:rPr>
              <a:t> Commission d’analyse </a:t>
            </a:r>
            <a:r>
              <a:rPr lang="fr-FR" sz="1400" dirty="0" smtClean="0">
                <a:solidFill>
                  <a:schemeClr val="tx1"/>
                </a:solidFill>
                <a:latin typeface="+mj-lt"/>
              </a:rPr>
              <a:t>évènement </a:t>
            </a:r>
            <a:r>
              <a:rPr lang="fr-FR" sz="1400" dirty="0">
                <a:solidFill>
                  <a:schemeClr val="tx1"/>
                </a:solidFill>
                <a:latin typeface="+mj-lt"/>
              </a:rPr>
              <a:t>majeur HSE </a:t>
            </a:r>
            <a:r>
              <a:rPr lang="fr-FR" sz="1400" dirty="0" smtClean="0">
                <a:solidFill>
                  <a:schemeClr val="tx1"/>
                </a:solidFill>
                <a:latin typeface="+mj-lt"/>
              </a:rPr>
              <a:t>».</a:t>
            </a:r>
            <a:endParaRPr lang="fr-FR" sz="1400" dirty="0">
              <a:solidFill>
                <a:schemeClr val="tx1"/>
              </a:solidFill>
              <a:latin typeface="+mj-lt"/>
            </a:endParaRPr>
          </a:p>
        </p:txBody>
      </p:sp>
      <p:sp>
        <p:nvSpPr>
          <p:cNvPr id="6" name="Rectangle 5"/>
          <p:cNvSpPr/>
          <p:nvPr/>
        </p:nvSpPr>
        <p:spPr>
          <a:xfrm>
            <a:off x="263352" y="908720"/>
            <a:ext cx="3672408" cy="338554"/>
          </a:xfrm>
          <a:prstGeom prst="rect">
            <a:avLst/>
          </a:prstGeom>
          <a:solidFill>
            <a:schemeClr val="tx2">
              <a:lumMod val="75000"/>
            </a:schemeClr>
          </a:solidFill>
        </p:spPr>
        <p:txBody>
          <a:bodyPr wrap="square">
            <a:spAutoFit/>
          </a:bodyPr>
          <a:lstStyle/>
          <a:p>
            <a:pPr marL="266700" indent="-266700" algn="l">
              <a:spcBef>
                <a:spcPts val="300"/>
              </a:spcBef>
              <a:spcAft>
                <a:spcPts val="300"/>
              </a:spcAft>
            </a:pPr>
            <a:r>
              <a:rPr lang="fr-FR" sz="1600" b="1" dirty="0" smtClean="0">
                <a:solidFill>
                  <a:schemeClr val="bg1"/>
                </a:solidFill>
                <a:latin typeface="+mj-lt"/>
              </a:rPr>
              <a:t>1. Evaluation du niveau de gravité</a:t>
            </a:r>
            <a:endParaRPr lang="fr-FR" sz="1600" b="1" dirty="0">
              <a:solidFill>
                <a:schemeClr val="bg1"/>
              </a:solidFill>
              <a:latin typeface="+mj-lt"/>
            </a:endParaRPr>
          </a:p>
        </p:txBody>
      </p:sp>
      <p:sp>
        <p:nvSpPr>
          <p:cNvPr id="7" name="Rectangle 6"/>
          <p:cNvSpPr/>
          <p:nvPr/>
        </p:nvSpPr>
        <p:spPr>
          <a:xfrm>
            <a:off x="263352" y="1600924"/>
            <a:ext cx="3672408" cy="338554"/>
          </a:xfrm>
          <a:prstGeom prst="rect">
            <a:avLst/>
          </a:prstGeom>
          <a:solidFill>
            <a:schemeClr val="tx2">
              <a:lumMod val="75000"/>
            </a:schemeClr>
          </a:solidFill>
        </p:spPr>
        <p:txBody>
          <a:bodyPr wrap="square">
            <a:spAutoFit/>
          </a:bodyPr>
          <a:lstStyle/>
          <a:p>
            <a:pPr marL="266700" indent="-266700" algn="l">
              <a:spcBef>
                <a:spcPts val="300"/>
              </a:spcBef>
              <a:spcAft>
                <a:spcPts val="300"/>
              </a:spcAft>
            </a:pPr>
            <a:r>
              <a:rPr lang="fr-FR" sz="1600" b="1" dirty="0" smtClean="0">
                <a:solidFill>
                  <a:schemeClr val="bg1"/>
                </a:solidFill>
                <a:latin typeface="+mj-lt"/>
              </a:rPr>
              <a:t>2. Communication</a:t>
            </a:r>
            <a:r>
              <a:rPr lang="fr-FR" sz="1600" b="1" i="1" dirty="0" smtClean="0">
                <a:solidFill>
                  <a:schemeClr val="bg1"/>
                </a:solidFill>
                <a:latin typeface="+mj-lt"/>
              </a:rPr>
              <a:t> </a:t>
            </a:r>
            <a:endParaRPr lang="fr-FR" sz="1600" b="1" i="1" dirty="0">
              <a:solidFill>
                <a:schemeClr val="bg1"/>
              </a:solidFill>
              <a:latin typeface="+mj-lt"/>
            </a:endParaRPr>
          </a:p>
        </p:txBody>
      </p:sp>
      <p:sp>
        <p:nvSpPr>
          <p:cNvPr id="8" name="Rectangle 7"/>
          <p:cNvSpPr/>
          <p:nvPr/>
        </p:nvSpPr>
        <p:spPr>
          <a:xfrm>
            <a:off x="263352" y="2708920"/>
            <a:ext cx="3672408" cy="338554"/>
          </a:xfrm>
          <a:prstGeom prst="rect">
            <a:avLst/>
          </a:prstGeom>
          <a:solidFill>
            <a:schemeClr val="tx2">
              <a:lumMod val="75000"/>
            </a:schemeClr>
          </a:solidFill>
        </p:spPr>
        <p:txBody>
          <a:bodyPr wrap="square">
            <a:spAutoFit/>
          </a:bodyPr>
          <a:lstStyle/>
          <a:p>
            <a:pPr marL="266700" indent="-266700" algn="l">
              <a:spcBef>
                <a:spcPts val="300"/>
              </a:spcBef>
              <a:spcAft>
                <a:spcPts val="300"/>
              </a:spcAft>
            </a:pPr>
            <a:r>
              <a:rPr lang="fr-FR" sz="1600" b="1" dirty="0" smtClean="0">
                <a:solidFill>
                  <a:schemeClr val="bg1"/>
                </a:solidFill>
                <a:latin typeface="+mj-lt"/>
              </a:rPr>
              <a:t>3. Recueil d’informations et analyse</a:t>
            </a:r>
            <a:endParaRPr lang="fr-FR" sz="1600" b="1" dirty="0">
              <a:solidFill>
                <a:schemeClr val="bg1"/>
              </a:solidFill>
              <a:latin typeface="+mj-lt"/>
            </a:endParaRPr>
          </a:p>
        </p:txBody>
      </p:sp>
      <p:sp>
        <p:nvSpPr>
          <p:cNvPr id="9" name="Rectangle 8"/>
          <p:cNvSpPr/>
          <p:nvPr/>
        </p:nvSpPr>
        <p:spPr>
          <a:xfrm>
            <a:off x="263352" y="4437112"/>
            <a:ext cx="3672408" cy="338554"/>
          </a:xfrm>
          <a:prstGeom prst="rect">
            <a:avLst/>
          </a:prstGeom>
          <a:solidFill>
            <a:schemeClr val="tx2">
              <a:lumMod val="75000"/>
            </a:schemeClr>
          </a:solidFill>
        </p:spPr>
        <p:txBody>
          <a:bodyPr wrap="square">
            <a:spAutoFit/>
          </a:bodyPr>
          <a:lstStyle/>
          <a:p>
            <a:pPr marL="266700" indent="-266700" algn="l">
              <a:spcBef>
                <a:spcPts val="300"/>
              </a:spcBef>
              <a:spcAft>
                <a:spcPts val="300"/>
              </a:spcAft>
            </a:pPr>
            <a:r>
              <a:rPr lang="fr-FR" sz="1600" b="1" dirty="0" smtClean="0">
                <a:solidFill>
                  <a:schemeClr val="bg1"/>
                </a:solidFill>
                <a:latin typeface="+mj-lt"/>
              </a:rPr>
              <a:t>4. Retour d’expérience HSE</a:t>
            </a:r>
            <a:endParaRPr lang="fr-FR" sz="1600" b="1" dirty="0">
              <a:solidFill>
                <a:schemeClr val="bg1"/>
              </a:solidFill>
              <a:latin typeface="+mj-lt"/>
            </a:endParaRPr>
          </a:p>
        </p:txBody>
      </p:sp>
      <p:sp>
        <p:nvSpPr>
          <p:cNvPr id="10" name="Rectangle 9"/>
          <p:cNvSpPr/>
          <p:nvPr/>
        </p:nvSpPr>
        <p:spPr>
          <a:xfrm>
            <a:off x="263352" y="1268760"/>
            <a:ext cx="5040560" cy="307777"/>
          </a:xfrm>
          <a:prstGeom prst="rect">
            <a:avLst/>
          </a:prstGeom>
        </p:spPr>
        <p:txBody>
          <a:bodyPr wrap="square">
            <a:spAutoFit/>
          </a:bodyPr>
          <a:lstStyle/>
          <a:p>
            <a:pPr marL="177800" indent="-177800">
              <a:spcBef>
                <a:spcPts val="300"/>
              </a:spcBef>
              <a:spcAft>
                <a:spcPts val="300"/>
              </a:spcAft>
              <a:buFont typeface="Arial" panose="020B0604020202020204" pitchFamily="34" charset="0"/>
              <a:buChar char="•"/>
              <a:tabLst>
                <a:tab pos="6192838" algn="l"/>
              </a:tabLst>
            </a:pPr>
            <a:r>
              <a:rPr lang="fr-FR" sz="1400" dirty="0" smtClean="0">
                <a:solidFill>
                  <a:schemeClr val="tx1"/>
                </a:solidFill>
                <a:latin typeface="+mj-lt"/>
              </a:rPr>
              <a:t>Le niveau de gravité des </a:t>
            </a:r>
            <a:r>
              <a:rPr lang="fr-FR" sz="1400" dirty="0" smtClean="0">
                <a:solidFill>
                  <a:schemeClr val="tx1"/>
                </a:solidFill>
                <a:latin typeface="+mj-lt"/>
              </a:rPr>
              <a:t>évènements </a:t>
            </a:r>
            <a:r>
              <a:rPr lang="fr-FR" sz="1400" dirty="0" smtClean="0">
                <a:solidFill>
                  <a:schemeClr val="tx1"/>
                </a:solidFill>
                <a:latin typeface="+mj-lt"/>
              </a:rPr>
              <a:t>HSE est évalué. </a:t>
            </a:r>
            <a:endParaRPr lang="fr-FR" sz="1400" dirty="0">
              <a:solidFill>
                <a:schemeClr val="tx1"/>
              </a:solidFill>
              <a:latin typeface="+mj-lt"/>
            </a:endParaRPr>
          </a:p>
        </p:txBody>
      </p:sp>
      <p:sp>
        <p:nvSpPr>
          <p:cNvPr id="11" name="Rectangle 10"/>
          <p:cNvSpPr/>
          <p:nvPr/>
        </p:nvSpPr>
        <p:spPr>
          <a:xfrm>
            <a:off x="263352" y="4797152"/>
            <a:ext cx="5832648" cy="1692771"/>
          </a:xfrm>
          <a:prstGeom prst="rect">
            <a:avLst/>
          </a:prstGeom>
        </p:spPr>
        <p:txBody>
          <a:bodyPr wrap="square">
            <a:spAutoFit/>
          </a:bodyPr>
          <a:lstStyle/>
          <a:p>
            <a:pPr marL="177800" indent="-177800">
              <a:spcAft>
                <a:spcPts val="300"/>
              </a:spcAft>
              <a:buFont typeface="Arial" panose="020B0604020202020204" pitchFamily="34" charset="0"/>
              <a:buChar char="•"/>
            </a:pPr>
            <a:r>
              <a:rPr lang="fr-FR" sz="1400" dirty="0" smtClean="0">
                <a:solidFill>
                  <a:schemeClr val="tx1"/>
                </a:solidFill>
                <a:latin typeface="+mj-lt"/>
              </a:rPr>
              <a:t>Les documents retour d’expérience HSE </a:t>
            </a:r>
            <a:r>
              <a:rPr lang="fr-FR" sz="1400" dirty="0">
                <a:solidFill>
                  <a:schemeClr val="tx1"/>
                </a:solidFill>
                <a:latin typeface="+mj-lt"/>
              </a:rPr>
              <a:t>sont </a:t>
            </a:r>
            <a:r>
              <a:rPr lang="fr-FR" sz="1400" dirty="0" smtClean="0">
                <a:solidFill>
                  <a:schemeClr val="tx1"/>
                </a:solidFill>
                <a:latin typeface="+mj-lt"/>
              </a:rPr>
              <a:t>émis </a:t>
            </a:r>
            <a:r>
              <a:rPr lang="fr-FR" sz="1400" dirty="0">
                <a:solidFill>
                  <a:schemeClr val="tx1"/>
                </a:solidFill>
                <a:latin typeface="+mj-lt"/>
              </a:rPr>
              <a:t>après validation par les Corex HSE à l’exception des alertes HSE directement émises par </a:t>
            </a:r>
            <a:r>
              <a:rPr lang="fr-FR" sz="1400" dirty="0" smtClean="0">
                <a:solidFill>
                  <a:schemeClr val="tx1"/>
                </a:solidFill>
                <a:latin typeface="+mj-lt"/>
              </a:rPr>
              <a:t>l’entité.</a:t>
            </a:r>
            <a:endParaRPr lang="fr-FR" sz="1400" dirty="0">
              <a:solidFill>
                <a:schemeClr val="tx1"/>
              </a:solidFill>
              <a:latin typeface="+mj-lt"/>
            </a:endParaRPr>
          </a:p>
          <a:p>
            <a:pPr marL="177800" indent="-177800">
              <a:spcAft>
                <a:spcPts val="300"/>
              </a:spcAft>
              <a:buFont typeface="Arial" panose="020B0604020202020204" pitchFamily="34" charset="0"/>
              <a:buChar char="•"/>
            </a:pPr>
            <a:r>
              <a:rPr lang="fr-FR" sz="1400" dirty="0" smtClean="0">
                <a:solidFill>
                  <a:schemeClr val="tx1"/>
                </a:solidFill>
                <a:latin typeface="+mj-lt"/>
              </a:rPr>
              <a:t>Corex HSE local.</a:t>
            </a:r>
          </a:p>
          <a:p>
            <a:pPr marL="177800" indent="-177800">
              <a:spcAft>
                <a:spcPts val="1800"/>
              </a:spcAft>
              <a:buFont typeface="Arial" panose="020B0604020202020204" pitchFamily="34" charset="0"/>
              <a:buChar char="•"/>
            </a:pPr>
            <a:r>
              <a:rPr lang="fr-FR" sz="1400" dirty="0" smtClean="0">
                <a:solidFill>
                  <a:schemeClr val="tx1"/>
                </a:solidFill>
                <a:latin typeface="+mj-lt"/>
              </a:rPr>
              <a:t>Documents REX HSE </a:t>
            </a:r>
            <a:r>
              <a:rPr lang="fr-FR" sz="1400" dirty="0">
                <a:solidFill>
                  <a:schemeClr val="tx1"/>
                </a:solidFill>
                <a:latin typeface="+mj-lt"/>
              </a:rPr>
              <a:t>qui concernent l’entité ou la </a:t>
            </a:r>
            <a:r>
              <a:rPr lang="fr-FR" sz="1400" dirty="0" smtClean="0">
                <a:solidFill>
                  <a:schemeClr val="tx1"/>
                </a:solidFill>
                <a:latin typeface="+mj-lt"/>
              </a:rPr>
              <a:t>filiale. </a:t>
            </a:r>
          </a:p>
          <a:p>
            <a:pPr marL="177800" indent="-177800">
              <a:spcAft>
                <a:spcPts val="300"/>
              </a:spcAft>
              <a:buFont typeface="Arial" panose="020B0604020202020204" pitchFamily="34" charset="0"/>
              <a:buChar char="•"/>
            </a:pPr>
            <a:r>
              <a:rPr lang="fr-FR" sz="1400" dirty="0" smtClean="0">
                <a:solidFill>
                  <a:schemeClr val="tx1"/>
                </a:solidFill>
                <a:latin typeface="+mj-lt"/>
              </a:rPr>
              <a:t>Les recommandations </a:t>
            </a:r>
            <a:r>
              <a:rPr lang="fr-FR" sz="1400" dirty="0" smtClean="0">
                <a:solidFill>
                  <a:schemeClr val="tx1"/>
                </a:solidFill>
                <a:latin typeface="+mj-lt"/>
              </a:rPr>
              <a:t>issues </a:t>
            </a:r>
            <a:r>
              <a:rPr lang="fr-FR" sz="1400" dirty="0" smtClean="0">
                <a:solidFill>
                  <a:schemeClr val="tx1"/>
                </a:solidFill>
                <a:latin typeface="+mj-lt"/>
              </a:rPr>
              <a:t>des REX </a:t>
            </a:r>
            <a:r>
              <a:rPr lang="fr-FR" sz="1400" dirty="0" smtClean="0">
                <a:solidFill>
                  <a:schemeClr val="tx1"/>
                </a:solidFill>
                <a:latin typeface="+mj-lt"/>
              </a:rPr>
              <a:t>Majeur HSE sont mises en œuvre, suivies et leur efficacité évaluée au niveau </a:t>
            </a:r>
            <a:r>
              <a:rPr lang="fr-FR" sz="1400" dirty="0" smtClean="0">
                <a:solidFill>
                  <a:schemeClr val="tx1"/>
                </a:solidFill>
                <a:latin typeface="+mj-lt"/>
              </a:rPr>
              <a:t>de la branche</a:t>
            </a:r>
            <a:endParaRPr lang="fr-FR" sz="1400" dirty="0" smtClean="0">
              <a:solidFill>
                <a:schemeClr val="tx1"/>
              </a:solidFill>
              <a:latin typeface="+mj-lt"/>
            </a:endParaRPr>
          </a:p>
        </p:txBody>
      </p:sp>
      <p:sp>
        <p:nvSpPr>
          <p:cNvPr id="12" name="Rectangle 11"/>
          <p:cNvSpPr/>
          <p:nvPr/>
        </p:nvSpPr>
        <p:spPr>
          <a:xfrm>
            <a:off x="263352" y="1970256"/>
            <a:ext cx="5832648" cy="738664"/>
          </a:xfrm>
          <a:prstGeom prst="rect">
            <a:avLst/>
          </a:prstGeom>
        </p:spPr>
        <p:txBody>
          <a:bodyPr wrap="square">
            <a:spAutoFit/>
          </a:bodyPr>
          <a:lstStyle/>
          <a:p>
            <a:pPr marL="182563" indent="-182563" algn="just">
              <a:buFont typeface="Arial" panose="020B0604020202020204" pitchFamily="34" charset="0"/>
              <a:buChar char="•"/>
            </a:pPr>
            <a:r>
              <a:rPr lang="fr-FR" sz="1400" dirty="0">
                <a:latin typeface="+mj-lt"/>
              </a:rPr>
              <a:t>Les évènements HSE de niveau de gravité réelle ≥ 4 (≥ 3 pour les impacts médiatiques) ou </a:t>
            </a:r>
            <a:r>
              <a:rPr lang="fr-FR" sz="1400" dirty="0" smtClean="0">
                <a:latin typeface="+mj-lt"/>
              </a:rPr>
              <a:t>ceux susceptibles </a:t>
            </a:r>
            <a:r>
              <a:rPr lang="fr-FR" sz="1400" dirty="0">
                <a:latin typeface="+mj-lt"/>
              </a:rPr>
              <a:t>d’évoluer rapidement vers ces niveaux font l’objet d’une alerte </a:t>
            </a:r>
            <a:r>
              <a:rPr lang="fr-FR" sz="1400" dirty="0" smtClean="0">
                <a:latin typeface="+mj-lt"/>
              </a:rPr>
              <a:t>immédiate.</a:t>
            </a:r>
            <a:endParaRPr lang="fr-FR" sz="1400" dirty="0">
              <a:solidFill>
                <a:schemeClr val="tx1"/>
              </a:solidFill>
              <a:latin typeface="+mj-lt"/>
            </a:endParaRPr>
          </a:p>
        </p:txBody>
      </p:sp>
      <p:sp>
        <p:nvSpPr>
          <p:cNvPr id="13" name="Rectangle 12"/>
          <p:cNvSpPr/>
          <p:nvPr/>
        </p:nvSpPr>
        <p:spPr>
          <a:xfrm>
            <a:off x="7032104" y="1931347"/>
            <a:ext cx="5145670" cy="738664"/>
          </a:xfrm>
          <a:prstGeom prst="rect">
            <a:avLst/>
          </a:prstGeom>
        </p:spPr>
        <p:txBody>
          <a:bodyPr wrap="square">
            <a:spAutoFit/>
          </a:bodyPr>
          <a:lstStyle/>
          <a:p>
            <a:pPr marL="180975" indent="-180975" algn="just">
              <a:buFont typeface="Arial" panose="020B0604020202020204" pitchFamily="34" charset="0"/>
              <a:buChar char="•"/>
            </a:pPr>
            <a:r>
              <a:rPr lang="fr-FR" sz="1400" dirty="0" smtClean="0">
                <a:latin typeface="+mj-lt"/>
              </a:rPr>
              <a:t>Les </a:t>
            </a:r>
            <a:r>
              <a:rPr lang="fr-FR" sz="1400" dirty="0">
                <a:latin typeface="+mj-lt"/>
              </a:rPr>
              <a:t>modalités d’alerte et de communication sont précisées dans les règles Groupe </a:t>
            </a:r>
            <a:r>
              <a:rPr lang="fr-FR" sz="1400" dirty="0" smtClean="0">
                <a:latin typeface="+mj-lt"/>
              </a:rPr>
              <a:t>de gestion </a:t>
            </a:r>
            <a:r>
              <a:rPr lang="fr-FR" sz="1400" dirty="0">
                <a:latin typeface="+mj-lt"/>
              </a:rPr>
              <a:t>des urgences et </a:t>
            </a:r>
            <a:r>
              <a:rPr lang="fr-FR" sz="1400" dirty="0" smtClean="0">
                <a:latin typeface="+mj-lt"/>
              </a:rPr>
              <a:t>de </a:t>
            </a:r>
            <a:r>
              <a:rPr lang="fr-FR" sz="1400" dirty="0">
                <a:latin typeface="+mj-lt"/>
              </a:rPr>
              <a:t>communication de crise.</a:t>
            </a:r>
            <a:endParaRPr lang="fr-FR" sz="1400" dirty="0">
              <a:solidFill>
                <a:schemeClr val="tx1"/>
              </a:solidFill>
              <a:latin typeface="+mj-lt"/>
            </a:endParaRPr>
          </a:p>
        </p:txBody>
      </p:sp>
      <p:sp>
        <p:nvSpPr>
          <p:cNvPr id="14" name="Rectangle 13"/>
          <p:cNvSpPr/>
          <p:nvPr/>
        </p:nvSpPr>
        <p:spPr>
          <a:xfrm>
            <a:off x="7032104" y="3526971"/>
            <a:ext cx="5155542" cy="307777"/>
          </a:xfrm>
          <a:prstGeom prst="rect">
            <a:avLst/>
          </a:prstGeom>
          <a:solidFill>
            <a:schemeClr val="accent3">
              <a:lumMod val="60000"/>
              <a:lumOff val="40000"/>
            </a:schemeClr>
          </a:solidFill>
        </p:spPr>
        <p:txBody>
          <a:bodyPr wrap="square">
            <a:spAutoFit/>
          </a:bodyPr>
          <a:lstStyle/>
          <a:p>
            <a:pPr marL="182563" indent="-182563">
              <a:spcBef>
                <a:spcPts val="300"/>
              </a:spcBef>
              <a:buFont typeface="Arial" panose="020B0604020202020204" pitchFamily="34" charset="0"/>
              <a:buChar char="•"/>
            </a:pPr>
            <a:r>
              <a:rPr lang="fr-FR" sz="1400" dirty="0" smtClean="0">
                <a:solidFill>
                  <a:schemeClr val="tx1"/>
                </a:solidFill>
                <a:latin typeface="+mj-lt"/>
              </a:rPr>
              <a:t>Même exigence pour les pertes de confinement </a:t>
            </a:r>
            <a:r>
              <a:rPr lang="fr-FR" sz="1400" b="1" dirty="0" smtClean="0">
                <a:solidFill>
                  <a:schemeClr val="tx1"/>
                </a:solidFill>
                <a:latin typeface="+mj-lt"/>
              </a:rPr>
              <a:t>Tier 1 ou Tier 2</a:t>
            </a:r>
            <a:endParaRPr lang="fr-FR" sz="1400" dirty="0">
              <a:solidFill>
                <a:schemeClr val="tx1"/>
              </a:solidFill>
              <a:latin typeface="+mj-lt"/>
            </a:endParaRPr>
          </a:p>
        </p:txBody>
      </p:sp>
      <p:sp>
        <p:nvSpPr>
          <p:cNvPr id="15" name="Rectangle 14"/>
          <p:cNvSpPr/>
          <p:nvPr/>
        </p:nvSpPr>
        <p:spPr>
          <a:xfrm>
            <a:off x="7032104" y="1268760"/>
            <a:ext cx="5187690" cy="307777"/>
          </a:xfrm>
          <a:prstGeom prst="rect">
            <a:avLst/>
          </a:prstGeom>
        </p:spPr>
        <p:txBody>
          <a:bodyPr wrap="square">
            <a:spAutoFit/>
          </a:bodyPr>
          <a:lstStyle/>
          <a:p>
            <a:pPr marL="180975" indent="-180975">
              <a:spcBef>
                <a:spcPts val="300"/>
              </a:spcBef>
              <a:spcAft>
                <a:spcPts val="300"/>
              </a:spcAft>
              <a:buFont typeface="Arial" panose="020B0604020202020204" pitchFamily="34" charset="0"/>
              <a:buChar char="•"/>
              <a:tabLst>
                <a:tab pos="6192838" algn="l"/>
              </a:tabLst>
            </a:pPr>
            <a:r>
              <a:rPr lang="fr-FR" sz="1400" dirty="0" smtClean="0">
                <a:solidFill>
                  <a:schemeClr val="tx1"/>
                </a:solidFill>
                <a:latin typeface="+mj-lt"/>
              </a:rPr>
              <a:t>Reprise de la grille de cotation du Groupe (DIR-GR-SEC-002)</a:t>
            </a:r>
            <a:endParaRPr lang="fr-FR" sz="1400" dirty="0">
              <a:solidFill>
                <a:schemeClr val="tx1"/>
              </a:solidFill>
              <a:latin typeface="+mj-lt"/>
            </a:endParaRPr>
          </a:p>
        </p:txBody>
      </p:sp>
      <p:sp>
        <p:nvSpPr>
          <p:cNvPr id="16" name="Rectangle 15"/>
          <p:cNvSpPr/>
          <p:nvPr/>
        </p:nvSpPr>
        <p:spPr>
          <a:xfrm>
            <a:off x="7032104" y="5301208"/>
            <a:ext cx="5159896" cy="777136"/>
          </a:xfrm>
          <a:prstGeom prst="rect">
            <a:avLst/>
          </a:prstGeom>
          <a:solidFill>
            <a:schemeClr val="accent3">
              <a:lumMod val="60000"/>
              <a:lumOff val="40000"/>
            </a:schemeClr>
          </a:solidFill>
        </p:spPr>
        <p:txBody>
          <a:bodyPr wrap="square">
            <a:spAutoFit/>
          </a:bodyPr>
          <a:lstStyle/>
          <a:p>
            <a:pPr marL="182563" indent="-182563">
              <a:spcAft>
                <a:spcPts val="300"/>
              </a:spcAft>
              <a:buFont typeface="Arial" panose="020B0604020202020204" pitchFamily="34" charset="0"/>
              <a:buChar char="•"/>
            </a:pPr>
            <a:r>
              <a:rPr lang="fr-FR" sz="1400" dirty="0" smtClean="0">
                <a:solidFill>
                  <a:schemeClr val="tx1"/>
                </a:solidFill>
                <a:latin typeface="+mj-lt"/>
              </a:rPr>
              <a:t>Chaque </a:t>
            </a:r>
            <a:r>
              <a:rPr lang="fr-FR" sz="1400" dirty="0">
                <a:solidFill>
                  <a:schemeClr val="tx1"/>
                </a:solidFill>
                <a:latin typeface="+mj-lt"/>
              </a:rPr>
              <a:t>entité met en place un </a:t>
            </a:r>
            <a:r>
              <a:rPr lang="fr-FR" sz="1400" dirty="0" smtClean="0">
                <a:solidFill>
                  <a:schemeClr val="tx1"/>
                </a:solidFill>
                <a:latin typeface="+mj-lt"/>
              </a:rPr>
              <a:t>Corex HSE local </a:t>
            </a:r>
            <a:r>
              <a:rPr lang="fr-FR" sz="1400" dirty="0">
                <a:solidFill>
                  <a:schemeClr val="tx1"/>
                </a:solidFill>
                <a:latin typeface="+mj-lt"/>
              </a:rPr>
              <a:t>mensuel</a:t>
            </a:r>
            <a:r>
              <a:rPr lang="fr-FR" sz="1400" dirty="0" smtClean="0">
                <a:solidFill>
                  <a:schemeClr val="tx1"/>
                </a:solidFill>
                <a:latin typeface="+mj-lt"/>
              </a:rPr>
              <a:t>.</a:t>
            </a:r>
          </a:p>
          <a:p>
            <a:pPr marL="182563" indent="-182563">
              <a:buFont typeface="Arial" panose="020B0604020202020204" pitchFamily="34" charset="0"/>
              <a:buChar char="•"/>
            </a:pPr>
            <a:r>
              <a:rPr lang="fr-FR" sz="1400" dirty="0" smtClean="0">
                <a:solidFill>
                  <a:schemeClr val="tx1"/>
                </a:solidFill>
                <a:latin typeface="+mj-lt"/>
              </a:rPr>
              <a:t>Ces documents sont connus </a:t>
            </a:r>
            <a:r>
              <a:rPr lang="fr-FR" sz="1400" dirty="0">
                <a:solidFill>
                  <a:schemeClr val="tx1"/>
                </a:solidFill>
                <a:latin typeface="+mj-lt"/>
              </a:rPr>
              <a:t>et expliqués au personnel. Les </a:t>
            </a:r>
            <a:r>
              <a:rPr lang="fr-FR" sz="1400" dirty="0" smtClean="0">
                <a:solidFill>
                  <a:schemeClr val="tx1"/>
                </a:solidFill>
                <a:latin typeface="+mj-lt"/>
              </a:rPr>
              <a:t>enseignements sont </a:t>
            </a:r>
            <a:r>
              <a:rPr lang="fr-FR" sz="1400" dirty="0" smtClean="0">
                <a:solidFill>
                  <a:schemeClr val="tx1"/>
                </a:solidFill>
                <a:latin typeface="+mj-lt"/>
              </a:rPr>
              <a:t>suivis</a:t>
            </a:r>
            <a:r>
              <a:rPr lang="fr-FR" sz="1400" dirty="0" smtClean="0">
                <a:solidFill>
                  <a:schemeClr val="tx1"/>
                </a:solidFill>
                <a:latin typeface="+mj-lt"/>
              </a:rPr>
              <a:t>, le cas échéant, dans un plan d’action.</a:t>
            </a:r>
            <a:endParaRPr lang="fr-FR" sz="1400" dirty="0">
              <a:solidFill>
                <a:schemeClr val="tx1"/>
              </a:solidFill>
              <a:latin typeface="+mj-lt"/>
            </a:endParaRPr>
          </a:p>
        </p:txBody>
      </p:sp>
      <p:sp>
        <p:nvSpPr>
          <p:cNvPr id="18" name="Rectangle 17"/>
          <p:cNvSpPr/>
          <p:nvPr/>
        </p:nvSpPr>
        <p:spPr>
          <a:xfrm>
            <a:off x="10560496" y="411800"/>
            <a:ext cx="1638288" cy="307777"/>
          </a:xfrm>
          <a:prstGeom prst="rect">
            <a:avLst/>
          </a:prstGeom>
          <a:solidFill>
            <a:schemeClr val="accent3">
              <a:lumMod val="60000"/>
              <a:lumOff val="40000"/>
            </a:schemeClr>
          </a:solidFill>
        </p:spPr>
        <p:txBody>
          <a:bodyPr wrap="square">
            <a:spAutoFit/>
          </a:bodyPr>
          <a:lstStyle/>
          <a:p>
            <a:pPr>
              <a:spcBef>
                <a:spcPts val="300"/>
              </a:spcBef>
              <a:spcAft>
                <a:spcPts val="300"/>
              </a:spcAft>
            </a:pPr>
            <a:r>
              <a:rPr lang="fr-FR" sz="1400" dirty="0" smtClean="0">
                <a:solidFill>
                  <a:schemeClr val="tx1"/>
                </a:solidFill>
                <a:latin typeface="+mj-lt"/>
              </a:rPr>
              <a:t>Nouvelle exigence</a:t>
            </a:r>
            <a:endParaRPr lang="fr-FR" sz="1600" dirty="0">
              <a:solidFill>
                <a:schemeClr val="tx1"/>
              </a:solidFill>
              <a:latin typeface="+mj-lt"/>
            </a:endParaRPr>
          </a:p>
        </p:txBody>
      </p:sp>
      <p:cxnSp>
        <p:nvCxnSpPr>
          <p:cNvPr id="20" name="Connecteur droit avec flèche 19"/>
          <p:cNvCxnSpPr/>
          <p:nvPr/>
        </p:nvCxnSpPr>
        <p:spPr>
          <a:xfrm>
            <a:off x="5879976" y="4293096"/>
            <a:ext cx="1152128" cy="0"/>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a:xfrm>
            <a:off x="6240016" y="3645024"/>
            <a:ext cx="792088" cy="0"/>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necteur droit avec flèche 25"/>
          <p:cNvCxnSpPr/>
          <p:nvPr/>
        </p:nvCxnSpPr>
        <p:spPr>
          <a:xfrm>
            <a:off x="1847528" y="5445224"/>
            <a:ext cx="5184576" cy="0"/>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necteur droit avec flèche 28"/>
          <p:cNvCxnSpPr/>
          <p:nvPr/>
        </p:nvCxnSpPr>
        <p:spPr>
          <a:xfrm>
            <a:off x="4655840" y="5661248"/>
            <a:ext cx="2384256" cy="8697"/>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7" name="Espace réservé du texte 1"/>
          <p:cNvSpPr txBox="1">
            <a:spLocks/>
          </p:cNvSpPr>
          <p:nvPr/>
        </p:nvSpPr>
        <p:spPr>
          <a:xfrm>
            <a:off x="1" y="6552728"/>
            <a:ext cx="5375919" cy="279232"/>
          </a:xfrm>
          <a:prstGeom prst="rect">
            <a:avLst/>
          </a:prstGeom>
          <a:solidFill>
            <a:schemeClr val="bg1"/>
          </a:solidFill>
        </p:spPr>
        <p:txBody>
          <a:bodyPr/>
          <a:lstStyle>
            <a:lvl1pPr marL="342900" indent="-342900" algn="l" defTabSz="914400" rtl="0" eaLnBrk="1" latinLnBrk="0" hangingPunct="1">
              <a:lnSpc>
                <a:spcPct val="90000"/>
              </a:lnSpc>
              <a:spcBef>
                <a:spcPts val="1000"/>
              </a:spcBef>
              <a:buFont typeface="Wingdings" pitchFamily="2" charset="2"/>
              <a:buChar char="q"/>
              <a:defRPr sz="1600" b="0" kern="1200" baseline="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Wingdings" pitchFamily="2" charset="2"/>
              <a:buChar char="q"/>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300"/>
              </a:spcBef>
              <a:spcAft>
                <a:spcPts val="300"/>
              </a:spcAft>
              <a:buNone/>
            </a:pPr>
            <a:r>
              <a:rPr lang="fr-FR" sz="1100" dirty="0" smtClean="0"/>
              <a:t>* PSR/HSE/AUD/REX = département analyse </a:t>
            </a:r>
            <a:r>
              <a:rPr lang="fr-FR" sz="1100" dirty="0"/>
              <a:t>I</a:t>
            </a:r>
            <a:r>
              <a:rPr lang="fr-FR" sz="1100" dirty="0" smtClean="0"/>
              <a:t>ncidents </a:t>
            </a:r>
            <a:r>
              <a:rPr lang="fr-FR" sz="1100" dirty="0"/>
              <a:t>M</a:t>
            </a:r>
            <a:r>
              <a:rPr lang="fr-FR" sz="1100" dirty="0" smtClean="0"/>
              <a:t>ajeurs et Retour d’Expérience</a:t>
            </a:r>
          </a:p>
        </p:txBody>
      </p:sp>
      <p:sp>
        <p:nvSpPr>
          <p:cNvPr id="27" name="Rectangle 26"/>
          <p:cNvSpPr/>
          <p:nvPr/>
        </p:nvSpPr>
        <p:spPr>
          <a:xfrm>
            <a:off x="7032104" y="4149080"/>
            <a:ext cx="5166680" cy="309490"/>
          </a:xfrm>
          <a:prstGeom prst="rect">
            <a:avLst/>
          </a:prstGeom>
          <a:solidFill>
            <a:schemeClr val="accent3">
              <a:lumMod val="60000"/>
              <a:lumOff val="40000"/>
            </a:schemeClr>
          </a:solidFill>
        </p:spPr>
        <p:txBody>
          <a:bodyPr wrap="square">
            <a:spAutoFit/>
          </a:bodyPr>
          <a:lstStyle/>
          <a:p>
            <a:pPr marL="177800" indent="-177800">
              <a:spcBef>
                <a:spcPts val="300"/>
              </a:spcBef>
              <a:spcAft>
                <a:spcPts val="300"/>
              </a:spcAft>
              <a:buFont typeface="Arial" panose="020B0604020202020204" pitchFamily="34" charset="0"/>
              <a:buChar char="•"/>
            </a:pPr>
            <a:r>
              <a:rPr lang="fr-FR" sz="1400" dirty="0" smtClean="0">
                <a:solidFill>
                  <a:schemeClr val="tx1"/>
                </a:solidFill>
                <a:latin typeface="+mj-lt"/>
              </a:rPr>
              <a:t>Cette commission est </a:t>
            </a:r>
            <a:r>
              <a:rPr lang="fr-FR" sz="1400" dirty="0">
                <a:solidFill>
                  <a:schemeClr val="tx1"/>
                </a:solidFill>
                <a:latin typeface="+mj-lt"/>
              </a:rPr>
              <a:t>présidée par </a:t>
            </a:r>
            <a:r>
              <a:rPr lang="fr-FR" sz="1400" dirty="0" smtClean="0">
                <a:solidFill>
                  <a:schemeClr val="tx1"/>
                </a:solidFill>
                <a:latin typeface="+mj-lt"/>
              </a:rPr>
              <a:t>PSR/HSE/AUD/REX*.</a:t>
            </a:r>
            <a:endParaRPr lang="fr-FR" sz="1400" dirty="0">
              <a:solidFill>
                <a:schemeClr val="tx1"/>
              </a:solidFill>
              <a:latin typeface="+mj-lt"/>
            </a:endParaRPr>
          </a:p>
        </p:txBody>
      </p:sp>
      <p:sp>
        <p:nvSpPr>
          <p:cNvPr id="42" name="Rectangle 41"/>
          <p:cNvSpPr/>
          <p:nvPr/>
        </p:nvSpPr>
        <p:spPr>
          <a:xfrm>
            <a:off x="7032104" y="4777988"/>
            <a:ext cx="5184576" cy="523220"/>
          </a:xfrm>
          <a:prstGeom prst="rect">
            <a:avLst/>
          </a:prstGeom>
        </p:spPr>
        <p:txBody>
          <a:bodyPr wrap="square">
            <a:spAutoFit/>
          </a:bodyPr>
          <a:lstStyle/>
          <a:p>
            <a:pPr marL="180975" indent="-180975" algn="just" fontAlgn="ctr">
              <a:buFont typeface="Arial" panose="020B0604020202020204" pitchFamily="34" charset="0"/>
              <a:buChar char="•"/>
            </a:pPr>
            <a:r>
              <a:rPr lang="fr-FR" sz="1400" dirty="0">
                <a:latin typeface="+mj-lt"/>
              </a:rPr>
              <a:t>Formalisation du processus de validation et rationalisation de la multitude de documents en place dans les branches.</a:t>
            </a:r>
            <a:endParaRPr lang="en-US" sz="1400" dirty="0">
              <a:latin typeface="+mj-lt"/>
            </a:endParaRPr>
          </a:p>
        </p:txBody>
      </p:sp>
      <p:cxnSp>
        <p:nvCxnSpPr>
          <p:cNvPr id="43" name="Connecteur droit avec flèche 42"/>
          <p:cNvCxnSpPr/>
          <p:nvPr/>
        </p:nvCxnSpPr>
        <p:spPr>
          <a:xfrm>
            <a:off x="6023992" y="4941168"/>
            <a:ext cx="1016104" cy="0"/>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47588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texte 1"/>
          <p:cNvSpPr txBox="1">
            <a:spLocks/>
          </p:cNvSpPr>
          <p:nvPr/>
        </p:nvSpPr>
        <p:spPr>
          <a:xfrm>
            <a:off x="479376" y="692696"/>
            <a:ext cx="11017224" cy="3312368"/>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just" defTabSz="685800">
              <a:spcAft>
                <a:spcPts val="450"/>
              </a:spcAft>
            </a:pPr>
            <a:r>
              <a:rPr lang="fr-FR" sz="1600" dirty="0" smtClean="0">
                <a:solidFill>
                  <a:schemeClr val="tx1"/>
                </a:solidFill>
              </a:rPr>
              <a:t>Etapes de gestion des évènements HSE (Exigence 3.1.1)</a:t>
            </a:r>
          </a:p>
          <a:p>
            <a:pPr algn="just"/>
            <a:r>
              <a:rPr lang="fr-FR" sz="1400" b="0" dirty="0" smtClean="0">
                <a:solidFill>
                  <a:schemeClr val="tx1"/>
                </a:solidFill>
              </a:rPr>
              <a:t>Dans le respect de la réglementation locale, tout </a:t>
            </a:r>
            <a:r>
              <a:rPr lang="fr-FR" sz="1400" b="0" dirty="0" smtClean="0">
                <a:solidFill>
                  <a:schemeClr val="tx1"/>
                </a:solidFill>
              </a:rPr>
              <a:t>évènement </a:t>
            </a:r>
            <a:r>
              <a:rPr lang="fr-FR" sz="1400" b="0" dirty="0" smtClean="0">
                <a:solidFill>
                  <a:schemeClr val="tx1"/>
                </a:solidFill>
              </a:rPr>
              <a:t>HSE est géré selon les quatre étapes suivantes :</a:t>
            </a:r>
          </a:p>
          <a:p>
            <a:pPr algn="just"/>
            <a:endParaRPr lang="fr-FR" sz="1400" b="0" dirty="0" smtClean="0">
              <a:solidFill>
                <a:schemeClr val="tx1"/>
              </a:solidFill>
            </a:endParaRPr>
          </a:p>
          <a:p>
            <a:pPr algn="just"/>
            <a:endParaRPr lang="fr-FR" sz="1400" b="0" dirty="0" smtClean="0">
              <a:solidFill>
                <a:schemeClr val="tx1"/>
              </a:solidFill>
            </a:endParaRPr>
          </a:p>
          <a:p>
            <a:pPr algn="just"/>
            <a:endParaRPr lang="fr-FR" sz="1400" b="0" dirty="0" smtClean="0">
              <a:solidFill>
                <a:schemeClr val="tx1"/>
              </a:solidFill>
            </a:endParaRPr>
          </a:p>
          <a:p>
            <a:pPr algn="just"/>
            <a:endParaRPr lang="fr-FR" sz="1400" b="0" dirty="0" smtClean="0">
              <a:solidFill>
                <a:schemeClr val="tx1"/>
              </a:solidFill>
            </a:endParaRPr>
          </a:p>
          <a:p>
            <a:pPr algn="just"/>
            <a:endParaRPr lang="fr-FR" sz="1350" b="0" dirty="0" smtClean="0">
              <a:solidFill>
                <a:schemeClr val="tx1"/>
              </a:solidFill>
            </a:endParaRPr>
          </a:p>
          <a:p>
            <a:pPr marL="358775" indent="-358775" algn="just"/>
            <a:r>
              <a:rPr lang="fr-FR" sz="1400" b="0" dirty="0" smtClean="0">
                <a:solidFill>
                  <a:schemeClr val="tx1"/>
                </a:solidFill>
              </a:rPr>
              <a:t>NB:  Pour </a:t>
            </a:r>
            <a:r>
              <a:rPr lang="fr-FR" sz="1400" b="0" dirty="0">
                <a:solidFill>
                  <a:schemeClr val="tx1"/>
                </a:solidFill>
              </a:rPr>
              <a:t>les évènements HSE provenant d’autres industriels ou d’organismes professionnels, hors du domaine opéré du Groupe, la prise en compte des enseignements se fait par partage d’expérience avec les entités, filiales ou métiers concernés, au travers du processus </a:t>
            </a:r>
            <a:r>
              <a:rPr lang="fr-FR" sz="1400" b="0" dirty="0" err="1">
                <a:solidFill>
                  <a:schemeClr val="tx1"/>
                </a:solidFill>
              </a:rPr>
              <a:t>Corex</a:t>
            </a:r>
            <a:r>
              <a:rPr lang="fr-FR" sz="1400" b="0" dirty="0">
                <a:solidFill>
                  <a:schemeClr val="tx1"/>
                </a:solidFill>
              </a:rPr>
              <a:t> </a:t>
            </a:r>
            <a:r>
              <a:rPr lang="fr-FR" sz="1400" b="0" dirty="0" smtClean="0">
                <a:solidFill>
                  <a:schemeClr val="tx1"/>
                </a:solidFill>
              </a:rPr>
              <a:t>HSE (annexe 4).</a:t>
            </a:r>
          </a:p>
          <a:p>
            <a:pPr algn="just"/>
            <a:endParaRPr lang="fr-FR" sz="1350" b="0" dirty="0" smtClean="0">
              <a:solidFill>
                <a:schemeClr val="tx1"/>
              </a:solidFill>
            </a:endParaRPr>
          </a:p>
          <a:p>
            <a:pPr marL="0" indent="0" algn="just" defTabSz="685800">
              <a:spcAft>
                <a:spcPts val="450"/>
              </a:spcAft>
            </a:pPr>
            <a:r>
              <a:rPr lang="fr-FR" sz="1400" b="0" u="sng" dirty="0" smtClean="0">
                <a:solidFill>
                  <a:srgbClr val="FF0000"/>
                </a:solidFill>
              </a:rPr>
              <a:t>Changements</a:t>
            </a:r>
            <a:r>
              <a:rPr lang="fr-FR" sz="1400" b="0" dirty="0" smtClean="0">
                <a:solidFill>
                  <a:srgbClr val="FF0000"/>
                </a:solidFill>
              </a:rPr>
              <a:t> :</a:t>
            </a:r>
          </a:p>
          <a:p>
            <a:pPr marL="285750" indent="-285750" algn="just" defTabSz="685800">
              <a:buFont typeface="Arial" panose="020B0604020202020204" pitchFamily="34" charset="0"/>
              <a:buChar char="•"/>
            </a:pPr>
            <a:r>
              <a:rPr lang="fr-FR" sz="1400" b="0" i="1" dirty="0" smtClean="0">
                <a:solidFill>
                  <a:schemeClr val="tx1"/>
                </a:solidFill>
              </a:rPr>
              <a:t>Ces </a:t>
            </a:r>
            <a:r>
              <a:rPr lang="fr-FR" sz="1400" b="0" i="1" dirty="0">
                <a:solidFill>
                  <a:schemeClr val="tx1"/>
                </a:solidFill>
              </a:rPr>
              <a:t>4 étapes structurent la gestion d’un évènement HSE. </a:t>
            </a:r>
            <a:endParaRPr lang="fr-FR" sz="1400" b="0" i="1" dirty="0" smtClean="0">
              <a:solidFill>
                <a:schemeClr val="tx1"/>
              </a:solidFill>
            </a:endParaRPr>
          </a:p>
          <a:p>
            <a:pPr marL="285750" indent="-285750" algn="just" defTabSz="685800">
              <a:buFont typeface="Arial" panose="020B0604020202020204" pitchFamily="34" charset="0"/>
              <a:buChar char="•"/>
            </a:pPr>
            <a:r>
              <a:rPr lang="fr-FR" sz="1400" b="0" i="1" dirty="0" smtClean="0">
                <a:solidFill>
                  <a:schemeClr val="tx1"/>
                </a:solidFill>
              </a:rPr>
              <a:t>Les </a:t>
            </a:r>
            <a:r>
              <a:rPr lang="fr-FR" sz="1400" b="0" i="1" dirty="0">
                <a:solidFill>
                  <a:schemeClr val="tx1"/>
                </a:solidFill>
              </a:rPr>
              <a:t>attendus de ces étapes sont contenus dans les règles </a:t>
            </a:r>
            <a:r>
              <a:rPr lang="fr-FR" sz="1400" b="0" i="1" dirty="0" smtClean="0">
                <a:solidFill>
                  <a:schemeClr val="tx1"/>
                </a:solidFill>
              </a:rPr>
              <a:t>existantes de </a:t>
            </a:r>
            <a:r>
              <a:rPr lang="fr-FR" sz="1400" b="0" i="1" dirty="0">
                <a:solidFill>
                  <a:schemeClr val="tx1"/>
                </a:solidFill>
              </a:rPr>
              <a:t>toutes les b</a:t>
            </a:r>
            <a:r>
              <a:rPr lang="fr-FR" sz="1400" b="0" i="1" dirty="0" smtClean="0">
                <a:solidFill>
                  <a:schemeClr val="tx1"/>
                </a:solidFill>
              </a:rPr>
              <a:t>ranches.</a:t>
            </a:r>
            <a:endParaRPr lang="fr-FR" sz="1400" b="0" i="1" dirty="0">
              <a:solidFill>
                <a:schemeClr val="tx1"/>
              </a:solidFill>
            </a:endParaRPr>
          </a:p>
          <a:p>
            <a:pPr marL="0" indent="0" algn="just" defTabSz="685800">
              <a:spcAft>
                <a:spcPts val="450"/>
              </a:spcAft>
            </a:pPr>
            <a:endParaRPr lang="fr-FR" sz="1350" b="0" dirty="0" smtClean="0">
              <a:solidFill>
                <a:srgbClr val="FF0000"/>
              </a:solidFill>
            </a:endParaRPr>
          </a:p>
          <a:p>
            <a:pPr marL="214313" indent="-214313" algn="just" defTabSz="685800">
              <a:spcAft>
                <a:spcPts val="450"/>
              </a:spcAft>
              <a:buFont typeface="Wingdings" panose="05000000000000000000" pitchFamily="2" charset="2"/>
              <a:buChar char="§"/>
            </a:pPr>
            <a:endParaRPr lang="fr-FR" sz="1350" b="0" dirty="0">
              <a:solidFill>
                <a:schemeClr val="tx1"/>
              </a:solidFill>
            </a:endParaRPr>
          </a:p>
        </p:txBody>
      </p:sp>
      <p:sp>
        <p:nvSpPr>
          <p:cNvPr id="7" name="Espace réservé du texte 1"/>
          <p:cNvSpPr txBox="1">
            <a:spLocks/>
          </p:cNvSpPr>
          <p:nvPr/>
        </p:nvSpPr>
        <p:spPr>
          <a:xfrm>
            <a:off x="479376" y="4077072"/>
            <a:ext cx="8424936" cy="2268251"/>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just" defTabSz="685800">
              <a:spcAft>
                <a:spcPts val="450"/>
              </a:spcAft>
            </a:pPr>
            <a:r>
              <a:rPr lang="fr-FR" sz="1600" dirty="0">
                <a:solidFill>
                  <a:schemeClr val="tx1"/>
                </a:solidFill>
              </a:rPr>
              <a:t>Evaluation du niveau de gravité </a:t>
            </a:r>
            <a:r>
              <a:rPr lang="en-US" sz="1600" dirty="0">
                <a:solidFill>
                  <a:schemeClr val="tx1"/>
                </a:solidFill>
              </a:rPr>
              <a:t>(Exigence 3.2.1)</a:t>
            </a:r>
            <a:endParaRPr lang="fr-FR" sz="1600" dirty="0">
              <a:solidFill>
                <a:schemeClr val="tx1"/>
              </a:solidFill>
            </a:endParaRPr>
          </a:p>
          <a:p>
            <a:pPr lvl="1" algn="just">
              <a:buNone/>
            </a:pPr>
            <a:r>
              <a:rPr lang="fr-FR" sz="1400" dirty="0">
                <a:solidFill>
                  <a:schemeClr val="tx1"/>
                </a:solidFill>
                <a:latin typeface="+mj-lt"/>
              </a:rPr>
              <a:t>Le niveau de gravité des </a:t>
            </a:r>
            <a:r>
              <a:rPr lang="fr-FR" sz="1400" dirty="0" smtClean="0">
                <a:solidFill>
                  <a:schemeClr val="tx1"/>
                </a:solidFill>
                <a:latin typeface="+mj-lt"/>
              </a:rPr>
              <a:t>évènements </a:t>
            </a:r>
            <a:r>
              <a:rPr lang="fr-FR" sz="1400" dirty="0">
                <a:solidFill>
                  <a:schemeClr val="tx1"/>
                </a:solidFill>
                <a:latin typeface="+mj-lt"/>
              </a:rPr>
              <a:t>HSE est évalué selon la grille de cotation du niveau de gravité réelle ou </a:t>
            </a:r>
            <a:r>
              <a:rPr lang="fr-FR" sz="1400" dirty="0" smtClean="0">
                <a:solidFill>
                  <a:schemeClr val="tx1"/>
                </a:solidFill>
                <a:latin typeface="+mj-lt"/>
              </a:rPr>
              <a:t>potentielle de l’annexe 1.</a:t>
            </a:r>
            <a:endParaRPr lang="fr-FR" sz="1400" dirty="0">
              <a:solidFill>
                <a:schemeClr val="tx1"/>
              </a:solidFill>
              <a:latin typeface="+mj-lt"/>
            </a:endParaRPr>
          </a:p>
          <a:p>
            <a:pPr marL="354013" lvl="1" indent="-354013" algn="just">
              <a:spcBef>
                <a:spcPts val="600"/>
              </a:spcBef>
              <a:buNone/>
            </a:pPr>
            <a:r>
              <a:rPr lang="fr-FR" sz="1400" dirty="0" smtClean="0">
                <a:solidFill>
                  <a:schemeClr val="tx1"/>
                </a:solidFill>
                <a:latin typeface="+mj-lt"/>
              </a:rPr>
              <a:t>NB:	Pour </a:t>
            </a:r>
            <a:r>
              <a:rPr lang="fr-FR" sz="1400" dirty="0">
                <a:solidFill>
                  <a:schemeClr val="tx1"/>
                </a:solidFill>
                <a:latin typeface="+mj-lt"/>
              </a:rPr>
              <a:t>les anomalies, seules les évaluations avec un niveau de gravité potentielle ≥ 4 sont enregistrées.</a:t>
            </a:r>
          </a:p>
          <a:p>
            <a:pPr marL="354013" lvl="1" indent="-354013" algn="just">
              <a:buNone/>
              <a:tabLst>
                <a:tab pos="354013" algn="l"/>
              </a:tabLst>
            </a:pPr>
            <a:r>
              <a:rPr lang="fr-FR" sz="1400" dirty="0" smtClean="0">
                <a:solidFill>
                  <a:schemeClr val="tx1"/>
                </a:solidFill>
                <a:latin typeface="+mj-lt"/>
              </a:rPr>
              <a:t>	L’évaluation </a:t>
            </a:r>
            <a:r>
              <a:rPr lang="fr-FR" sz="1400" dirty="0">
                <a:solidFill>
                  <a:schemeClr val="tx1"/>
                </a:solidFill>
                <a:latin typeface="+mj-lt"/>
              </a:rPr>
              <a:t>initiale d’un </a:t>
            </a:r>
            <a:r>
              <a:rPr lang="fr-FR" sz="1400" dirty="0" smtClean="0">
                <a:solidFill>
                  <a:schemeClr val="tx1"/>
                </a:solidFill>
                <a:latin typeface="+mj-lt"/>
              </a:rPr>
              <a:t>évènement </a:t>
            </a:r>
            <a:r>
              <a:rPr lang="fr-FR" sz="1400" dirty="0">
                <a:solidFill>
                  <a:schemeClr val="tx1"/>
                </a:solidFill>
                <a:latin typeface="+mj-lt"/>
              </a:rPr>
              <a:t>HSE peut être revue après analyse </a:t>
            </a:r>
            <a:r>
              <a:rPr lang="fr-FR" sz="1400" dirty="0" smtClean="0">
                <a:solidFill>
                  <a:schemeClr val="tx1"/>
                </a:solidFill>
                <a:latin typeface="+mj-lt"/>
              </a:rPr>
              <a:t>(ex. : nouvelles </a:t>
            </a:r>
            <a:r>
              <a:rPr lang="fr-FR" sz="1400" dirty="0">
                <a:solidFill>
                  <a:schemeClr val="tx1"/>
                </a:solidFill>
                <a:latin typeface="+mj-lt"/>
              </a:rPr>
              <a:t>informations, </a:t>
            </a:r>
            <a:r>
              <a:rPr lang="fr-FR" sz="1400" dirty="0" smtClean="0">
                <a:solidFill>
                  <a:schemeClr val="tx1"/>
                </a:solidFill>
                <a:latin typeface="+mj-lt"/>
              </a:rPr>
              <a:t>constatations).</a:t>
            </a:r>
            <a:endParaRPr lang="fr-FR" sz="1400" dirty="0">
              <a:solidFill>
                <a:schemeClr val="tx1"/>
              </a:solidFill>
              <a:latin typeface="+mj-lt"/>
            </a:endParaRPr>
          </a:p>
          <a:p>
            <a:pPr algn="just"/>
            <a:endParaRPr lang="fr-FR" sz="1350" b="0" dirty="0" smtClean="0">
              <a:solidFill>
                <a:srgbClr val="FF0000"/>
              </a:solidFill>
            </a:endParaRPr>
          </a:p>
          <a:p>
            <a:pPr marL="0" indent="0" algn="just" defTabSz="685800" fontAlgn="ctr">
              <a:spcAft>
                <a:spcPts val="450"/>
              </a:spcAft>
            </a:pPr>
            <a:r>
              <a:rPr lang="fr-FR" sz="1400" b="0" u="sng" dirty="0" smtClean="0">
                <a:solidFill>
                  <a:srgbClr val="FF0000"/>
                </a:solidFill>
              </a:rPr>
              <a:t>Changements</a:t>
            </a:r>
            <a:r>
              <a:rPr lang="fr-FR" sz="1400" b="0" dirty="0" smtClean="0">
                <a:solidFill>
                  <a:srgbClr val="FF0000"/>
                </a:solidFill>
              </a:rPr>
              <a:t> :</a:t>
            </a:r>
            <a:endParaRPr lang="fr-FR" sz="1400" b="0" dirty="0">
              <a:solidFill>
                <a:srgbClr val="FF0000"/>
              </a:solidFill>
            </a:endParaRPr>
          </a:p>
          <a:p>
            <a:pPr marL="285750" indent="-285750" algn="just" defTabSz="685800" fontAlgn="ctr">
              <a:buFont typeface="Arial" panose="020B0604020202020204" pitchFamily="34" charset="0"/>
              <a:buChar char="•"/>
            </a:pPr>
            <a:r>
              <a:rPr lang="fr-FR" sz="1400" b="0" i="1" dirty="0" smtClean="0">
                <a:solidFill>
                  <a:schemeClr val="tx1"/>
                </a:solidFill>
              </a:rPr>
              <a:t>Cette </a:t>
            </a:r>
            <a:r>
              <a:rPr lang="fr-FR" sz="1400" b="0" i="1" dirty="0">
                <a:solidFill>
                  <a:schemeClr val="tx1"/>
                </a:solidFill>
              </a:rPr>
              <a:t>exigence existait. La grille d’évaluation est celle de la DIR-GR-SEC-002 </a:t>
            </a:r>
            <a:r>
              <a:rPr lang="fr-FR" sz="1400" b="0" i="1" dirty="0" smtClean="0">
                <a:solidFill>
                  <a:schemeClr val="tx1"/>
                </a:solidFill>
              </a:rPr>
              <a:t>existante.</a:t>
            </a:r>
          </a:p>
          <a:p>
            <a:pPr marL="285750" indent="-285750" algn="just" defTabSz="685800" fontAlgn="ctr">
              <a:buFont typeface="Arial" panose="020B0604020202020204" pitchFamily="34" charset="0"/>
              <a:buChar char="•"/>
            </a:pPr>
            <a:r>
              <a:rPr lang="fr-FR" sz="1400" b="0" i="1" dirty="0" smtClean="0">
                <a:solidFill>
                  <a:schemeClr val="tx1"/>
                </a:solidFill>
              </a:rPr>
              <a:t>La </a:t>
            </a:r>
            <a:r>
              <a:rPr lang="fr-FR" sz="1400" b="0" i="1" dirty="0">
                <a:solidFill>
                  <a:schemeClr val="tx1"/>
                </a:solidFill>
              </a:rPr>
              <a:t>b</a:t>
            </a:r>
            <a:r>
              <a:rPr lang="fr-FR" sz="1400" b="0" i="1" dirty="0" smtClean="0">
                <a:solidFill>
                  <a:schemeClr val="tx1"/>
                </a:solidFill>
              </a:rPr>
              <a:t>ranche </a:t>
            </a:r>
            <a:r>
              <a:rPr lang="fr-FR" sz="1400" b="0" i="1" dirty="0">
                <a:solidFill>
                  <a:schemeClr val="tx1"/>
                </a:solidFill>
              </a:rPr>
              <a:t>EP avait déclassé les LTI de niveau 3 à niveau 2</a:t>
            </a:r>
            <a:r>
              <a:rPr lang="fr-FR" sz="1400" b="0" i="1" dirty="0" smtClean="0">
                <a:solidFill>
                  <a:schemeClr val="tx1"/>
                </a:solidFill>
              </a:rPr>
              <a:t>.</a:t>
            </a:r>
            <a:r>
              <a:rPr lang="fr-FR" sz="1400" b="0" dirty="0" smtClean="0">
                <a:solidFill>
                  <a:srgbClr val="FF0000"/>
                </a:solidFill>
              </a:rPr>
              <a:t> </a:t>
            </a:r>
          </a:p>
          <a:p>
            <a:pPr marL="0" indent="0" algn="just" defTabSz="685800">
              <a:spcAft>
                <a:spcPts val="450"/>
              </a:spcAft>
            </a:pPr>
            <a:endParaRPr lang="en-US" sz="1350" b="0" dirty="0">
              <a:solidFill>
                <a:srgbClr val="FF0000"/>
              </a:solidFill>
            </a:endParaRPr>
          </a:p>
        </p:txBody>
      </p:sp>
      <p:cxnSp>
        <p:nvCxnSpPr>
          <p:cNvPr id="10" name="Connecteur droit 9"/>
          <p:cNvCxnSpPr/>
          <p:nvPr/>
        </p:nvCxnSpPr>
        <p:spPr>
          <a:xfrm>
            <a:off x="551384" y="3861048"/>
            <a:ext cx="103691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Espace réservé du texte 11"/>
          <p:cNvSpPr>
            <a:spLocks noGrp="1"/>
          </p:cNvSpPr>
          <p:nvPr>
            <p:ph type="body" sz="quarter" idx="11"/>
          </p:nvPr>
        </p:nvSpPr>
        <p:spPr/>
        <p:txBody>
          <a:bodyPr/>
          <a:lstStyle/>
          <a:p>
            <a:r>
              <a:rPr lang="en-GB" dirty="0" smtClean="0"/>
              <a:t>REVUE DES EXIGENCES</a:t>
            </a:r>
            <a:endParaRPr lang="en-GB" dirty="0"/>
          </a:p>
        </p:txBody>
      </p:sp>
      <p:pic>
        <p:nvPicPr>
          <p:cNvPr id="2" name="Image 1"/>
          <p:cNvPicPr>
            <a:picLocks noChangeAspect="1"/>
          </p:cNvPicPr>
          <p:nvPr/>
        </p:nvPicPr>
        <p:blipFill rotWithShape="1">
          <a:blip r:embed="rId3"/>
          <a:srcRect t="3391"/>
          <a:stretch/>
        </p:blipFill>
        <p:spPr>
          <a:xfrm>
            <a:off x="9169564" y="3753035"/>
            <a:ext cx="2615068" cy="2592288"/>
          </a:xfrm>
          <a:prstGeom prst="rect">
            <a:avLst/>
          </a:prstGeom>
        </p:spPr>
      </p:pic>
      <p:pic>
        <p:nvPicPr>
          <p:cNvPr id="4" name="Image 3"/>
          <p:cNvPicPr>
            <a:picLocks noChangeAspect="1"/>
          </p:cNvPicPr>
          <p:nvPr/>
        </p:nvPicPr>
        <p:blipFill>
          <a:blip r:embed="rId4"/>
          <a:stretch>
            <a:fillRect/>
          </a:stretch>
        </p:blipFill>
        <p:spPr>
          <a:xfrm>
            <a:off x="767408" y="1412776"/>
            <a:ext cx="7344816" cy="700656"/>
          </a:xfrm>
          <a:prstGeom prst="rect">
            <a:avLst/>
          </a:prstGeom>
        </p:spPr>
      </p:pic>
    </p:spTree>
    <p:extLst>
      <p:ext uri="{BB962C8B-B14F-4D97-AF65-F5344CB8AC3E}">
        <p14:creationId xmlns:p14="http://schemas.microsoft.com/office/powerpoint/2010/main" val="21995043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texte 1"/>
          <p:cNvSpPr txBox="1">
            <a:spLocks/>
          </p:cNvSpPr>
          <p:nvPr/>
        </p:nvSpPr>
        <p:spPr>
          <a:xfrm>
            <a:off x="479376" y="692697"/>
            <a:ext cx="10729192" cy="3060340"/>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just" defTabSz="685800">
              <a:spcAft>
                <a:spcPts val="450"/>
              </a:spcAft>
            </a:pPr>
            <a:r>
              <a:rPr lang="fr-FR" sz="1600" dirty="0" smtClean="0">
                <a:solidFill>
                  <a:schemeClr val="tx1"/>
                </a:solidFill>
              </a:rPr>
              <a:t>Communication (Exigence 3.3.1)</a:t>
            </a:r>
          </a:p>
          <a:p>
            <a:pPr marL="0" indent="0" algn="just"/>
            <a:r>
              <a:rPr lang="fr-FR" sz="1400" b="0" dirty="0">
                <a:solidFill>
                  <a:schemeClr val="tx1"/>
                </a:solidFill>
                <a:latin typeface="+mn-lt"/>
              </a:rPr>
              <a:t>Les </a:t>
            </a:r>
            <a:r>
              <a:rPr lang="fr-FR" sz="1400" b="0" dirty="0" smtClean="0">
                <a:solidFill>
                  <a:schemeClr val="tx1"/>
                </a:solidFill>
                <a:latin typeface="+mn-lt"/>
              </a:rPr>
              <a:t>évènements </a:t>
            </a:r>
            <a:r>
              <a:rPr lang="fr-FR" sz="1400" b="0" dirty="0">
                <a:solidFill>
                  <a:schemeClr val="tx1"/>
                </a:solidFill>
                <a:latin typeface="+mn-lt"/>
              </a:rPr>
              <a:t>HSE de niveau de gravité réelle ≥ 4 (≥ 3 pour les impacts médiatiques) ou ceux susceptibles d’évoluer rapidement vers ces niveaux font l’objet :</a:t>
            </a:r>
          </a:p>
          <a:p>
            <a:pPr marL="266700" indent="-185738" algn="just">
              <a:spcBef>
                <a:spcPts val="300"/>
              </a:spcBef>
              <a:buFont typeface="Arial" panose="020B0604020202020204" pitchFamily="34" charset="0"/>
              <a:buChar char="•"/>
            </a:pPr>
            <a:r>
              <a:rPr lang="fr-FR" sz="1400" b="0" dirty="0" smtClean="0">
                <a:solidFill>
                  <a:schemeClr val="tx1"/>
                </a:solidFill>
                <a:latin typeface="+mn-lt"/>
              </a:rPr>
              <a:t>d’une </a:t>
            </a:r>
            <a:r>
              <a:rPr lang="fr-FR" sz="1400" b="0" dirty="0">
                <a:solidFill>
                  <a:schemeClr val="tx1"/>
                </a:solidFill>
                <a:latin typeface="+mn-lt"/>
              </a:rPr>
              <a:t>alerte immédiate des interlocuteurs de la branche et du Groupe, selon deux canaux parallèles : </a:t>
            </a:r>
          </a:p>
          <a:p>
            <a:pPr marL="714375" lvl="4" indent="-185738" algn="just">
              <a:spcBef>
                <a:spcPts val="300"/>
              </a:spcBef>
              <a:buFont typeface="Arial" panose="020B0604020202020204" pitchFamily="34" charset="0"/>
              <a:buChar char="•"/>
            </a:pPr>
            <a:r>
              <a:rPr lang="fr-FR" sz="1400" b="0" dirty="0" smtClean="0">
                <a:solidFill>
                  <a:schemeClr val="tx1"/>
                </a:solidFill>
                <a:latin typeface="+mn-lt"/>
              </a:rPr>
              <a:t>la </a:t>
            </a:r>
            <a:r>
              <a:rPr lang="fr-FR" sz="1400" b="0" dirty="0">
                <a:solidFill>
                  <a:schemeClr val="tx1"/>
                </a:solidFill>
                <a:latin typeface="+mn-lt"/>
              </a:rPr>
              <a:t>voie hiérarchique ;</a:t>
            </a:r>
          </a:p>
          <a:p>
            <a:pPr marL="714375" lvl="4" indent="-185738" algn="just">
              <a:spcBef>
                <a:spcPts val="300"/>
              </a:spcBef>
              <a:buFont typeface="Arial" panose="020B0604020202020204" pitchFamily="34" charset="0"/>
              <a:buChar char="•"/>
            </a:pPr>
            <a:r>
              <a:rPr lang="fr-FR" sz="1400" b="0" dirty="0" smtClean="0">
                <a:solidFill>
                  <a:schemeClr val="tx1"/>
                </a:solidFill>
                <a:latin typeface="+mn-lt"/>
              </a:rPr>
              <a:t>les </a:t>
            </a:r>
            <a:r>
              <a:rPr lang="fr-FR" sz="1400" b="0" dirty="0">
                <a:solidFill>
                  <a:schemeClr val="tx1"/>
                </a:solidFill>
                <a:latin typeface="+mn-lt"/>
              </a:rPr>
              <a:t>astreintes.</a:t>
            </a:r>
          </a:p>
          <a:p>
            <a:pPr marL="266700" indent="-185738" algn="just">
              <a:spcBef>
                <a:spcPts val="300"/>
              </a:spcBef>
              <a:buFont typeface="Arial" panose="020B0604020202020204" pitchFamily="34" charset="0"/>
              <a:buChar char="•"/>
            </a:pPr>
            <a:r>
              <a:rPr lang="fr-FR" sz="1400" b="0" dirty="0" smtClean="0">
                <a:solidFill>
                  <a:schemeClr val="tx1"/>
                </a:solidFill>
                <a:latin typeface="+mn-lt"/>
              </a:rPr>
              <a:t>de </a:t>
            </a:r>
            <a:r>
              <a:rPr lang="fr-FR" sz="1400" b="0" dirty="0">
                <a:solidFill>
                  <a:schemeClr val="tx1"/>
                </a:solidFill>
                <a:latin typeface="+mn-lt"/>
              </a:rPr>
              <a:t>l’information locale des autorités ;</a:t>
            </a:r>
          </a:p>
          <a:p>
            <a:pPr marL="266700" indent="-185738" algn="just">
              <a:spcBef>
                <a:spcPts val="300"/>
              </a:spcBef>
              <a:buFont typeface="Arial" panose="020B0604020202020204" pitchFamily="34" charset="0"/>
              <a:buChar char="•"/>
            </a:pPr>
            <a:r>
              <a:rPr lang="fr-FR" sz="1400" b="0" dirty="0" smtClean="0">
                <a:solidFill>
                  <a:schemeClr val="tx1"/>
                </a:solidFill>
                <a:latin typeface="+mn-lt"/>
              </a:rPr>
              <a:t>de </a:t>
            </a:r>
            <a:r>
              <a:rPr lang="fr-FR" sz="1400" b="0" dirty="0">
                <a:solidFill>
                  <a:schemeClr val="tx1"/>
                </a:solidFill>
                <a:latin typeface="+mn-lt"/>
              </a:rPr>
              <a:t>l’information des parties prenantes concernées.</a:t>
            </a:r>
          </a:p>
          <a:p>
            <a:pPr marL="0" indent="0" algn="just" defTabSz="685800">
              <a:spcAft>
                <a:spcPts val="450"/>
              </a:spcAft>
            </a:pPr>
            <a:endParaRPr lang="fr-FR" sz="1350" b="0" dirty="0" smtClean="0">
              <a:solidFill>
                <a:srgbClr val="FF0000"/>
              </a:solidFill>
            </a:endParaRPr>
          </a:p>
          <a:p>
            <a:pPr marL="0" indent="0" fontAlgn="ctr"/>
            <a:r>
              <a:rPr lang="fr-FR" sz="1400" b="0" u="sng" dirty="0">
                <a:solidFill>
                  <a:srgbClr val="FF0000"/>
                </a:solidFill>
              </a:rPr>
              <a:t>Pas de changement</a:t>
            </a:r>
          </a:p>
        </p:txBody>
      </p:sp>
      <p:sp>
        <p:nvSpPr>
          <p:cNvPr id="7" name="Espace réservé du texte 1"/>
          <p:cNvSpPr txBox="1">
            <a:spLocks/>
          </p:cNvSpPr>
          <p:nvPr/>
        </p:nvSpPr>
        <p:spPr>
          <a:xfrm>
            <a:off x="505594" y="3933056"/>
            <a:ext cx="10774982" cy="2052228"/>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just" defTabSz="685800">
              <a:spcAft>
                <a:spcPts val="450"/>
              </a:spcAft>
            </a:pPr>
            <a:r>
              <a:rPr lang="fr-FR" sz="1600" dirty="0" smtClean="0">
                <a:solidFill>
                  <a:schemeClr val="tx1"/>
                </a:solidFill>
              </a:rPr>
              <a:t>Recueil d’informations </a:t>
            </a:r>
            <a:r>
              <a:rPr lang="en-US" sz="1600" dirty="0">
                <a:solidFill>
                  <a:schemeClr val="tx1"/>
                </a:solidFill>
              </a:rPr>
              <a:t>(Exigence </a:t>
            </a:r>
            <a:r>
              <a:rPr lang="en-US" sz="1600" dirty="0" smtClean="0">
                <a:solidFill>
                  <a:schemeClr val="tx1"/>
                </a:solidFill>
              </a:rPr>
              <a:t>3.4.1</a:t>
            </a:r>
            <a:r>
              <a:rPr lang="en-US" sz="1600" dirty="0">
                <a:solidFill>
                  <a:schemeClr val="tx1"/>
                </a:solidFill>
              </a:rPr>
              <a:t>)</a:t>
            </a:r>
            <a:endParaRPr lang="fr-FR" sz="1600" dirty="0">
              <a:solidFill>
                <a:schemeClr val="tx1"/>
              </a:solidFill>
            </a:endParaRPr>
          </a:p>
          <a:p>
            <a:pPr marL="0" indent="0" algn="just">
              <a:spcAft>
                <a:spcPts val="1200"/>
              </a:spcAft>
            </a:pPr>
            <a:r>
              <a:rPr lang="fr-FR" sz="1400" b="0" dirty="0">
                <a:solidFill>
                  <a:schemeClr val="tx1"/>
                </a:solidFill>
                <a:latin typeface="+mn-lt"/>
              </a:rPr>
              <a:t>Tout </a:t>
            </a:r>
            <a:r>
              <a:rPr lang="fr-FR" sz="1400" b="0" dirty="0" smtClean="0">
                <a:solidFill>
                  <a:schemeClr val="tx1"/>
                </a:solidFill>
                <a:latin typeface="+mn-lt"/>
              </a:rPr>
              <a:t>évènement </a:t>
            </a:r>
            <a:r>
              <a:rPr lang="fr-FR" sz="1400" b="0" dirty="0">
                <a:solidFill>
                  <a:schemeClr val="tx1"/>
                </a:solidFill>
                <a:latin typeface="+mn-lt"/>
              </a:rPr>
              <a:t>fait l’objet d’un recueil d’informations dans les plus brefs délais (y compris </a:t>
            </a:r>
            <a:r>
              <a:rPr lang="fr-FR" sz="1400" b="0" dirty="0" smtClean="0">
                <a:solidFill>
                  <a:schemeClr val="tx1"/>
                </a:solidFill>
                <a:latin typeface="+mn-lt"/>
              </a:rPr>
              <a:t>les éléments </a:t>
            </a:r>
            <a:r>
              <a:rPr lang="fr-FR" sz="1400" b="0" dirty="0">
                <a:solidFill>
                  <a:schemeClr val="tx1"/>
                </a:solidFill>
                <a:latin typeface="+mn-lt"/>
              </a:rPr>
              <a:t>matériels pertinents) portant sur les circonstances, les faits et les effets.</a:t>
            </a:r>
          </a:p>
          <a:p>
            <a:pPr marL="0" indent="0" algn="just"/>
            <a:r>
              <a:rPr lang="fr-FR" sz="1400" b="0" dirty="0">
                <a:solidFill>
                  <a:schemeClr val="tx1"/>
                </a:solidFill>
                <a:latin typeface="+mn-lt"/>
              </a:rPr>
              <a:t>Au regard des lois et réglementations localement applicables, les modalités à suivre lors </a:t>
            </a:r>
            <a:r>
              <a:rPr lang="fr-FR" sz="1400" b="0" dirty="0" smtClean="0">
                <a:solidFill>
                  <a:schemeClr val="tx1"/>
                </a:solidFill>
                <a:latin typeface="+mn-lt"/>
              </a:rPr>
              <a:t>des constatations </a:t>
            </a:r>
            <a:r>
              <a:rPr lang="fr-FR" sz="1400" b="0" dirty="0">
                <a:solidFill>
                  <a:schemeClr val="tx1"/>
                </a:solidFill>
                <a:latin typeface="+mn-lt"/>
              </a:rPr>
              <a:t>et du recueil d’informations sont définies en tenant compte des analyses ou </a:t>
            </a:r>
            <a:r>
              <a:rPr lang="fr-FR" sz="1400" b="0" dirty="0" smtClean="0">
                <a:solidFill>
                  <a:schemeClr val="tx1"/>
                </a:solidFill>
                <a:latin typeface="+mn-lt"/>
              </a:rPr>
              <a:t>enquêtes distinctes </a:t>
            </a:r>
            <a:r>
              <a:rPr lang="fr-FR" sz="1400" b="0" dirty="0">
                <a:solidFill>
                  <a:schemeClr val="tx1"/>
                </a:solidFill>
                <a:latin typeface="+mn-lt"/>
              </a:rPr>
              <a:t>qui peuvent être menées concomitamment ; en particulier des demandes et des </a:t>
            </a:r>
            <a:r>
              <a:rPr lang="fr-FR" sz="1400" b="0" dirty="0" smtClean="0">
                <a:solidFill>
                  <a:schemeClr val="tx1"/>
                </a:solidFill>
                <a:latin typeface="+mn-lt"/>
              </a:rPr>
              <a:t>enquêtes par </a:t>
            </a:r>
            <a:r>
              <a:rPr lang="fr-FR" sz="1400" b="0" dirty="0">
                <a:solidFill>
                  <a:schemeClr val="tx1"/>
                </a:solidFill>
                <a:latin typeface="+mn-lt"/>
              </a:rPr>
              <a:t>des autorités officielles (services de secours, autorités administratives ou judiciaires).</a:t>
            </a:r>
            <a:endParaRPr lang="fr-FR" sz="1400" b="0" dirty="0" smtClean="0">
              <a:solidFill>
                <a:schemeClr val="tx1"/>
              </a:solidFill>
              <a:latin typeface="+mn-lt"/>
            </a:endParaRPr>
          </a:p>
          <a:p>
            <a:pPr algn="just"/>
            <a:endParaRPr lang="fr-FR" sz="1350" b="0" dirty="0" smtClean="0">
              <a:solidFill>
                <a:srgbClr val="FF0000"/>
              </a:solidFill>
            </a:endParaRPr>
          </a:p>
          <a:p>
            <a:pPr marL="0" indent="0" fontAlgn="ctr"/>
            <a:r>
              <a:rPr lang="fr-FR" sz="1400" b="0" u="sng" dirty="0">
                <a:solidFill>
                  <a:srgbClr val="FF0000"/>
                </a:solidFill>
              </a:rPr>
              <a:t>Pas de changement</a:t>
            </a:r>
          </a:p>
          <a:p>
            <a:pPr marL="0" indent="0" algn="just" defTabSz="685800">
              <a:spcAft>
                <a:spcPts val="450"/>
              </a:spcAft>
            </a:pPr>
            <a:endParaRPr lang="en-US" sz="1350" b="0" dirty="0">
              <a:solidFill>
                <a:srgbClr val="FF0000"/>
              </a:solidFill>
            </a:endParaRPr>
          </a:p>
        </p:txBody>
      </p:sp>
      <p:cxnSp>
        <p:nvCxnSpPr>
          <p:cNvPr id="10" name="Connecteur droit 9"/>
          <p:cNvCxnSpPr/>
          <p:nvPr/>
        </p:nvCxnSpPr>
        <p:spPr>
          <a:xfrm>
            <a:off x="767408" y="3573016"/>
            <a:ext cx="98650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Espace réservé du texte 11"/>
          <p:cNvSpPr>
            <a:spLocks noGrp="1"/>
          </p:cNvSpPr>
          <p:nvPr>
            <p:ph type="body" sz="quarter" idx="11"/>
          </p:nvPr>
        </p:nvSpPr>
        <p:spPr>
          <a:xfrm>
            <a:off x="407368" y="0"/>
            <a:ext cx="4968552" cy="404664"/>
          </a:xfrm>
        </p:spPr>
        <p:txBody>
          <a:bodyPr/>
          <a:lstStyle/>
          <a:p>
            <a:r>
              <a:rPr lang="en-GB" dirty="0" smtClean="0"/>
              <a:t>REVUE DES EXIGENCES</a:t>
            </a:r>
            <a:endParaRPr lang="en-GB" dirty="0"/>
          </a:p>
        </p:txBody>
      </p:sp>
    </p:spTree>
    <p:extLst>
      <p:ext uri="{BB962C8B-B14F-4D97-AF65-F5344CB8AC3E}">
        <p14:creationId xmlns:p14="http://schemas.microsoft.com/office/powerpoint/2010/main" val="11406083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texte 1"/>
          <p:cNvSpPr txBox="1">
            <a:spLocks/>
          </p:cNvSpPr>
          <p:nvPr/>
        </p:nvSpPr>
        <p:spPr>
          <a:xfrm>
            <a:off x="387260" y="749413"/>
            <a:ext cx="9207641" cy="3835151"/>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just" defTabSz="685800">
              <a:spcAft>
                <a:spcPts val="600"/>
              </a:spcAft>
            </a:pPr>
            <a:r>
              <a:rPr lang="fr-FR" sz="1600" dirty="0" smtClean="0">
                <a:solidFill>
                  <a:schemeClr val="tx1"/>
                </a:solidFill>
              </a:rPr>
              <a:t>Analyse des évènements HSE (Exigence 3.4.2)</a:t>
            </a:r>
          </a:p>
          <a:p>
            <a:pPr marL="0" indent="0" algn="just">
              <a:spcAft>
                <a:spcPts val="600"/>
              </a:spcAft>
            </a:pPr>
            <a:r>
              <a:rPr lang="fr-FR" sz="1400" b="0" dirty="0">
                <a:solidFill>
                  <a:schemeClr val="tx1"/>
                </a:solidFill>
                <a:latin typeface="+mn-lt"/>
              </a:rPr>
              <a:t>Tout </a:t>
            </a:r>
            <a:r>
              <a:rPr lang="fr-FR" sz="1400" b="0" dirty="0" smtClean="0">
                <a:solidFill>
                  <a:schemeClr val="tx1"/>
                </a:solidFill>
                <a:latin typeface="+mn-lt"/>
              </a:rPr>
              <a:t>évènement </a:t>
            </a:r>
            <a:r>
              <a:rPr lang="fr-FR" sz="1400" b="0" dirty="0">
                <a:solidFill>
                  <a:schemeClr val="tx1"/>
                </a:solidFill>
                <a:latin typeface="+mn-lt"/>
              </a:rPr>
              <a:t>HSE fait l’objet d’une analyse, selon une méthode adaptée à sa gravité réelle ou potentielle, réévaluée si nécessaire. Les exigences du tableau « Méthodes d’analyse des </a:t>
            </a:r>
            <a:r>
              <a:rPr lang="fr-FR" sz="1400" b="0" dirty="0" smtClean="0">
                <a:solidFill>
                  <a:schemeClr val="tx1"/>
                </a:solidFill>
                <a:latin typeface="+mn-lt"/>
              </a:rPr>
              <a:t>évènements </a:t>
            </a:r>
            <a:r>
              <a:rPr lang="fr-FR" sz="1400" b="0" dirty="0">
                <a:solidFill>
                  <a:schemeClr val="tx1"/>
                </a:solidFill>
                <a:latin typeface="+mn-lt"/>
              </a:rPr>
              <a:t>HSE » en annexe 2 qui mentionne les attendus en termes de moyens, méthodes, critères analysés, documentation, communication et délais sont appliquées.</a:t>
            </a:r>
          </a:p>
          <a:p>
            <a:pPr marL="0" indent="0" algn="just">
              <a:spcAft>
                <a:spcPts val="600"/>
              </a:spcAft>
            </a:pPr>
            <a:r>
              <a:rPr lang="fr-FR" sz="1400" b="0" dirty="0" smtClean="0">
                <a:solidFill>
                  <a:schemeClr val="tx1"/>
                </a:solidFill>
                <a:latin typeface="+mn-lt"/>
              </a:rPr>
              <a:t>Pour les </a:t>
            </a:r>
            <a:r>
              <a:rPr lang="fr-FR" sz="1400" b="0" dirty="0" smtClean="0">
                <a:solidFill>
                  <a:schemeClr val="tx1"/>
                </a:solidFill>
                <a:latin typeface="+mn-lt"/>
              </a:rPr>
              <a:t>évènements </a:t>
            </a:r>
            <a:r>
              <a:rPr lang="fr-FR" sz="1400" b="0" dirty="0" smtClean="0">
                <a:solidFill>
                  <a:schemeClr val="tx1"/>
                </a:solidFill>
                <a:latin typeface="+mn-lt"/>
              </a:rPr>
              <a:t>HSE ayant une </a:t>
            </a:r>
            <a:r>
              <a:rPr lang="fr-FR" sz="1400" b="0" dirty="0">
                <a:solidFill>
                  <a:schemeClr val="tx1"/>
                </a:solidFill>
                <a:latin typeface="+mn-lt"/>
              </a:rPr>
              <a:t>gravité </a:t>
            </a:r>
            <a:r>
              <a:rPr lang="fr-FR" sz="1400" b="0" dirty="0" smtClean="0">
                <a:solidFill>
                  <a:schemeClr val="tx1"/>
                </a:solidFill>
                <a:latin typeface="+mn-lt"/>
              </a:rPr>
              <a:t>réelle ou potentielle ≥ </a:t>
            </a:r>
            <a:r>
              <a:rPr lang="fr-FR" sz="1400" b="0" dirty="0">
                <a:solidFill>
                  <a:schemeClr val="tx1"/>
                </a:solidFill>
                <a:latin typeface="+mn-lt"/>
              </a:rPr>
              <a:t>4 ou pour les pertes de confinement </a:t>
            </a:r>
            <a:r>
              <a:rPr lang="fr-FR" sz="1400" b="0" i="1" dirty="0">
                <a:solidFill>
                  <a:schemeClr val="tx1"/>
                </a:solidFill>
                <a:latin typeface="+mn-lt"/>
              </a:rPr>
              <a:t>Tier 1</a:t>
            </a:r>
            <a:r>
              <a:rPr lang="fr-FR" sz="1400" b="0" dirty="0">
                <a:solidFill>
                  <a:schemeClr val="tx1"/>
                </a:solidFill>
                <a:latin typeface="+mn-lt"/>
              </a:rPr>
              <a:t> ou </a:t>
            </a:r>
            <a:r>
              <a:rPr lang="fr-FR" sz="1400" b="0" i="1" dirty="0">
                <a:solidFill>
                  <a:schemeClr val="tx1"/>
                </a:solidFill>
                <a:latin typeface="+mn-lt"/>
              </a:rPr>
              <a:t>Tier 2</a:t>
            </a:r>
            <a:r>
              <a:rPr lang="fr-FR" sz="1400" b="0" dirty="0">
                <a:solidFill>
                  <a:schemeClr val="tx1"/>
                </a:solidFill>
                <a:latin typeface="+mn-lt"/>
              </a:rPr>
              <a:t>, la méthode </a:t>
            </a:r>
            <a:r>
              <a:rPr lang="fr-FR" sz="1400" b="0" dirty="0" smtClean="0">
                <a:solidFill>
                  <a:schemeClr val="tx1"/>
                </a:solidFill>
                <a:latin typeface="+mn-lt"/>
              </a:rPr>
              <a:t>arbre </a:t>
            </a:r>
            <a:r>
              <a:rPr lang="fr-FR" sz="1400" b="0" dirty="0">
                <a:solidFill>
                  <a:schemeClr val="tx1"/>
                </a:solidFill>
                <a:latin typeface="+mn-lt"/>
              </a:rPr>
              <a:t>des causes </a:t>
            </a:r>
            <a:r>
              <a:rPr lang="fr-FR" sz="1400" b="0" dirty="0" smtClean="0">
                <a:solidFill>
                  <a:schemeClr val="tx1"/>
                </a:solidFill>
                <a:latin typeface="+mn-lt"/>
              </a:rPr>
              <a:t>(ou une méthode systématique équivalente) est </a:t>
            </a:r>
            <a:r>
              <a:rPr lang="fr-FR" sz="1400" b="0" dirty="0">
                <a:solidFill>
                  <a:schemeClr val="tx1"/>
                </a:solidFill>
                <a:latin typeface="+mn-lt"/>
              </a:rPr>
              <a:t>utilisée</a:t>
            </a:r>
            <a:r>
              <a:rPr lang="fr-FR" sz="1400" b="0" dirty="0" smtClean="0">
                <a:solidFill>
                  <a:schemeClr val="tx1"/>
                </a:solidFill>
                <a:latin typeface="+mn-lt"/>
              </a:rPr>
              <a:t>.</a:t>
            </a:r>
          </a:p>
          <a:p>
            <a:pPr marL="0" indent="0" algn="just">
              <a:spcBef>
                <a:spcPts val="600"/>
              </a:spcBef>
            </a:pPr>
            <a:r>
              <a:rPr lang="fr-FR" sz="1400" i="1" dirty="0" smtClean="0">
                <a:solidFill>
                  <a:schemeClr val="tx1"/>
                </a:solidFill>
                <a:latin typeface="+mn-lt"/>
              </a:rPr>
              <a:t>Exigence extraite du tableau « Méthodes d’analyse des </a:t>
            </a:r>
            <a:r>
              <a:rPr lang="fr-FR" sz="1400" i="1" dirty="0" smtClean="0">
                <a:solidFill>
                  <a:schemeClr val="tx1"/>
                </a:solidFill>
                <a:latin typeface="+mn-lt"/>
              </a:rPr>
              <a:t>évènements </a:t>
            </a:r>
            <a:r>
              <a:rPr lang="fr-FR" sz="1400" i="1" dirty="0" smtClean="0">
                <a:solidFill>
                  <a:schemeClr val="tx1"/>
                </a:solidFill>
                <a:latin typeface="+mn-lt"/>
              </a:rPr>
              <a:t>HSE »</a:t>
            </a:r>
          </a:p>
          <a:p>
            <a:pPr marL="0" indent="0" algn="just">
              <a:spcAft>
                <a:spcPts val="600"/>
              </a:spcAft>
            </a:pPr>
            <a:r>
              <a:rPr lang="fr-FR" sz="1400" b="0" dirty="0">
                <a:solidFill>
                  <a:schemeClr val="tx1"/>
                </a:solidFill>
                <a:latin typeface="+mn-lt"/>
              </a:rPr>
              <a:t>En cas d’accident mortel ou d’évènement HSE ayant un niveau de gravité réelle ou potentielle ≥ 5, le département Analyse Incidents Majeurs et Retour d'Expérience de la direction HSE Groupe est mobilisé et une commission d’analyse d’évènement majeur HSE est constituée. </a:t>
            </a:r>
            <a:endParaRPr lang="fr-FR" sz="1350" b="0" u="sng" dirty="0" smtClean="0">
              <a:solidFill>
                <a:srgbClr val="FF0000"/>
              </a:solidFill>
            </a:endParaRPr>
          </a:p>
          <a:p>
            <a:pPr marL="0" indent="0" algn="just" defTabSz="685800" fontAlgn="ctr">
              <a:spcAft>
                <a:spcPts val="450"/>
              </a:spcAft>
            </a:pPr>
            <a:r>
              <a:rPr lang="fr-FR" sz="1400" b="0" u="sng" dirty="0" smtClean="0">
                <a:solidFill>
                  <a:srgbClr val="FF0000"/>
                </a:solidFill>
              </a:rPr>
              <a:t>Changements</a:t>
            </a:r>
            <a:r>
              <a:rPr lang="fr-FR" sz="1400" b="0" dirty="0" smtClean="0">
                <a:solidFill>
                  <a:srgbClr val="FF0000"/>
                </a:solidFill>
              </a:rPr>
              <a:t> :</a:t>
            </a:r>
            <a:endParaRPr lang="fr-FR" sz="1400" b="0" u="sng" dirty="0">
              <a:solidFill>
                <a:srgbClr val="FF0000"/>
              </a:solidFill>
            </a:endParaRPr>
          </a:p>
          <a:p>
            <a:pPr marL="285750" indent="-285750" algn="just" defTabSz="685800" fontAlgn="ctr">
              <a:buFont typeface="Arial" panose="020B0604020202020204" pitchFamily="34" charset="0"/>
              <a:buChar char="•"/>
            </a:pPr>
            <a:r>
              <a:rPr lang="fr-FR" sz="1400" b="0" i="1" dirty="0">
                <a:solidFill>
                  <a:schemeClr val="tx1"/>
                </a:solidFill>
              </a:rPr>
              <a:t>L’exigence concernant les Tier 1 ou Tier 2 n’existait qu’à l’EP. </a:t>
            </a:r>
          </a:p>
          <a:p>
            <a:pPr marL="285750" indent="-285750" algn="just" defTabSz="685800" fontAlgn="ctr">
              <a:buFont typeface="Arial" panose="020B0604020202020204" pitchFamily="34" charset="0"/>
              <a:buChar char="•"/>
            </a:pPr>
            <a:r>
              <a:rPr lang="fr-FR" sz="1400" b="0" i="1" dirty="0">
                <a:solidFill>
                  <a:schemeClr val="tx1"/>
                </a:solidFill>
              </a:rPr>
              <a:t>Seul l’EP avait </a:t>
            </a:r>
            <a:r>
              <a:rPr lang="fr-FR" sz="1400" b="0" i="1" dirty="0" smtClean="0">
                <a:solidFill>
                  <a:schemeClr val="tx1"/>
                </a:solidFill>
              </a:rPr>
              <a:t>cette </a:t>
            </a:r>
            <a:r>
              <a:rPr lang="fr-FR" sz="1400" b="0" i="1" dirty="0">
                <a:solidFill>
                  <a:schemeClr val="tx1"/>
                </a:solidFill>
              </a:rPr>
              <a:t>exigence « commission d’analyse évènement majeur HSE » et elle était pilotée par la branche</a:t>
            </a:r>
          </a:p>
        </p:txBody>
      </p:sp>
      <p:sp>
        <p:nvSpPr>
          <p:cNvPr id="7" name="Espace réservé du texte 1"/>
          <p:cNvSpPr txBox="1">
            <a:spLocks/>
          </p:cNvSpPr>
          <p:nvPr/>
        </p:nvSpPr>
        <p:spPr>
          <a:xfrm>
            <a:off x="407368" y="4584564"/>
            <a:ext cx="9024374" cy="1784678"/>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just" defTabSz="685800">
              <a:spcAft>
                <a:spcPts val="450"/>
              </a:spcAft>
            </a:pPr>
            <a:r>
              <a:rPr lang="fr-FR" sz="1600" dirty="0" smtClean="0">
                <a:solidFill>
                  <a:schemeClr val="tx1"/>
                </a:solidFill>
              </a:rPr>
              <a:t>Documents REX HSE </a:t>
            </a:r>
            <a:r>
              <a:rPr lang="en-US" sz="1600" dirty="0" smtClean="0">
                <a:solidFill>
                  <a:schemeClr val="tx1"/>
                </a:solidFill>
              </a:rPr>
              <a:t>(Exigence 3.5.1</a:t>
            </a:r>
            <a:r>
              <a:rPr lang="en-US" sz="1600" dirty="0">
                <a:solidFill>
                  <a:schemeClr val="tx1"/>
                </a:solidFill>
              </a:rPr>
              <a:t>)</a:t>
            </a:r>
            <a:endParaRPr lang="fr-FR" sz="1600" dirty="0">
              <a:solidFill>
                <a:schemeClr val="tx1"/>
              </a:solidFill>
            </a:endParaRPr>
          </a:p>
          <a:p>
            <a:pPr marL="0" indent="0" algn="just"/>
            <a:r>
              <a:rPr lang="fr-FR" sz="1400" b="0" dirty="0">
                <a:solidFill>
                  <a:schemeClr val="tx1"/>
                </a:solidFill>
              </a:rPr>
              <a:t>Les documents REX HSE sont rédigés dans les délais prévus par le tableau 1 « Typologie des documents de REX HSE » et sont transmis après validation par les </a:t>
            </a:r>
            <a:r>
              <a:rPr lang="fr-FR" sz="1400" b="0" dirty="0" err="1">
                <a:solidFill>
                  <a:schemeClr val="tx1"/>
                </a:solidFill>
              </a:rPr>
              <a:t>Corex</a:t>
            </a:r>
            <a:r>
              <a:rPr lang="fr-FR" sz="1400" b="0" dirty="0">
                <a:solidFill>
                  <a:schemeClr val="tx1"/>
                </a:solidFill>
              </a:rPr>
              <a:t> HSE, à l’exception des alertes HSE directement émises</a:t>
            </a:r>
            <a:r>
              <a:rPr lang="fr-FR" sz="1400" b="0" dirty="0" smtClean="0">
                <a:solidFill>
                  <a:schemeClr val="tx1"/>
                </a:solidFill>
              </a:rPr>
              <a:t>.</a:t>
            </a:r>
          </a:p>
          <a:p>
            <a:endParaRPr lang="fr-FR" sz="1350" b="0" dirty="0" smtClean="0">
              <a:solidFill>
                <a:srgbClr val="FF0000"/>
              </a:solidFill>
            </a:endParaRPr>
          </a:p>
          <a:p>
            <a:pPr marL="0" indent="0" algn="just" defTabSz="685800" fontAlgn="ctr">
              <a:spcAft>
                <a:spcPts val="450"/>
              </a:spcAft>
            </a:pPr>
            <a:r>
              <a:rPr lang="fr-FR" sz="1400" b="0" u="sng" dirty="0" smtClean="0">
                <a:solidFill>
                  <a:srgbClr val="FF0000"/>
                </a:solidFill>
              </a:rPr>
              <a:t>Changements</a:t>
            </a:r>
            <a:r>
              <a:rPr lang="fr-FR" sz="1400" b="0" dirty="0" smtClean="0">
                <a:solidFill>
                  <a:srgbClr val="FF0000"/>
                </a:solidFill>
              </a:rPr>
              <a:t> :</a:t>
            </a:r>
            <a:endParaRPr lang="fr-FR" sz="1400" b="0" u="sng" dirty="0">
              <a:solidFill>
                <a:srgbClr val="FF0000"/>
              </a:solidFill>
            </a:endParaRPr>
          </a:p>
          <a:p>
            <a:pPr marL="285750" indent="-285750" algn="just" defTabSz="685800" fontAlgn="ctr">
              <a:buFont typeface="Arial" panose="020B0604020202020204" pitchFamily="34" charset="0"/>
              <a:buChar char="•"/>
            </a:pPr>
            <a:r>
              <a:rPr lang="fr-FR" sz="1400" b="0" i="1" dirty="0">
                <a:solidFill>
                  <a:schemeClr val="tx1"/>
                </a:solidFill>
              </a:rPr>
              <a:t>Formalisation du processus de </a:t>
            </a:r>
            <a:r>
              <a:rPr lang="fr-FR" sz="1400" b="0" i="1" dirty="0" smtClean="0">
                <a:solidFill>
                  <a:schemeClr val="tx1"/>
                </a:solidFill>
              </a:rPr>
              <a:t>validation.</a:t>
            </a:r>
          </a:p>
          <a:p>
            <a:pPr marL="285750" indent="-285750" algn="just" defTabSz="685800" fontAlgn="ctr">
              <a:buFont typeface="Arial" panose="020B0604020202020204" pitchFamily="34" charset="0"/>
              <a:buChar char="•"/>
            </a:pPr>
            <a:r>
              <a:rPr lang="fr-FR" sz="1400" b="0" i="1" dirty="0" smtClean="0">
                <a:solidFill>
                  <a:schemeClr val="tx1"/>
                </a:solidFill>
              </a:rPr>
              <a:t>Rationalisation </a:t>
            </a:r>
            <a:r>
              <a:rPr lang="fr-FR" sz="1400" b="0" i="1" dirty="0">
                <a:solidFill>
                  <a:schemeClr val="tx1"/>
                </a:solidFill>
              </a:rPr>
              <a:t>de la multitude de documents en place dans les branches.</a:t>
            </a:r>
            <a:endParaRPr lang="en-US" sz="1400" b="0" i="1" dirty="0">
              <a:solidFill>
                <a:schemeClr val="tx1"/>
              </a:solidFill>
            </a:endParaRPr>
          </a:p>
        </p:txBody>
      </p:sp>
      <p:cxnSp>
        <p:nvCxnSpPr>
          <p:cNvPr id="10" name="Connecteur droit 9"/>
          <p:cNvCxnSpPr/>
          <p:nvPr/>
        </p:nvCxnSpPr>
        <p:spPr>
          <a:xfrm flipV="1">
            <a:off x="646143" y="4329881"/>
            <a:ext cx="10441160" cy="360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Image 1"/>
          <p:cNvPicPr>
            <a:picLocks noChangeAspect="1"/>
          </p:cNvPicPr>
          <p:nvPr/>
        </p:nvPicPr>
        <p:blipFill>
          <a:blip r:embed="rId3"/>
          <a:stretch>
            <a:fillRect/>
          </a:stretch>
        </p:blipFill>
        <p:spPr>
          <a:xfrm>
            <a:off x="9647764" y="1196752"/>
            <a:ext cx="2153849" cy="2153849"/>
          </a:xfrm>
          <a:prstGeom prst="rect">
            <a:avLst/>
          </a:prstGeom>
        </p:spPr>
      </p:pic>
      <p:grpSp>
        <p:nvGrpSpPr>
          <p:cNvPr id="8" name="Groupe 7"/>
          <p:cNvGrpSpPr/>
          <p:nvPr/>
        </p:nvGrpSpPr>
        <p:grpSpPr>
          <a:xfrm>
            <a:off x="9912424" y="4590591"/>
            <a:ext cx="1610385" cy="1778651"/>
            <a:chOff x="4646613" y="3940831"/>
            <a:chExt cx="765988" cy="641303"/>
          </a:xfrm>
        </p:grpSpPr>
        <p:pic>
          <p:nvPicPr>
            <p:cNvPr id="9" name="Image 8"/>
            <p:cNvPicPr>
              <a:picLocks noChangeAspect="1"/>
            </p:cNvPicPr>
            <p:nvPr/>
          </p:nvPicPr>
          <p:blipFill rotWithShape="1">
            <a:blip r:embed="rId4"/>
            <a:srcRect l="2664" t="1540" r="2711" b="1896"/>
            <a:stretch/>
          </p:blipFill>
          <p:spPr>
            <a:xfrm rot="20300515">
              <a:off x="4646613" y="3975135"/>
              <a:ext cx="406126" cy="576000"/>
            </a:xfrm>
            <a:prstGeom prst="rect">
              <a:avLst/>
            </a:prstGeom>
          </p:spPr>
        </p:pic>
        <p:pic>
          <p:nvPicPr>
            <p:cNvPr id="13" name="Image 12"/>
            <p:cNvPicPr>
              <a:picLocks noChangeAspect="1"/>
            </p:cNvPicPr>
            <p:nvPr/>
          </p:nvPicPr>
          <p:blipFill>
            <a:blip r:embed="rId5"/>
            <a:stretch>
              <a:fillRect/>
            </a:stretch>
          </p:blipFill>
          <p:spPr>
            <a:xfrm rot="21059832">
              <a:off x="4739043" y="3943209"/>
              <a:ext cx="435591" cy="612000"/>
            </a:xfrm>
            <a:prstGeom prst="rect">
              <a:avLst/>
            </a:prstGeom>
          </p:spPr>
        </p:pic>
        <p:pic>
          <p:nvPicPr>
            <p:cNvPr id="14" name="Image 13"/>
            <p:cNvPicPr>
              <a:picLocks noChangeAspect="1"/>
            </p:cNvPicPr>
            <p:nvPr/>
          </p:nvPicPr>
          <p:blipFill>
            <a:blip r:embed="rId6"/>
            <a:stretch>
              <a:fillRect/>
            </a:stretch>
          </p:blipFill>
          <p:spPr>
            <a:xfrm>
              <a:off x="4870001" y="3940831"/>
              <a:ext cx="435591" cy="612000"/>
            </a:xfrm>
            <a:prstGeom prst="rect">
              <a:avLst/>
            </a:prstGeom>
          </p:spPr>
        </p:pic>
        <p:pic>
          <p:nvPicPr>
            <p:cNvPr id="15" name="Image 14"/>
            <p:cNvPicPr>
              <a:picLocks noChangeAspect="1"/>
            </p:cNvPicPr>
            <p:nvPr/>
          </p:nvPicPr>
          <p:blipFill>
            <a:blip r:embed="rId7"/>
            <a:stretch>
              <a:fillRect/>
            </a:stretch>
          </p:blipFill>
          <p:spPr>
            <a:xfrm rot="852560">
              <a:off x="4979135" y="3970134"/>
              <a:ext cx="433466" cy="612000"/>
            </a:xfrm>
            <a:prstGeom prst="rect">
              <a:avLst/>
            </a:prstGeom>
          </p:spPr>
        </p:pic>
      </p:grpSp>
      <p:sp>
        <p:nvSpPr>
          <p:cNvPr id="17" name="Espace réservé du texte 11"/>
          <p:cNvSpPr>
            <a:spLocks noGrp="1"/>
          </p:cNvSpPr>
          <p:nvPr>
            <p:ph type="body" sz="quarter" idx="11"/>
          </p:nvPr>
        </p:nvSpPr>
        <p:spPr>
          <a:xfrm>
            <a:off x="407368" y="0"/>
            <a:ext cx="4968552" cy="404664"/>
          </a:xfrm>
        </p:spPr>
        <p:txBody>
          <a:bodyPr/>
          <a:lstStyle/>
          <a:p>
            <a:r>
              <a:rPr lang="en-GB" dirty="0" smtClean="0"/>
              <a:t>REVUE DES EXIGENCES</a:t>
            </a:r>
            <a:endParaRPr lang="en-GB" dirty="0"/>
          </a:p>
        </p:txBody>
      </p:sp>
    </p:spTree>
    <p:extLst>
      <p:ext uri="{BB962C8B-B14F-4D97-AF65-F5344CB8AC3E}">
        <p14:creationId xmlns:p14="http://schemas.microsoft.com/office/powerpoint/2010/main" val="42923987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texte 1"/>
          <p:cNvSpPr txBox="1">
            <a:spLocks/>
          </p:cNvSpPr>
          <p:nvPr/>
        </p:nvSpPr>
        <p:spPr>
          <a:xfrm>
            <a:off x="692770" y="620688"/>
            <a:ext cx="10731822" cy="2376264"/>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just" defTabSz="685800">
              <a:spcAft>
                <a:spcPts val="450"/>
              </a:spcAft>
            </a:pPr>
            <a:r>
              <a:rPr lang="fr-FR" sz="1600" dirty="0" err="1" smtClean="0">
                <a:solidFill>
                  <a:schemeClr val="tx1"/>
                </a:solidFill>
              </a:rPr>
              <a:t>Corex</a:t>
            </a:r>
            <a:r>
              <a:rPr lang="fr-FR" sz="1600" dirty="0" smtClean="0">
                <a:solidFill>
                  <a:schemeClr val="tx1"/>
                </a:solidFill>
              </a:rPr>
              <a:t> HSE local (Exigence 3.5.2)</a:t>
            </a:r>
          </a:p>
          <a:p>
            <a:pPr algn="just">
              <a:spcBef>
                <a:spcPts val="600"/>
              </a:spcBef>
              <a:spcAft>
                <a:spcPts val="600"/>
              </a:spcAft>
            </a:pPr>
            <a:r>
              <a:rPr lang="fr-FR" sz="1400" b="0" dirty="0">
                <a:solidFill>
                  <a:schemeClr val="tx1"/>
                </a:solidFill>
              </a:rPr>
              <a:t>Un </a:t>
            </a:r>
            <a:r>
              <a:rPr lang="fr-FR" sz="1400" b="0" dirty="0" err="1">
                <a:solidFill>
                  <a:schemeClr val="tx1"/>
                </a:solidFill>
              </a:rPr>
              <a:t>Corex</a:t>
            </a:r>
            <a:r>
              <a:rPr lang="fr-FR" sz="1400" b="0" dirty="0">
                <a:solidFill>
                  <a:schemeClr val="tx1"/>
                </a:solidFill>
              </a:rPr>
              <a:t> HSE local mensuel est mis en place pour revoir :</a:t>
            </a:r>
          </a:p>
          <a:p>
            <a:pPr marL="892175" indent="-173038" algn="just">
              <a:buFont typeface="Arial" panose="020B0604020202020204" pitchFamily="34" charset="0"/>
              <a:buChar char="•"/>
            </a:pPr>
            <a:r>
              <a:rPr lang="fr-FR" sz="1400" b="0" dirty="0" smtClean="0">
                <a:solidFill>
                  <a:schemeClr val="tx1"/>
                </a:solidFill>
              </a:rPr>
              <a:t>les </a:t>
            </a:r>
            <a:r>
              <a:rPr lang="fr-FR" sz="1400" b="0" dirty="0">
                <a:solidFill>
                  <a:schemeClr val="tx1"/>
                </a:solidFill>
              </a:rPr>
              <a:t>évènements HSE de l’entité ou de la filiale et sélectionner ceux à convertir en  documents REX HSE ; </a:t>
            </a:r>
          </a:p>
          <a:p>
            <a:pPr marL="892175" indent="-173038" algn="just">
              <a:buFont typeface="Arial" panose="020B0604020202020204" pitchFamily="34" charset="0"/>
              <a:buChar char="•"/>
            </a:pPr>
            <a:r>
              <a:rPr lang="fr-FR" sz="1400" b="0" dirty="0">
                <a:solidFill>
                  <a:schemeClr val="tx1"/>
                </a:solidFill>
              </a:rPr>
              <a:t>les recommandations des </a:t>
            </a:r>
            <a:r>
              <a:rPr lang="fr-FR" sz="1400" b="0" dirty="0" err="1">
                <a:solidFill>
                  <a:schemeClr val="tx1"/>
                </a:solidFill>
              </a:rPr>
              <a:t>Corex</a:t>
            </a:r>
            <a:r>
              <a:rPr lang="fr-FR" sz="1400" b="0" dirty="0">
                <a:solidFill>
                  <a:schemeClr val="tx1"/>
                </a:solidFill>
              </a:rPr>
              <a:t> HSE branche et Groupe ;</a:t>
            </a:r>
          </a:p>
          <a:p>
            <a:pPr marL="892175" indent="-173038" algn="just">
              <a:buFont typeface="Arial" panose="020B0604020202020204" pitchFamily="34" charset="0"/>
              <a:buChar char="•"/>
            </a:pPr>
            <a:r>
              <a:rPr lang="fr-FR" sz="1400" b="0" dirty="0" smtClean="0">
                <a:solidFill>
                  <a:schemeClr val="tx1"/>
                </a:solidFill>
              </a:rPr>
              <a:t>le </a:t>
            </a:r>
            <a:r>
              <a:rPr lang="fr-FR" sz="1400" b="0" dirty="0">
                <a:solidFill>
                  <a:schemeClr val="tx1"/>
                </a:solidFill>
              </a:rPr>
              <a:t>suivi des plans d'action si applicable</a:t>
            </a:r>
            <a:r>
              <a:rPr lang="fr-FR" sz="1400" b="0" dirty="0" smtClean="0">
                <a:solidFill>
                  <a:schemeClr val="tx1"/>
                </a:solidFill>
              </a:rPr>
              <a:t>.</a:t>
            </a:r>
          </a:p>
          <a:p>
            <a:pPr marL="719137" indent="0" algn="just"/>
            <a:endParaRPr lang="fr-FR" sz="1400" b="0" dirty="0">
              <a:solidFill>
                <a:schemeClr val="tx1"/>
              </a:solidFill>
            </a:endParaRPr>
          </a:p>
          <a:p>
            <a:pPr marL="0" indent="0" algn="just"/>
            <a:r>
              <a:rPr lang="fr-FR" sz="1400" b="0" dirty="0">
                <a:solidFill>
                  <a:schemeClr val="tx1"/>
                </a:solidFill>
              </a:rPr>
              <a:t>Au moins une fois par an, les travaux de ces </a:t>
            </a:r>
            <a:r>
              <a:rPr lang="fr-FR" sz="1400" b="0" dirty="0" err="1">
                <a:solidFill>
                  <a:schemeClr val="tx1"/>
                </a:solidFill>
              </a:rPr>
              <a:t>Corex</a:t>
            </a:r>
            <a:r>
              <a:rPr lang="fr-FR" sz="1400" b="0" dirty="0">
                <a:solidFill>
                  <a:schemeClr val="tx1"/>
                </a:solidFill>
              </a:rPr>
              <a:t> HSE locaux sont présentés lors de la revue de direction locale du système de management HSE.</a:t>
            </a:r>
          </a:p>
          <a:p>
            <a:pPr marL="0" indent="0" algn="just"/>
            <a:endParaRPr lang="fr-FR" sz="1400" b="0" dirty="0">
              <a:solidFill>
                <a:schemeClr val="tx1"/>
              </a:solidFill>
            </a:endParaRPr>
          </a:p>
          <a:p>
            <a:pPr marL="0" indent="0" algn="just" defTabSz="685800" fontAlgn="ctr">
              <a:spcAft>
                <a:spcPts val="450"/>
              </a:spcAft>
            </a:pPr>
            <a:r>
              <a:rPr lang="fr-FR" sz="1400" b="0" u="sng" dirty="0" smtClean="0">
                <a:solidFill>
                  <a:srgbClr val="FF0000"/>
                </a:solidFill>
              </a:rPr>
              <a:t>Changement</a:t>
            </a:r>
            <a:r>
              <a:rPr lang="fr-FR" sz="1400" b="0" dirty="0" smtClean="0">
                <a:solidFill>
                  <a:srgbClr val="FF0000"/>
                </a:solidFill>
              </a:rPr>
              <a:t> </a:t>
            </a:r>
            <a:r>
              <a:rPr lang="fr-FR" sz="1400" b="0" dirty="0">
                <a:solidFill>
                  <a:srgbClr val="FF0000"/>
                </a:solidFill>
              </a:rPr>
              <a:t>:</a:t>
            </a:r>
            <a:endParaRPr lang="fr-FR" sz="1400" b="0" u="sng" dirty="0">
              <a:solidFill>
                <a:srgbClr val="FF0000"/>
              </a:solidFill>
            </a:endParaRPr>
          </a:p>
          <a:p>
            <a:pPr marL="285750" indent="-285750" algn="just" defTabSz="685800" fontAlgn="ctr">
              <a:buFont typeface="Arial" panose="020B0604020202020204" pitchFamily="34" charset="0"/>
              <a:buChar char="•"/>
            </a:pPr>
            <a:r>
              <a:rPr lang="fr-FR" sz="1400" b="0" i="1" dirty="0" smtClean="0">
                <a:solidFill>
                  <a:schemeClr val="tx1"/>
                </a:solidFill>
              </a:rPr>
              <a:t>Cette </a:t>
            </a:r>
            <a:r>
              <a:rPr lang="fr-FR" sz="1400" b="0" i="1" dirty="0">
                <a:solidFill>
                  <a:schemeClr val="tx1"/>
                </a:solidFill>
              </a:rPr>
              <a:t>exigence n’existait pas même si certaines entités et filiales ont déjà mis en place cette pratique.</a:t>
            </a:r>
          </a:p>
        </p:txBody>
      </p:sp>
      <p:sp>
        <p:nvSpPr>
          <p:cNvPr id="7" name="Espace réservé du texte 1"/>
          <p:cNvSpPr txBox="1">
            <a:spLocks/>
          </p:cNvSpPr>
          <p:nvPr/>
        </p:nvSpPr>
        <p:spPr>
          <a:xfrm>
            <a:off x="695400" y="3212976"/>
            <a:ext cx="10369152" cy="1656184"/>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just" defTabSz="685800">
              <a:spcAft>
                <a:spcPts val="450"/>
              </a:spcAft>
            </a:pPr>
            <a:r>
              <a:rPr lang="fr-FR" sz="1600" dirty="0" smtClean="0">
                <a:solidFill>
                  <a:schemeClr val="tx1"/>
                </a:solidFill>
              </a:rPr>
              <a:t>Mise en œuvre des documents REX HSE </a:t>
            </a:r>
            <a:r>
              <a:rPr lang="en-US" sz="1600" dirty="0" smtClean="0">
                <a:solidFill>
                  <a:schemeClr val="tx1"/>
                </a:solidFill>
              </a:rPr>
              <a:t>(</a:t>
            </a:r>
            <a:r>
              <a:rPr lang="en-US" sz="1600" dirty="0">
                <a:solidFill>
                  <a:schemeClr val="tx1"/>
                </a:solidFill>
              </a:rPr>
              <a:t>Exigence </a:t>
            </a:r>
            <a:r>
              <a:rPr lang="en-US" sz="1600" dirty="0" smtClean="0">
                <a:solidFill>
                  <a:schemeClr val="tx1"/>
                </a:solidFill>
              </a:rPr>
              <a:t>3.6.1</a:t>
            </a:r>
            <a:r>
              <a:rPr lang="en-US" sz="1600" dirty="0">
                <a:solidFill>
                  <a:schemeClr val="tx1"/>
                </a:solidFill>
              </a:rPr>
              <a:t>)</a:t>
            </a:r>
            <a:endParaRPr lang="fr-FR" sz="1600" dirty="0">
              <a:solidFill>
                <a:schemeClr val="tx1"/>
              </a:solidFill>
            </a:endParaRPr>
          </a:p>
          <a:p>
            <a:pPr marL="0" indent="0" algn="just"/>
            <a:r>
              <a:rPr lang="fr-FR" sz="1400" b="0" dirty="0">
                <a:solidFill>
                  <a:schemeClr val="tx1"/>
                </a:solidFill>
              </a:rPr>
              <a:t>Les documents REX HSE qui concernent l’entité ou la filiale sont connus, expliqués au </a:t>
            </a:r>
            <a:r>
              <a:rPr lang="fr-FR" sz="1400" b="0" dirty="0" smtClean="0">
                <a:solidFill>
                  <a:schemeClr val="tx1"/>
                </a:solidFill>
              </a:rPr>
              <a:t>personnel. </a:t>
            </a:r>
            <a:r>
              <a:rPr lang="fr-FR" sz="1400" b="0" dirty="0">
                <a:solidFill>
                  <a:schemeClr val="tx1"/>
                </a:solidFill>
              </a:rPr>
              <a:t>Les </a:t>
            </a:r>
            <a:r>
              <a:rPr lang="fr-FR" sz="1400" b="0" dirty="0" smtClean="0">
                <a:solidFill>
                  <a:schemeClr val="tx1"/>
                </a:solidFill>
              </a:rPr>
              <a:t>enseignements/recommandations </a:t>
            </a:r>
            <a:r>
              <a:rPr lang="fr-FR" sz="1400" b="0" dirty="0">
                <a:solidFill>
                  <a:schemeClr val="tx1"/>
                </a:solidFill>
              </a:rPr>
              <a:t>sont suivis, le cas échéant, dans un plan d’action. L’entité ou la filiale met en place et suit des indicateurs de performance pour assurer l’efficacité du retour d’expérience HSE</a:t>
            </a:r>
            <a:r>
              <a:rPr lang="fr-FR" sz="1400" b="0" dirty="0" smtClean="0">
                <a:solidFill>
                  <a:schemeClr val="tx1"/>
                </a:solidFill>
              </a:rPr>
              <a:t>.</a:t>
            </a:r>
          </a:p>
          <a:p>
            <a:pPr marL="0" indent="0" algn="just"/>
            <a:endParaRPr lang="fr-FR" sz="1200" b="0" dirty="0">
              <a:solidFill>
                <a:schemeClr val="tx1"/>
              </a:solidFill>
            </a:endParaRPr>
          </a:p>
          <a:p>
            <a:pPr marL="0" indent="0" algn="just" defTabSz="685800" fontAlgn="ctr">
              <a:spcAft>
                <a:spcPts val="450"/>
              </a:spcAft>
            </a:pPr>
            <a:r>
              <a:rPr lang="fr-FR" sz="1400" b="0" u="sng" dirty="0" smtClean="0">
                <a:solidFill>
                  <a:srgbClr val="FF0000"/>
                </a:solidFill>
              </a:rPr>
              <a:t>Changement</a:t>
            </a:r>
            <a:r>
              <a:rPr lang="fr-FR" sz="1400" b="0" dirty="0" smtClean="0">
                <a:solidFill>
                  <a:srgbClr val="FF0000"/>
                </a:solidFill>
              </a:rPr>
              <a:t> </a:t>
            </a:r>
            <a:r>
              <a:rPr lang="fr-FR" sz="1400" b="0" dirty="0">
                <a:solidFill>
                  <a:srgbClr val="FF0000"/>
                </a:solidFill>
              </a:rPr>
              <a:t>:</a:t>
            </a:r>
            <a:endParaRPr lang="fr-FR" sz="1400" b="0" u="sng" dirty="0">
              <a:solidFill>
                <a:srgbClr val="FF0000"/>
              </a:solidFill>
            </a:endParaRPr>
          </a:p>
          <a:p>
            <a:pPr marL="285750" indent="-285750" algn="just" defTabSz="685800" fontAlgn="ctr">
              <a:buFont typeface="Arial" panose="020B0604020202020204" pitchFamily="34" charset="0"/>
              <a:buChar char="•"/>
            </a:pPr>
            <a:r>
              <a:rPr lang="fr-FR" sz="1400" b="0" i="1" dirty="0" smtClean="0">
                <a:solidFill>
                  <a:schemeClr val="tx1"/>
                </a:solidFill>
              </a:rPr>
              <a:t>L’explication </a:t>
            </a:r>
            <a:r>
              <a:rPr lang="fr-FR" sz="1400" b="0" i="1" dirty="0">
                <a:solidFill>
                  <a:schemeClr val="tx1"/>
                </a:solidFill>
              </a:rPr>
              <a:t>des REX </a:t>
            </a:r>
            <a:r>
              <a:rPr lang="fr-FR" sz="1400" b="0" i="1" dirty="0" smtClean="0">
                <a:solidFill>
                  <a:schemeClr val="tx1"/>
                </a:solidFill>
              </a:rPr>
              <a:t>au </a:t>
            </a:r>
            <a:r>
              <a:rPr lang="fr-FR" sz="1400" b="0" i="1" dirty="0">
                <a:solidFill>
                  <a:schemeClr val="tx1"/>
                </a:solidFill>
              </a:rPr>
              <a:t>niveau des sites / filiales </a:t>
            </a:r>
            <a:r>
              <a:rPr lang="fr-FR" sz="1400" b="0" i="1" dirty="0" smtClean="0">
                <a:solidFill>
                  <a:schemeClr val="tx1"/>
                </a:solidFill>
              </a:rPr>
              <a:t>n’était </a:t>
            </a:r>
            <a:r>
              <a:rPr lang="fr-FR" sz="1400" b="0" i="1" dirty="0">
                <a:solidFill>
                  <a:schemeClr val="tx1"/>
                </a:solidFill>
              </a:rPr>
              <a:t>pas </a:t>
            </a:r>
            <a:r>
              <a:rPr lang="fr-FR" sz="1400" b="0" i="1" dirty="0" smtClean="0">
                <a:solidFill>
                  <a:schemeClr val="tx1"/>
                </a:solidFill>
              </a:rPr>
              <a:t>requise.</a:t>
            </a:r>
            <a:endParaRPr lang="en-US" sz="1400" b="0" i="1" dirty="0">
              <a:solidFill>
                <a:schemeClr val="tx1"/>
              </a:solidFill>
            </a:endParaRPr>
          </a:p>
        </p:txBody>
      </p:sp>
      <p:cxnSp>
        <p:nvCxnSpPr>
          <p:cNvPr id="10" name="Connecteur droit 9"/>
          <p:cNvCxnSpPr/>
          <p:nvPr/>
        </p:nvCxnSpPr>
        <p:spPr>
          <a:xfrm>
            <a:off x="692770" y="3140968"/>
            <a:ext cx="103691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Espace réservé du texte 1"/>
          <p:cNvSpPr txBox="1">
            <a:spLocks/>
          </p:cNvSpPr>
          <p:nvPr/>
        </p:nvSpPr>
        <p:spPr>
          <a:xfrm>
            <a:off x="692770" y="5062595"/>
            <a:ext cx="10371782" cy="1246725"/>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just" defTabSz="685800">
              <a:spcAft>
                <a:spcPts val="450"/>
              </a:spcAft>
            </a:pPr>
            <a:r>
              <a:rPr lang="fr-FR" sz="1600" dirty="0" smtClean="0">
                <a:solidFill>
                  <a:schemeClr val="tx1"/>
                </a:solidFill>
              </a:rPr>
              <a:t>Recommandations issues d’un REX majeur HSE (Exigence 3.6.2)</a:t>
            </a:r>
          </a:p>
          <a:p>
            <a:pPr marL="0" indent="0" algn="just"/>
            <a:r>
              <a:rPr lang="fr-FR" sz="1400" b="0" dirty="0">
                <a:solidFill>
                  <a:schemeClr val="tx1"/>
                </a:solidFill>
              </a:rPr>
              <a:t>En plus de l’exigence 3.6.1, les recommandations applicables issues d’un REX majeur HSE sont mises en œuvre, suivies et leur efficacité est évaluée au niveau de la branche</a:t>
            </a:r>
            <a:r>
              <a:rPr lang="fr-FR" sz="1400" b="0" dirty="0" smtClean="0">
                <a:solidFill>
                  <a:schemeClr val="tx1"/>
                </a:solidFill>
              </a:rPr>
              <a:t>.</a:t>
            </a:r>
          </a:p>
          <a:p>
            <a:pPr marL="0" indent="0" algn="just"/>
            <a:endParaRPr lang="fr-FR" sz="1400" b="0" dirty="0">
              <a:solidFill>
                <a:schemeClr val="tx1"/>
              </a:solidFill>
            </a:endParaRPr>
          </a:p>
          <a:p>
            <a:pPr marL="0" indent="0" fontAlgn="ctr"/>
            <a:r>
              <a:rPr lang="fr-FR" sz="1400" b="0" u="sng" dirty="0">
                <a:solidFill>
                  <a:srgbClr val="FF0000"/>
                </a:solidFill>
              </a:rPr>
              <a:t>Pas de changement</a:t>
            </a:r>
          </a:p>
          <a:p>
            <a:endParaRPr lang="fr-FR" sz="1350" b="0" dirty="0" smtClean="0">
              <a:solidFill>
                <a:schemeClr val="tx1"/>
              </a:solidFill>
            </a:endParaRPr>
          </a:p>
        </p:txBody>
      </p:sp>
      <p:cxnSp>
        <p:nvCxnSpPr>
          <p:cNvPr id="9" name="Connecteur droit 8"/>
          <p:cNvCxnSpPr/>
          <p:nvPr/>
        </p:nvCxnSpPr>
        <p:spPr>
          <a:xfrm>
            <a:off x="695400" y="5013176"/>
            <a:ext cx="103691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Espace réservé du texte 11"/>
          <p:cNvSpPr>
            <a:spLocks noGrp="1"/>
          </p:cNvSpPr>
          <p:nvPr>
            <p:ph type="body" sz="quarter" idx="11"/>
          </p:nvPr>
        </p:nvSpPr>
        <p:spPr>
          <a:xfrm>
            <a:off x="407368" y="0"/>
            <a:ext cx="4968552" cy="404664"/>
          </a:xfrm>
        </p:spPr>
        <p:txBody>
          <a:bodyPr/>
          <a:lstStyle/>
          <a:p>
            <a:r>
              <a:rPr lang="en-GB" dirty="0" smtClean="0"/>
              <a:t>REVUE DES EXIGENCES</a:t>
            </a:r>
            <a:endParaRPr lang="en-GB" dirty="0"/>
          </a:p>
        </p:txBody>
      </p:sp>
    </p:spTree>
    <p:extLst>
      <p:ext uri="{BB962C8B-B14F-4D97-AF65-F5344CB8AC3E}">
        <p14:creationId xmlns:p14="http://schemas.microsoft.com/office/powerpoint/2010/main" val="14625795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6"/>
          <p:cNvSpPr txBox="1">
            <a:spLocks noEditPoints="1"/>
          </p:cNvSpPr>
          <p:nvPr/>
        </p:nvSpPr>
        <p:spPr>
          <a:xfrm>
            <a:off x="0" y="0"/>
            <a:ext cx="11640616" cy="404664"/>
          </a:xfrm>
          <a:prstGeom prst="rect">
            <a:avLst/>
          </a:prstGeom>
        </p:spPr>
        <p:txBody>
          <a:bodyPr/>
          <a:lstStyle/>
          <a:p>
            <a:r>
              <a:rPr lang="fr-FR" sz="2000" b="1" dirty="0" smtClean="0">
                <a:solidFill>
                  <a:schemeClr val="bg1"/>
                </a:solidFill>
                <a:latin typeface="+mj-lt"/>
              </a:rPr>
              <a:t>GRILLE DE COTATION DU NIVEAU DE GRAVITÉ RÉELLE OU POTENTIELLE DES EVÉNEMENTS HSE</a:t>
            </a:r>
            <a:endParaRPr lang="en-US" sz="2000" b="1" dirty="0">
              <a:solidFill>
                <a:schemeClr val="bg1"/>
              </a:solidFill>
              <a:latin typeface="+mj-lt"/>
            </a:endParaRPr>
          </a:p>
        </p:txBody>
      </p:sp>
      <p:pic>
        <p:nvPicPr>
          <p:cNvPr id="3" name="Picture 2"/>
          <p:cNvPicPr>
            <a:picLocks noChangeAspect="1"/>
          </p:cNvPicPr>
          <p:nvPr/>
        </p:nvPicPr>
        <p:blipFill>
          <a:blip r:embed="rId3"/>
          <a:stretch>
            <a:fillRect/>
          </a:stretch>
        </p:blipFill>
        <p:spPr>
          <a:xfrm>
            <a:off x="2855640" y="548680"/>
            <a:ext cx="5942771" cy="5873936"/>
          </a:xfrm>
          <a:prstGeom prst="rect">
            <a:avLst/>
          </a:prstGeom>
        </p:spPr>
      </p:pic>
    </p:spTree>
    <p:extLst>
      <p:ext uri="{BB962C8B-B14F-4D97-AF65-F5344CB8AC3E}">
        <p14:creationId xmlns:p14="http://schemas.microsoft.com/office/powerpoint/2010/main" val="13663427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6"/>
          <p:cNvSpPr txBox="1">
            <a:spLocks noEditPoints="1"/>
          </p:cNvSpPr>
          <p:nvPr/>
        </p:nvSpPr>
        <p:spPr>
          <a:xfrm>
            <a:off x="0" y="0"/>
            <a:ext cx="10761500" cy="404664"/>
          </a:xfrm>
          <a:prstGeom prst="rect">
            <a:avLst/>
          </a:prstGeom>
        </p:spPr>
        <p:txBody>
          <a:bodyPr/>
          <a:lstStyle/>
          <a:p>
            <a:r>
              <a:rPr lang="fr-FR" sz="2000" b="1" dirty="0" smtClean="0">
                <a:solidFill>
                  <a:schemeClr val="bg1"/>
                </a:solidFill>
                <a:latin typeface="+mj-lt"/>
              </a:rPr>
              <a:t>METHODES D’ANALYSE DES </a:t>
            </a:r>
            <a:r>
              <a:rPr lang="fr-FR" sz="2000" b="1" dirty="0" err="1" smtClean="0">
                <a:solidFill>
                  <a:schemeClr val="bg1"/>
                </a:solidFill>
                <a:latin typeface="+mj-lt"/>
              </a:rPr>
              <a:t>évènementS</a:t>
            </a:r>
            <a:r>
              <a:rPr lang="fr-FR" sz="2000" b="1" dirty="0" smtClean="0">
                <a:solidFill>
                  <a:schemeClr val="bg1"/>
                </a:solidFill>
                <a:latin typeface="+mj-lt"/>
              </a:rPr>
              <a:t> </a:t>
            </a:r>
            <a:r>
              <a:rPr lang="fr-FR" sz="2000" b="1" dirty="0" smtClean="0">
                <a:solidFill>
                  <a:schemeClr val="bg1"/>
                </a:solidFill>
                <a:latin typeface="+mj-lt"/>
              </a:rPr>
              <a:t>HSE</a:t>
            </a:r>
            <a:endParaRPr lang="en-US" sz="2000" b="1" dirty="0">
              <a:solidFill>
                <a:schemeClr val="bg1"/>
              </a:solidFill>
              <a:latin typeface="+mj-lt"/>
            </a:endParaRPr>
          </a:p>
        </p:txBody>
      </p:sp>
      <p:sp>
        <p:nvSpPr>
          <p:cNvPr id="6" name="Rectangle 5"/>
          <p:cNvSpPr/>
          <p:nvPr/>
        </p:nvSpPr>
        <p:spPr>
          <a:xfrm>
            <a:off x="6907568" y="1340768"/>
            <a:ext cx="4877064" cy="1440394"/>
          </a:xfrm>
          <a:prstGeom prst="rect">
            <a:avLst/>
          </a:prstGeom>
        </p:spPr>
        <p:txBody>
          <a:bodyPr wrap="square">
            <a:spAutoFit/>
          </a:bodyPr>
          <a:lstStyle/>
          <a:p>
            <a:pPr marL="342900" lvl="0" indent="-342900" algn="just">
              <a:lnSpc>
                <a:spcPct val="115000"/>
              </a:lnSpc>
              <a:spcAft>
                <a:spcPts val="0"/>
              </a:spcAft>
              <a:buSzPct val="130000"/>
              <a:buFont typeface="Symbol" panose="05050102010706020507" pitchFamily="18" charset="2"/>
              <a:buBlip>
                <a:blip r:embed="rId3"/>
              </a:buBlip>
            </a:pPr>
            <a:r>
              <a:rPr lang="fr-FR" sz="1600" dirty="0" smtClean="0">
                <a:solidFill>
                  <a:srgbClr val="000000"/>
                </a:solidFill>
                <a:effectLst/>
                <a:latin typeface="+mn-lt"/>
                <a:ea typeface="Calibri" panose="020F0502020204030204" pitchFamily="34" charset="0"/>
                <a:cs typeface="Arial" panose="020B0604020202020204" pitchFamily="34" charset="0"/>
              </a:rPr>
              <a:t>Pour les gravités réelles 4 sans décès et HIPO = 4 : fait à l’appréciation de l’entité ou de la filiale, mais obligatoire lorsque l’entité ou la filiale met en place une « commission d’analyse évènement HSE ». </a:t>
            </a:r>
            <a:endParaRPr lang="fr-FR" dirty="0" smtClean="0">
              <a:solidFill>
                <a:srgbClr val="000000"/>
              </a:solidFill>
              <a:effectLst/>
              <a:latin typeface="+mn-lt"/>
              <a:ea typeface="Calibri" panose="020F0502020204030204" pitchFamily="34" charset="0"/>
              <a:cs typeface="Arial" panose="020B0604020202020204" pitchFamily="34" charset="0"/>
            </a:endParaRPr>
          </a:p>
          <a:p>
            <a:pPr algn="just"/>
            <a:endParaRPr lang="es-AR" sz="1400" dirty="0"/>
          </a:p>
        </p:txBody>
      </p:sp>
      <p:pic>
        <p:nvPicPr>
          <p:cNvPr id="3" name="Picture 2"/>
          <p:cNvPicPr>
            <a:picLocks noChangeAspect="1"/>
          </p:cNvPicPr>
          <p:nvPr/>
        </p:nvPicPr>
        <p:blipFill>
          <a:blip r:embed="rId4"/>
          <a:stretch>
            <a:fillRect/>
          </a:stretch>
        </p:blipFill>
        <p:spPr>
          <a:xfrm>
            <a:off x="767408" y="548680"/>
            <a:ext cx="5818499" cy="5877272"/>
          </a:xfrm>
          <a:prstGeom prst="rect">
            <a:avLst/>
          </a:prstGeom>
        </p:spPr>
      </p:pic>
    </p:spTree>
    <p:extLst>
      <p:ext uri="{BB962C8B-B14F-4D97-AF65-F5344CB8AC3E}">
        <p14:creationId xmlns:p14="http://schemas.microsoft.com/office/powerpoint/2010/main" val="3282017160"/>
      </p:ext>
    </p:extLst>
  </p:cSld>
  <p:clrMapOvr>
    <a:masterClrMapping/>
  </p:clrMapOvr>
  <p:timing>
    <p:tnLst>
      <p:par>
        <p:cTn id="1" dur="indefinite" restart="never" nodeType="tmRoot"/>
      </p:par>
    </p:tnLst>
  </p:timing>
</p:sld>
</file>

<file path=ppt/theme/theme1.xml><?xml version="1.0" encoding="utf-8"?>
<a:theme xmlns:a="http://schemas.openxmlformats.org/drawingml/2006/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Arab" typeface="Arial"/>
      </a:majorFont>
      <a:minorFont>
        <a:latin typeface="Calibri"/>
        <a:ea typeface=""/>
        <a:cs typeface=""/>
        <a:font script="Arab" typeface="Arial"/>
      </a:minorFont>
    </a:fontScheme>
    <a:fmtScheme name="Office">
      <a:fillStyleLst>
        <a:solidFill>
          <a:schemeClr val="bg1">
            <a:alpha val="0"/>
          </a:schemeClr>
        </a:solidFill>
        <a:gradFill/>
        <a:gradFill/>
      </a:fillStyleLst>
      <a:lnStyleLst>
        <a:ln/>
        <a:ln/>
        <a:ln/>
      </a:lnStyleLst>
      <a:effectStyleLst>
        <a:effectStyle>
          <a:effectLst/>
        </a:effectStyle>
        <a:effectStyle>
          <a:effectLst/>
        </a:effectStyle>
        <a:effectStyle>
          <a:effectLst/>
          <a:scene3d>
            <a:camera prst="orthographicFront"/>
            <a:lightRig rig="threePt" dir="t"/>
          </a:scene3d>
        </a:effectStyle>
      </a:effectStyleLst>
      <a:bgFillStyleLst>
        <a:solidFill>
          <a:schemeClr val="bg1">
            <a:alpha val="0"/>
          </a:schemeClr>
        </a:solidFill>
        <a:gradFill/>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5873449EDCA51458FAA15C14DBA0E95" ma:contentTypeVersion="16" ma:contentTypeDescription="Crée un document." ma:contentTypeScope="" ma:versionID="a124ab9315e7973a46a3b99aed021895">
  <xsd:schema xmlns:xsd="http://www.w3.org/2001/XMLSchema" xmlns:xs="http://www.w3.org/2001/XMLSchema" xmlns:p="http://schemas.microsoft.com/office/2006/metadata/properties" xmlns:ns2="26ca36b3-22a5-4c03-beea-d9082fda911d" xmlns:ns3="6976bd83-f208-4589-bff3-a75963e94f6e" targetNamespace="http://schemas.microsoft.com/office/2006/metadata/properties" ma:root="true" ma:fieldsID="fda8a5aa11dde62fce2f792abe5fb4f6" ns2:_="" ns3:_="">
    <xsd:import namespace="26ca36b3-22a5-4c03-beea-d9082fda911d"/>
    <xsd:import namespace="6976bd83-f208-4589-bff3-a75963e94f6e"/>
    <xsd:element name="properties">
      <xsd:complexType>
        <xsd:sequence>
          <xsd:element name="documentManagement">
            <xsd:complexType>
              <xsd:all>
                <xsd:element ref="ns2:IsThematic" minOccurs="0"/>
                <xsd:element ref="ns2:VariationGroupID" minOccurs="0"/>
                <xsd:element ref="ns2:OrganizationStructureTaxHTField0" minOccurs="0"/>
                <xsd:element ref="ns3:TaxCatchAll" minOccurs="0"/>
                <xsd:element ref="ns2:MetierTaxHTField0" minOccurs="0"/>
                <xsd:element ref="ns2:SiteTaxHTField0" minOccurs="0"/>
                <xsd:element ref="ns2:BranchTaxHTField0" minOccurs="0"/>
                <xsd:element ref="ns2:CountryTaxHTField0" minOccurs="0"/>
                <xsd:element ref="ns2:RelevantLanguage" minOccurs="0"/>
                <xsd:element ref="ns2:ThematicID" minOccurs="0"/>
                <xsd:element ref="ns2:Twing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ca36b3-22a5-4c03-beea-d9082fda911d" elementFormDefault="qualified">
    <xsd:import namespace="http://schemas.microsoft.com/office/2006/documentManagement/types"/>
    <xsd:import namespace="http://schemas.microsoft.com/office/infopath/2007/PartnerControls"/>
    <xsd:element name="IsThematic" ma:index="8" nillable="true" ma:displayName="IsThematic" ma:internalName="IsThematic">
      <xsd:simpleType>
        <xsd:restriction base="dms:Boolean"/>
      </xsd:simpleType>
    </xsd:element>
    <xsd:element name="VariationGroupID" ma:index="9" nillable="true" ma:displayName="Variation Group ID" ma:internalName="VariationGroupID">
      <xsd:simpleType>
        <xsd:restriction base="dms:Text"/>
      </xsd:simpleType>
    </xsd:element>
    <xsd:element name="OrganizationStructureTaxHTField0" ma:index="11" nillable="true" ma:taxonomy="true" ma:internalName="OrganizationStructureTaxHTField0" ma:taxonomyFieldName="OrganizationStructure" ma:displayName="Structures organisationnelles" ma:fieldId="{d4789308-6a24-4d47-9d27-3f386d404da3}" ma:taxonomyMulti="true" ma:sspId="5e13f9b5-2255-4d96-951a-207b37861865" ma:termSetId="9c836ecf-91cc-4204-9fa8-2b09fed1c9ff" ma:anchorId="00000000-0000-0000-0000-000000000000" ma:open="false" ma:isKeyword="false">
      <xsd:complexType>
        <xsd:sequence>
          <xsd:element ref="pc:Terms" minOccurs="0" maxOccurs="1"/>
        </xsd:sequence>
      </xsd:complexType>
    </xsd:element>
    <xsd:element name="MetierTaxHTField0" ma:index="14" nillable="true" ma:taxonomy="true" ma:internalName="MetierTaxHTField0" ma:taxonomyFieldName="Metier" ma:displayName="Métiers" ma:fieldId="{77e9a047-fa2e-4b88-9127-e85e9d6b9d28}" ma:taxonomyMulti="true" ma:sspId="5e13f9b5-2255-4d96-951a-207b37861865" ma:termSetId="913146e6-88cd-43cd-8dd2-67fad055309a" ma:anchorId="00000000-0000-0000-0000-000000000000" ma:open="false" ma:isKeyword="false">
      <xsd:complexType>
        <xsd:sequence>
          <xsd:element ref="pc:Terms" minOccurs="0" maxOccurs="1"/>
        </xsd:sequence>
      </xsd:complexType>
    </xsd:element>
    <xsd:element name="SiteTaxHTField0" ma:index="16" nillable="true" ma:taxonomy="true" ma:internalName="SiteTaxHTField0" ma:taxonomyFieldName="Site" ma:displayName="Site" ma:fieldId="{a6d30efa-312b-498c-a40e-a93a96439f24}" ma:taxonomyMulti="true" ma:sspId="5e13f9b5-2255-4d96-951a-207b37861865" ma:termSetId="ef87b464-ebc2-436f-b533-994e8e4d408c" ma:anchorId="00000000-0000-0000-0000-000000000000" ma:open="false" ma:isKeyword="false">
      <xsd:complexType>
        <xsd:sequence>
          <xsd:element ref="pc:Terms" minOccurs="0" maxOccurs="1"/>
        </xsd:sequence>
      </xsd:complexType>
    </xsd:element>
    <xsd:element name="BranchTaxHTField0" ma:index="18" nillable="true" ma:taxonomy="true" ma:internalName="BranchTaxHTField0" ma:taxonomyFieldName="Branch" ma:displayName="Branche" ma:fieldId="{a3f753d6-2cf2-45ee-80b6-8abbc6f6870b}" ma:taxonomyMulti="true" ma:sspId="5e13f9b5-2255-4d96-951a-207b37861865" ma:termSetId="7d07145e-2bb9-486a-b8b6-a78f0894b2ce" ma:anchorId="00000000-0000-0000-0000-000000000000" ma:open="false" ma:isKeyword="false">
      <xsd:complexType>
        <xsd:sequence>
          <xsd:element ref="pc:Terms" minOccurs="0" maxOccurs="1"/>
        </xsd:sequence>
      </xsd:complexType>
    </xsd:element>
    <xsd:element name="CountryTaxHTField0" ma:index="20" nillable="true" ma:taxonomy="true" ma:internalName="CountryTaxHTField0" ma:taxonomyFieldName="Country" ma:displayName="Pays" ma:fieldId="{a60b14d2-742a-48d9-a73e-a1c4390c9889}" ma:taxonomyMulti="true" ma:sspId="5e13f9b5-2255-4d96-951a-207b37861865" ma:termSetId="f894f5e3-5096-4f56-8f02-89d8377dafa0" ma:anchorId="00000000-0000-0000-0000-000000000000" ma:open="false" ma:isKeyword="false">
      <xsd:complexType>
        <xsd:sequence>
          <xsd:element ref="pc:Terms" minOccurs="0" maxOccurs="1"/>
        </xsd:sequence>
      </xsd:complexType>
    </xsd:element>
    <xsd:element name="RelevantLanguage" ma:index="21" nillable="true" ma:displayName="Langue usuelle" ma:internalName="RelevantLanguage">
      <xsd:simpleType>
        <xsd:restriction base="dms:Text"/>
      </xsd:simpleType>
    </xsd:element>
    <xsd:element name="ThematicID" ma:index="22" nillable="true" ma:displayName="ThematicID" ma:internalName="ThematicID">
      <xsd:simpleType>
        <xsd:restriction base="dms:Text"/>
      </xsd:simpleType>
    </xsd:element>
    <xsd:element name="TwingCount" ma:index="23" nillable="true" ma:displayName="Nombre de Twings" ma:decimals="0" ma:hidden="true" ma:internalName="TwingCount">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6976bd83-f208-4589-bff3-a75963e94f6e" elementFormDefault="qualified">
    <xsd:import namespace="http://schemas.microsoft.com/office/2006/documentManagement/types"/>
    <xsd:import namespace="http://schemas.microsoft.com/office/infopath/2007/PartnerControls"/>
    <xsd:element name="TaxCatchAll" ma:index="12" nillable="true" ma:displayName="Colonne Attraper tout de Taxonomie" ma:description="" ma:hidden="true" ma:list="{f11ad8d0-1821-4bb0-832f-2998add6fa25}" ma:internalName="TaxCatchAll" ma:showField="CatchAllData" ma:web="6976bd83-f208-4589-bff3-a75963e94f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OrganizationStructureTaxHTField0 xmlns="26ca36b3-22a5-4c03-beea-d9082fda911d">
      <Terms xmlns="http://schemas.microsoft.com/office/infopath/2007/PartnerControls">
        <TermInfo xmlns="http://schemas.microsoft.com/office/infopath/2007/PartnerControls">
          <TermName xmlns="http://schemas.microsoft.com/office/infopath/2007/PartnerControls">Toutes les structures organisationnelles</TermName>
          <TermId xmlns="http://schemas.microsoft.com/office/infopath/2007/PartnerControls">c4bb9c23-2c4c-4150-9738-50d0ceb648ec</TermId>
        </TermInfo>
      </Terms>
    </OrganizationStructureTaxHTField0>
    <TwingCount xmlns="26ca36b3-22a5-4c03-beea-d9082fda911d" xsi:nil="true"/>
    <MetierTaxHTField0 xmlns="26ca36b3-22a5-4c03-beea-d9082fda911d">
      <Terms xmlns="http://schemas.microsoft.com/office/infopath/2007/PartnerControls">
        <TermInfo xmlns="http://schemas.microsoft.com/office/infopath/2007/PartnerControls">
          <TermName xmlns="http://schemas.microsoft.com/office/infopath/2007/PartnerControls">H3SEQ</TermName>
          <TermId xmlns="http://schemas.microsoft.com/office/infopath/2007/PartnerControls">1a49191b-7ec0-475b-ba04-e5bafe48b8b4</TermId>
        </TermInfo>
      </Terms>
    </MetierTaxHTField0>
    <CountryTaxHTField0 xmlns="26ca36b3-22a5-4c03-beea-d9082fda911d">
      <Terms xmlns="http://schemas.microsoft.com/office/infopath/2007/PartnerControls">
        <TermInfo xmlns="http://schemas.microsoft.com/office/infopath/2007/PartnerControls">
          <TermName xmlns="http://schemas.microsoft.com/office/infopath/2007/PartnerControls">Tous les pays</TermName>
          <TermId xmlns="http://schemas.microsoft.com/office/infopath/2007/PartnerControls">de099b83-0153-463f-a92c-1666929f7084</TermId>
        </TermInfo>
      </Terms>
    </CountryTaxHTField0>
    <VariationGroupID xmlns="26ca36b3-22a5-4c03-beea-d9082fda911d">1215a884-8eaf-4c1c-8c66-4c9f69dbddd9</VariationGroupID>
    <BranchTaxHTField0 xmlns="26ca36b3-22a5-4c03-beea-d9082fda911d">
      <Terms xmlns="http://schemas.microsoft.com/office/infopath/2007/PartnerControls">
        <TermInfo xmlns="http://schemas.microsoft.com/office/infopath/2007/PartnerControls">
          <TermName xmlns="http://schemas.microsoft.com/office/infopath/2007/PartnerControls">Toutes les branches</TermName>
          <TermId xmlns="http://schemas.microsoft.com/office/infopath/2007/PartnerControls">d8c5459c-c634-4dad-b3a5-1a2375c988a9</TermId>
        </TermInfo>
      </Terms>
    </BranchTaxHTField0>
    <ThematicID xmlns="26ca36b3-22a5-4c03-beea-d9082fda911d">7285f05b-4f51-4e04-9a14-6c5d014a9ee8</ThematicID>
    <SiteTaxHTField0 xmlns="26ca36b3-22a5-4c03-beea-d9082fda911d">
      <Terms xmlns="http://schemas.microsoft.com/office/infopath/2007/PartnerControls">
        <TermInfo xmlns="http://schemas.microsoft.com/office/infopath/2007/PartnerControls">
          <TermName xmlns="http://schemas.microsoft.com/office/infopath/2007/PartnerControls">Tous les sites</TermName>
          <TermId xmlns="http://schemas.microsoft.com/office/infopath/2007/PartnerControls">26f15989-d479-4e08-b5e6-c4ab22359765</TermId>
        </TermInfo>
      </Terms>
    </SiteTaxHTField0>
    <RelevantLanguage xmlns="26ca36b3-22a5-4c03-beea-d9082fda911d">1036;3082;1043;1031;2070</RelevantLanguage>
    <IsThematic xmlns="26ca36b3-22a5-4c03-beea-d9082fda911d">true</IsThematic>
    <TaxCatchAll xmlns="6976bd83-f208-4589-bff3-a75963e94f6e">
      <Value>5</Value>
      <Value>4</Value>
      <Value>3</Value>
      <Value>2</Value>
      <Value>1</Value>
    </TaxCatchAll>
  </documentManagement>
</p:properties>
</file>

<file path=customXml/itemProps1.xml><?xml version="1.0" encoding="utf-8"?>
<ds:datastoreItem xmlns:ds="http://schemas.openxmlformats.org/officeDocument/2006/customXml" ds:itemID="{855EDD0B-A4F4-4872-B502-A0552B90B255}"/>
</file>

<file path=customXml/itemProps2.xml><?xml version="1.0" encoding="utf-8"?>
<ds:datastoreItem xmlns:ds="http://schemas.openxmlformats.org/officeDocument/2006/customXml" ds:itemID="{D7A5D76C-13A6-48F7-89A3-A8008023D2C0}"/>
</file>

<file path=customXml/itemProps3.xml><?xml version="1.0" encoding="utf-8"?>
<ds:datastoreItem xmlns:ds="http://schemas.openxmlformats.org/officeDocument/2006/customXml" ds:itemID="{0DC4AFDF-56EB-410A-81A8-E69B00F26CF2}"/>
</file>

<file path=docProps/app.xml><?xml version="1.0" encoding="utf-8"?>
<Properties xmlns="http://schemas.openxmlformats.org/officeDocument/2006/extended-properties" xmlns:vt="http://schemas.openxmlformats.org/officeDocument/2006/docPropsVTypes">
  <TotalTime>0</TotalTime>
  <Words>1468</Words>
  <Application>Microsoft Office PowerPoint</Application>
  <PresentationFormat>Widescreen</PresentationFormat>
  <Paragraphs>213</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Symbol</vt:lpstr>
      <vt:lpstr>Wingdings</vt:lpstr>
      <vt:lpstr/>
      <vt:lpstr>Gestion des évènements et retour d’expérience HSE REGLE HSE GROUPE (CR-GR-HSE-801)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Sebastien MUNERET</dc:creator>
  <cp:lastModifiedBy>Tiffanie BILLEY</cp:lastModifiedBy>
  <cp:revision>331</cp:revision>
  <cp:lastPrinted>2018-06-01T09:48:37Z</cp:lastPrinted>
  <dcterms:modified xsi:type="dcterms:W3CDTF">2018-09-21T09:43:20Z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0x01010075873449EDCA51458FAA15C14DBA0E95</vt:lpwstr>
  </property>
  <property fmtid="{D5CDD505-2E9C-101B-9397-08002B2CF9AE}" pid="3" name="Branch">
    <vt:lpwstr>2;#Toutes les branches|d8c5459c-c634-4dad-b3a5-1a2375c988a9</vt:lpwstr>
  </property>
  <property fmtid="{D5CDD505-2E9C-101B-9397-08002B2CF9AE}" pid="4" name="OrganizationStructure">
    <vt:lpwstr>1;#Toutes les structures organisationnelles|c4bb9c23-2c4c-4150-9738-50d0ceb648ec</vt:lpwstr>
  </property>
  <property fmtid="{D5CDD505-2E9C-101B-9397-08002B2CF9AE}" pid="6" name="Metier">
    <vt:lpwstr>5;#H3SEQ|1a49191b-7ec0-475b-ba04-e5bafe48b8b4</vt:lpwstr>
  </property>
  <property fmtid="{D5CDD505-2E9C-101B-9397-08002B2CF9AE}" pid="7" name="Site">
    <vt:lpwstr>3;#Tous les sites|26f15989-d479-4e08-b5e6-c4ab22359765</vt:lpwstr>
  </property>
  <property fmtid="{D5CDD505-2E9C-101B-9397-08002B2CF9AE}" pid="8" name="Country">
    <vt:lpwstr>4;#Tous les pays|de099b83-0153-463f-a92c-1666929f7084</vt:lpwstr>
  </property>
</Properties>
</file>