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handoutMasterIdLst>
    <p:handoutMasterId r:id="rId15"/>
  </p:handoutMasterIdLst>
  <p:sldIdLst>
    <p:sldId id="273" r:id="rId5"/>
    <p:sldId id="436" r:id="rId6"/>
    <p:sldId id="427" r:id="rId7"/>
    <p:sldId id="442" r:id="rId8"/>
    <p:sldId id="428" r:id="rId9"/>
    <p:sldId id="429" r:id="rId10"/>
    <p:sldId id="443" r:id="rId11"/>
    <p:sldId id="439" r:id="rId12"/>
    <p:sldId id="286" r:id="rId13"/>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8" autoAdjust="0"/>
    <p:restoredTop sz="95405" autoAdjust="0"/>
  </p:normalViewPr>
  <p:slideViewPr>
    <p:cSldViewPr>
      <p:cViewPr varScale="1">
        <p:scale>
          <a:sx n="87" d="100"/>
          <a:sy n="87" d="100"/>
        </p:scale>
        <p:origin x="114" y="40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9/23/2019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9/23/2019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179073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232766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332661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a:p>
        </p:txBody>
      </p:sp>
    </p:spTree>
    <p:extLst>
      <p:ext uri="{BB962C8B-B14F-4D97-AF65-F5344CB8AC3E}">
        <p14:creationId xmlns:p14="http://schemas.microsoft.com/office/powerpoint/2010/main" val="97921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Cliquez pour modifier le style du titre</a:t>
            </a:r>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a:solidFill>
                  <a:srgbClr val="F5911F"/>
                </a:solidFill>
              </a:rPr>
              <a:t>#SafeDriver </a:t>
            </a:r>
            <a:r>
              <a:rPr lang="en-GB" sz="1000">
                <a:solidFill>
                  <a:schemeClr val="bg1">
                    <a:lumMod val="50000"/>
                  </a:schemeClr>
                </a:solidFill>
              </a:rPr>
              <a:t>-</a:t>
            </a:r>
            <a:r>
              <a:rPr lang="en-GB" sz="1000" b="1">
                <a:solidFill>
                  <a:schemeClr val="bg1">
                    <a:lumMod val="50000"/>
                  </a:schemeClr>
                </a:solidFill>
              </a:rPr>
              <a:t> </a:t>
            </a:r>
            <a:r>
              <a:rPr lang="fr-FR" sz="100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686129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2" r:id="rId2"/>
    <p:sldLayoutId id="2147483698" r:id="rId3"/>
    <p:sldLayoutId id="2147483699" r:id="rId4"/>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oolbox-hse.total.com/en/one-maestro" TargetMode="External"/><Relationship Id="rId7" Type="http://schemas.openxmlformats.org/officeDocument/2006/relationships/image" Target="../media/image2.png"/><Relationship Id="rId2" Type="http://schemas.openxmlformats.org/officeDocument/2006/relationships/hyperlink" Target="http://wat.corp.local/sites/s215/en-US/Pages/R%C3%A8gles%20HSE/CR%20114/CR-1Evaluation-et-suivi-des-risques-HSE-des-actifs-op%C3%A9r%C3%A9s-par-des-tiers-.aspx"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crescendo4all.rm.corp.local/sites/Ref_MS/Pages/Home.aspx" TargetMode="External"/><Relationship Id="rId4" Type="http://schemas.openxmlformats.org/officeDocument/2006/relationships/hyperlink" Target="https://reflex.sinequa.corp.loc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440" y="1988840"/>
            <a:ext cx="10945216" cy="1604647"/>
          </a:xfrm>
        </p:spPr>
        <p:txBody>
          <a:bodyPr>
            <a:normAutofit fontScale="90000"/>
          </a:bodyPr>
          <a:lstStyle/>
          <a:p>
            <a:br>
              <a:rPr lang="en-GB" dirty="0"/>
            </a:br>
            <a:br>
              <a:rPr lang="en-GB" dirty="0"/>
            </a:br>
            <a:br>
              <a:rPr lang="en-GB" dirty="0"/>
            </a:br>
            <a:br>
              <a:rPr lang="en-GB" dirty="0"/>
            </a:br>
            <a:br>
              <a:rPr lang="en-GB" dirty="0"/>
            </a:br>
            <a:r>
              <a:rPr lang="fr-FR" sz="3600" dirty="0"/>
              <a:t>CR-GR-HSE-114 </a:t>
            </a:r>
            <a:r>
              <a:rPr lang="en-GB" sz="3600" dirty="0"/>
              <a:t>Assessment and Monitoring of HSE Risks of Assets Operated by Others</a:t>
            </a:r>
            <a:br>
              <a:rPr lang="fr-FR" dirty="0"/>
            </a:br>
            <a:endParaRPr lang="en-US" dirty="0"/>
          </a:p>
        </p:txBody>
      </p:sp>
      <p:sp>
        <p:nvSpPr>
          <p:cNvPr id="3" name="Espace réservé du texte 2"/>
          <p:cNvSpPr>
            <a:spLocks noGrp="1"/>
          </p:cNvSpPr>
          <p:nvPr>
            <p:ph type="body" sz="quarter" idx="10"/>
          </p:nvPr>
        </p:nvSpPr>
        <p:spPr>
          <a:xfrm>
            <a:off x="1055440" y="3593486"/>
            <a:ext cx="10729192" cy="2649249"/>
          </a:xfrm>
        </p:spPr>
        <p:txBody>
          <a:bodyPr/>
          <a:lstStyle/>
          <a:p>
            <a:pPr>
              <a:spcAft>
                <a:spcPts val="600"/>
              </a:spcAft>
            </a:pPr>
            <a:r>
              <a:rPr lang="fr-FR" dirty="0"/>
              <a:t>New </a:t>
            </a:r>
            <a:r>
              <a:rPr lang="fr-FR" dirty="0" err="1"/>
              <a:t>company</a:t>
            </a:r>
            <a:r>
              <a:rPr lang="fr-FR" dirty="0"/>
              <a:t> </a:t>
            </a:r>
            <a:r>
              <a:rPr lang="fr-FR" dirty="0" err="1"/>
              <a:t>rule</a:t>
            </a:r>
            <a:r>
              <a:rPr lang="fr-FR" dirty="0"/>
              <a:t> for M&amp;S</a:t>
            </a:r>
            <a:endParaRPr lang="en-US" dirty="0"/>
          </a:p>
          <a:p>
            <a:pPr algn="just"/>
            <a:endParaRPr lang="fr-FR" sz="1600" dirty="0"/>
          </a:p>
          <a:p>
            <a:pPr algn="just"/>
            <a:endParaRPr lang="en-US" dirty="0"/>
          </a:p>
          <a:p>
            <a:endParaRPr lang="en-US" dirty="0"/>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210072" y="1124744"/>
            <a:ext cx="6048671" cy="4968552"/>
          </a:xfrm>
        </p:spPr>
        <p:txBody>
          <a:bodyPr/>
          <a:lstStyle/>
          <a:p>
            <a:pPr algn="l">
              <a:spcBef>
                <a:spcPts val="600"/>
              </a:spcBef>
              <a:spcAft>
                <a:spcPts val="600"/>
              </a:spcAft>
            </a:pPr>
            <a:r>
              <a:rPr lang="en-GB" sz="1800" b="1" dirty="0"/>
              <a:t> </a:t>
            </a:r>
            <a:r>
              <a:rPr lang="en-GB" sz="1800" b="1" u="sng" dirty="0"/>
              <a:t>New rule</a:t>
            </a:r>
          </a:p>
          <a:p>
            <a:pPr algn="l">
              <a:spcBef>
                <a:spcPts val="600"/>
              </a:spcBef>
              <a:spcAft>
                <a:spcPts val="600"/>
              </a:spcAft>
            </a:pPr>
            <a:r>
              <a:rPr lang="en-GB" dirty="0"/>
              <a:t>Scope of application: non-operated domain, patrimonial interest.</a:t>
            </a:r>
          </a:p>
          <a:p>
            <a:pPr algn="l">
              <a:spcBef>
                <a:spcPts val="600"/>
              </a:spcBef>
              <a:spcAft>
                <a:spcPts val="600"/>
              </a:spcAft>
            </a:pPr>
            <a:r>
              <a:rPr lang="en-GB" dirty="0"/>
              <a:t>Integration of legal review feedback from </a:t>
            </a:r>
            <a:r>
              <a:rPr lang="en-GB" dirty="0" err="1"/>
              <a:t>Buncefield</a:t>
            </a:r>
            <a:r>
              <a:rPr lang="en-GB" dirty="0"/>
              <a:t> REX.</a:t>
            </a:r>
          </a:p>
          <a:p>
            <a:pPr algn="l">
              <a:lnSpc>
                <a:spcPct val="100000"/>
              </a:lnSpc>
              <a:spcBef>
                <a:spcPts val="600"/>
              </a:spcBef>
              <a:spcAft>
                <a:spcPts val="600"/>
              </a:spcAft>
            </a:pPr>
            <a:r>
              <a:rPr lang="en-GB" dirty="0"/>
              <a:t>Use of an existing tool (extract from CORISK « HSE Grid»), known by all Branches to perform HSE sensitivity rather than creating  new tools.</a:t>
            </a:r>
          </a:p>
          <a:p>
            <a:pPr algn="l">
              <a:spcBef>
                <a:spcPts val="600"/>
              </a:spcBef>
              <a:spcAft>
                <a:spcPts val="600"/>
              </a:spcAft>
            </a:pPr>
            <a:r>
              <a:rPr lang="en-GB" dirty="0"/>
              <a:t>Publication date in REFLEX: 28/01/2019</a:t>
            </a:r>
          </a:p>
          <a:p>
            <a:pPr algn="l">
              <a:spcBef>
                <a:spcPts val="600"/>
              </a:spcBef>
              <a:spcAft>
                <a:spcPts val="600"/>
              </a:spcAft>
            </a:pPr>
            <a:r>
              <a:rPr lang="en-GB" dirty="0"/>
              <a:t>Effective date: within 6 months following publication.</a:t>
            </a:r>
          </a:p>
        </p:txBody>
      </p:sp>
      <p:pic>
        <p:nvPicPr>
          <p:cNvPr id="3" name="Picture 2"/>
          <p:cNvPicPr>
            <a:picLocks noChangeAspect="1"/>
          </p:cNvPicPr>
          <p:nvPr/>
        </p:nvPicPr>
        <p:blipFill>
          <a:blip r:embed="rId3"/>
          <a:stretch>
            <a:fillRect/>
          </a:stretch>
        </p:blipFill>
        <p:spPr>
          <a:xfrm>
            <a:off x="191344" y="260648"/>
            <a:ext cx="5662811" cy="622477"/>
          </a:xfrm>
          <a:prstGeom prst="rect">
            <a:avLst/>
          </a:prstGeom>
        </p:spPr>
      </p:pic>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Asset HSE Risk Assessment</a:t>
            </a:r>
          </a:p>
        </p:txBody>
      </p:sp>
      <p:sp>
        <p:nvSpPr>
          <p:cNvPr id="11" name="Espace réservé du texte 1"/>
          <p:cNvSpPr txBox="1">
            <a:spLocks/>
          </p:cNvSpPr>
          <p:nvPr/>
        </p:nvSpPr>
        <p:spPr>
          <a:xfrm>
            <a:off x="408841" y="764703"/>
            <a:ext cx="11305256" cy="1656185"/>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dirty="0">
                <a:solidFill>
                  <a:schemeClr val="tx1"/>
                </a:solidFill>
              </a:rPr>
              <a:t>Requirement 3.1.1 : </a:t>
            </a:r>
            <a:r>
              <a:rPr lang="en-US" dirty="0">
                <a:solidFill>
                  <a:schemeClr val="tx1"/>
                </a:solidFill>
              </a:rPr>
              <a:t>HSE Risk Level Evaluation, Monitoring and Revision</a:t>
            </a:r>
            <a:endParaRPr lang="en-GB" dirty="0">
              <a:solidFill>
                <a:schemeClr val="tx1"/>
              </a:solidFill>
            </a:endParaRPr>
          </a:p>
          <a:p>
            <a:pPr marL="0" indent="0" algn="l">
              <a:spcAft>
                <a:spcPts val="600"/>
              </a:spcAft>
            </a:pPr>
            <a:r>
              <a:rPr lang="en-GB" sz="1600" b="0" dirty="0">
                <a:solidFill>
                  <a:schemeClr val="tx1"/>
                </a:solidFill>
              </a:rPr>
              <a:t>The HSE risk level of the assets operated by others is evaluated.</a:t>
            </a:r>
          </a:p>
          <a:p>
            <a:pPr marL="0" indent="0" algn="l">
              <a:spcAft>
                <a:spcPts val="600"/>
              </a:spcAft>
            </a:pPr>
            <a:r>
              <a:rPr lang="en-GB" sz="1600" b="0" dirty="0">
                <a:solidFill>
                  <a:schemeClr val="tx1"/>
                </a:solidFill>
              </a:rPr>
              <a:t>This evaluation is revised upon any change that can significantly impact the HSE risk level and, at minimum, every 5 years.</a:t>
            </a:r>
          </a:p>
          <a:p>
            <a:pPr marL="0" indent="0" algn="l">
              <a:spcAft>
                <a:spcPts val="600"/>
              </a:spcAft>
            </a:pPr>
            <a:r>
              <a:rPr lang="en-GB" sz="1600" b="0" dirty="0">
                <a:solidFill>
                  <a:schemeClr val="tx1"/>
                </a:solidFill>
              </a:rPr>
              <a:t>Circumstances are continually monitored so that any significant change can be detected.</a:t>
            </a:r>
            <a:endParaRPr lang="fr-FR" sz="1600" b="0" dirty="0">
              <a:solidFill>
                <a:schemeClr val="tx1"/>
              </a:solidFill>
            </a:endParaRPr>
          </a:p>
        </p:txBody>
      </p:sp>
      <p:sp>
        <p:nvSpPr>
          <p:cNvPr id="7" name="Espace réservé du texte 1"/>
          <p:cNvSpPr txBox="1">
            <a:spLocks/>
          </p:cNvSpPr>
          <p:nvPr/>
        </p:nvSpPr>
        <p:spPr>
          <a:xfrm>
            <a:off x="385176" y="3356992"/>
            <a:ext cx="11161240" cy="180020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dirty="0">
                <a:solidFill>
                  <a:schemeClr val="tx1"/>
                </a:solidFill>
              </a:rPr>
              <a:t>Requirement 3.1.2 : Designated Person</a:t>
            </a:r>
          </a:p>
          <a:p>
            <a:pPr marL="0" indent="0" algn="l">
              <a:spcAft>
                <a:spcPts val="600"/>
              </a:spcAft>
            </a:pPr>
            <a:r>
              <a:rPr lang="en-GB" sz="1600" b="0" dirty="0">
                <a:solidFill>
                  <a:schemeClr val="tx1"/>
                </a:solidFill>
              </a:rPr>
              <a:t>The designated person managing the patrimonial interest in the asset is in charge of assessing, monitoring and revising the asset HSE risk level.</a:t>
            </a:r>
          </a:p>
          <a:p>
            <a:pPr marL="0" indent="0" algn="l">
              <a:spcAft>
                <a:spcPts val="600"/>
              </a:spcAft>
            </a:pPr>
            <a:r>
              <a:rPr lang="en-GB" sz="1600" b="0" dirty="0">
                <a:solidFill>
                  <a:schemeClr val="tx1"/>
                </a:solidFill>
              </a:rPr>
              <a:t>This person is trained in JV HSE management.</a:t>
            </a:r>
          </a:p>
        </p:txBody>
      </p:sp>
      <p:cxnSp>
        <p:nvCxnSpPr>
          <p:cNvPr id="8" name="Connecteur droit 7">
            <a:extLst>
              <a:ext uri="{FF2B5EF4-FFF2-40B4-BE49-F238E27FC236}">
                <a16:creationId xmlns:a16="http://schemas.microsoft.com/office/drawing/2014/main" id="{47A88EAA-83FA-40C7-8ED9-D54F769AF856}"/>
              </a:ext>
            </a:extLst>
          </p:cNvPr>
          <p:cNvCxnSpPr/>
          <p:nvPr/>
        </p:nvCxnSpPr>
        <p:spPr>
          <a:xfrm>
            <a:off x="419708" y="2996952"/>
            <a:ext cx="114245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7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7368" y="0"/>
            <a:ext cx="9649072" cy="404664"/>
          </a:xfrm>
        </p:spPr>
        <p:txBody>
          <a:bodyPr/>
          <a:lstStyle/>
          <a:p>
            <a:r>
              <a:rPr lang="en-GB" dirty="0"/>
              <a:t>REQUIREMENT OVERVIEW: Assets HSE Risk Assessment</a:t>
            </a:r>
          </a:p>
        </p:txBody>
      </p:sp>
      <p:sp>
        <p:nvSpPr>
          <p:cNvPr id="5" name="Espace réservé du texte 1"/>
          <p:cNvSpPr txBox="1">
            <a:spLocks/>
          </p:cNvSpPr>
          <p:nvPr/>
        </p:nvSpPr>
        <p:spPr>
          <a:xfrm>
            <a:off x="382696" y="514142"/>
            <a:ext cx="11161240" cy="169441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dirty="0">
                <a:solidFill>
                  <a:schemeClr val="tx1"/>
                </a:solidFill>
              </a:rPr>
              <a:t>Requirement</a:t>
            </a:r>
            <a:r>
              <a:rPr lang="fr-FR" dirty="0">
                <a:solidFill>
                  <a:schemeClr val="tx1"/>
                </a:solidFill>
              </a:rPr>
              <a:t> 3.1.3 : </a:t>
            </a:r>
            <a:r>
              <a:rPr lang="en-GB" dirty="0">
                <a:solidFill>
                  <a:schemeClr val="tx1"/>
                </a:solidFill>
              </a:rPr>
              <a:t>Criteria for HSE Sensitivity Level Assessment</a:t>
            </a:r>
            <a:endParaRPr lang="fr-FR" dirty="0">
              <a:solidFill>
                <a:schemeClr val="tx1"/>
              </a:solidFill>
            </a:endParaRPr>
          </a:p>
          <a:p>
            <a:pPr marL="0" indent="0" algn="l">
              <a:spcAft>
                <a:spcPts val="600"/>
              </a:spcAft>
            </a:pPr>
            <a:r>
              <a:rPr lang="en-GB" sz="1600" b="0" dirty="0">
                <a:solidFill>
                  <a:schemeClr val="tx1"/>
                </a:solidFill>
              </a:rPr>
              <a:t>The assessment of the HSE risks level of an asset operated by others is conducted according to adapted criteria of the </a:t>
            </a:r>
            <a:r>
              <a:rPr lang="en-GB" sz="1600" b="0" dirty="0" err="1">
                <a:solidFill>
                  <a:schemeClr val="tx1"/>
                </a:solidFill>
              </a:rPr>
              <a:t>Corisk</a:t>
            </a:r>
            <a:r>
              <a:rPr lang="en-GB" sz="1600" b="0" dirty="0">
                <a:solidFill>
                  <a:schemeClr val="tx1"/>
                </a:solidFill>
              </a:rPr>
              <a:t> grid and, at minimum, the 10 criteria defined below.</a:t>
            </a:r>
            <a:r>
              <a:rPr lang="fr-FR" sz="1600" b="0" dirty="0">
                <a:solidFill>
                  <a:schemeClr val="tx1"/>
                </a:solidFill>
              </a:rPr>
              <a:t> </a:t>
            </a:r>
          </a:p>
          <a:p>
            <a:pPr marL="0" indent="0" algn="l">
              <a:spcAft>
                <a:spcPts val="600"/>
              </a:spcAft>
            </a:pPr>
            <a:r>
              <a:rPr lang="en-GB" sz="1600" b="0" dirty="0">
                <a:solidFill>
                  <a:schemeClr val="tx1"/>
                </a:solidFill>
              </a:rPr>
              <a:t>These 10 elements are the minimum elements to be considered in an HSE risk level assessment in assets operated by others. </a:t>
            </a:r>
            <a:endParaRPr lang="fr-FR" sz="1600" b="0" dirty="0">
              <a:solidFill>
                <a:schemeClr val="tx1"/>
              </a:solidFill>
            </a:endParaRPr>
          </a:p>
        </p:txBody>
      </p:sp>
      <p:pic>
        <p:nvPicPr>
          <p:cNvPr id="3" name="Picture 2"/>
          <p:cNvPicPr>
            <a:picLocks noChangeAspect="1"/>
          </p:cNvPicPr>
          <p:nvPr/>
        </p:nvPicPr>
        <p:blipFill>
          <a:blip r:embed="rId2"/>
          <a:stretch>
            <a:fillRect/>
          </a:stretch>
        </p:blipFill>
        <p:spPr>
          <a:xfrm>
            <a:off x="335360" y="1916832"/>
            <a:ext cx="11487150" cy="4219575"/>
          </a:xfrm>
          <a:prstGeom prst="rect">
            <a:avLst/>
          </a:prstGeom>
        </p:spPr>
      </p:pic>
    </p:spTree>
    <p:extLst>
      <p:ext uri="{BB962C8B-B14F-4D97-AF65-F5344CB8AC3E}">
        <p14:creationId xmlns:p14="http://schemas.microsoft.com/office/powerpoint/2010/main" val="34007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Assets HSE Risk Assessment</a:t>
            </a:r>
          </a:p>
        </p:txBody>
      </p:sp>
      <p:sp>
        <p:nvSpPr>
          <p:cNvPr id="11" name="Espace réservé du texte 1"/>
          <p:cNvSpPr txBox="1">
            <a:spLocks/>
          </p:cNvSpPr>
          <p:nvPr/>
        </p:nvSpPr>
        <p:spPr>
          <a:xfrm>
            <a:off x="263352" y="836712"/>
            <a:ext cx="11161240" cy="172819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dirty="0">
                <a:solidFill>
                  <a:schemeClr val="tx1"/>
                </a:solidFill>
              </a:rPr>
              <a:t>Requirement 3.1.4 : Classification of Assets with High HSE Sensitivity</a:t>
            </a:r>
          </a:p>
          <a:p>
            <a:pPr marL="0" indent="0" algn="l">
              <a:spcAft>
                <a:spcPts val="600"/>
              </a:spcAft>
            </a:pPr>
            <a:endParaRPr lang="fr-FR" sz="1050" u="sng" dirty="0">
              <a:solidFill>
                <a:schemeClr val="tx1"/>
              </a:solidFill>
            </a:endParaRPr>
          </a:p>
          <a:p>
            <a:pPr marL="0" indent="0" algn="l">
              <a:spcAft>
                <a:spcPts val="600"/>
              </a:spcAft>
            </a:pPr>
            <a:r>
              <a:rPr lang="en-GB" sz="1600" b="0" dirty="0">
                <a:solidFill>
                  <a:schemeClr val="tx1"/>
                </a:solidFill>
              </a:rPr>
              <a:t>If HSE risk levels are rated as "high" or "very high" as per requirement 3.1.3, the asset is classified as having a high HSE sensitivity.</a:t>
            </a:r>
          </a:p>
          <a:p>
            <a:pPr marL="0" indent="0" algn="l">
              <a:spcAft>
                <a:spcPts val="600"/>
              </a:spcAft>
            </a:pPr>
            <a:r>
              <a:rPr lang="en-GB" sz="1600" b="0" dirty="0">
                <a:solidFill>
                  <a:schemeClr val="tx1"/>
                </a:solidFill>
              </a:rPr>
              <a:t>The assessment is then submitted to the relevant branch HSE Division for the HSE </a:t>
            </a:r>
            <a:r>
              <a:rPr lang="en-GB" sz="1600" b="0" dirty="0" err="1">
                <a:solidFill>
                  <a:schemeClr val="tx1"/>
                </a:solidFill>
              </a:rPr>
              <a:t>métier’s</a:t>
            </a:r>
            <a:r>
              <a:rPr lang="en-GB" sz="1600" b="0" dirty="0">
                <a:solidFill>
                  <a:schemeClr val="tx1"/>
                </a:solidFill>
              </a:rPr>
              <a:t> opinion.</a:t>
            </a:r>
            <a:endParaRPr lang="en-US" sz="1600"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
        <p:nvSpPr>
          <p:cNvPr id="6" name="Espace réservé du texte 1"/>
          <p:cNvSpPr txBox="1">
            <a:spLocks/>
          </p:cNvSpPr>
          <p:nvPr/>
        </p:nvSpPr>
        <p:spPr>
          <a:xfrm>
            <a:off x="263352" y="3031085"/>
            <a:ext cx="11161240" cy="172819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dirty="0">
                <a:solidFill>
                  <a:schemeClr val="tx1"/>
                </a:solidFill>
              </a:rPr>
              <a:t>Requirement 3.1.5 : High HSE Sensitivity Assets Register</a:t>
            </a:r>
            <a:endParaRPr lang="fr-FR" dirty="0">
              <a:solidFill>
                <a:schemeClr val="tx1"/>
              </a:solidFill>
            </a:endParaRPr>
          </a:p>
          <a:p>
            <a:pPr marL="0" indent="0" algn="l">
              <a:spcAft>
                <a:spcPts val="600"/>
              </a:spcAft>
            </a:pPr>
            <a:endParaRPr lang="en-GB" sz="400" b="0" dirty="0">
              <a:solidFill>
                <a:schemeClr val="tx1"/>
              </a:solidFill>
            </a:endParaRPr>
          </a:p>
          <a:p>
            <a:pPr marL="0" indent="0" algn="l">
              <a:spcAft>
                <a:spcPts val="600"/>
              </a:spcAft>
            </a:pPr>
            <a:r>
              <a:rPr lang="en-GB" sz="1600" b="0" dirty="0">
                <a:solidFill>
                  <a:schemeClr val="tx1"/>
                </a:solidFill>
              </a:rPr>
              <a:t>This requirement applies to branch HSE Divisions.</a:t>
            </a:r>
          </a:p>
          <a:p>
            <a:pPr marL="0" indent="0" algn="l">
              <a:spcAft>
                <a:spcPts val="600"/>
              </a:spcAft>
            </a:pPr>
            <a:r>
              <a:rPr lang="en-GB" sz="1600" b="0" dirty="0">
                <a:solidFill>
                  <a:schemeClr val="tx1"/>
                </a:solidFill>
              </a:rPr>
              <a:t>A register of assets with a high HSE sensitivity as well as the corresponding designated persons is kept up to date.</a:t>
            </a:r>
          </a:p>
          <a:p>
            <a:pPr marL="0" indent="0" algn="l">
              <a:spcAft>
                <a:spcPts val="600"/>
              </a:spcAft>
            </a:pPr>
            <a:endParaRPr lang="en-US" sz="1600"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cxnSp>
        <p:nvCxnSpPr>
          <p:cNvPr id="7" name="Connecteur droit 6">
            <a:extLst>
              <a:ext uri="{FF2B5EF4-FFF2-40B4-BE49-F238E27FC236}">
                <a16:creationId xmlns:a16="http://schemas.microsoft.com/office/drawing/2014/main" id="{F6FDA239-64CA-4008-BFE9-BC93097E1BE2}"/>
              </a:ext>
            </a:extLst>
          </p:cNvPr>
          <p:cNvCxnSpPr/>
          <p:nvPr/>
        </p:nvCxnSpPr>
        <p:spPr>
          <a:xfrm>
            <a:off x="419708" y="2780928"/>
            <a:ext cx="114245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48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REQUIREMENTS OVERVIEW: HSE Vigilance</a:t>
            </a:r>
          </a:p>
        </p:txBody>
      </p:sp>
      <p:sp>
        <p:nvSpPr>
          <p:cNvPr id="11" name="Espace réservé du texte 1"/>
          <p:cNvSpPr txBox="1">
            <a:spLocks/>
          </p:cNvSpPr>
          <p:nvPr/>
        </p:nvSpPr>
        <p:spPr>
          <a:xfrm>
            <a:off x="385665" y="692696"/>
            <a:ext cx="11424592" cy="439248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dirty="0">
                <a:solidFill>
                  <a:schemeClr val="tx1"/>
                </a:solidFill>
              </a:rPr>
              <a:t>Requirement 3.2.1 : HSE Vigilance</a:t>
            </a:r>
            <a:endParaRPr lang="fr-FR" dirty="0">
              <a:solidFill>
                <a:schemeClr val="tx1"/>
              </a:solidFill>
            </a:endParaRPr>
          </a:p>
          <a:p>
            <a:pPr marL="0" indent="0" algn="l">
              <a:spcBef>
                <a:spcPts val="600"/>
              </a:spcBef>
              <a:spcAft>
                <a:spcPts val="600"/>
              </a:spcAft>
            </a:pPr>
            <a:r>
              <a:rPr lang="en-GB" sz="1600" b="0" dirty="0">
                <a:solidFill>
                  <a:schemeClr val="tx1"/>
                </a:solidFill>
              </a:rPr>
              <a:t>For any asset rated with high HSE sensitivity, an HSE vigilance questionnaire is completed on an annual basis</a:t>
            </a:r>
            <a:r>
              <a:rPr lang="fr-FR" sz="1600" b="0" dirty="0">
                <a:solidFill>
                  <a:schemeClr val="tx1"/>
                </a:solidFill>
              </a:rPr>
              <a:t>.</a:t>
            </a:r>
          </a:p>
          <a:p>
            <a:pPr marL="0" indent="0" algn="l">
              <a:spcBef>
                <a:spcPts val="600"/>
              </a:spcBef>
              <a:spcAft>
                <a:spcPts val="600"/>
              </a:spcAft>
            </a:pPr>
            <a:r>
              <a:rPr lang="en-GB" sz="1600" b="0" dirty="0">
                <a:solidFill>
                  <a:schemeClr val="tx1"/>
                </a:solidFill>
              </a:rPr>
              <a:t>If one of the answers to the questions is affirmative, an HSE vigilance note is generated and communicated according to a notification protocol defined by the relevant branch.</a:t>
            </a:r>
          </a:p>
          <a:p>
            <a:pPr marL="0" indent="0" algn="l">
              <a:spcBef>
                <a:spcPts val="600"/>
              </a:spcBef>
              <a:spcAft>
                <a:spcPts val="600"/>
              </a:spcAft>
            </a:pPr>
            <a:r>
              <a:rPr lang="en-GB" sz="1600" b="0" dirty="0">
                <a:solidFill>
                  <a:schemeClr val="tx1"/>
                </a:solidFill>
              </a:rPr>
              <a:t>Actions to be implemented internally and vis-à-vis the third-party operator are then defined within the relevant branch and are subject to regular monitoring.</a:t>
            </a:r>
          </a:p>
        </p:txBody>
      </p:sp>
    </p:spTree>
    <p:extLst>
      <p:ext uri="{BB962C8B-B14F-4D97-AF65-F5344CB8AC3E}">
        <p14:creationId xmlns:p14="http://schemas.microsoft.com/office/powerpoint/2010/main" val="338518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HSE Vigilance Questionnaire </a:t>
            </a:r>
          </a:p>
        </p:txBody>
      </p:sp>
      <p:graphicFrame>
        <p:nvGraphicFramePr>
          <p:cNvPr id="3" name="Tableau 2"/>
          <p:cNvGraphicFramePr>
            <a:graphicFrameLocks noGrp="1"/>
          </p:cNvGraphicFramePr>
          <p:nvPr>
            <p:extLst>
              <p:ext uri="{D42A27DB-BD31-4B8C-83A1-F6EECF244321}">
                <p14:modId xmlns:p14="http://schemas.microsoft.com/office/powerpoint/2010/main" val="3942038681"/>
              </p:ext>
            </p:extLst>
          </p:nvPr>
        </p:nvGraphicFramePr>
        <p:xfrm>
          <a:off x="911425" y="665299"/>
          <a:ext cx="10225136" cy="5578448"/>
        </p:xfrm>
        <a:graphic>
          <a:graphicData uri="http://schemas.openxmlformats.org/drawingml/2006/table">
            <a:tbl>
              <a:tblPr firstRow="1" firstCol="1" bandRow="1"/>
              <a:tblGrid>
                <a:gridCol w="653926">
                  <a:extLst>
                    <a:ext uri="{9D8B030D-6E8A-4147-A177-3AD203B41FA5}">
                      <a16:colId xmlns:a16="http://schemas.microsoft.com/office/drawing/2014/main" val="742742648"/>
                    </a:ext>
                  </a:extLst>
                </a:gridCol>
                <a:gridCol w="1202220">
                  <a:extLst>
                    <a:ext uri="{9D8B030D-6E8A-4147-A177-3AD203B41FA5}">
                      <a16:colId xmlns:a16="http://schemas.microsoft.com/office/drawing/2014/main" val="706131527"/>
                    </a:ext>
                  </a:extLst>
                </a:gridCol>
                <a:gridCol w="7351620">
                  <a:extLst>
                    <a:ext uri="{9D8B030D-6E8A-4147-A177-3AD203B41FA5}">
                      <a16:colId xmlns:a16="http://schemas.microsoft.com/office/drawing/2014/main" val="1164747760"/>
                    </a:ext>
                  </a:extLst>
                </a:gridCol>
                <a:gridCol w="476024">
                  <a:extLst>
                    <a:ext uri="{9D8B030D-6E8A-4147-A177-3AD203B41FA5}">
                      <a16:colId xmlns:a16="http://schemas.microsoft.com/office/drawing/2014/main" val="487323136"/>
                    </a:ext>
                  </a:extLst>
                </a:gridCol>
                <a:gridCol w="541346">
                  <a:extLst>
                    <a:ext uri="{9D8B030D-6E8A-4147-A177-3AD203B41FA5}">
                      <a16:colId xmlns:a16="http://schemas.microsoft.com/office/drawing/2014/main" val="2483771166"/>
                    </a:ext>
                  </a:extLst>
                </a:gridCol>
              </a:tblGrid>
              <a:tr h="345354">
                <a:tc>
                  <a:txBody>
                    <a:bodyPr/>
                    <a:lstStyle/>
                    <a:p>
                      <a:pPr algn="ctr">
                        <a:lnSpc>
                          <a:spcPct val="115000"/>
                        </a:lnSpc>
                        <a:spcAft>
                          <a:spcPts val="0"/>
                        </a:spcAft>
                      </a:pPr>
                      <a:r>
                        <a:rPr lang="en-GB"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Question</a:t>
                      </a:r>
                      <a:endParaRPr lang="en-GB"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en-GB"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HSE Theme</a:t>
                      </a:r>
                      <a:endParaRPr lang="en-GB"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3">
                  <a:txBody>
                    <a:bodyPr/>
                    <a:lstStyle/>
                    <a:p>
                      <a:pPr algn="ctr">
                        <a:lnSpc>
                          <a:spcPct val="115000"/>
                        </a:lnSpc>
                        <a:spcAft>
                          <a:spcPts val="0"/>
                        </a:spcAft>
                      </a:pPr>
                      <a:r>
                        <a:rPr lang="fr-CH" sz="105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HSE Vigilance Questionnaire</a:t>
                      </a:r>
                      <a:endParaRPr lang="en-GB"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27407480"/>
                  </a:ext>
                </a:extLst>
              </a:tr>
              <a:tr h="272419">
                <a:tc gridSpan="5">
                  <a:txBody>
                    <a:bodyPr/>
                    <a:lstStyle/>
                    <a:p>
                      <a:pPr algn="ctr">
                        <a:lnSpc>
                          <a:spcPct val="115000"/>
                        </a:lnSpc>
                        <a:spcAft>
                          <a:spcPts val="0"/>
                        </a:spcAft>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questionnaire is to be filled out and updated annually for any asset qualified as having high HSE sensitivity according to the criteria of requirement 3.3.1.</a:t>
                      </a:r>
                      <a:endPar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32736942"/>
                  </a:ext>
                </a:extLst>
              </a:tr>
              <a:tr h="863386">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HSE Reporting</a:t>
                      </a:r>
                      <a:endPar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Partners do not periodically receive (ideally quarterly) the relevant HSE performance indicators (e.g. lost time frequency rate, loss of containment, fires and explosions, high potential events, audits completion rates, greenhouse gas [GHG] emissions).</a:t>
                      </a:r>
                      <a:endParaRPr lang="en-GB" sz="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partners never receive analysis or action plans for improvement related to events of real severity level ≥ 4 or potential severity ≥ 5 (see </a:t>
                      </a:r>
                      <a:r>
                        <a:rPr lang="en-GB" sz="900">
                          <a:solidFill>
                            <a:srgbClr val="FF0000"/>
                          </a:solidFill>
                          <a:effectLst/>
                          <a:latin typeface="Arial" panose="020B0604020202020204" pitchFamily="34" charset="0"/>
                          <a:ea typeface="Times New Roman" panose="02020603050405020304" pitchFamily="18" charset="0"/>
                          <a:cs typeface="Arial" panose="020B0604020202020204" pitchFamily="34" charset="0"/>
                        </a:rPr>
                        <a:t>CR-GR-HSE-801</a:t>
                      </a: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FALSE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1709112"/>
                  </a:ext>
                </a:extLst>
              </a:tr>
              <a:tr h="345354">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HSE Performance </a:t>
                      </a:r>
                      <a:endPar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asset has experienced a high potential event of severity 5 (see </a:t>
                      </a:r>
                      <a:r>
                        <a:rPr lang="en-GB" sz="9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CR-GR-HSE-801</a:t>
                      </a: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more, or two fatalities or more in the past year and the quality of analysis and/or associated action plans for improvement is not sufficient.</a:t>
                      </a:r>
                      <a:endPar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FALSE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9373361"/>
                  </a:ext>
                </a:extLst>
              </a:tr>
              <a:tr h="345354">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Compliance with HSE Legislation</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Several notifications have been received from the administrative authorities or from the police during the past year for non-compliance with the national or local regulations in place.</a:t>
                      </a:r>
                      <a:endPar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FALSE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8340888"/>
                  </a:ext>
                </a:extLst>
              </a:tr>
              <a:tr h="518031">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Emergency Preparation</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capacity to manage a crisis is questioned (e.g. no regular exercises, lack of technical means for communication, evacuation, or for adequate response means, no procedures, missing scenarios, unavailability of critical equipment for fire or pollution control).</a:t>
                      </a:r>
                      <a:endPar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FALSE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4383940"/>
                  </a:ext>
                </a:extLst>
              </a:tr>
              <a:tr h="695091">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Q5</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Major Risks</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state of installation and critical equipment integrity is alarming (e.g. numerous losses of containment, frequent breakdowns, low availability of installations, lack of spare parts, obsolescence of safety systems).</a:t>
                      </a:r>
                      <a:endParaRPr lang="en-GB" sz="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Numerous uncertainties regarding quality/performance of major risk mitigation barriers (e.g. operational integrity, team competencies, efficiency of risk reduction action plans).</a:t>
                      </a:r>
                      <a:endParaRPr lang="en-GB" sz="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FALSE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3368059"/>
                  </a:ext>
                </a:extLst>
              </a:tr>
              <a:tr h="462305">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Q6</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Greenhouse Gas</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Noticeable increase in GHG emissions in a year due to changes in operating conditions (e.g. emissions above thresholds set by regulations, operating permits or Group’s commitments).</a:t>
                      </a:r>
                      <a:endPar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FALSE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7836240"/>
                  </a:ext>
                </a:extLst>
              </a:tr>
              <a:tr h="345354">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Q7</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Awareness</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 of installation or operator capacity to manage the HSE risks has not confirmed by a recent (&lt; 5 years) on-field audit or review involving a competent person from Total.</a:t>
                      </a:r>
                      <a:endPar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FALSE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9521935"/>
                  </a:ext>
                </a:extLst>
              </a:tr>
              <a:tr h="690709">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Q8</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Exposure of Total as Partner</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probability, in case of a crisis (industrial or media incident) leading to the Group being involved or investigated due to:</a:t>
                      </a:r>
                      <a:endPar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-Disproportionate size or reputation vis-à-vis other partners; or</a:t>
                      </a:r>
                      <a:endPar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-Technical implication (e.g. presence of seconded personnel at key positions).</a:t>
                      </a:r>
                      <a:endPar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FALSE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93255519"/>
                  </a:ext>
                </a:extLst>
              </a:tr>
              <a:tr h="695091">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Q9</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Societal, Environmental, or Reputation Exposure</a:t>
                      </a:r>
                      <a:endPar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operator is subject to complaints or litigations related to the respect of human rights or HSE practices that are not compliant with the Group’s principles and commitments.</a:t>
                      </a:r>
                      <a:endPar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TRUE</a:t>
                      </a:r>
                      <a:endPar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FALSE</a:t>
                      </a:r>
                      <a:endPar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270" marR="3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4288233"/>
                  </a:ext>
                </a:extLst>
              </a:tr>
            </a:tbl>
          </a:graphicData>
        </a:graphic>
      </p:graphicFrame>
    </p:spTree>
    <p:extLst>
      <p:ext uri="{BB962C8B-B14F-4D97-AF65-F5344CB8AC3E}">
        <p14:creationId xmlns:p14="http://schemas.microsoft.com/office/powerpoint/2010/main" val="42850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HSE Risk Management</a:t>
            </a:r>
          </a:p>
        </p:txBody>
      </p:sp>
      <p:sp>
        <p:nvSpPr>
          <p:cNvPr id="7" name="Espace réservé du texte 1"/>
          <p:cNvSpPr txBox="1">
            <a:spLocks/>
          </p:cNvSpPr>
          <p:nvPr/>
        </p:nvSpPr>
        <p:spPr>
          <a:xfrm>
            <a:off x="392567" y="836712"/>
            <a:ext cx="11305256" cy="471251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dirty="0">
                <a:solidFill>
                  <a:schemeClr val="tx1"/>
                </a:solidFill>
              </a:rPr>
              <a:t>Requirement 3.3.1 : Contractual Arrangements</a:t>
            </a:r>
            <a:endParaRPr lang="fr-FR" dirty="0">
              <a:solidFill>
                <a:schemeClr val="tx1"/>
              </a:solidFill>
            </a:endParaRPr>
          </a:p>
          <a:p>
            <a:pPr marL="0" indent="0" algn="l" fontAlgn="t">
              <a:spcBef>
                <a:spcPts val="600"/>
              </a:spcBef>
              <a:spcAft>
                <a:spcPts val="600"/>
              </a:spcAft>
            </a:pPr>
            <a:r>
              <a:rPr lang="en-GB" sz="1600" b="0" dirty="0">
                <a:solidFill>
                  <a:schemeClr val="tx1"/>
                </a:solidFill>
              </a:rPr>
              <a:t>In accordance with applicable local regulations and their respective decision rules, the entities or affiliates involved in the negotiation of agreements related to assets operated by others ensure clauses allowing for the implementation of this rule’s requirements are adopted.</a:t>
            </a:r>
          </a:p>
          <a:p>
            <a:pPr marL="0" indent="0" algn="l" fontAlgn="t">
              <a:spcBef>
                <a:spcPts val="600"/>
              </a:spcBef>
              <a:spcAft>
                <a:spcPts val="600"/>
              </a:spcAft>
            </a:pPr>
            <a:r>
              <a:rPr lang="en-GB" sz="1600" b="0" dirty="0">
                <a:solidFill>
                  <a:schemeClr val="tx1"/>
                </a:solidFill>
              </a:rPr>
              <a:t>At a minimum, the right to HSE audits on the asset is contractually guaranteed.</a:t>
            </a:r>
          </a:p>
          <a:p>
            <a:pPr marL="0" indent="0" algn="l" fontAlgn="t">
              <a:spcBef>
                <a:spcPts val="600"/>
              </a:spcBef>
              <a:spcAft>
                <a:spcPts val="600"/>
              </a:spcAft>
            </a:pPr>
            <a:r>
              <a:rPr lang="en-US" sz="1600" b="0" dirty="0">
                <a:solidFill>
                  <a:schemeClr val="tx1"/>
                </a:solidFill>
              </a:rPr>
              <a:t> </a:t>
            </a:r>
          </a:p>
          <a:p>
            <a:pPr marL="0" indent="0" algn="l" fontAlgn="t">
              <a:spcBef>
                <a:spcPts val="600"/>
              </a:spcBef>
              <a:spcAft>
                <a:spcPts val="600"/>
              </a:spcAft>
            </a:pPr>
            <a:endParaRPr lang="en-US" sz="1600" b="0" dirty="0">
              <a:solidFill>
                <a:schemeClr val="tx1"/>
              </a:solidFill>
            </a:endParaRPr>
          </a:p>
          <a:p>
            <a:pPr marL="0" indent="0" algn="l">
              <a:spcBef>
                <a:spcPts val="2400"/>
              </a:spcBef>
              <a:spcAft>
                <a:spcPts val="600"/>
              </a:spcAft>
            </a:pPr>
            <a:r>
              <a:rPr lang="en-GB" dirty="0">
                <a:solidFill>
                  <a:schemeClr val="tx1"/>
                </a:solidFill>
              </a:rPr>
              <a:t>Requirement 3.3.2 : </a:t>
            </a:r>
            <a:r>
              <a:rPr lang="en-US" dirty="0">
                <a:solidFill>
                  <a:schemeClr val="tx1"/>
                </a:solidFill>
              </a:rPr>
              <a:t>HSE Management Monitoring</a:t>
            </a:r>
            <a:endParaRPr lang="fr-FR" dirty="0">
              <a:solidFill>
                <a:schemeClr val="tx1"/>
              </a:solidFill>
            </a:endParaRPr>
          </a:p>
          <a:p>
            <a:pPr marL="0" indent="0" algn="l" fontAlgn="t">
              <a:spcAft>
                <a:spcPts val="600"/>
              </a:spcAft>
            </a:pPr>
            <a:r>
              <a:rPr lang="en-GB" sz="1600" b="0" dirty="0">
                <a:solidFill>
                  <a:schemeClr val="tx1"/>
                </a:solidFill>
              </a:rPr>
              <a:t>The rights and procedures outlined in the agreements of asset operated by others are exercised in order to ensure appropriate monitoring of HSE management by the asset operator.</a:t>
            </a:r>
            <a:endParaRPr lang="fr-FR" sz="1600" b="0" dirty="0">
              <a:solidFill>
                <a:schemeClr val="tx1"/>
              </a:solidFill>
            </a:endParaRPr>
          </a:p>
          <a:p>
            <a:pPr marL="0" indent="0" algn="l" fontAlgn="t">
              <a:spcAft>
                <a:spcPts val="600"/>
              </a:spcAft>
            </a:pPr>
            <a:endParaRPr lang="fr-FR" sz="1400" dirty="0">
              <a:solidFill>
                <a:schemeClr val="tx1"/>
              </a:solidFill>
            </a:endParaRPr>
          </a:p>
          <a:p>
            <a:pPr marL="0" indent="0" algn="l" fontAlgn="t">
              <a:spcAft>
                <a:spcPts val="600"/>
              </a:spcAft>
            </a:pPr>
            <a:endParaRPr lang="fr-FR" sz="1400" dirty="0">
              <a:solidFill>
                <a:schemeClr val="tx1"/>
              </a:solidFill>
            </a:endParaRPr>
          </a:p>
          <a:p>
            <a:pPr marL="0" indent="0" algn="l">
              <a:spcAft>
                <a:spcPts val="600"/>
              </a:spcAft>
            </a:pPr>
            <a:endParaRPr lang="fr-FR" sz="1400" b="0" u="sng" dirty="0">
              <a:solidFill>
                <a:srgbClr val="FF0000"/>
              </a:solidFill>
            </a:endParaRPr>
          </a:p>
        </p:txBody>
      </p:sp>
      <p:cxnSp>
        <p:nvCxnSpPr>
          <p:cNvPr id="6" name="Connecteur droit 5">
            <a:extLst>
              <a:ext uri="{FF2B5EF4-FFF2-40B4-BE49-F238E27FC236}">
                <a16:creationId xmlns:a16="http://schemas.microsoft.com/office/drawing/2014/main" id="{4ED99380-F72C-4829-9890-08E6DD756E3E}"/>
              </a:ext>
            </a:extLst>
          </p:cNvPr>
          <p:cNvCxnSpPr/>
          <p:nvPr/>
        </p:nvCxnSpPr>
        <p:spPr>
          <a:xfrm>
            <a:off x="419708" y="3140968"/>
            <a:ext cx="114245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69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10957984" cy="432048"/>
          </a:xfrm>
          <a:solidFill>
            <a:srgbClr val="376092"/>
          </a:solidFill>
        </p:spPr>
        <p:txBody>
          <a:bodyPr/>
          <a:lstStyle/>
          <a:p>
            <a:r>
              <a:rPr lang="fr-FR" b="1" err="1">
                <a:solidFill>
                  <a:schemeClr val="bg1"/>
                </a:solidFill>
              </a:rPr>
              <a:t>Where</a:t>
            </a:r>
            <a:r>
              <a:rPr lang="fr-FR" b="1">
                <a:solidFill>
                  <a:schemeClr val="bg1"/>
                </a:solidFill>
              </a:rPr>
              <a:t> to </a:t>
            </a:r>
            <a:r>
              <a:rPr lang="fr-FR" b="1" err="1">
                <a:solidFill>
                  <a:schemeClr val="bg1"/>
                </a:solidFill>
              </a:rPr>
              <a:t>find</a:t>
            </a:r>
            <a:r>
              <a:rPr lang="fr-FR" b="1">
                <a:solidFill>
                  <a:schemeClr val="bg1"/>
                </a:solidFill>
              </a:rPr>
              <a:t> </a:t>
            </a:r>
            <a:r>
              <a:rPr lang="fr-FR" b="1" err="1">
                <a:solidFill>
                  <a:schemeClr val="bg1"/>
                </a:solidFill>
              </a:rPr>
              <a:t>additional</a:t>
            </a:r>
            <a:r>
              <a:rPr lang="fr-FR" b="1">
                <a:solidFill>
                  <a:schemeClr val="bg1"/>
                </a:solidFill>
              </a:rPr>
              <a:t> information or documentation?</a:t>
            </a:r>
            <a:endParaRPr lang="en-US" b="1">
              <a:solidFill>
                <a:schemeClr val="bg1"/>
              </a:solidFill>
            </a:endParaRPr>
          </a:p>
        </p:txBody>
      </p:sp>
      <p:sp>
        <p:nvSpPr>
          <p:cNvPr id="3" name="Espace réservé du texte 2"/>
          <p:cNvSpPr>
            <a:spLocks noGrp="1"/>
          </p:cNvSpPr>
          <p:nvPr>
            <p:ph type="body" sz="quarter" idx="12"/>
          </p:nvPr>
        </p:nvSpPr>
        <p:spPr>
          <a:xfrm>
            <a:off x="609600" y="1556792"/>
            <a:ext cx="10958400" cy="4609058"/>
          </a:xfrm>
        </p:spPr>
        <p:txBody>
          <a:bodyPr/>
          <a:lstStyle/>
          <a:p>
            <a:r>
              <a:rPr lang="fr-FR" dirty="0"/>
              <a:t>Publication on WAT</a:t>
            </a:r>
            <a:r>
              <a:rPr lang="fr-FR"/>
              <a:t>: </a:t>
            </a:r>
            <a:r>
              <a:rPr lang="fr-FR">
                <a:hlinkClick r:id="rId2"/>
              </a:rPr>
              <a:t>http://wat.corp.local/sites/s215/en-US/Pages/R%C3%A8gles%20HSE/CR%20114/CR-1Evaluation-et-suivi-des-risques-HSE-des-actifs-op%C3%A9r%C3%A9s-par-des-tiers-.aspx</a:t>
            </a:r>
            <a:endParaRPr lang="fr-FR"/>
          </a:p>
          <a:p>
            <a:endParaRPr lang="fr-FR" dirty="0"/>
          </a:p>
          <a:p>
            <a:endParaRPr lang="fr-FR" dirty="0"/>
          </a:p>
          <a:p>
            <a:r>
              <a:rPr lang="fr-FR" dirty="0"/>
              <a:t>HSE </a:t>
            </a:r>
            <a:r>
              <a:rPr lang="fr-FR" dirty="0" err="1"/>
              <a:t>toolbox</a:t>
            </a:r>
            <a:r>
              <a:rPr lang="fr-FR" dirty="0"/>
              <a:t>:</a:t>
            </a:r>
            <a:r>
              <a:rPr lang="en-US" dirty="0"/>
              <a:t> </a:t>
            </a:r>
            <a:r>
              <a:rPr lang="en-US" dirty="0">
                <a:hlinkClick r:id="rId3"/>
              </a:rPr>
              <a:t>https://www.toolbox-hse.total.com/en/one-maestro</a:t>
            </a:r>
            <a:endParaRPr lang="en-US" dirty="0"/>
          </a:p>
          <a:p>
            <a:endParaRPr lang="fr-FR" dirty="0"/>
          </a:p>
          <a:p>
            <a:endParaRPr lang="fr-FR" dirty="0"/>
          </a:p>
          <a:p>
            <a:r>
              <a:rPr lang="fr-FR" dirty="0"/>
              <a:t>REFLEX: group </a:t>
            </a:r>
            <a:r>
              <a:rPr lang="fr-FR" dirty="0" err="1"/>
              <a:t>referential</a:t>
            </a:r>
            <a:r>
              <a:rPr lang="fr-FR" dirty="0"/>
              <a:t> documents : </a:t>
            </a:r>
            <a:r>
              <a:rPr lang="fr-FR" dirty="0">
                <a:hlinkClick r:id="rId4"/>
              </a:rPr>
              <a:t>https://reflex.sinequa.corp.local/</a:t>
            </a:r>
            <a:endParaRPr lang="fr-FR" dirty="0"/>
          </a:p>
          <a:p>
            <a:endParaRPr lang="fr-FR" dirty="0"/>
          </a:p>
          <a:p>
            <a:endParaRPr lang="fr-FR" dirty="0"/>
          </a:p>
          <a:p>
            <a:r>
              <a:rPr lang="fr-FR" dirty="0"/>
              <a:t>M&amp;S Branch </a:t>
            </a:r>
            <a:r>
              <a:rPr lang="fr-FR" dirty="0" err="1"/>
              <a:t>referential</a:t>
            </a:r>
            <a:r>
              <a:rPr lang="fr-FR" dirty="0"/>
              <a:t> : </a:t>
            </a:r>
            <a:r>
              <a:rPr lang="fr-FR" dirty="0">
                <a:hlinkClick r:id="rId5"/>
              </a:rPr>
              <a:t>http://crescendo4all.rm.corp.local/sites/Ref_MS/Pages/Home.aspx</a:t>
            </a:r>
            <a:endParaRPr lang="fr-FR" dirty="0"/>
          </a:p>
          <a:p>
            <a:endParaRPr lang="fr-FR" dirty="0"/>
          </a:p>
          <a:p>
            <a:endParaRPr lang="fr-FR" dirty="0"/>
          </a:p>
          <a:p>
            <a:endParaRPr lang="fr-FR" dirty="0"/>
          </a:p>
          <a:p>
            <a:endParaRPr lang="fr-FR" dirty="0"/>
          </a:p>
        </p:txBody>
      </p:sp>
      <p:cxnSp>
        <p:nvCxnSpPr>
          <p:cNvPr id="4" name="Connecteur droit 3"/>
          <p:cNvCxnSpPr/>
          <p:nvPr/>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age 4" descr="TOTAL_AD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6" name="ZoneTexte 5"/>
          <p:cNvSpPr txBox="1"/>
          <p:nvPr/>
        </p:nvSpPr>
        <p:spPr>
          <a:xfrm>
            <a:off x="407368" y="6525344"/>
            <a:ext cx="648072" cy="246221"/>
          </a:xfrm>
          <a:prstGeom prst="rect">
            <a:avLst/>
          </a:prstGeom>
          <a:noFill/>
        </p:spPr>
        <p:txBody>
          <a:bodyPr wrap="square" rtlCol="0">
            <a:spAutoFit/>
          </a:bodyPr>
          <a:lstStyle/>
          <a:p>
            <a:r>
              <a:rPr lang="fr-FR" sz="1000">
                <a:latin typeface="+mj-lt"/>
              </a:rPr>
              <a:t>7</a:t>
            </a:r>
            <a:endParaRPr lang="en-US" sz="1000" dirty="0">
              <a:latin typeface="+mj-lt"/>
            </a:endParaRPr>
          </a:p>
        </p:txBody>
      </p:sp>
      <p:pic>
        <p:nvPicPr>
          <p:cNvPr id="7" name="Picture 2"/>
          <p:cNvPicPr>
            <a:picLocks noChangeAspect="1" noChangeArrowheads="1"/>
          </p:cNvPicPr>
          <p:nvPr/>
        </p:nvPicPr>
        <p:blipFill>
          <a:blip r:embed="rId7" cstate="print"/>
          <a:srcRect/>
          <a:stretch>
            <a:fillRect/>
          </a:stretch>
        </p:blipFill>
        <p:spPr bwMode="auto">
          <a:xfrm>
            <a:off x="5447928" y="6604556"/>
            <a:ext cx="1228637" cy="136812"/>
          </a:xfrm>
          <a:prstGeom prst="rect">
            <a:avLst/>
          </a:prstGeom>
          <a:noFill/>
          <a:ln w="9525">
            <a:noFill/>
            <a:miter lim="800000"/>
            <a:headEnd/>
            <a:tailEnd/>
          </a:ln>
          <a:effectLst/>
        </p:spPr>
      </p:pic>
    </p:spTree>
    <p:extLst>
      <p:ext uri="{BB962C8B-B14F-4D97-AF65-F5344CB8AC3E}">
        <p14:creationId xmlns:p14="http://schemas.microsoft.com/office/powerpoint/2010/main" val="4156848793"/>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ecb79d79-30fb-4ea6-b9fc-e706d1982cc7</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a124ab9315e7973a46a3b99aed021895">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fda8a5aa11dde62fce2f792abe5fb4f6"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C26BA1-78A3-453B-9FBD-D496DF888812}">
  <ds:schemaRefs>
    <ds:schemaRef ds:uri="http://schemas.microsoft.com/office/2006/metadata/properties"/>
    <ds:schemaRef ds:uri="http://schemas.openxmlformats.org/package/2006/metadata/core-properties"/>
    <ds:schemaRef ds:uri="6976bd83-f208-4589-bff3-a75963e94f6e"/>
    <ds:schemaRef ds:uri="http://purl.org/dc/terms/"/>
    <ds:schemaRef ds:uri="26ca36b3-22a5-4c03-beea-d9082fda911d"/>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3.xml><?xml version="1.0" encoding="utf-8"?>
<ds:datastoreItem xmlns:ds="http://schemas.openxmlformats.org/officeDocument/2006/customXml" ds:itemID="{8058202D-4691-4945-8539-FF9E57829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a36b3-22a5-4c03-beea-d9082fda911d"/>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1124</Words>
  <Application>Microsoft Office PowerPoint</Application>
  <PresentationFormat>Grand écran</PresentationFormat>
  <Paragraphs>121</Paragraphs>
  <Slides>9</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Wingdings</vt:lpstr>
      <vt:lpstr/>
      <vt:lpstr>     CR-GR-HSE-114 Assessment and Monitoring of HSE Risks of Assets Operated by Others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Where to find additional information or documentation?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Alexandra PAPILLON</cp:lastModifiedBy>
  <cp:revision>372</cp:revision>
  <cp:lastPrinted>2018-11-20T10:51:24Z</cp:lastPrinted>
  <dcterms:modified xsi:type="dcterms:W3CDTF">2019-09-23T15:23:23Z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Branch">
    <vt:lpwstr>2;#Toutes les branches|d8c5459c-c634-4dad-b3a5-1a2375c988a9</vt:lpwstr>
  </property>
  <property fmtid="{D5CDD505-2E9C-101B-9397-08002B2CF9AE}" pid="10" name="OrganizationStructure">
    <vt:lpwstr>1;#Toutes les structures organisationnelles|c4bb9c23-2c4c-4150-9738-50d0ceb648ec</vt:lpwstr>
  </property>
  <property fmtid="{D5CDD505-2E9C-101B-9397-08002B2CF9AE}" pid="11" name="Metier">
    <vt:lpwstr>5;#H3SEQ|1a49191b-7ec0-475b-ba04-e5bafe48b8b4</vt:lpwstr>
  </property>
  <property fmtid="{D5CDD505-2E9C-101B-9397-08002B2CF9AE}" pid="12" name="Site">
    <vt:lpwstr>3;#Tous les sites|26f15989-d479-4e08-b5e6-c4ab22359765</vt:lpwstr>
  </property>
  <property fmtid="{D5CDD505-2E9C-101B-9397-08002B2CF9AE}" pid="13" name="Country">
    <vt:lpwstr>4;#Tous les pays|de099b83-0153-463f-a92c-1666929f7084</vt:lpwstr>
  </property>
</Properties>
</file>