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handoutMasterIdLst>
    <p:handoutMasterId r:id="rId16"/>
  </p:handoutMasterIdLst>
  <p:sldIdLst>
    <p:sldId id="256" r:id="rId5"/>
    <p:sldId id="314" r:id="rId6"/>
    <p:sldId id="307" r:id="rId7"/>
    <p:sldId id="294" r:id="rId8"/>
    <p:sldId id="320" r:id="rId9"/>
    <p:sldId id="315" r:id="rId10"/>
    <p:sldId id="316" r:id="rId11"/>
    <p:sldId id="317" r:id="rId12"/>
    <p:sldId id="318" r:id="rId13"/>
    <p:sldId id="319" r:id="rId14"/>
  </p:sldIdLst>
  <p:sldSz cx="12192000" cy="6858000"/>
  <p:notesSz cx="6797675" cy="9926638"/>
  <p:defaultTextStyle/>
  <p:extLst>
    <p:ext uri="{521415D9-36F7-43E2-AB2F-B90AF26B5E84}">
      <p14:sectionLst xmlns:p14="http://schemas.microsoft.com/office/powerpoint/2010/main">
        <p14:section name="Section par défaut" id="{3C4CFCF7-93C5-4C67-BDF2-A3F97F36F19B}">
          <p14:sldIdLst>
            <p14:sldId id="256"/>
            <p14:sldId id="314"/>
          </p14:sldIdLst>
        </p14:section>
        <p14:section name="Section sans titre" id="{C5648DC8-6923-48AE-9390-E5F449BBC844}">
          <p14:sldIdLst>
            <p14:sldId id="307"/>
            <p14:sldId id="294"/>
            <p14:sldId id="320"/>
            <p14:sldId id="315"/>
            <p14:sldId id="316"/>
            <p14:sldId id="317"/>
            <p14:sldId id="318"/>
            <p14:sldId id="31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5"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E9E2CE"/>
    <a:srgbClr val="FFFF99"/>
    <a:srgbClr val="A90025"/>
    <a:srgbClr val="FF9900"/>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C75B3D-F0AA-26CE-9230-D4F2AEAAD0FD}" v="2" dt="2020-03-19T09:48:42.104"/>
    <p1510:client id="{8E3DE199-9322-42F1-AC25-3F88D837F937}" v="67" dt="2020-03-19T10:01:57.43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4/1/2020</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324404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4/1/2020</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398293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6883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233181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3</a:t>
            </a:fld>
            <a:endParaRPr lang="en-US"/>
          </a:p>
        </p:txBody>
      </p:sp>
    </p:spTree>
    <p:extLst>
      <p:ext uri="{BB962C8B-B14F-4D97-AF65-F5344CB8AC3E}">
        <p14:creationId xmlns:p14="http://schemas.microsoft.com/office/powerpoint/2010/main" val="115175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4</a:t>
            </a:fld>
            <a:endParaRPr lang="en-US"/>
          </a:p>
        </p:txBody>
      </p:sp>
    </p:spTree>
    <p:extLst>
      <p:ext uri="{BB962C8B-B14F-4D97-AF65-F5344CB8AC3E}">
        <p14:creationId xmlns:p14="http://schemas.microsoft.com/office/powerpoint/2010/main" val="79745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5</a:t>
            </a:fld>
            <a:endParaRPr lang="en-US"/>
          </a:p>
        </p:txBody>
      </p:sp>
    </p:spTree>
    <p:extLst>
      <p:ext uri="{BB962C8B-B14F-4D97-AF65-F5344CB8AC3E}">
        <p14:creationId xmlns:p14="http://schemas.microsoft.com/office/powerpoint/2010/main" val="933870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6</a:t>
            </a:fld>
            <a:endParaRPr lang="en-US"/>
          </a:p>
        </p:txBody>
      </p:sp>
    </p:spTree>
    <p:extLst>
      <p:ext uri="{BB962C8B-B14F-4D97-AF65-F5344CB8AC3E}">
        <p14:creationId xmlns:p14="http://schemas.microsoft.com/office/powerpoint/2010/main" val="85024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7</a:t>
            </a:fld>
            <a:endParaRPr lang="en-US"/>
          </a:p>
        </p:txBody>
      </p:sp>
    </p:spTree>
    <p:extLst>
      <p:ext uri="{BB962C8B-B14F-4D97-AF65-F5344CB8AC3E}">
        <p14:creationId xmlns:p14="http://schemas.microsoft.com/office/powerpoint/2010/main" val="894873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8</a:t>
            </a:fld>
            <a:endParaRPr lang="en-US"/>
          </a:p>
        </p:txBody>
      </p:sp>
    </p:spTree>
    <p:extLst>
      <p:ext uri="{BB962C8B-B14F-4D97-AF65-F5344CB8AC3E}">
        <p14:creationId xmlns:p14="http://schemas.microsoft.com/office/powerpoint/2010/main" val="392232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9</a:t>
            </a:fld>
            <a:endParaRPr lang="en-US"/>
          </a:p>
        </p:txBody>
      </p:sp>
    </p:spTree>
    <p:extLst>
      <p:ext uri="{BB962C8B-B14F-4D97-AF65-F5344CB8AC3E}">
        <p14:creationId xmlns:p14="http://schemas.microsoft.com/office/powerpoint/2010/main" val="1807869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err="1"/>
              <a:t>Executive</a:t>
            </a:r>
            <a:r>
              <a:rPr lang="fr-FR" noProof="0"/>
              <a:t> </a:t>
            </a:r>
            <a:r>
              <a:rPr lang="fr-FR" noProof="0" err="1"/>
              <a:t>summary</a:t>
            </a:r>
            <a:endParaRPr lang="fr-FR" noProof="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GRP</a:t>
            </a:r>
            <a:endParaRPr lang="en-US"/>
          </a:p>
        </p:txBody>
      </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GRP</a:t>
              </a:r>
            </a:p>
          </p:txBody>
        </p:sp>
      </p:gr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IMPLEMENTATION</a:t>
            </a:r>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DOCUMENTS USED FOR THE GAP ANALYSIS</a:t>
            </a:r>
            <a:endParaRPr lang="en-US"/>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Group</a:t>
              </a:r>
            </a:p>
          </p:txBody>
        </p:sp>
      </p:gr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E&amp;P</a:t>
              </a:r>
            </a:p>
          </p:txBody>
        </p:sp>
      </p:gr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M&amp;S</a:t>
              </a:r>
            </a:p>
          </p:txBody>
        </p:sp>
      </p:gr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R&amp;C</a:t>
              </a:r>
            </a:p>
          </p:txBody>
        </p:sp>
      </p:gr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GRP</a:t>
              </a:r>
            </a:p>
          </p:txBody>
        </p:sp>
      </p:gr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7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tretch>
            <a:fillRect/>
          </a:stretch>
        </p:blipFill>
        <p:spPr>
          <a:xfrm>
            <a:off x="0" y="9662"/>
            <a:ext cx="12192000" cy="6838675"/>
          </a:xfrm>
          <a:prstGeom prst="rect">
            <a:avLst/>
          </a:prstGeom>
        </p:spPr>
      </p:pic>
      <p:pic>
        <p:nvPicPr>
          <p:cNvPr id="6" name="Picture 4"/>
          <p:cNvPicPr>
            <a:picLocks noChangeAspect="1" noChangeArrowheads="1"/>
          </p:cNvPicPr>
          <p:nvPr userDrawn="1"/>
        </p:nvPicPr>
        <p:blipFill>
          <a:blip r:embed="rId3" cstate="print"/>
          <a:srcRect/>
          <a:stretch>
            <a:fillRect/>
          </a:stretch>
        </p:blipFill>
        <p:spPr bwMode="auto">
          <a:xfrm>
            <a:off x="-24680" y="-6350"/>
            <a:ext cx="5976664" cy="6870700"/>
          </a:xfrm>
          <a:prstGeom prst="rect">
            <a:avLst/>
          </a:prstGeom>
          <a:noFill/>
          <a:ln w="9525">
            <a:noFill/>
            <a:miter lim="800000"/>
          </a:ln>
          <a:effectLst/>
        </p:spPr>
      </p:pic>
      <p:pic>
        <p:nvPicPr>
          <p:cNvPr id="8" name="Picture 2"/>
          <p:cNvPicPr>
            <a:picLocks noChangeAspect="1" noChangeArrowheads="1"/>
          </p:cNvPicPr>
          <p:nvPr userDrawn="1"/>
        </p:nvPicPr>
        <p:blipFill>
          <a:blip r:embed="rId4" cstate="print"/>
          <a:srcRect/>
          <a:stretch>
            <a:fillRect/>
          </a:stretch>
        </p:blipFill>
        <p:spPr bwMode="auto">
          <a:xfrm>
            <a:off x="2999656" y="6165304"/>
            <a:ext cx="1944216" cy="625506"/>
          </a:xfrm>
          <a:prstGeom prst="rect">
            <a:avLst/>
          </a:prstGeom>
          <a:noFill/>
          <a:ln w="9525">
            <a:noFill/>
            <a:miter lim="800000"/>
          </a:ln>
          <a:effectLst/>
        </p:spPr>
      </p:pic>
      <p:sp>
        <p:nvSpPr>
          <p:cNvPr id="5" name="Espace réservé du texte 16"/>
          <p:cNvSpPr>
            <a:spLocks noGrp="1" noEditPoints="1"/>
          </p:cNvSpPr>
          <p:nvPr>
            <p:ph type="body" sz="quarter" idx="11" hasCustomPrompt="1"/>
          </p:nvPr>
        </p:nvSpPr>
        <p:spPr>
          <a:xfrm>
            <a:off x="191343" y="404664"/>
            <a:ext cx="7704857" cy="561662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spTree>
    <p:extLst>
      <p:ext uri="{BB962C8B-B14F-4D97-AF65-F5344CB8AC3E}">
        <p14:creationId xmlns:p14="http://schemas.microsoft.com/office/powerpoint/2010/main" val="169844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a:t>COMPANY RULE TITLE</a:t>
            </a:r>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SYNTHESIS OF CHANGES</a:t>
            </a:r>
            <a:endParaRPr lang="en-US"/>
          </a:p>
        </p:txBody>
      </p:sp>
      <p:grpSp>
        <p:nvGrpSpPr>
          <p:cNvPr id="14"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Group</a:t>
              </a:r>
            </a:p>
          </p:txBody>
        </p:sp>
      </p:grpSp>
      <p:grpSp>
        <p:nvGrpSpPr>
          <p:cNvPr id="17"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E&amp;P</a:t>
              </a:r>
            </a:p>
          </p:txBody>
        </p:sp>
      </p:grpSp>
      <p:grpSp>
        <p:nvGrpSpPr>
          <p:cNvPr id="21"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M&amp;S</a:t>
              </a:r>
            </a:p>
          </p:txBody>
        </p:sp>
      </p:grpSp>
      <p:grpSp>
        <p:nvGrpSpPr>
          <p:cNvPr id="25"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R&amp;C</a:t>
              </a:r>
            </a:p>
          </p:txBody>
        </p:sp>
      </p:grpSp>
      <p:grpSp>
        <p:nvGrpSpPr>
          <p:cNvPr id="32"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GRP</a:t>
              </a:r>
            </a:p>
          </p:txBody>
        </p:sp>
      </p:gr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REQUIREMENTS REMOVED IN NEW RULE</a:t>
            </a:r>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GROUP</a:t>
            </a:r>
            <a:endParaRPr lang="en-US"/>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16" name="Legend1"/>
            <p:cNvSpPr>
              <a:spLocks noChangeArrowheads="1"/>
            </p:cNvSpPr>
            <p:nvPr>
              <p:custDataLst>
                <p:tags r:id="rId1"/>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Group</a:t>
              </a:r>
            </a:p>
          </p:txBody>
        </p:sp>
      </p:gr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1_">
    <p:spTree>
      <p:nvGrpSpPr>
        <p:cNvPr id="1" name=""/>
        <p:cNvGrpSpPr/>
        <p:nvPr/>
      </p:nvGrpSpPr>
      <p:grpSpPr>
        <a:xfrm>
          <a:off x="0" y="0"/>
          <a:ext cx="0" cy="0"/>
          <a:chOff x="0" y="0"/>
          <a:chExt cx="0" cy="0"/>
        </a:xfrm>
      </p:grpSpPr>
      <p:cxnSp>
        <p:nvCxnSpPr>
          <p:cNvPr id="5" name="Connecteur droit 4"/>
          <p:cNvCxnSpPr/>
          <p:nvPr userDrawn="1"/>
        </p:nvCxnSpPr>
        <p:spPr>
          <a:xfrm>
            <a:off x="457200" y="6525344"/>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E&amp;P</a:t>
            </a:r>
            <a:endParaRPr lang="en-US"/>
          </a:p>
        </p:txBody>
      </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a:latin typeface="+mn-lt"/>
                <a:ea typeface="+mn-ea"/>
              </a:endParaRPr>
            </a:p>
          </p:txBody>
        </p:sp>
        <p:sp>
          <p:nvSpPr>
            <p:cNvPr id="20" name="Legend2"/>
            <p:cNvSpPr>
              <a:spLocks noChangeArrowheads="1"/>
            </p:cNvSpPr>
            <p:nvPr>
              <p:custDataLst>
                <p:tags r:id="rId1"/>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E&amp;P</a:t>
              </a:r>
            </a:p>
          </p:txBody>
        </p:sp>
      </p:gr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M&amp;S</a:t>
            </a:r>
            <a:endParaRPr lang="en-US"/>
          </a:p>
        </p:txBody>
      </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23" name="Legend3"/>
            <p:cNvSpPr>
              <a:spLocks noChangeArrowheads="1"/>
            </p:cNvSpPr>
            <p:nvPr>
              <p:custDataLst>
                <p:tags r:id="rId1"/>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M&amp;S</a:t>
              </a:r>
            </a:p>
          </p:txBody>
        </p:sp>
      </p:gr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R&amp;C</a:t>
            </a:r>
            <a:endParaRPr lang="en-US"/>
          </a:p>
        </p:txBody>
      </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a:latin typeface="+mn-lt"/>
                <a:ea typeface="+mn-ea"/>
              </a:endParaRPr>
            </a:p>
          </p:txBody>
        </p:sp>
        <p:sp>
          <p:nvSpPr>
            <p:cNvPr id="31" name="Legend4"/>
            <p:cNvSpPr>
              <a:spLocks noChangeArrowheads="1"/>
            </p:cNvSpPr>
            <p:nvPr>
              <p:custDataLst>
                <p:tags r:id="rId1"/>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R&amp;C</a:t>
              </a:r>
            </a:p>
          </p:txBody>
        </p:sp>
      </p:gr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
        <p:nvSpPr>
          <p:cNvPr id="2" name="MSIPCMContentMarking" descr="{&quot;HashCode&quot;:-234220969,&quot;Placement&quot;:&quot;Footer&quot;}">
            <a:extLst>
              <a:ext uri="{FF2B5EF4-FFF2-40B4-BE49-F238E27FC236}">
                <a16:creationId xmlns:a16="http://schemas.microsoft.com/office/drawing/2014/main" id="{368C2C9F-7E13-4154-9687-C08D0D1F5CF1}"/>
              </a:ext>
            </a:extLst>
          </p:cNvPr>
          <p:cNvSpPr txBox="1"/>
          <p:nvPr userDrawn="1"/>
        </p:nvSpPr>
        <p:spPr>
          <a:xfrm>
            <a:off x="0" y="6440626"/>
            <a:ext cx="2564033" cy="41737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TOTAL Classification: Restricted Distribution
TOTAL - All rights reserved</a:t>
            </a:r>
            <a:endParaRPr lang="fr-FR" sz="100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6" r:id="rId1"/>
    <p:sldLayoutId id="2147483694" r:id="rId2"/>
    <p:sldLayoutId id="2147483667" r:id="rId3"/>
    <p:sldLayoutId id="2147483683" r:id="rId4"/>
    <p:sldLayoutId id="2147483684" r:id="rId5"/>
    <p:sldLayoutId id="2147483685" r:id="rId6"/>
    <p:sldLayoutId id="2147483686" r:id="rId7"/>
    <p:sldLayoutId id="2147483687" r:id="rId8"/>
    <p:sldLayoutId id="2147483688" r:id="rId9"/>
    <p:sldLayoutId id="2147483689" r:id="rId10"/>
    <p:sldLayoutId id="2147483693" r:id="rId11"/>
    <p:sldLayoutId id="2147483692" r:id="rId12"/>
    <p:sldLayoutId id="2147483695" r:id="rId13"/>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188000" y="1844825"/>
            <a:ext cx="9732536" cy="1368152"/>
          </a:xfrm>
        </p:spPr>
        <p:txBody>
          <a:bodyPr/>
          <a:lstStyle/>
          <a:p>
            <a:r>
              <a:rPr lang="fr-FR" dirty="0"/>
              <a:t>CR-GR-HSE-406 HSE </a:t>
            </a:r>
            <a:r>
              <a:rPr lang="fr-FR" dirty="0" err="1"/>
              <a:t>requirements</a:t>
            </a:r>
            <a:r>
              <a:rPr lang="fr-FR" dirty="0"/>
              <a:t> for </a:t>
            </a:r>
            <a:r>
              <a:rPr lang="fr-FR" dirty="0" err="1"/>
              <a:t>personal</a:t>
            </a:r>
            <a:r>
              <a:rPr lang="fr-FR" dirty="0"/>
              <a:t> protective </a:t>
            </a:r>
            <a:r>
              <a:rPr lang="fr-FR" dirty="0" err="1"/>
              <a:t>equipment</a:t>
            </a:r>
            <a:endParaRPr lang="en-US" dirty="0"/>
          </a:p>
        </p:txBody>
      </p:sp>
      <p:sp>
        <p:nvSpPr>
          <p:cNvPr id="7" name="Espace réservé du texte 2"/>
          <p:cNvSpPr txBox="1">
            <a:spLocks/>
          </p:cNvSpPr>
          <p:nvPr/>
        </p:nvSpPr>
        <p:spPr>
          <a:xfrm>
            <a:off x="1115992" y="3212976"/>
            <a:ext cx="10380608" cy="3029760"/>
          </a:xfrm>
          <a:prstGeom prst="rect">
            <a:avLst/>
          </a:prstGeom>
        </p:spPr>
        <p:txBody>
          <a:bodyPr/>
          <a:lstStyle/>
          <a:p>
            <a:endParaRPr lang="en-US" dirty="0">
              <a:solidFill>
                <a:schemeClr val="bg1"/>
              </a:solidFill>
            </a:endParaRPr>
          </a:p>
          <a:p>
            <a:r>
              <a:rPr lang="fr-FR" b="1" i="1" dirty="0">
                <a:solidFill>
                  <a:schemeClr val="bg1"/>
                </a:solidFill>
                <a:latin typeface="+mn-lt"/>
              </a:rPr>
              <a:t>M&amp;S : </a:t>
            </a:r>
            <a:r>
              <a:rPr lang="fr-FR" b="1" i="1" dirty="0" err="1">
                <a:solidFill>
                  <a:schemeClr val="bg1"/>
                </a:solidFill>
                <a:latin typeface="+mn-lt"/>
              </a:rPr>
              <a:t>differences</a:t>
            </a:r>
            <a:r>
              <a:rPr lang="fr-FR" b="1" i="1" dirty="0">
                <a:solidFill>
                  <a:schemeClr val="bg1"/>
                </a:solidFill>
                <a:latin typeface="+mn-lt"/>
              </a:rPr>
              <a:t> </a:t>
            </a:r>
            <a:r>
              <a:rPr lang="fr-FR" b="1" i="1" dirty="0" err="1">
                <a:solidFill>
                  <a:schemeClr val="bg1"/>
                </a:solidFill>
                <a:latin typeface="+mn-lt"/>
              </a:rPr>
              <a:t>between</a:t>
            </a:r>
            <a:r>
              <a:rPr lang="fr-FR" b="1" i="1" dirty="0">
                <a:solidFill>
                  <a:schemeClr val="bg1"/>
                </a:solidFill>
                <a:latin typeface="+mn-lt"/>
              </a:rPr>
              <a:t> CR-GR-HSE-406 and </a:t>
            </a:r>
            <a:r>
              <a:rPr lang="en-US" b="1" i="1" dirty="0">
                <a:solidFill>
                  <a:schemeClr val="bg1"/>
                </a:solidFill>
                <a:latin typeface="+mn-lt"/>
              </a:rPr>
              <a:t>CR MS HSE 201  General Safety Rule (chapter 6)</a:t>
            </a:r>
          </a:p>
          <a:p>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11784632" cy="404664"/>
          </a:xfrm>
        </p:spPr>
        <p:txBody>
          <a:bodyPr/>
          <a:lstStyle/>
          <a:p>
            <a:r>
              <a:rPr lang="en-US"/>
              <a:t>Categories of risks against which PPE is designed to protect users</a:t>
            </a:r>
          </a:p>
        </p:txBody>
      </p:sp>
      <p:sp>
        <p:nvSpPr>
          <p:cNvPr id="3" name="Rectangle 2"/>
          <p:cNvSpPr/>
          <p:nvPr/>
        </p:nvSpPr>
        <p:spPr>
          <a:xfrm>
            <a:off x="911424" y="1196753"/>
            <a:ext cx="10585176" cy="3077766"/>
          </a:xfrm>
          <a:prstGeom prst="rect">
            <a:avLst/>
          </a:prstGeom>
        </p:spPr>
        <p:txBody>
          <a:bodyPr wrap="square">
            <a:spAutoFit/>
          </a:bodyPr>
          <a:lstStyle/>
          <a:p>
            <a:r>
              <a:rPr lang="fr-FR" b="1" err="1"/>
              <a:t>Category</a:t>
            </a:r>
            <a:r>
              <a:rPr lang="fr-FR" b="1"/>
              <a:t> 1 : </a:t>
            </a:r>
          </a:p>
          <a:p>
            <a:r>
              <a:rPr lang="en-US"/>
              <a:t>Risks that can cause superficial injuries</a:t>
            </a:r>
          </a:p>
          <a:p>
            <a:endParaRPr lang="fr-FR"/>
          </a:p>
          <a:p>
            <a:endParaRPr lang="fr-FR"/>
          </a:p>
          <a:p>
            <a:r>
              <a:rPr lang="fr-FR" b="1" err="1"/>
              <a:t>Category</a:t>
            </a:r>
            <a:r>
              <a:rPr lang="fr-FR" b="1"/>
              <a:t> 2 : </a:t>
            </a:r>
          </a:p>
          <a:p>
            <a:r>
              <a:rPr lang="en-US"/>
              <a:t>Risks that can cause serious injuries</a:t>
            </a:r>
          </a:p>
          <a:p>
            <a:r>
              <a:rPr lang="en-US" sz="1600"/>
              <a:t>Risks other than those mentioned in the categories of risks that can cause superficial injuries or irreversible or fatal injuries.</a:t>
            </a:r>
            <a:endParaRPr lang="fr-FR"/>
          </a:p>
          <a:p>
            <a:endParaRPr lang="fr-FR"/>
          </a:p>
          <a:p>
            <a:r>
              <a:rPr lang="fr-FR" b="1" err="1"/>
              <a:t>Category</a:t>
            </a:r>
            <a:r>
              <a:rPr lang="fr-FR" b="1"/>
              <a:t> 3 : </a:t>
            </a:r>
          </a:p>
          <a:p>
            <a:r>
              <a:rPr lang="en-US"/>
              <a:t>Risks that can cause irreversible or fatal injuries </a:t>
            </a:r>
          </a:p>
        </p:txBody>
      </p:sp>
    </p:spTree>
    <p:extLst>
      <p:ext uri="{BB962C8B-B14F-4D97-AF65-F5344CB8AC3E}">
        <p14:creationId xmlns:p14="http://schemas.microsoft.com/office/powerpoint/2010/main" val="267331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4" y="692696"/>
            <a:ext cx="5760639" cy="5400600"/>
          </a:xfrm>
          <a:solidFill>
            <a:schemeClr val="bg1">
              <a:alpha val="35000"/>
            </a:schemeClr>
          </a:solidFill>
        </p:spPr>
        <p:txBody>
          <a:bodyPr/>
          <a:lstStyle/>
          <a:p>
            <a:pPr>
              <a:spcBef>
                <a:spcPts val="1200"/>
              </a:spcBef>
            </a:pPr>
            <a:r>
              <a:rPr lang="fr-FR" b="1" dirty="0" err="1"/>
              <a:t>Context</a:t>
            </a:r>
            <a:r>
              <a:rPr lang="fr-FR" b="1" dirty="0"/>
              <a:t>:</a:t>
            </a:r>
          </a:p>
          <a:p>
            <a:pPr marL="719138" lvl="2" indent="-363538" algn="just" eaLnBrk="0" fontAlgn="base" hangingPunct="0">
              <a:spcBef>
                <a:spcPts val="300"/>
              </a:spcBef>
              <a:buFont typeface="Wingdings" panose="05000000000000000000" pitchFamily="2" charset="2"/>
              <a:buChar char="ü"/>
            </a:pPr>
            <a:r>
              <a:rPr lang="fr-FR" sz="1400" dirty="0">
                <a:latin typeface="+mj-lt"/>
              </a:rPr>
              <a:t>PPE = last </a:t>
            </a:r>
            <a:r>
              <a:rPr lang="fr-FR" sz="1400" dirty="0" err="1">
                <a:latin typeface="+mj-lt"/>
              </a:rPr>
              <a:t>barriers</a:t>
            </a:r>
            <a:r>
              <a:rPr lang="fr-FR" sz="1400" dirty="0">
                <a:latin typeface="+mj-lt"/>
              </a:rPr>
              <a:t> to </a:t>
            </a:r>
            <a:r>
              <a:rPr lang="fr-FR" sz="1400" dirty="0" err="1">
                <a:latin typeface="+mj-lt"/>
              </a:rPr>
              <a:t>protect</a:t>
            </a:r>
            <a:r>
              <a:rPr lang="fr-FR" sz="1400" dirty="0">
                <a:latin typeface="+mj-lt"/>
              </a:rPr>
              <a:t> </a:t>
            </a:r>
            <a:r>
              <a:rPr lang="fr-FR" sz="1400" dirty="0" err="1">
                <a:latin typeface="+mj-lt"/>
              </a:rPr>
              <a:t>wokers</a:t>
            </a:r>
            <a:endParaRPr lang="fr-FR" sz="1400" dirty="0">
              <a:latin typeface="+mj-lt"/>
            </a:endParaRPr>
          </a:p>
          <a:p>
            <a:pPr marL="719138" lvl="2" indent="-363538" algn="just" eaLnBrk="0" fontAlgn="base" hangingPunct="0">
              <a:spcBef>
                <a:spcPts val="300"/>
              </a:spcBef>
              <a:buFont typeface="Wingdings" panose="05000000000000000000" pitchFamily="2" charset="2"/>
              <a:buChar char="ü"/>
            </a:pPr>
            <a:r>
              <a:rPr lang="en-US" sz="1400" dirty="0">
                <a:latin typeface="+mj-lt"/>
              </a:rPr>
              <a:t>150,000 people (Total and contractors) concerned</a:t>
            </a:r>
          </a:p>
          <a:p>
            <a:pPr marL="719138" lvl="2" indent="-363538" algn="just" eaLnBrk="0" fontAlgn="base" hangingPunct="0">
              <a:spcBef>
                <a:spcPts val="300"/>
              </a:spcBef>
              <a:buFont typeface="Wingdings" panose="05000000000000000000" pitchFamily="2" charset="2"/>
              <a:buChar char="ü"/>
            </a:pPr>
            <a:r>
              <a:rPr lang="en-US" sz="1400" dirty="0">
                <a:latin typeface="+mj-lt"/>
              </a:rPr>
              <a:t>Areas most affected: hands, eyes, face, head, feet, trunk</a:t>
            </a:r>
          </a:p>
          <a:p>
            <a:pPr>
              <a:spcBef>
                <a:spcPts val="1200"/>
              </a:spcBef>
            </a:pPr>
            <a:r>
              <a:rPr lang="fr-FR" b="1" dirty="0"/>
              <a:t>Scope</a:t>
            </a:r>
            <a:r>
              <a:rPr lang="fr-FR" dirty="0"/>
              <a:t>: all </a:t>
            </a:r>
            <a:r>
              <a:rPr lang="fr-FR" dirty="0" err="1"/>
              <a:t>entities</a:t>
            </a:r>
            <a:r>
              <a:rPr lang="fr-FR" dirty="0"/>
              <a:t> of the </a:t>
            </a:r>
            <a:r>
              <a:rPr lang="fr-FR" dirty="0" err="1"/>
              <a:t>operated</a:t>
            </a:r>
            <a:r>
              <a:rPr lang="fr-FR" dirty="0"/>
              <a:t> </a:t>
            </a:r>
            <a:r>
              <a:rPr lang="fr-FR" dirty="0" err="1"/>
              <a:t>domain</a:t>
            </a:r>
            <a:endParaRPr lang="fr-FR" dirty="0"/>
          </a:p>
          <a:p>
            <a:pPr>
              <a:spcBef>
                <a:spcPts val="1200"/>
              </a:spcBef>
            </a:pPr>
            <a:r>
              <a:rPr lang="fr-FR" dirty="0" err="1"/>
              <a:t>Defines</a:t>
            </a:r>
            <a:r>
              <a:rPr lang="fr-FR" dirty="0"/>
              <a:t> 10 </a:t>
            </a:r>
            <a:r>
              <a:rPr lang="fr-FR" dirty="0" err="1"/>
              <a:t>requirements</a:t>
            </a:r>
            <a:r>
              <a:rPr lang="fr-FR" dirty="0"/>
              <a:t>, </a:t>
            </a:r>
            <a:r>
              <a:rPr lang="fr-FR" dirty="0" err="1"/>
              <a:t>grouped</a:t>
            </a:r>
            <a:r>
              <a:rPr lang="fr-FR" dirty="0"/>
              <a:t> </a:t>
            </a:r>
            <a:r>
              <a:rPr lang="fr-FR" dirty="0" err="1"/>
              <a:t>into</a:t>
            </a:r>
            <a:r>
              <a:rPr lang="fr-FR" dirty="0"/>
              <a:t> 5 </a:t>
            </a:r>
            <a:r>
              <a:rPr lang="fr-FR" dirty="0" err="1"/>
              <a:t>themes</a:t>
            </a:r>
            <a:r>
              <a:rPr lang="fr-FR" dirty="0"/>
              <a:t>:</a:t>
            </a:r>
          </a:p>
          <a:p>
            <a:pPr marL="719138" lvl="2" indent="-363538">
              <a:spcBef>
                <a:spcPts val="300"/>
              </a:spcBef>
              <a:buFont typeface="Wingdings" panose="05000000000000000000" pitchFamily="2" charset="2"/>
              <a:buChar char="ü"/>
            </a:pPr>
            <a:r>
              <a:rPr lang="fr-FR" sz="1400" dirty="0">
                <a:latin typeface="+mj-lt"/>
              </a:rPr>
              <a:t>Organisation of PPE management</a:t>
            </a:r>
          </a:p>
          <a:p>
            <a:pPr marL="719138" lvl="2" indent="-363538">
              <a:spcBef>
                <a:spcPts val="300"/>
              </a:spcBef>
              <a:buFont typeface="Wingdings" panose="05000000000000000000" pitchFamily="2" charset="2"/>
              <a:buChar char="ü"/>
            </a:pPr>
            <a:r>
              <a:rPr lang="fr-FR" sz="1400" dirty="0">
                <a:latin typeface="+mj-lt"/>
              </a:rPr>
              <a:t>Risk </a:t>
            </a:r>
            <a:r>
              <a:rPr lang="fr-FR" sz="1400" dirty="0" err="1">
                <a:latin typeface="+mj-lt"/>
              </a:rPr>
              <a:t>assessment</a:t>
            </a:r>
            <a:r>
              <a:rPr lang="fr-FR" sz="1400" dirty="0">
                <a:latin typeface="+mj-lt"/>
              </a:rPr>
              <a:t> and PPE identification</a:t>
            </a:r>
          </a:p>
          <a:p>
            <a:pPr marL="719138" lvl="2" indent="-363538">
              <a:spcBef>
                <a:spcPts val="300"/>
              </a:spcBef>
              <a:buFont typeface="Wingdings" panose="05000000000000000000" pitchFamily="2" charset="2"/>
              <a:buChar char="ü"/>
            </a:pPr>
            <a:r>
              <a:rPr lang="fr-FR" sz="1400" dirty="0" err="1">
                <a:latin typeface="+mj-lt"/>
              </a:rPr>
              <a:t>Procuring</a:t>
            </a:r>
            <a:r>
              <a:rPr lang="fr-FR" sz="1400" dirty="0">
                <a:latin typeface="+mj-lt"/>
              </a:rPr>
              <a:t> PPE</a:t>
            </a:r>
          </a:p>
          <a:p>
            <a:pPr marL="719138" lvl="2" indent="-363538">
              <a:spcBef>
                <a:spcPts val="300"/>
              </a:spcBef>
              <a:buFont typeface="Wingdings" panose="05000000000000000000" pitchFamily="2" charset="2"/>
              <a:buChar char="ü"/>
            </a:pPr>
            <a:r>
              <a:rPr lang="fr-FR" sz="1400" dirty="0" err="1">
                <a:latin typeface="+mj-lt"/>
              </a:rPr>
              <a:t>Using</a:t>
            </a:r>
            <a:r>
              <a:rPr lang="fr-FR" sz="1400" dirty="0">
                <a:latin typeface="+mj-lt"/>
              </a:rPr>
              <a:t> PPE</a:t>
            </a:r>
          </a:p>
          <a:p>
            <a:pPr marL="719138" lvl="2" indent="-363538">
              <a:spcBef>
                <a:spcPts val="300"/>
              </a:spcBef>
              <a:buFont typeface="Wingdings" panose="05000000000000000000" pitchFamily="2" charset="2"/>
              <a:buChar char="ü"/>
            </a:pPr>
            <a:r>
              <a:rPr lang="fr-FR" sz="1400" dirty="0">
                <a:latin typeface="+mj-lt"/>
              </a:rPr>
              <a:t>Storage, inspection and maintenance of PPE</a:t>
            </a:r>
          </a:p>
          <a:p>
            <a:pPr>
              <a:spcBef>
                <a:spcPts val="1200"/>
              </a:spcBef>
            </a:pPr>
            <a:r>
              <a:rPr lang="fr-FR" dirty="0" err="1"/>
              <a:t>Remplacing</a:t>
            </a:r>
            <a:r>
              <a:rPr lang="fr-FR" dirty="0"/>
              <a:t> </a:t>
            </a:r>
            <a:r>
              <a:rPr lang="fr-FR" dirty="0" err="1"/>
              <a:t>branch</a:t>
            </a:r>
            <a:r>
              <a:rPr lang="fr-FR" dirty="0"/>
              <a:t> document :</a:t>
            </a:r>
          </a:p>
          <a:p>
            <a:pPr marL="719138" lvl="2" indent="-363538">
              <a:spcBef>
                <a:spcPts val="300"/>
              </a:spcBef>
              <a:buFont typeface="Wingdings" panose="05000000000000000000" pitchFamily="2" charset="2"/>
              <a:buChar char="ü"/>
            </a:pPr>
            <a:r>
              <a:rPr lang="fr-FR" sz="1400" dirty="0">
                <a:latin typeface="+mj-lt"/>
              </a:rPr>
              <a:t>CR EP HSE 062  </a:t>
            </a:r>
            <a:r>
              <a:rPr lang="fr-FR" sz="1400" dirty="0" err="1">
                <a:latin typeface="+mj-lt"/>
              </a:rPr>
              <a:t>Personal</a:t>
            </a:r>
            <a:r>
              <a:rPr lang="fr-FR" sz="1400" dirty="0">
                <a:latin typeface="+mj-lt"/>
              </a:rPr>
              <a:t> Protective Equipment</a:t>
            </a:r>
          </a:p>
          <a:p>
            <a:pPr marL="719138" lvl="2" indent="-363538">
              <a:spcBef>
                <a:spcPts val="300"/>
              </a:spcBef>
              <a:buFont typeface="Wingdings" panose="05000000000000000000" pitchFamily="2" charset="2"/>
              <a:buChar char="ü"/>
            </a:pPr>
            <a:r>
              <a:rPr lang="fr-FR" sz="1400" dirty="0">
                <a:latin typeface="+mj-lt"/>
              </a:rPr>
              <a:t>CR GAZ HSE 023  </a:t>
            </a:r>
            <a:r>
              <a:rPr lang="fr-FR" sz="1400" dirty="0" err="1">
                <a:latin typeface="+mj-lt"/>
              </a:rPr>
              <a:t>Personal</a:t>
            </a:r>
            <a:r>
              <a:rPr lang="fr-FR" sz="1400" dirty="0">
                <a:latin typeface="+mj-lt"/>
              </a:rPr>
              <a:t> Protective Equipment</a:t>
            </a:r>
          </a:p>
          <a:p>
            <a:pPr marL="719138" lvl="2" indent="-363538">
              <a:spcBef>
                <a:spcPts val="300"/>
              </a:spcBef>
              <a:buFont typeface="Wingdings" panose="05000000000000000000" pitchFamily="2" charset="2"/>
              <a:buChar char="ü"/>
            </a:pPr>
            <a:r>
              <a:rPr lang="fr-FR" sz="1400" dirty="0">
                <a:latin typeface="+mj-lt"/>
              </a:rPr>
              <a:t>CR MS HSE 201  General </a:t>
            </a:r>
            <a:r>
              <a:rPr lang="fr-FR" sz="1400" dirty="0" err="1">
                <a:latin typeface="+mj-lt"/>
              </a:rPr>
              <a:t>Safety</a:t>
            </a:r>
            <a:r>
              <a:rPr lang="fr-FR" sz="1400" dirty="0">
                <a:latin typeface="+mj-lt"/>
              </a:rPr>
              <a:t> Rule (</a:t>
            </a:r>
            <a:r>
              <a:rPr lang="fr-FR" sz="1400" dirty="0" err="1">
                <a:latin typeface="+mj-lt"/>
              </a:rPr>
              <a:t>chapter</a:t>
            </a:r>
            <a:r>
              <a:rPr lang="fr-FR" sz="1400" dirty="0">
                <a:latin typeface="+mj-lt"/>
              </a:rPr>
              <a:t> 6)</a:t>
            </a:r>
          </a:p>
          <a:p>
            <a:pPr marL="719138" lvl="2" indent="-363538">
              <a:spcBef>
                <a:spcPts val="300"/>
              </a:spcBef>
              <a:buFont typeface="Wingdings" panose="05000000000000000000" pitchFamily="2" charset="2"/>
              <a:buChar char="ü"/>
            </a:pPr>
            <a:r>
              <a:rPr lang="fr-FR" sz="1400" dirty="0">
                <a:latin typeface="+mj-lt"/>
              </a:rPr>
              <a:t>CR RC HSE 139   </a:t>
            </a:r>
            <a:r>
              <a:rPr lang="fr-FR" sz="1400" dirty="0" err="1">
                <a:latin typeface="+mj-lt"/>
              </a:rPr>
              <a:t>Personal</a:t>
            </a:r>
            <a:r>
              <a:rPr lang="fr-FR" sz="1400" dirty="0">
                <a:latin typeface="+mj-lt"/>
              </a:rPr>
              <a:t> Protective Equipment (PPE)</a:t>
            </a:r>
          </a:p>
          <a:p>
            <a:pPr algn="l">
              <a:spcBef>
                <a:spcPts val="1200"/>
              </a:spcBef>
            </a:pPr>
            <a:r>
              <a:rPr lang="fr-FR" b="1" dirty="0"/>
              <a:t>Date of publication in REFLEX: </a:t>
            </a:r>
            <a:r>
              <a:rPr lang="fr-FR" dirty="0"/>
              <a:t>11/03/2020</a:t>
            </a:r>
          </a:p>
          <a:p>
            <a:pPr algn="l">
              <a:spcBef>
                <a:spcPts val="1200"/>
              </a:spcBef>
            </a:pPr>
            <a:r>
              <a:rPr lang="fr-FR" b="1" dirty="0"/>
              <a:t>Effective date: </a:t>
            </a:r>
            <a:r>
              <a:rPr lang="fr-FR" dirty="0"/>
              <a:t>11/09/2020</a:t>
            </a:r>
          </a:p>
        </p:txBody>
      </p:sp>
      <p:sp>
        <p:nvSpPr>
          <p:cNvPr id="4" name="ZoneTexte 3"/>
          <p:cNvSpPr txBox="1"/>
          <p:nvPr/>
        </p:nvSpPr>
        <p:spPr>
          <a:xfrm>
            <a:off x="191342" y="188640"/>
            <a:ext cx="5760641" cy="338554"/>
          </a:xfrm>
          <a:prstGeom prst="rect">
            <a:avLst/>
          </a:prstGeom>
          <a:solidFill>
            <a:schemeClr val="bg1">
              <a:alpha val="35000"/>
            </a:schemeClr>
          </a:solidFill>
        </p:spPr>
        <p:txBody>
          <a:bodyPr/>
          <a:lstStyle>
            <a:lvl1pPr marL="342900" indent="-342900">
              <a:spcBef>
                <a:spcPts val="1200"/>
              </a:spcBef>
              <a:buFont typeface="Wingdings" pitchFamily="2" charset="2"/>
              <a:buChar char="q"/>
              <a:defRPr sz="1600" b="0" baseline="0">
                <a:latin typeface="+mj-lt"/>
              </a:defRPr>
            </a:lvl1pPr>
            <a:lvl2pPr>
              <a:buFont typeface="Wingdings" pitchFamily="2" charset="2"/>
              <a:buChar char="q"/>
              <a:defRPr sz="1600"/>
            </a:lvl2pPr>
            <a:lvl3pPr marL="719138" lvl="2" indent="-363538">
              <a:spcBef>
                <a:spcPts val="300"/>
              </a:spcBef>
              <a:buFont typeface="Wingdings" panose="05000000000000000000" pitchFamily="2" charset="2"/>
              <a:buChar char="ü"/>
              <a:defRPr sz="1400">
                <a:latin typeface="+mj-lt"/>
              </a:defRPr>
            </a:lvl3pPr>
          </a:lstStyle>
          <a:p>
            <a:pPr marL="0" indent="0" algn="ctr">
              <a:buNone/>
            </a:pPr>
            <a:r>
              <a:rPr lang="fr-FR" sz="1800" b="1">
                <a:solidFill>
                  <a:schemeClr val="tx1"/>
                </a:solidFill>
              </a:rPr>
              <a:t>CR-GR-HSE-406</a:t>
            </a:r>
          </a:p>
        </p:txBody>
      </p:sp>
    </p:spTree>
    <p:extLst>
      <p:ext uri="{BB962C8B-B14F-4D97-AF65-F5344CB8AC3E}">
        <p14:creationId xmlns:p14="http://schemas.microsoft.com/office/powerpoint/2010/main" val="398463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Main </a:t>
            </a:r>
            <a:r>
              <a:rPr lang="fr-FR" err="1"/>
              <a:t>requirements</a:t>
            </a:r>
            <a:r>
              <a:rPr lang="fr-FR"/>
              <a:t> of CR-GR-HSE-406</a:t>
            </a:r>
          </a:p>
        </p:txBody>
      </p:sp>
      <p:sp>
        <p:nvSpPr>
          <p:cNvPr id="7" name="Espace réservé du texte 1"/>
          <p:cNvSpPr txBox="1">
            <a:spLocks/>
          </p:cNvSpPr>
          <p:nvPr/>
        </p:nvSpPr>
        <p:spPr>
          <a:xfrm>
            <a:off x="911424" y="1124744"/>
            <a:ext cx="10513168" cy="460851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defTabSz="685800">
              <a:spcBef>
                <a:spcPts val="600"/>
              </a:spcBef>
              <a:spcAft>
                <a:spcPts val="600"/>
              </a:spcAft>
              <a:buFont typeface="Wingdings" panose="05000000000000000000" pitchFamily="2" charset="2"/>
              <a:buChar char="§"/>
            </a:pPr>
            <a:r>
              <a:rPr lang="fr-FR" b="0" err="1">
                <a:solidFill>
                  <a:schemeClr val="tx1"/>
                </a:solidFill>
              </a:rPr>
              <a:t>Documented</a:t>
            </a:r>
            <a:r>
              <a:rPr lang="fr-FR" b="0">
                <a:solidFill>
                  <a:schemeClr val="tx1"/>
                </a:solidFill>
              </a:rPr>
              <a:t> </a:t>
            </a:r>
            <a:r>
              <a:rPr lang="fr-FR" b="0" err="1">
                <a:solidFill>
                  <a:schemeClr val="tx1"/>
                </a:solidFill>
              </a:rPr>
              <a:t>procedure</a:t>
            </a:r>
            <a:r>
              <a:rPr lang="fr-FR" b="0">
                <a:solidFill>
                  <a:schemeClr val="tx1"/>
                </a:solidFill>
              </a:rPr>
              <a:t> for PPE management</a:t>
            </a:r>
          </a:p>
          <a:p>
            <a:pPr defTabSz="685800">
              <a:spcBef>
                <a:spcPts val="600"/>
              </a:spcBef>
              <a:spcAft>
                <a:spcPts val="600"/>
              </a:spcAft>
              <a:buFont typeface="Wingdings" panose="05000000000000000000" pitchFamily="2" charset="2"/>
              <a:buChar char="§"/>
            </a:pPr>
            <a:r>
              <a:rPr lang="fr-FR" b="0" err="1">
                <a:solidFill>
                  <a:schemeClr val="tx1"/>
                </a:solidFill>
              </a:rPr>
              <a:t>Assignment</a:t>
            </a:r>
            <a:r>
              <a:rPr lang="fr-FR" b="0">
                <a:solidFill>
                  <a:schemeClr val="tx1"/>
                </a:solidFill>
              </a:rPr>
              <a:t> of a PPE </a:t>
            </a:r>
            <a:r>
              <a:rPr lang="fr-FR" b="0" err="1">
                <a:solidFill>
                  <a:schemeClr val="tx1"/>
                </a:solidFill>
              </a:rPr>
              <a:t>coordinator</a:t>
            </a:r>
            <a:r>
              <a:rPr lang="fr-FR" b="0">
                <a:solidFill>
                  <a:schemeClr val="tx1"/>
                </a:solidFill>
              </a:rPr>
              <a:t> </a:t>
            </a:r>
            <a:r>
              <a:rPr lang="fr-FR" b="0" err="1">
                <a:solidFill>
                  <a:schemeClr val="tx1"/>
                </a:solidFill>
              </a:rPr>
              <a:t>role</a:t>
            </a:r>
            <a:endParaRPr lang="fr-FR" b="0">
              <a:solidFill>
                <a:schemeClr val="tx1"/>
              </a:solidFill>
            </a:endParaRPr>
          </a:p>
          <a:p>
            <a:pPr defTabSz="685800">
              <a:spcBef>
                <a:spcPts val="600"/>
              </a:spcBef>
              <a:spcAft>
                <a:spcPts val="600"/>
              </a:spcAft>
              <a:buFont typeface="Wingdings" panose="05000000000000000000" pitchFamily="2" charset="2"/>
              <a:buChar char="§"/>
            </a:pPr>
            <a:r>
              <a:rPr lang="en-US" b="0">
                <a:solidFill>
                  <a:schemeClr val="tx1"/>
                </a:solidFill>
              </a:rPr>
              <a:t>Access for all personnel  (including contractors) to appropriate PPE provided by the employer</a:t>
            </a:r>
            <a:endParaRPr lang="fr-FR" b="0">
              <a:solidFill>
                <a:schemeClr val="tx1"/>
              </a:solidFill>
            </a:endParaRPr>
          </a:p>
          <a:p>
            <a:pPr defTabSz="685800">
              <a:spcBef>
                <a:spcPts val="600"/>
              </a:spcBef>
              <a:spcAft>
                <a:spcPts val="600"/>
              </a:spcAft>
              <a:buFont typeface="Wingdings" panose="05000000000000000000" pitchFamily="2" charset="2"/>
              <a:buChar char="§"/>
            </a:pPr>
            <a:r>
              <a:rPr lang="fr-FR" b="0">
                <a:solidFill>
                  <a:schemeClr val="tx1"/>
                </a:solidFill>
              </a:rPr>
              <a:t>Information and training of PPE </a:t>
            </a:r>
            <a:r>
              <a:rPr lang="fr-FR" b="0" err="1">
                <a:solidFill>
                  <a:schemeClr val="tx1"/>
                </a:solidFill>
              </a:rPr>
              <a:t>users</a:t>
            </a:r>
            <a:endParaRPr lang="fr-FR" b="0">
              <a:solidFill>
                <a:schemeClr val="tx1"/>
              </a:solidFill>
            </a:endParaRPr>
          </a:p>
          <a:p>
            <a:pPr defTabSz="685800">
              <a:spcBef>
                <a:spcPts val="600"/>
              </a:spcBef>
              <a:spcAft>
                <a:spcPts val="600"/>
              </a:spcAft>
              <a:buFont typeface="Wingdings" panose="05000000000000000000" pitchFamily="2" charset="2"/>
              <a:buChar char="§"/>
            </a:pPr>
            <a:r>
              <a:rPr lang="en-US" b="0">
                <a:solidFill>
                  <a:schemeClr val="tx1"/>
                </a:solidFill>
              </a:rPr>
              <a:t>Assessing risks in the workplace and identifying the PPE required</a:t>
            </a:r>
          </a:p>
          <a:p>
            <a:pPr defTabSz="685800">
              <a:spcBef>
                <a:spcPts val="600"/>
              </a:spcBef>
              <a:spcAft>
                <a:spcPts val="600"/>
              </a:spcAft>
              <a:buFont typeface="Wingdings" panose="05000000000000000000" pitchFamily="2" charset="2"/>
              <a:buChar char="§"/>
            </a:pPr>
            <a:r>
              <a:rPr lang="en-US" b="0">
                <a:solidFill>
                  <a:schemeClr val="tx1"/>
                </a:solidFill>
              </a:rPr>
              <a:t>PPE requirements detailed in a specification</a:t>
            </a:r>
          </a:p>
          <a:p>
            <a:pPr defTabSz="685800">
              <a:spcBef>
                <a:spcPts val="600"/>
              </a:spcBef>
              <a:spcAft>
                <a:spcPts val="600"/>
              </a:spcAft>
              <a:buFont typeface="Wingdings" panose="05000000000000000000" pitchFamily="2" charset="2"/>
              <a:buChar char="§"/>
            </a:pPr>
            <a:r>
              <a:rPr lang="fr-FR" b="0" err="1">
                <a:solidFill>
                  <a:schemeClr val="tx1"/>
                </a:solidFill>
              </a:rPr>
              <a:t>Wearing</a:t>
            </a:r>
            <a:r>
              <a:rPr lang="fr-FR" b="0">
                <a:solidFill>
                  <a:schemeClr val="tx1"/>
                </a:solidFill>
              </a:rPr>
              <a:t> and </a:t>
            </a:r>
            <a:r>
              <a:rPr lang="fr-FR" b="0" err="1">
                <a:solidFill>
                  <a:schemeClr val="tx1"/>
                </a:solidFill>
              </a:rPr>
              <a:t>using</a:t>
            </a:r>
            <a:r>
              <a:rPr lang="fr-FR" b="0">
                <a:solidFill>
                  <a:schemeClr val="tx1"/>
                </a:solidFill>
              </a:rPr>
              <a:t> PPE</a:t>
            </a:r>
          </a:p>
          <a:p>
            <a:pPr defTabSz="685800">
              <a:spcBef>
                <a:spcPts val="600"/>
              </a:spcBef>
              <a:spcAft>
                <a:spcPts val="600"/>
              </a:spcAft>
              <a:buFont typeface="Wingdings" panose="05000000000000000000" pitchFamily="2" charset="2"/>
              <a:buChar char="§"/>
            </a:pPr>
            <a:r>
              <a:rPr lang="fr-FR" b="0">
                <a:solidFill>
                  <a:schemeClr val="tx1"/>
                </a:solidFill>
              </a:rPr>
              <a:t>Replacement of PPE</a:t>
            </a:r>
          </a:p>
          <a:p>
            <a:pPr defTabSz="685800">
              <a:spcBef>
                <a:spcPts val="600"/>
              </a:spcBef>
              <a:spcAft>
                <a:spcPts val="600"/>
              </a:spcAft>
              <a:buFont typeface="Wingdings" panose="05000000000000000000" pitchFamily="2" charset="2"/>
              <a:buChar char="§"/>
            </a:pPr>
            <a:r>
              <a:rPr lang="fr-FR" b="0">
                <a:solidFill>
                  <a:schemeClr val="tx1"/>
                </a:solidFill>
              </a:rPr>
              <a:t>PPE </a:t>
            </a:r>
            <a:r>
              <a:rPr lang="fr-FR" b="0" err="1">
                <a:solidFill>
                  <a:schemeClr val="tx1"/>
                </a:solidFill>
              </a:rPr>
              <a:t>storage</a:t>
            </a:r>
            <a:r>
              <a:rPr lang="fr-FR" b="0">
                <a:solidFill>
                  <a:schemeClr val="tx1"/>
                </a:solidFill>
              </a:rPr>
              <a:t> and </a:t>
            </a:r>
            <a:r>
              <a:rPr lang="fr-FR" b="0" err="1">
                <a:solidFill>
                  <a:schemeClr val="tx1"/>
                </a:solidFill>
              </a:rPr>
              <a:t>availability</a:t>
            </a:r>
            <a:endParaRPr lang="fr-FR" b="0">
              <a:solidFill>
                <a:schemeClr val="tx1"/>
              </a:solidFill>
            </a:endParaRPr>
          </a:p>
          <a:p>
            <a:pPr defTabSz="685800">
              <a:spcBef>
                <a:spcPts val="600"/>
              </a:spcBef>
              <a:spcAft>
                <a:spcPts val="600"/>
              </a:spcAft>
              <a:buFont typeface="Wingdings" panose="05000000000000000000" pitchFamily="2" charset="2"/>
              <a:buChar char="§"/>
            </a:pPr>
            <a:r>
              <a:rPr lang="fr-FR" b="0">
                <a:solidFill>
                  <a:schemeClr val="tx1"/>
                </a:solidFill>
              </a:rPr>
              <a:t>PPE Inspection and Maintenance Programme</a:t>
            </a:r>
          </a:p>
          <a:p>
            <a:pPr marL="0" indent="0" defTabSz="685800">
              <a:spcAft>
                <a:spcPts val="1200"/>
              </a:spcAft>
            </a:pPr>
            <a:endParaRPr lang="fr-FR" b="0">
              <a:solidFill>
                <a:schemeClr val="tx1"/>
              </a:solidFill>
            </a:endParaRPr>
          </a:p>
          <a:p>
            <a:pPr marL="0" indent="0" defTabSz="685800">
              <a:spcAft>
                <a:spcPts val="1200"/>
              </a:spcAft>
            </a:pPr>
            <a:endParaRPr lang="fr-FR" b="0">
              <a:solidFill>
                <a:schemeClr val="tx1"/>
              </a:solidFill>
            </a:endParaRPr>
          </a:p>
        </p:txBody>
      </p:sp>
    </p:spTree>
    <p:extLst>
      <p:ext uri="{BB962C8B-B14F-4D97-AF65-F5344CB8AC3E}">
        <p14:creationId xmlns:p14="http://schemas.microsoft.com/office/powerpoint/2010/main" val="77568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REQUIREMENTS</a:t>
            </a:r>
          </a:p>
        </p:txBody>
      </p:sp>
      <p:sp>
        <p:nvSpPr>
          <p:cNvPr id="4" name="ZoneTexte 3"/>
          <p:cNvSpPr txBox="1"/>
          <p:nvPr/>
        </p:nvSpPr>
        <p:spPr>
          <a:xfrm rot="19448902">
            <a:off x="2089766" y="1696090"/>
            <a:ext cx="484428" cy="246221"/>
          </a:xfrm>
          <a:prstGeom prst="rect">
            <a:avLst/>
          </a:prstGeom>
          <a:noFill/>
        </p:spPr>
        <p:txBody>
          <a:bodyPr wrap="none" rtlCol="0">
            <a:spAutoFit/>
          </a:bodyPr>
          <a:lstStyle/>
          <a:p>
            <a:r>
              <a:rPr lang="fr-FR" sz="1000" b="1">
                <a:solidFill>
                  <a:srgbClr val="FF0000"/>
                </a:solidFill>
              </a:rPr>
              <a:t>NEW</a:t>
            </a:r>
          </a:p>
        </p:txBody>
      </p:sp>
      <p:pic>
        <p:nvPicPr>
          <p:cNvPr id="6" name="Image 5">
            <a:extLst>
              <a:ext uri="{FF2B5EF4-FFF2-40B4-BE49-F238E27FC236}">
                <a16:creationId xmlns:a16="http://schemas.microsoft.com/office/drawing/2014/main" id="{71EAD27A-98DD-4F78-8ADF-3B98FC44C74B}"/>
              </a:ext>
            </a:extLst>
          </p:cNvPr>
          <p:cNvPicPr>
            <a:picLocks noChangeAspect="1"/>
          </p:cNvPicPr>
          <p:nvPr/>
        </p:nvPicPr>
        <p:blipFill>
          <a:blip r:embed="rId3"/>
          <a:stretch>
            <a:fillRect/>
          </a:stretch>
        </p:blipFill>
        <p:spPr>
          <a:xfrm>
            <a:off x="2809515" y="499012"/>
            <a:ext cx="6572969" cy="963435"/>
          </a:xfrm>
          <a:prstGeom prst="rect">
            <a:avLst/>
          </a:prstGeom>
        </p:spPr>
      </p:pic>
      <p:pic>
        <p:nvPicPr>
          <p:cNvPr id="19" name="Image 18">
            <a:extLst>
              <a:ext uri="{FF2B5EF4-FFF2-40B4-BE49-F238E27FC236}">
                <a16:creationId xmlns:a16="http://schemas.microsoft.com/office/drawing/2014/main" id="{A8445C30-3A92-484F-B919-CA01B802508A}"/>
              </a:ext>
            </a:extLst>
          </p:cNvPr>
          <p:cNvPicPr>
            <a:picLocks noChangeAspect="1"/>
          </p:cNvPicPr>
          <p:nvPr/>
        </p:nvPicPr>
        <p:blipFill>
          <a:blip r:embed="rId4"/>
          <a:stretch>
            <a:fillRect/>
          </a:stretch>
        </p:blipFill>
        <p:spPr>
          <a:xfrm>
            <a:off x="2447924" y="1874975"/>
            <a:ext cx="7296150" cy="933450"/>
          </a:xfrm>
          <a:prstGeom prst="rect">
            <a:avLst/>
          </a:prstGeom>
          <a:ln w="38100">
            <a:solidFill>
              <a:srgbClr val="00B050"/>
            </a:solidFill>
          </a:ln>
        </p:spPr>
      </p:pic>
      <p:sp>
        <p:nvSpPr>
          <p:cNvPr id="20" name="Espace réservé du texte 1">
            <a:extLst>
              <a:ext uri="{FF2B5EF4-FFF2-40B4-BE49-F238E27FC236}">
                <a16:creationId xmlns:a16="http://schemas.microsoft.com/office/drawing/2014/main" id="{337BFB0C-661B-448F-AE72-92280977B1F3}"/>
              </a:ext>
            </a:extLst>
          </p:cNvPr>
          <p:cNvSpPr txBox="1">
            <a:spLocks/>
          </p:cNvSpPr>
          <p:nvPr/>
        </p:nvSpPr>
        <p:spPr>
          <a:xfrm>
            <a:off x="875420" y="3038766"/>
            <a:ext cx="10873208" cy="31822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285750" indent="-285750" algn="just">
              <a:buFont typeface="Wingdings" panose="05000000000000000000" pitchFamily="2" charset="2"/>
              <a:buChar char=""/>
            </a:pPr>
            <a:r>
              <a:rPr lang="fr-FR" sz="1400" b="0" i="1">
                <a:solidFill>
                  <a:schemeClr val="tx1"/>
                </a:solidFill>
              </a:rPr>
              <a:t>This </a:t>
            </a:r>
            <a:r>
              <a:rPr lang="fr-FR" sz="1400" b="0" i="1" err="1">
                <a:solidFill>
                  <a:schemeClr val="tx1"/>
                </a:solidFill>
              </a:rPr>
              <a:t>procedure</a:t>
            </a:r>
            <a:r>
              <a:rPr lang="fr-FR" sz="1400" b="0" i="1">
                <a:solidFill>
                  <a:schemeClr val="tx1"/>
                </a:solidFill>
              </a:rPr>
              <a:t> </a:t>
            </a:r>
            <a:r>
              <a:rPr lang="fr-FR" sz="1400" b="0" i="1" err="1">
                <a:solidFill>
                  <a:schemeClr val="tx1"/>
                </a:solidFill>
              </a:rPr>
              <a:t>is</a:t>
            </a:r>
            <a:r>
              <a:rPr lang="fr-FR" sz="1400" b="0" i="1">
                <a:solidFill>
                  <a:schemeClr val="tx1"/>
                </a:solidFill>
              </a:rPr>
              <a:t> a new </a:t>
            </a:r>
            <a:r>
              <a:rPr lang="fr-FR" sz="1400" b="0" i="1" err="1">
                <a:solidFill>
                  <a:schemeClr val="tx1"/>
                </a:solidFill>
              </a:rPr>
              <a:t>requirement</a:t>
            </a:r>
            <a:r>
              <a:rPr lang="fr-FR" sz="1400" b="0" i="1">
                <a:solidFill>
                  <a:schemeClr val="tx1"/>
                </a:solidFill>
              </a:rPr>
              <a:t>. </a:t>
            </a:r>
            <a:r>
              <a:rPr lang="fr-FR" sz="1400" b="0" i="1" err="1">
                <a:solidFill>
                  <a:schemeClr val="tx1"/>
                </a:solidFill>
              </a:rPr>
              <a:t>Entities</a:t>
            </a:r>
            <a:r>
              <a:rPr lang="fr-FR" sz="1400" b="0" i="1">
                <a:solidFill>
                  <a:schemeClr val="tx1"/>
                </a:solidFill>
              </a:rPr>
              <a:t> and </a:t>
            </a:r>
            <a:r>
              <a:rPr lang="fr-FR" sz="1400" b="0" i="1" err="1">
                <a:solidFill>
                  <a:schemeClr val="tx1"/>
                </a:solidFill>
              </a:rPr>
              <a:t>affiliates</a:t>
            </a:r>
            <a:r>
              <a:rPr lang="fr-FR" sz="1400" b="0" i="1">
                <a:solidFill>
                  <a:schemeClr val="tx1"/>
                </a:solidFill>
              </a:rPr>
              <a:t> </a:t>
            </a:r>
            <a:r>
              <a:rPr lang="fr-FR" sz="1400" b="0" i="1" err="1">
                <a:solidFill>
                  <a:schemeClr val="tx1"/>
                </a:solidFill>
              </a:rPr>
              <a:t>which</a:t>
            </a:r>
            <a:r>
              <a:rPr lang="en-US" sz="1400" b="0" i="1">
                <a:solidFill>
                  <a:schemeClr val="tx1"/>
                </a:solidFill>
              </a:rPr>
              <a:t> do not have such a procedures shall develop and implement it.</a:t>
            </a:r>
            <a:endParaRPr lang="fr-FR" sz="1100">
              <a:solidFill>
                <a:schemeClr val="tx1"/>
              </a:solidFill>
            </a:endParaRPr>
          </a:p>
        </p:txBody>
      </p:sp>
      <p:pic>
        <p:nvPicPr>
          <p:cNvPr id="8" name="Image 7">
            <a:extLst>
              <a:ext uri="{FF2B5EF4-FFF2-40B4-BE49-F238E27FC236}">
                <a16:creationId xmlns:a16="http://schemas.microsoft.com/office/drawing/2014/main" id="{17187E03-B46C-4EE9-B208-D9A716706CC4}"/>
              </a:ext>
            </a:extLst>
          </p:cNvPr>
          <p:cNvPicPr>
            <a:picLocks noChangeAspect="1"/>
          </p:cNvPicPr>
          <p:nvPr/>
        </p:nvPicPr>
        <p:blipFill>
          <a:blip r:embed="rId5"/>
          <a:stretch>
            <a:fillRect/>
          </a:stretch>
        </p:blipFill>
        <p:spPr>
          <a:xfrm>
            <a:off x="2431663" y="3950568"/>
            <a:ext cx="7267575" cy="990600"/>
          </a:xfrm>
          <a:prstGeom prst="rect">
            <a:avLst/>
          </a:prstGeom>
          <a:ln w="19050">
            <a:solidFill>
              <a:srgbClr val="376092"/>
            </a:solidFill>
          </a:ln>
        </p:spPr>
      </p:pic>
    </p:spTree>
    <p:extLst>
      <p:ext uri="{BB962C8B-B14F-4D97-AF65-F5344CB8AC3E}">
        <p14:creationId xmlns:p14="http://schemas.microsoft.com/office/powerpoint/2010/main" val="313108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REQUIREMENTS</a:t>
            </a:r>
          </a:p>
        </p:txBody>
      </p:sp>
      <p:pic>
        <p:nvPicPr>
          <p:cNvPr id="6" name="Image 5">
            <a:extLst>
              <a:ext uri="{FF2B5EF4-FFF2-40B4-BE49-F238E27FC236}">
                <a16:creationId xmlns:a16="http://schemas.microsoft.com/office/drawing/2014/main" id="{71EAD27A-98DD-4F78-8ADF-3B98FC44C74B}"/>
              </a:ext>
            </a:extLst>
          </p:cNvPr>
          <p:cNvPicPr>
            <a:picLocks noChangeAspect="1"/>
          </p:cNvPicPr>
          <p:nvPr/>
        </p:nvPicPr>
        <p:blipFill>
          <a:blip r:embed="rId3"/>
          <a:stretch>
            <a:fillRect/>
          </a:stretch>
        </p:blipFill>
        <p:spPr>
          <a:xfrm>
            <a:off x="2809515" y="499012"/>
            <a:ext cx="6572969" cy="963435"/>
          </a:xfrm>
          <a:prstGeom prst="rect">
            <a:avLst/>
          </a:prstGeom>
        </p:spPr>
      </p:pic>
      <p:pic>
        <p:nvPicPr>
          <p:cNvPr id="3" name="Image 2">
            <a:extLst>
              <a:ext uri="{FF2B5EF4-FFF2-40B4-BE49-F238E27FC236}">
                <a16:creationId xmlns:a16="http://schemas.microsoft.com/office/drawing/2014/main" id="{F18A9C25-CE59-47B1-9EE9-943CAA541F7E}"/>
              </a:ext>
            </a:extLst>
          </p:cNvPr>
          <p:cNvPicPr>
            <a:picLocks noChangeAspect="1"/>
          </p:cNvPicPr>
          <p:nvPr/>
        </p:nvPicPr>
        <p:blipFill>
          <a:blip r:embed="rId4"/>
          <a:stretch>
            <a:fillRect/>
          </a:stretch>
        </p:blipFill>
        <p:spPr>
          <a:xfrm>
            <a:off x="2431663" y="2204864"/>
            <a:ext cx="7267574" cy="752856"/>
          </a:xfrm>
          <a:prstGeom prst="rect">
            <a:avLst/>
          </a:prstGeom>
          <a:ln w="19050">
            <a:solidFill>
              <a:srgbClr val="376092"/>
            </a:solidFill>
          </a:ln>
        </p:spPr>
      </p:pic>
      <p:pic>
        <p:nvPicPr>
          <p:cNvPr id="5" name="Image 4">
            <a:extLst>
              <a:ext uri="{FF2B5EF4-FFF2-40B4-BE49-F238E27FC236}">
                <a16:creationId xmlns:a16="http://schemas.microsoft.com/office/drawing/2014/main" id="{F06B9F52-37EE-45F5-8CEB-64696C1D98C9}"/>
              </a:ext>
            </a:extLst>
          </p:cNvPr>
          <p:cNvPicPr>
            <a:picLocks noChangeAspect="1"/>
          </p:cNvPicPr>
          <p:nvPr/>
        </p:nvPicPr>
        <p:blipFill>
          <a:blip r:embed="rId5"/>
          <a:stretch>
            <a:fillRect/>
          </a:stretch>
        </p:blipFill>
        <p:spPr>
          <a:xfrm>
            <a:off x="2431662" y="3645024"/>
            <a:ext cx="7267573" cy="1191241"/>
          </a:xfrm>
          <a:prstGeom prst="rect">
            <a:avLst/>
          </a:prstGeom>
          <a:ln w="19050">
            <a:solidFill>
              <a:srgbClr val="376092"/>
            </a:solidFill>
          </a:ln>
        </p:spPr>
      </p:pic>
    </p:spTree>
    <p:extLst>
      <p:ext uri="{BB962C8B-B14F-4D97-AF65-F5344CB8AC3E}">
        <p14:creationId xmlns:p14="http://schemas.microsoft.com/office/powerpoint/2010/main" val="259866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REQUIREMENTS</a:t>
            </a:r>
          </a:p>
        </p:txBody>
      </p:sp>
      <p:sp>
        <p:nvSpPr>
          <p:cNvPr id="14" name="ZoneTexte 13">
            <a:extLst>
              <a:ext uri="{FF2B5EF4-FFF2-40B4-BE49-F238E27FC236}">
                <a16:creationId xmlns:a16="http://schemas.microsoft.com/office/drawing/2014/main" id="{2EE96EC8-4492-4528-809B-6C8DD0775760}"/>
              </a:ext>
            </a:extLst>
          </p:cNvPr>
          <p:cNvSpPr txBox="1"/>
          <p:nvPr/>
        </p:nvSpPr>
        <p:spPr>
          <a:xfrm rot="19448902">
            <a:off x="1984958" y="1819345"/>
            <a:ext cx="484428" cy="246221"/>
          </a:xfrm>
          <a:prstGeom prst="rect">
            <a:avLst/>
          </a:prstGeom>
          <a:noFill/>
        </p:spPr>
        <p:txBody>
          <a:bodyPr wrap="none" rtlCol="0">
            <a:spAutoFit/>
          </a:bodyPr>
          <a:lstStyle/>
          <a:p>
            <a:r>
              <a:rPr lang="fr-FR" sz="1000" b="1">
                <a:solidFill>
                  <a:srgbClr val="FF0000"/>
                </a:solidFill>
              </a:rPr>
              <a:t>NEW</a:t>
            </a:r>
          </a:p>
        </p:txBody>
      </p:sp>
      <p:pic>
        <p:nvPicPr>
          <p:cNvPr id="3" name="Image 2">
            <a:extLst>
              <a:ext uri="{FF2B5EF4-FFF2-40B4-BE49-F238E27FC236}">
                <a16:creationId xmlns:a16="http://schemas.microsoft.com/office/drawing/2014/main" id="{D5C71A75-C871-4AE5-80E1-9D65C5AE178F}"/>
              </a:ext>
            </a:extLst>
          </p:cNvPr>
          <p:cNvPicPr>
            <a:picLocks noChangeAspect="1"/>
          </p:cNvPicPr>
          <p:nvPr/>
        </p:nvPicPr>
        <p:blipFill>
          <a:blip r:embed="rId3"/>
          <a:stretch>
            <a:fillRect/>
          </a:stretch>
        </p:blipFill>
        <p:spPr>
          <a:xfrm>
            <a:off x="2939988" y="526242"/>
            <a:ext cx="6312024" cy="876911"/>
          </a:xfrm>
          <a:prstGeom prst="rect">
            <a:avLst/>
          </a:prstGeom>
        </p:spPr>
      </p:pic>
      <p:pic>
        <p:nvPicPr>
          <p:cNvPr id="8" name="Image 7">
            <a:extLst>
              <a:ext uri="{FF2B5EF4-FFF2-40B4-BE49-F238E27FC236}">
                <a16:creationId xmlns:a16="http://schemas.microsoft.com/office/drawing/2014/main" id="{2FF1A03A-4412-4C68-9523-173D2AF63F57}"/>
              </a:ext>
            </a:extLst>
          </p:cNvPr>
          <p:cNvPicPr>
            <a:picLocks noChangeAspect="1"/>
          </p:cNvPicPr>
          <p:nvPr/>
        </p:nvPicPr>
        <p:blipFill>
          <a:blip r:embed="rId4"/>
          <a:stretch>
            <a:fillRect/>
          </a:stretch>
        </p:blipFill>
        <p:spPr>
          <a:xfrm>
            <a:off x="2347912" y="2060848"/>
            <a:ext cx="7496176" cy="1749798"/>
          </a:xfrm>
          <a:prstGeom prst="rect">
            <a:avLst/>
          </a:prstGeom>
          <a:ln w="38100">
            <a:solidFill>
              <a:srgbClr val="00B050"/>
            </a:solidFill>
          </a:ln>
        </p:spPr>
      </p:pic>
      <p:sp>
        <p:nvSpPr>
          <p:cNvPr id="10" name="Espace réservé du texte 1">
            <a:extLst>
              <a:ext uri="{FF2B5EF4-FFF2-40B4-BE49-F238E27FC236}">
                <a16:creationId xmlns:a16="http://schemas.microsoft.com/office/drawing/2014/main" id="{5F633928-AD66-4B71-9791-B94600F8CAD2}"/>
              </a:ext>
            </a:extLst>
          </p:cNvPr>
          <p:cNvSpPr txBox="1">
            <a:spLocks/>
          </p:cNvSpPr>
          <p:nvPr/>
        </p:nvSpPr>
        <p:spPr>
          <a:xfrm>
            <a:off x="1952376" y="4298334"/>
            <a:ext cx="9112176" cy="138319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r>
              <a:rPr lang="fr-FR" sz="1400" b="0" i="1" u="sng" err="1">
                <a:solidFill>
                  <a:schemeClr val="tx1"/>
                </a:solidFill>
              </a:rPr>
              <a:t>What’s</a:t>
            </a:r>
            <a:r>
              <a:rPr lang="fr-FR" sz="1400" b="0" i="1" u="sng">
                <a:solidFill>
                  <a:schemeClr val="tx1"/>
                </a:solidFill>
              </a:rPr>
              <a:t> new ?</a:t>
            </a:r>
            <a:endParaRPr lang="fr-FR" sz="1400" b="0" i="1">
              <a:solidFill>
                <a:schemeClr val="tx1"/>
              </a:solidFill>
            </a:endParaRPr>
          </a:p>
          <a:p>
            <a:pPr marL="0" indent="0" algn="just"/>
            <a:endParaRPr lang="fr-FR" sz="1400" b="0" i="1">
              <a:solidFill>
                <a:schemeClr val="tx1"/>
              </a:solidFill>
            </a:endParaRPr>
          </a:p>
          <a:p>
            <a:pPr marL="285750" indent="-285750" algn="just">
              <a:buFont typeface="Wingdings" panose="05000000000000000000" pitchFamily="2" charset="2"/>
              <a:buChar char=""/>
            </a:pPr>
            <a:r>
              <a:rPr lang="en-US" sz="1400" b="0" i="1">
                <a:solidFill>
                  <a:schemeClr val="tx1"/>
                </a:solidFill>
              </a:rPr>
              <a:t>The identification of PPE is based on an analysis of residual risks. This risk analysis is documented.</a:t>
            </a:r>
          </a:p>
          <a:p>
            <a:pPr marL="285750" indent="-285750" algn="just">
              <a:buFont typeface="Wingdings" panose="05000000000000000000" pitchFamily="2" charset="2"/>
              <a:buChar char=""/>
            </a:pPr>
            <a:endParaRPr lang="en-US" sz="1400" b="0" i="1">
              <a:solidFill>
                <a:schemeClr val="tx1"/>
              </a:solidFill>
            </a:endParaRPr>
          </a:p>
          <a:p>
            <a:pPr marL="285750" indent="-285750" algn="just">
              <a:buFont typeface="Wingdings" panose="05000000000000000000" pitchFamily="2" charset="2"/>
              <a:buChar char=""/>
            </a:pPr>
            <a:r>
              <a:rPr lang="en-US" sz="1400" b="0" i="1">
                <a:solidFill>
                  <a:schemeClr val="tx1"/>
                </a:solidFill>
              </a:rPr>
              <a:t>Each site must have drawn up a list of the PPE required according to the areas/activities.</a:t>
            </a:r>
            <a:endParaRPr lang="fr-FR" sz="1100">
              <a:solidFill>
                <a:schemeClr val="tx1"/>
              </a:solidFill>
            </a:endParaRPr>
          </a:p>
        </p:txBody>
      </p:sp>
    </p:spTree>
    <p:extLst>
      <p:ext uri="{BB962C8B-B14F-4D97-AF65-F5344CB8AC3E}">
        <p14:creationId xmlns:p14="http://schemas.microsoft.com/office/powerpoint/2010/main" val="311192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REQUIREMENTS</a:t>
            </a:r>
          </a:p>
        </p:txBody>
      </p:sp>
      <p:sp>
        <p:nvSpPr>
          <p:cNvPr id="16" name="ZoneTexte 15"/>
          <p:cNvSpPr txBox="1"/>
          <p:nvPr/>
        </p:nvSpPr>
        <p:spPr>
          <a:xfrm rot="19448902">
            <a:off x="1883075" y="1531814"/>
            <a:ext cx="484428" cy="246221"/>
          </a:xfrm>
          <a:prstGeom prst="rect">
            <a:avLst/>
          </a:prstGeom>
          <a:noFill/>
        </p:spPr>
        <p:txBody>
          <a:bodyPr wrap="none" rtlCol="0">
            <a:spAutoFit/>
          </a:bodyPr>
          <a:lstStyle/>
          <a:p>
            <a:r>
              <a:rPr lang="fr-FR" sz="1000" b="1">
                <a:solidFill>
                  <a:srgbClr val="FF0000"/>
                </a:solidFill>
              </a:rPr>
              <a:t>NEW</a:t>
            </a:r>
          </a:p>
        </p:txBody>
      </p:sp>
      <p:pic>
        <p:nvPicPr>
          <p:cNvPr id="3" name="Image 2">
            <a:extLst>
              <a:ext uri="{FF2B5EF4-FFF2-40B4-BE49-F238E27FC236}">
                <a16:creationId xmlns:a16="http://schemas.microsoft.com/office/drawing/2014/main" id="{D26FDC6E-56E1-4DDD-BB53-F5B66528478B}"/>
              </a:ext>
            </a:extLst>
          </p:cNvPr>
          <p:cNvPicPr>
            <a:picLocks noChangeAspect="1"/>
          </p:cNvPicPr>
          <p:nvPr/>
        </p:nvPicPr>
        <p:blipFill>
          <a:blip r:embed="rId3"/>
          <a:stretch>
            <a:fillRect/>
          </a:stretch>
        </p:blipFill>
        <p:spPr>
          <a:xfrm>
            <a:off x="3063088" y="491040"/>
            <a:ext cx="6515249" cy="897736"/>
          </a:xfrm>
          <a:prstGeom prst="rect">
            <a:avLst/>
          </a:prstGeom>
        </p:spPr>
      </p:pic>
      <p:pic>
        <p:nvPicPr>
          <p:cNvPr id="8" name="Image 7">
            <a:extLst>
              <a:ext uri="{FF2B5EF4-FFF2-40B4-BE49-F238E27FC236}">
                <a16:creationId xmlns:a16="http://schemas.microsoft.com/office/drawing/2014/main" id="{6824A52D-A5C1-4CCB-9424-D165225E3205}"/>
              </a:ext>
            </a:extLst>
          </p:cNvPr>
          <p:cNvPicPr>
            <a:picLocks noChangeAspect="1"/>
          </p:cNvPicPr>
          <p:nvPr/>
        </p:nvPicPr>
        <p:blipFill>
          <a:blip r:embed="rId4"/>
          <a:stretch>
            <a:fillRect/>
          </a:stretch>
        </p:blipFill>
        <p:spPr>
          <a:xfrm>
            <a:off x="2311908" y="1790832"/>
            <a:ext cx="7496175" cy="1638168"/>
          </a:xfrm>
          <a:prstGeom prst="rect">
            <a:avLst/>
          </a:prstGeom>
          <a:ln w="38100">
            <a:solidFill>
              <a:srgbClr val="00B050"/>
            </a:solidFill>
          </a:ln>
        </p:spPr>
      </p:pic>
      <p:sp>
        <p:nvSpPr>
          <p:cNvPr id="9" name="Espace réservé du texte 1">
            <a:extLst>
              <a:ext uri="{FF2B5EF4-FFF2-40B4-BE49-F238E27FC236}">
                <a16:creationId xmlns:a16="http://schemas.microsoft.com/office/drawing/2014/main" id="{6D89A041-BCA7-4C2F-92D8-74308DD468B7}"/>
              </a:ext>
            </a:extLst>
          </p:cNvPr>
          <p:cNvSpPr txBox="1">
            <a:spLocks/>
          </p:cNvSpPr>
          <p:nvPr/>
        </p:nvSpPr>
        <p:spPr>
          <a:xfrm>
            <a:off x="1539912" y="4437613"/>
            <a:ext cx="9112176" cy="138319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r>
              <a:rPr lang="fr-FR" sz="1400" b="0" i="1" u="sng" err="1">
                <a:solidFill>
                  <a:schemeClr val="tx1"/>
                </a:solidFill>
              </a:rPr>
              <a:t>What’s</a:t>
            </a:r>
            <a:r>
              <a:rPr lang="fr-FR" sz="1400" b="0" i="1" u="sng">
                <a:solidFill>
                  <a:schemeClr val="tx1"/>
                </a:solidFill>
              </a:rPr>
              <a:t> new?</a:t>
            </a:r>
            <a:endParaRPr lang="fr-FR" sz="1400" b="0" i="1">
              <a:solidFill>
                <a:schemeClr val="tx1"/>
              </a:solidFill>
            </a:endParaRPr>
          </a:p>
          <a:p>
            <a:pPr marL="285750" indent="-285750" algn="just">
              <a:buFont typeface="Wingdings" panose="05000000000000000000" pitchFamily="2" charset="2"/>
              <a:buChar char=""/>
            </a:pPr>
            <a:endParaRPr lang="fr-FR" sz="1400" b="0" i="1">
              <a:solidFill>
                <a:schemeClr val="tx1"/>
              </a:solidFill>
            </a:endParaRPr>
          </a:p>
          <a:p>
            <a:pPr marL="285750" indent="-285750" algn="just">
              <a:buFont typeface="Wingdings" panose="05000000000000000000" pitchFamily="2" charset="2"/>
              <a:buChar char=""/>
            </a:pPr>
            <a:r>
              <a:rPr lang="en-US" sz="1400" b="0" i="1">
                <a:solidFill>
                  <a:schemeClr val="tx1"/>
                </a:solidFill>
              </a:rPr>
              <a:t>Integration of the procurement process and systemisation of the PPE specifications.</a:t>
            </a:r>
            <a:endParaRPr lang="fr-FR" sz="1400" b="0" i="1">
              <a:solidFill>
                <a:schemeClr val="tx1"/>
              </a:solidFill>
            </a:endParaRPr>
          </a:p>
        </p:txBody>
      </p:sp>
    </p:spTree>
    <p:extLst>
      <p:ext uri="{BB962C8B-B14F-4D97-AF65-F5344CB8AC3E}">
        <p14:creationId xmlns:p14="http://schemas.microsoft.com/office/powerpoint/2010/main" val="146708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REQUIREMENTS</a:t>
            </a:r>
          </a:p>
        </p:txBody>
      </p:sp>
      <p:pic>
        <p:nvPicPr>
          <p:cNvPr id="3" name="Image 2">
            <a:extLst>
              <a:ext uri="{FF2B5EF4-FFF2-40B4-BE49-F238E27FC236}">
                <a16:creationId xmlns:a16="http://schemas.microsoft.com/office/drawing/2014/main" id="{478A334A-CBD0-43A7-9F78-C6971B9E945C}"/>
              </a:ext>
            </a:extLst>
          </p:cNvPr>
          <p:cNvPicPr>
            <a:picLocks noChangeAspect="1"/>
          </p:cNvPicPr>
          <p:nvPr/>
        </p:nvPicPr>
        <p:blipFill>
          <a:blip r:embed="rId3"/>
          <a:stretch>
            <a:fillRect/>
          </a:stretch>
        </p:blipFill>
        <p:spPr>
          <a:xfrm>
            <a:off x="2857425" y="529561"/>
            <a:ext cx="6477149" cy="902334"/>
          </a:xfrm>
          <a:prstGeom prst="rect">
            <a:avLst/>
          </a:prstGeom>
        </p:spPr>
      </p:pic>
      <p:pic>
        <p:nvPicPr>
          <p:cNvPr id="9" name="Image 8">
            <a:extLst>
              <a:ext uri="{FF2B5EF4-FFF2-40B4-BE49-F238E27FC236}">
                <a16:creationId xmlns:a16="http://schemas.microsoft.com/office/drawing/2014/main" id="{19C1199D-F21C-493C-86F9-D0ED001D15A3}"/>
              </a:ext>
            </a:extLst>
          </p:cNvPr>
          <p:cNvPicPr>
            <a:picLocks noChangeAspect="1"/>
          </p:cNvPicPr>
          <p:nvPr/>
        </p:nvPicPr>
        <p:blipFill>
          <a:blip r:embed="rId4"/>
          <a:stretch>
            <a:fillRect/>
          </a:stretch>
        </p:blipFill>
        <p:spPr>
          <a:xfrm>
            <a:off x="2347911" y="1741147"/>
            <a:ext cx="7496175" cy="2409116"/>
          </a:xfrm>
          <a:prstGeom prst="rect">
            <a:avLst/>
          </a:prstGeom>
          <a:ln w="19050">
            <a:solidFill>
              <a:srgbClr val="376092"/>
            </a:solidFill>
          </a:ln>
        </p:spPr>
      </p:pic>
      <p:pic>
        <p:nvPicPr>
          <p:cNvPr id="5" name="Image 4">
            <a:extLst>
              <a:ext uri="{FF2B5EF4-FFF2-40B4-BE49-F238E27FC236}">
                <a16:creationId xmlns:a16="http://schemas.microsoft.com/office/drawing/2014/main" id="{5CF5DB2B-6321-4A95-9C43-70F99186C8CF}"/>
              </a:ext>
            </a:extLst>
          </p:cNvPr>
          <p:cNvPicPr>
            <a:picLocks noChangeAspect="1"/>
          </p:cNvPicPr>
          <p:nvPr/>
        </p:nvPicPr>
        <p:blipFill>
          <a:blip r:embed="rId5"/>
          <a:stretch>
            <a:fillRect/>
          </a:stretch>
        </p:blipFill>
        <p:spPr>
          <a:xfrm>
            <a:off x="2347910" y="4309875"/>
            <a:ext cx="7496175" cy="1653109"/>
          </a:xfrm>
          <a:prstGeom prst="rect">
            <a:avLst/>
          </a:prstGeom>
          <a:ln w="38100">
            <a:solidFill>
              <a:srgbClr val="00B050"/>
            </a:solidFill>
          </a:ln>
        </p:spPr>
      </p:pic>
      <p:sp>
        <p:nvSpPr>
          <p:cNvPr id="12" name="ZoneTexte 11">
            <a:extLst>
              <a:ext uri="{FF2B5EF4-FFF2-40B4-BE49-F238E27FC236}">
                <a16:creationId xmlns:a16="http://schemas.microsoft.com/office/drawing/2014/main" id="{B1030064-C4D3-4F9C-938B-227FA4208B3B}"/>
              </a:ext>
            </a:extLst>
          </p:cNvPr>
          <p:cNvSpPr txBox="1"/>
          <p:nvPr/>
        </p:nvSpPr>
        <p:spPr>
          <a:xfrm rot="19448902">
            <a:off x="1837268" y="4268800"/>
            <a:ext cx="484428" cy="246221"/>
          </a:xfrm>
          <a:prstGeom prst="rect">
            <a:avLst/>
          </a:prstGeom>
          <a:noFill/>
        </p:spPr>
        <p:txBody>
          <a:bodyPr wrap="none" rtlCol="0">
            <a:spAutoFit/>
          </a:bodyPr>
          <a:lstStyle/>
          <a:p>
            <a:r>
              <a:rPr lang="fr-FR" sz="1000" b="1">
                <a:solidFill>
                  <a:srgbClr val="FF0000"/>
                </a:solidFill>
              </a:rPr>
              <a:t>NEW</a:t>
            </a:r>
          </a:p>
        </p:txBody>
      </p:sp>
      <p:sp>
        <p:nvSpPr>
          <p:cNvPr id="13" name="Espace réservé du texte 1">
            <a:extLst>
              <a:ext uri="{FF2B5EF4-FFF2-40B4-BE49-F238E27FC236}">
                <a16:creationId xmlns:a16="http://schemas.microsoft.com/office/drawing/2014/main" id="{04990286-A187-4336-90FA-AA9E97CCBEC5}"/>
              </a:ext>
            </a:extLst>
          </p:cNvPr>
          <p:cNvSpPr txBox="1">
            <a:spLocks/>
          </p:cNvSpPr>
          <p:nvPr/>
        </p:nvSpPr>
        <p:spPr>
          <a:xfrm>
            <a:off x="2170636" y="6108759"/>
            <a:ext cx="9112176" cy="45478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r>
              <a:rPr lang="fr-FR" sz="1400" b="0" i="1" u="sng" err="1">
                <a:solidFill>
                  <a:schemeClr val="tx1"/>
                </a:solidFill>
              </a:rPr>
              <a:t>What’s</a:t>
            </a:r>
            <a:r>
              <a:rPr lang="fr-FR" sz="1400" b="0" i="1" u="sng">
                <a:solidFill>
                  <a:schemeClr val="tx1"/>
                </a:solidFill>
              </a:rPr>
              <a:t> new?</a:t>
            </a:r>
            <a:r>
              <a:rPr lang="en-US" sz="1400" b="0" i="1">
                <a:solidFill>
                  <a:schemeClr val="tx1"/>
                </a:solidFill>
              </a:rPr>
              <a:t>   Issuance of an HSE alert in the event of a PPE integrity defect.</a:t>
            </a:r>
            <a:endParaRPr lang="fr-FR" sz="1400" b="0" i="1">
              <a:solidFill>
                <a:schemeClr val="tx1"/>
              </a:solidFill>
            </a:endParaRPr>
          </a:p>
        </p:txBody>
      </p:sp>
    </p:spTree>
    <p:extLst>
      <p:ext uri="{BB962C8B-B14F-4D97-AF65-F5344CB8AC3E}">
        <p14:creationId xmlns:p14="http://schemas.microsoft.com/office/powerpoint/2010/main" val="194486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a:t>REQUIREMENTS</a:t>
            </a:r>
          </a:p>
        </p:txBody>
      </p:sp>
      <p:pic>
        <p:nvPicPr>
          <p:cNvPr id="16" name="Image 15">
            <a:extLst>
              <a:ext uri="{FF2B5EF4-FFF2-40B4-BE49-F238E27FC236}">
                <a16:creationId xmlns:a16="http://schemas.microsoft.com/office/drawing/2014/main" id="{CD31CEAB-BF03-4500-9188-30E25A28E9DE}"/>
              </a:ext>
            </a:extLst>
          </p:cNvPr>
          <p:cNvPicPr>
            <a:picLocks noChangeAspect="1"/>
          </p:cNvPicPr>
          <p:nvPr/>
        </p:nvPicPr>
        <p:blipFill>
          <a:blip r:embed="rId3"/>
          <a:stretch>
            <a:fillRect/>
          </a:stretch>
        </p:blipFill>
        <p:spPr>
          <a:xfrm>
            <a:off x="2939987" y="511947"/>
            <a:ext cx="6312025" cy="917798"/>
          </a:xfrm>
          <a:prstGeom prst="rect">
            <a:avLst/>
          </a:prstGeom>
        </p:spPr>
      </p:pic>
      <p:pic>
        <p:nvPicPr>
          <p:cNvPr id="8" name="Image 7">
            <a:extLst>
              <a:ext uri="{FF2B5EF4-FFF2-40B4-BE49-F238E27FC236}">
                <a16:creationId xmlns:a16="http://schemas.microsoft.com/office/drawing/2014/main" id="{CF6054CF-61A1-444B-B270-BB100C873FC3}"/>
              </a:ext>
            </a:extLst>
          </p:cNvPr>
          <p:cNvPicPr>
            <a:picLocks noChangeAspect="1"/>
          </p:cNvPicPr>
          <p:nvPr/>
        </p:nvPicPr>
        <p:blipFill>
          <a:blip r:embed="rId4"/>
          <a:stretch>
            <a:fillRect/>
          </a:stretch>
        </p:blipFill>
        <p:spPr>
          <a:xfrm>
            <a:off x="2783632" y="1815663"/>
            <a:ext cx="7496174" cy="1618255"/>
          </a:xfrm>
          <a:prstGeom prst="rect">
            <a:avLst/>
          </a:prstGeom>
          <a:ln w="19050">
            <a:solidFill>
              <a:srgbClr val="376092"/>
            </a:solidFill>
          </a:ln>
        </p:spPr>
      </p:pic>
      <p:pic>
        <p:nvPicPr>
          <p:cNvPr id="3" name="Image 2">
            <a:extLst>
              <a:ext uri="{FF2B5EF4-FFF2-40B4-BE49-F238E27FC236}">
                <a16:creationId xmlns:a16="http://schemas.microsoft.com/office/drawing/2014/main" id="{50DF29A9-1BFF-466A-B5C6-E8FCA119066E}"/>
              </a:ext>
            </a:extLst>
          </p:cNvPr>
          <p:cNvPicPr>
            <a:picLocks noChangeAspect="1"/>
          </p:cNvPicPr>
          <p:nvPr/>
        </p:nvPicPr>
        <p:blipFill>
          <a:blip r:embed="rId5"/>
          <a:stretch>
            <a:fillRect/>
          </a:stretch>
        </p:blipFill>
        <p:spPr>
          <a:xfrm>
            <a:off x="2779058" y="4038978"/>
            <a:ext cx="7496173" cy="1118214"/>
          </a:xfrm>
          <a:prstGeom prst="rect">
            <a:avLst/>
          </a:prstGeom>
          <a:ln w="19050">
            <a:solidFill>
              <a:srgbClr val="376092"/>
            </a:solidFill>
          </a:ln>
        </p:spPr>
      </p:pic>
    </p:spTree>
    <p:extLst>
      <p:ext uri="{BB962C8B-B14F-4D97-AF65-F5344CB8AC3E}">
        <p14:creationId xmlns:p14="http://schemas.microsoft.com/office/powerpoint/2010/main" val="33887661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2.xml><?xml version="1.0" encoding="utf-8"?>
<p:tagLst xmlns:a="http://schemas.openxmlformats.org/drawingml/2006/main" xmlns:r="http://schemas.openxmlformats.org/officeDocument/2006/relationships" xmlns:p="http://schemas.openxmlformats.org/presentationml/2006/main">
  <p:tag name="ISLEGEND" val="true"/>
</p:tagLst>
</file>

<file path=ppt/tags/tag13.xml><?xml version="1.0" encoding="utf-8"?>
<p:tagLst xmlns:a="http://schemas.openxmlformats.org/drawingml/2006/main" xmlns:r="http://schemas.openxmlformats.org/officeDocument/2006/relationships" xmlns:p="http://schemas.openxmlformats.org/presentationml/2006/main">
  <p:tag name="ISLEGEND" val="true"/>
</p:tagLst>
</file>

<file path=ppt/tags/tag14.xml><?xml version="1.0" encoding="utf-8"?>
<p:tagLst xmlns:a="http://schemas.openxmlformats.org/drawingml/2006/main" xmlns:r="http://schemas.openxmlformats.org/officeDocument/2006/relationships" xmlns:p="http://schemas.openxmlformats.org/presentationml/2006/main">
  <p:tag name="ISLEGEND" val="true"/>
</p:tagLst>
</file>

<file path=ppt/tags/tag15.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ags/tag5.xml><?xml version="1.0" encoding="utf-8"?>
<p:tagLst xmlns:a="http://schemas.openxmlformats.org/drawingml/2006/main" xmlns:r="http://schemas.openxmlformats.org/officeDocument/2006/relationships" xmlns:p="http://schemas.openxmlformats.org/presentationml/2006/main">
  <p:tag name="ISLEGEND" val="true"/>
</p:tagLst>
</file>

<file path=ppt/tags/tag6.xml><?xml version="1.0" encoding="utf-8"?>
<p:tagLst xmlns:a="http://schemas.openxmlformats.org/drawingml/2006/main" xmlns:r="http://schemas.openxmlformats.org/officeDocument/2006/relationships" xmlns:p="http://schemas.openxmlformats.org/presentationml/2006/main">
  <p:tag name="ISLEGEND" val="true"/>
</p:tagLst>
</file>

<file path=ppt/tags/tag7.xml><?xml version="1.0" encoding="utf-8"?>
<p:tagLst xmlns:a="http://schemas.openxmlformats.org/drawingml/2006/main" xmlns:r="http://schemas.openxmlformats.org/officeDocument/2006/relationships" xmlns:p="http://schemas.openxmlformats.org/presentationml/2006/main">
  <p:tag name="ISLEGEND" val="true"/>
</p:tagLst>
</file>

<file path=ppt/tags/tag8.xml><?xml version="1.0" encoding="utf-8"?>
<p:tagLst xmlns:a="http://schemas.openxmlformats.org/drawingml/2006/main" xmlns:r="http://schemas.openxmlformats.org/officeDocument/2006/relationships" xmlns:p="http://schemas.openxmlformats.org/presentationml/2006/main">
  <p:tag name="ISLEGEND" val="true"/>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wingCount xmlns="34675de5-4563-4f28-8d82-4e698848548e" xsi:nil="true"/>
    <RelevantLanguage xmlns="34675de5-4563-4f28-8d82-4e698848548e">1036;3082;1043;1031;2070</RelevantLanguage>
    <VariationGroupID xmlns="34675de5-4563-4f28-8d82-4e698848548e">313895a6-fb84-4335-be43-4738186cbdad</VariationGroupID>
    <ThematicID xmlns="34675de5-4563-4f28-8d82-4e698848548e">7285f05b-4f51-4e04-9a14-6c5d014a9ee8</ThematicID>
    <BranchTaxHTField0 xmlns="34675de5-4563-4f28-8d82-4e698848548e">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MetierTaxHTField0 xmlns="34675de5-4563-4f28-8d82-4e698848548e">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34675de5-4563-4f28-8d82-4e698848548e">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sItemGroupID xmlns="http://schemas.microsoft.com/sharepoint/v3">d624b2b9-c454-48ab-bd02-f9f79f13fb56</VariationsItemGroupID>
    <IsThematic xmlns="34675de5-4563-4f28-8d82-4e698848548e">true</IsThematic>
    <OrganizationStructureTaxHTField0 xmlns="34675de5-4563-4f28-8d82-4e698848548e">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SiteTaxHTField0 xmlns="34675de5-4563-4f28-8d82-4e698848548e">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PublishingExpirationDate xmlns="http://schemas.microsoft.com/sharepoint/v3" xsi:nil="true"/>
    <PublishingStartDate xmlns="http://schemas.microsoft.com/sharepoint/v3">2020-03-19T11:50:05+00:00</PublishingStartDate>
    <TaxCatchAll xmlns="6976bd83-f208-4589-bff3-a75963e94f6e">
      <Value>5</Value>
      <Value>4</Value>
      <Value>3</Value>
      <Value>2</Value>
      <Value>1</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5C49A2737EFE41A99FEC662959F5ED" ma:contentTypeVersion="18" ma:contentTypeDescription="Crée un document." ma:contentTypeScope="" ma:versionID="d7e83d456cfcde260796b8ba5a5a42a4">
  <xsd:schema xmlns:xsd="http://www.w3.org/2001/XMLSchema" xmlns:xs="http://www.w3.org/2001/XMLSchema" xmlns:p="http://schemas.microsoft.com/office/2006/metadata/properties" xmlns:ns1="http://schemas.microsoft.com/sharepoint/v3" xmlns:ns2="34675de5-4563-4f28-8d82-4e698848548e" xmlns:ns3="6976bd83-f208-4589-bff3-a75963e94f6e" targetNamespace="http://schemas.microsoft.com/office/2006/metadata/properties" ma:root="true" ma:fieldsID="294b06b6851d23ba8e965b26482072ee" ns1:_="" ns2:_="" ns3:_="">
    <xsd:import namespace="http://schemas.microsoft.com/sharepoint/v3"/>
    <xsd:import namespace="34675de5-4563-4f28-8d82-4e698848548e"/>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5"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element name="VariationsItemGroupID" ma:index="26" nillable="true" ma:displayName="ID de groupe d'élément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75de5-4563-4f28-8d82-4e698848548e"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D88F68-0A51-4E62-AAE4-E730753D5837}">
  <ds:schemaRefs>
    <ds:schemaRef ds:uri="http://schemas.microsoft.com/sharepoint/v3/contenttype/forms"/>
  </ds:schemaRefs>
</ds:datastoreItem>
</file>

<file path=customXml/itemProps2.xml><?xml version="1.0" encoding="utf-8"?>
<ds:datastoreItem xmlns:ds="http://schemas.openxmlformats.org/officeDocument/2006/customXml" ds:itemID="{E99F6862-519E-4D3B-959E-8B8E74B90771}">
  <ds:schemaRefs>
    <ds:schemaRef ds:uri="http://schemas.microsoft.com/office/2006/metadata/properties"/>
    <ds:schemaRef ds:uri="http://www.w3.org/XML/1998/namespace"/>
    <ds:schemaRef ds:uri="e9eab1f7-df3c-4dae-a04f-1b0630efc4bf"/>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 ds:uri="34675de5-4563-4f28-8d82-4e698848548e"/>
    <ds:schemaRef ds:uri="http://schemas.microsoft.com/sharepoint/v3"/>
    <ds:schemaRef ds:uri="6976bd83-f208-4589-bff3-a75963e94f6e"/>
  </ds:schemaRefs>
</ds:datastoreItem>
</file>

<file path=customXml/itemProps3.xml><?xml version="1.0" encoding="utf-8"?>
<ds:datastoreItem xmlns:ds="http://schemas.openxmlformats.org/officeDocument/2006/customXml" ds:itemID="{72ACED37-AEC3-454B-A205-7D0F76F9AF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675de5-4563-4f28-8d82-4e698848548e"/>
    <ds:schemaRef ds:uri="6976bd83-f208-4589-bff3-a75963e9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390</Words>
  <Application>Microsoft Office PowerPoint</Application>
  <PresentationFormat>Grand écran</PresentationFormat>
  <Paragraphs>73</Paragraphs>
  <Slides>10</Slides>
  <Notes>9</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10</vt:i4>
      </vt:variant>
    </vt:vector>
  </HeadingPairs>
  <TitlesOfParts>
    <vt:vector size="13" baseType="lpstr">
      <vt:lpstr>Calibri</vt:lpstr>
      <vt:lpstr>Wingdings</vt:lpstr>
      <vt:lpstr/>
      <vt:lpstr>CR-GR-HSE-406 HSE requirements for personal protective equipment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Xavier SERISE</cp:lastModifiedBy>
  <cp:revision>2</cp:revision>
  <cp:lastPrinted>2019-06-19T14:48:18Z</cp:lastPrinted>
  <dcterms:modified xsi:type="dcterms:W3CDTF">2020-04-01T11:53:49Z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0x010100AB5C49A2737EFE41A99FEC662959F5ED</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y fmtid="{D5CDD505-2E9C-101B-9397-08002B2CF9AE}" pid="8" name="Order">
    <vt:r8>110800</vt:r8>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MSIP_Label_2b30ed1b-e95f-40b5-af89-828263f287a7_Enabled">
    <vt:lpwstr>True</vt:lpwstr>
  </property>
  <property fmtid="{D5CDD505-2E9C-101B-9397-08002B2CF9AE}" pid="14" name="MSIP_Label_2b30ed1b-e95f-40b5-af89-828263f287a7_SiteId">
    <vt:lpwstr>329e91b0-e21f-48fb-a071-456717ecc28e</vt:lpwstr>
  </property>
  <property fmtid="{D5CDD505-2E9C-101B-9397-08002B2CF9AE}" pid="15" name="MSIP_Label_2b30ed1b-e95f-40b5-af89-828263f287a7_Owner">
    <vt:lpwstr>graeme.sharp@total.com</vt:lpwstr>
  </property>
  <property fmtid="{D5CDD505-2E9C-101B-9397-08002B2CF9AE}" pid="16" name="MSIP_Label_2b30ed1b-e95f-40b5-af89-828263f287a7_SetDate">
    <vt:lpwstr>2020-03-19T10:01:57.1463627Z</vt:lpwstr>
  </property>
  <property fmtid="{D5CDD505-2E9C-101B-9397-08002B2CF9AE}" pid="17" name="MSIP_Label_2b30ed1b-e95f-40b5-af89-828263f287a7_Name">
    <vt:lpwstr>Restricted</vt:lpwstr>
  </property>
  <property fmtid="{D5CDD505-2E9C-101B-9397-08002B2CF9AE}" pid="18" name="MSIP_Label_2b30ed1b-e95f-40b5-af89-828263f287a7_Application">
    <vt:lpwstr>Microsoft Azure Information Protection</vt:lpwstr>
  </property>
  <property fmtid="{D5CDD505-2E9C-101B-9397-08002B2CF9AE}" pid="19" name="MSIP_Label_2b30ed1b-e95f-40b5-af89-828263f287a7_ActionId">
    <vt:lpwstr>c69a8cef-d213-4e9b-8a95-8107d8c3b950</vt:lpwstr>
  </property>
  <property fmtid="{D5CDD505-2E9C-101B-9397-08002B2CF9AE}" pid="20" name="MSIP_Label_2b30ed1b-e95f-40b5-af89-828263f287a7_Extended_MSFT_Method">
    <vt:lpwstr>Automatic</vt:lpwstr>
  </property>
  <property fmtid="{D5CDD505-2E9C-101B-9397-08002B2CF9AE}" pid="21" name="Sensitivity">
    <vt:lpwstr>Restricted</vt:lpwstr>
  </property>
</Properties>
</file>