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5"/>
  </p:notesMasterIdLst>
  <p:handoutMasterIdLst>
    <p:handoutMasterId r:id="rId16"/>
  </p:handoutMasterIdLst>
  <p:sldIdLst>
    <p:sldId id="273" r:id="rId5"/>
    <p:sldId id="427" r:id="rId6"/>
    <p:sldId id="428" r:id="rId7"/>
    <p:sldId id="429" r:id="rId8"/>
    <p:sldId id="430" r:id="rId9"/>
    <p:sldId id="431" r:id="rId10"/>
    <p:sldId id="432" r:id="rId11"/>
    <p:sldId id="433" r:id="rId12"/>
    <p:sldId id="434" r:id="rId13"/>
    <p:sldId id="436" r:id="rId14"/>
  </p:sldIdLst>
  <p:sldSz cx="12192000" cy="6858000"/>
  <p:notesSz cx="6797675" cy="9926638"/>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ebastien MUNERET" initials="SM" lastIdx="1" clrIdx="0">
    <p:extLst>
      <p:ext uri="{19B8F6BF-5375-455C-9EA6-DF929625EA0E}">
        <p15:presenceInfo xmlns:p15="http://schemas.microsoft.com/office/powerpoint/2012/main" userId="S-1-5-21-1688137703-1013256711-2629252250-32346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FFFF00"/>
    <a:srgbClr val="376092"/>
    <a:srgbClr val="A90025"/>
    <a:srgbClr val="AC8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815" autoAdjust="0"/>
    <p:restoredTop sz="95405" autoAdjust="0"/>
  </p:normalViewPr>
  <p:slideViewPr>
    <p:cSldViewPr>
      <p:cViewPr varScale="1">
        <p:scale>
          <a:sx n="80" d="100"/>
          <a:sy n="80" d="100"/>
        </p:scale>
        <p:origin x="126" y="456"/>
      </p:cViewPr>
      <p:guideLst>
        <p:guide orient="horz" pos="2160"/>
        <p:guide pos="3840"/>
      </p:guideLst>
    </p:cSldViewPr>
  </p:slideViewPr>
  <p:outlineViewPr>
    <p:cViewPr>
      <p:scale>
        <a:sx n="33" d="100"/>
        <a:sy n="33" d="100"/>
      </p:scale>
      <p:origin x="0" y="7572"/>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3" d="100"/>
          <a:sy n="83" d="100"/>
        </p:scale>
        <p:origin x="-1956" y="-90"/>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sz="quarter" idx="1"/>
          </p:nvPr>
        </p:nvSpPr>
        <p:spPr>
          <a:xfrm>
            <a:off x="3850445" y="0"/>
            <a:ext cx="2945659" cy="496332"/>
          </a:xfrm>
          <a:prstGeom prst="rect">
            <a:avLst/>
          </a:prstGeom>
        </p:spPr>
        <p:txBody>
          <a:bodyPr vert="horz" lIns="91440" tIns="45720" rIns="91440" bIns="45720" rtlCol="0"/>
          <a:lstStyle>
            <a:lvl1pPr algn="r">
              <a:defRPr sz="1200"/>
            </a:lvl1pPr>
          </a:lstStyle>
          <a:p>
            <a:fld id="{AA8F9218-3AC4-4588-AD15-C8B9615A4193}" type="datetimeFigureOut">
              <a:rPr lang="en-US" smtClean="0"/>
              <a:pPr/>
              <a:t>3/8/2019</a:t>
            </a:fld>
            <a:endParaRPr lang="en-US"/>
          </a:p>
        </p:txBody>
      </p:sp>
      <p:sp>
        <p:nvSpPr>
          <p:cNvPr id="4" name="Espace réservé du pied de page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5" name="Espace réservé du numéro de diapositive 4"/>
          <p:cNvSpPr>
            <a:spLocks noGrp="1"/>
          </p:cNvSpPr>
          <p:nvPr>
            <p:ph type="sldNum" sz="quarter" idx="3"/>
          </p:nvPr>
        </p:nvSpPr>
        <p:spPr>
          <a:xfrm>
            <a:off x="3850445" y="9428583"/>
            <a:ext cx="2945659" cy="496332"/>
          </a:xfrm>
          <a:prstGeom prst="rect">
            <a:avLst/>
          </a:prstGeom>
        </p:spPr>
        <p:txBody>
          <a:bodyPr vert="horz" lIns="91440" tIns="45720" rIns="91440" bIns="45720" rtlCol="0" anchor="b"/>
          <a:lstStyle>
            <a:lvl1pPr algn="r">
              <a:defRPr sz="1200"/>
            </a:lvl1pPr>
          </a:lstStyle>
          <a:p>
            <a:fld id="{6471A043-F37E-42BC-90A9-BA46E9EBA480}" type="slidenum">
              <a:rPr lang="en-US" smtClean="0"/>
              <a:pPr/>
              <a:t>‹N°›</a:t>
            </a:fld>
            <a:endParaRPr lang="en-US"/>
          </a:p>
        </p:txBody>
      </p:sp>
    </p:spTree>
    <p:extLst>
      <p:ext uri="{BB962C8B-B14F-4D97-AF65-F5344CB8AC3E}">
        <p14:creationId xmlns:p14="http://schemas.microsoft.com/office/powerpoint/2010/main" val="4229661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50445" y="0"/>
            <a:ext cx="2945659" cy="496332"/>
          </a:xfrm>
          <a:prstGeom prst="rect">
            <a:avLst/>
          </a:prstGeom>
        </p:spPr>
        <p:txBody>
          <a:bodyPr vert="horz" lIns="91440" tIns="45720" rIns="91440" bIns="45720" rtlCol="0"/>
          <a:lstStyle>
            <a:lvl1pPr algn="r">
              <a:defRPr sz="1200"/>
            </a:lvl1pPr>
          </a:lstStyle>
          <a:p>
            <a:fld id="{BBCB1C22-5F7F-45DB-B066-C38515A5A04C}" type="datetimeFigureOut">
              <a:rPr lang="en-US" smtClean="0"/>
              <a:pPr/>
              <a:t>3/8/2019</a:t>
            </a:fld>
            <a:endParaRPr lang="en-US"/>
          </a:p>
        </p:txBody>
      </p:sp>
      <p:sp>
        <p:nvSpPr>
          <p:cNvPr id="4" name="Espace réservé de l'image des diapositives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6" name="Espace réservé du pied de page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50445" y="9428583"/>
            <a:ext cx="2945659" cy="496332"/>
          </a:xfrm>
          <a:prstGeom prst="rect">
            <a:avLst/>
          </a:prstGeom>
        </p:spPr>
        <p:txBody>
          <a:bodyPr vert="horz" lIns="91440" tIns="45720" rIns="91440" bIns="45720" rtlCol="0" anchor="b"/>
          <a:lstStyle>
            <a:lvl1pPr algn="r">
              <a:defRPr sz="1200"/>
            </a:lvl1pPr>
          </a:lstStyle>
          <a:p>
            <a:fld id="{B19BD1F9-669C-4CA0-8FBF-032659BF0921}" type="slidenum">
              <a:rPr lang="en-US" smtClean="0"/>
              <a:pPr/>
              <a:t>‹N°›</a:t>
            </a:fld>
            <a:endParaRPr lang="en-US"/>
          </a:p>
        </p:txBody>
      </p:sp>
    </p:spTree>
    <p:extLst>
      <p:ext uri="{BB962C8B-B14F-4D97-AF65-F5344CB8AC3E}">
        <p14:creationId xmlns:p14="http://schemas.microsoft.com/office/powerpoint/2010/main" val="29965193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a:t>
            </a:fld>
            <a:endParaRPr lang="en-US"/>
          </a:p>
        </p:txBody>
      </p:sp>
    </p:spTree>
    <p:extLst>
      <p:ext uri="{BB962C8B-B14F-4D97-AF65-F5344CB8AC3E}">
        <p14:creationId xmlns:p14="http://schemas.microsoft.com/office/powerpoint/2010/main" val="20418124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2</a:t>
            </a:fld>
            <a:endParaRPr lang="en-US"/>
          </a:p>
        </p:txBody>
      </p:sp>
    </p:spTree>
    <p:extLst>
      <p:ext uri="{BB962C8B-B14F-4D97-AF65-F5344CB8AC3E}">
        <p14:creationId xmlns:p14="http://schemas.microsoft.com/office/powerpoint/2010/main" val="17907300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3</a:t>
            </a:fld>
            <a:endParaRPr lang="en-US"/>
          </a:p>
        </p:txBody>
      </p:sp>
    </p:spTree>
    <p:extLst>
      <p:ext uri="{BB962C8B-B14F-4D97-AF65-F5344CB8AC3E}">
        <p14:creationId xmlns:p14="http://schemas.microsoft.com/office/powerpoint/2010/main" val="23276662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4</a:t>
            </a:fld>
            <a:endParaRPr lang="en-US"/>
          </a:p>
        </p:txBody>
      </p:sp>
    </p:spTree>
    <p:extLst>
      <p:ext uri="{BB962C8B-B14F-4D97-AF65-F5344CB8AC3E}">
        <p14:creationId xmlns:p14="http://schemas.microsoft.com/office/powerpoint/2010/main" val="33266124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5</a:t>
            </a:fld>
            <a:endParaRPr lang="en-US"/>
          </a:p>
        </p:txBody>
      </p:sp>
    </p:spTree>
    <p:extLst>
      <p:ext uri="{BB962C8B-B14F-4D97-AF65-F5344CB8AC3E}">
        <p14:creationId xmlns:p14="http://schemas.microsoft.com/office/powerpoint/2010/main" val="29697739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100" dirty="0" smtClean="0"/>
              <a:t>Maintenance</a:t>
            </a:r>
            <a:r>
              <a:rPr lang="fr-FR" sz="1100" baseline="0" dirty="0" smtClean="0"/>
              <a:t> et contrôle technique : s’appliquent à tous les véhicules à l’exception des véhicules de location de courte durée et des véhicules personnels utilisées lors d’un déplacement professionnel.</a:t>
            </a:r>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6</a:t>
            </a:fld>
            <a:endParaRPr lang="en-US"/>
          </a:p>
        </p:txBody>
      </p:sp>
    </p:spTree>
    <p:extLst>
      <p:ext uri="{BB962C8B-B14F-4D97-AF65-F5344CB8AC3E}">
        <p14:creationId xmlns:p14="http://schemas.microsoft.com/office/powerpoint/2010/main" val="265984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7</a:t>
            </a:fld>
            <a:endParaRPr lang="en-US"/>
          </a:p>
        </p:txBody>
      </p:sp>
    </p:spTree>
    <p:extLst>
      <p:ext uri="{BB962C8B-B14F-4D97-AF65-F5344CB8AC3E}">
        <p14:creationId xmlns:p14="http://schemas.microsoft.com/office/powerpoint/2010/main" val="21231297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8</a:t>
            </a:fld>
            <a:endParaRPr lang="en-US"/>
          </a:p>
        </p:txBody>
      </p:sp>
    </p:spTree>
    <p:extLst>
      <p:ext uri="{BB962C8B-B14F-4D97-AF65-F5344CB8AC3E}">
        <p14:creationId xmlns:p14="http://schemas.microsoft.com/office/powerpoint/2010/main" val="39589453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9</a:t>
            </a:fld>
            <a:endParaRPr lang="en-US"/>
          </a:p>
        </p:txBody>
      </p:sp>
    </p:spTree>
    <p:extLst>
      <p:ext uri="{BB962C8B-B14F-4D97-AF65-F5344CB8AC3E}">
        <p14:creationId xmlns:p14="http://schemas.microsoft.com/office/powerpoint/2010/main" val="191438819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p:bg>
      <p:bgPr>
        <a:solidFill>
          <a:srgbClr val="376092"/>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2106000"/>
            <a:ext cx="9732536" cy="1487487"/>
          </a:xfrm>
          <a:prstGeom prst="rect">
            <a:avLst/>
          </a:prstGeom>
        </p:spPr>
        <p:txBody>
          <a:bodyPr lIns="0" rIns="0" anchor="b">
            <a:noAutofit/>
          </a:bodyPr>
          <a:lstStyle>
            <a:lvl1pPr>
              <a:defRPr sz="3200">
                <a:solidFill>
                  <a:schemeClr val="bg1"/>
                </a:solidFill>
                <a:latin typeface="+mn-lt"/>
              </a:defRPr>
            </a:lvl1pPr>
          </a:lstStyle>
          <a:p>
            <a:r>
              <a:rPr lang="fr-FR" noProof="0" dirty="0" smtClean="0"/>
              <a:t>COMPANY RULE TITLE</a:t>
            </a:r>
            <a:endParaRPr lang="fr-FR" noProof="0" dirty="0"/>
          </a:p>
        </p:txBody>
      </p:sp>
      <p:sp>
        <p:nvSpPr>
          <p:cNvPr id="15" name="Espace réservé du texte 15"/>
          <p:cNvSpPr>
            <a:spLocks noGrp="1"/>
          </p:cNvSpPr>
          <p:nvPr>
            <p:ph type="body" sz="quarter" idx="10" hasCustomPrompt="1"/>
          </p:nvPr>
        </p:nvSpPr>
        <p:spPr>
          <a:xfrm>
            <a:off x="1188000" y="3639600"/>
            <a:ext cx="9732536" cy="1778000"/>
          </a:xfrm>
          <a:prstGeom prst="rect">
            <a:avLst/>
          </a:prstGeom>
        </p:spPr>
        <p:txBody>
          <a:bodyPr lIns="0" rIns="0">
            <a:noAutofit/>
          </a:bodyPr>
          <a:lstStyle>
            <a:lvl1pPr marL="0" indent="0">
              <a:buNone/>
              <a:defRPr>
                <a:solidFill>
                  <a:schemeClr val="bg1"/>
                </a:solidFill>
                <a:latin typeface="+mn-lt"/>
              </a:defRPr>
            </a:lvl1pPr>
          </a:lstStyle>
          <a:p>
            <a:pPr lvl="0"/>
            <a:r>
              <a:rPr lang="fr-FR" noProof="0" dirty="0" err="1" smtClean="0"/>
              <a:t>Executive</a:t>
            </a:r>
            <a:r>
              <a:rPr lang="fr-FR" noProof="0" dirty="0" smtClean="0"/>
              <a:t> </a:t>
            </a:r>
            <a:r>
              <a:rPr lang="fr-FR" noProof="0" dirty="0" err="1" smtClean="0"/>
              <a:t>summary</a:t>
            </a:r>
            <a:endParaRPr lang="fr-FR" noProof="0" dirty="0" smtClean="0"/>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5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smtClean="0"/>
              <a:t>DOCUMENTS USED FOR THE GAP ANALYSIS</a:t>
            </a:r>
            <a:endParaRPr lang="en-US" dirty="0"/>
          </a:p>
        </p:txBody>
      </p:sp>
    </p:spTree>
  </p:cSld>
  <p:clrMapOvr>
    <a:masterClrMapping/>
  </p:clrMapOvr>
  <p:timing>
    <p:tnLst>
      <p:par>
        <p:cTn id="1" dur="indefinite" restart="never" nodeType="tmRoot"/>
      </p:par>
    </p:tnLst>
  </p:timing>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609600" y="274638"/>
            <a:ext cx="10957984" cy="635000"/>
          </a:xfrm>
          <a:prstGeom prst="rect">
            <a:avLst/>
          </a:prstGeom>
        </p:spPr>
        <p:txBody>
          <a:bodyPr/>
          <a:lstStyle/>
          <a:p>
            <a:r>
              <a:rPr lang="fr-FR" noProof="0" smtClean="0"/>
              <a:t>Cliquez pour modifier le style du titre</a:t>
            </a:r>
            <a:endParaRPr lang="fr-FR" noProof="0" dirty="0"/>
          </a:p>
        </p:txBody>
      </p:sp>
      <p:sp>
        <p:nvSpPr>
          <p:cNvPr id="4" name="Espace réservé du numéro de diapositive 3"/>
          <p:cNvSpPr>
            <a:spLocks noGrp="1"/>
          </p:cNvSpPr>
          <p:nvPr>
            <p:ph type="sldNum" sz="quarter" idx="11"/>
          </p:nvPr>
        </p:nvSpPr>
        <p:spPr>
          <a:xfrm>
            <a:off x="8737600" y="6411917"/>
            <a:ext cx="967317" cy="365125"/>
          </a:xfrm>
          <a:prstGeom prst="rect">
            <a:avLst/>
          </a:prstGeom>
        </p:spPr>
        <p:txBody>
          <a:bodyPr/>
          <a:lstStyle/>
          <a:p>
            <a:fld id="{21F90BE8-D879-4F46-ACF9-7BCC67DCFB75}" type="slidenum">
              <a:rPr lang="fr-FR"/>
              <a:pPr/>
              <a:t>‹N°›</a:t>
            </a:fld>
            <a:endParaRPr lang="fr-FR" dirty="0"/>
          </a:p>
        </p:txBody>
      </p:sp>
      <p:sp>
        <p:nvSpPr>
          <p:cNvPr id="6" name="Espace réservé du texte 5"/>
          <p:cNvSpPr>
            <a:spLocks noGrp="1"/>
          </p:cNvSpPr>
          <p:nvPr>
            <p:ph type="body" sz="quarter" idx="12"/>
          </p:nvPr>
        </p:nvSpPr>
        <p:spPr>
          <a:xfrm>
            <a:off x="609600" y="1125539"/>
            <a:ext cx="10958400" cy="5040311"/>
          </a:xfrm>
          <a:prstGeom prst="rect">
            <a:avLst/>
          </a:prstGeom>
        </p:spPr>
        <p:txBody>
          <a:bodyPr/>
          <a:lstStyle>
            <a:lvl5pPr marL="1260000">
              <a:buNone/>
              <a:defRPr/>
            </a:lvl5pPr>
          </a:lstStyle>
          <a:p>
            <a:pPr lvl="0"/>
            <a:r>
              <a:rPr lang="fr-FR" noProof="0" smtClean="0"/>
              <a:t>Cliquez pour modifier les styles du texte du masque</a:t>
            </a:r>
          </a:p>
          <a:p>
            <a:pPr lvl="1"/>
            <a:r>
              <a:rPr lang="fr-FR" noProof="0" smtClean="0"/>
              <a:t>Deuxième niveau</a:t>
            </a:r>
          </a:p>
          <a:p>
            <a:pPr lvl="2"/>
            <a:r>
              <a:rPr lang="fr-FR" noProof="0" smtClean="0"/>
              <a:t>Troisième niveau</a:t>
            </a:r>
          </a:p>
          <a:p>
            <a:pPr lvl="3"/>
            <a:r>
              <a:rPr lang="fr-FR" noProof="0" smtClean="0"/>
              <a:t>Quatrième niveau</a:t>
            </a:r>
          </a:p>
        </p:txBody>
      </p:sp>
      <p:sp>
        <p:nvSpPr>
          <p:cNvPr id="8" name="Espace réservé du pied de page 4"/>
          <p:cNvSpPr>
            <a:spLocks noGrp="1"/>
          </p:cNvSpPr>
          <p:nvPr>
            <p:ph type="ftr" sz="quarter" idx="3"/>
          </p:nvPr>
        </p:nvSpPr>
        <p:spPr>
          <a:xfrm>
            <a:off x="609600" y="6411917"/>
            <a:ext cx="7416800" cy="365125"/>
          </a:xfrm>
          <a:prstGeom prst="rect">
            <a:avLst/>
          </a:prstGeom>
        </p:spPr>
        <p:txBody>
          <a:bodyPr vert="horz" lIns="0" tIns="45720" rIns="91440" bIns="45720" rtlCol="0" anchor="ctr"/>
          <a:lstStyle>
            <a:lvl1pPr algn="l">
              <a:defRPr sz="1400">
                <a:solidFill>
                  <a:schemeClr val="tx1"/>
                </a:solidFill>
                <a:latin typeface="+mn-lt"/>
                <a:cs typeface="Helvetica"/>
              </a:defRPr>
            </a:lvl1pPr>
          </a:lstStyle>
          <a:p>
            <a:r>
              <a:rPr lang="en-GB" b="1" dirty="0" smtClean="0">
                <a:solidFill>
                  <a:srgbClr val="F5911F"/>
                </a:solidFill>
              </a:rPr>
              <a:t>#SafeDriver </a:t>
            </a:r>
            <a:r>
              <a:rPr lang="en-GB" sz="1000" dirty="0" smtClean="0">
                <a:solidFill>
                  <a:prstClr val="white">
                    <a:lumMod val="50000"/>
                  </a:prstClr>
                </a:solidFill>
              </a:rPr>
              <a:t>-</a:t>
            </a:r>
            <a:r>
              <a:rPr lang="en-GB" sz="1000" b="1" dirty="0" smtClean="0">
                <a:solidFill>
                  <a:prstClr val="white">
                    <a:lumMod val="50000"/>
                  </a:prstClr>
                </a:solidFill>
              </a:rPr>
              <a:t> </a:t>
            </a:r>
            <a:r>
              <a:rPr lang="fr-FR" sz="1000" dirty="0" smtClean="0">
                <a:solidFill>
                  <a:prstClr val="white">
                    <a:lumMod val="50000"/>
                  </a:prstClr>
                </a:solidFill>
              </a:rPr>
              <a:t>Campagne de sensibilisation aux risques routiers, février 2017 </a:t>
            </a:r>
          </a:p>
        </p:txBody>
      </p:sp>
    </p:spTree>
    <p:extLst>
      <p:ext uri="{BB962C8B-B14F-4D97-AF65-F5344CB8AC3E}">
        <p14:creationId xmlns:p14="http://schemas.microsoft.com/office/powerpoint/2010/main" val="250686658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75000"/>
            <a:alpha val="0"/>
          </a:schemeClr>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92" r:id="rId2"/>
    <p:sldLayoutId id="2147483698" r:id="rId3"/>
  </p:sldLayoutIdLst>
  <p:txStyles>
    <p:titleStyle/>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toolbox-hse.total.com/fr/one-maestro" TargetMode="External"/><Relationship Id="rId7" Type="http://schemas.openxmlformats.org/officeDocument/2006/relationships/image" Target="../media/image2.png"/><Relationship Id="rId2" Type="http://schemas.openxmlformats.org/officeDocument/2006/relationships/hyperlink" Target="http://wat.corp.local/sites/s215/fr-FR/Pages/R%C3%A8gles%20HSE/CR%20404/Nouvelle-r%C3%A8gle-HSE--.aspx" TargetMode="External"/><Relationship Id="rId1" Type="http://schemas.openxmlformats.org/officeDocument/2006/relationships/slideLayout" Target="../slideLayouts/slideLayout3.xml"/><Relationship Id="rId6" Type="http://schemas.openxmlformats.org/officeDocument/2006/relationships/image" Target="../media/image3.png"/><Relationship Id="rId5" Type="http://schemas.openxmlformats.org/officeDocument/2006/relationships/hyperlink" Target="http://crescendo4all.rm.corp.local/sites/Ref_MS/Pages/Home.aspx" TargetMode="External"/><Relationship Id="rId4" Type="http://schemas.openxmlformats.org/officeDocument/2006/relationships/hyperlink" Target="https://reflex.sinequa.corp.local/"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88000" y="1844824"/>
            <a:ext cx="9732536" cy="1748663"/>
          </a:xfrm>
        </p:spPr>
        <p:txBody>
          <a:bodyPr/>
          <a:lstStyle/>
          <a:p>
            <a:r>
              <a:rPr lang="fr-FR" dirty="0"/>
              <a:t>CR-GR-HSE-404 </a:t>
            </a:r>
            <a:r>
              <a:rPr lang="fr-FR" dirty="0" smtClean="0"/>
              <a:t>: Sécurité </a:t>
            </a:r>
            <a:r>
              <a:rPr lang="fr-FR" dirty="0"/>
              <a:t>de la conduite des véhicules </a:t>
            </a:r>
            <a:r>
              <a:rPr lang="fr-FR" dirty="0" smtClean="0"/>
              <a:t>routiers</a:t>
            </a:r>
            <a:br>
              <a:rPr lang="fr-FR" dirty="0" smtClean="0"/>
            </a:br>
            <a:endParaRPr lang="en-US" dirty="0"/>
          </a:p>
        </p:txBody>
      </p:sp>
      <p:sp>
        <p:nvSpPr>
          <p:cNvPr id="3" name="Espace réservé du texte 2"/>
          <p:cNvSpPr>
            <a:spLocks noGrp="1"/>
          </p:cNvSpPr>
          <p:nvPr>
            <p:ph type="body" sz="quarter" idx="10"/>
          </p:nvPr>
        </p:nvSpPr>
        <p:spPr>
          <a:xfrm>
            <a:off x="1188000" y="3429000"/>
            <a:ext cx="9732536" cy="2813736"/>
          </a:xfrm>
        </p:spPr>
        <p:txBody>
          <a:bodyPr/>
          <a:lstStyle/>
          <a:p>
            <a:endParaRPr lang="en-US" dirty="0" smtClean="0"/>
          </a:p>
          <a:p>
            <a:endParaRPr lang="en-US" dirty="0"/>
          </a:p>
          <a:p>
            <a:pPr algn="just">
              <a:spcBef>
                <a:spcPts val="300"/>
              </a:spcBef>
            </a:pPr>
            <a:r>
              <a:rPr lang="fr-FR" dirty="0"/>
              <a:t>M&amp;S : quelles différences entre la </a:t>
            </a:r>
            <a:r>
              <a:rPr lang="fr-FR" dirty="0" smtClean="0"/>
              <a:t>CR-GR-HSE-404 </a:t>
            </a:r>
            <a:r>
              <a:rPr lang="fr-FR" dirty="0"/>
              <a:t>et la </a:t>
            </a:r>
            <a:r>
              <a:rPr lang="fr-FR" dirty="0" smtClean="0"/>
              <a:t>CR-MS-HSEQ-203 </a:t>
            </a:r>
            <a:r>
              <a:rPr lang="fr-FR" dirty="0"/>
              <a:t>?</a:t>
            </a:r>
          </a:p>
          <a:p>
            <a:endParaRPr lang="en-US" dirty="0" smtClean="0"/>
          </a:p>
          <a:p>
            <a:endParaRPr lang="en-US" dirty="0" smtClean="0"/>
          </a:p>
          <a:p>
            <a:endParaRPr lang="en-US" dirty="0"/>
          </a:p>
          <a:p>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7384"/>
            <a:ext cx="12192000" cy="418058"/>
          </a:xfrm>
          <a:solidFill>
            <a:srgbClr val="376092"/>
          </a:solidFill>
        </p:spPr>
        <p:txBody>
          <a:bodyPr/>
          <a:lstStyle/>
          <a:p>
            <a:r>
              <a:rPr lang="fr-FR" b="1" dirty="0" smtClean="0">
                <a:solidFill>
                  <a:schemeClr val="bg1"/>
                </a:solidFill>
              </a:rPr>
              <a:t>OU TROUVER DES INFORMATIONS COMPLEMENTAIRES </a:t>
            </a:r>
            <a:r>
              <a:rPr lang="fr-FR" b="1" smtClean="0">
                <a:solidFill>
                  <a:schemeClr val="bg1"/>
                </a:solidFill>
              </a:rPr>
              <a:t>ET DOCUMENTS ?</a:t>
            </a:r>
            <a:endParaRPr lang="en-US" b="1" dirty="0">
              <a:solidFill>
                <a:schemeClr val="bg1"/>
              </a:solidFill>
            </a:endParaRPr>
          </a:p>
        </p:txBody>
      </p:sp>
      <p:sp>
        <p:nvSpPr>
          <p:cNvPr id="3" name="Espace réservé du texte 2"/>
          <p:cNvSpPr>
            <a:spLocks noGrp="1"/>
          </p:cNvSpPr>
          <p:nvPr>
            <p:ph type="body" sz="quarter" idx="12"/>
          </p:nvPr>
        </p:nvSpPr>
        <p:spPr>
          <a:xfrm>
            <a:off x="609600" y="836712"/>
            <a:ext cx="10958400" cy="5040311"/>
          </a:xfrm>
        </p:spPr>
        <p:txBody>
          <a:bodyPr/>
          <a:lstStyle/>
          <a:p>
            <a:r>
              <a:rPr lang="fr-FR" dirty="0" smtClean="0">
                <a:solidFill>
                  <a:schemeClr val="tx1"/>
                </a:solidFill>
              </a:rPr>
              <a:t>Publication sur WAT</a:t>
            </a:r>
            <a:r>
              <a:rPr lang="fr-FR" dirty="0" smtClean="0"/>
              <a:t>: </a:t>
            </a:r>
            <a:r>
              <a:rPr lang="fr-FR" dirty="0" smtClean="0">
                <a:hlinkClick r:id="rId2"/>
              </a:rPr>
              <a:t>http://wat.corp.local/sites/s215/fr-FR/Pages/R%C3%A8gles%20HSE/CR%20404/Nouvelle-r%C3%A8gle-HSE--.aspx</a:t>
            </a:r>
            <a:endParaRPr lang="fr-FR" dirty="0" smtClean="0"/>
          </a:p>
          <a:p>
            <a:endParaRPr lang="fr-FR" dirty="0" smtClean="0"/>
          </a:p>
          <a:p>
            <a:endParaRPr lang="fr-FR" dirty="0"/>
          </a:p>
          <a:p>
            <a:r>
              <a:rPr lang="fr-FR" dirty="0" smtClean="0"/>
              <a:t>HSE </a:t>
            </a:r>
            <a:r>
              <a:rPr lang="fr-FR" dirty="0" err="1" smtClean="0"/>
              <a:t>toolbox</a:t>
            </a:r>
            <a:r>
              <a:rPr lang="fr-FR" dirty="0" smtClean="0"/>
              <a:t>:</a:t>
            </a:r>
            <a:r>
              <a:rPr lang="en-US" dirty="0" smtClean="0"/>
              <a:t> </a:t>
            </a:r>
            <a:r>
              <a:rPr lang="en-US" dirty="0" smtClean="0">
                <a:hlinkClick r:id="rId3"/>
              </a:rPr>
              <a:t>https://www.toolbox-hse.total.com/fr/one-maestro</a:t>
            </a:r>
            <a:endParaRPr lang="en-US" dirty="0" smtClean="0"/>
          </a:p>
          <a:p>
            <a:endParaRPr lang="fr-FR" dirty="0" smtClean="0"/>
          </a:p>
          <a:p>
            <a:endParaRPr lang="fr-FR" dirty="0" smtClean="0"/>
          </a:p>
          <a:p>
            <a:r>
              <a:rPr lang="fr-FR" dirty="0" smtClean="0"/>
              <a:t>REFLEX: référentiel des textes normatifs Groupe: </a:t>
            </a:r>
            <a:r>
              <a:rPr lang="fr-FR" dirty="0" smtClean="0">
                <a:hlinkClick r:id="rId4"/>
              </a:rPr>
              <a:t>https://reflex.sinequa.corp.local/</a:t>
            </a:r>
            <a:endParaRPr lang="fr-FR" dirty="0" smtClean="0"/>
          </a:p>
          <a:p>
            <a:endParaRPr lang="fr-FR" dirty="0" smtClean="0"/>
          </a:p>
          <a:p>
            <a:endParaRPr lang="fr-FR" dirty="0"/>
          </a:p>
          <a:p>
            <a:r>
              <a:rPr lang="fr-FR" dirty="0" smtClean="0"/>
              <a:t>M&amp;S Référentiel Branche : </a:t>
            </a:r>
            <a:r>
              <a:rPr lang="fr-FR" dirty="0" smtClean="0">
                <a:hlinkClick r:id="rId5"/>
              </a:rPr>
              <a:t>http://crescendo4all.rm.corp.local/sites/Ref_MS/Pages/Home.aspx</a:t>
            </a:r>
            <a:endParaRPr lang="fr-FR" dirty="0" smtClean="0"/>
          </a:p>
          <a:p>
            <a:endParaRPr lang="fr-FR" dirty="0"/>
          </a:p>
          <a:p>
            <a:endParaRPr lang="fr-FR" dirty="0" smtClean="0"/>
          </a:p>
        </p:txBody>
      </p:sp>
      <p:cxnSp>
        <p:nvCxnSpPr>
          <p:cNvPr id="4" name="Connecteur droit 3"/>
          <p:cNvCxnSpPr/>
          <p:nvPr/>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5" name="Image 4" descr="TOTAL_ADM.pn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6" name="ZoneTexte 5"/>
          <p:cNvSpPr txBox="1"/>
          <p:nvPr/>
        </p:nvSpPr>
        <p:spPr>
          <a:xfrm>
            <a:off x="407368" y="6525344"/>
            <a:ext cx="648072" cy="246221"/>
          </a:xfrm>
          <a:prstGeom prst="rect">
            <a:avLst/>
          </a:prstGeom>
          <a:noFill/>
        </p:spPr>
        <p:txBody>
          <a:bodyPr wrap="square" rtlCol="0">
            <a:spAutoFit/>
          </a:bodyPr>
          <a:lstStyle/>
          <a:p>
            <a:r>
              <a:rPr lang="fr-FR" sz="1000" smtClean="0">
                <a:latin typeface="Calibri"/>
              </a:rPr>
              <a:t>10</a:t>
            </a:r>
            <a:endParaRPr lang="en-US" sz="1000" dirty="0">
              <a:latin typeface="Calibri"/>
            </a:endParaRPr>
          </a:p>
        </p:txBody>
      </p:sp>
      <p:pic>
        <p:nvPicPr>
          <p:cNvPr id="7" name="Picture 2"/>
          <p:cNvPicPr>
            <a:picLocks noChangeAspect="1" noChangeArrowheads="1"/>
          </p:cNvPicPr>
          <p:nvPr/>
        </p:nvPicPr>
        <p:blipFill>
          <a:blip r:embed="rId7" cstate="print"/>
          <a:srcRect/>
          <a:stretch>
            <a:fillRect/>
          </a:stretch>
        </p:blipFill>
        <p:spPr bwMode="auto">
          <a:xfrm>
            <a:off x="5447928" y="6604556"/>
            <a:ext cx="1228637" cy="136812"/>
          </a:xfrm>
          <a:prstGeom prst="rect">
            <a:avLst/>
          </a:prstGeom>
          <a:noFill/>
          <a:ln w="9525">
            <a:noFill/>
            <a:miter lim="800000"/>
            <a:headEnd/>
            <a:tailEnd/>
          </a:ln>
          <a:effectLst/>
        </p:spPr>
      </p:pic>
    </p:spTree>
    <p:extLst>
      <p:ext uri="{BB962C8B-B14F-4D97-AF65-F5344CB8AC3E}">
        <p14:creationId xmlns:p14="http://schemas.microsoft.com/office/powerpoint/2010/main" val="152601740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REVUE DES EXIGENCES</a:t>
            </a:r>
          </a:p>
        </p:txBody>
      </p:sp>
      <p:sp>
        <p:nvSpPr>
          <p:cNvPr id="11" name="Espace réservé du texte 1"/>
          <p:cNvSpPr txBox="1">
            <a:spLocks/>
          </p:cNvSpPr>
          <p:nvPr/>
        </p:nvSpPr>
        <p:spPr>
          <a:xfrm>
            <a:off x="407368" y="548678"/>
            <a:ext cx="11161240" cy="3384377"/>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fr-FR" u="sng" dirty="0">
                <a:solidFill>
                  <a:schemeClr val="tx1"/>
                </a:solidFill>
              </a:rPr>
              <a:t>Gestion des activités de transport </a:t>
            </a:r>
            <a:r>
              <a:rPr lang="fr-FR" u="sng" dirty="0" smtClean="0">
                <a:solidFill>
                  <a:schemeClr val="tx1"/>
                </a:solidFill>
              </a:rPr>
              <a:t>routier</a:t>
            </a:r>
            <a:endParaRPr lang="fr-FR" u="sng" dirty="0">
              <a:solidFill>
                <a:schemeClr val="tx1"/>
              </a:solidFill>
            </a:endParaRPr>
          </a:p>
          <a:p>
            <a:pPr marL="0" indent="0" algn="l">
              <a:spcAft>
                <a:spcPts val="600"/>
              </a:spcAft>
            </a:pPr>
            <a:endParaRPr lang="en-GB" sz="800" dirty="0" smtClean="0">
              <a:solidFill>
                <a:schemeClr val="tx1"/>
              </a:solidFill>
            </a:endParaRPr>
          </a:p>
          <a:p>
            <a:pPr marL="0" indent="0" algn="l">
              <a:spcAft>
                <a:spcPts val="600"/>
              </a:spcAft>
            </a:pPr>
            <a:r>
              <a:rPr lang="fr-FR" sz="1800" dirty="0">
                <a:solidFill>
                  <a:schemeClr val="tx1"/>
                </a:solidFill>
              </a:rPr>
              <a:t>Exigence 3.1.1 </a:t>
            </a:r>
            <a:r>
              <a:rPr lang="fr-FR" sz="1800" dirty="0" smtClean="0">
                <a:solidFill>
                  <a:schemeClr val="tx1"/>
                </a:solidFill>
              </a:rPr>
              <a:t>: Mise </a:t>
            </a:r>
            <a:r>
              <a:rPr lang="fr-FR" sz="1800" dirty="0">
                <a:solidFill>
                  <a:schemeClr val="tx1"/>
                </a:solidFill>
              </a:rPr>
              <a:t>en place d’un système de management de la sécurité du transport </a:t>
            </a:r>
            <a:r>
              <a:rPr lang="fr-FR" sz="1800" dirty="0" smtClean="0">
                <a:solidFill>
                  <a:schemeClr val="tx1"/>
                </a:solidFill>
              </a:rPr>
              <a:t>routier</a:t>
            </a:r>
            <a:endParaRPr lang="fr-FR" sz="1800" dirty="0">
              <a:solidFill>
                <a:schemeClr val="tx1"/>
              </a:solidFill>
            </a:endParaRPr>
          </a:p>
          <a:p>
            <a:pPr marL="285750" indent="-285750" algn="l">
              <a:spcAft>
                <a:spcPts val="600"/>
              </a:spcAft>
              <a:buSzPct val="100000"/>
              <a:buFont typeface="Wingdings" panose="05000000000000000000" pitchFamily="2" charset="2"/>
              <a:buChar char="q"/>
            </a:pPr>
            <a:r>
              <a:rPr lang="fr-FR" sz="1700" b="0" dirty="0">
                <a:solidFill>
                  <a:schemeClr val="tx1"/>
                </a:solidFill>
              </a:rPr>
              <a:t>Pour les activités de transports de marchandises </a:t>
            </a:r>
            <a:r>
              <a:rPr lang="fr-FR" sz="1700" b="0" dirty="0" smtClean="0">
                <a:solidFill>
                  <a:schemeClr val="tx1"/>
                </a:solidFill>
              </a:rPr>
              <a:t>dangereuses.</a:t>
            </a:r>
            <a:endParaRPr lang="fr-FR" sz="1700" b="0" dirty="0">
              <a:solidFill>
                <a:schemeClr val="tx1"/>
              </a:solidFill>
            </a:endParaRPr>
          </a:p>
          <a:p>
            <a:pPr marL="285750" indent="-285750" algn="l">
              <a:spcAft>
                <a:spcPts val="600"/>
              </a:spcAft>
              <a:buSzPct val="100000"/>
              <a:buFont typeface="Wingdings" panose="05000000000000000000" pitchFamily="2" charset="2"/>
              <a:buChar char="q"/>
            </a:pPr>
            <a:r>
              <a:rPr lang="fr-FR" sz="1700" b="0" dirty="0">
                <a:solidFill>
                  <a:schemeClr val="tx1"/>
                </a:solidFill>
              </a:rPr>
              <a:t>Pour les activités de transports de marchandises et de personnels dans les pays à risques routiers </a:t>
            </a:r>
            <a:r>
              <a:rPr lang="fr-FR" sz="1700" b="0" dirty="0" smtClean="0">
                <a:solidFill>
                  <a:schemeClr val="tx1"/>
                </a:solidFill>
              </a:rPr>
              <a:t>élevés.</a:t>
            </a:r>
            <a:endParaRPr lang="fr-FR" sz="1700" b="0" dirty="0">
              <a:solidFill>
                <a:schemeClr val="tx1"/>
              </a:solidFill>
            </a:endParaRPr>
          </a:p>
          <a:p>
            <a:pPr marL="0" indent="0" algn="l">
              <a:spcBef>
                <a:spcPts val="1200"/>
              </a:spcBef>
              <a:spcAft>
                <a:spcPts val="600"/>
              </a:spcAft>
            </a:pPr>
            <a:r>
              <a:rPr lang="fr-FR" sz="1700" b="0" dirty="0" smtClean="0">
                <a:solidFill>
                  <a:srgbClr val="FF9900"/>
                </a:solidFill>
              </a:rPr>
              <a:t>Nouveau pour le </a:t>
            </a:r>
            <a:r>
              <a:rPr lang="fr-FR" sz="1700" b="0" dirty="0" smtClean="0">
                <a:solidFill>
                  <a:srgbClr val="FF9900"/>
                </a:solidFill>
              </a:rPr>
              <a:t>M&amp;S </a:t>
            </a:r>
            <a:r>
              <a:rPr lang="fr-FR" sz="1700" b="0" dirty="0" smtClean="0">
                <a:solidFill>
                  <a:srgbClr val="FF9900"/>
                </a:solidFill>
              </a:rPr>
              <a:t>à </a:t>
            </a:r>
            <a:r>
              <a:rPr lang="fr-FR" sz="1700" b="0" dirty="0">
                <a:solidFill>
                  <a:srgbClr val="FF9900"/>
                </a:solidFill>
              </a:rPr>
              <a:t>l’exception de la zone </a:t>
            </a:r>
            <a:r>
              <a:rPr lang="fr-FR" sz="1700" b="0" dirty="0" smtClean="0">
                <a:solidFill>
                  <a:srgbClr val="FF9900"/>
                </a:solidFill>
              </a:rPr>
              <a:t>PATROM. </a:t>
            </a:r>
            <a:endParaRPr lang="fr-FR" sz="1700" b="0" dirty="0" smtClean="0">
              <a:solidFill>
                <a:srgbClr val="FF9900"/>
              </a:solidFill>
            </a:endParaRPr>
          </a:p>
          <a:p>
            <a:pPr marL="0" indent="0" algn="l">
              <a:spcAft>
                <a:spcPts val="600"/>
              </a:spcAft>
            </a:pPr>
            <a:r>
              <a:rPr lang="fr-FR" sz="1700" b="0" dirty="0" smtClean="0">
                <a:solidFill>
                  <a:srgbClr val="FF9900"/>
                </a:solidFill>
              </a:rPr>
              <a:t>Hors </a:t>
            </a:r>
            <a:r>
              <a:rPr lang="fr-FR" sz="1700" b="0" dirty="0">
                <a:solidFill>
                  <a:srgbClr val="FF9900"/>
                </a:solidFill>
              </a:rPr>
              <a:t>zone </a:t>
            </a:r>
            <a:r>
              <a:rPr lang="fr-FR" sz="1700" b="0" dirty="0" smtClean="0">
                <a:solidFill>
                  <a:srgbClr val="FF9900"/>
                </a:solidFill>
              </a:rPr>
              <a:t>PATROM, </a:t>
            </a:r>
            <a:r>
              <a:rPr lang="fr-FR" sz="1700" b="0" dirty="0">
                <a:solidFill>
                  <a:srgbClr val="FF9900"/>
                </a:solidFill>
              </a:rPr>
              <a:t>déjà très largement intégrés par les directions logistiques</a:t>
            </a:r>
            <a:r>
              <a:rPr lang="fr-FR" sz="1700" b="0" dirty="0" smtClean="0">
                <a:solidFill>
                  <a:srgbClr val="FF9900"/>
                </a:solidFill>
              </a:rPr>
              <a:t>.</a:t>
            </a:r>
            <a:endParaRPr lang="fr-FR" sz="1700" b="0" dirty="0">
              <a:solidFill>
                <a:srgbClr val="FF9900"/>
              </a:solidFill>
            </a:endParaRPr>
          </a:p>
        </p:txBody>
      </p:sp>
      <p:sp>
        <p:nvSpPr>
          <p:cNvPr id="7" name="Espace réservé du texte 1"/>
          <p:cNvSpPr txBox="1">
            <a:spLocks/>
          </p:cNvSpPr>
          <p:nvPr/>
        </p:nvSpPr>
        <p:spPr>
          <a:xfrm>
            <a:off x="407368" y="3899384"/>
            <a:ext cx="11161240" cy="2448272"/>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fr-FR" sz="1800" dirty="0">
                <a:solidFill>
                  <a:schemeClr val="tx1"/>
                </a:solidFill>
              </a:rPr>
              <a:t>Exigence 3.1.3 </a:t>
            </a:r>
            <a:r>
              <a:rPr lang="fr-FR" sz="1800" dirty="0" smtClean="0">
                <a:solidFill>
                  <a:schemeClr val="tx1"/>
                </a:solidFill>
              </a:rPr>
              <a:t>: Utilisation </a:t>
            </a:r>
            <a:r>
              <a:rPr lang="fr-FR" sz="1800" dirty="0">
                <a:solidFill>
                  <a:schemeClr val="tx1"/>
                </a:solidFill>
              </a:rPr>
              <a:t>des transports </a:t>
            </a:r>
            <a:r>
              <a:rPr lang="fr-FR" sz="1800" dirty="0" smtClean="0">
                <a:solidFill>
                  <a:schemeClr val="tx1"/>
                </a:solidFill>
              </a:rPr>
              <a:t>publics, taxis </a:t>
            </a:r>
            <a:r>
              <a:rPr lang="fr-FR" sz="1800" dirty="0">
                <a:solidFill>
                  <a:schemeClr val="tx1"/>
                </a:solidFill>
              </a:rPr>
              <a:t>et des véhicules de </a:t>
            </a:r>
            <a:r>
              <a:rPr lang="fr-FR" sz="1800" dirty="0" smtClean="0">
                <a:solidFill>
                  <a:schemeClr val="tx1"/>
                </a:solidFill>
              </a:rPr>
              <a:t>location (avec ou sans chauffeur) </a:t>
            </a:r>
            <a:r>
              <a:rPr lang="fr-FR" sz="1800" dirty="0">
                <a:solidFill>
                  <a:schemeClr val="tx1"/>
                </a:solidFill>
              </a:rPr>
              <a:t>dans les pays à risques routiers </a:t>
            </a:r>
            <a:r>
              <a:rPr lang="fr-FR" sz="1800" dirty="0" smtClean="0">
                <a:solidFill>
                  <a:schemeClr val="tx1"/>
                </a:solidFill>
              </a:rPr>
              <a:t>élevés</a:t>
            </a:r>
          </a:p>
          <a:p>
            <a:pPr marL="285750" indent="-285750" algn="l">
              <a:spcAft>
                <a:spcPts val="600"/>
              </a:spcAft>
              <a:buFont typeface="Wingdings" panose="05000000000000000000" pitchFamily="2" charset="2"/>
              <a:buChar char="q"/>
            </a:pPr>
            <a:r>
              <a:rPr lang="fr-FR" sz="1700" b="0" dirty="0">
                <a:solidFill>
                  <a:schemeClr val="tx1"/>
                </a:solidFill>
              </a:rPr>
              <a:t>Obligation pour </a:t>
            </a:r>
            <a:r>
              <a:rPr lang="fr-FR" sz="1700" b="0" dirty="0" smtClean="0">
                <a:solidFill>
                  <a:schemeClr val="tx1"/>
                </a:solidFill>
              </a:rPr>
              <a:t>l’entité ou la filiale de </a:t>
            </a:r>
            <a:r>
              <a:rPr lang="fr-FR" sz="1700" b="0" dirty="0">
                <a:solidFill>
                  <a:schemeClr val="tx1"/>
                </a:solidFill>
              </a:rPr>
              <a:t>définir sa politique d’utilisation en fonction des risques associés et des conditions </a:t>
            </a:r>
            <a:r>
              <a:rPr lang="fr-FR" sz="1700" b="0" dirty="0" smtClean="0">
                <a:solidFill>
                  <a:schemeClr val="tx1"/>
                </a:solidFill>
              </a:rPr>
              <a:t>locales.</a:t>
            </a:r>
          </a:p>
          <a:p>
            <a:pPr marL="0" indent="0" algn="l">
              <a:spcBef>
                <a:spcPts val="1200"/>
              </a:spcBef>
              <a:spcAft>
                <a:spcPts val="600"/>
              </a:spcAft>
            </a:pPr>
            <a:r>
              <a:rPr lang="fr-FR" sz="1700" b="0" dirty="0" smtClean="0">
                <a:solidFill>
                  <a:srgbClr val="FF0000"/>
                </a:solidFill>
              </a:rPr>
              <a:t>Nouveau pour le </a:t>
            </a:r>
            <a:r>
              <a:rPr lang="fr-FR" sz="1700" b="0" dirty="0" smtClean="0">
                <a:solidFill>
                  <a:srgbClr val="FF0000"/>
                </a:solidFill>
              </a:rPr>
              <a:t>M&amp;S.</a:t>
            </a:r>
            <a:endParaRPr lang="fr-FR" sz="1700" b="0" dirty="0">
              <a:solidFill>
                <a:srgbClr val="FF0000"/>
              </a:solidFill>
            </a:endParaRPr>
          </a:p>
        </p:txBody>
      </p:sp>
      <p:cxnSp>
        <p:nvCxnSpPr>
          <p:cNvPr id="10" name="Connecteur droit 9"/>
          <p:cNvCxnSpPr/>
          <p:nvPr/>
        </p:nvCxnSpPr>
        <p:spPr>
          <a:xfrm>
            <a:off x="275692" y="3645024"/>
            <a:ext cx="11424592"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6437678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REVUE DES EXIGENCES</a:t>
            </a:r>
          </a:p>
        </p:txBody>
      </p:sp>
      <p:sp>
        <p:nvSpPr>
          <p:cNvPr id="11" name="Espace réservé du texte 1"/>
          <p:cNvSpPr txBox="1">
            <a:spLocks/>
          </p:cNvSpPr>
          <p:nvPr/>
        </p:nvSpPr>
        <p:spPr>
          <a:xfrm>
            <a:off x="407368" y="476672"/>
            <a:ext cx="11161240" cy="5760641"/>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en-US" u="sng" dirty="0" err="1">
                <a:solidFill>
                  <a:schemeClr val="tx1"/>
                </a:solidFill>
              </a:rPr>
              <a:t>Gestion</a:t>
            </a:r>
            <a:r>
              <a:rPr lang="en-US" u="sng" dirty="0">
                <a:solidFill>
                  <a:schemeClr val="tx1"/>
                </a:solidFill>
              </a:rPr>
              <a:t> des </a:t>
            </a:r>
            <a:r>
              <a:rPr lang="en-US" u="sng" dirty="0" err="1" smtClean="0">
                <a:solidFill>
                  <a:schemeClr val="tx1"/>
                </a:solidFill>
              </a:rPr>
              <a:t>conducteurs</a:t>
            </a:r>
            <a:endParaRPr lang="fr-FR" u="sng" dirty="0" smtClean="0">
              <a:solidFill>
                <a:schemeClr val="tx1"/>
              </a:solidFill>
            </a:endParaRPr>
          </a:p>
          <a:p>
            <a:pPr marL="0" indent="0" algn="l">
              <a:spcAft>
                <a:spcPts val="600"/>
              </a:spcAft>
            </a:pPr>
            <a:endParaRPr lang="en-US" sz="800" dirty="0" smtClean="0">
              <a:solidFill>
                <a:schemeClr val="tx1"/>
              </a:solidFill>
            </a:endParaRPr>
          </a:p>
          <a:p>
            <a:pPr marL="0" indent="0" algn="l">
              <a:spcAft>
                <a:spcPts val="600"/>
              </a:spcAft>
            </a:pPr>
            <a:r>
              <a:rPr lang="fr-FR" sz="1800" dirty="0">
                <a:solidFill>
                  <a:schemeClr val="tx1"/>
                </a:solidFill>
              </a:rPr>
              <a:t>Exigence 3.2.2 </a:t>
            </a:r>
            <a:r>
              <a:rPr lang="fr-FR" sz="1800" dirty="0" smtClean="0">
                <a:solidFill>
                  <a:schemeClr val="tx1"/>
                </a:solidFill>
              </a:rPr>
              <a:t>: Expérience professionnelle </a:t>
            </a:r>
            <a:r>
              <a:rPr lang="fr-FR" sz="1800" dirty="0">
                <a:solidFill>
                  <a:schemeClr val="tx1"/>
                </a:solidFill>
              </a:rPr>
              <a:t>pour les conducteurs de véhicules lourds dans les pays à risque routiers </a:t>
            </a:r>
            <a:r>
              <a:rPr lang="fr-FR" sz="1800" dirty="0" smtClean="0">
                <a:solidFill>
                  <a:schemeClr val="tx1"/>
                </a:solidFill>
              </a:rPr>
              <a:t>élevés</a:t>
            </a:r>
            <a:endParaRPr lang="fr-FR" sz="1800" dirty="0">
              <a:solidFill>
                <a:schemeClr val="tx1"/>
              </a:solidFill>
            </a:endParaRPr>
          </a:p>
          <a:p>
            <a:pPr marL="285750" indent="-285750" algn="l">
              <a:spcAft>
                <a:spcPts val="600"/>
              </a:spcAft>
              <a:buFont typeface="Wingdings" panose="05000000000000000000" pitchFamily="2" charset="2"/>
              <a:buChar char="q"/>
            </a:pPr>
            <a:r>
              <a:rPr lang="fr-FR" sz="1700" b="0" dirty="0">
                <a:solidFill>
                  <a:schemeClr val="tx1"/>
                </a:solidFill>
              </a:rPr>
              <a:t>Minimum 21 ans et 2 ans d’expérience pour les transports de marchandises.</a:t>
            </a:r>
          </a:p>
          <a:p>
            <a:pPr marL="285750" indent="-285750" algn="l">
              <a:spcAft>
                <a:spcPts val="600"/>
              </a:spcAft>
              <a:buFont typeface="Wingdings" panose="05000000000000000000" pitchFamily="2" charset="2"/>
              <a:buChar char="q"/>
            </a:pPr>
            <a:r>
              <a:rPr lang="fr-FR" sz="1700" b="0" dirty="0">
                <a:solidFill>
                  <a:schemeClr val="tx1"/>
                </a:solidFill>
              </a:rPr>
              <a:t>Minimum 23 ans et 4 ans d’expérience pour les transports de personnes.</a:t>
            </a:r>
          </a:p>
          <a:p>
            <a:pPr marL="0" indent="0" algn="l">
              <a:spcBef>
                <a:spcPts val="1200"/>
              </a:spcBef>
              <a:spcAft>
                <a:spcPts val="600"/>
              </a:spcAft>
            </a:pPr>
            <a:r>
              <a:rPr lang="fr-FR" sz="1700" b="0" dirty="0">
                <a:solidFill>
                  <a:srgbClr val="FF9900"/>
                </a:solidFill>
              </a:rPr>
              <a:t>N</a:t>
            </a:r>
            <a:r>
              <a:rPr lang="fr-FR" sz="1700" b="0" dirty="0" smtClean="0">
                <a:solidFill>
                  <a:srgbClr val="FF9900"/>
                </a:solidFill>
              </a:rPr>
              <a:t>ouveau pour le </a:t>
            </a:r>
            <a:r>
              <a:rPr lang="fr-FR" sz="1700" b="0" dirty="0" smtClean="0">
                <a:solidFill>
                  <a:srgbClr val="FF9900"/>
                </a:solidFill>
              </a:rPr>
              <a:t>M&amp;S </a:t>
            </a:r>
            <a:r>
              <a:rPr lang="fr-FR" sz="1700" b="0" dirty="0">
                <a:solidFill>
                  <a:srgbClr val="FF9900"/>
                </a:solidFill>
              </a:rPr>
              <a:t>(retour d’expérience) à l’exception de la zone </a:t>
            </a:r>
            <a:r>
              <a:rPr lang="fr-FR" sz="1700" b="0" dirty="0" smtClean="0">
                <a:solidFill>
                  <a:srgbClr val="FF9900"/>
                </a:solidFill>
              </a:rPr>
              <a:t>PATROM</a:t>
            </a:r>
            <a:r>
              <a:rPr lang="fr-FR" sz="1700" b="0" dirty="0" smtClean="0">
                <a:solidFill>
                  <a:srgbClr val="FF9900"/>
                </a:solidFill>
              </a:rPr>
              <a:t>. </a:t>
            </a:r>
          </a:p>
          <a:p>
            <a:pPr marL="0" indent="0" algn="l">
              <a:spcAft>
                <a:spcPts val="600"/>
              </a:spcAft>
            </a:pPr>
            <a:r>
              <a:rPr lang="fr-FR" sz="1700" b="0" dirty="0" smtClean="0">
                <a:solidFill>
                  <a:srgbClr val="0070C0"/>
                </a:solidFill>
              </a:rPr>
              <a:t>Nouveau PATROM plus contraignant.</a:t>
            </a:r>
            <a:endParaRPr lang="fr-FR" sz="1700" b="0" dirty="0" smtClean="0">
              <a:solidFill>
                <a:srgbClr val="0070C0"/>
              </a:solidFill>
            </a:endParaRPr>
          </a:p>
          <a:p>
            <a:pPr marL="285750" indent="-285750" algn="l">
              <a:spcAft>
                <a:spcPts val="600"/>
              </a:spcAft>
              <a:buFont typeface="Arial" panose="020B0604020202020204" pitchFamily="34" charset="0"/>
              <a:buChar char="•"/>
            </a:pPr>
            <a:endParaRPr lang="fr-FR" sz="1400" b="0" i="1" dirty="0">
              <a:solidFill>
                <a:schemeClr val="tx1"/>
              </a:solidFill>
            </a:endParaRPr>
          </a:p>
          <a:p>
            <a:pPr marL="0" indent="0" algn="l">
              <a:spcAft>
                <a:spcPts val="600"/>
              </a:spcAft>
            </a:pPr>
            <a:r>
              <a:rPr lang="fr-FR" sz="1800" dirty="0">
                <a:solidFill>
                  <a:schemeClr val="tx1"/>
                </a:solidFill>
              </a:rPr>
              <a:t>Exigence 3.2.3 </a:t>
            </a:r>
            <a:r>
              <a:rPr lang="fr-FR" sz="1800" dirty="0" smtClean="0">
                <a:solidFill>
                  <a:schemeClr val="tx1"/>
                </a:solidFill>
              </a:rPr>
              <a:t>: Obligations </a:t>
            </a:r>
            <a:r>
              <a:rPr lang="fr-FR" sz="1800" dirty="0">
                <a:solidFill>
                  <a:schemeClr val="tx1"/>
                </a:solidFill>
              </a:rPr>
              <a:t>de </a:t>
            </a:r>
            <a:r>
              <a:rPr lang="fr-FR" sz="1800" dirty="0" smtClean="0">
                <a:solidFill>
                  <a:schemeClr val="tx1"/>
                </a:solidFill>
              </a:rPr>
              <a:t>formation </a:t>
            </a:r>
            <a:r>
              <a:rPr lang="fr-FR" sz="1800" dirty="0">
                <a:solidFill>
                  <a:schemeClr val="tx1"/>
                </a:solidFill>
              </a:rPr>
              <a:t>des conducteurs à la conduite </a:t>
            </a:r>
            <a:r>
              <a:rPr lang="fr-FR" sz="1800" dirty="0" smtClean="0">
                <a:solidFill>
                  <a:schemeClr val="tx1"/>
                </a:solidFill>
              </a:rPr>
              <a:t>préventive</a:t>
            </a:r>
          </a:p>
          <a:p>
            <a:pPr marL="285750" indent="-285750" algn="l">
              <a:spcAft>
                <a:spcPts val="600"/>
              </a:spcAft>
              <a:buFont typeface="Wingdings" panose="05000000000000000000" pitchFamily="2" charset="2"/>
              <a:buChar char="q"/>
            </a:pPr>
            <a:r>
              <a:rPr lang="fr-FR" sz="1700" b="0" dirty="0" smtClean="0">
                <a:solidFill>
                  <a:schemeClr val="tx1"/>
                </a:solidFill>
              </a:rPr>
              <a:t>Tous </a:t>
            </a:r>
            <a:r>
              <a:rPr lang="fr-FR" sz="1700" b="0" dirty="0">
                <a:solidFill>
                  <a:schemeClr val="tx1"/>
                </a:solidFill>
              </a:rPr>
              <a:t>les conducteurs dotés d’un véhicule mis à disposition par </a:t>
            </a:r>
            <a:r>
              <a:rPr lang="fr-FR" sz="1700" b="0" dirty="0" smtClean="0">
                <a:solidFill>
                  <a:schemeClr val="tx1"/>
                </a:solidFill>
              </a:rPr>
              <a:t>l’entité ou la filiale.</a:t>
            </a:r>
            <a:endParaRPr lang="fr-FR" sz="1700" b="0" dirty="0">
              <a:solidFill>
                <a:schemeClr val="tx1"/>
              </a:solidFill>
            </a:endParaRPr>
          </a:p>
          <a:p>
            <a:pPr marL="285750" indent="-285750" algn="l">
              <a:spcAft>
                <a:spcPts val="600"/>
              </a:spcAft>
              <a:buFont typeface="Wingdings" panose="05000000000000000000" pitchFamily="2" charset="2"/>
              <a:buChar char="q"/>
            </a:pPr>
            <a:r>
              <a:rPr lang="fr-FR" sz="1700" b="0" dirty="0" smtClean="0">
                <a:solidFill>
                  <a:schemeClr val="tx1"/>
                </a:solidFill>
              </a:rPr>
              <a:t>Tous </a:t>
            </a:r>
            <a:r>
              <a:rPr lang="fr-FR" sz="1700" b="0" dirty="0">
                <a:solidFill>
                  <a:schemeClr val="tx1"/>
                </a:solidFill>
              </a:rPr>
              <a:t>les conducteurs de l’entité </a:t>
            </a:r>
            <a:r>
              <a:rPr lang="fr-FR" sz="1700" b="0" dirty="0" smtClean="0">
                <a:solidFill>
                  <a:schemeClr val="tx1"/>
                </a:solidFill>
              </a:rPr>
              <a:t>ou de </a:t>
            </a:r>
            <a:r>
              <a:rPr lang="fr-FR" sz="1700" b="0" dirty="0">
                <a:solidFill>
                  <a:schemeClr val="tx1"/>
                </a:solidFill>
              </a:rPr>
              <a:t>la filiale qui effectuent plus de 10 000 km/an à des fins </a:t>
            </a:r>
            <a:r>
              <a:rPr lang="fr-FR" sz="1700" b="0" dirty="0" smtClean="0">
                <a:solidFill>
                  <a:schemeClr val="tx1"/>
                </a:solidFill>
              </a:rPr>
              <a:t>professionnelles.</a:t>
            </a:r>
            <a:endParaRPr lang="fr-FR" sz="1700" b="0" dirty="0">
              <a:solidFill>
                <a:schemeClr val="tx1"/>
              </a:solidFill>
            </a:endParaRPr>
          </a:p>
          <a:p>
            <a:pPr marL="285750" indent="-285750" algn="l">
              <a:spcAft>
                <a:spcPts val="600"/>
              </a:spcAft>
              <a:buFont typeface="Wingdings" panose="05000000000000000000" pitchFamily="2" charset="2"/>
              <a:buChar char="q"/>
            </a:pPr>
            <a:r>
              <a:rPr lang="fr-FR" sz="1700" b="0" dirty="0" smtClean="0">
                <a:solidFill>
                  <a:schemeClr val="tx1"/>
                </a:solidFill>
              </a:rPr>
              <a:t>Tous </a:t>
            </a:r>
            <a:r>
              <a:rPr lang="fr-FR" sz="1700" b="0" dirty="0">
                <a:solidFill>
                  <a:schemeClr val="tx1"/>
                </a:solidFill>
              </a:rPr>
              <a:t>les conducteurs de </a:t>
            </a:r>
            <a:r>
              <a:rPr lang="fr-FR" sz="1700" b="0" dirty="0" smtClean="0">
                <a:solidFill>
                  <a:schemeClr val="tx1"/>
                </a:solidFill>
              </a:rPr>
              <a:t>véhicules utilisés par l’EE pour les besoins de l’entité ou la filiale, entrant dans le champs d’application de la règle.</a:t>
            </a:r>
            <a:endParaRPr lang="fr-FR" sz="1700" b="0" dirty="0">
              <a:solidFill>
                <a:schemeClr val="tx1"/>
              </a:solidFill>
            </a:endParaRPr>
          </a:p>
          <a:p>
            <a:pPr marL="0" indent="0" algn="l">
              <a:spcBef>
                <a:spcPts val="600"/>
              </a:spcBef>
              <a:spcAft>
                <a:spcPts val="600"/>
              </a:spcAft>
            </a:pPr>
            <a:r>
              <a:rPr lang="fr-FR" sz="1700" b="0" dirty="0" smtClean="0">
                <a:solidFill>
                  <a:srgbClr val="00B050"/>
                </a:solidFill>
                <a:latin typeface="+mn-lt"/>
              </a:rPr>
              <a:t>Pour le </a:t>
            </a:r>
            <a:r>
              <a:rPr lang="fr-FR" sz="1700" b="0" dirty="0" smtClean="0">
                <a:solidFill>
                  <a:srgbClr val="00B050"/>
                </a:solidFill>
                <a:latin typeface="+mn-lt"/>
              </a:rPr>
              <a:t>M&amp;S, </a:t>
            </a:r>
            <a:r>
              <a:rPr lang="fr-FR" sz="1700" b="0" dirty="0" smtClean="0">
                <a:solidFill>
                  <a:srgbClr val="00B050"/>
                </a:solidFill>
                <a:latin typeface="+mn-lt"/>
              </a:rPr>
              <a:t>simplification </a:t>
            </a:r>
            <a:r>
              <a:rPr lang="fr-FR" sz="1700" b="0" dirty="0">
                <a:solidFill>
                  <a:srgbClr val="00B050"/>
                </a:solidFill>
                <a:latin typeface="+mn-lt"/>
              </a:rPr>
              <a:t>des exigences actuelles pour les </a:t>
            </a:r>
            <a:r>
              <a:rPr lang="fr-FR" sz="1700" b="0" dirty="0" smtClean="0">
                <a:solidFill>
                  <a:srgbClr val="00B050"/>
                </a:solidFill>
                <a:latin typeface="+mn-lt"/>
              </a:rPr>
              <a:t>VL.</a:t>
            </a:r>
          </a:p>
          <a:p>
            <a:pPr marL="0" lvl="0" indent="0" algn="l">
              <a:spcAft>
                <a:spcPts val="600"/>
              </a:spcAft>
            </a:pPr>
            <a:r>
              <a:rPr lang="fr-FR" sz="1700" b="0" dirty="0">
                <a:solidFill>
                  <a:srgbClr val="0070C0"/>
                </a:solidFill>
              </a:rPr>
              <a:t>Nouveau PATROM plus </a:t>
            </a:r>
            <a:r>
              <a:rPr lang="fr-FR" sz="1700" b="0" dirty="0" smtClean="0">
                <a:solidFill>
                  <a:srgbClr val="0070C0"/>
                </a:solidFill>
              </a:rPr>
              <a:t>contraignant pour les pays à risques routiers élevés.</a:t>
            </a:r>
            <a:endParaRPr lang="fr-FR" sz="1700" b="0" dirty="0">
              <a:solidFill>
                <a:srgbClr val="0070C0"/>
              </a:solidFill>
            </a:endParaRPr>
          </a:p>
          <a:p>
            <a:pPr marL="285750" indent="-285750" algn="l">
              <a:buFont typeface="Arial" panose="020B0604020202020204" pitchFamily="34" charset="0"/>
              <a:buChar char="•"/>
            </a:pPr>
            <a:endParaRPr lang="fr-FR" sz="100" b="0" dirty="0" smtClean="0">
              <a:solidFill>
                <a:schemeClr val="tx1"/>
              </a:solidFill>
              <a:latin typeface="+mn-lt"/>
            </a:endParaRPr>
          </a:p>
          <a:p>
            <a:pPr marL="0" indent="0" algn="l">
              <a:spcAft>
                <a:spcPts val="600"/>
              </a:spcAft>
            </a:pPr>
            <a:r>
              <a:rPr lang="fr-FR" sz="1700" b="0" i="1" u="sng" dirty="0" smtClean="0">
                <a:solidFill>
                  <a:schemeClr val="tx1"/>
                </a:solidFill>
                <a:latin typeface="+mn-lt"/>
              </a:rPr>
              <a:t>Note</a:t>
            </a:r>
            <a:r>
              <a:rPr lang="fr-FR" sz="1700" b="0" i="1" dirty="0" smtClean="0">
                <a:solidFill>
                  <a:schemeClr val="tx1"/>
                </a:solidFill>
                <a:latin typeface="+mn-lt"/>
              </a:rPr>
              <a:t> </a:t>
            </a:r>
            <a:r>
              <a:rPr lang="fr-FR" sz="1700" b="0" i="1" dirty="0">
                <a:solidFill>
                  <a:schemeClr val="tx1"/>
                </a:solidFill>
                <a:latin typeface="+mn-lt"/>
              </a:rPr>
              <a:t>: Deux premiers points validés en COPERF en octobre 2016 dans le cadre de l’engagement du Groupe en faveur de la sécurité routière au travail.</a:t>
            </a:r>
          </a:p>
        </p:txBody>
      </p:sp>
      <p:cxnSp>
        <p:nvCxnSpPr>
          <p:cNvPr id="10" name="Connecteur droit 9"/>
          <p:cNvCxnSpPr/>
          <p:nvPr/>
        </p:nvCxnSpPr>
        <p:spPr>
          <a:xfrm>
            <a:off x="335360" y="3212976"/>
            <a:ext cx="11424592"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7948265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REVUE DES EXIGENCES</a:t>
            </a:r>
          </a:p>
        </p:txBody>
      </p:sp>
      <p:sp>
        <p:nvSpPr>
          <p:cNvPr id="11" name="Espace réservé du texte 1"/>
          <p:cNvSpPr txBox="1">
            <a:spLocks/>
          </p:cNvSpPr>
          <p:nvPr/>
        </p:nvSpPr>
        <p:spPr>
          <a:xfrm>
            <a:off x="407368" y="404664"/>
            <a:ext cx="11424592" cy="3168352"/>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en-US" u="sng" dirty="0" err="1">
                <a:solidFill>
                  <a:schemeClr val="tx1"/>
                </a:solidFill>
              </a:rPr>
              <a:t>Gestion</a:t>
            </a:r>
            <a:r>
              <a:rPr lang="en-US" u="sng" dirty="0">
                <a:solidFill>
                  <a:schemeClr val="tx1"/>
                </a:solidFill>
              </a:rPr>
              <a:t> des </a:t>
            </a:r>
            <a:r>
              <a:rPr lang="en-US" u="sng" dirty="0" err="1">
                <a:solidFill>
                  <a:schemeClr val="tx1"/>
                </a:solidFill>
              </a:rPr>
              <a:t>conducteurs</a:t>
            </a:r>
            <a:endParaRPr lang="fr-FR" u="sng" dirty="0">
              <a:solidFill>
                <a:schemeClr val="tx1"/>
              </a:solidFill>
            </a:endParaRPr>
          </a:p>
          <a:p>
            <a:pPr marL="0" indent="0" algn="l">
              <a:spcBef>
                <a:spcPts val="1000"/>
              </a:spcBef>
              <a:spcAft>
                <a:spcPts val="600"/>
              </a:spcAft>
            </a:pPr>
            <a:r>
              <a:rPr lang="fr-FR" sz="1800" dirty="0">
                <a:solidFill>
                  <a:schemeClr val="tx1"/>
                </a:solidFill>
              </a:rPr>
              <a:t>Exigence </a:t>
            </a:r>
            <a:r>
              <a:rPr lang="en-US" sz="1800" dirty="0">
                <a:solidFill>
                  <a:schemeClr val="tx1"/>
                </a:solidFill>
              </a:rPr>
              <a:t>3.2.5 </a:t>
            </a:r>
            <a:r>
              <a:rPr lang="en-US" sz="1800" dirty="0" smtClean="0">
                <a:solidFill>
                  <a:schemeClr val="tx1"/>
                </a:solidFill>
              </a:rPr>
              <a:t>: Obligations et interdictions pour les </a:t>
            </a:r>
            <a:r>
              <a:rPr lang="en-US" sz="1800" dirty="0" err="1" smtClean="0">
                <a:solidFill>
                  <a:schemeClr val="tx1"/>
                </a:solidFill>
              </a:rPr>
              <a:t>conducteurs</a:t>
            </a:r>
            <a:endParaRPr lang="en-US" sz="1800" dirty="0" smtClean="0">
              <a:solidFill>
                <a:schemeClr val="tx1"/>
              </a:solidFill>
            </a:endParaRPr>
          </a:p>
          <a:p>
            <a:pPr marL="285750" indent="-285750" algn="l">
              <a:spcAft>
                <a:spcPts val="600"/>
              </a:spcAft>
              <a:buFont typeface="Wingdings" panose="05000000000000000000" pitchFamily="2" charset="2"/>
              <a:buChar char="q"/>
            </a:pPr>
            <a:r>
              <a:rPr lang="fr-FR" sz="1700" b="0" dirty="0" smtClean="0">
                <a:solidFill>
                  <a:schemeClr val="tx1"/>
                </a:solidFill>
              </a:rPr>
              <a:t>Cette </a:t>
            </a:r>
            <a:r>
              <a:rPr lang="fr-FR" sz="1700" b="0" dirty="0">
                <a:solidFill>
                  <a:schemeClr val="tx1"/>
                </a:solidFill>
              </a:rPr>
              <a:t>règle liste les exigences générales et exigences </a:t>
            </a:r>
            <a:r>
              <a:rPr lang="fr-FR" sz="1700" b="0" dirty="0" smtClean="0">
                <a:solidFill>
                  <a:schemeClr val="tx1"/>
                </a:solidFill>
              </a:rPr>
              <a:t>spécifiques.</a:t>
            </a:r>
          </a:p>
          <a:p>
            <a:pPr marL="0" indent="0" algn="l">
              <a:spcAft>
                <a:spcPts val="600"/>
              </a:spcAft>
            </a:pPr>
            <a:r>
              <a:rPr lang="fr-FR" sz="1700" b="0" dirty="0" smtClean="0">
                <a:solidFill>
                  <a:srgbClr val="00B050"/>
                </a:solidFill>
                <a:latin typeface="+mn-lt"/>
              </a:rPr>
              <a:t>La </a:t>
            </a:r>
            <a:r>
              <a:rPr lang="fr-FR" sz="1700" b="0" dirty="0">
                <a:solidFill>
                  <a:srgbClr val="00B050"/>
                </a:solidFill>
                <a:latin typeface="+mn-lt"/>
              </a:rPr>
              <a:t>plupart des principes de ces exigences existe déjà </a:t>
            </a:r>
            <a:r>
              <a:rPr lang="fr-FR" sz="1700" b="0" dirty="0" smtClean="0">
                <a:solidFill>
                  <a:srgbClr val="00B050"/>
                </a:solidFill>
                <a:latin typeface="+mn-lt"/>
              </a:rPr>
              <a:t>dans </a:t>
            </a:r>
            <a:r>
              <a:rPr lang="fr-FR" sz="1700" b="0" dirty="0">
                <a:solidFill>
                  <a:srgbClr val="00B050"/>
                </a:solidFill>
                <a:latin typeface="+mn-lt"/>
              </a:rPr>
              <a:t>les règles actuelles des branches (la formulation ou le niveau de détail peut être différent</a:t>
            </a:r>
            <a:r>
              <a:rPr lang="fr-FR" sz="1700" b="0" dirty="0" smtClean="0">
                <a:solidFill>
                  <a:srgbClr val="00B050"/>
                </a:solidFill>
                <a:latin typeface="+mn-lt"/>
              </a:rPr>
              <a:t>).</a:t>
            </a:r>
          </a:p>
          <a:p>
            <a:pPr marL="0" indent="0" algn="l">
              <a:spcAft>
                <a:spcPts val="600"/>
              </a:spcAft>
            </a:pPr>
            <a:r>
              <a:rPr lang="fr-FR" sz="1700" b="0" dirty="0" smtClean="0">
                <a:solidFill>
                  <a:srgbClr val="FF0000"/>
                </a:solidFill>
                <a:latin typeface="+mn-lt"/>
              </a:rPr>
              <a:t>Nouveau pour le </a:t>
            </a:r>
            <a:r>
              <a:rPr lang="fr-FR" sz="1700" b="0" dirty="0" smtClean="0">
                <a:solidFill>
                  <a:srgbClr val="FF0000"/>
                </a:solidFill>
                <a:latin typeface="+mn-lt"/>
              </a:rPr>
              <a:t>M&amp;S </a:t>
            </a:r>
            <a:r>
              <a:rPr lang="fr-FR" sz="1700" b="0" dirty="0" smtClean="0">
                <a:solidFill>
                  <a:srgbClr val="FF0000"/>
                </a:solidFill>
                <a:latin typeface="+mn-lt"/>
              </a:rPr>
              <a:t>en </a:t>
            </a:r>
            <a:r>
              <a:rPr lang="fr-FR" sz="1700" b="0" dirty="0">
                <a:solidFill>
                  <a:srgbClr val="FF0000"/>
                </a:solidFill>
                <a:latin typeface="+mn-lt"/>
              </a:rPr>
              <a:t>ce qui concerne l’interdiction d’intervenir pour le conducteur sur les systèmes alimentés en énergie (REX</a:t>
            </a:r>
            <a:r>
              <a:rPr lang="fr-FR" sz="1700" b="0" dirty="0" smtClean="0">
                <a:solidFill>
                  <a:srgbClr val="FF0000"/>
                </a:solidFill>
                <a:latin typeface="+mn-lt"/>
              </a:rPr>
              <a:t>).</a:t>
            </a:r>
            <a:endParaRPr lang="fr-FR" sz="1700" b="0" dirty="0">
              <a:solidFill>
                <a:srgbClr val="FF0000"/>
              </a:solidFill>
              <a:latin typeface="+mn-lt"/>
            </a:endParaRPr>
          </a:p>
        </p:txBody>
      </p:sp>
      <p:sp>
        <p:nvSpPr>
          <p:cNvPr id="7" name="Espace réservé du texte 1"/>
          <p:cNvSpPr txBox="1">
            <a:spLocks/>
          </p:cNvSpPr>
          <p:nvPr/>
        </p:nvSpPr>
        <p:spPr>
          <a:xfrm>
            <a:off x="335360" y="3068960"/>
            <a:ext cx="11521280" cy="3024336"/>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fr-FR" sz="1800" dirty="0">
                <a:solidFill>
                  <a:schemeClr val="tx1"/>
                </a:solidFill>
              </a:rPr>
              <a:t>Exigence 3.2.7 </a:t>
            </a:r>
            <a:r>
              <a:rPr lang="fr-FR" sz="1800" dirty="0" smtClean="0">
                <a:solidFill>
                  <a:schemeClr val="tx1"/>
                </a:solidFill>
              </a:rPr>
              <a:t>: Système de reconnaissance et de sanction</a:t>
            </a:r>
          </a:p>
          <a:p>
            <a:pPr marL="285750" indent="-285750" algn="l">
              <a:spcAft>
                <a:spcPts val="600"/>
              </a:spcAft>
              <a:buFont typeface="Wingdings" panose="05000000000000000000" pitchFamily="2" charset="2"/>
              <a:buChar char="q"/>
            </a:pPr>
            <a:r>
              <a:rPr lang="fr-FR" sz="1700" b="0" dirty="0">
                <a:solidFill>
                  <a:schemeClr val="tx1"/>
                </a:solidFill>
              </a:rPr>
              <a:t>Les manquements et plus particulièrement ceux qui renvoient aux Règles d’Or sont passibles d’une sanction disciplinaire proportionnée à la gravité et sa </a:t>
            </a:r>
            <a:r>
              <a:rPr lang="fr-FR" sz="1700" b="0" dirty="0" smtClean="0">
                <a:solidFill>
                  <a:schemeClr val="tx1"/>
                </a:solidFill>
              </a:rPr>
              <a:t>fréquence.</a:t>
            </a:r>
            <a:endParaRPr lang="fr-FR" sz="1700" b="0" dirty="0">
              <a:solidFill>
                <a:schemeClr val="tx1"/>
              </a:solidFill>
            </a:endParaRPr>
          </a:p>
          <a:p>
            <a:pPr marL="285750" indent="-285750" algn="l">
              <a:spcAft>
                <a:spcPts val="600"/>
              </a:spcAft>
              <a:buFont typeface="Wingdings" panose="05000000000000000000" pitchFamily="2" charset="2"/>
              <a:buChar char="q"/>
            </a:pPr>
            <a:r>
              <a:rPr lang="fr-FR" sz="1700" b="0" dirty="0">
                <a:solidFill>
                  <a:schemeClr val="tx1"/>
                </a:solidFill>
              </a:rPr>
              <a:t>Les sanctions prononcées par les autorités </a:t>
            </a:r>
            <a:r>
              <a:rPr lang="fr-FR" sz="1700" b="0" dirty="0" smtClean="0">
                <a:solidFill>
                  <a:schemeClr val="tx1"/>
                </a:solidFill>
              </a:rPr>
              <a:t>(ex. : amendes</a:t>
            </a:r>
            <a:r>
              <a:rPr lang="fr-FR" sz="1700" b="0" dirty="0">
                <a:solidFill>
                  <a:schemeClr val="tx1"/>
                </a:solidFill>
              </a:rPr>
              <a:t>, retrait de points) doivent être supportées par le conducteur ayant commis </a:t>
            </a:r>
            <a:r>
              <a:rPr lang="fr-FR" sz="1700" b="0" dirty="0" smtClean="0">
                <a:solidFill>
                  <a:schemeClr val="tx1"/>
                </a:solidFill>
              </a:rPr>
              <a:t>l’infraction.</a:t>
            </a:r>
            <a:endParaRPr lang="fr-FR" sz="1700" b="0" dirty="0">
              <a:solidFill>
                <a:schemeClr val="tx1"/>
              </a:solidFill>
            </a:endParaRPr>
          </a:p>
          <a:p>
            <a:pPr marL="285750" indent="-285750" algn="l">
              <a:spcAft>
                <a:spcPts val="600"/>
              </a:spcAft>
              <a:buFont typeface="Wingdings" panose="05000000000000000000" pitchFamily="2" charset="2"/>
              <a:buChar char="q"/>
            </a:pPr>
            <a:r>
              <a:rPr lang="fr-FR" sz="1700" b="0" dirty="0">
                <a:solidFill>
                  <a:schemeClr val="tx1"/>
                </a:solidFill>
              </a:rPr>
              <a:t>Les </a:t>
            </a:r>
            <a:r>
              <a:rPr lang="fr-FR" sz="1700" b="0" dirty="0" smtClean="0">
                <a:solidFill>
                  <a:schemeClr val="tx1"/>
                </a:solidFill>
              </a:rPr>
              <a:t>entités et les filiales opérant dans un </a:t>
            </a:r>
            <a:r>
              <a:rPr lang="fr-FR" sz="1700" b="0" dirty="0">
                <a:solidFill>
                  <a:schemeClr val="tx1"/>
                </a:solidFill>
              </a:rPr>
              <a:t>même pays doivent </a:t>
            </a:r>
            <a:r>
              <a:rPr lang="fr-FR" sz="1700" b="0" dirty="0" smtClean="0">
                <a:solidFill>
                  <a:schemeClr val="tx1"/>
                </a:solidFill>
              </a:rPr>
              <a:t>assurent la cohérence de leurs systèmes de sanctions respectifs.</a:t>
            </a:r>
          </a:p>
          <a:p>
            <a:pPr marL="0" indent="0" algn="l">
              <a:spcAft>
                <a:spcPts val="600"/>
              </a:spcAft>
            </a:pPr>
            <a:r>
              <a:rPr lang="fr-FR" sz="1700" b="0" u="sng" dirty="0">
                <a:solidFill>
                  <a:srgbClr val="FF0000"/>
                </a:solidFill>
              </a:rPr>
              <a:t>Changements</a:t>
            </a:r>
            <a:r>
              <a:rPr lang="fr-FR" sz="1700" b="0" dirty="0">
                <a:solidFill>
                  <a:srgbClr val="FF0000"/>
                </a:solidFill>
              </a:rPr>
              <a:t> :</a:t>
            </a:r>
            <a:endParaRPr lang="en-US" sz="1700" b="0" dirty="0">
              <a:solidFill>
                <a:srgbClr val="FF0000"/>
              </a:solidFill>
            </a:endParaRPr>
          </a:p>
          <a:p>
            <a:pPr marL="285750" indent="-285750" algn="l">
              <a:spcAft>
                <a:spcPts val="600"/>
              </a:spcAft>
              <a:buFont typeface="Wingdings" panose="05000000000000000000" pitchFamily="2" charset="2"/>
              <a:buChar char="q"/>
            </a:pPr>
            <a:r>
              <a:rPr lang="fr-FR" sz="1700" b="0" dirty="0" smtClean="0">
                <a:solidFill>
                  <a:srgbClr val="FF0000"/>
                </a:solidFill>
              </a:rPr>
              <a:t>Etude </a:t>
            </a:r>
            <a:r>
              <a:rPr lang="fr-FR" sz="1700" b="0" dirty="0">
                <a:solidFill>
                  <a:srgbClr val="FF0000"/>
                </a:solidFill>
              </a:rPr>
              <a:t>de la mise en place d’un système de reconnaissance de la performance sécurité de la conduite des véhicules.  </a:t>
            </a:r>
          </a:p>
          <a:p>
            <a:pPr marL="285750" indent="-285750" algn="l">
              <a:spcAft>
                <a:spcPts val="600"/>
              </a:spcAft>
              <a:buFont typeface="Wingdings" panose="05000000000000000000" pitchFamily="2" charset="2"/>
              <a:buChar char="q"/>
            </a:pPr>
            <a:r>
              <a:rPr lang="fr-FR" sz="1700" b="0" dirty="0" smtClean="0">
                <a:solidFill>
                  <a:srgbClr val="FF0000"/>
                </a:solidFill>
              </a:rPr>
              <a:t>Perte </a:t>
            </a:r>
            <a:r>
              <a:rPr lang="fr-FR" sz="1700" b="0" dirty="0">
                <a:solidFill>
                  <a:srgbClr val="FF0000"/>
                </a:solidFill>
              </a:rPr>
              <a:t>de points sur le permis le cas </a:t>
            </a:r>
            <a:r>
              <a:rPr lang="fr-FR" sz="1700" b="0" dirty="0" smtClean="0">
                <a:solidFill>
                  <a:srgbClr val="FF0000"/>
                </a:solidFill>
              </a:rPr>
              <a:t>échéant.</a:t>
            </a:r>
            <a:endParaRPr lang="fr-FR" sz="1700" b="0" dirty="0">
              <a:solidFill>
                <a:srgbClr val="FF0000"/>
              </a:solidFill>
            </a:endParaRPr>
          </a:p>
          <a:p>
            <a:pPr marL="285750" indent="-285750" algn="l">
              <a:spcAft>
                <a:spcPts val="600"/>
              </a:spcAft>
              <a:buFont typeface="Wingdings" panose="05000000000000000000" pitchFamily="2" charset="2"/>
              <a:buChar char="q"/>
            </a:pPr>
            <a:r>
              <a:rPr lang="fr-FR" sz="1700" b="0" dirty="0" smtClean="0">
                <a:solidFill>
                  <a:srgbClr val="FF0000"/>
                </a:solidFill>
              </a:rPr>
              <a:t>Recherche </a:t>
            </a:r>
            <a:r>
              <a:rPr lang="fr-FR" sz="1700" b="0" dirty="0">
                <a:solidFill>
                  <a:srgbClr val="FF0000"/>
                </a:solidFill>
              </a:rPr>
              <a:t>de la cohérence des sanctions au niveau d’un </a:t>
            </a:r>
            <a:r>
              <a:rPr lang="fr-FR" sz="1700" b="0" dirty="0" smtClean="0">
                <a:solidFill>
                  <a:srgbClr val="FF0000"/>
                </a:solidFill>
              </a:rPr>
              <a:t>pays.</a:t>
            </a:r>
            <a:endParaRPr lang="fr-FR" sz="1700" b="0" dirty="0">
              <a:solidFill>
                <a:srgbClr val="FF0000"/>
              </a:solidFill>
            </a:endParaRPr>
          </a:p>
        </p:txBody>
      </p:sp>
      <p:cxnSp>
        <p:nvCxnSpPr>
          <p:cNvPr id="10" name="Connecteur droit 9"/>
          <p:cNvCxnSpPr/>
          <p:nvPr/>
        </p:nvCxnSpPr>
        <p:spPr>
          <a:xfrm>
            <a:off x="395561" y="2924944"/>
            <a:ext cx="11424592"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8518695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REVUE DES EXIGENCES</a:t>
            </a:r>
          </a:p>
        </p:txBody>
      </p:sp>
      <p:sp>
        <p:nvSpPr>
          <p:cNvPr id="11" name="Espace réservé du texte 1"/>
          <p:cNvSpPr txBox="1">
            <a:spLocks/>
          </p:cNvSpPr>
          <p:nvPr/>
        </p:nvSpPr>
        <p:spPr>
          <a:xfrm>
            <a:off x="418388" y="620688"/>
            <a:ext cx="11161240" cy="5649079"/>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en-US" u="sng" dirty="0" err="1">
                <a:solidFill>
                  <a:schemeClr val="tx1"/>
                </a:solidFill>
              </a:rPr>
              <a:t>Gestion</a:t>
            </a:r>
            <a:r>
              <a:rPr lang="en-US" u="sng" dirty="0">
                <a:solidFill>
                  <a:schemeClr val="tx1"/>
                </a:solidFill>
              </a:rPr>
              <a:t> des </a:t>
            </a:r>
            <a:r>
              <a:rPr lang="en-US" u="sng" dirty="0" err="1" smtClean="0">
                <a:solidFill>
                  <a:schemeClr val="tx1"/>
                </a:solidFill>
              </a:rPr>
              <a:t>véhicules</a:t>
            </a:r>
            <a:r>
              <a:rPr lang="en-US" u="sng" dirty="0" smtClean="0">
                <a:solidFill>
                  <a:schemeClr val="tx1"/>
                </a:solidFill>
              </a:rPr>
              <a:t> </a:t>
            </a:r>
            <a:endParaRPr lang="en-US" sz="800" dirty="0" smtClean="0">
              <a:solidFill>
                <a:schemeClr val="tx1"/>
              </a:solidFill>
            </a:endParaRPr>
          </a:p>
          <a:p>
            <a:pPr marL="0" indent="0" algn="l">
              <a:spcAft>
                <a:spcPts val="600"/>
              </a:spcAft>
            </a:pPr>
            <a:endParaRPr lang="fr-FR" sz="1600" dirty="0" smtClean="0">
              <a:solidFill>
                <a:schemeClr val="tx1"/>
              </a:solidFill>
            </a:endParaRPr>
          </a:p>
          <a:p>
            <a:pPr marL="0" indent="0" algn="l">
              <a:spcAft>
                <a:spcPts val="600"/>
              </a:spcAft>
            </a:pPr>
            <a:r>
              <a:rPr lang="fr-FR" sz="1800" dirty="0">
                <a:solidFill>
                  <a:schemeClr val="tx1"/>
                </a:solidFill>
              </a:rPr>
              <a:t>Exigences 3.3.1 et 3.3.2 </a:t>
            </a:r>
            <a:r>
              <a:rPr lang="fr-FR" sz="1800" dirty="0" smtClean="0">
                <a:solidFill>
                  <a:schemeClr val="tx1"/>
                </a:solidFill>
              </a:rPr>
              <a:t>: Exigences </a:t>
            </a:r>
            <a:r>
              <a:rPr lang="fr-FR" sz="1800" dirty="0">
                <a:solidFill>
                  <a:schemeClr val="tx1"/>
                </a:solidFill>
              </a:rPr>
              <a:t>techniques pour les véhicules et équipement </a:t>
            </a:r>
            <a:r>
              <a:rPr lang="fr-FR" sz="1800" dirty="0" smtClean="0">
                <a:solidFill>
                  <a:schemeClr val="tx1"/>
                </a:solidFill>
              </a:rPr>
              <a:t>d’OBC</a:t>
            </a:r>
          </a:p>
          <a:p>
            <a:pPr marL="285750" indent="-285750" algn="l">
              <a:spcAft>
                <a:spcPts val="600"/>
              </a:spcAft>
              <a:buFont typeface="Wingdings" panose="05000000000000000000" pitchFamily="2" charset="2"/>
              <a:buChar char="q"/>
            </a:pPr>
            <a:r>
              <a:rPr lang="fr-FR" sz="1700" b="0" dirty="0">
                <a:solidFill>
                  <a:schemeClr val="tx1"/>
                </a:solidFill>
              </a:rPr>
              <a:t>Les minimums techniques requis sont définis (dans une GS) </a:t>
            </a:r>
            <a:r>
              <a:rPr lang="fr-FR" sz="1700" b="0" dirty="0" smtClean="0">
                <a:solidFill>
                  <a:schemeClr val="tx1"/>
                </a:solidFill>
              </a:rPr>
              <a:t>pour les </a:t>
            </a:r>
            <a:r>
              <a:rPr lang="fr-FR" sz="1700" b="0" dirty="0">
                <a:solidFill>
                  <a:schemeClr val="tx1"/>
                </a:solidFill>
              </a:rPr>
              <a:t>véhicules légers et les véhicules  lourds de transport de marchandises et de personnes</a:t>
            </a:r>
            <a:r>
              <a:rPr lang="fr-FR" sz="1700" b="0" dirty="0" smtClean="0">
                <a:solidFill>
                  <a:schemeClr val="tx1"/>
                </a:solidFill>
              </a:rPr>
              <a:t>.</a:t>
            </a:r>
          </a:p>
          <a:p>
            <a:pPr marL="285750" indent="-285750" algn="l">
              <a:spcAft>
                <a:spcPts val="600"/>
              </a:spcAft>
              <a:buFont typeface="Wingdings" panose="05000000000000000000" pitchFamily="2" charset="2"/>
              <a:buChar char="q"/>
            </a:pPr>
            <a:r>
              <a:rPr lang="fr-FR" sz="1700" b="0" dirty="0" smtClean="0">
                <a:solidFill>
                  <a:schemeClr val="tx1"/>
                </a:solidFill>
              </a:rPr>
              <a:t>Obligation </a:t>
            </a:r>
            <a:r>
              <a:rPr lang="fr-FR" sz="1700" b="0" dirty="0">
                <a:solidFill>
                  <a:schemeClr val="tx1"/>
                </a:solidFill>
              </a:rPr>
              <a:t>d’installations </a:t>
            </a:r>
            <a:r>
              <a:rPr lang="fr-FR" sz="1700" b="0" dirty="0" smtClean="0">
                <a:solidFill>
                  <a:schemeClr val="tx1"/>
                </a:solidFill>
              </a:rPr>
              <a:t>d’OBC </a:t>
            </a:r>
            <a:r>
              <a:rPr lang="fr-FR" sz="1700" b="0" dirty="0">
                <a:solidFill>
                  <a:schemeClr val="tx1"/>
                </a:solidFill>
              </a:rPr>
              <a:t>dans les pays à risques routiers pour les véhicules de </a:t>
            </a:r>
            <a:r>
              <a:rPr lang="fr-FR" sz="1700" b="0" dirty="0" smtClean="0">
                <a:solidFill>
                  <a:schemeClr val="tx1"/>
                </a:solidFill>
              </a:rPr>
              <a:t>l’entité ou de la filiale, </a:t>
            </a:r>
            <a:r>
              <a:rPr lang="fr-FR" sz="1700" b="0" dirty="0">
                <a:solidFill>
                  <a:schemeClr val="tx1"/>
                </a:solidFill>
              </a:rPr>
              <a:t>les véhicules dédiés des entreprises extérieures et les véhicules non dédiés des entreprises extérieures utilisés plus de 15 jours par mois pour </a:t>
            </a:r>
            <a:r>
              <a:rPr lang="fr-FR" sz="1700" b="0" dirty="0" smtClean="0">
                <a:solidFill>
                  <a:schemeClr val="tx1"/>
                </a:solidFill>
              </a:rPr>
              <a:t>l’entité ou la filiale.</a:t>
            </a:r>
            <a:endParaRPr lang="fr-FR" sz="1700" b="0" dirty="0">
              <a:solidFill>
                <a:schemeClr val="tx1"/>
              </a:solidFill>
            </a:endParaRPr>
          </a:p>
          <a:p>
            <a:pPr marL="0" indent="0" algn="l">
              <a:spcBef>
                <a:spcPts val="1200"/>
              </a:spcBef>
              <a:spcAft>
                <a:spcPts val="600"/>
              </a:spcAft>
            </a:pPr>
            <a:r>
              <a:rPr lang="fr-FR" sz="1700" b="0" u="sng" dirty="0" smtClean="0">
                <a:solidFill>
                  <a:srgbClr val="FF0000"/>
                </a:solidFill>
              </a:rPr>
              <a:t>Changements</a:t>
            </a:r>
            <a:r>
              <a:rPr lang="fr-FR" sz="1700" b="0" dirty="0" smtClean="0">
                <a:solidFill>
                  <a:srgbClr val="FF0000"/>
                </a:solidFill>
              </a:rPr>
              <a:t> </a:t>
            </a:r>
            <a:r>
              <a:rPr lang="fr-FR" sz="1700" b="0" dirty="0">
                <a:solidFill>
                  <a:srgbClr val="FF0000"/>
                </a:solidFill>
              </a:rPr>
              <a:t>:</a:t>
            </a:r>
            <a:endParaRPr lang="en-US" sz="1700" b="0" dirty="0">
              <a:solidFill>
                <a:srgbClr val="FF0000"/>
              </a:solidFill>
            </a:endParaRPr>
          </a:p>
          <a:p>
            <a:pPr marL="285750" indent="-285750" algn="l">
              <a:spcAft>
                <a:spcPts val="600"/>
              </a:spcAft>
              <a:buFont typeface="Wingdings" panose="05000000000000000000" pitchFamily="2" charset="2"/>
              <a:buChar char="q"/>
            </a:pPr>
            <a:r>
              <a:rPr lang="fr-FR" sz="1700" b="0" dirty="0">
                <a:solidFill>
                  <a:srgbClr val="FF9900"/>
                </a:solidFill>
                <a:latin typeface="+mn-lt"/>
              </a:rPr>
              <a:t>Obligation NCAP 5 étoiles pour les véhicules légers et les </a:t>
            </a:r>
            <a:r>
              <a:rPr lang="fr-FR" sz="1700" b="0" dirty="0" smtClean="0">
                <a:solidFill>
                  <a:srgbClr val="FF9900"/>
                </a:solidFill>
                <a:latin typeface="+mn-lt"/>
              </a:rPr>
              <a:t>pick-up.</a:t>
            </a:r>
            <a:endParaRPr lang="fr-FR" sz="1700" b="0" dirty="0">
              <a:solidFill>
                <a:srgbClr val="FF9900"/>
              </a:solidFill>
              <a:latin typeface="+mn-lt"/>
            </a:endParaRPr>
          </a:p>
          <a:p>
            <a:pPr marL="285750" indent="-285750" algn="l">
              <a:spcAft>
                <a:spcPts val="600"/>
              </a:spcAft>
              <a:buFont typeface="Wingdings" panose="05000000000000000000" pitchFamily="2" charset="2"/>
              <a:buChar char="q"/>
            </a:pPr>
            <a:r>
              <a:rPr lang="fr-FR" sz="1700" b="0" dirty="0" smtClean="0">
                <a:solidFill>
                  <a:srgbClr val="FF0000"/>
                </a:solidFill>
                <a:latin typeface="+mn-lt"/>
              </a:rPr>
              <a:t>Exigences </a:t>
            </a:r>
            <a:r>
              <a:rPr lang="fr-FR" sz="1700" b="0" dirty="0">
                <a:solidFill>
                  <a:srgbClr val="FF0000"/>
                </a:solidFill>
                <a:latin typeface="+mn-lt"/>
              </a:rPr>
              <a:t>techniques pour les véhicules lourds (Hors Zone </a:t>
            </a:r>
            <a:r>
              <a:rPr lang="fr-FR" sz="1700" b="0" dirty="0" smtClean="0">
                <a:solidFill>
                  <a:srgbClr val="FF0000"/>
                </a:solidFill>
                <a:latin typeface="+mn-lt"/>
              </a:rPr>
              <a:t>PATROM) </a:t>
            </a:r>
            <a:r>
              <a:rPr lang="fr-FR" sz="1700" b="0" dirty="0">
                <a:solidFill>
                  <a:srgbClr val="FF0000"/>
                </a:solidFill>
                <a:latin typeface="+mn-lt"/>
              </a:rPr>
              <a:t>et pour les véhicules lourds de transport </a:t>
            </a:r>
            <a:r>
              <a:rPr lang="fr-FR" sz="1700" b="0" dirty="0" smtClean="0">
                <a:solidFill>
                  <a:srgbClr val="FF0000"/>
                </a:solidFill>
                <a:latin typeface="+mn-lt"/>
              </a:rPr>
              <a:t>collectif.</a:t>
            </a:r>
            <a:endParaRPr lang="fr-FR" sz="1700" b="0" dirty="0">
              <a:solidFill>
                <a:srgbClr val="FF0000"/>
              </a:solidFill>
              <a:latin typeface="+mn-lt"/>
            </a:endParaRPr>
          </a:p>
          <a:p>
            <a:pPr marL="285750" indent="-285750" algn="l">
              <a:spcAft>
                <a:spcPts val="600"/>
              </a:spcAft>
              <a:buFont typeface="Wingdings" panose="05000000000000000000" pitchFamily="2" charset="2"/>
              <a:buChar char="q"/>
            </a:pPr>
            <a:r>
              <a:rPr lang="fr-FR" sz="1700" b="0" dirty="0" smtClean="0">
                <a:solidFill>
                  <a:srgbClr val="FF0000"/>
                </a:solidFill>
                <a:latin typeface="+mn-lt"/>
              </a:rPr>
              <a:t>Pour le </a:t>
            </a:r>
            <a:r>
              <a:rPr lang="fr-FR" sz="1700" b="0" dirty="0" smtClean="0">
                <a:solidFill>
                  <a:srgbClr val="FF0000"/>
                </a:solidFill>
                <a:latin typeface="+mn-lt"/>
              </a:rPr>
              <a:t>M&amp;S, </a:t>
            </a:r>
            <a:r>
              <a:rPr lang="fr-FR" sz="1700" b="0" dirty="0" smtClean="0">
                <a:solidFill>
                  <a:srgbClr val="FF0000"/>
                </a:solidFill>
                <a:latin typeface="+mn-lt"/>
              </a:rPr>
              <a:t>dans </a:t>
            </a:r>
            <a:r>
              <a:rPr lang="fr-FR" sz="1700" b="0" dirty="0">
                <a:solidFill>
                  <a:srgbClr val="FF0000"/>
                </a:solidFill>
                <a:latin typeface="+mn-lt"/>
              </a:rPr>
              <a:t>les pays à </a:t>
            </a:r>
            <a:r>
              <a:rPr lang="fr-FR" sz="1700" b="0" dirty="0" smtClean="0">
                <a:solidFill>
                  <a:srgbClr val="FF0000"/>
                </a:solidFill>
                <a:latin typeface="+mn-lt"/>
              </a:rPr>
              <a:t>risques </a:t>
            </a:r>
            <a:r>
              <a:rPr lang="fr-FR" sz="1700" b="0" dirty="0">
                <a:solidFill>
                  <a:srgbClr val="FF0000"/>
                </a:solidFill>
                <a:latin typeface="+mn-lt"/>
              </a:rPr>
              <a:t>routiers </a:t>
            </a:r>
            <a:r>
              <a:rPr lang="fr-FR" sz="1700" b="0" dirty="0" smtClean="0">
                <a:solidFill>
                  <a:srgbClr val="FF0000"/>
                </a:solidFill>
                <a:latin typeface="+mn-lt"/>
              </a:rPr>
              <a:t>élevés, installation d’OBC sur les véhicules légers.</a:t>
            </a:r>
            <a:endParaRPr lang="fr-FR" sz="1700" b="0" dirty="0">
              <a:solidFill>
                <a:srgbClr val="FF0000"/>
              </a:solidFill>
              <a:latin typeface="+mn-lt"/>
            </a:endParaRPr>
          </a:p>
          <a:p>
            <a:pPr marL="0" lvl="0" indent="0" algn="l">
              <a:spcAft>
                <a:spcPts val="600"/>
              </a:spcAft>
            </a:pPr>
            <a:r>
              <a:rPr lang="fr-FR" sz="1700" b="0" dirty="0">
                <a:solidFill>
                  <a:srgbClr val="0070C0"/>
                </a:solidFill>
              </a:rPr>
              <a:t>Nouveau PATROM plus </a:t>
            </a:r>
            <a:r>
              <a:rPr lang="fr-FR" sz="1700" b="0" dirty="0" smtClean="0">
                <a:solidFill>
                  <a:srgbClr val="0070C0"/>
                </a:solidFill>
              </a:rPr>
              <a:t>contraignant sur l’équipement des flottes propres et dédiées pour les pays à risques routiers modérés.</a:t>
            </a:r>
            <a:endParaRPr lang="fr-FR" sz="1700" b="0" dirty="0">
              <a:solidFill>
                <a:srgbClr val="0070C0"/>
              </a:solidFill>
            </a:endParaRPr>
          </a:p>
          <a:p>
            <a:pPr marL="0" indent="0" algn="l">
              <a:spcAft>
                <a:spcPts val="600"/>
              </a:spcAft>
            </a:pPr>
            <a:endParaRPr lang="fr-FR" sz="1200" b="0" i="1" u="sng" dirty="0" smtClean="0">
              <a:solidFill>
                <a:schemeClr val="tx1"/>
              </a:solidFill>
              <a:latin typeface="+mn-lt"/>
            </a:endParaRPr>
          </a:p>
        </p:txBody>
      </p:sp>
    </p:spTree>
    <p:extLst>
      <p:ext uri="{BB962C8B-B14F-4D97-AF65-F5344CB8AC3E}">
        <p14:creationId xmlns:p14="http://schemas.microsoft.com/office/powerpoint/2010/main" val="379577167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REVUE DES EXIGENCES</a:t>
            </a:r>
          </a:p>
        </p:txBody>
      </p:sp>
      <p:sp>
        <p:nvSpPr>
          <p:cNvPr id="11" name="Espace réservé du texte 1"/>
          <p:cNvSpPr txBox="1">
            <a:spLocks/>
          </p:cNvSpPr>
          <p:nvPr/>
        </p:nvSpPr>
        <p:spPr>
          <a:xfrm>
            <a:off x="401350" y="548680"/>
            <a:ext cx="11161240" cy="5832649"/>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en-US" u="sng" dirty="0" err="1">
                <a:solidFill>
                  <a:schemeClr val="tx1"/>
                </a:solidFill>
              </a:rPr>
              <a:t>Gestion</a:t>
            </a:r>
            <a:r>
              <a:rPr lang="en-US" u="sng" dirty="0">
                <a:solidFill>
                  <a:schemeClr val="tx1"/>
                </a:solidFill>
              </a:rPr>
              <a:t> des </a:t>
            </a:r>
            <a:r>
              <a:rPr lang="en-US" u="sng" dirty="0" err="1" smtClean="0">
                <a:solidFill>
                  <a:schemeClr val="tx1"/>
                </a:solidFill>
              </a:rPr>
              <a:t>véhicules</a:t>
            </a:r>
            <a:r>
              <a:rPr lang="en-US" u="sng" dirty="0" smtClean="0">
                <a:solidFill>
                  <a:schemeClr val="tx1"/>
                </a:solidFill>
              </a:rPr>
              <a:t> </a:t>
            </a:r>
            <a:endParaRPr lang="en-US" sz="800" dirty="0" smtClean="0">
              <a:solidFill>
                <a:schemeClr val="tx1"/>
              </a:solidFill>
            </a:endParaRPr>
          </a:p>
          <a:p>
            <a:pPr marL="0" indent="0" algn="l">
              <a:spcAft>
                <a:spcPts val="600"/>
              </a:spcAft>
            </a:pPr>
            <a:endParaRPr lang="fr-FR" sz="1600" dirty="0" smtClean="0">
              <a:solidFill>
                <a:schemeClr val="tx1"/>
              </a:solidFill>
            </a:endParaRPr>
          </a:p>
          <a:p>
            <a:pPr marL="0" indent="0" algn="l">
              <a:spcAft>
                <a:spcPts val="600"/>
              </a:spcAft>
            </a:pPr>
            <a:r>
              <a:rPr lang="fr-FR" sz="1800" dirty="0">
                <a:solidFill>
                  <a:schemeClr val="tx1"/>
                </a:solidFill>
              </a:rPr>
              <a:t>Exigences 3.3.4 et 3.3.5 </a:t>
            </a:r>
            <a:r>
              <a:rPr lang="fr-FR" sz="1800" dirty="0" smtClean="0">
                <a:solidFill>
                  <a:schemeClr val="tx1"/>
                </a:solidFill>
              </a:rPr>
              <a:t>: Maintenance </a:t>
            </a:r>
            <a:r>
              <a:rPr lang="fr-FR" sz="1800" dirty="0">
                <a:solidFill>
                  <a:schemeClr val="tx1"/>
                </a:solidFill>
              </a:rPr>
              <a:t>et contrôle </a:t>
            </a:r>
            <a:r>
              <a:rPr lang="fr-FR" sz="1800" dirty="0" smtClean="0">
                <a:solidFill>
                  <a:schemeClr val="tx1"/>
                </a:solidFill>
              </a:rPr>
              <a:t>techniques</a:t>
            </a:r>
          </a:p>
          <a:p>
            <a:pPr marL="285750" indent="-285750" algn="l">
              <a:spcAft>
                <a:spcPts val="600"/>
              </a:spcAft>
              <a:buFont typeface="Wingdings" panose="05000000000000000000" pitchFamily="2" charset="2"/>
              <a:buChar char="q"/>
            </a:pPr>
            <a:r>
              <a:rPr lang="fr-FR" sz="1700" b="0" dirty="0">
                <a:solidFill>
                  <a:schemeClr val="tx1"/>
                </a:solidFill>
              </a:rPr>
              <a:t>La maintenance du véhicule doit être effectuée conformément aux exigences du constructeur et porter à minima sur les points spécifiés dans la </a:t>
            </a:r>
            <a:r>
              <a:rPr lang="fr-FR" sz="1700" b="0" dirty="0" smtClean="0">
                <a:solidFill>
                  <a:schemeClr val="tx1"/>
                </a:solidFill>
              </a:rPr>
              <a:t>règle.</a:t>
            </a:r>
            <a:endParaRPr lang="fr-FR" sz="1700" b="0" dirty="0">
              <a:solidFill>
                <a:schemeClr val="tx1"/>
              </a:solidFill>
            </a:endParaRPr>
          </a:p>
          <a:p>
            <a:pPr marL="285750" indent="-285750" algn="l">
              <a:spcAft>
                <a:spcPts val="600"/>
              </a:spcAft>
              <a:buFont typeface="Wingdings" panose="05000000000000000000" pitchFamily="2" charset="2"/>
              <a:buChar char="q"/>
            </a:pPr>
            <a:r>
              <a:rPr lang="fr-FR" sz="1700" b="0" dirty="0">
                <a:solidFill>
                  <a:schemeClr val="tx1"/>
                </a:solidFill>
              </a:rPr>
              <a:t>Les véhicules doivent passer une inspection technique par un concessionnaire officiel ou un organisme agréé par l’entité et porter à minima sur les points spécifiés dans la règle. Dans les pays à risques routiers élevés, la fréquence est au minimum annuelle, dans les autres pays les organismes agréés par les autorités et la périodicité fixée par la réglementation satisfont à la règle</a:t>
            </a:r>
            <a:r>
              <a:rPr lang="fr-FR" sz="1700" b="0" dirty="0" smtClean="0">
                <a:solidFill>
                  <a:schemeClr val="tx1"/>
                </a:solidFill>
              </a:rPr>
              <a:t>.</a:t>
            </a:r>
            <a:endParaRPr lang="fr-FR" sz="1700" b="0" dirty="0">
              <a:solidFill>
                <a:schemeClr val="tx1"/>
              </a:solidFill>
            </a:endParaRPr>
          </a:p>
          <a:p>
            <a:pPr marL="0" indent="0" algn="l">
              <a:spcBef>
                <a:spcPts val="1200"/>
              </a:spcBef>
              <a:spcAft>
                <a:spcPts val="600"/>
              </a:spcAft>
            </a:pPr>
            <a:endParaRPr lang="fr-FR" sz="1700" i="1" dirty="0" smtClean="0">
              <a:solidFill>
                <a:schemeClr val="accent6">
                  <a:lumMod val="75000"/>
                </a:schemeClr>
              </a:solidFill>
              <a:latin typeface="+mn-lt"/>
            </a:endParaRPr>
          </a:p>
          <a:p>
            <a:pPr marL="0" indent="0" algn="l">
              <a:spcAft>
                <a:spcPts val="600"/>
              </a:spcAft>
            </a:pPr>
            <a:r>
              <a:rPr lang="fr-FR" sz="1700" b="0" dirty="0" smtClean="0">
                <a:solidFill>
                  <a:srgbClr val="FF9900"/>
                </a:solidFill>
                <a:latin typeface="+mn-lt"/>
              </a:rPr>
              <a:t>Pour le </a:t>
            </a:r>
            <a:r>
              <a:rPr lang="fr-FR" sz="1700" b="0" dirty="0" smtClean="0">
                <a:solidFill>
                  <a:srgbClr val="FF9900"/>
                </a:solidFill>
                <a:latin typeface="+mn-lt"/>
              </a:rPr>
              <a:t>M&amp;S, </a:t>
            </a:r>
            <a:r>
              <a:rPr lang="fr-FR" sz="1700" b="0" dirty="0" smtClean="0">
                <a:solidFill>
                  <a:srgbClr val="FF9900"/>
                </a:solidFill>
                <a:latin typeface="+mn-lt"/>
              </a:rPr>
              <a:t>détailler les </a:t>
            </a:r>
            <a:r>
              <a:rPr lang="fr-FR" sz="1700" b="0" dirty="0">
                <a:solidFill>
                  <a:srgbClr val="FF9900"/>
                </a:solidFill>
                <a:latin typeface="+mn-lt"/>
              </a:rPr>
              <a:t>points de contrôle et </a:t>
            </a:r>
            <a:r>
              <a:rPr lang="fr-FR" sz="1700" b="0" dirty="0" smtClean="0">
                <a:solidFill>
                  <a:srgbClr val="FF9900"/>
                </a:solidFill>
                <a:latin typeface="+mn-lt"/>
              </a:rPr>
              <a:t>la </a:t>
            </a:r>
            <a:r>
              <a:rPr lang="fr-FR" sz="1700" b="0" dirty="0">
                <a:solidFill>
                  <a:srgbClr val="FF9900"/>
                </a:solidFill>
                <a:latin typeface="+mn-lt"/>
              </a:rPr>
              <a:t>fréquence des inspections </a:t>
            </a:r>
            <a:r>
              <a:rPr lang="fr-FR" sz="1700" b="0" dirty="0" smtClean="0">
                <a:solidFill>
                  <a:srgbClr val="FF9900"/>
                </a:solidFill>
                <a:latin typeface="+mn-lt"/>
              </a:rPr>
              <a:t>techniques.</a:t>
            </a:r>
            <a:endParaRPr lang="fr-FR" sz="1700" b="0" dirty="0">
              <a:solidFill>
                <a:srgbClr val="FF9900"/>
              </a:solidFill>
              <a:latin typeface="+mn-lt"/>
            </a:endParaRPr>
          </a:p>
        </p:txBody>
      </p:sp>
    </p:spTree>
    <p:extLst>
      <p:ext uri="{BB962C8B-B14F-4D97-AF65-F5344CB8AC3E}">
        <p14:creationId xmlns:p14="http://schemas.microsoft.com/office/powerpoint/2010/main" val="346220997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REVUE DES EXIGENCES</a:t>
            </a:r>
          </a:p>
        </p:txBody>
      </p:sp>
      <p:sp>
        <p:nvSpPr>
          <p:cNvPr id="11" name="Espace réservé du texte 1"/>
          <p:cNvSpPr txBox="1">
            <a:spLocks/>
          </p:cNvSpPr>
          <p:nvPr/>
        </p:nvSpPr>
        <p:spPr>
          <a:xfrm>
            <a:off x="407368" y="548678"/>
            <a:ext cx="11161240" cy="5832649"/>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en-US" u="sng" dirty="0" err="1">
                <a:solidFill>
                  <a:schemeClr val="tx1"/>
                </a:solidFill>
              </a:rPr>
              <a:t>Gestion</a:t>
            </a:r>
            <a:r>
              <a:rPr lang="en-US" u="sng" dirty="0">
                <a:solidFill>
                  <a:schemeClr val="tx1"/>
                </a:solidFill>
              </a:rPr>
              <a:t> des </a:t>
            </a:r>
            <a:r>
              <a:rPr lang="en-US" u="sng" dirty="0" err="1" smtClean="0">
                <a:solidFill>
                  <a:schemeClr val="tx1"/>
                </a:solidFill>
              </a:rPr>
              <a:t>déplacements</a:t>
            </a:r>
            <a:r>
              <a:rPr lang="en-US" u="sng" dirty="0" smtClean="0">
                <a:solidFill>
                  <a:schemeClr val="tx1"/>
                </a:solidFill>
              </a:rPr>
              <a:t> </a:t>
            </a:r>
            <a:endParaRPr lang="en-US" sz="800" dirty="0" smtClean="0">
              <a:solidFill>
                <a:schemeClr val="tx1"/>
              </a:solidFill>
            </a:endParaRPr>
          </a:p>
          <a:p>
            <a:pPr marL="0" indent="0" algn="l">
              <a:spcAft>
                <a:spcPts val="600"/>
              </a:spcAft>
            </a:pPr>
            <a:endParaRPr lang="fr-FR" sz="300" dirty="0" smtClean="0">
              <a:solidFill>
                <a:schemeClr val="tx1"/>
              </a:solidFill>
            </a:endParaRPr>
          </a:p>
          <a:p>
            <a:pPr marL="0" indent="0" algn="l">
              <a:spcAft>
                <a:spcPts val="600"/>
              </a:spcAft>
            </a:pPr>
            <a:r>
              <a:rPr lang="fr-FR" sz="1800" dirty="0">
                <a:solidFill>
                  <a:schemeClr val="tx1"/>
                </a:solidFill>
              </a:rPr>
              <a:t>Exigence 3.4.1 </a:t>
            </a:r>
            <a:r>
              <a:rPr lang="fr-FR" sz="1800" dirty="0" smtClean="0">
                <a:solidFill>
                  <a:schemeClr val="tx1"/>
                </a:solidFill>
              </a:rPr>
              <a:t>: Limites </a:t>
            </a:r>
            <a:r>
              <a:rPr lang="fr-FR" sz="1800" dirty="0">
                <a:solidFill>
                  <a:schemeClr val="tx1"/>
                </a:solidFill>
              </a:rPr>
              <a:t>de </a:t>
            </a:r>
            <a:r>
              <a:rPr lang="fr-FR" sz="1800" dirty="0" smtClean="0">
                <a:solidFill>
                  <a:schemeClr val="tx1"/>
                </a:solidFill>
              </a:rPr>
              <a:t>vitesse </a:t>
            </a:r>
            <a:r>
              <a:rPr lang="fr-FR" sz="1800" dirty="0">
                <a:solidFill>
                  <a:schemeClr val="tx1"/>
                </a:solidFill>
              </a:rPr>
              <a:t>et de temps de conduite et de </a:t>
            </a:r>
            <a:r>
              <a:rPr lang="fr-FR" sz="1800" dirty="0" smtClean="0">
                <a:solidFill>
                  <a:schemeClr val="tx1"/>
                </a:solidFill>
              </a:rPr>
              <a:t>repos</a:t>
            </a:r>
          </a:p>
          <a:p>
            <a:pPr marL="285750" indent="-285750" algn="l">
              <a:spcAft>
                <a:spcPts val="300"/>
              </a:spcAft>
              <a:buFont typeface="Wingdings" panose="05000000000000000000" pitchFamily="2" charset="2"/>
              <a:buChar char="q"/>
            </a:pPr>
            <a:r>
              <a:rPr lang="fr-FR" sz="1700" b="0" dirty="0">
                <a:solidFill>
                  <a:schemeClr val="tx1"/>
                </a:solidFill>
              </a:rPr>
              <a:t>Obligation de définir les vitesses limites par type de route et par type de véhicule si la réglementation est jugée insuffisante en la </a:t>
            </a:r>
            <a:r>
              <a:rPr lang="fr-FR" sz="1700" b="0" dirty="0" smtClean="0">
                <a:solidFill>
                  <a:schemeClr val="tx1"/>
                </a:solidFill>
              </a:rPr>
              <a:t>matière.</a:t>
            </a:r>
            <a:endParaRPr lang="fr-FR" sz="1700" b="0" dirty="0">
              <a:solidFill>
                <a:schemeClr val="tx1"/>
              </a:solidFill>
            </a:endParaRPr>
          </a:p>
          <a:p>
            <a:pPr marL="285750" indent="-285750" algn="l">
              <a:spcAft>
                <a:spcPts val="300"/>
              </a:spcAft>
              <a:buFont typeface="Wingdings" panose="05000000000000000000" pitchFamily="2" charset="2"/>
              <a:buChar char="q"/>
            </a:pPr>
            <a:r>
              <a:rPr lang="fr-FR" sz="1700" b="0" dirty="0">
                <a:solidFill>
                  <a:schemeClr val="tx1"/>
                </a:solidFill>
              </a:rPr>
              <a:t>Obligation d’effectuer une pause de 10 minutes pour les VL toutes les 2 heures de conduite et de ne pas dépasser 7 heures de conduite par </a:t>
            </a:r>
            <a:r>
              <a:rPr lang="fr-FR" sz="1700" b="0" dirty="0" smtClean="0">
                <a:solidFill>
                  <a:schemeClr val="tx1"/>
                </a:solidFill>
              </a:rPr>
              <a:t>jour.</a:t>
            </a:r>
            <a:endParaRPr lang="fr-FR" sz="1700" b="0" dirty="0">
              <a:solidFill>
                <a:schemeClr val="tx1"/>
              </a:solidFill>
            </a:endParaRPr>
          </a:p>
          <a:p>
            <a:pPr marL="285750" indent="-285750" algn="l">
              <a:spcAft>
                <a:spcPts val="300"/>
              </a:spcAft>
              <a:buFont typeface="Wingdings" panose="05000000000000000000" pitchFamily="2" charset="2"/>
              <a:buChar char="q"/>
            </a:pPr>
            <a:r>
              <a:rPr lang="fr-FR" sz="1700" b="0" dirty="0">
                <a:solidFill>
                  <a:schemeClr val="tx1"/>
                </a:solidFill>
              </a:rPr>
              <a:t>Obligation de définir les temps de conduite, de pause, de repos journalier et hebdomadaire pour les véhicules lourds sans dépasser les limites fixées par la </a:t>
            </a:r>
            <a:r>
              <a:rPr lang="fr-FR" sz="1700" b="0" dirty="0" smtClean="0">
                <a:solidFill>
                  <a:schemeClr val="tx1"/>
                </a:solidFill>
              </a:rPr>
              <a:t>règle.</a:t>
            </a:r>
            <a:endParaRPr lang="fr-FR" sz="1700" b="0" dirty="0">
              <a:solidFill>
                <a:schemeClr val="tx1"/>
              </a:solidFill>
            </a:endParaRPr>
          </a:p>
          <a:p>
            <a:pPr marL="285750" indent="-285750" algn="l">
              <a:spcAft>
                <a:spcPts val="300"/>
              </a:spcAft>
              <a:buFont typeface="Wingdings" panose="05000000000000000000" pitchFamily="2" charset="2"/>
              <a:buChar char="q"/>
            </a:pPr>
            <a:r>
              <a:rPr lang="fr-FR" sz="1700" b="0" dirty="0" smtClean="0">
                <a:solidFill>
                  <a:schemeClr val="tx1"/>
                </a:solidFill>
              </a:rPr>
              <a:t>La définition des règles </a:t>
            </a:r>
            <a:r>
              <a:rPr lang="fr-FR" sz="1700" b="0" dirty="0">
                <a:solidFill>
                  <a:schemeClr val="tx1"/>
                </a:solidFill>
              </a:rPr>
              <a:t>liées à </a:t>
            </a:r>
            <a:r>
              <a:rPr lang="fr-FR" sz="1700" b="0" dirty="0" smtClean="0">
                <a:solidFill>
                  <a:schemeClr val="tx1"/>
                </a:solidFill>
              </a:rPr>
              <a:t>une éventuelle </a:t>
            </a:r>
            <a:r>
              <a:rPr lang="fr-FR" sz="1700" b="0" dirty="0">
                <a:solidFill>
                  <a:schemeClr val="tx1"/>
                </a:solidFill>
              </a:rPr>
              <a:t>interdiction de la conduite de </a:t>
            </a:r>
            <a:r>
              <a:rPr lang="fr-FR" sz="1700" b="0" dirty="0" smtClean="0">
                <a:solidFill>
                  <a:schemeClr val="tx1"/>
                </a:solidFill>
              </a:rPr>
              <a:t>nuit</a:t>
            </a:r>
            <a:r>
              <a:rPr lang="fr-FR" sz="1700" b="0" dirty="0" smtClean="0">
                <a:solidFill>
                  <a:schemeClr val="tx1"/>
                </a:solidFill>
              </a:rPr>
              <a:t>.</a:t>
            </a:r>
          </a:p>
          <a:p>
            <a:pPr marL="0" indent="0" algn="l">
              <a:spcAft>
                <a:spcPts val="600"/>
              </a:spcAft>
            </a:pPr>
            <a:endParaRPr lang="fr-FR" sz="500" b="0" dirty="0" smtClean="0">
              <a:solidFill>
                <a:schemeClr val="tx1"/>
              </a:solidFill>
            </a:endParaRPr>
          </a:p>
          <a:p>
            <a:pPr marL="0" indent="0" algn="l">
              <a:spcBef>
                <a:spcPts val="600"/>
              </a:spcBef>
              <a:spcAft>
                <a:spcPts val="600"/>
              </a:spcAft>
            </a:pPr>
            <a:r>
              <a:rPr lang="fr-FR" sz="1800" dirty="0">
                <a:solidFill>
                  <a:schemeClr val="tx1"/>
                </a:solidFill>
              </a:rPr>
              <a:t>Exigence </a:t>
            </a:r>
            <a:r>
              <a:rPr lang="fr-FR" sz="1800" dirty="0" smtClean="0">
                <a:solidFill>
                  <a:schemeClr val="tx1"/>
                </a:solidFill>
              </a:rPr>
              <a:t>3.4.2 : Obligations de contrôler le respect de ces points à l’aide des OBC pour les pays à risques routiers élevés</a:t>
            </a:r>
          </a:p>
          <a:p>
            <a:pPr marL="0" indent="0" algn="l">
              <a:spcAft>
                <a:spcPts val="600"/>
              </a:spcAft>
            </a:pPr>
            <a:endParaRPr lang="fr-FR" sz="500" b="0" dirty="0" smtClean="0">
              <a:solidFill>
                <a:srgbClr val="FF9900"/>
              </a:solidFill>
            </a:endParaRPr>
          </a:p>
          <a:p>
            <a:pPr marL="0" indent="0" algn="l">
              <a:spcAft>
                <a:spcPts val="600"/>
              </a:spcAft>
            </a:pPr>
            <a:r>
              <a:rPr lang="fr-FR" sz="1700" b="0" dirty="0" smtClean="0">
                <a:solidFill>
                  <a:srgbClr val="FF9900"/>
                </a:solidFill>
              </a:rPr>
              <a:t>La </a:t>
            </a:r>
            <a:r>
              <a:rPr lang="fr-FR" sz="1700" b="0" dirty="0">
                <a:solidFill>
                  <a:srgbClr val="FF9900"/>
                </a:solidFill>
              </a:rPr>
              <a:t>plupart des recommandations </a:t>
            </a:r>
            <a:r>
              <a:rPr lang="fr-FR" sz="1700" b="0" dirty="0" smtClean="0">
                <a:solidFill>
                  <a:srgbClr val="FF9900"/>
                </a:solidFill>
              </a:rPr>
              <a:t>concernant les VL sont transformées </a:t>
            </a:r>
            <a:r>
              <a:rPr lang="fr-FR" sz="1700" b="0" dirty="0">
                <a:solidFill>
                  <a:srgbClr val="FF9900"/>
                </a:solidFill>
              </a:rPr>
              <a:t>en </a:t>
            </a:r>
            <a:r>
              <a:rPr lang="fr-FR" sz="1700" b="0" dirty="0" smtClean="0">
                <a:solidFill>
                  <a:srgbClr val="FF9900"/>
                </a:solidFill>
              </a:rPr>
              <a:t>exigences. </a:t>
            </a:r>
          </a:p>
          <a:p>
            <a:pPr marL="0" indent="0" algn="l">
              <a:spcAft>
                <a:spcPts val="600"/>
              </a:spcAft>
            </a:pPr>
            <a:r>
              <a:rPr lang="fr-FR" sz="1700" b="0" dirty="0" smtClean="0">
                <a:solidFill>
                  <a:srgbClr val="FF0000"/>
                </a:solidFill>
              </a:rPr>
              <a:t>Nouveau pour le </a:t>
            </a:r>
            <a:r>
              <a:rPr lang="fr-FR" sz="1700" b="0" dirty="0" smtClean="0">
                <a:solidFill>
                  <a:srgbClr val="FF0000"/>
                </a:solidFill>
              </a:rPr>
              <a:t>M&amp;S </a:t>
            </a:r>
            <a:r>
              <a:rPr lang="fr-FR" sz="1700" b="0" dirty="0" smtClean="0">
                <a:solidFill>
                  <a:srgbClr val="FF0000"/>
                </a:solidFill>
              </a:rPr>
              <a:t>en ce qui concerne les PL (à </a:t>
            </a:r>
            <a:r>
              <a:rPr lang="fr-FR" sz="1700" b="0" dirty="0">
                <a:solidFill>
                  <a:srgbClr val="FF0000"/>
                </a:solidFill>
              </a:rPr>
              <a:t>l’exception de la zone </a:t>
            </a:r>
            <a:r>
              <a:rPr lang="fr-FR" sz="1700" b="0" dirty="0" smtClean="0">
                <a:solidFill>
                  <a:srgbClr val="FF0000"/>
                </a:solidFill>
              </a:rPr>
              <a:t>PATROM).</a:t>
            </a:r>
            <a:r>
              <a:rPr lang="fr-FR" sz="1700" b="0" dirty="0" smtClean="0">
                <a:solidFill>
                  <a:srgbClr val="FF0000"/>
                </a:solidFill>
                <a:latin typeface="+mn-lt"/>
              </a:rPr>
              <a:t> </a:t>
            </a:r>
            <a:endParaRPr lang="fr-FR" sz="1700" b="0" dirty="0" smtClean="0">
              <a:solidFill>
                <a:srgbClr val="FF0000"/>
              </a:solidFill>
              <a:latin typeface="+mn-lt"/>
            </a:endParaRPr>
          </a:p>
          <a:p>
            <a:pPr marL="0" indent="0" algn="l">
              <a:spcAft>
                <a:spcPts val="600"/>
              </a:spcAft>
            </a:pPr>
            <a:r>
              <a:rPr lang="fr-FR" sz="1700" b="0" dirty="0">
                <a:solidFill>
                  <a:srgbClr val="0070C0"/>
                </a:solidFill>
              </a:rPr>
              <a:t>Conduite de nuit interdite dans le nouveau PATROM pour les pays à risques routiers élevés</a:t>
            </a:r>
            <a:r>
              <a:rPr lang="fr-FR" sz="1700" b="0" dirty="0" smtClean="0">
                <a:solidFill>
                  <a:srgbClr val="0070C0"/>
                </a:solidFill>
              </a:rPr>
              <a:t>.</a:t>
            </a:r>
            <a:endParaRPr lang="fr-FR" sz="1700" b="0" dirty="0">
              <a:solidFill>
                <a:srgbClr val="FF0000"/>
              </a:solidFill>
              <a:latin typeface="+mn-lt"/>
            </a:endParaRPr>
          </a:p>
          <a:p>
            <a:pPr marL="0" indent="0" algn="l">
              <a:spcAft>
                <a:spcPts val="600"/>
              </a:spcAft>
            </a:pPr>
            <a:r>
              <a:rPr lang="fr-FR" sz="1700" b="0" i="1" dirty="0" smtClean="0">
                <a:solidFill>
                  <a:schemeClr val="tx1"/>
                </a:solidFill>
                <a:latin typeface="+mn-lt"/>
              </a:rPr>
              <a:t>Note :</a:t>
            </a:r>
            <a:endParaRPr lang="fr-FR" sz="1700" b="0" i="1" dirty="0">
              <a:solidFill>
                <a:schemeClr val="tx1"/>
              </a:solidFill>
              <a:latin typeface="+mn-lt"/>
            </a:endParaRPr>
          </a:p>
          <a:p>
            <a:pPr marL="285750" indent="-285750" algn="l">
              <a:spcAft>
                <a:spcPts val="600"/>
              </a:spcAft>
              <a:buFont typeface="Wingdings" panose="05000000000000000000" pitchFamily="2" charset="2"/>
              <a:buChar char="q"/>
            </a:pPr>
            <a:r>
              <a:rPr lang="fr-FR" sz="1700" b="0" i="1" dirty="0">
                <a:solidFill>
                  <a:schemeClr val="tx1"/>
                </a:solidFill>
              </a:rPr>
              <a:t>Les exigences en terme de temps de conduite, de pause, de repos journalier et hebdomadaire existent déjà dans les règlementations européennes et en Amérique du nord pour les véhicules lourds. </a:t>
            </a:r>
          </a:p>
        </p:txBody>
      </p:sp>
    </p:spTree>
    <p:extLst>
      <p:ext uri="{BB962C8B-B14F-4D97-AF65-F5344CB8AC3E}">
        <p14:creationId xmlns:p14="http://schemas.microsoft.com/office/powerpoint/2010/main" val="69524035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REVUE DES EXIGENCES</a:t>
            </a:r>
          </a:p>
        </p:txBody>
      </p:sp>
      <p:sp>
        <p:nvSpPr>
          <p:cNvPr id="11" name="Espace réservé du texte 1"/>
          <p:cNvSpPr txBox="1">
            <a:spLocks/>
          </p:cNvSpPr>
          <p:nvPr/>
        </p:nvSpPr>
        <p:spPr>
          <a:xfrm>
            <a:off x="407368" y="548678"/>
            <a:ext cx="11161240" cy="5832649"/>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en-US" u="sng" dirty="0" err="1">
                <a:solidFill>
                  <a:schemeClr val="tx1"/>
                </a:solidFill>
              </a:rPr>
              <a:t>Gestion</a:t>
            </a:r>
            <a:r>
              <a:rPr lang="en-US" u="sng" dirty="0">
                <a:solidFill>
                  <a:schemeClr val="tx1"/>
                </a:solidFill>
              </a:rPr>
              <a:t> des </a:t>
            </a:r>
            <a:r>
              <a:rPr lang="en-US" u="sng" dirty="0" err="1">
                <a:solidFill>
                  <a:schemeClr val="tx1"/>
                </a:solidFill>
              </a:rPr>
              <a:t>déplacements</a:t>
            </a:r>
            <a:r>
              <a:rPr lang="en-US" u="sng" dirty="0">
                <a:solidFill>
                  <a:schemeClr val="tx1"/>
                </a:solidFill>
              </a:rPr>
              <a:t> </a:t>
            </a:r>
            <a:endParaRPr lang="en-US" sz="900" dirty="0">
              <a:solidFill>
                <a:schemeClr val="tx1"/>
              </a:solidFill>
            </a:endParaRPr>
          </a:p>
          <a:p>
            <a:pPr marL="0" indent="0" algn="l">
              <a:spcAft>
                <a:spcPts val="600"/>
              </a:spcAft>
            </a:pPr>
            <a:endParaRPr lang="fr-FR" sz="300" dirty="0" smtClean="0">
              <a:solidFill>
                <a:schemeClr val="tx1"/>
              </a:solidFill>
            </a:endParaRPr>
          </a:p>
          <a:p>
            <a:pPr marL="0" indent="0" algn="l">
              <a:spcAft>
                <a:spcPts val="600"/>
              </a:spcAft>
            </a:pPr>
            <a:r>
              <a:rPr lang="fr-FR" sz="1800" dirty="0">
                <a:solidFill>
                  <a:schemeClr val="tx1"/>
                </a:solidFill>
              </a:rPr>
              <a:t>Exigence 3.4.3 </a:t>
            </a:r>
            <a:r>
              <a:rPr lang="fr-FR" sz="1800" dirty="0" smtClean="0">
                <a:solidFill>
                  <a:schemeClr val="tx1"/>
                </a:solidFill>
              </a:rPr>
              <a:t>: Plan </a:t>
            </a:r>
            <a:r>
              <a:rPr lang="fr-FR" sz="1800" dirty="0">
                <a:solidFill>
                  <a:schemeClr val="tx1"/>
                </a:solidFill>
              </a:rPr>
              <a:t>de </a:t>
            </a:r>
            <a:r>
              <a:rPr lang="fr-FR" sz="1800" dirty="0" smtClean="0">
                <a:solidFill>
                  <a:schemeClr val="tx1"/>
                </a:solidFill>
              </a:rPr>
              <a:t>gestion </a:t>
            </a:r>
            <a:r>
              <a:rPr lang="fr-FR" sz="1800" dirty="0">
                <a:solidFill>
                  <a:schemeClr val="tx1"/>
                </a:solidFill>
              </a:rPr>
              <a:t>du déplacement dans les pays à risques routiers élevés pour les transports collectifs et de </a:t>
            </a:r>
            <a:r>
              <a:rPr lang="fr-FR" sz="1800" dirty="0" smtClean="0">
                <a:solidFill>
                  <a:schemeClr val="tx1"/>
                </a:solidFill>
              </a:rPr>
              <a:t>marchandises</a:t>
            </a:r>
          </a:p>
          <a:p>
            <a:pPr marL="285750" indent="-285750" algn="l">
              <a:spcAft>
                <a:spcPts val="600"/>
              </a:spcAft>
              <a:buFont typeface="Wingdings" panose="05000000000000000000" pitchFamily="2" charset="2"/>
              <a:buChar char="q"/>
            </a:pPr>
            <a:r>
              <a:rPr lang="fr-FR" sz="1700" b="0" dirty="0">
                <a:solidFill>
                  <a:schemeClr val="tx1"/>
                </a:solidFill>
              </a:rPr>
              <a:t>Pour les trajets de plus de 150 km ou </a:t>
            </a:r>
            <a:r>
              <a:rPr lang="fr-FR" sz="1700" b="0" dirty="0" smtClean="0">
                <a:solidFill>
                  <a:schemeClr val="tx1"/>
                </a:solidFill>
              </a:rPr>
              <a:t>3 heures.</a:t>
            </a:r>
            <a:endParaRPr lang="fr-FR" sz="1700" b="0" dirty="0">
              <a:solidFill>
                <a:schemeClr val="tx1"/>
              </a:solidFill>
            </a:endParaRPr>
          </a:p>
          <a:p>
            <a:pPr marL="285750" indent="-285750" algn="l">
              <a:spcAft>
                <a:spcPts val="600"/>
              </a:spcAft>
              <a:buFont typeface="Wingdings" panose="05000000000000000000" pitchFamily="2" charset="2"/>
              <a:buChar char="q"/>
            </a:pPr>
            <a:r>
              <a:rPr lang="fr-FR" sz="1700" b="0" dirty="0">
                <a:solidFill>
                  <a:schemeClr val="tx1"/>
                </a:solidFill>
              </a:rPr>
              <a:t>Obligation d’établissement d’un plan de déplacement avec le conducteur afin de définir l’itinéraire le plus adapté, les lieux de pause, l’heure prévue d’arrivée, les principaux dangers routiers , les fréquences de communication et les éventuelles consignes </a:t>
            </a:r>
            <a:r>
              <a:rPr lang="fr-FR" sz="1700" b="0" dirty="0" smtClean="0">
                <a:solidFill>
                  <a:schemeClr val="tx1"/>
                </a:solidFill>
              </a:rPr>
              <a:t>spécifiques.</a:t>
            </a:r>
            <a:endParaRPr lang="fr-FR" sz="1700" b="0" dirty="0">
              <a:solidFill>
                <a:schemeClr val="tx1"/>
              </a:solidFill>
            </a:endParaRPr>
          </a:p>
          <a:p>
            <a:pPr marL="0" indent="0" algn="l">
              <a:spcAft>
                <a:spcPts val="600"/>
              </a:spcAft>
            </a:pPr>
            <a:endParaRPr lang="fr-FR" sz="1700" b="0" i="1" dirty="0" smtClean="0">
              <a:solidFill>
                <a:schemeClr val="tx1"/>
              </a:solidFill>
              <a:latin typeface="+mn-lt"/>
            </a:endParaRPr>
          </a:p>
          <a:p>
            <a:pPr marL="0" indent="0" algn="l">
              <a:spcAft>
                <a:spcPts val="600"/>
              </a:spcAft>
            </a:pPr>
            <a:r>
              <a:rPr lang="fr-FR" sz="1700" b="0" dirty="0" smtClean="0">
                <a:solidFill>
                  <a:srgbClr val="FF9900"/>
                </a:solidFill>
                <a:latin typeface="+mn-lt"/>
              </a:rPr>
              <a:t>Nouveau pour le </a:t>
            </a:r>
            <a:r>
              <a:rPr lang="fr-FR" sz="1700" b="0" dirty="0" smtClean="0">
                <a:solidFill>
                  <a:srgbClr val="FF9900"/>
                </a:solidFill>
                <a:latin typeface="+mn-lt"/>
              </a:rPr>
              <a:t>M&amp;S </a:t>
            </a:r>
            <a:r>
              <a:rPr lang="fr-FR" sz="1700" b="0" dirty="0" smtClean="0">
                <a:solidFill>
                  <a:srgbClr val="FF9900"/>
                </a:solidFill>
                <a:latin typeface="+mn-lt"/>
              </a:rPr>
              <a:t>à </a:t>
            </a:r>
            <a:r>
              <a:rPr lang="fr-FR" sz="1700" b="0" dirty="0">
                <a:solidFill>
                  <a:srgbClr val="FF9900"/>
                </a:solidFill>
                <a:latin typeface="+mn-lt"/>
              </a:rPr>
              <a:t>l’exception de la zone PATROM où l’exigence est partiellement en place</a:t>
            </a:r>
            <a:r>
              <a:rPr lang="fr-FR" sz="1700" b="0" dirty="0" smtClean="0">
                <a:solidFill>
                  <a:srgbClr val="FF9900"/>
                </a:solidFill>
                <a:latin typeface="+mn-lt"/>
              </a:rPr>
              <a:t>.</a:t>
            </a:r>
            <a:endParaRPr lang="fr-FR" sz="1700" b="0" dirty="0">
              <a:solidFill>
                <a:srgbClr val="FF9900"/>
              </a:solidFill>
              <a:latin typeface="+mn-lt"/>
            </a:endParaRPr>
          </a:p>
        </p:txBody>
      </p:sp>
    </p:spTree>
    <p:extLst>
      <p:ext uri="{BB962C8B-B14F-4D97-AF65-F5344CB8AC3E}">
        <p14:creationId xmlns:p14="http://schemas.microsoft.com/office/powerpoint/2010/main" val="400241639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REVUE DES EXIGENCES</a:t>
            </a:r>
          </a:p>
        </p:txBody>
      </p:sp>
      <p:sp>
        <p:nvSpPr>
          <p:cNvPr id="11" name="Espace réservé du texte 1"/>
          <p:cNvSpPr txBox="1">
            <a:spLocks/>
          </p:cNvSpPr>
          <p:nvPr/>
        </p:nvSpPr>
        <p:spPr>
          <a:xfrm>
            <a:off x="407368" y="548678"/>
            <a:ext cx="11161240" cy="5832649"/>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fr-FR" u="sng" dirty="0">
                <a:solidFill>
                  <a:schemeClr val="tx1"/>
                </a:solidFill>
              </a:rPr>
              <a:t>Analyses des Risques, Plan d’Urgence, Plan de </a:t>
            </a:r>
            <a:r>
              <a:rPr lang="fr-FR" u="sng" dirty="0" smtClean="0">
                <a:solidFill>
                  <a:schemeClr val="tx1"/>
                </a:solidFill>
              </a:rPr>
              <a:t>Sûreté</a:t>
            </a:r>
            <a:r>
              <a:rPr lang="en-US" u="sng" dirty="0" smtClean="0">
                <a:solidFill>
                  <a:schemeClr val="tx1"/>
                </a:solidFill>
              </a:rPr>
              <a:t> </a:t>
            </a:r>
            <a:endParaRPr lang="en-US" sz="800" dirty="0" smtClean="0">
              <a:solidFill>
                <a:schemeClr val="tx1"/>
              </a:solidFill>
            </a:endParaRPr>
          </a:p>
          <a:p>
            <a:pPr marL="0" indent="0" algn="l">
              <a:spcAft>
                <a:spcPts val="600"/>
              </a:spcAft>
            </a:pPr>
            <a:endParaRPr lang="fr-FR" sz="300" dirty="0" smtClean="0">
              <a:solidFill>
                <a:schemeClr val="tx1"/>
              </a:solidFill>
            </a:endParaRPr>
          </a:p>
          <a:p>
            <a:pPr marL="0" indent="0" algn="l">
              <a:spcAft>
                <a:spcPts val="600"/>
              </a:spcAft>
            </a:pPr>
            <a:r>
              <a:rPr lang="fr-FR" sz="1800" dirty="0">
                <a:solidFill>
                  <a:schemeClr val="tx1"/>
                </a:solidFill>
              </a:rPr>
              <a:t>Exigence 3.5.1 </a:t>
            </a:r>
            <a:r>
              <a:rPr lang="fr-FR" sz="1800" dirty="0" smtClean="0">
                <a:solidFill>
                  <a:schemeClr val="tx1"/>
                </a:solidFill>
              </a:rPr>
              <a:t>: Analyse </a:t>
            </a:r>
            <a:r>
              <a:rPr lang="fr-FR" sz="1800" dirty="0">
                <a:solidFill>
                  <a:schemeClr val="tx1"/>
                </a:solidFill>
              </a:rPr>
              <a:t>des risques </a:t>
            </a:r>
            <a:r>
              <a:rPr lang="fr-FR" sz="1800" dirty="0" smtClean="0">
                <a:solidFill>
                  <a:schemeClr val="tx1"/>
                </a:solidFill>
              </a:rPr>
              <a:t>routiers</a:t>
            </a:r>
            <a:endParaRPr lang="fr-FR" sz="1800" dirty="0">
              <a:solidFill>
                <a:schemeClr val="tx1"/>
              </a:solidFill>
            </a:endParaRPr>
          </a:p>
          <a:p>
            <a:pPr marL="285750" indent="-285750" algn="l">
              <a:spcAft>
                <a:spcPts val="600"/>
              </a:spcAft>
              <a:buFont typeface="Wingdings" panose="05000000000000000000" pitchFamily="2" charset="2"/>
              <a:buChar char="q"/>
            </a:pPr>
            <a:r>
              <a:rPr lang="fr-FR" sz="1700" b="0" dirty="0" smtClean="0">
                <a:solidFill>
                  <a:schemeClr val="tx1"/>
                </a:solidFill>
              </a:rPr>
              <a:t>Pour les pays à risques routiers élevés.</a:t>
            </a:r>
          </a:p>
          <a:p>
            <a:pPr marL="0" indent="0" algn="l">
              <a:spcBef>
                <a:spcPts val="600"/>
              </a:spcBef>
              <a:spcAft>
                <a:spcPts val="600"/>
              </a:spcAft>
            </a:pPr>
            <a:r>
              <a:rPr lang="fr-FR" sz="1800" dirty="0">
                <a:solidFill>
                  <a:schemeClr val="tx1"/>
                </a:solidFill>
              </a:rPr>
              <a:t>Exigence 3.5.2 </a:t>
            </a:r>
            <a:r>
              <a:rPr lang="fr-FR" sz="1800" dirty="0" smtClean="0">
                <a:solidFill>
                  <a:schemeClr val="tx1"/>
                </a:solidFill>
              </a:rPr>
              <a:t>: Analyse </a:t>
            </a:r>
            <a:r>
              <a:rPr lang="fr-FR" sz="1800" dirty="0">
                <a:solidFill>
                  <a:schemeClr val="tx1"/>
                </a:solidFill>
              </a:rPr>
              <a:t>des risques de </a:t>
            </a:r>
            <a:r>
              <a:rPr lang="fr-FR" sz="1800" dirty="0" smtClean="0">
                <a:solidFill>
                  <a:schemeClr val="tx1"/>
                </a:solidFill>
              </a:rPr>
              <a:t>l’activité</a:t>
            </a:r>
            <a:endParaRPr lang="fr-FR" sz="1800" dirty="0">
              <a:solidFill>
                <a:schemeClr val="tx1"/>
              </a:solidFill>
            </a:endParaRPr>
          </a:p>
          <a:p>
            <a:pPr marL="285750" indent="-285750" algn="l">
              <a:spcAft>
                <a:spcPts val="600"/>
              </a:spcAft>
              <a:buFont typeface="Wingdings" panose="05000000000000000000" pitchFamily="2" charset="2"/>
              <a:buChar char="q"/>
            </a:pPr>
            <a:r>
              <a:rPr lang="fr-FR" sz="1700" b="0" dirty="0" smtClean="0">
                <a:solidFill>
                  <a:schemeClr val="tx1"/>
                </a:solidFill>
              </a:rPr>
              <a:t>Pour tous les transports de marchandises dangereuses.</a:t>
            </a:r>
          </a:p>
          <a:p>
            <a:pPr marL="285750" indent="-285750" algn="l">
              <a:spcAft>
                <a:spcPts val="600"/>
              </a:spcAft>
              <a:buFont typeface="Wingdings" panose="05000000000000000000" pitchFamily="2" charset="2"/>
              <a:buChar char="q"/>
            </a:pPr>
            <a:r>
              <a:rPr lang="fr-FR" sz="1700" b="0" dirty="0" smtClean="0">
                <a:solidFill>
                  <a:schemeClr val="tx1"/>
                </a:solidFill>
              </a:rPr>
              <a:t>Pour les transports de marchandises ou transports collectifs dans les pays à risques routiers élevés.</a:t>
            </a:r>
          </a:p>
          <a:p>
            <a:pPr marL="0" indent="0" algn="l">
              <a:spcBef>
                <a:spcPts val="600"/>
              </a:spcBef>
              <a:spcAft>
                <a:spcPts val="600"/>
              </a:spcAft>
            </a:pPr>
            <a:r>
              <a:rPr lang="fr-FR" sz="1800" dirty="0">
                <a:solidFill>
                  <a:schemeClr val="tx1"/>
                </a:solidFill>
              </a:rPr>
              <a:t>Exigence 3.5.3 </a:t>
            </a:r>
            <a:r>
              <a:rPr lang="fr-FR" sz="1800" dirty="0" smtClean="0">
                <a:solidFill>
                  <a:schemeClr val="tx1"/>
                </a:solidFill>
              </a:rPr>
              <a:t>: Plan d’urgence</a:t>
            </a:r>
            <a:endParaRPr lang="fr-FR" sz="1800" dirty="0">
              <a:solidFill>
                <a:schemeClr val="tx1"/>
              </a:solidFill>
            </a:endParaRPr>
          </a:p>
          <a:p>
            <a:pPr marL="285750" indent="-285750" algn="l">
              <a:spcAft>
                <a:spcPts val="600"/>
              </a:spcAft>
              <a:buFont typeface="Wingdings" panose="05000000000000000000" pitchFamily="2" charset="2"/>
              <a:buChar char="q"/>
            </a:pPr>
            <a:r>
              <a:rPr lang="fr-FR" sz="1700" b="0" dirty="0" smtClean="0">
                <a:solidFill>
                  <a:schemeClr val="tx1"/>
                </a:solidFill>
              </a:rPr>
              <a:t>Pour les transports de marchandises dangereuses ou transports collectifs dans les pays à risques routiers élevés.</a:t>
            </a:r>
          </a:p>
          <a:p>
            <a:pPr marL="0" indent="0" algn="l">
              <a:spcBef>
                <a:spcPts val="600"/>
              </a:spcBef>
              <a:spcAft>
                <a:spcPts val="600"/>
              </a:spcAft>
            </a:pPr>
            <a:r>
              <a:rPr lang="fr-FR" sz="1800" dirty="0">
                <a:solidFill>
                  <a:schemeClr val="tx1"/>
                </a:solidFill>
              </a:rPr>
              <a:t>Exigence 3.5.4 </a:t>
            </a:r>
            <a:r>
              <a:rPr lang="fr-FR" sz="1800" dirty="0" smtClean="0">
                <a:solidFill>
                  <a:schemeClr val="tx1"/>
                </a:solidFill>
              </a:rPr>
              <a:t>: Plan de sûreté   </a:t>
            </a:r>
            <a:r>
              <a:rPr lang="fr-FR" sz="1800" b="0" i="1" dirty="0" smtClean="0">
                <a:solidFill>
                  <a:schemeClr val="tx1"/>
                </a:solidFill>
              </a:rPr>
              <a:t>[en accord avec la direction Sûreté]</a:t>
            </a:r>
          </a:p>
          <a:p>
            <a:pPr marL="285750" indent="-285750" algn="l">
              <a:spcAft>
                <a:spcPts val="600"/>
              </a:spcAft>
              <a:buFont typeface="Wingdings" panose="05000000000000000000" pitchFamily="2" charset="2"/>
              <a:buChar char="q"/>
            </a:pPr>
            <a:r>
              <a:rPr lang="fr-FR" sz="1700" b="0" dirty="0" smtClean="0">
                <a:solidFill>
                  <a:schemeClr val="tx1"/>
                </a:solidFill>
              </a:rPr>
              <a:t>Pour les opérations de transport de matières liquides, liquéfiées ou gazeuses, inflammables ou toxiques en citerne.</a:t>
            </a:r>
          </a:p>
          <a:p>
            <a:pPr marL="285750" indent="-285750" algn="l">
              <a:spcAft>
                <a:spcPts val="600"/>
              </a:spcAft>
              <a:buFont typeface="Arial" panose="020B0604020202020204" pitchFamily="34" charset="0"/>
              <a:buChar char="•"/>
            </a:pPr>
            <a:endParaRPr lang="en-US" sz="1700" b="0" dirty="0">
              <a:solidFill>
                <a:srgbClr val="FF0000"/>
              </a:solidFill>
            </a:endParaRPr>
          </a:p>
          <a:p>
            <a:pPr marL="0" indent="0" algn="l">
              <a:spcAft>
                <a:spcPts val="600"/>
              </a:spcAft>
            </a:pPr>
            <a:r>
              <a:rPr lang="fr-FR" sz="1700" b="0" dirty="0" smtClean="0">
                <a:solidFill>
                  <a:srgbClr val="FF0000"/>
                </a:solidFill>
                <a:latin typeface="+mn-lt"/>
              </a:rPr>
              <a:t>Nouveau pour le </a:t>
            </a:r>
            <a:r>
              <a:rPr lang="fr-FR" sz="1700" b="0" dirty="0" smtClean="0">
                <a:solidFill>
                  <a:srgbClr val="FF0000"/>
                </a:solidFill>
                <a:latin typeface="+mn-lt"/>
              </a:rPr>
              <a:t>M&amp;S </a:t>
            </a:r>
            <a:r>
              <a:rPr lang="fr-FR" sz="1700" b="0" dirty="0" smtClean="0">
                <a:solidFill>
                  <a:srgbClr val="FF0000"/>
                </a:solidFill>
                <a:latin typeface="+mn-lt"/>
              </a:rPr>
              <a:t>à l’exception de la zone PATROM.</a:t>
            </a:r>
          </a:p>
          <a:p>
            <a:pPr marL="0" indent="0" algn="l">
              <a:spcBef>
                <a:spcPts val="600"/>
              </a:spcBef>
              <a:spcAft>
                <a:spcPts val="600"/>
              </a:spcAft>
            </a:pPr>
            <a:r>
              <a:rPr lang="fr-FR" sz="1700" b="0" i="1" u="sng" dirty="0" smtClean="0">
                <a:solidFill>
                  <a:schemeClr val="tx1"/>
                </a:solidFill>
                <a:latin typeface="+mn-lt"/>
              </a:rPr>
              <a:t>Note</a:t>
            </a:r>
            <a:r>
              <a:rPr lang="fr-FR" sz="1700" b="0" i="1" dirty="0" smtClean="0">
                <a:solidFill>
                  <a:schemeClr val="tx1"/>
                </a:solidFill>
                <a:latin typeface="+mn-lt"/>
              </a:rPr>
              <a:t> : </a:t>
            </a:r>
            <a:r>
              <a:rPr lang="fr-FR" sz="1700" b="0" i="1" dirty="0">
                <a:solidFill>
                  <a:schemeClr val="tx1"/>
                </a:solidFill>
                <a:latin typeface="+mn-lt"/>
              </a:rPr>
              <a:t>La mise en place d’un plan de sûreté est imposée par la réglementation </a:t>
            </a:r>
            <a:r>
              <a:rPr lang="fr-FR" sz="1700" b="0" i="1" dirty="0" smtClean="0">
                <a:solidFill>
                  <a:schemeClr val="tx1"/>
                </a:solidFill>
                <a:latin typeface="+mn-lt"/>
              </a:rPr>
              <a:t>ADR</a:t>
            </a:r>
            <a:endParaRPr lang="fr-FR" sz="1500" b="0" i="1" dirty="0">
              <a:solidFill>
                <a:schemeClr val="tx1"/>
              </a:solidFill>
              <a:latin typeface="+mn-lt"/>
            </a:endParaRPr>
          </a:p>
        </p:txBody>
      </p:sp>
    </p:spTree>
    <p:extLst>
      <p:ext uri="{BB962C8B-B14F-4D97-AF65-F5344CB8AC3E}">
        <p14:creationId xmlns:p14="http://schemas.microsoft.com/office/powerpoint/2010/main" val="3677742425"/>
      </p:ext>
    </p:extLst>
  </p:cSld>
  <p:clrMapOvr>
    <a:masterClrMapping/>
  </p:clrMapOvr>
  <p:timing>
    <p:tnLst>
      <p:par>
        <p:cTn id="1" dur="indefinite" restart="never" nodeType="tmRoot"/>
      </p:par>
    </p:tnLst>
  </p:timing>
</p:sld>
</file>

<file path=ppt/theme/theme1.xml><?xml version="1.0" encoding="utf-8"?>
<a:theme xmlns:a="http://schemas.openxmlformats.org/drawingml/2006/mai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Arab" typeface="Arial"/>
      </a:majorFont>
      <a:minorFont>
        <a:latin typeface="Calibri"/>
        <a:ea typeface=""/>
        <a:cs typeface=""/>
        <a:font script="Arab" typeface="Arial"/>
      </a:minorFont>
    </a:fontScheme>
    <a:fmtScheme name="Office">
      <a:fillStyleLst>
        <a:solidFill>
          <a:schemeClr val="bg1">
            <a:alpha val="0"/>
          </a:schemeClr>
        </a:solidFill>
        <a:gradFill/>
        <a:gradFill/>
      </a:fillStyleLst>
      <a:lnStyleLst>
        <a:ln/>
        <a:ln/>
        <a:ln/>
      </a:lnStyleLst>
      <a:effectStyleLst>
        <a:effectStyle>
          <a:effectLst/>
        </a:effectStyle>
        <a:effectStyle>
          <a:effectLst/>
        </a:effectStyle>
        <a:effectStyle>
          <a:effectLst/>
          <a:scene3d>
            <a:camera prst="orthographicFront"/>
            <a:lightRig rig="threePt" dir="t"/>
          </a:scene3d>
        </a:effectStyle>
      </a:effectStyleLst>
      <a:bgFillStyleLst>
        <a:solidFill>
          <a:schemeClr val="bg1">
            <a:alpha val="0"/>
          </a:schemeClr>
        </a:solidFill>
        <a:gradFill/>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B5C49A2737EFE41A99FEC662959F5ED" ma:contentTypeVersion="18" ma:contentTypeDescription="Crée un document." ma:contentTypeScope="" ma:versionID="2b2b34eeafd090be7f1ffe44bc7f44d6">
  <xsd:schema xmlns:xsd="http://www.w3.org/2001/XMLSchema" xmlns:xs="http://www.w3.org/2001/XMLSchema" xmlns:p="http://schemas.microsoft.com/office/2006/metadata/properties" xmlns:ns1="http://schemas.microsoft.com/sharepoint/v3" xmlns:ns2="34675de5-4563-4f28-8d82-4e698848548e" xmlns:ns3="6976bd83-f208-4589-bff3-a75963e94f6e" targetNamespace="http://schemas.microsoft.com/office/2006/metadata/properties" ma:root="true" ma:fieldsID="1a8a3c7b7f0f9623ea4ae34e4d64b0ff" ns1:_="" ns2:_="" ns3:_="">
    <xsd:import namespace="http://schemas.microsoft.com/sharepoint/v3"/>
    <xsd:import namespace="34675de5-4563-4f28-8d82-4e698848548e"/>
    <xsd:import namespace="6976bd83-f208-4589-bff3-a75963e94f6e"/>
    <xsd:element name="properties">
      <xsd:complexType>
        <xsd:sequence>
          <xsd:element name="documentManagement">
            <xsd:complexType>
              <xsd:all>
                <xsd:element ref="ns2:IsThematic" minOccurs="0"/>
                <xsd:element ref="ns2:VariationGroupID" minOccurs="0"/>
                <xsd:element ref="ns2:OrganizationStructureTaxHTField0" minOccurs="0"/>
                <xsd:element ref="ns3:TaxCatchAll" minOccurs="0"/>
                <xsd:element ref="ns2:MetierTaxHTField0" minOccurs="0"/>
                <xsd:element ref="ns2:SiteTaxHTField0" minOccurs="0"/>
                <xsd:element ref="ns2:BranchTaxHTField0" minOccurs="0"/>
                <xsd:element ref="ns2:CountryTaxHTField0" minOccurs="0"/>
                <xsd:element ref="ns2:RelevantLanguage" minOccurs="0"/>
                <xsd:element ref="ns2:ThematicID" minOccurs="0"/>
                <xsd:element ref="ns2:TwingCount" minOccurs="0"/>
                <xsd:element ref="ns1:PublishingStartDate" minOccurs="0"/>
                <xsd:element ref="ns1:PublishingExpirationDate" minOccurs="0"/>
                <xsd:element ref="ns1:VariationsItemGroup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24" nillable="true" ma:displayName="Date de début de planification" ma:description="La colonne de site Date de début de planification est créée par la fonctionnalité de publication. Elle permet de spécifier les date et heure auxquelles cette page apparaîtra la première fois aux visiteurs du site." ma:internalName="PublishingStartDate">
      <xsd:simpleType>
        <xsd:restriction base="dms:Unknown"/>
      </xsd:simpleType>
    </xsd:element>
    <xsd:element name="PublishingExpirationDate" ma:index="25" nillable="true" ma:displayName="Date de fin de planification" ma:description="La colonne de site Date de fin de planification est créée par la fonctionnalité de publication. Elle permet de spécifier les date et heure auxquelles cette page n'apparaîtra plus aux visiteurs du site." ma:internalName="PublishingExpirationDate">
      <xsd:simpleType>
        <xsd:restriction base="dms:Unknown"/>
      </xsd:simpleType>
    </xsd:element>
    <xsd:element name="VariationsItemGroupID" ma:index="26" nillable="true" ma:displayName="ID de groupe d'éléments" ma:description="" ma:hidden="true" ma:internalName="VariationsItemGroupID">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675de5-4563-4f28-8d82-4e698848548e" elementFormDefault="qualified">
    <xsd:import namespace="http://schemas.microsoft.com/office/2006/documentManagement/types"/>
    <xsd:import namespace="http://schemas.microsoft.com/office/infopath/2007/PartnerControls"/>
    <xsd:element name="IsThematic" ma:index="8" nillable="true" ma:displayName="IsThematic" ma:internalName="IsThematic">
      <xsd:simpleType>
        <xsd:restriction base="dms:Boolean"/>
      </xsd:simpleType>
    </xsd:element>
    <xsd:element name="VariationGroupID" ma:index="9" nillable="true" ma:displayName="Variation Group ID" ma:internalName="VariationGroupID">
      <xsd:simpleType>
        <xsd:restriction base="dms:Text"/>
      </xsd:simpleType>
    </xsd:element>
    <xsd:element name="OrganizationStructureTaxHTField0" ma:index="11" nillable="true" ma:taxonomy="true" ma:internalName="OrganizationStructureTaxHTField0" ma:taxonomyFieldName="OrganizationStructure" ma:displayName="Structures organisationnelles" ma:fieldId="{d4789308-6a24-4d47-9d27-3f386d404da3}" ma:taxonomyMulti="true" ma:sspId="5e13f9b5-2255-4d96-951a-207b37861865" ma:termSetId="9c836ecf-91cc-4204-9fa8-2b09fed1c9ff" ma:anchorId="00000000-0000-0000-0000-000000000000" ma:open="false" ma:isKeyword="false">
      <xsd:complexType>
        <xsd:sequence>
          <xsd:element ref="pc:Terms" minOccurs="0" maxOccurs="1"/>
        </xsd:sequence>
      </xsd:complexType>
    </xsd:element>
    <xsd:element name="MetierTaxHTField0" ma:index="14" nillable="true" ma:taxonomy="true" ma:internalName="MetierTaxHTField0" ma:taxonomyFieldName="Metier" ma:displayName="Métiers" ma:fieldId="{77e9a047-fa2e-4b88-9127-e85e9d6b9d28}" ma:taxonomyMulti="true" ma:sspId="5e13f9b5-2255-4d96-951a-207b37861865" ma:termSetId="913146e6-88cd-43cd-8dd2-67fad055309a" ma:anchorId="00000000-0000-0000-0000-000000000000" ma:open="false" ma:isKeyword="false">
      <xsd:complexType>
        <xsd:sequence>
          <xsd:element ref="pc:Terms" minOccurs="0" maxOccurs="1"/>
        </xsd:sequence>
      </xsd:complexType>
    </xsd:element>
    <xsd:element name="SiteTaxHTField0" ma:index="16" nillable="true" ma:taxonomy="true" ma:internalName="SiteTaxHTField0" ma:taxonomyFieldName="Site" ma:displayName="Site" ma:fieldId="{a6d30efa-312b-498c-a40e-a93a96439f24}" ma:taxonomyMulti="true" ma:sspId="5e13f9b5-2255-4d96-951a-207b37861865" ma:termSetId="ef87b464-ebc2-436f-b533-994e8e4d408c" ma:anchorId="00000000-0000-0000-0000-000000000000" ma:open="false" ma:isKeyword="false">
      <xsd:complexType>
        <xsd:sequence>
          <xsd:element ref="pc:Terms" minOccurs="0" maxOccurs="1"/>
        </xsd:sequence>
      </xsd:complexType>
    </xsd:element>
    <xsd:element name="BranchTaxHTField0" ma:index="18" nillable="true" ma:taxonomy="true" ma:internalName="BranchTaxHTField0" ma:taxonomyFieldName="Branch" ma:displayName="Branche" ma:fieldId="{a3f753d6-2cf2-45ee-80b6-8abbc6f6870b}" ma:taxonomyMulti="true" ma:sspId="5e13f9b5-2255-4d96-951a-207b37861865" ma:termSetId="7d07145e-2bb9-486a-b8b6-a78f0894b2ce" ma:anchorId="00000000-0000-0000-0000-000000000000" ma:open="false" ma:isKeyword="false">
      <xsd:complexType>
        <xsd:sequence>
          <xsd:element ref="pc:Terms" minOccurs="0" maxOccurs="1"/>
        </xsd:sequence>
      </xsd:complexType>
    </xsd:element>
    <xsd:element name="CountryTaxHTField0" ma:index="20" nillable="true" ma:taxonomy="true" ma:internalName="CountryTaxHTField0" ma:taxonomyFieldName="Country" ma:displayName="Pays" ma:fieldId="{a60b14d2-742a-48d9-a73e-a1c4390c9889}" ma:taxonomyMulti="true" ma:sspId="5e13f9b5-2255-4d96-951a-207b37861865" ma:termSetId="f894f5e3-5096-4f56-8f02-89d8377dafa0" ma:anchorId="00000000-0000-0000-0000-000000000000" ma:open="false" ma:isKeyword="false">
      <xsd:complexType>
        <xsd:sequence>
          <xsd:element ref="pc:Terms" minOccurs="0" maxOccurs="1"/>
        </xsd:sequence>
      </xsd:complexType>
    </xsd:element>
    <xsd:element name="RelevantLanguage" ma:index="21" nillable="true" ma:displayName="Langue usuelle" ma:internalName="RelevantLanguage">
      <xsd:simpleType>
        <xsd:restriction base="dms:Text"/>
      </xsd:simpleType>
    </xsd:element>
    <xsd:element name="ThematicID" ma:index="22" nillable="true" ma:displayName="ThematicID" ma:internalName="ThematicID">
      <xsd:simpleType>
        <xsd:restriction base="dms:Text"/>
      </xsd:simpleType>
    </xsd:element>
    <xsd:element name="TwingCount" ma:index="23" nillable="true" ma:displayName="Nombre de Twings" ma:decimals="0" ma:hidden="true" ma:internalName="TwingCount">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6976bd83-f208-4589-bff3-a75963e94f6e" elementFormDefault="qualified">
    <xsd:import namespace="http://schemas.microsoft.com/office/2006/documentManagement/types"/>
    <xsd:import namespace="http://schemas.microsoft.com/office/infopath/2007/PartnerControls"/>
    <xsd:element name="TaxCatchAll" ma:index="12" nillable="true" ma:displayName="Colonne Attraper tout de Taxonomie" ma:description="" ma:hidden="true" ma:list="{f11ad8d0-1821-4bb0-832f-2998add6fa25}" ma:internalName="TaxCatchAll" ma:showField="CatchAllData" ma:web="6976bd83-f208-4589-bff3-a75963e94f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wingCount xmlns="34675de5-4563-4f28-8d82-4e698848548e" xsi:nil="true"/>
    <RelevantLanguage xmlns="34675de5-4563-4f28-8d82-4e698848548e">1036;3082;1043;1031;2070</RelevantLanguage>
    <VariationGroupID xmlns="34675de5-4563-4f28-8d82-4e698848548e">11b48662-af26-4814-b855-b26479872b56</VariationGroupID>
    <ThematicID xmlns="34675de5-4563-4f28-8d82-4e698848548e">7285f05b-4f51-4e04-9a14-6c5d014a9ee8</ThematicID>
    <BranchTaxHTField0 xmlns="34675de5-4563-4f28-8d82-4e698848548e">
      <Terms xmlns="http://schemas.microsoft.com/office/infopath/2007/PartnerControls">
        <TermInfo xmlns="http://schemas.microsoft.com/office/infopath/2007/PartnerControls">
          <TermName xmlns="http://schemas.microsoft.com/office/infopath/2007/PartnerControls">Toutes les branches</TermName>
          <TermId xmlns="http://schemas.microsoft.com/office/infopath/2007/PartnerControls">d8c5459c-c634-4dad-b3a5-1a2375c988a9</TermId>
        </TermInfo>
      </Terms>
    </BranchTaxHTField0>
    <MetierTaxHTField0 xmlns="34675de5-4563-4f28-8d82-4e698848548e">
      <Terms xmlns="http://schemas.microsoft.com/office/infopath/2007/PartnerControls">
        <TermInfo xmlns="http://schemas.microsoft.com/office/infopath/2007/PartnerControls">
          <TermName xmlns="http://schemas.microsoft.com/office/infopath/2007/PartnerControls">H3SEQ</TermName>
          <TermId xmlns="http://schemas.microsoft.com/office/infopath/2007/PartnerControls">1a49191b-7ec0-475b-ba04-e5bafe48b8b4</TermId>
        </TermInfo>
      </Terms>
    </MetierTaxHTField0>
    <CountryTaxHTField0 xmlns="34675de5-4563-4f28-8d82-4e698848548e">
      <Terms xmlns="http://schemas.microsoft.com/office/infopath/2007/PartnerControls">
        <TermInfo xmlns="http://schemas.microsoft.com/office/infopath/2007/PartnerControls">
          <TermName xmlns="http://schemas.microsoft.com/office/infopath/2007/PartnerControls">Tous les pays</TermName>
          <TermId xmlns="http://schemas.microsoft.com/office/infopath/2007/PartnerControls">de099b83-0153-463f-a92c-1666929f7084</TermId>
        </TermInfo>
      </Terms>
    </CountryTaxHTField0>
    <VariationsItemGroupID xmlns="http://schemas.microsoft.com/sharepoint/v3">2710a49e-dffe-4ea7-8fa7-876f5e3a7e4d</VariationsItemGroupID>
    <IsThematic xmlns="34675de5-4563-4f28-8d82-4e698848548e">true</IsThematic>
    <OrganizationStructureTaxHTField0 xmlns="34675de5-4563-4f28-8d82-4e698848548e">
      <Terms xmlns="http://schemas.microsoft.com/office/infopath/2007/PartnerControls">
        <TermInfo xmlns="http://schemas.microsoft.com/office/infopath/2007/PartnerControls">
          <TermName xmlns="http://schemas.microsoft.com/office/infopath/2007/PartnerControls">Toutes les structures organisationnelles</TermName>
          <TermId xmlns="http://schemas.microsoft.com/office/infopath/2007/PartnerControls">c4bb9c23-2c4c-4150-9738-50d0ceb648ec</TermId>
        </TermInfo>
      </Terms>
    </OrganizationStructureTaxHTField0>
    <SiteTaxHTField0 xmlns="34675de5-4563-4f28-8d82-4e698848548e">
      <Terms xmlns="http://schemas.microsoft.com/office/infopath/2007/PartnerControls">
        <TermInfo xmlns="http://schemas.microsoft.com/office/infopath/2007/PartnerControls">
          <TermName xmlns="http://schemas.microsoft.com/office/infopath/2007/PartnerControls">Tous les sites</TermName>
          <TermId xmlns="http://schemas.microsoft.com/office/infopath/2007/PartnerControls">26f15989-d479-4e08-b5e6-c4ab22359765</TermId>
        </TermInfo>
      </Terms>
    </SiteTaxHTField0>
    <PublishingExpirationDate xmlns="http://schemas.microsoft.com/sharepoint/v3" xsi:nil="true"/>
    <PublishingStartDate xmlns="http://schemas.microsoft.com/sharepoint/v3">2018-10-22T09:38:47+00:00</PublishingStartDate>
    <TaxCatchAll xmlns="6976bd83-f208-4589-bff3-a75963e94f6e">
      <Value>5</Value>
      <Value>4</Value>
      <Value>3</Value>
      <Value>2</Value>
      <Value>1</Value>
    </TaxCatchAll>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9B4101C-7D47-4B65-93B1-566EEB8737B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34675de5-4563-4f28-8d82-4e698848548e"/>
    <ds:schemaRef ds:uri="6976bd83-f208-4589-bff3-a75963e94f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AC26BA1-78A3-453B-9FBD-D496DF888812}">
  <ds:schemaRefs>
    <ds:schemaRef ds:uri="http://schemas.microsoft.com/office/2006/metadata/properties"/>
    <ds:schemaRef ds:uri="34675de5-4563-4f28-8d82-4e698848548e"/>
    <ds:schemaRef ds:uri="http://schemas.microsoft.com/office/2006/documentManagement/types"/>
    <ds:schemaRef ds:uri="http://schemas.microsoft.com/office/infopath/2007/PartnerControls"/>
    <ds:schemaRef ds:uri="http://schemas.openxmlformats.org/package/2006/metadata/core-properties"/>
    <ds:schemaRef ds:uri="http://purl.org/dc/terms/"/>
    <ds:schemaRef ds:uri="http://www.w3.org/XML/1998/namespace"/>
    <ds:schemaRef ds:uri="http://purl.org/dc/elements/1.1/"/>
    <ds:schemaRef ds:uri="http://purl.org/dc/dcmitype/"/>
    <ds:schemaRef ds:uri="6976bd83-f208-4589-bff3-a75963e94f6e"/>
    <ds:schemaRef ds:uri="http://schemas.microsoft.com/sharepoint/v3"/>
  </ds:schemaRefs>
</ds:datastoreItem>
</file>

<file path=customXml/itemProps3.xml><?xml version="1.0" encoding="utf-8"?>
<ds:datastoreItem xmlns:ds="http://schemas.openxmlformats.org/officeDocument/2006/customXml" ds:itemID="{61F270F0-EC24-4674-9301-5B01982C75C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478</TotalTime>
  <Words>1367</Words>
  <Application>Microsoft Office PowerPoint</Application>
  <PresentationFormat>Grand écran</PresentationFormat>
  <Paragraphs>128</Paragraphs>
  <Slides>10</Slides>
  <Notes>9</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10</vt:i4>
      </vt:variant>
    </vt:vector>
  </HeadingPairs>
  <TitlesOfParts>
    <vt:vector size="15" baseType="lpstr">
      <vt:lpstr>Arial</vt:lpstr>
      <vt:lpstr>Calibri</vt:lpstr>
      <vt:lpstr>Helvetica</vt:lpstr>
      <vt:lpstr>Wingdings</vt:lpstr>
      <vt:lpstr/>
      <vt:lpstr>CR-GR-HSE-404 : Sécurité de la conduite des véhicules routiers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OU TROUVER DES INFORMATIONS COMPLEMENTAIRES ET DOCUMENTS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Sebastien MUNERET</dc:creator>
  <cp:lastModifiedBy>Alexandra PAPILLON</cp:lastModifiedBy>
  <cp:revision>346</cp:revision>
  <cp:lastPrinted>2018-02-22T16:46:15Z</cp:lastPrinted>
  <dcterms:modified xsi:type="dcterms:W3CDTF">2019-03-08T15:37:27Z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0x010100AB5C49A2737EFE41A99FEC662959F5ED</vt:lpwstr>
  </property>
  <property fmtid="{D5CDD505-2E9C-101B-9397-08002B2CF9AE}" pid="3" name="Branch">
    <vt:lpwstr>2;#Toutes les branches|d8c5459c-c634-4dad-b3a5-1a2375c988a9</vt:lpwstr>
  </property>
  <property fmtid="{D5CDD505-2E9C-101B-9397-08002B2CF9AE}" pid="4" name="OrganizationStructure">
    <vt:lpwstr>1;#Toutes les structures organisationnelles|c4bb9c23-2c4c-4150-9738-50d0ceb648ec</vt:lpwstr>
  </property>
  <property fmtid="{D5CDD505-2E9C-101B-9397-08002B2CF9AE}" pid="5" name="Site">
    <vt:lpwstr>3;#Tous les sites|26f15989-d479-4e08-b5e6-c4ab22359765</vt:lpwstr>
  </property>
  <property fmtid="{D5CDD505-2E9C-101B-9397-08002B2CF9AE}" pid="6" name="Country">
    <vt:lpwstr>4;#Tous les pays|de099b83-0153-463f-a92c-1666929f7084</vt:lpwstr>
  </property>
  <property fmtid="{D5CDD505-2E9C-101B-9397-08002B2CF9AE}" pid="7" name="Metier">
    <vt:lpwstr>5;#H3SEQ|1a49191b-7ec0-475b-ba04-e5bafe48b8b4</vt:lpwstr>
  </property>
</Properties>
</file>