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5"/>
  </p:notesMasterIdLst>
  <p:handoutMasterIdLst>
    <p:handoutMasterId r:id="rId16"/>
  </p:handoutMasterIdLst>
  <p:sldIdLst>
    <p:sldId id="273" r:id="rId5"/>
    <p:sldId id="427" r:id="rId6"/>
    <p:sldId id="428" r:id="rId7"/>
    <p:sldId id="429" r:id="rId8"/>
    <p:sldId id="430" r:id="rId9"/>
    <p:sldId id="431" r:id="rId10"/>
    <p:sldId id="432" r:id="rId11"/>
    <p:sldId id="433" r:id="rId12"/>
    <p:sldId id="434" r:id="rId13"/>
    <p:sldId id="436" r:id="rId1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1"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00"/>
    <a:srgbClr val="376092"/>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15" autoAdjust="0"/>
    <p:restoredTop sz="95405" autoAdjust="0"/>
  </p:normalViewPr>
  <p:slideViewPr>
    <p:cSldViewPr>
      <p:cViewPr varScale="1">
        <p:scale>
          <a:sx n="80" d="100"/>
          <a:sy n="80" d="100"/>
        </p:scale>
        <p:origin x="126" y="456"/>
      </p:cViewPr>
      <p:guideLst>
        <p:guide orient="horz" pos="2160"/>
        <p:guide pos="3840"/>
      </p:guideLst>
    </p:cSldViewPr>
  </p:slideViewPr>
  <p:outlineViewPr>
    <p:cViewPr>
      <p:scale>
        <a:sx n="33" d="100"/>
        <a:sy n="33" d="100"/>
      </p:scale>
      <p:origin x="0" y="75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3/8/2019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42296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3/8/2019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299651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4181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a:p>
        </p:txBody>
      </p:sp>
    </p:spTree>
    <p:extLst>
      <p:ext uri="{BB962C8B-B14F-4D97-AF65-F5344CB8AC3E}">
        <p14:creationId xmlns:p14="http://schemas.microsoft.com/office/powerpoint/2010/main" val="179073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a:p>
        </p:txBody>
      </p:sp>
    </p:spTree>
    <p:extLst>
      <p:ext uri="{BB962C8B-B14F-4D97-AF65-F5344CB8AC3E}">
        <p14:creationId xmlns:p14="http://schemas.microsoft.com/office/powerpoint/2010/main" val="232766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a:p>
        </p:txBody>
      </p:sp>
    </p:spTree>
    <p:extLst>
      <p:ext uri="{BB962C8B-B14F-4D97-AF65-F5344CB8AC3E}">
        <p14:creationId xmlns:p14="http://schemas.microsoft.com/office/powerpoint/2010/main" val="3326612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a:p>
        </p:txBody>
      </p:sp>
    </p:spTree>
    <p:extLst>
      <p:ext uri="{BB962C8B-B14F-4D97-AF65-F5344CB8AC3E}">
        <p14:creationId xmlns:p14="http://schemas.microsoft.com/office/powerpoint/2010/main" val="2969773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100" dirty="0" smtClean="0"/>
              <a:t>Maintenance</a:t>
            </a:r>
            <a:r>
              <a:rPr lang="fr-FR" sz="1100" baseline="0" dirty="0" smtClean="0"/>
              <a:t> et contrôle technique : s’appliquent à tous les véhicules à l’exception des véhicules de location de courte durée et des véhicules personnels utilisées lors d’un déplacement professionnel.</a:t>
            </a:r>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a:p>
        </p:txBody>
      </p:sp>
    </p:spTree>
    <p:extLst>
      <p:ext uri="{BB962C8B-B14F-4D97-AF65-F5344CB8AC3E}">
        <p14:creationId xmlns:p14="http://schemas.microsoft.com/office/powerpoint/2010/main" val="26598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a:p>
        </p:txBody>
      </p:sp>
    </p:spTree>
    <p:extLst>
      <p:ext uri="{BB962C8B-B14F-4D97-AF65-F5344CB8AC3E}">
        <p14:creationId xmlns:p14="http://schemas.microsoft.com/office/powerpoint/2010/main" val="2123129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a:p>
        </p:txBody>
      </p:sp>
    </p:spTree>
    <p:extLst>
      <p:ext uri="{BB962C8B-B14F-4D97-AF65-F5344CB8AC3E}">
        <p14:creationId xmlns:p14="http://schemas.microsoft.com/office/powerpoint/2010/main" val="3958945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9</a:t>
            </a:fld>
            <a:endParaRPr lang="en-US"/>
          </a:p>
        </p:txBody>
      </p:sp>
    </p:spTree>
    <p:extLst>
      <p:ext uri="{BB962C8B-B14F-4D97-AF65-F5344CB8AC3E}">
        <p14:creationId xmlns:p14="http://schemas.microsoft.com/office/powerpoint/2010/main" val="19143881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2106000"/>
            <a:ext cx="9732536" cy="1487487"/>
          </a:xfrm>
          <a:prstGeom prst="rect">
            <a:avLst/>
          </a:prstGeom>
        </p:spPr>
        <p:txBody>
          <a:bodyPr lIns="0" rIns="0" anchor="b">
            <a:noAutofit/>
          </a:bodyPr>
          <a:lstStyle>
            <a:lvl1pPr>
              <a:defRPr sz="320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3639600"/>
            <a:ext cx="9732536" cy="1778000"/>
          </a:xfrm>
          <a:prstGeom prst="rect">
            <a:avLst/>
          </a:prstGeom>
        </p:spPr>
        <p:txBody>
          <a:bodyPr lIns="0" rIns="0">
            <a:noAutofit/>
          </a:bodyPr>
          <a:lstStyle>
            <a:lvl1pPr marL="0" indent="0">
              <a:buNone/>
              <a:defRPr>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prstClr val="white">
                    <a:lumMod val="50000"/>
                  </a:prstClr>
                </a:solidFill>
              </a:rPr>
              <a:t>-</a:t>
            </a:r>
            <a:r>
              <a:rPr lang="en-GB" sz="1000" b="1" dirty="0" smtClean="0">
                <a:solidFill>
                  <a:prstClr val="white">
                    <a:lumMod val="50000"/>
                  </a:prstClr>
                </a:solidFill>
              </a:rPr>
              <a:t> </a:t>
            </a:r>
            <a:r>
              <a:rPr lang="fr-FR" sz="1000" dirty="0" smtClean="0">
                <a:solidFill>
                  <a:prstClr val="white">
                    <a:lumMod val="50000"/>
                  </a:prstClr>
                </a:solidFill>
              </a:rPr>
              <a:t>Campagne de sensibilisation aux risques routiers, février 2017 </a:t>
            </a:r>
          </a:p>
        </p:txBody>
      </p:sp>
    </p:spTree>
    <p:extLst>
      <p:ext uri="{BB962C8B-B14F-4D97-AF65-F5344CB8AC3E}">
        <p14:creationId xmlns:p14="http://schemas.microsoft.com/office/powerpoint/2010/main" val="25068665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92" r:id="rId2"/>
    <p:sldLayoutId id="2147483698" r:id="rId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R%C3%A8gles%20HSE/CR%20404/Nouvelle-r%C3%A8gle-HSE--.aspx"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8000" y="1844824"/>
            <a:ext cx="9732536" cy="1748663"/>
          </a:xfrm>
        </p:spPr>
        <p:txBody>
          <a:bodyPr/>
          <a:lstStyle/>
          <a:p>
            <a:r>
              <a:rPr lang="fr-FR" dirty="0"/>
              <a:t>CR-GR-HSE-404 </a:t>
            </a:r>
            <a:r>
              <a:rPr lang="fr-FR" dirty="0" smtClean="0"/>
              <a:t>: Sécurité </a:t>
            </a:r>
            <a:r>
              <a:rPr lang="fr-FR" dirty="0"/>
              <a:t>de la conduite des véhicules </a:t>
            </a:r>
            <a:r>
              <a:rPr lang="fr-FR" dirty="0" smtClean="0"/>
              <a:t>routiers</a:t>
            </a:r>
            <a:br>
              <a:rPr lang="fr-FR" dirty="0" smtClean="0"/>
            </a:br>
            <a:endParaRPr lang="en-US" dirty="0"/>
          </a:p>
        </p:txBody>
      </p:sp>
      <p:sp>
        <p:nvSpPr>
          <p:cNvPr id="3" name="Espace réservé du texte 2"/>
          <p:cNvSpPr>
            <a:spLocks noGrp="1"/>
          </p:cNvSpPr>
          <p:nvPr>
            <p:ph type="body" sz="quarter" idx="10"/>
          </p:nvPr>
        </p:nvSpPr>
        <p:spPr>
          <a:xfrm>
            <a:off x="1188000" y="3429000"/>
            <a:ext cx="9732536" cy="2813736"/>
          </a:xfrm>
        </p:spPr>
        <p:txBody>
          <a:bodyPr/>
          <a:lstStyle/>
          <a:p>
            <a:endParaRPr lang="en-US" dirty="0" smtClean="0"/>
          </a:p>
          <a:p>
            <a:endParaRPr lang="en-US" dirty="0"/>
          </a:p>
          <a:p>
            <a:pPr algn="just">
              <a:spcBef>
                <a:spcPts val="300"/>
              </a:spcBef>
            </a:pPr>
            <a:r>
              <a:rPr lang="fr-FR" dirty="0"/>
              <a:t>M&amp;S : quelles différences entre la </a:t>
            </a:r>
            <a:r>
              <a:rPr lang="fr-FR" dirty="0" smtClean="0"/>
              <a:t>CR-GR-HSE-404 </a:t>
            </a:r>
            <a:r>
              <a:rPr lang="fr-FR" dirty="0"/>
              <a:t>et la </a:t>
            </a:r>
            <a:r>
              <a:rPr lang="fr-FR" dirty="0" smtClean="0"/>
              <a:t>CR-MS-HSEQ-203 </a:t>
            </a:r>
            <a:r>
              <a:rPr lang="fr-FR" dirty="0"/>
              <a:t>?</a:t>
            </a:r>
          </a:p>
          <a:p>
            <a:endParaRPr lang="en-US" dirty="0" smtClean="0"/>
          </a:p>
          <a:p>
            <a:endParaRPr lang="en-US" dirty="0" smtClean="0"/>
          </a:p>
          <a:p>
            <a:endParaRPr lang="en-US" dirty="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OU TROUVER DES INFORMATIONS COMPLEMENTAIRES </a:t>
            </a:r>
            <a:r>
              <a:rPr lang="fr-FR" b="1" smtClean="0">
                <a:solidFill>
                  <a:schemeClr val="bg1"/>
                </a:solidFill>
              </a:rPr>
              <a:t>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836712"/>
            <a:ext cx="10958400" cy="5040311"/>
          </a:xfrm>
        </p:spPr>
        <p:txBody>
          <a:bodyPr/>
          <a:lstStyle/>
          <a:p>
            <a:r>
              <a:rPr lang="fr-FR" dirty="0" smtClean="0">
                <a:solidFill>
                  <a:schemeClr val="tx1"/>
                </a:solidFill>
              </a:rPr>
              <a:t>Publication sur WAT</a:t>
            </a:r>
            <a:r>
              <a:rPr lang="fr-FR" dirty="0" smtClean="0"/>
              <a:t>: </a:t>
            </a:r>
            <a:r>
              <a:rPr lang="fr-FR" dirty="0" smtClean="0">
                <a:hlinkClick r:id="rId2"/>
              </a:rPr>
              <a:t>http://wat.corp.local/sites/s215/fr-FR/Pages/R%C3%A8gles%20HSE/CR%20404/Nouvelle-r%C3%A8gle-HSE--.aspx</a:t>
            </a:r>
            <a:endParaRPr lang="fr-FR" dirty="0" smtClean="0"/>
          </a:p>
          <a:p>
            <a:endParaRPr lang="fr-FR" dirty="0"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smtClean="0">
                <a:latin typeface="Calibri"/>
              </a:rPr>
              <a:t>10</a:t>
            </a:r>
            <a:endParaRPr lang="en-US" sz="1000" dirty="0">
              <a:latin typeface="Calibri"/>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1526017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548678"/>
            <a:ext cx="11161240" cy="338437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u="sng" dirty="0">
                <a:solidFill>
                  <a:schemeClr val="tx1"/>
                </a:solidFill>
              </a:rPr>
              <a:t>Gestion des activités de transport </a:t>
            </a:r>
            <a:r>
              <a:rPr lang="fr-FR" u="sng" dirty="0" smtClean="0">
                <a:solidFill>
                  <a:schemeClr val="tx1"/>
                </a:solidFill>
              </a:rPr>
              <a:t>routier</a:t>
            </a:r>
            <a:endParaRPr lang="fr-FR" u="sng" dirty="0">
              <a:solidFill>
                <a:schemeClr val="tx1"/>
              </a:solidFill>
            </a:endParaRPr>
          </a:p>
          <a:p>
            <a:pPr marL="0" indent="0" algn="l">
              <a:spcAft>
                <a:spcPts val="600"/>
              </a:spcAft>
            </a:pPr>
            <a:endParaRPr lang="en-GB" sz="800" dirty="0" smtClean="0">
              <a:solidFill>
                <a:schemeClr val="tx1"/>
              </a:solidFill>
            </a:endParaRPr>
          </a:p>
          <a:p>
            <a:pPr marL="0" indent="0" algn="l">
              <a:spcAft>
                <a:spcPts val="600"/>
              </a:spcAft>
            </a:pPr>
            <a:r>
              <a:rPr lang="fr-FR" sz="1800" dirty="0">
                <a:solidFill>
                  <a:schemeClr val="tx1"/>
                </a:solidFill>
              </a:rPr>
              <a:t>Exigence 3.1.1 </a:t>
            </a:r>
            <a:r>
              <a:rPr lang="fr-FR" sz="1800" dirty="0" smtClean="0">
                <a:solidFill>
                  <a:schemeClr val="tx1"/>
                </a:solidFill>
              </a:rPr>
              <a:t>: Mise </a:t>
            </a:r>
            <a:r>
              <a:rPr lang="fr-FR" sz="1800" dirty="0">
                <a:solidFill>
                  <a:schemeClr val="tx1"/>
                </a:solidFill>
              </a:rPr>
              <a:t>en place d’un système de management de la sécurité du transport </a:t>
            </a:r>
            <a:r>
              <a:rPr lang="fr-FR" sz="1800" dirty="0" smtClean="0">
                <a:solidFill>
                  <a:schemeClr val="tx1"/>
                </a:solidFill>
              </a:rPr>
              <a:t>routier</a:t>
            </a:r>
            <a:endParaRPr lang="fr-FR" sz="1800" dirty="0">
              <a:solidFill>
                <a:schemeClr val="tx1"/>
              </a:solidFill>
            </a:endParaRPr>
          </a:p>
          <a:p>
            <a:pPr marL="285750" indent="-285750" algn="l">
              <a:spcAft>
                <a:spcPts val="600"/>
              </a:spcAft>
              <a:buSzPct val="100000"/>
              <a:buFont typeface="Wingdings" panose="05000000000000000000" pitchFamily="2" charset="2"/>
              <a:buChar char="q"/>
            </a:pPr>
            <a:r>
              <a:rPr lang="fr-FR" sz="1700" b="0" dirty="0">
                <a:solidFill>
                  <a:schemeClr val="tx1"/>
                </a:solidFill>
              </a:rPr>
              <a:t>Pour les activités de transports de marchandises </a:t>
            </a:r>
            <a:r>
              <a:rPr lang="fr-FR" sz="1700" b="0" dirty="0" smtClean="0">
                <a:solidFill>
                  <a:schemeClr val="tx1"/>
                </a:solidFill>
              </a:rPr>
              <a:t>dangereuses.</a:t>
            </a:r>
            <a:endParaRPr lang="fr-FR" sz="1700" b="0" dirty="0">
              <a:solidFill>
                <a:schemeClr val="tx1"/>
              </a:solidFill>
            </a:endParaRPr>
          </a:p>
          <a:p>
            <a:pPr marL="285750" indent="-285750" algn="l">
              <a:spcAft>
                <a:spcPts val="600"/>
              </a:spcAft>
              <a:buSzPct val="100000"/>
              <a:buFont typeface="Wingdings" panose="05000000000000000000" pitchFamily="2" charset="2"/>
              <a:buChar char="q"/>
            </a:pPr>
            <a:r>
              <a:rPr lang="fr-FR" sz="1700" b="0" dirty="0">
                <a:solidFill>
                  <a:schemeClr val="tx1"/>
                </a:solidFill>
              </a:rPr>
              <a:t>Pour les activités de transports de marchandises et de personnels dans les pays à risques routiers </a:t>
            </a:r>
            <a:r>
              <a:rPr lang="fr-FR" sz="1700" b="0" dirty="0" smtClean="0">
                <a:solidFill>
                  <a:schemeClr val="tx1"/>
                </a:solidFill>
              </a:rPr>
              <a:t>élevés.</a:t>
            </a:r>
            <a:endParaRPr lang="fr-FR" sz="1700" b="0" dirty="0">
              <a:solidFill>
                <a:schemeClr val="tx1"/>
              </a:solidFill>
            </a:endParaRPr>
          </a:p>
          <a:p>
            <a:pPr marL="0" indent="0" algn="l">
              <a:spcBef>
                <a:spcPts val="1200"/>
              </a:spcBef>
              <a:spcAft>
                <a:spcPts val="600"/>
              </a:spcAft>
            </a:pPr>
            <a:r>
              <a:rPr lang="fr-FR" sz="1700" b="0" dirty="0" smtClean="0">
                <a:solidFill>
                  <a:srgbClr val="FF9900"/>
                </a:solidFill>
              </a:rPr>
              <a:t>Nouveau pour le </a:t>
            </a:r>
            <a:r>
              <a:rPr lang="fr-FR" sz="1700" b="0" dirty="0" smtClean="0">
                <a:solidFill>
                  <a:srgbClr val="FF9900"/>
                </a:solidFill>
              </a:rPr>
              <a:t>M&amp;S </a:t>
            </a:r>
            <a:r>
              <a:rPr lang="fr-FR" sz="1700" b="0" dirty="0" smtClean="0">
                <a:solidFill>
                  <a:srgbClr val="FF9900"/>
                </a:solidFill>
              </a:rPr>
              <a:t>à </a:t>
            </a:r>
            <a:r>
              <a:rPr lang="fr-FR" sz="1700" b="0" dirty="0">
                <a:solidFill>
                  <a:srgbClr val="FF9900"/>
                </a:solidFill>
              </a:rPr>
              <a:t>l’exception de la zone </a:t>
            </a:r>
            <a:r>
              <a:rPr lang="fr-FR" sz="1700" b="0" dirty="0" smtClean="0">
                <a:solidFill>
                  <a:srgbClr val="FF9900"/>
                </a:solidFill>
              </a:rPr>
              <a:t>PATROM. </a:t>
            </a:r>
            <a:endParaRPr lang="fr-FR" sz="1700" b="0" dirty="0" smtClean="0">
              <a:solidFill>
                <a:srgbClr val="FF9900"/>
              </a:solidFill>
            </a:endParaRPr>
          </a:p>
          <a:p>
            <a:pPr marL="0" indent="0" algn="l">
              <a:spcAft>
                <a:spcPts val="600"/>
              </a:spcAft>
            </a:pPr>
            <a:r>
              <a:rPr lang="fr-FR" sz="1700" b="0" dirty="0" smtClean="0">
                <a:solidFill>
                  <a:srgbClr val="FF9900"/>
                </a:solidFill>
              </a:rPr>
              <a:t>Hors </a:t>
            </a:r>
            <a:r>
              <a:rPr lang="fr-FR" sz="1700" b="0" dirty="0">
                <a:solidFill>
                  <a:srgbClr val="FF9900"/>
                </a:solidFill>
              </a:rPr>
              <a:t>zone </a:t>
            </a:r>
            <a:r>
              <a:rPr lang="fr-FR" sz="1700" b="0" dirty="0" smtClean="0">
                <a:solidFill>
                  <a:srgbClr val="FF9900"/>
                </a:solidFill>
              </a:rPr>
              <a:t>PATROM, </a:t>
            </a:r>
            <a:r>
              <a:rPr lang="fr-FR" sz="1700" b="0" dirty="0">
                <a:solidFill>
                  <a:srgbClr val="FF9900"/>
                </a:solidFill>
              </a:rPr>
              <a:t>déjà très largement intégrés par les directions logistiques</a:t>
            </a:r>
            <a:r>
              <a:rPr lang="fr-FR" sz="1700" b="0" dirty="0" smtClean="0">
                <a:solidFill>
                  <a:srgbClr val="FF9900"/>
                </a:solidFill>
              </a:rPr>
              <a:t>.</a:t>
            </a:r>
            <a:endParaRPr lang="fr-FR" sz="1700" b="0" dirty="0">
              <a:solidFill>
                <a:srgbClr val="FF9900"/>
              </a:solidFill>
            </a:endParaRPr>
          </a:p>
        </p:txBody>
      </p:sp>
      <p:sp>
        <p:nvSpPr>
          <p:cNvPr id="7" name="Espace réservé du texte 1"/>
          <p:cNvSpPr txBox="1">
            <a:spLocks/>
          </p:cNvSpPr>
          <p:nvPr/>
        </p:nvSpPr>
        <p:spPr>
          <a:xfrm>
            <a:off x="407368" y="3899384"/>
            <a:ext cx="11161240" cy="244827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a:solidFill>
                  <a:schemeClr val="tx1"/>
                </a:solidFill>
              </a:rPr>
              <a:t>Exigence 3.1.3 </a:t>
            </a:r>
            <a:r>
              <a:rPr lang="fr-FR" sz="1800" dirty="0" smtClean="0">
                <a:solidFill>
                  <a:schemeClr val="tx1"/>
                </a:solidFill>
              </a:rPr>
              <a:t>: Utilisation </a:t>
            </a:r>
            <a:r>
              <a:rPr lang="fr-FR" sz="1800" dirty="0">
                <a:solidFill>
                  <a:schemeClr val="tx1"/>
                </a:solidFill>
              </a:rPr>
              <a:t>des transports </a:t>
            </a:r>
            <a:r>
              <a:rPr lang="fr-FR" sz="1800" dirty="0" smtClean="0">
                <a:solidFill>
                  <a:schemeClr val="tx1"/>
                </a:solidFill>
              </a:rPr>
              <a:t>publics, taxis </a:t>
            </a:r>
            <a:r>
              <a:rPr lang="fr-FR" sz="1800" dirty="0">
                <a:solidFill>
                  <a:schemeClr val="tx1"/>
                </a:solidFill>
              </a:rPr>
              <a:t>et des véhicules de </a:t>
            </a:r>
            <a:r>
              <a:rPr lang="fr-FR" sz="1800" dirty="0" smtClean="0">
                <a:solidFill>
                  <a:schemeClr val="tx1"/>
                </a:solidFill>
              </a:rPr>
              <a:t>location (avec ou sans chauffeur) </a:t>
            </a:r>
            <a:r>
              <a:rPr lang="fr-FR" sz="1800" dirty="0">
                <a:solidFill>
                  <a:schemeClr val="tx1"/>
                </a:solidFill>
              </a:rPr>
              <a:t>dans les pays à risques routiers </a:t>
            </a:r>
            <a:r>
              <a:rPr lang="fr-FR" sz="1800" dirty="0" smtClean="0">
                <a:solidFill>
                  <a:schemeClr val="tx1"/>
                </a:solidFill>
              </a:rPr>
              <a:t>élevés</a:t>
            </a:r>
          </a:p>
          <a:p>
            <a:pPr marL="285750" indent="-285750" algn="l">
              <a:spcAft>
                <a:spcPts val="600"/>
              </a:spcAft>
              <a:buFont typeface="Wingdings" panose="05000000000000000000" pitchFamily="2" charset="2"/>
              <a:buChar char="q"/>
            </a:pPr>
            <a:r>
              <a:rPr lang="fr-FR" sz="1700" b="0" dirty="0">
                <a:solidFill>
                  <a:schemeClr val="tx1"/>
                </a:solidFill>
              </a:rPr>
              <a:t>Obligation pour </a:t>
            </a:r>
            <a:r>
              <a:rPr lang="fr-FR" sz="1700" b="0" dirty="0" smtClean="0">
                <a:solidFill>
                  <a:schemeClr val="tx1"/>
                </a:solidFill>
              </a:rPr>
              <a:t>l’entité ou la filiale de </a:t>
            </a:r>
            <a:r>
              <a:rPr lang="fr-FR" sz="1700" b="0" dirty="0">
                <a:solidFill>
                  <a:schemeClr val="tx1"/>
                </a:solidFill>
              </a:rPr>
              <a:t>définir sa politique d’utilisation en fonction des risques associés et des conditions </a:t>
            </a:r>
            <a:r>
              <a:rPr lang="fr-FR" sz="1700" b="0" dirty="0" smtClean="0">
                <a:solidFill>
                  <a:schemeClr val="tx1"/>
                </a:solidFill>
              </a:rPr>
              <a:t>locales.</a:t>
            </a:r>
          </a:p>
          <a:p>
            <a:pPr marL="0" indent="0" algn="l">
              <a:spcBef>
                <a:spcPts val="1200"/>
              </a:spcBef>
              <a:spcAft>
                <a:spcPts val="600"/>
              </a:spcAft>
            </a:pPr>
            <a:r>
              <a:rPr lang="fr-FR" sz="1700" b="0" dirty="0" smtClean="0">
                <a:solidFill>
                  <a:srgbClr val="FF0000"/>
                </a:solidFill>
              </a:rPr>
              <a:t>Nouveau pour le </a:t>
            </a:r>
            <a:r>
              <a:rPr lang="fr-FR" sz="1700" b="0" dirty="0" smtClean="0">
                <a:solidFill>
                  <a:srgbClr val="FF0000"/>
                </a:solidFill>
              </a:rPr>
              <a:t>M&amp;S.</a:t>
            </a:r>
            <a:endParaRPr lang="fr-FR" sz="1700" b="0" dirty="0">
              <a:solidFill>
                <a:srgbClr val="FF0000"/>
              </a:solidFill>
            </a:endParaRPr>
          </a:p>
        </p:txBody>
      </p:sp>
      <p:cxnSp>
        <p:nvCxnSpPr>
          <p:cNvPr id="10" name="Connecteur droit 9"/>
          <p:cNvCxnSpPr/>
          <p:nvPr/>
        </p:nvCxnSpPr>
        <p:spPr>
          <a:xfrm>
            <a:off x="275692" y="3645024"/>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4376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476672"/>
            <a:ext cx="11161240" cy="576064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err="1">
                <a:solidFill>
                  <a:schemeClr val="tx1"/>
                </a:solidFill>
              </a:rPr>
              <a:t>Gestion</a:t>
            </a:r>
            <a:r>
              <a:rPr lang="en-US" u="sng" dirty="0">
                <a:solidFill>
                  <a:schemeClr val="tx1"/>
                </a:solidFill>
              </a:rPr>
              <a:t> des </a:t>
            </a:r>
            <a:r>
              <a:rPr lang="en-US" u="sng" dirty="0" err="1" smtClean="0">
                <a:solidFill>
                  <a:schemeClr val="tx1"/>
                </a:solidFill>
              </a:rPr>
              <a:t>conducteurs</a:t>
            </a:r>
            <a:endParaRPr lang="fr-FR" u="sng" dirty="0" smtClean="0">
              <a:solidFill>
                <a:schemeClr val="tx1"/>
              </a:solidFill>
            </a:endParaRPr>
          </a:p>
          <a:p>
            <a:pPr marL="0" indent="0" algn="l">
              <a:spcAft>
                <a:spcPts val="600"/>
              </a:spcAft>
            </a:pPr>
            <a:endParaRPr lang="en-US" sz="800" dirty="0" smtClean="0">
              <a:solidFill>
                <a:schemeClr val="tx1"/>
              </a:solidFill>
            </a:endParaRPr>
          </a:p>
          <a:p>
            <a:pPr marL="0" indent="0" algn="l">
              <a:spcAft>
                <a:spcPts val="600"/>
              </a:spcAft>
            </a:pPr>
            <a:r>
              <a:rPr lang="fr-FR" sz="1800" dirty="0">
                <a:solidFill>
                  <a:schemeClr val="tx1"/>
                </a:solidFill>
              </a:rPr>
              <a:t>Exigence 3.2.2 </a:t>
            </a:r>
            <a:r>
              <a:rPr lang="fr-FR" sz="1800" dirty="0" smtClean="0">
                <a:solidFill>
                  <a:schemeClr val="tx1"/>
                </a:solidFill>
              </a:rPr>
              <a:t>: Expérience professionnelle </a:t>
            </a:r>
            <a:r>
              <a:rPr lang="fr-FR" sz="1800" dirty="0">
                <a:solidFill>
                  <a:schemeClr val="tx1"/>
                </a:solidFill>
              </a:rPr>
              <a:t>pour les conducteurs de véhicules lourds dans les pays à risque routiers </a:t>
            </a:r>
            <a:r>
              <a:rPr lang="fr-FR" sz="1800" dirty="0" smtClean="0">
                <a:solidFill>
                  <a:schemeClr val="tx1"/>
                </a:solidFill>
              </a:rPr>
              <a:t>élevés</a:t>
            </a:r>
            <a:endParaRPr lang="fr-FR" sz="1800" dirty="0">
              <a:solidFill>
                <a:schemeClr val="tx1"/>
              </a:solidFill>
            </a:endParaRPr>
          </a:p>
          <a:p>
            <a:pPr marL="285750" indent="-285750" algn="l">
              <a:spcAft>
                <a:spcPts val="600"/>
              </a:spcAft>
              <a:buFont typeface="Wingdings" panose="05000000000000000000" pitchFamily="2" charset="2"/>
              <a:buChar char="q"/>
            </a:pPr>
            <a:r>
              <a:rPr lang="fr-FR" sz="1700" b="0" dirty="0">
                <a:solidFill>
                  <a:schemeClr val="tx1"/>
                </a:solidFill>
              </a:rPr>
              <a:t>Minimum 21 ans et 2 ans d’expérience pour les transports de marchandises.</a:t>
            </a:r>
          </a:p>
          <a:p>
            <a:pPr marL="285750" indent="-285750" algn="l">
              <a:spcAft>
                <a:spcPts val="600"/>
              </a:spcAft>
              <a:buFont typeface="Wingdings" panose="05000000000000000000" pitchFamily="2" charset="2"/>
              <a:buChar char="q"/>
            </a:pPr>
            <a:r>
              <a:rPr lang="fr-FR" sz="1700" b="0" dirty="0">
                <a:solidFill>
                  <a:schemeClr val="tx1"/>
                </a:solidFill>
              </a:rPr>
              <a:t>Minimum 23 ans et 4 ans d’expérience pour les transports de personnes.</a:t>
            </a:r>
          </a:p>
          <a:p>
            <a:pPr marL="0" indent="0" algn="l">
              <a:spcBef>
                <a:spcPts val="1200"/>
              </a:spcBef>
              <a:spcAft>
                <a:spcPts val="600"/>
              </a:spcAft>
            </a:pPr>
            <a:r>
              <a:rPr lang="fr-FR" sz="1700" b="0" dirty="0">
                <a:solidFill>
                  <a:srgbClr val="FF9900"/>
                </a:solidFill>
              </a:rPr>
              <a:t>N</a:t>
            </a:r>
            <a:r>
              <a:rPr lang="fr-FR" sz="1700" b="0" dirty="0" smtClean="0">
                <a:solidFill>
                  <a:srgbClr val="FF9900"/>
                </a:solidFill>
              </a:rPr>
              <a:t>ouveau pour le </a:t>
            </a:r>
            <a:r>
              <a:rPr lang="fr-FR" sz="1700" b="0" dirty="0" smtClean="0">
                <a:solidFill>
                  <a:srgbClr val="FF9900"/>
                </a:solidFill>
              </a:rPr>
              <a:t>M&amp;S </a:t>
            </a:r>
            <a:r>
              <a:rPr lang="fr-FR" sz="1700" b="0" dirty="0">
                <a:solidFill>
                  <a:srgbClr val="FF9900"/>
                </a:solidFill>
              </a:rPr>
              <a:t>(retour d’expérience) à l’exception de la zone </a:t>
            </a:r>
            <a:r>
              <a:rPr lang="fr-FR" sz="1700" b="0" dirty="0" smtClean="0">
                <a:solidFill>
                  <a:srgbClr val="FF9900"/>
                </a:solidFill>
              </a:rPr>
              <a:t>PATROM</a:t>
            </a:r>
            <a:r>
              <a:rPr lang="fr-FR" sz="1700" b="0" dirty="0" smtClean="0">
                <a:solidFill>
                  <a:srgbClr val="FF9900"/>
                </a:solidFill>
              </a:rPr>
              <a:t>. </a:t>
            </a:r>
          </a:p>
          <a:p>
            <a:pPr marL="0" indent="0" algn="l">
              <a:spcAft>
                <a:spcPts val="600"/>
              </a:spcAft>
            </a:pPr>
            <a:r>
              <a:rPr lang="fr-FR" sz="1700" b="0" dirty="0" smtClean="0">
                <a:solidFill>
                  <a:srgbClr val="0070C0"/>
                </a:solidFill>
              </a:rPr>
              <a:t>Nouveau PATROM plus contraignant.</a:t>
            </a:r>
            <a:endParaRPr lang="fr-FR" sz="1700" b="0" dirty="0" smtClean="0">
              <a:solidFill>
                <a:srgbClr val="0070C0"/>
              </a:solidFill>
            </a:endParaRPr>
          </a:p>
          <a:p>
            <a:pPr marL="285750" indent="-285750" algn="l">
              <a:spcAft>
                <a:spcPts val="600"/>
              </a:spcAft>
              <a:buFont typeface="Arial" panose="020B0604020202020204" pitchFamily="34" charset="0"/>
              <a:buChar char="•"/>
            </a:pPr>
            <a:endParaRPr lang="fr-FR" sz="1400" b="0" i="1" dirty="0">
              <a:solidFill>
                <a:schemeClr val="tx1"/>
              </a:solidFill>
            </a:endParaRPr>
          </a:p>
          <a:p>
            <a:pPr marL="0" indent="0" algn="l">
              <a:spcAft>
                <a:spcPts val="600"/>
              </a:spcAft>
            </a:pPr>
            <a:r>
              <a:rPr lang="fr-FR" sz="1800" dirty="0">
                <a:solidFill>
                  <a:schemeClr val="tx1"/>
                </a:solidFill>
              </a:rPr>
              <a:t>Exigence 3.2.3 </a:t>
            </a:r>
            <a:r>
              <a:rPr lang="fr-FR" sz="1800" dirty="0" smtClean="0">
                <a:solidFill>
                  <a:schemeClr val="tx1"/>
                </a:solidFill>
              </a:rPr>
              <a:t>: Obligations </a:t>
            </a:r>
            <a:r>
              <a:rPr lang="fr-FR" sz="1800" dirty="0">
                <a:solidFill>
                  <a:schemeClr val="tx1"/>
                </a:solidFill>
              </a:rPr>
              <a:t>de </a:t>
            </a:r>
            <a:r>
              <a:rPr lang="fr-FR" sz="1800" dirty="0" smtClean="0">
                <a:solidFill>
                  <a:schemeClr val="tx1"/>
                </a:solidFill>
              </a:rPr>
              <a:t>formation </a:t>
            </a:r>
            <a:r>
              <a:rPr lang="fr-FR" sz="1800" dirty="0">
                <a:solidFill>
                  <a:schemeClr val="tx1"/>
                </a:solidFill>
              </a:rPr>
              <a:t>des conducteurs à la conduite </a:t>
            </a:r>
            <a:r>
              <a:rPr lang="fr-FR" sz="1800" dirty="0" smtClean="0">
                <a:solidFill>
                  <a:schemeClr val="tx1"/>
                </a:solidFill>
              </a:rPr>
              <a:t>préventive</a:t>
            </a:r>
          </a:p>
          <a:p>
            <a:pPr marL="285750" indent="-285750" algn="l">
              <a:spcAft>
                <a:spcPts val="600"/>
              </a:spcAft>
              <a:buFont typeface="Wingdings" panose="05000000000000000000" pitchFamily="2" charset="2"/>
              <a:buChar char="q"/>
            </a:pPr>
            <a:r>
              <a:rPr lang="fr-FR" sz="1700" b="0" dirty="0" smtClean="0">
                <a:solidFill>
                  <a:schemeClr val="tx1"/>
                </a:solidFill>
              </a:rPr>
              <a:t>Tous </a:t>
            </a:r>
            <a:r>
              <a:rPr lang="fr-FR" sz="1700" b="0" dirty="0">
                <a:solidFill>
                  <a:schemeClr val="tx1"/>
                </a:solidFill>
              </a:rPr>
              <a:t>les conducteurs dotés d’un véhicule mis à disposition par </a:t>
            </a:r>
            <a:r>
              <a:rPr lang="fr-FR" sz="1700" b="0" dirty="0" smtClean="0">
                <a:solidFill>
                  <a:schemeClr val="tx1"/>
                </a:solidFill>
              </a:rPr>
              <a:t>l’entité ou la filiale.</a:t>
            </a:r>
            <a:endParaRPr lang="fr-FR" sz="1700" b="0" dirty="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Tous </a:t>
            </a:r>
            <a:r>
              <a:rPr lang="fr-FR" sz="1700" b="0" dirty="0">
                <a:solidFill>
                  <a:schemeClr val="tx1"/>
                </a:solidFill>
              </a:rPr>
              <a:t>les conducteurs de l’entité </a:t>
            </a:r>
            <a:r>
              <a:rPr lang="fr-FR" sz="1700" b="0" dirty="0" smtClean="0">
                <a:solidFill>
                  <a:schemeClr val="tx1"/>
                </a:solidFill>
              </a:rPr>
              <a:t>ou de </a:t>
            </a:r>
            <a:r>
              <a:rPr lang="fr-FR" sz="1700" b="0" dirty="0">
                <a:solidFill>
                  <a:schemeClr val="tx1"/>
                </a:solidFill>
              </a:rPr>
              <a:t>la filiale qui effectuent plus de 10 000 km/an à des fins </a:t>
            </a:r>
            <a:r>
              <a:rPr lang="fr-FR" sz="1700" b="0" dirty="0" smtClean="0">
                <a:solidFill>
                  <a:schemeClr val="tx1"/>
                </a:solidFill>
              </a:rPr>
              <a:t>professionnelles.</a:t>
            </a:r>
            <a:endParaRPr lang="fr-FR" sz="1700" b="0" dirty="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Tous </a:t>
            </a:r>
            <a:r>
              <a:rPr lang="fr-FR" sz="1700" b="0" dirty="0">
                <a:solidFill>
                  <a:schemeClr val="tx1"/>
                </a:solidFill>
              </a:rPr>
              <a:t>les conducteurs de </a:t>
            </a:r>
            <a:r>
              <a:rPr lang="fr-FR" sz="1700" b="0" dirty="0" smtClean="0">
                <a:solidFill>
                  <a:schemeClr val="tx1"/>
                </a:solidFill>
              </a:rPr>
              <a:t>véhicules utilisés par l’EE pour les besoins de l’entité ou la filiale, entrant dans le champs d’application de la règle.</a:t>
            </a:r>
            <a:endParaRPr lang="fr-FR" sz="1700" b="0" dirty="0">
              <a:solidFill>
                <a:schemeClr val="tx1"/>
              </a:solidFill>
            </a:endParaRPr>
          </a:p>
          <a:p>
            <a:pPr marL="0" indent="0" algn="l">
              <a:spcBef>
                <a:spcPts val="600"/>
              </a:spcBef>
              <a:spcAft>
                <a:spcPts val="600"/>
              </a:spcAft>
            </a:pPr>
            <a:r>
              <a:rPr lang="fr-FR" sz="1700" b="0" dirty="0" smtClean="0">
                <a:solidFill>
                  <a:srgbClr val="00B050"/>
                </a:solidFill>
                <a:latin typeface="+mn-lt"/>
              </a:rPr>
              <a:t>Pour le </a:t>
            </a:r>
            <a:r>
              <a:rPr lang="fr-FR" sz="1700" b="0" dirty="0" smtClean="0">
                <a:solidFill>
                  <a:srgbClr val="00B050"/>
                </a:solidFill>
                <a:latin typeface="+mn-lt"/>
              </a:rPr>
              <a:t>M&amp;S, </a:t>
            </a:r>
            <a:r>
              <a:rPr lang="fr-FR" sz="1700" b="0" dirty="0" smtClean="0">
                <a:solidFill>
                  <a:srgbClr val="00B050"/>
                </a:solidFill>
                <a:latin typeface="+mn-lt"/>
              </a:rPr>
              <a:t>simplification </a:t>
            </a:r>
            <a:r>
              <a:rPr lang="fr-FR" sz="1700" b="0" dirty="0">
                <a:solidFill>
                  <a:srgbClr val="00B050"/>
                </a:solidFill>
                <a:latin typeface="+mn-lt"/>
              </a:rPr>
              <a:t>des exigences actuelles pour les </a:t>
            </a:r>
            <a:r>
              <a:rPr lang="fr-FR" sz="1700" b="0" dirty="0" smtClean="0">
                <a:solidFill>
                  <a:srgbClr val="00B050"/>
                </a:solidFill>
                <a:latin typeface="+mn-lt"/>
              </a:rPr>
              <a:t>VL.</a:t>
            </a:r>
          </a:p>
          <a:p>
            <a:pPr marL="0" lvl="0" indent="0" algn="l">
              <a:spcAft>
                <a:spcPts val="600"/>
              </a:spcAft>
            </a:pPr>
            <a:r>
              <a:rPr lang="fr-FR" sz="1700" b="0" dirty="0">
                <a:solidFill>
                  <a:srgbClr val="0070C0"/>
                </a:solidFill>
              </a:rPr>
              <a:t>Nouveau PATROM plus </a:t>
            </a:r>
            <a:r>
              <a:rPr lang="fr-FR" sz="1700" b="0" dirty="0" smtClean="0">
                <a:solidFill>
                  <a:srgbClr val="0070C0"/>
                </a:solidFill>
              </a:rPr>
              <a:t>contraignant pour les pays à risques routiers élevés.</a:t>
            </a:r>
            <a:endParaRPr lang="fr-FR" sz="1700" b="0" dirty="0">
              <a:solidFill>
                <a:srgbClr val="0070C0"/>
              </a:solidFill>
            </a:endParaRPr>
          </a:p>
          <a:p>
            <a:pPr marL="285750" indent="-285750" algn="l">
              <a:buFont typeface="Arial" panose="020B0604020202020204" pitchFamily="34" charset="0"/>
              <a:buChar char="•"/>
            </a:pPr>
            <a:endParaRPr lang="fr-FR" sz="100" b="0" dirty="0" smtClean="0">
              <a:solidFill>
                <a:schemeClr val="tx1"/>
              </a:solidFill>
              <a:latin typeface="+mn-lt"/>
            </a:endParaRPr>
          </a:p>
          <a:p>
            <a:pPr marL="0" indent="0" algn="l">
              <a:spcAft>
                <a:spcPts val="600"/>
              </a:spcAft>
            </a:pPr>
            <a:r>
              <a:rPr lang="fr-FR" sz="1700" b="0" i="1" u="sng" dirty="0" smtClean="0">
                <a:solidFill>
                  <a:schemeClr val="tx1"/>
                </a:solidFill>
                <a:latin typeface="+mn-lt"/>
              </a:rPr>
              <a:t>Note</a:t>
            </a:r>
            <a:r>
              <a:rPr lang="fr-FR" sz="1700" b="0" i="1" dirty="0" smtClean="0">
                <a:solidFill>
                  <a:schemeClr val="tx1"/>
                </a:solidFill>
                <a:latin typeface="+mn-lt"/>
              </a:rPr>
              <a:t> </a:t>
            </a:r>
            <a:r>
              <a:rPr lang="fr-FR" sz="1700" b="0" i="1" dirty="0">
                <a:solidFill>
                  <a:schemeClr val="tx1"/>
                </a:solidFill>
                <a:latin typeface="+mn-lt"/>
              </a:rPr>
              <a:t>: Deux premiers points validés en COPERF en octobre 2016 dans le cadre de l’engagement du Groupe en faveur de la sécurité routière au travail.</a:t>
            </a:r>
          </a:p>
        </p:txBody>
      </p:sp>
      <p:cxnSp>
        <p:nvCxnSpPr>
          <p:cNvPr id="10" name="Connecteur droit 9"/>
          <p:cNvCxnSpPr/>
          <p:nvPr/>
        </p:nvCxnSpPr>
        <p:spPr>
          <a:xfrm>
            <a:off x="335360" y="3212976"/>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9482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404664"/>
            <a:ext cx="11424592" cy="316835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err="1">
                <a:solidFill>
                  <a:schemeClr val="tx1"/>
                </a:solidFill>
              </a:rPr>
              <a:t>Gestion</a:t>
            </a:r>
            <a:r>
              <a:rPr lang="en-US" u="sng" dirty="0">
                <a:solidFill>
                  <a:schemeClr val="tx1"/>
                </a:solidFill>
              </a:rPr>
              <a:t> des </a:t>
            </a:r>
            <a:r>
              <a:rPr lang="en-US" u="sng" dirty="0" err="1">
                <a:solidFill>
                  <a:schemeClr val="tx1"/>
                </a:solidFill>
              </a:rPr>
              <a:t>conducteurs</a:t>
            </a:r>
            <a:endParaRPr lang="fr-FR" u="sng" dirty="0">
              <a:solidFill>
                <a:schemeClr val="tx1"/>
              </a:solidFill>
            </a:endParaRPr>
          </a:p>
          <a:p>
            <a:pPr marL="0" indent="0" algn="l">
              <a:spcBef>
                <a:spcPts val="1000"/>
              </a:spcBef>
              <a:spcAft>
                <a:spcPts val="600"/>
              </a:spcAft>
            </a:pPr>
            <a:r>
              <a:rPr lang="fr-FR" sz="1800" dirty="0">
                <a:solidFill>
                  <a:schemeClr val="tx1"/>
                </a:solidFill>
              </a:rPr>
              <a:t>Exigence </a:t>
            </a:r>
            <a:r>
              <a:rPr lang="en-US" sz="1800" dirty="0">
                <a:solidFill>
                  <a:schemeClr val="tx1"/>
                </a:solidFill>
              </a:rPr>
              <a:t>3.2.5 </a:t>
            </a:r>
            <a:r>
              <a:rPr lang="en-US" sz="1800" dirty="0" smtClean="0">
                <a:solidFill>
                  <a:schemeClr val="tx1"/>
                </a:solidFill>
              </a:rPr>
              <a:t>: Obligations et interdictions pour les </a:t>
            </a:r>
            <a:r>
              <a:rPr lang="en-US" sz="1800" dirty="0" err="1" smtClean="0">
                <a:solidFill>
                  <a:schemeClr val="tx1"/>
                </a:solidFill>
              </a:rPr>
              <a:t>conducteurs</a:t>
            </a:r>
            <a:endParaRPr lang="en-US" sz="1800" dirty="0" smtClean="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Cette </a:t>
            </a:r>
            <a:r>
              <a:rPr lang="fr-FR" sz="1700" b="0" dirty="0">
                <a:solidFill>
                  <a:schemeClr val="tx1"/>
                </a:solidFill>
              </a:rPr>
              <a:t>règle liste les exigences générales et exigences </a:t>
            </a:r>
            <a:r>
              <a:rPr lang="fr-FR" sz="1700" b="0" dirty="0" smtClean="0">
                <a:solidFill>
                  <a:schemeClr val="tx1"/>
                </a:solidFill>
              </a:rPr>
              <a:t>spécifiques.</a:t>
            </a:r>
          </a:p>
          <a:p>
            <a:pPr marL="0" indent="0" algn="l">
              <a:spcAft>
                <a:spcPts val="600"/>
              </a:spcAft>
            </a:pPr>
            <a:r>
              <a:rPr lang="fr-FR" sz="1700" b="0" dirty="0" smtClean="0">
                <a:solidFill>
                  <a:srgbClr val="00B050"/>
                </a:solidFill>
                <a:latin typeface="+mn-lt"/>
              </a:rPr>
              <a:t>La </a:t>
            </a:r>
            <a:r>
              <a:rPr lang="fr-FR" sz="1700" b="0" dirty="0">
                <a:solidFill>
                  <a:srgbClr val="00B050"/>
                </a:solidFill>
                <a:latin typeface="+mn-lt"/>
              </a:rPr>
              <a:t>plupart des principes de ces exigences existe déjà </a:t>
            </a:r>
            <a:r>
              <a:rPr lang="fr-FR" sz="1700" b="0" dirty="0" smtClean="0">
                <a:solidFill>
                  <a:srgbClr val="00B050"/>
                </a:solidFill>
                <a:latin typeface="+mn-lt"/>
              </a:rPr>
              <a:t>dans </a:t>
            </a:r>
            <a:r>
              <a:rPr lang="fr-FR" sz="1700" b="0" dirty="0">
                <a:solidFill>
                  <a:srgbClr val="00B050"/>
                </a:solidFill>
                <a:latin typeface="+mn-lt"/>
              </a:rPr>
              <a:t>les règles actuelles des branches (la formulation ou le niveau de détail peut être différent</a:t>
            </a:r>
            <a:r>
              <a:rPr lang="fr-FR" sz="1700" b="0" dirty="0" smtClean="0">
                <a:solidFill>
                  <a:srgbClr val="00B050"/>
                </a:solidFill>
                <a:latin typeface="+mn-lt"/>
              </a:rPr>
              <a:t>).</a:t>
            </a:r>
          </a:p>
          <a:p>
            <a:pPr marL="0" indent="0" algn="l">
              <a:spcAft>
                <a:spcPts val="600"/>
              </a:spcAft>
            </a:pPr>
            <a:r>
              <a:rPr lang="fr-FR" sz="1700" b="0" dirty="0" smtClean="0">
                <a:solidFill>
                  <a:srgbClr val="FF0000"/>
                </a:solidFill>
                <a:latin typeface="+mn-lt"/>
              </a:rPr>
              <a:t>Nouveau pour le </a:t>
            </a:r>
            <a:r>
              <a:rPr lang="fr-FR" sz="1700" b="0" dirty="0" smtClean="0">
                <a:solidFill>
                  <a:srgbClr val="FF0000"/>
                </a:solidFill>
                <a:latin typeface="+mn-lt"/>
              </a:rPr>
              <a:t>M&amp;S </a:t>
            </a:r>
            <a:r>
              <a:rPr lang="fr-FR" sz="1700" b="0" dirty="0" smtClean="0">
                <a:solidFill>
                  <a:srgbClr val="FF0000"/>
                </a:solidFill>
                <a:latin typeface="+mn-lt"/>
              </a:rPr>
              <a:t>en </a:t>
            </a:r>
            <a:r>
              <a:rPr lang="fr-FR" sz="1700" b="0" dirty="0">
                <a:solidFill>
                  <a:srgbClr val="FF0000"/>
                </a:solidFill>
                <a:latin typeface="+mn-lt"/>
              </a:rPr>
              <a:t>ce qui concerne l’interdiction d’intervenir pour le conducteur sur les systèmes alimentés en énergie (REX</a:t>
            </a:r>
            <a:r>
              <a:rPr lang="fr-FR" sz="1700" b="0" dirty="0" smtClean="0">
                <a:solidFill>
                  <a:srgbClr val="FF0000"/>
                </a:solidFill>
                <a:latin typeface="+mn-lt"/>
              </a:rPr>
              <a:t>).</a:t>
            </a:r>
            <a:endParaRPr lang="fr-FR" sz="1700" b="0" dirty="0">
              <a:solidFill>
                <a:srgbClr val="FF0000"/>
              </a:solidFill>
              <a:latin typeface="+mn-lt"/>
            </a:endParaRPr>
          </a:p>
        </p:txBody>
      </p:sp>
      <p:sp>
        <p:nvSpPr>
          <p:cNvPr id="7" name="Espace réservé du texte 1"/>
          <p:cNvSpPr txBox="1">
            <a:spLocks/>
          </p:cNvSpPr>
          <p:nvPr/>
        </p:nvSpPr>
        <p:spPr>
          <a:xfrm>
            <a:off x="335360" y="3068960"/>
            <a:ext cx="11521280" cy="302433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a:solidFill>
                  <a:schemeClr val="tx1"/>
                </a:solidFill>
              </a:rPr>
              <a:t>Exigence 3.2.7 </a:t>
            </a:r>
            <a:r>
              <a:rPr lang="fr-FR" sz="1800" dirty="0" smtClean="0">
                <a:solidFill>
                  <a:schemeClr val="tx1"/>
                </a:solidFill>
              </a:rPr>
              <a:t>: Système de reconnaissance et de sanction</a:t>
            </a:r>
          </a:p>
          <a:p>
            <a:pPr marL="285750" indent="-285750" algn="l">
              <a:spcAft>
                <a:spcPts val="600"/>
              </a:spcAft>
              <a:buFont typeface="Wingdings" panose="05000000000000000000" pitchFamily="2" charset="2"/>
              <a:buChar char="q"/>
            </a:pPr>
            <a:r>
              <a:rPr lang="fr-FR" sz="1700" b="0" dirty="0">
                <a:solidFill>
                  <a:schemeClr val="tx1"/>
                </a:solidFill>
              </a:rPr>
              <a:t>Les manquements et plus particulièrement ceux qui renvoient aux Règles d’Or sont passibles d’une sanction disciplinaire proportionnée à la gravité et sa </a:t>
            </a:r>
            <a:r>
              <a:rPr lang="fr-FR" sz="1700" b="0" dirty="0" smtClean="0">
                <a:solidFill>
                  <a:schemeClr val="tx1"/>
                </a:solidFill>
              </a:rPr>
              <a:t>fréquence.</a:t>
            </a:r>
            <a:endParaRPr lang="fr-FR" sz="1700" b="0" dirty="0">
              <a:solidFill>
                <a:schemeClr val="tx1"/>
              </a:solidFill>
            </a:endParaRPr>
          </a:p>
          <a:p>
            <a:pPr marL="285750" indent="-285750" algn="l">
              <a:spcAft>
                <a:spcPts val="600"/>
              </a:spcAft>
              <a:buFont typeface="Wingdings" panose="05000000000000000000" pitchFamily="2" charset="2"/>
              <a:buChar char="q"/>
            </a:pPr>
            <a:r>
              <a:rPr lang="fr-FR" sz="1700" b="0" dirty="0">
                <a:solidFill>
                  <a:schemeClr val="tx1"/>
                </a:solidFill>
              </a:rPr>
              <a:t>Les sanctions prononcées par les autorités </a:t>
            </a:r>
            <a:r>
              <a:rPr lang="fr-FR" sz="1700" b="0" dirty="0" smtClean="0">
                <a:solidFill>
                  <a:schemeClr val="tx1"/>
                </a:solidFill>
              </a:rPr>
              <a:t>(ex. : amendes</a:t>
            </a:r>
            <a:r>
              <a:rPr lang="fr-FR" sz="1700" b="0" dirty="0">
                <a:solidFill>
                  <a:schemeClr val="tx1"/>
                </a:solidFill>
              </a:rPr>
              <a:t>, retrait de points) doivent être supportées par le conducteur ayant commis </a:t>
            </a:r>
            <a:r>
              <a:rPr lang="fr-FR" sz="1700" b="0" dirty="0" smtClean="0">
                <a:solidFill>
                  <a:schemeClr val="tx1"/>
                </a:solidFill>
              </a:rPr>
              <a:t>l’infraction.</a:t>
            </a:r>
            <a:endParaRPr lang="fr-FR" sz="1700" b="0" dirty="0">
              <a:solidFill>
                <a:schemeClr val="tx1"/>
              </a:solidFill>
            </a:endParaRPr>
          </a:p>
          <a:p>
            <a:pPr marL="285750" indent="-285750" algn="l">
              <a:spcAft>
                <a:spcPts val="600"/>
              </a:spcAft>
              <a:buFont typeface="Wingdings" panose="05000000000000000000" pitchFamily="2" charset="2"/>
              <a:buChar char="q"/>
            </a:pPr>
            <a:r>
              <a:rPr lang="fr-FR" sz="1700" b="0" dirty="0">
                <a:solidFill>
                  <a:schemeClr val="tx1"/>
                </a:solidFill>
              </a:rPr>
              <a:t>Les </a:t>
            </a:r>
            <a:r>
              <a:rPr lang="fr-FR" sz="1700" b="0" dirty="0" smtClean="0">
                <a:solidFill>
                  <a:schemeClr val="tx1"/>
                </a:solidFill>
              </a:rPr>
              <a:t>entités et les filiales opérant dans un </a:t>
            </a:r>
            <a:r>
              <a:rPr lang="fr-FR" sz="1700" b="0" dirty="0">
                <a:solidFill>
                  <a:schemeClr val="tx1"/>
                </a:solidFill>
              </a:rPr>
              <a:t>même pays doivent </a:t>
            </a:r>
            <a:r>
              <a:rPr lang="fr-FR" sz="1700" b="0" dirty="0" smtClean="0">
                <a:solidFill>
                  <a:schemeClr val="tx1"/>
                </a:solidFill>
              </a:rPr>
              <a:t>assurent la cohérence de leurs systèmes de sanctions respectifs.</a:t>
            </a:r>
          </a:p>
          <a:p>
            <a:pPr marL="0" indent="0" algn="l">
              <a:spcAft>
                <a:spcPts val="600"/>
              </a:spcAft>
            </a:pPr>
            <a:r>
              <a:rPr lang="fr-FR" sz="1700" b="0" u="sng" dirty="0">
                <a:solidFill>
                  <a:srgbClr val="FF0000"/>
                </a:solidFill>
              </a:rPr>
              <a:t>Changements</a:t>
            </a:r>
            <a:r>
              <a:rPr lang="fr-FR" sz="1700" b="0" dirty="0">
                <a:solidFill>
                  <a:srgbClr val="FF0000"/>
                </a:solidFill>
              </a:rPr>
              <a:t> :</a:t>
            </a:r>
            <a:endParaRPr lang="en-US" sz="1700" b="0" dirty="0">
              <a:solidFill>
                <a:srgbClr val="FF0000"/>
              </a:solidFill>
            </a:endParaRPr>
          </a:p>
          <a:p>
            <a:pPr marL="285750" indent="-285750" algn="l">
              <a:spcAft>
                <a:spcPts val="600"/>
              </a:spcAft>
              <a:buFont typeface="Wingdings" panose="05000000000000000000" pitchFamily="2" charset="2"/>
              <a:buChar char="q"/>
            </a:pPr>
            <a:r>
              <a:rPr lang="fr-FR" sz="1700" b="0" dirty="0" smtClean="0">
                <a:solidFill>
                  <a:srgbClr val="FF0000"/>
                </a:solidFill>
              </a:rPr>
              <a:t>Etude </a:t>
            </a:r>
            <a:r>
              <a:rPr lang="fr-FR" sz="1700" b="0" dirty="0">
                <a:solidFill>
                  <a:srgbClr val="FF0000"/>
                </a:solidFill>
              </a:rPr>
              <a:t>de la mise en place d’un système de reconnaissance de la performance sécurité de la conduite des véhicules.  </a:t>
            </a:r>
          </a:p>
          <a:p>
            <a:pPr marL="285750" indent="-285750" algn="l">
              <a:spcAft>
                <a:spcPts val="600"/>
              </a:spcAft>
              <a:buFont typeface="Wingdings" panose="05000000000000000000" pitchFamily="2" charset="2"/>
              <a:buChar char="q"/>
            </a:pPr>
            <a:r>
              <a:rPr lang="fr-FR" sz="1700" b="0" dirty="0" smtClean="0">
                <a:solidFill>
                  <a:srgbClr val="FF0000"/>
                </a:solidFill>
              </a:rPr>
              <a:t>Perte </a:t>
            </a:r>
            <a:r>
              <a:rPr lang="fr-FR" sz="1700" b="0" dirty="0">
                <a:solidFill>
                  <a:srgbClr val="FF0000"/>
                </a:solidFill>
              </a:rPr>
              <a:t>de points sur le permis le cas </a:t>
            </a:r>
            <a:r>
              <a:rPr lang="fr-FR" sz="1700" b="0" dirty="0" smtClean="0">
                <a:solidFill>
                  <a:srgbClr val="FF0000"/>
                </a:solidFill>
              </a:rPr>
              <a:t>échéant.</a:t>
            </a:r>
            <a:endParaRPr lang="fr-FR" sz="1700" b="0" dirty="0">
              <a:solidFill>
                <a:srgbClr val="FF0000"/>
              </a:solidFill>
            </a:endParaRPr>
          </a:p>
          <a:p>
            <a:pPr marL="285750" indent="-285750" algn="l">
              <a:spcAft>
                <a:spcPts val="600"/>
              </a:spcAft>
              <a:buFont typeface="Wingdings" panose="05000000000000000000" pitchFamily="2" charset="2"/>
              <a:buChar char="q"/>
            </a:pPr>
            <a:r>
              <a:rPr lang="fr-FR" sz="1700" b="0" dirty="0" smtClean="0">
                <a:solidFill>
                  <a:srgbClr val="FF0000"/>
                </a:solidFill>
              </a:rPr>
              <a:t>Recherche </a:t>
            </a:r>
            <a:r>
              <a:rPr lang="fr-FR" sz="1700" b="0" dirty="0">
                <a:solidFill>
                  <a:srgbClr val="FF0000"/>
                </a:solidFill>
              </a:rPr>
              <a:t>de la cohérence des sanctions au niveau d’un </a:t>
            </a:r>
            <a:r>
              <a:rPr lang="fr-FR" sz="1700" b="0" dirty="0" smtClean="0">
                <a:solidFill>
                  <a:srgbClr val="FF0000"/>
                </a:solidFill>
              </a:rPr>
              <a:t>pays.</a:t>
            </a:r>
            <a:endParaRPr lang="fr-FR" sz="1700" b="0" dirty="0">
              <a:solidFill>
                <a:srgbClr val="FF0000"/>
              </a:solidFill>
            </a:endParaRPr>
          </a:p>
        </p:txBody>
      </p:sp>
      <p:cxnSp>
        <p:nvCxnSpPr>
          <p:cNvPr id="10" name="Connecteur droit 9"/>
          <p:cNvCxnSpPr/>
          <p:nvPr/>
        </p:nvCxnSpPr>
        <p:spPr>
          <a:xfrm>
            <a:off x="395561" y="2924944"/>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186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18388" y="620688"/>
            <a:ext cx="11161240" cy="564907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err="1">
                <a:solidFill>
                  <a:schemeClr val="tx1"/>
                </a:solidFill>
              </a:rPr>
              <a:t>Gestion</a:t>
            </a:r>
            <a:r>
              <a:rPr lang="en-US" u="sng" dirty="0">
                <a:solidFill>
                  <a:schemeClr val="tx1"/>
                </a:solidFill>
              </a:rPr>
              <a:t> des </a:t>
            </a:r>
            <a:r>
              <a:rPr lang="en-US" u="sng" dirty="0" err="1" smtClean="0">
                <a:solidFill>
                  <a:schemeClr val="tx1"/>
                </a:solidFill>
              </a:rPr>
              <a:t>véhicules</a:t>
            </a:r>
            <a:r>
              <a:rPr lang="en-US" u="sng" dirty="0" smtClean="0">
                <a:solidFill>
                  <a:schemeClr val="tx1"/>
                </a:solidFill>
              </a:rPr>
              <a:t> </a:t>
            </a:r>
            <a:endParaRPr lang="en-US" sz="800" dirty="0" smtClean="0">
              <a:solidFill>
                <a:schemeClr val="tx1"/>
              </a:solidFill>
            </a:endParaRPr>
          </a:p>
          <a:p>
            <a:pPr marL="0" indent="0" algn="l">
              <a:spcAft>
                <a:spcPts val="600"/>
              </a:spcAft>
            </a:pPr>
            <a:endParaRPr lang="fr-FR" sz="1600" dirty="0" smtClean="0">
              <a:solidFill>
                <a:schemeClr val="tx1"/>
              </a:solidFill>
            </a:endParaRPr>
          </a:p>
          <a:p>
            <a:pPr marL="0" indent="0" algn="l">
              <a:spcAft>
                <a:spcPts val="600"/>
              </a:spcAft>
            </a:pPr>
            <a:r>
              <a:rPr lang="fr-FR" sz="1800" dirty="0">
                <a:solidFill>
                  <a:schemeClr val="tx1"/>
                </a:solidFill>
              </a:rPr>
              <a:t>Exigences 3.3.1 et 3.3.2 </a:t>
            </a:r>
            <a:r>
              <a:rPr lang="fr-FR" sz="1800" dirty="0" smtClean="0">
                <a:solidFill>
                  <a:schemeClr val="tx1"/>
                </a:solidFill>
              </a:rPr>
              <a:t>: Exigences </a:t>
            </a:r>
            <a:r>
              <a:rPr lang="fr-FR" sz="1800" dirty="0">
                <a:solidFill>
                  <a:schemeClr val="tx1"/>
                </a:solidFill>
              </a:rPr>
              <a:t>techniques pour les véhicules et équipement </a:t>
            </a:r>
            <a:r>
              <a:rPr lang="fr-FR" sz="1800" dirty="0" smtClean="0">
                <a:solidFill>
                  <a:schemeClr val="tx1"/>
                </a:solidFill>
              </a:rPr>
              <a:t>d’OBC</a:t>
            </a:r>
          </a:p>
          <a:p>
            <a:pPr marL="285750" indent="-285750" algn="l">
              <a:spcAft>
                <a:spcPts val="600"/>
              </a:spcAft>
              <a:buFont typeface="Wingdings" panose="05000000000000000000" pitchFamily="2" charset="2"/>
              <a:buChar char="q"/>
            </a:pPr>
            <a:r>
              <a:rPr lang="fr-FR" sz="1700" b="0" dirty="0">
                <a:solidFill>
                  <a:schemeClr val="tx1"/>
                </a:solidFill>
              </a:rPr>
              <a:t>Les minimums techniques requis sont définis (dans une GS) </a:t>
            </a:r>
            <a:r>
              <a:rPr lang="fr-FR" sz="1700" b="0" dirty="0" smtClean="0">
                <a:solidFill>
                  <a:schemeClr val="tx1"/>
                </a:solidFill>
              </a:rPr>
              <a:t>pour les </a:t>
            </a:r>
            <a:r>
              <a:rPr lang="fr-FR" sz="1700" b="0" dirty="0">
                <a:solidFill>
                  <a:schemeClr val="tx1"/>
                </a:solidFill>
              </a:rPr>
              <a:t>véhicules légers et les véhicules  lourds de transport de marchandises et de personnes</a:t>
            </a:r>
            <a:r>
              <a:rPr lang="fr-FR" sz="1700" b="0" dirty="0" smtClean="0">
                <a:solidFill>
                  <a:schemeClr val="tx1"/>
                </a:solidFill>
              </a:rPr>
              <a:t>.</a:t>
            </a:r>
          </a:p>
          <a:p>
            <a:pPr marL="285750" indent="-285750" algn="l">
              <a:spcAft>
                <a:spcPts val="600"/>
              </a:spcAft>
              <a:buFont typeface="Wingdings" panose="05000000000000000000" pitchFamily="2" charset="2"/>
              <a:buChar char="q"/>
            </a:pPr>
            <a:r>
              <a:rPr lang="fr-FR" sz="1700" b="0" dirty="0" smtClean="0">
                <a:solidFill>
                  <a:schemeClr val="tx1"/>
                </a:solidFill>
              </a:rPr>
              <a:t>Obligation </a:t>
            </a:r>
            <a:r>
              <a:rPr lang="fr-FR" sz="1700" b="0" dirty="0">
                <a:solidFill>
                  <a:schemeClr val="tx1"/>
                </a:solidFill>
              </a:rPr>
              <a:t>d’installations </a:t>
            </a:r>
            <a:r>
              <a:rPr lang="fr-FR" sz="1700" b="0" dirty="0" smtClean="0">
                <a:solidFill>
                  <a:schemeClr val="tx1"/>
                </a:solidFill>
              </a:rPr>
              <a:t>d’OBC </a:t>
            </a:r>
            <a:r>
              <a:rPr lang="fr-FR" sz="1700" b="0" dirty="0">
                <a:solidFill>
                  <a:schemeClr val="tx1"/>
                </a:solidFill>
              </a:rPr>
              <a:t>dans les pays à risques routiers pour les véhicules de </a:t>
            </a:r>
            <a:r>
              <a:rPr lang="fr-FR" sz="1700" b="0" dirty="0" smtClean="0">
                <a:solidFill>
                  <a:schemeClr val="tx1"/>
                </a:solidFill>
              </a:rPr>
              <a:t>l’entité ou de la filiale, </a:t>
            </a:r>
            <a:r>
              <a:rPr lang="fr-FR" sz="1700" b="0" dirty="0">
                <a:solidFill>
                  <a:schemeClr val="tx1"/>
                </a:solidFill>
              </a:rPr>
              <a:t>les véhicules dédiés des entreprises extérieures et les véhicules non dédiés des entreprises extérieures utilisés plus de 15 jours par mois pour </a:t>
            </a:r>
            <a:r>
              <a:rPr lang="fr-FR" sz="1700" b="0" dirty="0" smtClean="0">
                <a:solidFill>
                  <a:schemeClr val="tx1"/>
                </a:solidFill>
              </a:rPr>
              <a:t>l’entité ou la filiale.</a:t>
            </a:r>
            <a:endParaRPr lang="fr-FR" sz="1700" b="0" dirty="0">
              <a:solidFill>
                <a:schemeClr val="tx1"/>
              </a:solidFill>
            </a:endParaRPr>
          </a:p>
          <a:p>
            <a:pPr marL="0" indent="0" algn="l">
              <a:spcBef>
                <a:spcPts val="1200"/>
              </a:spcBef>
              <a:spcAft>
                <a:spcPts val="600"/>
              </a:spcAft>
            </a:pPr>
            <a:r>
              <a:rPr lang="fr-FR" sz="1700" b="0" u="sng" dirty="0" smtClean="0">
                <a:solidFill>
                  <a:srgbClr val="FF0000"/>
                </a:solidFill>
              </a:rPr>
              <a:t>Changements</a:t>
            </a:r>
            <a:r>
              <a:rPr lang="fr-FR" sz="1700" b="0" dirty="0" smtClean="0">
                <a:solidFill>
                  <a:srgbClr val="FF0000"/>
                </a:solidFill>
              </a:rPr>
              <a:t> </a:t>
            </a:r>
            <a:r>
              <a:rPr lang="fr-FR" sz="1700" b="0" dirty="0">
                <a:solidFill>
                  <a:srgbClr val="FF0000"/>
                </a:solidFill>
              </a:rPr>
              <a:t>:</a:t>
            </a:r>
            <a:endParaRPr lang="en-US" sz="1700" b="0" dirty="0">
              <a:solidFill>
                <a:srgbClr val="FF0000"/>
              </a:solidFill>
            </a:endParaRPr>
          </a:p>
          <a:p>
            <a:pPr marL="285750" indent="-285750" algn="l">
              <a:spcAft>
                <a:spcPts val="600"/>
              </a:spcAft>
              <a:buFont typeface="Wingdings" panose="05000000000000000000" pitchFamily="2" charset="2"/>
              <a:buChar char="q"/>
            </a:pPr>
            <a:r>
              <a:rPr lang="fr-FR" sz="1700" b="0" dirty="0">
                <a:solidFill>
                  <a:srgbClr val="FF9900"/>
                </a:solidFill>
                <a:latin typeface="+mn-lt"/>
              </a:rPr>
              <a:t>Obligation NCAP 5 étoiles pour les véhicules légers et les </a:t>
            </a:r>
            <a:r>
              <a:rPr lang="fr-FR" sz="1700" b="0" dirty="0" smtClean="0">
                <a:solidFill>
                  <a:srgbClr val="FF9900"/>
                </a:solidFill>
                <a:latin typeface="+mn-lt"/>
              </a:rPr>
              <a:t>pick-up.</a:t>
            </a:r>
            <a:endParaRPr lang="fr-FR" sz="1700" b="0" dirty="0">
              <a:solidFill>
                <a:srgbClr val="FF9900"/>
              </a:solidFill>
              <a:latin typeface="+mn-lt"/>
            </a:endParaRPr>
          </a:p>
          <a:p>
            <a:pPr marL="285750" indent="-285750" algn="l">
              <a:spcAft>
                <a:spcPts val="600"/>
              </a:spcAft>
              <a:buFont typeface="Wingdings" panose="05000000000000000000" pitchFamily="2" charset="2"/>
              <a:buChar char="q"/>
            </a:pPr>
            <a:r>
              <a:rPr lang="fr-FR" sz="1700" b="0" dirty="0" smtClean="0">
                <a:solidFill>
                  <a:srgbClr val="FF0000"/>
                </a:solidFill>
                <a:latin typeface="+mn-lt"/>
              </a:rPr>
              <a:t>Exigences </a:t>
            </a:r>
            <a:r>
              <a:rPr lang="fr-FR" sz="1700" b="0" dirty="0">
                <a:solidFill>
                  <a:srgbClr val="FF0000"/>
                </a:solidFill>
                <a:latin typeface="+mn-lt"/>
              </a:rPr>
              <a:t>techniques pour les véhicules lourds (Hors Zone </a:t>
            </a:r>
            <a:r>
              <a:rPr lang="fr-FR" sz="1700" b="0" dirty="0" smtClean="0">
                <a:solidFill>
                  <a:srgbClr val="FF0000"/>
                </a:solidFill>
                <a:latin typeface="+mn-lt"/>
              </a:rPr>
              <a:t>PATROM) </a:t>
            </a:r>
            <a:r>
              <a:rPr lang="fr-FR" sz="1700" b="0" dirty="0">
                <a:solidFill>
                  <a:srgbClr val="FF0000"/>
                </a:solidFill>
                <a:latin typeface="+mn-lt"/>
              </a:rPr>
              <a:t>et pour les véhicules lourds de transport </a:t>
            </a:r>
            <a:r>
              <a:rPr lang="fr-FR" sz="1700" b="0" dirty="0" smtClean="0">
                <a:solidFill>
                  <a:srgbClr val="FF0000"/>
                </a:solidFill>
                <a:latin typeface="+mn-lt"/>
              </a:rPr>
              <a:t>collectif.</a:t>
            </a:r>
            <a:endParaRPr lang="fr-FR" sz="1700" b="0" dirty="0">
              <a:solidFill>
                <a:srgbClr val="FF0000"/>
              </a:solidFill>
              <a:latin typeface="+mn-lt"/>
            </a:endParaRPr>
          </a:p>
          <a:p>
            <a:pPr marL="285750" indent="-285750" algn="l">
              <a:spcAft>
                <a:spcPts val="600"/>
              </a:spcAft>
              <a:buFont typeface="Wingdings" panose="05000000000000000000" pitchFamily="2" charset="2"/>
              <a:buChar char="q"/>
            </a:pPr>
            <a:r>
              <a:rPr lang="fr-FR" sz="1700" b="0" dirty="0" smtClean="0">
                <a:solidFill>
                  <a:srgbClr val="FF0000"/>
                </a:solidFill>
                <a:latin typeface="+mn-lt"/>
              </a:rPr>
              <a:t>Pour le </a:t>
            </a:r>
            <a:r>
              <a:rPr lang="fr-FR" sz="1700" b="0" dirty="0" smtClean="0">
                <a:solidFill>
                  <a:srgbClr val="FF0000"/>
                </a:solidFill>
                <a:latin typeface="+mn-lt"/>
              </a:rPr>
              <a:t>M&amp;S, </a:t>
            </a:r>
            <a:r>
              <a:rPr lang="fr-FR" sz="1700" b="0" dirty="0" smtClean="0">
                <a:solidFill>
                  <a:srgbClr val="FF0000"/>
                </a:solidFill>
                <a:latin typeface="+mn-lt"/>
              </a:rPr>
              <a:t>dans </a:t>
            </a:r>
            <a:r>
              <a:rPr lang="fr-FR" sz="1700" b="0" dirty="0">
                <a:solidFill>
                  <a:srgbClr val="FF0000"/>
                </a:solidFill>
                <a:latin typeface="+mn-lt"/>
              </a:rPr>
              <a:t>les pays à </a:t>
            </a:r>
            <a:r>
              <a:rPr lang="fr-FR" sz="1700" b="0" dirty="0" smtClean="0">
                <a:solidFill>
                  <a:srgbClr val="FF0000"/>
                </a:solidFill>
                <a:latin typeface="+mn-lt"/>
              </a:rPr>
              <a:t>risques </a:t>
            </a:r>
            <a:r>
              <a:rPr lang="fr-FR" sz="1700" b="0" dirty="0">
                <a:solidFill>
                  <a:srgbClr val="FF0000"/>
                </a:solidFill>
                <a:latin typeface="+mn-lt"/>
              </a:rPr>
              <a:t>routiers </a:t>
            </a:r>
            <a:r>
              <a:rPr lang="fr-FR" sz="1700" b="0" dirty="0" smtClean="0">
                <a:solidFill>
                  <a:srgbClr val="FF0000"/>
                </a:solidFill>
                <a:latin typeface="+mn-lt"/>
              </a:rPr>
              <a:t>élevés, installation d’OBC sur les véhicules légers.</a:t>
            </a:r>
            <a:endParaRPr lang="fr-FR" sz="1700" b="0" dirty="0">
              <a:solidFill>
                <a:srgbClr val="FF0000"/>
              </a:solidFill>
              <a:latin typeface="+mn-lt"/>
            </a:endParaRPr>
          </a:p>
          <a:p>
            <a:pPr marL="0" lvl="0" indent="0" algn="l">
              <a:spcAft>
                <a:spcPts val="600"/>
              </a:spcAft>
            </a:pPr>
            <a:r>
              <a:rPr lang="fr-FR" sz="1700" b="0" dirty="0">
                <a:solidFill>
                  <a:srgbClr val="0070C0"/>
                </a:solidFill>
              </a:rPr>
              <a:t>Nouveau PATROM plus </a:t>
            </a:r>
            <a:r>
              <a:rPr lang="fr-FR" sz="1700" b="0" dirty="0" smtClean="0">
                <a:solidFill>
                  <a:srgbClr val="0070C0"/>
                </a:solidFill>
              </a:rPr>
              <a:t>contraignant sur l’équipement des flottes propres et dédiées pour les pays à risques routiers modérés.</a:t>
            </a:r>
            <a:endParaRPr lang="fr-FR" sz="1700" b="0" dirty="0">
              <a:solidFill>
                <a:srgbClr val="0070C0"/>
              </a:solidFill>
            </a:endParaRPr>
          </a:p>
          <a:p>
            <a:pPr marL="0" indent="0" algn="l">
              <a:spcAft>
                <a:spcPts val="600"/>
              </a:spcAft>
            </a:pPr>
            <a:endParaRPr lang="fr-FR" sz="1200" b="0" i="1" u="sng" dirty="0" smtClean="0">
              <a:solidFill>
                <a:schemeClr val="tx1"/>
              </a:solidFill>
              <a:latin typeface="+mn-lt"/>
            </a:endParaRPr>
          </a:p>
        </p:txBody>
      </p:sp>
    </p:spTree>
    <p:extLst>
      <p:ext uri="{BB962C8B-B14F-4D97-AF65-F5344CB8AC3E}">
        <p14:creationId xmlns:p14="http://schemas.microsoft.com/office/powerpoint/2010/main" val="3795771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1350" y="548680"/>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err="1">
                <a:solidFill>
                  <a:schemeClr val="tx1"/>
                </a:solidFill>
              </a:rPr>
              <a:t>Gestion</a:t>
            </a:r>
            <a:r>
              <a:rPr lang="en-US" u="sng" dirty="0">
                <a:solidFill>
                  <a:schemeClr val="tx1"/>
                </a:solidFill>
              </a:rPr>
              <a:t> des </a:t>
            </a:r>
            <a:r>
              <a:rPr lang="en-US" u="sng" dirty="0" err="1" smtClean="0">
                <a:solidFill>
                  <a:schemeClr val="tx1"/>
                </a:solidFill>
              </a:rPr>
              <a:t>véhicules</a:t>
            </a:r>
            <a:r>
              <a:rPr lang="en-US" u="sng" dirty="0" smtClean="0">
                <a:solidFill>
                  <a:schemeClr val="tx1"/>
                </a:solidFill>
              </a:rPr>
              <a:t> </a:t>
            </a:r>
            <a:endParaRPr lang="en-US" sz="800" dirty="0" smtClean="0">
              <a:solidFill>
                <a:schemeClr val="tx1"/>
              </a:solidFill>
            </a:endParaRPr>
          </a:p>
          <a:p>
            <a:pPr marL="0" indent="0" algn="l">
              <a:spcAft>
                <a:spcPts val="600"/>
              </a:spcAft>
            </a:pPr>
            <a:endParaRPr lang="fr-FR" sz="1600" dirty="0" smtClean="0">
              <a:solidFill>
                <a:schemeClr val="tx1"/>
              </a:solidFill>
            </a:endParaRPr>
          </a:p>
          <a:p>
            <a:pPr marL="0" indent="0" algn="l">
              <a:spcAft>
                <a:spcPts val="600"/>
              </a:spcAft>
            </a:pPr>
            <a:r>
              <a:rPr lang="fr-FR" sz="1800" dirty="0">
                <a:solidFill>
                  <a:schemeClr val="tx1"/>
                </a:solidFill>
              </a:rPr>
              <a:t>Exigences 3.3.4 et 3.3.5 </a:t>
            </a:r>
            <a:r>
              <a:rPr lang="fr-FR" sz="1800" dirty="0" smtClean="0">
                <a:solidFill>
                  <a:schemeClr val="tx1"/>
                </a:solidFill>
              </a:rPr>
              <a:t>: Maintenance </a:t>
            </a:r>
            <a:r>
              <a:rPr lang="fr-FR" sz="1800" dirty="0">
                <a:solidFill>
                  <a:schemeClr val="tx1"/>
                </a:solidFill>
              </a:rPr>
              <a:t>et contrôle </a:t>
            </a:r>
            <a:r>
              <a:rPr lang="fr-FR" sz="1800" dirty="0" smtClean="0">
                <a:solidFill>
                  <a:schemeClr val="tx1"/>
                </a:solidFill>
              </a:rPr>
              <a:t>techniques</a:t>
            </a:r>
          </a:p>
          <a:p>
            <a:pPr marL="285750" indent="-285750" algn="l">
              <a:spcAft>
                <a:spcPts val="600"/>
              </a:spcAft>
              <a:buFont typeface="Wingdings" panose="05000000000000000000" pitchFamily="2" charset="2"/>
              <a:buChar char="q"/>
            </a:pPr>
            <a:r>
              <a:rPr lang="fr-FR" sz="1700" b="0" dirty="0">
                <a:solidFill>
                  <a:schemeClr val="tx1"/>
                </a:solidFill>
              </a:rPr>
              <a:t>La maintenance du véhicule doit être effectuée conformément aux exigences du constructeur et porter à minima sur les points spécifiés dans la </a:t>
            </a:r>
            <a:r>
              <a:rPr lang="fr-FR" sz="1700" b="0" dirty="0" smtClean="0">
                <a:solidFill>
                  <a:schemeClr val="tx1"/>
                </a:solidFill>
              </a:rPr>
              <a:t>règle.</a:t>
            </a:r>
            <a:endParaRPr lang="fr-FR" sz="1700" b="0" dirty="0">
              <a:solidFill>
                <a:schemeClr val="tx1"/>
              </a:solidFill>
            </a:endParaRPr>
          </a:p>
          <a:p>
            <a:pPr marL="285750" indent="-285750" algn="l">
              <a:spcAft>
                <a:spcPts val="600"/>
              </a:spcAft>
              <a:buFont typeface="Wingdings" panose="05000000000000000000" pitchFamily="2" charset="2"/>
              <a:buChar char="q"/>
            </a:pPr>
            <a:r>
              <a:rPr lang="fr-FR" sz="1700" b="0" dirty="0">
                <a:solidFill>
                  <a:schemeClr val="tx1"/>
                </a:solidFill>
              </a:rPr>
              <a:t>Les véhicules doivent passer une inspection technique par un concessionnaire officiel ou un organisme agréé par l’entité et porter à minima sur les points spécifiés dans la règle. Dans les pays à risques routiers élevés, la fréquence est au minimum annuelle, dans les autres pays les organismes agréés par les autorités et la périodicité fixée par la réglementation satisfont à la règle</a:t>
            </a:r>
            <a:r>
              <a:rPr lang="fr-FR" sz="1700" b="0" dirty="0" smtClean="0">
                <a:solidFill>
                  <a:schemeClr val="tx1"/>
                </a:solidFill>
              </a:rPr>
              <a:t>.</a:t>
            </a:r>
            <a:endParaRPr lang="fr-FR" sz="1700" b="0" dirty="0">
              <a:solidFill>
                <a:schemeClr val="tx1"/>
              </a:solidFill>
            </a:endParaRPr>
          </a:p>
          <a:p>
            <a:pPr marL="0" indent="0" algn="l">
              <a:spcBef>
                <a:spcPts val="1200"/>
              </a:spcBef>
              <a:spcAft>
                <a:spcPts val="600"/>
              </a:spcAft>
            </a:pPr>
            <a:endParaRPr lang="fr-FR" sz="1700" i="1" dirty="0" smtClean="0">
              <a:solidFill>
                <a:schemeClr val="accent6">
                  <a:lumMod val="75000"/>
                </a:schemeClr>
              </a:solidFill>
              <a:latin typeface="+mn-lt"/>
            </a:endParaRPr>
          </a:p>
          <a:p>
            <a:pPr marL="0" indent="0" algn="l">
              <a:spcAft>
                <a:spcPts val="600"/>
              </a:spcAft>
            </a:pPr>
            <a:r>
              <a:rPr lang="fr-FR" sz="1700" b="0" dirty="0" smtClean="0">
                <a:solidFill>
                  <a:srgbClr val="FF9900"/>
                </a:solidFill>
                <a:latin typeface="+mn-lt"/>
              </a:rPr>
              <a:t>Pour le </a:t>
            </a:r>
            <a:r>
              <a:rPr lang="fr-FR" sz="1700" b="0" dirty="0" smtClean="0">
                <a:solidFill>
                  <a:srgbClr val="FF9900"/>
                </a:solidFill>
                <a:latin typeface="+mn-lt"/>
              </a:rPr>
              <a:t>M&amp;S, </a:t>
            </a:r>
            <a:r>
              <a:rPr lang="fr-FR" sz="1700" b="0" dirty="0" smtClean="0">
                <a:solidFill>
                  <a:srgbClr val="FF9900"/>
                </a:solidFill>
                <a:latin typeface="+mn-lt"/>
              </a:rPr>
              <a:t>détailler les </a:t>
            </a:r>
            <a:r>
              <a:rPr lang="fr-FR" sz="1700" b="0" dirty="0">
                <a:solidFill>
                  <a:srgbClr val="FF9900"/>
                </a:solidFill>
                <a:latin typeface="+mn-lt"/>
              </a:rPr>
              <a:t>points de contrôle et </a:t>
            </a:r>
            <a:r>
              <a:rPr lang="fr-FR" sz="1700" b="0" dirty="0" smtClean="0">
                <a:solidFill>
                  <a:srgbClr val="FF9900"/>
                </a:solidFill>
                <a:latin typeface="+mn-lt"/>
              </a:rPr>
              <a:t>la </a:t>
            </a:r>
            <a:r>
              <a:rPr lang="fr-FR" sz="1700" b="0" dirty="0">
                <a:solidFill>
                  <a:srgbClr val="FF9900"/>
                </a:solidFill>
                <a:latin typeface="+mn-lt"/>
              </a:rPr>
              <a:t>fréquence des inspections </a:t>
            </a:r>
            <a:r>
              <a:rPr lang="fr-FR" sz="1700" b="0" dirty="0" smtClean="0">
                <a:solidFill>
                  <a:srgbClr val="FF9900"/>
                </a:solidFill>
                <a:latin typeface="+mn-lt"/>
              </a:rPr>
              <a:t>techniques.</a:t>
            </a:r>
            <a:endParaRPr lang="fr-FR" sz="1700" b="0" dirty="0">
              <a:solidFill>
                <a:srgbClr val="FF9900"/>
              </a:solidFill>
              <a:latin typeface="+mn-lt"/>
            </a:endParaRPr>
          </a:p>
        </p:txBody>
      </p:sp>
    </p:spTree>
    <p:extLst>
      <p:ext uri="{BB962C8B-B14F-4D97-AF65-F5344CB8AC3E}">
        <p14:creationId xmlns:p14="http://schemas.microsoft.com/office/powerpoint/2010/main" val="3462209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548678"/>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err="1">
                <a:solidFill>
                  <a:schemeClr val="tx1"/>
                </a:solidFill>
              </a:rPr>
              <a:t>Gestion</a:t>
            </a:r>
            <a:r>
              <a:rPr lang="en-US" u="sng" dirty="0">
                <a:solidFill>
                  <a:schemeClr val="tx1"/>
                </a:solidFill>
              </a:rPr>
              <a:t> des </a:t>
            </a:r>
            <a:r>
              <a:rPr lang="en-US" u="sng" dirty="0" err="1" smtClean="0">
                <a:solidFill>
                  <a:schemeClr val="tx1"/>
                </a:solidFill>
              </a:rPr>
              <a:t>déplacements</a:t>
            </a:r>
            <a:r>
              <a:rPr lang="en-US" u="sng" dirty="0" smtClean="0">
                <a:solidFill>
                  <a:schemeClr val="tx1"/>
                </a:solidFill>
              </a:rPr>
              <a:t> </a:t>
            </a:r>
            <a:endParaRPr lang="en-US" sz="800" dirty="0" smtClean="0">
              <a:solidFill>
                <a:schemeClr val="tx1"/>
              </a:solidFill>
            </a:endParaRPr>
          </a:p>
          <a:p>
            <a:pPr marL="0" indent="0" algn="l">
              <a:spcAft>
                <a:spcPts val="600"/>
              </a:spcAft>
            </a:pPr>
            <a:endParaRPr lang="fr-FR" sz="300" dirty="0" smtClean="0">
              <a:solidFill>
                <a:schemeClr val="tx1"/>
              </a:solidFill>
            </a:endParaRPr>
          </a:p>
          <a:p>
            <a:pPr marL="0" indent="0" algn="l">
              <a:spcAft>
                <a:spcPts val="600"/>
              </a:spcAft>
            </a:pPr>
            <a:r>
              <a:rPr lang="fr-FR" sz="1800" dirty="0">
                <a:solidFill>
                  <a:schemeClr val="tx1"/>
                </a:solidFill>
              </a:rPr>
              <a:t>Exigence 3.4.1 </a:t>
            </a:r>
            <a:r>
              <a:rPr lang="fr-FR" sz="1800" dirty="0" smtClean="0">
                <a:solidFill>
                  <a:schemeClr val="tx1"/>
                </a:solidFill>
              </a:rPr>
              <a:t>: Limites </a:t>
            </a:r>
            <a:r>
              <a:rPr lang="fr-FR" sz="1800" dirty="0">
                <a:solidFill>
                  <a:schemeClr val="tx1"/>
                </a:solidFill>
              </a:rPr>
              <a:t>de </a:t>
            </a:r>
            <a:r>
              <a:rPr lang="fr-FR" sz="1800" dirty="0" smtClean="0">
                <a:solidFill>
                  <a:schemeClr val="tx1"/>
                </a:solidFill>
              </a:rPr>
              <a:t>vitesse </a:t>
            </a:r>
            <a:r>
              <a:rPr lang="fr-FR" sz="1800" dirty="0">
                <a:solidFill>
                  <a:schemeClr val="tx1"/>
                </a:solidFill>
              </a:rPr>
              <a:t>et de temps de conduite et de </a:t>
            </a:r>
            <a:r>
              <a:rPr lang="fr-FR" sz="1800" dirty="0" smtClean="0">
                <a:solidFill>
                  <a:schemeClr val="tx1"/>
                </a:solidFill>
              </a:rPr>
              <a:t>repos</a:t>
            </a:r>
          </a:p>
          <a:p>
            <a:pPr marL="285750" indent="-285750" algn="l">
              <a:spcAft>
                <a:spcPts val="300"/>
              </a:spcAft>
              <a:buFont typeface="Wingdings" panose="05000000000000000000" pitchFamily="2" charset="2"/>
              <a:buChar char="q"/>
            </a:pPr>
            <a:r>
              <a:rPr lang="fr-FR" sz="1700" b="0" dirty="0">
                <a:solidFill>
                  <a:schemeClr val="tx1"/>
                </a:solidFill>
              </a:rPr>
              <a:t>Obligation de définir les vitesses limites par type de route et par type de véhicule si la réglementation est jugée insuffisante en la </a:t>
            </a:r>
            <a:r>
              <a:rPr lang="fr-FR" sz="1700" b="0" dirty="0" smtClean="0">
                <a:solidFill>
                  <a:schemeClr val="tx1"/>
                </a:solidFill>
              </a:rPr>
              <a:t>matière.</a:t>
            </a:r>
            <a:endParaRPr lang="fr-FR" sz="1700" b="0" dirty="0">
              <a:solidFill>
                <a:schemeClr val="tx1"/>
              </a:solidFill>
            </a:endParaRPr>
          </a:p>
          <a:p>
            <a:pPr marL="285750" indent="-285750" algn="l">
              <a:spcAft>
                <a:spcPts val="300"/>
              </a:spcAft>
              <a:buFont typeface="Wingdings" panose="05000000000000000000" pitchFamily="2" charset="2"/>
              <a:buChar char="q"/>
            </a:pPr>
            <a:r>
              <a:rPr lang="fr-FR" sz="1700" b="0" dirty="0">
                <a:solidFill>
                  <a:schemeClr val="tx1"/>
                </a:solidFill>
              </a:rPr>
              <a:t>Obligation d’effectuer une pause de 10 minutes pour les VL toutes les 2 heures de conduite et de ne pas dépasser 7 heures de conduite par </a:t>
            </a:r>
            <a:r>
              <a:rPr lang="fr-FR" sz="1700" b="0" dirty="0" smtClean="0">
                <a:solidFill>
                  <a:schemeClr val="tx1"/>
                </a:solidFill>
              </a:rPr>
              <a:t>jour.</a:t>
            </a:r>
            <a:endParaRPr lang="fr-FR" sz="1700" b="0" dirty="0">
              <a:solidFill>
                <a:schemeClr val="tx1"/>
              </a:solidFill>
            </a:endParaRPr>
          </a:p>
          <a:p>
            <a:pPr marL="285750" indent="-285750" algn="l">
              <a:spcAft>
                <a:spcPts val="300"/>
              </a:spcAft>
              <a:buFont typeface="Wingdings" panose="05000000000000000000" pitchFamily="2" charset="2"/>
              <a:buChar char="q"/>
            </a:pPr>
            <a:r>
              <a:rPr lang="fr-FR" sz="1700" b="0" dirty="0">
                <a:solidFill>
                  <a:schemeClr val="tx1"/>
                </a:solidFill>
              </a:rPr>
              <a:t>Obligation de définir les temps de conduite, de pause, de repos journalier et hebdomadaire pour les véhicules lourds sans dépasser les limites fixées par la </a:t>
            </a:r>
            <a:r>
              <a:rPr lang="fr-FR" sz="1700" b="0" dirty="0" smtClean="0">
                <a:solidFill>
                  <a:schemeClr val="tx1"/>
                </a:solidFill>
              </a:rPr>
              <a:t>règle.</a:t>
            </a:r>
            <a:endParaRPr lang="fr-FR" sz="1700" b="0" dirty="0">
              <a:solidFill>
                <a:schemeClr val="tx1"/>
              </a:solidFill>
            </a:endParaRPr>
          </a:p>
          <a:p>
            <a:pPr marL="285750" indent="-285750" algn="l">
              <a:spcAft>
                <a:spcPts val="300"/>
              </a:spcAft>
              <a:buFont typeface="Wingdings" panose="05000000000000000000" pitchFamily="2" charset="2"/>
              <a:buChar char="q"/>
            </a:pPr>
            <a:r>
              <a:rPr lang="fr-FR" sz="1700" b="0" dirty="0" smtClean="0">
                <a:solidFill>
                  <a:schemeClr val="tx1"/>
                </a:solidFill>
              </a:rPr>
              <a:t>La définition des règles </a:t>
            </a:r>
            <a:r>
              <a:rPr lang="fr-FR" sz="1700" b="0" dirty="0">
                <a:solidFill>
                  <a:schemeClr val="tx1"/>
                </a:solidFill>
              </a:rPr>
              <a:t>liées à </a:t>
            </a:r>
            <a:r>
              <a:rPr lang="fr-FR" sz="1700" b="0" dirty="0" smtClean="0">
                <a:solidFill>
                  <a:schemeClr val="tx1"/>
                </a:solidFill>
              </a:rPr>
              <a:t>une éventuelle </a:t>
            </a:r>
            <a:r>
              <a:rPr lang="fr-FR" sz="1700" b="0" dirty="0">
                <a:solidFill>
                  <a:schemeClr val="tx1"/>
                </a:solidFill>
              </a:rPr>
              <a:t>interdiction de la conduite de </a:t>
            </a:r>
            <a:r>
              <a:rPr lang="fr-FR" sz="1700" b="0" dirty="0" smtClean="0">
                <a:solidFill>
                  <a:schemeClr val="tx1"/>
                </a:solidFill>
              </a:rPr>
              <a:t>nuit</a:t>
            </a:r>
            <a:r>
              <a:rPr lang="fr-FR" sz="1700" b="0" dirty="0" smtClean="0">
                <a:solidFill>
                  <a:schemeClr val="tx1"/>
                </a:solidFill>
              </a:rPr>
              <a:t>.</a:t>
            </a:r>
          </a:p>
          <a:p>
            <a:pPr marL="0" indent="0" algn="l">
              <a:spcAft>
                <a:spcPts val="600"/>
              </a:spcAft>
            </a:pPr>
            <a:endParaRPr lang="fr-FR" sz="500" b="0" dirty="0" smtClean="0">
              <a:solidFill>
                <a:schemeClr val="tx1"/>
              </a:solidFill>
            </a:endParaRPr>
          </a:p>
          <a:p>
            <a:pPr marL="0" indent="0" algn="l">
              <a:spcBef>
                <a:spcPts val="600"/>
              </a:spcBef>
              <a:spcAft>
                <a:spcPts val="600"/>
              </a:spcAft>
            </a:pPr>
            <a:r>
              <a:rPr lang="fr-FR" sz="1800" dirty="0">
                <a:solidFill>
                  <a:schemeClr val="tx1"/>
                </a:solidFill>
              </a:rPr>
              <a:t>Exigence </a:t>
            </a:r>
            <a:r>
              <a:rPr lang="fr-FR" sz="1800" dirty="0" smtClean="0">
                <a:solidFill>
                  <a:schemeClr val="tx1"/>
                </a:solidFill>
              </a:rPr>
              <a:t>3.4.2 : Obligations de contrôler le respect de ces points à l’aide des OBC pour les pays à risques routiers élevés</a:t>
            </a:r>
          </a:p>
          <a:p>
            <a:pPr marL="0" indent="0" algn="l">
              <a:spcAft>
                <a:spcPts val="600"/>
              </a:spcAft>
            </a:pPr>
            <a:endParaRPr lang="fr-FR" sz="500" b="0" dirty="0" smtClean="0">
              <a:solidFill>
                <a:srgbClr val="FF9900"/>
              </a:solidFill>
            </a:endParaRPr>
          </a:p>
          <a:p>
            <a:pPr marL="0" indent="0" algn="l">
              <a:spcAft>
                <a:spcPts val="600"/>
              </a:spcAft>
            </a:pPr>
            <a:r>
              <a:rPr lang="fr-FR" sz="1700" b="0" dirty="0" smtClean="0">
                <a:solidFill>
                  <a:srgbClr val="FF9900"/>
                </a:solidFill>
              </a:rPr>
              <a:t>La </a:t>
            </a:r>
            <a:r>
              <a:rPr lang="fr-FR" sz="1700" b="0" dirty="0">
                <a:solidFill>
                  <a:srgbClr val="FF9900"/>
                </a:solidFill>
              </a:rPr>
              <a:t>plupart des recommandations </a:t>
            </a:r>
            <a:r>
              <a:rPr lang="fr-FR" sz="1700" b="0" dirty="0" smtClean="0">
                <a:solidFill>
                  <a:srgbClr val="FF9900"/>
                </a:solidFill>
              </a:rPr>
              <a:t>concernant les VL sont transformées </a:t>
            </a:r>
            <a:r>
              <a:rPr lang="fr-FR" sz="1700" b="0" dirty="0">
                <a:solidFill>
                  <a:srgbClr val="FF9900"/>
                </a:solidFill>
              </a:rPr>
              <a:t>en </a:t>
            </a:r>
            <a:r>
              <a:rPr lang="fr-FR" sz="1700" b="0" dirty="0" smtClean="0">
                <a:solidFill>
                  <a:srgbClr val="FF9900"/>
                </a:solidFill>
              </a:rPr>
              <a:t>exigences. </a:t>
            </a:r>
          </a:p>
          <a:p>
            <a:pPr marL="0" indent="0" algn="l">
              <a:spcAft>
                <a:spcPts val="600"/>
              </a:spcAft>
            </a:pPr>
            <a:r>
              <a:rPr lang="fr-FR" sz="1700" b="0" dirty="0" smtClean="0">
                <a:solidFill>
                  <a:srgbClr val="FF0000"/>
                </a:solidFill>
              </a:rPr>
              <a:t>Nouveau pour le </a:t>
            </a:r>
            <a:r>
              <a:rPr lang="fr-FR" sz="1700" b="0" dirty="0" smtClean="0">
                <a:solidFill>
                  <a:srgbClr val="FF0000"/>
                </a:solidFill>
              </a:rPr>
              <a:t>M&amp;S </a:t>
            </a:r>
            <a:r>
              <a:rPr lang="fr-FR" sz="1700" b="0" dirty="0" smtClean="0">
                <a:solidFill>
                  <a:srgbClr val="FF0000"/>
                </a:solidFill>
              </a:rPr>
              <a:t>en ce qui concerne les PL (à </a:t>
            </a:r>
            <a:r>
              <a:rPr lang="fr-FR" sz="1700" b="0" dirty="0">
                <a:solidFill>
                  <a:srgbClr val="FF0000"/>
                </a:solidFill>
              </a:rPr>
              <a:t>l’exception de la zone </a:t>
            </a:r>
            <a:r>
              <a:rPr lang="fr-FR" sz="1700" b="0" dirty="0" smtClean="0">
                <a:solidFill>
                  <a:srgbClr val="FF0000"/>
                </a:solidFill>
              </a:rPr>
              <a:t>PATROM).</a:t>
            </a:r>
            <a:r>
              <a:rPr lang="fr-FR" sz="1700" b="0" dirty="0" smtClean="0">
                <a:solidFill>
                  <a:srgbClr val="FF0000"/>
                </a:solidFill>
                <a:latin typeface="+mn-lt"/>
              </a:rPr>
              <a:t> </a:t>
            </a:r>
            <a:endParaRPr lang="fr-FR" sz="1700" b="0" dirty="0" smtClean="0">
              <a:solidFill>
                <a:srgbClr val="FF0000"/>
              </a:solidFill>
              <a:latin typeface="+mn-lt"/>
            </a:endParaRPr>
          </a:p>
          <a:p>
            <a:pPr marL="0" indent="0" algn="l">
              <a:spcAft>
                <a:spcPts val="600"/>
              </a:spcAft>
            </a:pPr>
            <a:r>
              <a:rPr lang="fr-FR" sz="1700" b="0" dirty="0">
                <a:solidFill>
                  <a:srgbClr val="0070C0"/>
                </a:solidFill>
              </a:rPr>
              <a:t>Conduite de nuit interdite dans le nouveau PATROM pour les pays à risques routiers élevés</a:t>
            </a:r>
            <a:r>
              <a:rPr lang="fr-FR" sz="1700" b="0" dirty="0" smtClean="0">
                <a:solidFill>
                  <a:srgbClr val="0070C0"/>
                </a:solidFill>
              </a:rPr>
              <a:t>.</a:t>
            </a:r>
            <a:endParaRPr lang="fr-FR" sz="1700" b="0" dirty="0">
              <a:solidFill>
                <a:srgbClr val="FF0000"/>
              </a:solidFill>
              <a:latin typeface="+mn-lt"/>
            </a:endParaRPr>
          </a:p>
          <a:p>
            <a:pPr marL="0" indent="0" algn="l">
              <a:spcAft>
                <a:spcPts val="600"/>
              </a:spcAft>
            </a:pPr>
            <a:r>
              <a:rPr lang="fr-FR" sz="1700" b="0" i="1" dirty="0" smtClean="0">
                <a:solidFill>
                  <a:schemeClr val="tx1"/>
                </a:solidFill>
                <a:latin typeface="+mn-lt"/>
              </a:rPr>
              <a:t>Note :</a:t>
            </a:r>
            <a:endParaRPr lang="fr-FR" sz="1700" b="0" i="1" dirty="0">
              <a:solidFill>
                <a:schemeClr val="tx1"/>
              </a:solidFill>
              <a:latin typeface="+mn-lt"/>
            </a:endParaRPr>
          </a:p>
          <a:p>
            <a:pPr marL="285750" indent="-285750" algn="l">
              <a:spcAft>
                <a:spcPts val="600"/>
              </a:spcAft>
              <a:buFont typeface="Wingdings" panose="05000000000000000000" pitchFamily="2" charset="2"/>
              <a:buChar char="q"/>
            </a:pPr>
            <a:r>
              <a:rPr lang="fr-FR" sz="1700" b="0" i="1" dirty="0">
                <a:solidFill>
                  <a:schemeClr val="tx1"/>
                </a:solidFill>
              </a:rPr>
              <a:t>Les exigences en terme de temps de conduite, de pause, de repos journalier et hebdomadaire existent déjà dans les règlementations européennes et en Amérique du nord pour les véhicules lourds. </a:t>
            </a:r>
          </a:p>
        </p:txBody>
      </p:sp>
    </p:spTree>
    <p:extLst>
      <p:ext uri="{BB962C8B-B14F-4D97-AF65-F5344CB8AC3E}">
        <p14:creationId xmlns:p14="http://schemas.microsoft.com/office/powerpoint/2010/main" val="695240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548678"/>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US" u="sng" dirty="0" err="1">
                <a:solidFill>
                  <a:schemeClr val="tx1"/>
                </a:solidFill>
              </a:rPr>
              <a:t>Gestion</a:t>
            </a:r>
            <a:r>
              <a:rPr lang="en-US" u="sng" dirty="0">
                <a:solidFill>
                  <a:schemeClr val="tx1"/>
                </a:solidFill>
              </a:rPr>
              <a:t> des </a:t>
            </a:r>
            <a:r>
              <a:rPr lang="en-US" u="sng" dirty="0" err="1">
                <a:solidFill>
                  <a:schemeClr val="tx1"/>
                </a:solidFill>
              </a:rPr>
              <a:t>déplacements</a:t>
            </a:r>
            <a:r>
              <a:rPr lang="en-US" u="sng" dirty="0">
                <a:solidFill>
                  <a:schemeClr val="tx1"/>
                </a:solidFill>
              </a:rPr>
              <a:t> </a:t>
            </a:r>
            <a:endParaRPr lang="en-US" sz="900" dirty="0">
              <a:solidFill>
                <a:schemeClr val="tx1"/>
              </a:solidFill>
            </a:endParaRPr>
          </a:p>
          <a:p>
            <a:pPr marL="0" indent="0" algn="l">
              <a:spcAft>
                <a:spcPts val="600"/>
              </a:spcAft>
            </a:pPr>
            <a:endParaRPr lang="fr-FR" sz="300" dirty="0" smtClean="0">
              <a:solidFill>
                <a:schemeClr val="tx1"/>
              </a:solidFill>
            </a:endParaRPr>
          </a:p>
          <a:p>
            <a:pPr marL="0" indent="0" algn="l">
              <a:spcAft>
                <a:spcPts val="600"/>
              </a:spcAft>
            </a:pPr>
            <a:r>
              <a:rPr lang="fr-FR" sz="1800" dirty="0">
                <a:solidFill>
                  <a:schemeClr val="tx1"/>
                </a:solidFill>
              </a:rPr>
              <a:t>Exigence 3.4.3 </a:t>
            </a:r>
            <a:r>
              <a:rPr lang="fr-FR" sz="1800" dirty="0" smtClean="0">
                <a:solidFill>
                  <a:schemeClr val="tx1"/>
                </a:solidFill>
              </a:rPr>
              <a:t>: Plan </a:t>
            </a:r>
            <a:r>
              <a:rPr lang="fr-FR" sz="1800" dirty="0">
                <a:solidFill>
                  <a:schemeClr val="tx1"/>
                </a:solidFill>
              </a:rPr>
              <a:t>de </a:t>
            </a:r>
            <a:r>
              <a:rPr lang="fr-FR" sz="1800" dirty="0" smtClean="0">
                <a:solidFill>
                  <a:schemeClr val="tx1"/>
                </a:solidFill>
              </a:rPr>
              <a:t>gestion </a:t>
            </a:r>
            <a:r>
              <a:rPr lang="fr-FR" sz="1800" dirty="0">
                <a:solidFill>
                  <a:schemeClr val="tx1"/>
                </a:solidFill>
              </a:rPr>
              <a:t>du déplacement dans les pays à risques routiers élevés pour les transports collectifs et de </a:t>
            </a:r>
            <a:r>
              <a:rPr lang="fr-FR" sz="1800" dirty="0" smtClean="0">
                <a:solidFill>
                  <a:schemeClr val="tx1"/>
                </a:solidFill>
              </a:rPr>
              <a:t>marchandises</a:t>
            </a:r>
          </a:p>
          <a:p>
            <a:pPr marL="285750" indent="-285750" algn="l">
              <a:spcAft>
                <a:spcPts val="600"/>
              </a:spcAft>
              <a:buFont typeface="Wingdings" panose="05000000000000000000" pitchFamily="2" charset="2"/>
              <a:buChar char="q"/>
            </a:pPr>
            <a:r>
              <a:rPr lang="fr-FR" sz="1700" b="0" dirty="0">
                <a:solidFill>
                  <a:schemeClr val="tx1"/>
                </a:solidFill>
              </a:rPr>
              <a:t>Pour les trajets de plus de 150 km ou </a:t>
            </a:r>
            <a:r>
              <a:rPr lang="fr-FR" sz="1700" b="0" dirty="0" smtClean="0">
                <a:solidFill>
                  <a:schemeClr val="tx1"/>
                </a:solidFill>
              </a:rPr>
              <a:t>3 heures.</a:t>
            </a:r>
            <a:endParaRPr lang="fr-FR" sz="1700" b="0" dirty="0">
              <a:solidFill>
                <a:schemeClr val="tx1"/>
              </a:solidFill>
            </a:endParaRPr>
          </a:p>
          <a:p>
            <a:pPr marL="285750" indent="-285750" algn="l">
              <a:spcAft>
                <a:spcPts val="600"/>
              </a:spcAft>
              <a:buFont typeface="Wingdings" panose="05000000000000000000" pitchFamily="2" charset="2"/>
              <a:buChar char="q"/>
            </a:pPr>
            <a:r>
              <a:rPr lang="fr-FR" sz="1700" b="0" dirty="0">
                <a:solidFill>
                  <a:schemeClr val="tx1"/>
                </a:solidFill>
              </a:rPr>
              <a:t>Obligation d’établissement d’un plan de déplacement avec le conducteur afin de définir l’itinéraire le plus adapté, les lieux de pause, l’heure prévue d’arrivée, les principaux dangers routiers , les fréquences de communication et les éventuelles consignes </a:t>
            </a:r>
            <a:r>
              <a:rPr lang="fr-FR" sz="1700" b="0" dirty="0" smtClean="0">
                <a:solidFill>
                  <a:schemeClr val="tx1"/>
                </a:solidFill>
              </a:rPr>
              <a:t>spécifiques.</a:t>
            </a:r>
            <a:endParaRPr lang="fr-FR" sz="1700" b="0" dirty="0">
              <a:solidFill>
                <a:schemeClr val="tx1"/>
              </a:solidFill>
            </a:endParaRPr>
          </a:p>
          <a:p>
            <a:pPr marL="0" indent="0" algn="l">
              <a:spcAft>
                <a:spcPts val="600"/>
              </a:spcAft>
            </a:pPr>
            <a:endParaRPr lang="fr-FR" sz="1700" b="0" i="1" dirty="0" smtClean="0">
              <a:solidFill>
                <a:schemeClr val="tx1"/>
              </a:solidFill>
              <a:latin typeface="+mn-lt"/>
            </a:endParaRPr>
          </a:p>
          <a:p>
            <a:pPr marL="0" indent="0" algn="l">
              <a:spcAft>
                <a:spcPts val="600"/>
              </a:spcAft>
            </a:pPr>
            <a:r>
              <a:rPr lang="fr-FR" sz="1700" b="0" dirty="0" smtClean="0">
                <a:solidFill>
                  <a:srgbClr val="FF9900"/>
                </a:solidFill>
                <a:latin typeface="+mn-lt"/>
              </a:rPr>
              <a:t>Nouveau pour le </a:t>
            </a:r>
            <a:r>
              <a:rPr lang="fr-FR" sz="1700" b="0" dirty="0" smtClean="0">
                <a:solidFill>
                  <a:srgbClr val="FF9900"/>
                </a:solidFill>
                <a:latin typeface="+mn-lt"/>
              </a:rPr>
              <a:t>M&amp;S </a:t>
            </a:r>
            <a:r>
              <a:rPr lang="fr-FR" sz="1700" b="0" dirty="0" smtClean="0">
                <a:solidFill>
                  <a:srgbClr val="FF9900"/>
                </a:solidFill>
                <a:latin typeface="+mn-lt"/>
              </a:rPr>
              <a:t>à </a:t>
            </a:r>
            <a:r>
              <a:rPr lang="fr-FR" sz="1700" b="0" dirty="0">
                <a:solidFill>
                  <a:srgbClr val="FF9900"/>
                </a:solidFill>
                <a:latin typeface="+mn-lt"/>
              </a:rPr>
              <a:t>l’exception de la zone PATROM où l’exigence est partiellement en place</a:t>
            </a:r>
            <a:r>
              <a:rPr lang="fr-FR" sz="1700" b="0" dirty="0" smtClean="0">
                <a:solidFill>
                  <a:srgbClr val="FF9900"/>
                </a:solidFill>
                <a:latin typeface="+mn-lt"/>
              </a:rPr>
              <a:t>.</a:t>
            </a:r>
            <a:endParaRPr lang="fr-FR" sz="1700" b="0" dirty="0">
              <a:solidFill>
                <a:srgbClr val="FF9900"/>
              </a:solidFill>
              <a:latin typeface="+mn-lt"/>
            </a:endParaRPr>
          </a:p>
        </p:txBody>
      </p:sp>
    </p:spTree>
    <p:extLst>
      <p:ext uri="{BB962C8B-B14F-4D97-AF65-F5344CB8AC3E}">
        <p14:creationId xmlns:p14="http://schemas.microsoft.com/office/powerpoint/2010/main" val="4002416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548678"/>
            <a:ext cx="11161240" cy="583264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u="sng" dirty="0">
                <a:solidFill>
                  <a:schemeClr val="tx1"/>
                </a:solidFill>
              </a:rPr>
              <a:t>Analyses des Risques, Plan d’Urgence, Plan de </a:t>
            </a:r>
            <a:r>
              <a:rPr lang="fr-FR" u="sng" dirty="0" smtClean="0">
                <a:solidFill>
                  <a:schemeClr val="tx1"/>
                </a:solidFill>
              </a:rPr>
              <a:t>Sûreté</a:t>
            </a:r>
            <a:r>
              <a:rPr lang="en-US" u="sng" dirty="0" smtClean="0">
                <a:solidFill>
                  <a:schemeClr val="tx1"/>
                </a:solidFill>
              </a:rPr>
              <a:t> </a:t>
            </a:r>
            <a:endParaRPr lang="en-US" sz="800" dirty="0" smtClean="0">
              <a:solidFill>
                <a:schemeClr val="tx1"/>
              </a:solidFill>
            </a:endParaRPr>
          </a:p>
          <a:p>
            <a:pPr marL="0" indent="0" algn="l">
              <a:spcAft>
                <a:spcPts val="600"/>
              </a:spcAft>
            </a:pPr>
            <a:endParaRPr lang="fr-FR" sz="300" dirty="0" smtClean="0">
              <a:solidFill>
                <a:schemeClr val="tx1"/>
              </a:solidFill>
            </a:endParaRPr>
          </a:p>
          <a:p>
            <a:pPr marL="0" indent="0" algn="l">
              <a:spcAft>
                <a:spcPts val="600"/>
              </a:spcAft>
            </a:pPr>
            <a:r>
              <a:rPr lang="fr-FR" sz="1800" dirty="0">
                <a:solidFill>
                  <a:schemeClr val="tx1"/>
                </a:solidFill>
              </a:rPr>
              <a:t>Exigence 3.5.1 </a:t>
            </a:r>
            <a:r>
              <a:rPr lang="fr-FR" sz="1800" dirty="0" smtClean="0">
                <a:solidFill>
                  <a:schemeClr val="tx1"/>
                </a:solidFill>
              </a:rPr>
              <a:t>: Analyse </a:t>
            </a:r>
            <a:r>
              <a:rPr lang="fr-FR" sz="1800" dirty="0">
                <a:solidFill>
                  <a:schemeClr val="tx1"/>
                </a:solidFill>
              </a:rPr>
              <a:t>des risques </a:t>
            </a:r>
            <a:r>
              <a:rPr lang="fr-FR" sz="1800" dirty="0" smtClean="0">
                <a:solidFill>
                  <a:schemeClr val="tx1"/>
                </a:solidFill>
              </a:rPr>
              <a:t>routiers</a:t>
            </a:r>
            <a:endParaRPr lang="fr-FR" sz="1800" dirty="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Pour les pays à risques routiers élevés.</a:t>
            </a:r>
          </a:p>
          <a:p>
            <a:pPr marL="0" indent="0" algn="l">
              <a:spcBef>
                <a:spcPts val="600"/>
              </a:spcBef>
              <a:spcAft>
                <a:spcPts val="600"/>
              </a:spcAft>
            </a:pPr>
            <a:r>
              <a:rPr lang="fr-FR" sz="1800" dirty="0">
                <a:solidFill>
                  <a:schemeClr val="tx1"/>
                </a:solidFill>
              </a:rPr>
              <a:t>Exigence 3.5.2 </a:t>
            </a:r>
            <a:r>
              <a:rPr lang="fr-FR" sz="1800" dirty="0" smtClean="0">
                <a:solidFill>
                  <a:schemeClr val="tx1"/>
                </a:solidFill>
              </a:rPr>
              <a:t>: Analyse </a:t>
            </a:r>
            <a:r>
              <a:rPr lang="fr-FR" sz="1800" dirty="0">
                <a:solidFill>
                  <a:schemeClr val="tx1"/>
                </a:solidFill>
              </a:rPr>
              <a:t>des risques de </a:t>
            </a:r>
            <a:r>
              <a:rPr lang="fr-FR" sz="1800" dirty="0" smtClean="0">
                <a:solidFill>
                  <a:schemeClr val="tx1"/>
                </a:solidFill>
              </a:rPr>
              <a:t>l’activité</a:t>
            </a:r>
            <a:endParaRPr lang="fr-FR" sz="1800" dirty="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Pour tous les transports de marchandises dangereuses.</a:t>
            </a:r>
          </a:p>
          <a:p>
            <a:pPr marL="285750" indent="-285750" algn="l">
              <a:spcAft>
                <a:spcPts val="600"/>
              </a:spcAft>
              <a:buFont typeface="Wingdings" panose="05000000000000000000" pitchFamily="2" charset="2"/>
              <a:buChar char="q"/>
            </a:pPr>
            <a:r>
              <a:rPr lang="fr-FR" sz="1700" b="0" dirty="0" smtClean="0">
                <a:solidFill>
                  <a:schemeClr val="tx1"/>
                </a:solidFill>
              </a:rPr>
              <a:t>Pour les transports de marchandises ou transports collectifs dans les pays à risques routiers élevés.</a:t>
            </a:r>
          </a:p>
          <a:p>
            <a:pPr marL="0" indent="0" algn="l">
              <a:spcBef>
                <a:spcPts val="600"/>
              </a:spcBef>
              <a:spcAft>
                <a:spcPts val="600"/>
              </a:spcAft>
            </a:pPr>
            <a:r>
              <a:rPr lang="fr-FR" sz="1800" dirty="0">
                <a:solidFill>
                  <a:schemeClr val="tx1"/>
                </a:solidFill>
              </a:rPr>
              <a:t>Exigence 3.5.3 </a:t>
            </a:r>
            <a:r>
              <a:rPr lang="fr-FR" sz="1800" dirty="0" smtClean="0">
                <a:solidFill>
                  <a:schemeClr val="tx1"/>
                </a:solidFill>
              </a:rPr>
              <a:t>: Plan d’urgence</a:t>
            </a:r>
            <a:endParaRPr lang="fr-FR" sz="1800" dirty="0">
              <a:solidFill>
                <a:schemeClr val="tx1"/>
              </a:solidFill>
            </a:endParaRPr>
          </a:p>
          <a:p>
            <a:pPr marL="285750" indent="-285750" algn="l">
              <a:spcAft>
                <a:spcPts val="600"/>
              </a:spcAft>
              <a:buFont typeface="Wingdings" panose="05000000000000000000" pitchFamily="2" charset="2"/>
              <a:buChar char="q"/>
            </a:pPr>
            <a:r>
              <a:rPr lang="fr-FR" sz="1700" b="0" dirty="0" smtClean="0">
                <a:solidFill>
                  <a:schemeClr val="tx1"/>
                </a:solidFill>
              </a:rPr>
              <a:t>Pour les transports de marchandises dangereuses ou transports collectifs dans les pays à risques routiers élevés.</a:t>
            </a:r>
          </a:p>
          <a:p>
            <a:pPr marL="0" indent="0" algn="l">
              <a:spcBef>
                <a:spcPts val="600"/>
              </a:spcBef>
              <a:spcAft>
                <a:spcPts val="600"/>
              </a:spcAft>
            </a:pPr>
            <a:r>
              <a:rPr lang="fr-FR" sz="1800" dirty="0">
                <a:solidFill>
                  <a:schemeClr val="tx1"/>
                </a:solidFill>
              </a:rPr>
              <a:t>Exigence 3.5.4 </a:t>
            </a:r>
            <a:r>
              <a:rPr lang="fr-FR" sz="1800" dirty="0" smtClean="0">
                <a:solidFill>
                  <a:schemeClr val="tx1"/>
                </a:solidFill>
              </a:rPr>
              <a:t>: Plan de sûreté   </a:t>
            </a:r>
            <a:r>
              <a:rPr lang="fr-FR" sz="1800" b="0" i="1" dirty="0" smtClean="0">
                <a:solidFill>
                  <a:schemeClr val="tx1"/>
                </a:solidFill>
              </a:rPr>
              <a:t>[en accord avec la direction Sûreté]</a:t>
            </a:r>
          </a:p>
          <a:p>
            <a:pPr marL="285750" indent="-285750" algn="l">
              <a:spcAft>
                <a:spcPts val="600"/>
              </a:spcAft>
              <a:buFont typeface="Wingdings" panose="05000000000000000000" pitchFamily="2" charset="2"/>
              <a:buChar char="q"/>
            </a:pPr>
            <a:r>
              <a:rPr lang="fr-FR" sz="1700" b="0" dirty="0" smtClean="0">
                <a:solidFill>
                  <a:schemeClr val="tx1"/>
                </a:solidFill>
              </a:rPr>
              <a:t>Pour les opérations de transport de matières liquides, liquéfiées ou gazeuses, inflammables ou toxiques en citerne.</a:t>
            </a:r>
          </a:p>
          <a:p>
            <a:pPr marL="285750" indent="-285750" algn="l">
              <a:spcAft>
                <a:spcPts val="600"/>
              </a:spcAft>
              <a:buFont typeface="Arial" panose="020B0604020202020204" pitchFamily="34" charset="0"/>
              <a:buChar char="•"/>
            </a:pPr>
            <a:endParaRPr lang="en-US" sz="1700" b="0" dirty="0">
              <a:solidFill>
                <a:srgbClr val="FF0000"/>
              </a:solidFill>
            </a:endParaRPr>
          </a:p>
          <a:p>
            <a:pPr marL="0" indent="0" algn="l">
              <a:spcAft>
                <a:spcPts val="600"/>
              </a:spcAft>
            </a:pPr>
            <a:r>
              <a:rPr lang="fr-FR" sz="1700" b="0" dirty="0" smtClean="0">
                <a:solidFill>
                  <a:srgbClr val="FF0000"/>
                </a:solidFill>
                <a:latin typeface="+mn-lt"/>
              </a:rPr>
              <a:t>Nouveau pour le </a:t>
            </a:r>
            <a:r>
              <a:rPr lang="fr-FR" sz="1700" b="0" dirty="0" smtClean="0">
                <a:solidFill>
                  <a:srgbClr val="FF0000"/>
                </a:solidFill>
                <a:latin typeface="+mn-lt"/>
              </a:rPr>
              <a:t>M&amp;S </a:t>
            </a:r>
            <a:r>
              <a:rPr lang="fr-FR" sz="1700" b="0" dirty="0" smtClean="0">
                <a:solidFill>
                  <a:srgbClr val="FF0000"/>
                </a:solidFill>
                <a:latin typeface="+mn-lt"/>
              </a:rPr>
              <a:t>à l’exception de la zone PATROM.</a:t>
            </a:r>
          </a:p>
          <a:p>
            <a:pPr marL="0" indent="0" algn="l">
              <a:spcBef>
                <a:spcPts val="600"/>
              </a:spcBef>
              <a:spcAft>
                <a:spcPts val="600"/>
              </a:spcAft>
            </a:pPr>
            <a:r>
              <a:rPr lang="fr-FR" sz="1700" b="0" i="1" u="sng" dirty="0" smtClean="0">
                <a:solidFill>
                  <a:schemeClr val="tx1"/>
                </a:solidFill>
                <a:latin typeface="+mn-lt"/>
              </a:rPr>
              <a:t>Note</a:t>
            </a:r>
            <a:r>
              <a:rPr lang="fr-FR" sz="1700" b="0" i="1" dirty="0" smtClean="0">
                <a:solidFill>
                  <a:schemeClr val="tx1"/>
                </a:solidFill>
                <a:latin typeface="+mn-lt"/>
              </a:rPr>
              <a:t> : </a:t>
            </a:r>
            <a:r>
              <a:rPr lang="fr-FR" sz="1700" b="0" i="1" dirty="0">
                <a:solidFill>
                  <a:schemeClr val="tx1"/>
                </a:solidFill>
                <a:latin typeface="+mn-lt"/>
              </a:rPr>
              <a:t>La mise en place d’un plan de sûreté est imposée par la réglementation </a:t>
            </a:r>
            <a:r>
              <a:rPr lang="fr-FR" sz="1700" b="0" i="1" dirty="0" smtClean="0">
                <a:solidFill>
                  <a:schemeClr val="tx1"/>
                </a:solidFill>
                <a:latin typeface="+mn-lt"/>
              </a:rPr>
              <a:t>ADR</a:t>
            </a:r>
            <a:endParaRPr lang="fr-FR" sz="1500" b="0" i="1" dirty="0">
              <a:solidFill>
                <a:schemeClr val="tx1"/>
              </a:solidFill>
              <a:latin typeface="+mn-lt"/>
            </a:endParaRPr>
          </a:p>
        </p:txBody>
      </p:sp>
    </p:spTree>
    <p:extLst>
      <p:ext uri="{BB962C8B-B14F-4D97-AF65-F5344CB8AC3E}">
        <p14:creationId xmlns:p14="http://schemas.microsoft.com/office/powerpoint/2010/main" val="3677742425"/>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2b2b34eeafd090be7f1ffe44bc7f44d6">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1a8a3c7b7f0f9623ea4ae34e4d64b0ff"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wingCount xmlns="34675de5-4563-4f28-8d82-4e698848548e" xsi:nil="true"/>
    <RelevantLanguage xmlns="34675de5-4563-4f28-8d82-4e698848548e">1036;3082;1043;1031;2070</RelevantLanguage>
    <VariationGroupID xmlns="34675de5-4563-4f28-8d82-4e698848548e">11b48662-af26-4814-b855-b26479872b56</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2710a49e-dffe-4ea7-8fa7-876f5e3a7e4d</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2018-10-22T09:38:47+00:00</PublishingStartDate>
    <TaxCatchAll xmlns="6976bd83-f208-4589-bff3-a75963e94f6e">
      <Value>5</Value>
      <Value>4</Value>
      <Value>3</Value>
      <Value>2</Value>
      <Value>1</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B4101C-7D47-4B65-93B1-566EEB8737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C26BA1-78A3-453B-9FBD-D496DF888812}">
  <ds:schemaRefs>
    <ds:schemaRef ds:uri="http://schemas.microsoft.com/office/2006/metadata/properties"/>
    <ds:schemaRef ds:uri="34675de5-4563-4f28-8d82-4e698848548e"/>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www.w3.org/XML/1998/namespace"/>
    <ds:schemaRef ds:uri="http://purl.org/dc/elements/1.1/"/>
    <ds:schemaRef ds:uri="http://purl.org/dc/dcmitype/"/>
    <ds:schemaRef ds:uri="6976bd83-f208-4589-bff3-a75963e94f6e"/>
    <ds:schemaRef ds:uri="http://schemas.microsoft.com/sharepoint/v3"/>
  </ds:schemaRefs>
</ds:datastoreItem>
</file>

<file path=customXml/itemProps3.xml><?xml version="1.0" encoding="utf-8"?>
<ds:datastoreItem xmlns:ds="http://schemas.openxmlformats.org/officeDocument/2006/customXml" ds:itemID="{61F270F0-EC24-4674-9301-5B01982C75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478</TotalTime>
  <Words>1367</Words>
  <Application>Microsoft Office PowerPoint</Application>
  <PresentationFormat>Grand écran</PresentationFormat>
  <Paragraphs>128</Paragraphs>
  <Slides>10</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Helvetica</vt:lpstr>
      <vt:lpstr>Wingdings</vt:lpstr>
      <vt:lpstr/>
      <vt:lpstr>CR-GR-HSE-404 : Sécurité de la conduite des véhicules routiers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OU TROUVER DES INFORMATIONS COMPLEMENTAIRES ET DOCUMENTS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346</cp:revision>
  <cp:lastPrinted>2018-02-22T16:46:15Z</cp:lastPrinted>
  <dcterms:modified xsi:type="dcterms:W3CDTF">2019-03-08T15:37:27Z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Site">
    <vt:lpwstr>3;#Tous les sites|26f15989-d479-4e08-b5e6-c4ab22359765</vt:lpwstr>
  </property>
  <property fmtid="{D5CDD505-2E9C-101B-9397-08002B2CF9AE}" pid="6" name="Country">
    <vt:lpwstr>4;#Tous les pays|de099b83-0153-463f-a92c-1666929f7084</vt:lpwstr>
  </property>
  <property fmtid="{D5CDD505-2E9C-101B-9397-08002B2CF9AE}" pid="7" name="Metier">
    <vt:lpwstr>5;#H3SEQ|1a49191b-7ec0-475b-ba04-e5bafe48b8b4</vt:lpwstr>
  </property>
</Properties>
</file>