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1"/>
  </p:notesMasterIdLst>
  <p:handoutMasterIdLst>
    <p:handoutMasterId r:id="rId22"/>
  </p:handoutMasterIdLst>
  <p:sldIdLst>
    <p:sldId id="256" r:id="rId5"/>
    <p:sldId id="282"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81" r:id="rId20"/>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99"/>
    <a:srgbClr val="A90025"/>
    <a:srgbClr val="376092"/>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653" autoAdjust="0"/>
    <p:restoredTop sz="93979" autoAdjust="0"/>
  </p:normalViewPr>
  <p:slideViewPr>
    <p:cSldViewPr>
      <p:cViewPr varScale="1">
        <p:scale>
          <a:sx n="66" d="100"/>
          <a:sy n="66" d="100"/>
        </p:scale>
        <p:origin x="96" y="174"/>
      </p:cViewPr>
      <p:guideLst>
        <p:guide orient="horz" pos="2160"/>
        <p:guide pos="3840"/>
      </p:guideLst>
    </p:cSldViewPr>
  </p:slideViewPr>
  <p:outlineViewPr>
    <p:cViewPr>
      <p:scale>
        <a:sx n="33" d="100"/>
        <a:sy n="33" d="100"/>
      </p:scale>
      <p:origin x="0" y="7572"/>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7/1/2019</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7/1/2019</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4</a:t>
            </a:fld>
            <a:endParaRPr lang="en-US" dirty="0"/>
          </a:p>
        </p:txBody>
      </p:sp>
    </p:spTree>
    <p:extLst>
      <p:ext uri="{BB962C8B-B14F-4D97-AF65-F5344CB8AC3E}">
        <p14:creationId xmlns:p14="http://schemas.microsoft.com/office/powerpoint/2010/main" val="39279043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13</a:t>
            </a:fld>
            <a:endParaRPr lang="en-US" dirty="0"/>
          </a:p>
        </p:txBody>
      </p:sp>
    </p:spTree>
    <p:extLst>
      <p:ext uri="{BB962C8B-B14F-4D97-AF65-F5344CB8AC3E}">
        <p14:creationId xmlns:p14="http://schemas.microsoft.com/office/powerpoint/2010/main" val="41234753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14</a:t>
            </a:fld>
            <a:endParaRPr lang="en-US" dirty="0"/>
          </a:p>
        </p:txBody>
      </p:sp>
    </p:spTree>
    <p:extLst>
      <p:ext uri="{BB962C8B-B14F-4D97-AF65-F5344CB8AC3E}">
        <p14:creationId xmlns:p14="http://schemas.microsoft.com/office/powerpoint/2010/main" val="8488724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15</a:t>
            </a:fld>
            <a:endParaRPr lang="en-US" dirty="0"/>
          </a:p>
        </p:txBody>
      </p:sp>
    </p:spTree>
    <p:extLst>
      <p:ext uri="{BB962C8B-B14F-4D97-AF65-F5344CB8AC3E}">
        <p14:creationId xmlns:p14="http://schemas.microsoft.com/office/powerpoint/2010/main" val="2424369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5</a:t>
            </a:fld>
            <a:endParaRPr lang="en-US" dirty="0"/>
          </a:p>
        </p:txBody>
      </p:sp>
    </p:spTree>
    <p:extLst>
      <p:ext uri="{BB962C8B-B14F-4D97-AF65-F5344CB8AC3E}">
        <p14:creationId xmlns:p14="http://schemas.microsoft.com/office/powerpoint/2010/main" val="50625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6</a:t>
            </a:fld>
            <a:endParaRPr lang="en-US" dirty="0"/>
          </a:p>
        </p:txBody>
      </p:sp>
    </p:spTree>
    <p:extLst>
      <p:ext uri="{BB962C8B-B14F-4D97-AF65-F5344CB8AC3E}">
        <p14:creationId xmlns:p14="http://schemas.microsoft.com/office/powerpoint/2010/main" val="3043323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7</a:t>
            </a:fld>
            <a:endParaRPr lang="en-US" dirty="0"/>
          </a:p>
        </p:txBody>
      </p:sp>
    </p:spTree>
    <p:extLst>
      <p:ext uri="{BB962C8B-B14F-4D97-AF65-F5344CB8AC3E}">
        <p14:creationId xmlns:p14="http://schemas.microsoft.com/office/powerpoint/2010/main" val="19995716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8</a:t>
            </a:fld>
            <a:endParaRPr lang="en-US" dirty="0"/>
          </a:p>
        </p:txBody>
      </p:sp>
    </p:spTree>
    <p:extLst>
      <p:ext uri="{BB962C8B-B14F-4D97-AF65-F5344CB8AC3E}">
        <p14:creationId xmlns:p14="http://schemas.microsoft.com/office/powerpoint/2010/main" val="37335089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9</a:t>
            </a:fld>
            <a:endParaRPr lang="en-US" dirty="0"/>
          </a:p>
        </p:txBody>
      </p:sp>
    </p:spTree>
    <p:extLst>
      <p:ext uri="{BB962C8B-B14F-4D97-AF65-F5344CB8AC3E}">
        <p14:creationId xmlns:p14="http://schemas.microsoft.com/office/powerpoint/2010/main" val="10096710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10</a:t>
            </a:fld>
            <a:endParaRPr lang="en-US" dirty="0"/>
          </a:p>
        </p:txBody>
      </p:sp>
    </p:spTree>
    <p:extLst>
      <p:ext uri="{BB962C8B-B14F-4D97-AF65-F5344CB8AC3E}">
        <p14:creationId xmlns:p14="http://schemas.microsoft.com/office/powerpoint/2010/main" val="41074840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11</a:t>
            </a:fld>
            <a:endParaRPr lang="en-US" dirty="0"/>
          </a:p>
        </p:txBody>
      </p:sp>
    </p:spTree>
    <p:extLst>
      <p:ext uri="{BB962C8B-B14F-4D97-AF65-F5344CB8AC3E}">
        <p14:creationId xmlns:p14="http://schemas.microsoft.com/office/powerpoint/2010/main" val="37712769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12</a:t>
            </a:fld>
            <a:endParaRPr lang="en-US" dirty="0"/>
          </a:p>
        </p:txBody>
      </p:sp>
    </p:spTree>
    <p:extLst>
      <p:ext uri="{BB962C8B-B14F-4D97-AF65-F5344CB8AC3E}">
        <p14:creationId xmlns:p14="http://schemas.microsoft.com/office/powerpoint/2010/main" val="32307690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smtClean="0"/>
              <a:t>COMPANY RULE TITLE</a:t>
            </a:r>
            <a:endParaRPr lang="fr-FR" noProof="0" dirty="0"/>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smtClean="0"/>
              <a:t>Executive</a:t>
            </a:r>
            <a:r>
              <a:rPr lang="fr-FR" noProof="0" dirty="0" smtClean="0"/>
              <a:t> </a:t>
            </a:r>
            <a:r>
              <a:rPr lang="fr-FR" noProof="0" dirty="0" err="1" smtClean="0"/>
              <a:t>summary</a:t>
            </a:r>
            <a:endParaRPr lang="fr-FR" noProof="0" dirty="0" smtClean="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REQUIREMENTS REMOVED IN NEW RULE</a:t>
            </a:r>
            <a:endParaRPr lang="en-US" dirty="0"/>
          </a:p>
        </p:txBody>
      </p:sp>
    </p:spTree>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smtClean="0"/>
              <a:t>Cliquez pour modifier le style du titre</a:t>
            </a:r>
            <a:endParaRPr lang="fr-FR" noProof="0" dirty="0"/>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smtClean="0"/>
              <a:pPr/>
              <a:t>‹N°›</a:t>
            </a:fld>
            <a:endParaRPr lang="fr-FR" dirty="0"/>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dirty="0" smtClean="0">
                <a:solidFill>
                  <a:srgbClr val="F5911F"/>
                </a:solidFill>
              </a:rPr>
              <a:t>#SafeDriver </a:t>
            </a:r>
            <a:r>
              <a:rPr lang="en-GB" sz="1000" dirty="0" smtClean="0">
                <a:solidFill>
                  <a:schemeClr val="bg1">
                    <a:lumMod val="50000"/>
                  </a:schemeClr>
                </a:solidFill>
              </a:rPr>
              <a:t>-</a:t>
            </a:r>
            <a:r>
              <a:rPr lang="en-GB" sz="1000" b="1" dirty="0" smtClean="0">
                <a:solidFill>
                  <a:schemeClr val="bg1">
                    <a:lumMod val="50000"/>
                  </a:schemeClr>
                </a:solidFill>
              </a:rPr>
              <a:t> </a:t>
            </a:r>
            <a:r>
              <a:rPr lang="fr-FR" sz="1000" dirty="0" smtClean="0">
                <a:solidFill>
                  <a:schemeClr val="bg1">
                    <a:lumMod val="50000"/>
                  </a:schemeClr>
                </a:solidFill>
              </a:rPr>
              <a:t>Campagne de sensibilisation aux risques routiers, février 2017 </a:t>
            </a:r>
          </a:p>
        </p:txBody>
      </p:sp>
    </p:spTree>
    <p:extLst>
      <p:ext uri="{BB962C8B-B14F-4D97-AF65-F5344CB8AC3E}">
        <p14:creationId xmlns:p14="http://schemas.microsoft.com/office/powerpoint/2010/main" val="137686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DOCUMENTS USED FOR THE GAP ANALYSIS</a:t>
            </a:r>
            <a:endParaRPr lang="en-US" dirty="0"/>
          </a:p>
        </p:txBody>
      </p:sp>
    </p:spTree>
    <p:extLst>
      <p:ext uri="{BB962C8B-B14F-4D97-AF65-F5344CB8AC3E}">
        <p14:creationId xmlns:p14="http://schemas.microsoft.com/office/powerpoint/2010/main" val="3410591647"/>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4" r:id="rId1"/>
    <p:sldLayoutId id="2147483667" r:id="rId2"/>
    <p:sldLayoutId id="2147483684" r:id="rId3"/>
    <p:sldLayoutId id="2147483695" r:id="rId4"/>
    <p:sldLayoutId id="2147483696" r:id="rId5"/>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https://www.toolbox-hse.total.com/fr/one-maestro" TargetMode="External"/><Relationship Id="rId7" Type="http://schemas.openxmlformats.org/officeDocument/2006/relationships/image" Target="../media/image2.png"/><Relationship Id="rId2" Type="http://schemas.openxmlformats.org/officeDocument/2006/relationships/hyperlink" Target="http://wat.corp.local/sites/s215/fr-FR/Pages/actualites/2019/Publication-nouvelle-regle-HSE-415.aspx" TargetMode="Externa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10.gif"/><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3.xml"/><Relationship Id="rId6" Type="http://schemas.openxmlformats.org/officeDocument/2006/relationships/image" Target="../media/image8.gif"/><Relationship Id="rId5" Type="http://schemas.openxmlformats.org/officeDocument/2006/relationships/image" Target="../media/image7.png"/><Relationship Id="rId4" Type="http://schemas.openxmlformats.org/officeDocument/2006/relationships/image" Target="../media/image6.gif"/></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CR-GR-HSE-415 Sécurité </a:t>
            </a:r>
            <a:r>
              <a:rPr lang="fr-FR" dirty="0"/>
              <a:t>des activités aériennes</a:t>
            </a:r>
            <a:r>
              <a:rPr lang="fr-FR" dirty="0">
                <a:solidFill>
                  <a:srgbClr val="FF0000"/>
                </a:solidFill>
              </a:rPr>
              <a:t/>
            </a:r>
            <a:br>
              <a:rPr lang="fr-FR" dirty="0">
                <a:solidFill>
                  <a:srgbClr val="FF0000"/>
                </a:solidFill>
              </a:rPr>
            </a:br>
            <a:endParaRPr lang="en-US" dirty="0">
              <a:solidFill>
                <a:srgbClr val="FF0000"/>
              </a:solidFill>
            </a:endParaRPr>
          </a:p>
        </p:txBody>
      </p:sp>
      <p:sp>
        <p:nvSpPr>
          <p:cNvPr id="5" name="Espace réservé du texte 3"/>
          <p:cNvSpPr>
            <a:spLocks noGrp="1"/>
          </p:cNvSpPr>
          <p:nvPr>
            <p:ph type="body" sz="quarter" idx="10"/>
          </p:nvPr>
        </p:nvSpPr>
        <p:spPr>
          <a:xfrm>
            <a:off x="1188000" y="3639600"/>
            <a:ext cx="9732536" cy="1778000"/>
          </a:xfrm>
        </p:spPr>
        <p:txBody>
          <a:bodyPr/>
          <a:lstStyle/>
          <a:p>
            <a:r>
              <a:rPr lang="fr-FR" dirty="0" smtClean="0"/>
              <a:t> </a:t>
            </a:r>
          </a:p>
          <a:p>
            <a:r>
              <a:rPr lang="fr-FR" sz="1800" dirty="0" smtClean="0"/>
              <a:t>M&amp;S : quelles différences entre la CR-GR-HSE-415 et la règle CR-MS-HSEQ-630 ?</a:t>
            </a: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 : </a:t>
            </a:r>
            <a:r>
              <a:rPr lang="en-GB" dirty="0" smtClean="0"/>
              <a:t>Vols </a:t>
            </a:r>
            <a:r>
              <a:rPr lang="en-GB" dirty="0"/>
              <a:t>affrétés</a:t>
            </a:r>
          </a:p>
        </p:txBody>
      </p:sp>
      <p:sp>
        <p:nvSpPr>
          <p:cNvPr id="6" name="Espace réservé du texte 1"/>
          <p:cNvSpPr txBox="1">
            <a:spLocks/>
          </p:cNvSpPr>
          <p:nvPr/>
        </p:nvSpPr>
        <p:spPr>
          <a:xfrm>
            <a:off x="419606" y="692696"/>
            <a:ext cx="11161240" cy="403244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dirty="0">
                <a:solidFill>
                  <a:prstClr val="black"/>
                </a:solidFill>
              </a:rPr>
              <a:t>Exigence 3.3.9 </a:t>
            </a:r>
            <a:r>
              <a:rPr lang="en-GB" dirty="0" smtClean="0">
                <a:solidFill>
                  <a:prstClr val="black"/>
                </a:solidFill>
              </a:rPr>
              <a:t>: </a:t>
            </a:r>
            <a:r>
              <a:rPr lang="fr-FR" dirty="0" smtClean="0">
                <a:solidFill>
                  <a:prstClr val="black"/>
                </a:solidFill>
              </a:rPr>
              <a:t>Gestion </a:t>
            </a:r>
            <a:r>
              <a:rPr lang="fr-FR" dirty="0">
                <a:solidFill>
                  <a:prstClr val="black"/>
                </a:solidFill>
              </a:rPr>
              <a:t>des passagers des vols </a:t>
            </a:r>
            <a:r>
              <a:rPr lang="fr-FR" dirty="0" smtClean="0">
                <a:solidFill>
                  <a:prstClr val="black"/>
                </a:solidFill>
              </a:rPr>
              <a:t>affrétés</a:t>
            </a:r>
            <a:endParaRPr lang="fr-FR" dirty="0">
              <a:solidFill>
                <a:prstClr val="black"/>
              </a:solidFill>
            </a:endParaRPr>
          </a:p>
          <a:p>
            <a:pPr marL="0" indent="0" algn="just">
              <a:spcBef>
                <a:spcPts val="600"/>
              </a:spcBef>
              <a:spcAft>
                <a:spcPts val="300"/>
              </a:spcAft>
            </a:pPr>
            <a:r>
              <a:rPr lang="fr-FR" sz="1600" b="0" dirty="0">
                <a:solidFill>
                  <a:prstClr val="black"/>
                </a:solidFill>
              </a:rPr>
              <a:t>Les passagers transportés par hélicoptère vers des installations offshore et/ou navires portent un </a:t>
            </a:r>
            <a:r>
              <a:rPr lang="fr-FR" sz="1600" b="0" i="1" dirty="0">
                <a:solidFill>
                  <a:prstClr val="black"/>
                </a:solidFill>
              </a:rPr>
              <a:t>Emergency Breathing System (EBS) </a:t>
            </a:r>
            <a:r>
              <a:rPr lang="fr-FR" sz="1600" b="0" dirty="0">
                <a:solidFill>
                  <a:prstClr val="black"/>
                </a:solidFill>
              </a:rPr>
              <a:t>de catégorie A.</a:t>
            </a:r>
          </a:p>
          <a:p>
            <a:pPr marL="0" indent="0" algn="just">
              <a:spcBef>
                <a:spcPts val="600"/>
              </a:spcBef>
              <a:spcAft>
                <a:spcPts val="300"/>
              </a:spcAft>
            </a:pPr>
            <a:r>
              <a:rPr lang="fr-FR" sz="1600" b="0" dirty="0">
                <a:solidFill>
                  <a:prstClr val="black"/>
                </a:solidFill>
              </a:rPr>
              <a:t>Les passagers transportés par hélicoptère vers des installations offshore et/ou navires occupent une rangée de sièges correspondant à une issue de secours compatible avec leur largeur d’épaules.</a:t>
            </a:r>
          </a:p>
          <a:p>
            <a:pPr marL="0" indent="0" algn="just">
              <a:spcBef>
                <a:spcPts val="600"/>
              </a:spcBef>
              <a:spcAft>
                <a:spcPts val="300"/>
              </a:spcAft>
            </a:pPr>
            <a:r>
              <a:rPr lang="fr-FR" sz="1600" b="0" dirty="0" smtClean="0">
                <a:solidFill>
                  <a:prstClr val="black"/>
                </a:solidFill>
              </a:rPr>
              <a:t>En cas de travail aérien, aucun passager n’est présent à bord de l’aéronef.</a:t>
            </a:r>
          </a:p>
          <a:p>
            <a:pPr marL="0" indent="0" algn="l">
              <a:spcBef>
                <a:spcPts val="600"/>
              </a:spcBef>
              <a:spcAft>
                <a:spcPts val="600"/>
              </a:spcAft>
            </a:pPr>
            <a:endParaRPr lang="fr-FR" sz="1600" b="0" dirty="0" smtClean="0">
              <a:solidFill>
                <a:schemeClr val="accent6">
                  <a:lumMod val="75000"/>
                </a:schemeClr>
              </a:solidFill>
            </a:endParaRPr>
          </a:p>
          <a:p>
            <a:pPr marL="0" indent="0" algn="l">
              <a:spcBef>
                <a:spcPts val="600"/>
              </a:spcBef>
              <a:spcAft>
                <a:spcPts val="600"/>
              </a:spcAft>
            </a:pPr>
            <a:r>
              <a:rPr lang="fr-FR" sz="1600" b="0" dirty="0" smtClean="0">
                <a:solidFill>
                  <a:schemeClr val="accent6">
                    <a:lumMod val="75000"/>
                  </a:schemeClr>
                </a:solidFill>
              </a:rPr>
              <a:t>Modifications </a:t>
            </a:r>
            <a:r>
              <a:rPr lang="fr-FR" sz="1600" b="0" dirty="0" smtClean="0">
                <a:solidFill>
                  <a:schemeClr val="accent6">
                    <a:lumMod val="75000"/>
                  </a:schemeClr>
                </a:solidFill>
              </a:rPr>
              <a:t>: </a:t>
            </a:r>
            <a:endParaRPr lang="fr-FR" sz="1600" b="0" dirty="0" smtClean="0">
              <a:solidFill>
                <a:schemeClr val="accent6">
                  <a:lumMod val="75000"/>
                </a:schemeClr>
              </a:solidFill>
            </a:endParaRPr>
          </a:p>
          <a:p>
            <a:pPr marL="285750" lvl="4" indent="-285750" algn="l">
              <a:spcBef>
                <a:spcPts val="600"/>
              </a:spcBef>
              <a:spcAft>
                <a:spcPts val="300"/>
              </a:spcAft>
              <a:buFont typeface="Wingdings" panose="05000000000000000000" pitchFamily="2" charset="2"/>
              <a:buChar char="q"/>
              <a:defRPr/>
            </a:pPr>
            <a:r>
              <a:rPr lang="fr-FR" sz="1600" dirty="0" smtClean="0">
                <a:solidFill>
                  <a:schemeClr val="accent6">
                    <a:lumMod val="75000"/>
                  </a:schemeClr>
                </a:solidFill>
                <a:latin typeface="+mj-lt"/>
              </a:rPr>
              <a:t>Port d’un </a:t>
            </a:r>
            <a:r>
              <a:rPr lang="fr-FR" sz="1600" dirty="0">
                <a:solidFill>
                  <a:schemeClr val="accent6">
                    <a:lumMod val="75000"/>
                  </a:schemeClr>
                </a:solidFill>
                <a:latin typeface="+mj-lt"/>
              </a:rPr>
              <a:t>EBS </a:t>
            </a:r>
            <a:r>
              <a:rPr lang="fr-FR" sz="1600" dirty="0" smtClean="0">
                <a:solidFill>
                  <a:schemeClr val="accent6">
                    <a:lumMod val="75000"/>
                  </a:schemeClr>
                </a:solidFill>
                <a:latin typeface="+mj-lt"/>
              </a:rPr>
              <a:t>et occupation d’une </a:t>
            </a:r>
            <a:r>
              <a:rPr lang="fr-FR" sz="1600" dirty="0">
                <a:solidFill>
                  <a:schemeClr val="accent6">
                    <a:lumMod val="75000"/>
                  </a:schemeClr>
                </a:solidFill>
                <a:latin typeface="+mj-lt"/>
              </a:rPr>
              <a:t>rangée de sièges correspondant à une issue de secours compatible avec </a:t>
            </a:r>
            <a:r>
              <a:rPr lang="fr-FR" sz="1600" dirty="0" smtClean="0">
                <a:solidFill>
                  <a:schemeClr val="accent6">
                    <a:lumMod val="75000"/>
                  </a:schemeClr>
                </a:solidFill>
                <a:latin typeface="+mj-lt"/>
              </a:rPr>
              <a:t>la </a:t>
            </a:r>
            <a:r>
              <a:rPr lang="fr-FR" sz="1600" dirty="0">
                <a:solidFill>
                  <a:schemeClr val="accent6">
                    <a:lumMod val="75000"/>
                  </a:schemeClr>
                </a:solidFill>
                <a:latin typeface="+mj-lt"/>
              </a:rPr>
              <a:t>largeur </a:t>
            </a:r>
            <a:r>
              <a:rPr lang="fr-FR" sz="1600" dirty="0" smtClean="0">
                <a:solidFill>
                  <a:schemeClr val="accent6">
                    <a:lumMod val="75000"/>
                  </a:schemeClr>
                </a:solidFill>
                <a:latin typeface="+mj-lt"/>
              </a:rPr>
              <a:t>d’épaules  pour les passagers transportés par hélicoptère</a:t>
            </a:r>
            <a:r>
              <a:rPr lang="fr-FR" sz="1600" dirty="0">
                <a:solidFill>
                  <a:schemeClr val="accent6">
                    <a:lumMod val="75000"/>
                  </a:schemeClr>
                </a:solidFill>
                <a:latin typeface="+mj-lt"/>
              </a:rPr>
              <a:t>	</a:t>
            </a:r>
          </a:p>
          <a:p>
            <a:pPr marL="285750" lvl="4" indent="-285750" algn="l">
              <a:spcBef>
                <a:spcPts val="600"/>
              </a:spcBef>
              <a:spcAft>
                <a:spcPts val="300"/>
              </a:spcAft>
              <a:buFont typeface="Wingdings" panose="05000000000000000000" pitchFamily="2" charset="2"/>
              <a:buChar char="q"/>
              <a:defRPr/>
            </a:pPr>
            <a:r>
              <a:rPr lang="fr-FR" sz="1600" dirty="0">
                <a:solidFill>
                  <a:schemeClr val="accent6">
                    <a:lumMod val="75000"/>
                  </a:schemeClr>
                </a:solidFill>
                <a:latin typeface="+mj-lt"/>
              </a:rPr>
              <a:t>Elargissement </a:t>
            </a:r>
            <a:r>
              <a:rPr lang="fr-FR" sz="1600" dirty="0">
                <a:solidFill>
                  <a:schemeClr val="accent6">
                    <a:lumMod val="75000"/>
                  </a:schemeClr>
                </a:solidFill>
                <a:latin typeface="+mj-lt"/>
              </a:rPr>
              <a:t>du périmètre d’application pour le travail </a:t>
            </a:r>
            <a:r>
              <a:rPr lang="fr-FR" sz="1600" dirty="0">
                <a:solidFill>
                  <a:schemeClr val="accent6">
                    <a:lumMod val="75000"/>
                  </a:schemeClr>
                </a:solidFill>
                <a:latin typeface="+mj-lt"/>
              </a:rPr>
              <a:t>aérien. </a:t>
            </a:r>
          </a:p>
          <a:p>
            <a:pPr marL="0" indent="0" algn="l">
              <a:spcBef>
                <a:spcPts val="600"/>
              </a:spcBef>
              <a:spcAft>
                <a:spcPts val="400"/>
              </a:spcAft>
            </a:pPr>
            <a:endParaRPr lang="fr-FR" sz="1400" b="0" u="sng" dirty="0">
              <a:solidFill>
                <a:srgbClr val="FF0000"/>
              </a:solidFill>
            </a:endParaRPr>
          </a:p>
          <a:p>
            <a:pPr marL="0" indent="0" algn="l">
              <a:spcBef>
                <a:spcPts val="600"/>
              </a:spcBef>
              <a:spcAft>
                <a:spcPts val="400"/>
              </a:spcAft>
            </a:pPr>
            <a:endParaRPr lang="fr-FR" sz="1400" b="0" dirty="0">
              <a:solidFill>
                <a:prstClr val="black"/>
              </a:solidFill>
              <a:ea typeface="+mn-ea"/>
              <a:cs typeface="+mn-cs"/>
            </a:endParaRPr>
          </a:p>
          <a:p>
            <a:pPr marL="0" indent="0" algn="l">
              <a:spcBef>
                <a:spcPts val="600"/>
              </a:spcBef>
              <a:spcAft>
                <a:spcPts val="600"/>
              </a:spcAft>
            </a:pPr>
            <a:endParaRPr lang="fr-FR" sz="1400" b="0" u="sng" dirty="0" smtClean="0">
              <a:solidFill>
                <a:srgbClr val="FF0000"/>
              </a:solidFill>
            </a:endParaRPr>
          </a:p>
          <a:p>
            <a:pPr marL="0" indent="0" algn="l">
              <a:spcAft>
                <a:spcPts val="600"/>
              </a:spcAft>
            </a:pPr>
            <a:endParaRPr lang="en-US" sz="1600" dirty="0">
              <a:solidFill>
                <a:prstClr val="black"/>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prstClr val="black"/>
              </a:solidFill>
            </a:endParaRPr>
          </a:p>
        </p:txBody>
      </p:sp>
    </p:spTree>
    <p:extLst>
      <p:ext uri="{BB962C8B-B14F-4D97-AF65-F5344CB8AC3E}">
        <p14:creationId xmlns:p14="http://schemas.microsoft.com/office/powerpoint/2010/main" val="14436994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 : </a:t>
            </a:r>
            <a:r>
              <a:rPr lang="en-GB" dirty="0" smtClean="0"/>
              <a:t>Vols </a:t>
            </a:r>
            <a:r>
              <a:rPr lang="en-GB" dirty="0"/>
              <a:t>affrétés</a:t>
            </a:r>
          </a:p>
        </p:txBody>
      </p:sp>
      <p:sp>
        <p:nvSpPr>
          <p:cNvPr id="9" name="Espace réservé du texte 1"/>
          <p:cNvSpPr txBox="1">
            <a:spLocks/>
          </p:cNvSpPr>
          <p:nvPr/>
        </p:nvSpPr>
        <p:spPr>
          <a:xfrm>
            <a:off x="421836" y="3717032"/>
            <a:ext cx="11434804" cy="187220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prstClr val="black"/>
                </a:solidFill>
              </a:rPr>
              <a:t>Exigence 3.3.11 </a:t>
            </a:r>
            <a:r>
              <a:rPr lang="en-GB" sz="1800" dirty="0" smtClean="0">
                <a:solidFill>
                  <a:prstClr val="black"/>
                </a:solidFill>
              </a:rPr>
              <a:t>: </a:t>
            </a:r>
            <a:r>
              <a:rPr lang="fr-FR" sz="1800" dirty="0" smtClean="0">
                <a:solidFill>
                  <a:prstClr val="black"/>
                </a:solidFill>
              </a:rPr>
              <a:t>Surveillance </a:t>
            </a:r>
            <a:r>
              <a:rPr lang="fr-FR" sz="1800" dirty="0">
                <a:solidFill>
                  <a:prstClr val="black"/>
                </a:solidFill>
              </a:rPr>
              <a:t>opérationnelle et technique des </a:t>
            </a:r>
            <a:r>
              <a:rPr lang="fr-FR" sz="1800" dirty="0" smtClean="0">
                <a:solidFill>
                  <a:prstClr val="black"/>
                </a:solidFill>
              </a:rPr>
              <a:t>vols</a:t>
            </a:r>
            <a:endParaRPr lang="fr-FR" sz="1800" dirty="0">
              <a:solidFill>
                <a:prstClr val="black"/>
              </a:solidFill>
            </a:endParaRPr>
          </a:p>
          <a:p>
            <a:pPr marL="0" indent="0" algn="just">
              <a:spcBef>
                <a:spcPts val="600"/>
              </a:spcBef>
              <a:spcAft>
                <a:spcPts val="300"/>
              </a:spcAft>
            </a:pPr>
            <a:r>
              <a:rPr lang="fr-FR" sz="1600" b="0" dirty="0">
                <a:solidFill>
                  <a:prstClr val="black"/>
                </a:solidFill>
              </a:rPr>
              <a:t>Pour tout contrat affrété long terme (&gt; 1 an) de transport de passagers, lorsque cette technologie est disponible, les aéronefs sont équipés des systèmes suivants </a:t>
            </a:r>
            <a:r>
              <a:rPr lang="fr-FR" sz="1600" b="0" dirty="0" smtClean="0">
                <a:solidFill>
                  <a:prstClr val="black"/>
                </a:solidFill>
              </a:rPr>
              <a:t>:</a:t>
            </a:r>
          </a:p>
          <a:p>
            <a:pPr marL="285750" lvl="4" indent="-285750" algn="l">
              <a:spcBef>
                <a:spcPts val="100"/>
              </a:spcBef>
              <a:spcAft>
                <a:spcPts val="300"/>
              </a:spcAft>
              <a:buFont typeface="Wingdings" panose="05000000000000000000" pitchFamily="2" charset="2"/>
              <a:buChar char="q"/>
              <a:defRPr/>
            </a:pPr>
            <a:r>
              <a:rPr lang="fr-FR" sz="1600" i="1" dirty="0">
                <a:solidFill>
                  <a:schemeClr val="tx1"/>
                </a:solidFill>
                <a:latin typeface="+mj-lt"/>
              </a:rPr>
              <a:t>Flight Data Monitoring (FDM) ;</a:t>
            </a:r>
          </a:p>
          <a:p>
            <a:pPr marL="285750" lvl="4" indent="-285750" algn="l">
              <a:spcBef>
                <a:spcPts val="100"/>
              </a:spcBef>
              <a:spcAft>
                <a:spcPts val="300"/>
              </a:spcAft>
              <a:buFont typeface="Wingdings" panose="05000000000000000000" pitchFamily="2" charset="2"/>
              <a:buChar char="q"/>
              <a:defRPr/>
            </a:pPr>
            <a:r>
              <a:rPr lang="fr-FR" sz="1600" i="1" dirty="0">
                <a:solidFill>
                  <a:schemeClr val="tx1"/>
                </a:solidFill>
                <a:latin typeface="+mj-lt"/>
              </a:rPr>
              <a:t>Aircraft Health Usage Monitoring System (HUMS) ou Unit/Engine Condition Trend Monitoring System (ECTMS).</a:t>
            </a:r>
          </a:p>
          <a:p>
            <a:pPr marL="0" indent="0" algn="just">
              <a:spcBef>
                <a:spcPts val="600"/>
              </a:spcBef>
              <a:spcAft>
                <a:spcPts val="300"/>
              </a:spcAft>
            </a:pPr>
            <a:r>
              <a:rPr lang="fr-FR" sz="1600" b="0" dirty="0">
                <a:solidFill>
                  <a:prstClr val="black"/>
                </a:solidFill>
              </a:rPr>
              <a:t>Les processus de surveillance et d’analyse </a:t>
            </a:r>
            <a:r>
              <a:rPr lang="fr-FR" sz="1600" b="0" dirty="0" smtClean="0">
                <a:solidFill>
                  <a:prstClr val="black"/>
                </a:solidFill>
              </a:rPr>
              <a:t>sont </a:t>
            </a:r>
            <a:r>
              <a:rPr lang="fr-FR" sz="1600" b="0" dirty="0">
                <a:solidFill>
                  <a:prstClr val="black"/>
                </a:solidFill>
              </a:rPr>
              <a:t>mis en œuvre par l’opérateur aérien en utilisant ces technologies. </a:t>
            </a:r>
          </a:p>
          <a:p>
            <a:pPr marL="0" indent="0" algn="l">
              <a:spcBef>
                <a:spcPts val="600"/>
              </a:spcBef>
              <a:spcAft>
                <a:spcPts val="400"/>
              </a:spcAft>
            </a:pPr>
            <a:r>
              <a:rPr lang="fr-FR" sz="1600" b="0" dirty="0">
                <a:solidFill>
                  <a:srgbClr val="00B050"/>
                </a:solidFill>
              </a:rPr>
              <a:t>Pas de </a:t>
            </a:r>
            <a:r>
              <a:rPr lang="fr-FR" sz="1600" b="0" dirty="0" smtClean="0">
                <a:solidFill>
                  <a:srgbClr val="00B050"/>
                </a:solidFill>
              </a:rPr>
              <a:t>changement</a:t>
            </a:r>
            <a:endParaRPr lang="fr-FR" sz="1600" dirty="0">
              <a:solidFill>
                <a:prstClr val="black"/>
              </a:solidFill>
            </a:endParaRPr>
          </a:p>
        </p:txBody>
      </p:sp>
      <p:sp>
        <p:nvSpPr>
          <p:cNvPr id="6" name="Espace réservé du texte 1"/>
          <p:cNvSpPr txBox="1">
            <a:spLocks/>
          </p:cNvSpPr>
          <p:nvPr/>
        </p:nvSpPr>
        <p:spPr>
          <a:xfrm>
            <a:off x="421836" y="620688"/>
            <a:ext cx="11434804" cy="187220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prstClr val="black"/>
                </a:solidFill>
              </a:rPr>
              <a:t>Exigence 3.3.10 </a:t>
            </a:r>
            <a:r>
              <a:rPr lang="en-GB" sz="1800" dirty="0" smtClean="0">
                <a:solidFill>
                  <a:prstClr val="black"/>
                </a:solidFill>
              </a:rPr>
              <a:t>: </a:t>
            </a:r>
            <a:r>
              <a:rPr lang="fr-FR" sz="1800" dirty="0" smtClean="0">
                <a:solidFill>
                  <a:prstClr val="black"/>
                </a:solidFill>
              </a:rPr>
              <a:t>Restrictions </a:t>
            </a:r>
            <a:r>
              <a:rPr lang="fr-FR" sz="1800" dirty="0">
                <a:solidFill>
                  <a:prstClr val="black"/>
                </a:solidFill>
              </a:rPr>
              <a:t>relatives aux vols </a:t>
            </a:r>
            <a:r>
              <a:rPr lang="fr-FR" sz="1800" dirty="0" smtClean="0">
                <a:solidFill>
                  <a:prstClr val="black"/>
                </a:solidFill>
              </a:rPr>
              <a:t>affrétés</a:t>
            </a:r>
            <a:endParaRPr lang="fr-FR" sz="1800" dirty="0">
              <a:solidFill>
                <a:prstClr val="black"/>
              </a:solidFill>
            </a:endParaRPr>
          </a:p>
          <a:p>
            <a:pPr marL="0" indent="0" algn="just">
              <a:spcBef>
                <a:spcPts val="300"/>
              </a:spcBef>
              <a:spcAft>
                <a:spcPts val="300"/>
              </a:spcAft>
            </a:pPr>
            <a:r>
              <a:rPr lang="fr-FR" sz="1600" b="0" dirty="0">
                <a:solidFill>
                  <a:prstClr val="black"/>
                </a:solidFill>
              </a:rPr>
              <a:t>Les vols vers des installations offshore et/ou navires, à l’exception du </a:t>
            </a:r>
            <a:r>
              <a:rPr lang="fr-FR" sz="1600" b="0" i="1" dirty="0" smtClean="0">
                <a:solidFill>
                  <a:prstClr val="black"/>
                </a:solidFill>
              </a:rPr>
              <a:t>Search And Rescue </a:t>
            </a:r>
            <a:r>
              <a:rPr lang="fr-FR" sz="1600" b="0" dirty="0" smtClean="0">
                <a:solidFill>
                  <a:prstClr val="black"/>
                </a:solidFill>
              </a:rPr>
              <a:t>et </a:t>
            </a:r>
            <a:r>
              <a:rPr lang="fr-FR" sz="1600" b="0" dirty="0">
                <a:solidFill>
                  <a:prstClr val="black"/>
                </a:solidFill>
              </a:rPr>
              <a:t>des évacuations sanitaires, sont interdits lorsque l’état de la mer dépasse les performances de flottabilité de l'hélicoptère.</a:t>
            </a:r>
          </a:p>
          <a:p>
            <a:pPr marL="0" indent="0" algn="just">
              <a:spcBef>
                <a:spcPts val="600"/>
              </a:spcBef>
              <a:spcAft>
                <a:spcPts val="200"/>
              </a:spcAft>
            </a:pPr>
            <a:r>
              <a:rPr lang="fr-FR" sz="1600" b="0" dirty="0">
                <a:solidFill>
                  <a:prstClr val="black"/>
                </a:solidFill>
              </a:rPr>
              <a:t>Les vols de nuit d’hélicoptères affrétés sont limités à l’évacuation sanitaire et aux besoins de qualification des pilotes. Seuls font exception les vols avec passagers aux latitudes supérieures à 50° Nord ou Sud lorsque la période de jour est incompatible avec les opérations, et seulement :</a:t>
            </a:r>
          </a:p>
          <a:p>
            <a:pPr marL="285750" lvl="4" indent="-285750" algn="l">
              <a:spcBef>
                <a:spcPts val="100"/>
              </a:spcBef>
              <a:spcAft>
                <a:spcPts val="300"/>
              </a:spcAft>
              <a:buFont typeface="Wingdings" panose="05000000000000000000" pitchFamily="2" charset="2"/>
              <a:buChar char="q"/>
              <a:defRPr/>
            </a:pPr>
            <a:r>
              <a:rPr lang="fr-FR" sz="1600" dirty="0">
                <a:solidFill>
                  <a:schemeClr val="tx1"/>
                </a:solidFill>
                <a:latin typeface="+mj-lt"/>
              </a:rPr>
              <a:t>sous réserve de la disponibilité des moyens </a:t>
            </a:r>
            <a:r>
              <a:rPr lang="fr-FR" sz="1600" i="1" dirty="0">
                <a:solidFill>
                  <a:schemeClr val="tx1"/>
                </a:solidFill>
                <a:latin typeface="+mj-lt"/>
              </a:rPr>
              <a:t>Search And Rescue </a:t>
            </a:r>
            <a:r>
              <a:rPr lang="fr-FR" sz="1600" dirty="0">
                <a:solidFill>
                  <a:schemeClr val="tx1"/>
                </a:solidFill>
                <a:latin typeface="+mj-lt"/>
              </a:rPr>
              <a:t>appropriés ; et</a:t>
            </a:r>
          </a:p>
          <a:p>
            <a:pPr marL="285750" lvl="4" indent="-285750" algn="l">
              <a:spcBef>
                <a:spcPts val="100"/>
              </a:spcBef>
              <a:spcAft>
                <a:spcPts val="300"/>
              </a:spcAft>
              <a:buFont typeface="Wingdings" panose="05000000000000000000" pitchFamily="2" charset="2"/>
              <a:buChar char="q"/>
              <a:defRPr/>
            </a:pPr>
            <a:r>
              <a:rPr lang="fr-FR" sz="1600" dirty="0">
                <a:solidFill>
                  <a:schemeClr val="tx1"/>
                </a:solidFill>
                <a:latin typeface="+mj-lt"/>
              </a:rPr>
              <a:t>après avis préalable du pôle technique aéronautique.</a:t>
            </a:r>
          </a:p>
          <a:p>
            <a:pPr marL="0" indent="0" algn="l">
              <a:spcBef>
                <a:spcPts val="600"/>
              </a:spcBef>
              <a:spcAft>
                <a:spcPts val="400"/>
              </a:spcAft>
            </a:pPr>
            <a:r>
              <a:rPr lang="fr-FR" sz="1600" b="0" dirty="0" smtClean="0">
                <a:solidFill>
                  <a:srgbClr val="00B050"/>
                </a:solidFill>
              </a:rPr>
              <a:t>Pas de changement</a:t>
            </a:r>
            <a:r>
              <a:rPr lang="fr-FR" sz="1400" i="1" dirty="0" smtClean="0">
                <a:solidFill>
                  <a:schemeClr val="tx1"/>
                </a:solidFill>
                <a:latin typeface="+mj-lt"/>
              </a:rPr>
              <a:t>	</a:t>
            </a:r>
          </a:p>
        </p:txBody>
      </p:sp>
    </p:spTree>
    <p:extLst>
      <p:ext uri="{BB962C8B-B14F-4D97-AF65-F5344CB8AC3E}">
        <p14:creationId xmlns:p14="http://schemas.microsoft.com/office/powerpoint/2010/main" val="32176465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Vols affrétés</a:t>
            </a:r>
            <a:endParaRPr lang="en-GB" dirty="0"/>
          </a:p>
        </p:txBody>
      </p:sp>
      <p:sp>
        <p:nvSpPr>
          <p:cNvPr id="11" name="Espace réservé du texte 1"/>
          <p:cNvSpPr txBox="1">
            <a:spLocks/>
          </p:cNvSpPr>
          <p:nvPr/>
        </p:nvSpPr>
        <p:spPr>
          <a:xfrm>
            <a:off x="407368" y="4149080"/>
            <a:ext cx="11161240" cy="180020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Exigence 3.4.1 </a:t>
            </a:r>
            <a:r>
              <a:rPr lang="en-GB" sz="1800" dirty="0" smtClean="0">
                <a:solidFill>
                  <a:schemeClr val="tx1"/>
                </a:solidFill>
              </a:rPr>
              <a:t>: </a:t>
            </a:r>
            <a:r>
              <a:rPr lang="fr-FR" sz="1800" dirty="0" smtClean="0">
                <a:solidFill>
                  <a:schemeClr val="tx1"/>
                </a:solidFill>
              </a:rPr>
              <a:t>Utilisation </a:t>
            </a:r>
            <a:r>
              <a:rPr lang="fr-FR" sz="1800" dirty="0">
                <a:solidFill>
                  <a:schemeClr val="tx1"/>
                </a:solidFill>
              </a:rPr>
              <a:t>de nouveaux types d’aéronefs (hors drones</a:t>
            </a:r>
            <a:r>
              <a:rPr lang="fr-FR" sz="1800" dirty="0" smtClean="0">
                <a:solidFill>
                  <a:schemeClr val="tx1"/>
                </a:solidFill>
              </a:rPr>
              <a:t>)</a:t>
            </a:r>
          </a:p>
          <a:p>
            <a:pPr marL="0" indent="0" algn="just">
              <a:spcAft>
                <a:spcPts val="600"/>
              </a:spcAft>
            </a:pPr>
            <a:r>
              <a:rPr lang="fr-FR" sz="1600" b="0" dirty="0">
                <a:solidFill>
                  <a:schemeClr val="tx1"/>
                </a:solidFill>
              </a:rPr>
              <a:t>Pour l’utilisation opérationnelle de nouveaux types d’aéronefs (hors drones), le pôle technique aéronautique est consulté pour avis technique</a:t>
            </a:r>
            <a:r>
              <a:rPr lang="fr-FR" sz="1600" b="0" dirty="0" smtClean="0">
                <a:solidFill>
                  <a:schemeClr val="tx1"/>
                </a:solidFill>
              </a:rPr>
              <a:t>.</a:t>
            </a:r>
          </a:p>
          <a:p>
            <a:pPr marL="0" indent="0" algn="l">
              <a:spcBef>
                <a:spcPts val="1200"/>
              </a:spcBef>
              <a:spcAft>
                <a:spcPts val="600"/>
              </a:spcAft>
            </a:pPr>
            <a:r>
              <a:rPr lang="fr-FR" sz="1600" b="0" dirty="0">
                <a:solidFill>
                  <a:srgbClr val="FF0000"/>
                </a:solidFill>
              </a:rPr>
              <a:t>Nouvelle </a:t>
            </a:r>
            <a:r>
              <a:rPr lang="fr-FR" sz="1600" b="0" dirty="0" smtClean="0">
                <a:solidFill>
                  <a:srgbClr val="FF0000"/>
                </a:solidFill>
              </a:rPr>
              <a:t>exigence : </a:t>
            </a:r>
            <a:r>
              <a:rPr lang="fr-FR" sz="1600" b="0" dirty="0" smtClean="0">
                <a:solidFill>
                  <a:srgbClr val="FF0000"/>
                </a:solidFill>
                <a:latin typeface="Calibri"/>
              </a:rPr>
              <a:t>formalisation de pratique existante. </a:t>
            </a:r>
          </a:p>
          <a:p>
            <a:pPr marL="0" indent="0" algn="l">
              <a:spcBef>
                <a:spcPts val="600"/>
              </a:spcBef>
              <a:spcAft>
                <a:spcPts val="600"/>
              </a:spcAft>
            </a:pPr>
            <a:endParaRPr lang="fr-FR" sz="1400" b="0" i="1" dirty="0" smtClean="0">
              <a:solidFill>
                <a:schemeClr val="tx1"/>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sp>
        <p:nvSpPr>
          <p:cNvPr id="4" name="TextBox 3"/>
          <p:cNvSpPr txBox="1"/>
          <p:nvPr/>
        </p:nvSpPr>
        <p:spPr>
          <a:xfrm>
            <a:off x="0" y="3284984"/>
            <a:ext cx="12192000" cy="432048"/>
          </a:xfrm>
          <a:prstGeom prst="rect">
            <a:avLst/>
          </a:prstGeom>
          <a:solidFill>
            <a:schemeClr val="accent1">
              <a:lumMod val="75000"/>
            </a:schemeClr>
          </a:solidFill>
        </p:spPr>
        <p:txBody>
          <a:bodyPr wrap="square" rtlCol="0">
            <a:spAutoFit/>
          </a:bodyPr>
          <a:lstStyle/>
          <a:p>
            <a:endParaRPr lang="fr-FR" dirty="0"/>
          </a:p>
        </p:txBody>
      </p:sp>
      <p:sp>
        <p:nvSpPr>
          <p:cNvPr id="7" name="Espace réservé du texte 1"/>
          <p:cNvSpPr txBox="1">
            <a:spLocks/>
          </p:cNvSpPr>
          <p:nvPr/>
        </p:nvSpPr>
        <p:spPr>
          <a:xfrm>
            <a:off x="263352" y="3298676"/>
            <a:ext cx="9577064"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r>
              <a:rPr lang="en-GB" dirty="0" smtClean="0"/>
              <a:t>REVUE DES EXIGENCES : Utilisation de nouveau types d’aéroneufs</a:t>
            </a:r>
            <a:endParaRPr lang="en-GB" dirty="0"/>
          </a:p>
        </p:txBody>
      </p:sp>
      <p:sp>
        <p:nvSpPr>
          <p:cNvPr id="8" name="Espace réservé du texte 1"/>
          <p:cNvSpPr txBox="1">
            <a:spLocks/>
          </p:cNvSpPr>
          <p:nvPr/>
        </p:nvSpPr>
        <p:spPr>
          <a:xfrm>
            <a:off x="406826" y="692696"/>
            <a:ext cx="11161240" cy="187220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prstClr val="black"/>
                </a:solidFill>
              </a:rPr>
              <a:t>Exigence 3.3.12 </a:t>
            </a:r>
            <a:r>
              <a:rPr lang="en-GB" sz="1800" dirty="0" smtClean="0">
                <a:solidFill>
                  <a:prstClr val="black"/>
                </a:solidFill>
              </a:rPr>
              <a:t>: </a:t>
            </a:r>
            <a:r>
              <a:rPr lang="fr-FR" sz="1800" dirty="0" smtClean="0">
                <a:solidFill>
                  <a:prstClr val="black"/>
                </a:solidFill>
              </a:rPr>
              <a:t>Vols </a:t>
            </a:r>
            <a:r>
              <a:rPr lang="fr-FR" sz="1800" dirty="0">
                <a:solidFill>
                  <a:prstClr val="black"/>
                </a:solidFill>
              </a:rPr>
              <a:t>affrétés par des tiers pour le transport de </a:t>
            </a:r>
            <a:r>
              <a:rPr lang="fr-FR" sz="1800" dirty="0" smtClean="0">
                <a:solidFill>
                  <a:prstClr val="black"/>
                </a:solidFill>
              </a:rPr>
              <a:t>passagers</a:t>
            </a:r>
            <a:endParaRPr lang="fr-FR" sz="1800" dirty="0">
              <a:solidFill>
                <a:prstClr val="black"/>
              </a:solidFill>
            </a:endParaRPr>
          </a:p>
          <a:p>
            <a:pPr marL="0" indent="0" algn="just">
              <a:spcBef>
                <a:spcPts val="600"/>
              </a:spcBef>
              <a:spcAft>
                <a:spcPts val="300"/>
              </a:spcAft>
            </a:pPr>
            <a:r>
              <a:rPr lang="fr-FR" sz="1600" b="0" dirty="0">
                <a:solidFill>
                  <a:prstClr val="black"/>
                </a:solidFill>
              </a:rPr>
              <a:t>L'utilisation de vols affrétés par un tiers pour le transport de passagers est préalablement approuvée par la direction de l’entité ou filiale, après avis du pôle technique aéronautique. </a:t>
            </a:r>
            <a:endParaRPr lang="fr-FR" sz="1600" b="0" dirty="0" smtClean="0">
              <a:solidFill>
                <a:prstClr val="black"/>
              </a:solidFill>
            </a:endParaRPr>
          </a:p>
          <a:p>
            <a:pPr marL="0" indent="0" algn="l">
              <a:spcBef>
                <a:spcPts val="600"/>
              </a:spcBef>
              <a:spcAft>
                <a:spcPts val="400"/>
              </a:spcAft>
            </a:pPr>
            <a:r>
              <a:rPr lang="fr-FR" sz="1600" b="0" dirty="0" smtClean="0">
                <a:solidFill>
                  <a:schemeClr val="accent6">
                    <a:lumMod val="75000"/>
                  </a:schemeClr>
                </a:solidFill>
              </a:rPr>
              <a:t>Modification : </a:t>
            </a:r>
            <a:r>
              <a:rPr lang="fr-FR" sz="1600" b="0" dirty="0" smtClean="0">
                <a:solidFill>
                  <a:schemeClr val="accent6">
                    <a:lumMod val="75000"/>
                  </a:schemeClr>
                </a:solidFill>
                <a:latin typeface="Calibri"/>
              </a:rPr>
              <a:t>généralisation </a:t>
            </a:r>
            <a:r>
              <a:rPr lang="fr-FR" sz="1600" b="0" dirty="0">
                <a:solidFill>
                  <a:schemeClr val="accent6">
                    <a:lumMod val="75000"/>
                  </a:schemeClr>
                </a:solidFill>
                <a:latin typeface="Calibri"/>
              </a:rPr>
              <a:t>d’une bonne pratique </a:t>
            </a:r>
            <a:r>
              <a:rPr lang="fr-FR" sz="1600" b="0" dirty="0" smtClean="0">
                <a:solidFill>
                  <a:schemeClr val="accent6">
                    <a:lumMod val="75000"/>
                  </a:schemeClr>
                </a:solidFill>
                <a:latin typeface="Calibri"/>
              </a:rPr>
              <a:t>existante.</a:t>
            </a:r>
            <a:endParaRPr lang="fr-FR" sz="1600" b="0" dirty="0">
              <a:solidFill>
                <a:schemeClr val="accent6">
                  <a:lumMod val="75000"/>
                </a:schemeClr>
              </a:solidFill>
              <a:latin typeface="Calibri"/>
            </a:endParaRPr>
          </a:p>
          <a:p>
            <a:pPr marL="0" indent="0" algn="l">
              <a:spcBef>
                <a:spcPts val="600"/>
              </a:spcBef>
              <a:spcAft>
                <a:spcPts val="400"/>
              </a:spcAft>
            </a:pPr>
            <a:endParaRPr lang="fr-FR" sz="1400" b="0" u="sng" dirty="0">
              <a:solidFill>
                <a:srgbClr val="FF0000"/>
              </a:solidFill>
            </a:endParaRPr>
          </a:p>
          <a:p>
            <a:pPr marL="285750" indent="-285750" algn="l">
              <a:spcBef>
                <a:spcPts val="600"/>
              </a:spcBef>
              <a:spcAft>
                <a:spcPts val="400"/>
              </a:spcAft>
              <a:buFont typeface="Arial" panose="020B0604020202020204" pitchFamily="34" charset="0"/>
              <a:buChar char="•"/>
            </a:pPr>
            <a:endParaRPr lang="fr-FR" sz="1400" b="0" dirty="0">
              <a:solidFill>
                <a:prstClr val="black"/>
              </a:solidFill>
              <a:ea typeface="+mn-ea"/>
              <a:cs typeface="+mn-cs"/>
            </a:endParaRPr>
          </a:p>
          <a:p>
            <a:pPr marL="0" indent="0" algn="l">
              <a:spcBef>
                <a:spcPts val="600"/>
              </a:spcBef>
              <a:spcAft>
                <a:spcPts val="600"/>
              </a:spcAft>
            </a:pPr>
            <a:endParaRPr lang="fr-FR" sz="1400" b="0" u="sng" dirty="0" smtClean="0">
              <a:solidFill>
                <a:srgbClr val="FF0000"/>
              </a:solidFill>
            </a:endParaRPr>
          </a:p>
          <a:p>
            <a:pPr marL="0" indent="0" algn="l">
              <a:spcAft>
                <a:spcPts val="600"/>
              </a:spcAft>
            </a:pPr>
            <a:endParaRPr lang="en-US" sz="1600" dirty="0">
              <a:solidFill>
                <a:prstClr val="black"/>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prstClr val="black"/>
              </a:solidFill>
            </a:endParaRPr>
          </a:p>
        </p:txBody>
      </p:sp>
    </p:spTree>
    <p:extLst>
      <p:ext uri="{BB962C8B-B14F-4D97-AF65-F5344CB8AC3E}">
        <p14:creationId xmlns:p14="http://schemas.microsoft.com/office/powerpoint/2010/main" val="4204078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a:t>
            </a:r>
            <a:r>
              <a:rPr lang="en-GB" dirty="0"/>
              <a:t>Situation d’urgence</a:t>
            </a:r>
          </a:p>
        </p:txBody>
      </p:sp>
      <p:sp>
        <p:nvSpPr>
          <p:cNvPr id="5" name="Espace réservé du texte 1"/>
          <p:cNvSpPr txBox="1">
            <a:spLocks/>
          </p:cNvSpPr>
          <p:nvPr/>
        </p:nvSpPr>
        <p:spPr>
          <a:xfrm>
            <a:off x="335360" y="692696"/>
            <a:ext cx="11161240" cy="180020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Exigence 3.5.1 </a:t>
            </a:r>
            <a:r>
              <a:rPr lang="en-GB" sz="1800" dirty="0" smtClean="0">
                <a:solidFill>
                  <a:schemeClr val="tx1"/>
                </a:solidFill>
              </a:rPr>
              <a:t>: </a:t>
            </a:r>
            <a:r>
              <a:rPr lang="fr-FR" sz="1800" dirty="0" smtClean="0">
                <a:solidFill>
                  <a:schemeClr val="tx1"/>
                </a:solidFill>
              </a:rPr>
              <a:t>Eléments </a:t>
            </a:r>
            <a:r>
              <a:rPr lang="fr-FR" sz="1800" dirty="0">
                <a:solidFill>
                  <a:schemeClr val="tx1"/>
                </a:solidFill>
              </a:rPr>
              <a:t>à intégrer dans le plan d’intervention </a:t>
            </a:r>
            <a:r>
              <a:rPr lang="fr-FR" sz="1800" dirty="0" smtClean="0">
                <a:solidFill>
                  <a:schemeClr val="tx1"/>
                </a:solidFill>
              </a:rPr>
              <a:t>d’urgence</a:t>
            </a:r>
            <a:endParaRPr lang="fr-FR" sz="1800" dirty="0" smtClean="0">
              <a:solidFill>
                <a:schemeClr val="tx1"/>
              </a:solidFill>
            </a:endParaRPr>
          </a:p>
          <a:p>
            <a:pPr marL="0" indent="0" algn="just">
              <a:spcAft>
                <a:spcPts val="600"/>
              </a:spcAft>
            </a:pPr>
            <a:r>
              <a:rPr lang="fr-FR" sz="1600" b="0" dirty="0">
                <a:solidFill>
                  <a:schemeClr val="tx1"/>
                </a:solidFill>
              </a:rPr>
              <a:t>Le plan d’intervention d’urgence de l’entité ou de la filiale prend en compte </a:t>
            </a:r>
            <a:r>
              <a:rPr lang="fr-FR" sz="1600" b="0" dirty="0" smtClean="0">
                <a:solidFill>
                  <a:schemeClr val="tx1"/>
                </a:solidFill>
              </a:rPr>
              <a:t>:</a:t>
            </a:r>
          </a:p>
          <a:p>
            <a:pPr marL="285750" lvl="4" indent="-285750" algn="l">
              <a:spcBef>
                <a:spcPts val="100"/>
              </a:spcBef>
              <a:spcAft>
                <a:spcPts val="300"/>
              </a:spcAft>
              <a:buFont typeface="Wingdings" panose="05000000000000000000" pitchFamily="2" charset="2"/>
              <a:buChar char="q"/>
              <a:defRPr/>
            </a:pPr>
            <a:r>
              <a:rPr lang="en-US" sz="1600" dirty="0">
                <a:solidFill>
                  <a:schemeClr val="tx1"/>
                </a:solidFill>
                <a:latin typeface="+mj-lt"/>
              </a:rPr>
              <a:t>Pour </a:t>
            </a:r>
            <a:r>
              <a:rPr lang="en-US" sz="1600" dirty="0">
                <a:solidFill>
                  <a:schemeClr val="tx1"/>
                </a:solidFill>
                <a:latin typeface="+mj-lt"/>
              </a:rPr>
              <a:t>les vols affrétés :</a:t>
            </a:r>
          </a:p>
          <a:p>
            <a:pPr marL="720000" lvl="8" indent="-285750" algn="l">
              <a:spcBef>
                <a:spcPts val="100"/>
              </a:spcBef>
              <a:spcAft>
                <a:spcPts val="300"/>
              </a:spcAft>
              <a:buFont typeface="Wingdings" panose="05000000000000000000" pitchFamily="2" charset="2"/>
              <a:buChar char="ü"/>
              <a:defRPr/>
            </a:pPr>
            <a:r>
              <a:rPr lang="en-US" sz="1400" dirty="0">
                <a:solidFill>
                  <a:schemeClr val="tx1"/>
                </a:solidFill>
                <a:latin typeface="+mj-lt"/>
              </a:rPr>
              <a:t>les scénarios d’accidents et les scénarios de retard non communiqués par le pilote ;</a:t>
            </a:r>
          </a:p>
          <a:p>
            <a:pPr marL="720000" lvl="8" indent="-285750" algn="l">
              <a:spcBef>
                <a:spcPts val="100"/>
              </a:spcBef>
              <a:spcAft>
                <a:spcPts val="300"/>
              </a:spcAft>
              <a:buFont typeface="Wingdings" panose="05000000000000000000" pitchFamily="2" charset="2"/>
              <a:buChar char="ü"/>
              <a:defRPr/>
            </a:pPr>
            <a:r>
              <a:rPr lang="en-US" sz="1400" dirty="0">
                <a:solidFill>
                  <a:schemeClr val="tx1"/>
                </a:solidFill>
                <a:latin typeface="+mj-lt"/>
              </a:rPr>
              <a:t>les capacités d’emport des aéronefs affrétés, l’estimation du temps de survie et les moyens de sauvetage disponibles sur zone en cas d’accident.</a:t>
            </a:r>
          </a:p>
          <a:p>
            <a:pPr marL="285750" lvl="4" indent="-285750" algn="l">
              <a:spcBef>
                <a:spcPts val="100"/>
              </a:spcBef>
              <a:spcAft>
                <a:spcPts val="300"/>
              </a:spcAft>
              <a:buFont typeface="Wingdings" panose="05000000000000000000" pitchFamily="2" charset="2"/>
              <a:buChar char="q"/>
              <a:defRPr/>
            </a:pPr>
            <a:r>
              <a:rPr lang="en-US" sz="1600" dirty="0">
                <a:solidFill>
                  <a:schemeClr val="tx1"/>
                </a:solidFill>
                <a:latin typeface="+mj-lt"/>
              </a:rPr>
              <a:t>Pour les vols non affrétés :</a:t>
            </a:r>
          </a:p>
          <a:p>
            <a:pPr marL="720000" lvl="8" indent="-285750" algn="l">
              <a:spcBef>
                <a:spcPts val="100"/>
              </a:spcBef>
              <a:spcAft>
                <a:spcPts val="300"/>
              </a:spcAft>
              <a:buFont typeface="Wingdings" panose="05000000000000000000" pitchFamily="2" charset="2"/>
              <a:buChar char="ü"/>
              <a:defRPr/>
            </a:pPr>
            <a:r>
              <a:rPr lang="en-US" sz="1400" dirty="0">
                <a:solidFill>
                  <a:schemeClr val="tx1"/>
                </a:solidFill>
                <a:latin typeface="+mj-lt"/>
              </a:rPr>
              <a:t>les scénarios d’accidents.</a:t>
            </a:r>
            <a:endParaRPr lang="fr-FR" sz="1400" dirty="0">
              <a:solidFill>
                <a:schemeClr val="tx1"/>
              </a:solidFill>
              <a:latin typeface="+mj-lt"/>
            </a:endParaRPr>
          </a:p>
          <a:p>
            <a:pPr marL="0" indent="0" algn="l">
              <a:spcBef>
                <a:spcPts val="600"/>
              </a:spcBef>
              <a:spcAft>
                <a:spcPts val="600"/>
              </a:spcAft>
            </a:pPr>
            <a:r>
              <a:rPr lang="fr-FR" sz="1600" b="0" dirty="0" smtClean="0">
                <a:solidFill>
                  <a:schemeClr val="accent6">
                    <a:lumMod val="75000"/>
                  </a:schemeClr>
                </a:solidFill>
              </a:rPr>
              <a:t>Précision </a:t>
            </a:r>
            <a:r>
              <a:rPr lang="fr-FR" sz="1600" b="0" dirty="0">
                <a:solidFill>
                  <a:schemeClr val="accent6">
                    <a:lumMod val="75000"/>
                  </a:schemeClr>
                </a:solidFill>
              </a:rPr>
              <a:t>sur le </a:t>
            </a:r>
            <a:r>
              <a:rPr lang="fr-FR" sz="1600" b="0" dirty="0" smtClean="0">
                <a:solidFill>
                  <a:schemeClr val="accent6">
                    <a:lumMod val="75000"/>
                  </a:schemeClr>
                </a:solidFill>
              </a:rPr>
              <a:t>contenu (vise </a:t>
            </a:r>
            <a:r>
              <a:rPr lang="fr-FR" sz="1600" b="0" dirty="0">
                <a:solidFill>
                  <a:schemeClr val="accent6">
                    <a:lumMod val="75000"/>
                  </a:schemeClr>
                </a:solidFill>
              </a:rPr>
              <a:t>principalement les filiales qui ont un contrat avec une agence de voyages locale autre que </a:t>
            </a:r>
            <a:r>
              <a:rPr lang="fr-FR" sz="1600" b="0" dirty="0" smtClean="0">
                <a:solidFill>
                  <a:schemeClr val="accent6">
                    <a:lumMod val="75000"/>
                  </a:schemeClr>
                </a:solidFill>
              </a:rPr>
              <a:t>CWT).</a:t>
            </a:r>
            <a:endParaRPr lang="fr-FR" sz="1600" b="0" dirty="0" smtClean="0">
              <a:solidFill>
                <a:schemeClr val="accent6">
                  <a:lumMod val="75000"/>
                </a:schemeClr>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sp>
        <p:nvSpPr>
          <p:cNvPr id="7" name="Espace réservé du texte 1"/>
          <p:cNvSpPr txBox="1">
            <a:spLocks/>
          </p:cNvSpPr>
          <p:nvPr/>
        </p:nvSpPr>
        <p:spPr>
          <a:xfrm>
            <a:off x="335360" y="4077072"/>
            <a:ext cx="11161240" cy="180020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Exigence 3.5.2 </a:t>
            </a:r>
            <a:r>
              <a:rPr lang="en-GB" sz="1800" dirty="0" smtClean="0">
                <a:solidFill>
                  <a:schemeClr val="tx1"/>
                </a:solidFill>
              </a:rPr>
              <a:t>: </a:t>
            </a:r>
            <a:r>
              <a:rPr lang="fr-FR" sz="1800" dirty="0" smtClean="0">
                <a:solidFill>
                  <a:schemeClr val="tx1"/>
                </a:solidFill>
              </a:rPr>
              <a:t>Test </a:t>
            </a:r>
            <a:r>
              <a:rPr lang="fr-FR" sz="1800" dirty="0">
                <a:solidFill>
                  <a:schemeClr val="tx1"/>
                </a:solidFill>
              </a:rPr>
              <a:t>du plan d'intervention d’urgence pour les vols </a:t>
            </a:r>
            <a:r>
              <a:rPr lang="fr-FR" sz="1800" dirty="0" smtClean="0">
                <a:solidFill>
                  <a:schemeClr val="tx1"/>
                </a:solidFill>
              </a:rPr>
              <a:t>affrétés</a:t>
            </a:r>
            <a:endParaRPr lang="fr-FR" sz="1800" dirty="0" smtClean="0">
              <a:solidFill>
                <a:schemeClr val="tx1"/>
              </a:solidFill>
            </a:endParaRPr>
          </a:p>
          <a:p>
            <a:pPr marL="0" indent="0" algn="just">
              <a:spcAft>
                <a:spcPts val="600"/>
              </a:spcAft>
            </a:pPr>
            <a:r>
              <a:rPr lang="fr-FR" sz="1600" b="0" dirty="0">
                <a:solidFill>
                  <a:schemeClr val="tx1"/>
                </a:solidFill>
              </a:rPr>
              <a:t>Pour les vols affrétés, le plan d’intervention d’urgence de l’entité ou de la filiale sont intégrés au plan de test annuel ou rapidement après l’établissement d’un contrat d’affrètement long terme d’un opérateur aérien</a:t>
            </a:r>
            <a:r>
              <a:rPr lang="fr-FR" sz="1600" b="0" dirty="0" smtClean="0">
                <a:solidFill>
                  <a:schemeClr val="tx1"/>
                </a:solidFill>
              </a:rPr>
              <a:t>. </a:t>
            </a:r>
          </a:p>
          <a:p>
            <a:pPr marL="0" indent="0" algn="l">
              <a:spcBef>
                <a:spcPts val="600"/>
              </a:spcBef>
              <a:spcAft>
                <a:spcPts val="400"/>
              </a:spcAft>
            </a:pPr>
            <a:r>
              <a:rPr lang="fr-FR" sz="1600" b="0" dirty="0">
                <a:solidFill>
                  <a:srgbClr val="00B050"/>
                </a:solidFill>
              </a:rPr>
              <a:t>Pas de changement </a:t>
            </a:r>
          </a:p>
          <a:p>
            <a:pPr marL="0" indent="0" algn="l">
              <a:spcBef>
                <a:spcPts val="600"/>
              </a:spcBef>
              <a:spcAft>
                <a:spcPts val="600"/>
              </a:spcAft>
            </a:pPr>
            <a:endParaRPr lang="fr-FR" sz="1400" b="0" i="1" dirty="0" smtClean="0">
              <a:solidFill>
                <a:schemeClr val="tx1"/>
              </a:solidFill>
            </a:endParaRPr>
          </a:p>
          <a:p>
            <a:pPr marL="0" indent="0" algn="l">
              <a:spcBef>
                <a:spcPts val="600"/>
              </a:spcBef>
              <a:spcAft>
                <a:spcPts val="600"/>
              </a:spcAft>
            </a:pPr>
            <a:endParaRPr lang="fr-FR" sz="1400" b="0" i="1" dirty="0">
              <a:solidFill>
                <a:schemeClr val="tx1"/>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spTree>
    <p:extLst>
      <p:ext uri="{BB962C8B-B14F-4D97-AF65-F5344CB8AC3E}">
        <p14:creationId xmlns:p14="http://schemas.microsoft.com/office/powerpoint/2010/main" val="3041352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Inspections et audits</a:t>
            </a:r>
            <a:endParaRPr lang="en-GB" dirty="0"/>
          </a:p>
        </p:txBody>
      </p:sp>
      <p:sp>
        <p:nvSpPr>
          <p:cNvPr id="11" name="Espace réservé du texte 1"/>
          <p:cNvSpPr txBox="1">
            <a:spLocks/>
          </p:cNvSpPr>
          <p:nvPr/>
        </p:nvSpPr>
        <p:spPr>
          <a:xfrm>
            <a:off x="335360" y="836712"/>
            <a:ext cx="11161240" cy="180020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Exigence 3.6.1 </a:t>
            </a:r>
            <a:r>
              <a:rPr lang="en-GB" sz="1800" dirty="0" smtClean="0">
                <a:solidFill>
                  <a:schemeClr val="tx1"/>
                </a:solidFill>
              </a:rPr>
              <a:t>: </a:t>
            </a:r>
            <a:r>
              <a:rPr lang="fr-FR" sz="1800" dirty="0" smtClean="0">
                <a:solidFill>
                  <a:schemeClr val="tx1"/>
                </a:solidFill>
              </a:rPr>
              <a:t>Suivi </a:t>
            </a:r>
            <a:r>
              <a:rPr lang="fr-FR" sz="1800" dirty="0">
                <a:solidFill>
                  <a:schemeClr val="tx1"/>
                </a:solidFill>
              </a:rPr>
              <a:t>des recommandations des audits techniques </a:t>
            </a:r>
            <a:r>
              <a:rPr lang="fr-FR" sz="1800" dirty="0" smtClean="0">
                <a:solidFill>
                  <a:schemeClr val="tx1"/>
                </a:solidFill>
              </a:rPr>
              <a:t>aéronautiques</a:t>
            </a:r>
            <a:endParaRPr lang="fr-FR" sz="1800" dirty="0" smtClean="0">
              <a:solidFill>
                <a:schemeClr val="tx1"/>
              </a:solidFill>
            </a:endParaRPr>
          </a:p>
          <a:p>
            <a:pPr marL="0" indent="0" algn="l">
              <a:spcBef>
                <a:spcPts val="600"/>
              </a:spcBef>
              <a:spcAft>
                <a:spcPts val="600"/>
              </a:spcAft>
            </a:pPr>
            <a:r>
              <a:rPr lang="fr-FR" sz="1600" b="0" dirty="0">
                <a:solidFill>
                  <a:schemeClr val="tx1"/>
                </a:solidFill>
              </a:rPr>
              <a:t>La clôture des écarts liés à une non-conformité de niveau 1, identifiés lors d’un audit technique aéronautique de l’opérateur aérien, est faite après avis du pôle technique concerné</a:t>
            </a:r>
            <a:r>
              <a:rPr lang="fr-FR" sz="1600" b="0" dirty="0" smtClean="0">
                <a:solidFill>
                  <a:schemeClr val="tx1"/>
                </a:solidFill>
              </a:rPr>
              <a:t>.</a:t>
            </a:r>
          </a:p>
          <a:p>
            <a:pPr marL="0" indent="0" algn="l">
              <a:spcBef>
                <a:spcPts val="600"/>
              </a:spcBef>
              <a:spcAft>
                <a:spcPts val="600"/>
              </a:spcAft>
            </a:pPr>
            <a:r>
              <a:rPr lang="fr-FR" sz="1600" b="0" u="sng" dirty="0" smtClean="0">
                <a:solidFill>
                  <a:schemeClr val="tx1"/>
                </a:solidFill>
              </a:rPr>
              <a:t>Note</a:t>
            </a:r>
            <a:r>
              <a:rPr lang="fr-FR" sz="1600" b="0" dirty="0">
                <a:solidFill>
                  <a:schemeClr val="tx1"/>
                </a:solidFill>
              </a:rPr>
              <a:t>: Non-conformité de niveau 1 : la sécurité est affectée. Une action urgente est requise</a:t>
            </a:r>
            <a:r>
              <a:rPr lang="fr-FR" sz="1600" b="0" dirty="0" smtClean="0">
                <a:solidFill>
                  <a:schemeClr val="tx1"/>
                </a:solidFill>
              </a:rPr>
              <a:t>.</a:t>
            </a:r>
          </a:p>
          <a:p>
            <a:pPr marL="0" indent="0" algn="l">
              <a:spcAft>
                <a:spcPts val="600"/>
              </a:spcAft>
            </a:pPr>
            <a:endParaRPr lang="fr-FR" sz="1600" b="0" dirty="0">
              <a:solidFill>
                <a:schemeClr val="tx1"/>
              </a:solidFill>
            </a:endParaRPr>
          </a:p>
          <a:p>
            <a:pPr marL="0" indent="0" algn="l">
              <a:spcAft>
                <a:spcPts val="600"/>
              </a:spcAft>
            </a:pPr>
            <a:r>
              <a:rPr lang="fr-FR" sz="1600" b="0" dirty="0" smtClean="0">
                <a:solidFill>
                  <a:schemeClr val="accent6">
                    <a:lumMod val="75000"/>
                  </a:schemeClr>
                </a:solidFill>
              </a:rPr>
              <a:t>Précision </a:t>
            </a:r>
            <a:r>
              <a:rPr lang="fr-FR" sz="1600" b="0" dirty="0" smtClean="0">
                <a:solidFill>
                  <a:schemeClr val="accent6">
                    <a:lumMod val="75000"/>
                  </a:schemeClr>
                </a:solidFill>
              </a:rPr>
              <a:t>de la règle</a:t>
            </a:r>
            <a:endParaRPr lang="fr-FR" sz="1600" b="0" dirty="0">
              <a:solidFill>
                <a:schemeClr val="accent6">
                  <a:lumMod val="75000"/>
                </a:schemeClr>
              </a:solidFill>
            </a:endParaRPr>
          </a:p>
          <a:p>
            <a:pPr marL="0" indent="0" algn="l">
              <a:spcBef>
                <a:spcPts val="600"/>
              </a:spcBef>
              <a:spcAft>
                <a:spcPts val="600"/>
              </a:spcAft>
            </a:pPr>
            <a:endParaRPr lang="fr-FR" sz="1400" b="0" i="1" dirty="0">
              <a:solidFill>
                <a:schemeClr val="tx1"/>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spTree>
    <p:extLst>
      <p:ext uri="{BB962C8B-B14F-4D97-AF65-F5344CB8AC3E}">
        <p14:creationId xmlns:p14="http://schemas.microsoft.com/office/powerpoint/2010/main" val="3225295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 : </a:t>
            </a:r>
            <a:r>
              <a:rPr lang="en-GB" dirty="0" smtClean="0"/>
              <a:t>Communication et reporting</a:t>
            </a:r>
            <a:endParaRPr lang="en-GB" dirty="0"/>
          </a:p>
        </p:txBody>
      </p:sp>
      <p:sp>
        <p:nvSpPr>
          <p:cNvPr id="11" name="Espace réservé du texte 1"/>
          <p:cNvSpPr txBox="1">
            <a:spLocks/>
          </p:cNvSpPr>
          <p:nvPr/>
        </p:nvSpPr>
        <p:spPr>
          <a:xfrm>
            <a:off x="402976" y="590101"/>
            <a:ext cx="11161240" cy="187220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prstClr val="black"/>
                </a:solidFill>
              </a:rPr>
              <a:t>Exigence 3.7.1 </a:t>
            </a:r>
            <a:r>
              <a:rPr lang="en-GB" sz="1800" dirty="0" smtClean="0">
                <a:solidFill>
                  <a:prstClr val="black"/>
                </a:solidFill>
              </a:rPr>
              <a:t>: </a:t>
            </a:r>
            <a:r>
              <a:rPr lang="fr-FR" sz="1800" dirty="0" smtClean="0">
                <a:solidFill>
                  <a:prstClr val="black"/>
                </a:solidFill>
              </a:rPr>
              <a:t>Diffusion </a:t>
            </a:r>
            <a:r>
              <a:rPr lang="fr-FR" sz="1800" dirty="0">
                <a:solidFill>
                  <a:prstClr val="black"/>
                </a:solidFill>
              </a:rPr>
              <a:t>et archivage de la </a:t>
            </a:r>
            <a:r>
              <a:rPr lang="fr-FR" sz="1800" dirty="0" smtClean="0">
                <a:solidFill>
                  <a:prstClr val="black"/>
                </a:solidFill>
              </a:rPr>
              <a:t>documentation</a:t>
            </a:r>
            <a:endParaRPr lang="fr-FR" sz="1800" dirty="0">
              <a:solidFill>
                <a:prstClr val="black"/>
              </a:solidFill>
            </a:endParaRPr>
          </a:p>
          <a:p>
            <a:pPr marL="0" indent="0" algn="l">
              <a:spcBef>
                <a:spcPts val="600"/>
              </a:spcBef>
              <a:spcAft>
                <a:spcPts val="300"/>
              </a:spcAft>
            </a:pPr>
            <a:r>
              <a:rPr lang="fr-FR" sz="1600" b="0" dirty="0">
                <a:solidFill>
                  <a:prstClr val="black"/>
                </a:solidFill>
              </a:rPr>
              <a:t>Les avis techniques sont communiqués à la fonction HSE des activités aériennes du Groupe. Ils sont archivés selon la politique Groupe</a:t>
            </a:r>
            <a:r>
              <a:rPr lang="fr-FR" sz="1600" b="0" dirty="0" smtClean="0">
                <a:solidFill>
                  <a:prstClr val="black"/>
                </a:solidFill>
              </a:rPr>
              <a:t>.</a:t>
            </a:r>
          </a:p>
          <a:p>
            <a:pPr marL="0" indent="0" algn="l">
              <a:spcBef>
                <a:spcPts val="1200"/>
              </a:spcBef>
              <a:spcAft>
                <a:spcPts val="600"/>
              </a:spcAft>
            </a:pPr>
            <a:r>
              <a:rPr lang="fr-FR" sz="1600" b="0" dirty="0">
                <a:solidFill>
                  <a:srgbClr val="FF0000"/>
                </a:solidFill>
              </a:rPr>
              <a:t>Nouvelle </a:t>
            </a:r>
            <a:r>
              <a:rPr lang="fr-FR" sz="1600" b="0" dirty="0" smtClean="0">
                <a:solidFill>
                  <a:srgbClr val="FF0000"/>
                </a:solidFill>
              </a:rPr>
              <a:t>exigence : formalisation </a:t>
            </a:r>
            <a:r>
              <a:rPr lang="fr-FR" sz="1600" b="0" dirty="0">
                <a:solidFill>
                  <a:srgbClr val="FF0000"/>
                </a:solidFill>
              </a:rPr>
              <a:t>de pratique </a:t>
            </a:r>
            <a:r>
              <a:rPr lang="fr-FR" sz="1600" b="0" dirty="0" smtClean="0">
                <a:solidFill>
                  <a:srgbClr val="FF0000"/>
                </a:solidFill>
              </a:rPr>
              <a:t>existante.</a:t>
            </a:r>
            <a:endParaRPr lang="fr-FR" sz="1600" b="0" dirty="0">
              <a:solidFill>
                <a:srgbClr val="FF0000"/>
              </a:solidFill>
            </a:endParaRPr>
          </a:p>
          <a:p>
            <a:pPr marL="0" indent="0" algn="l">
              <a:spcBef>
                <a:spcPts val="600"/>
              </a:spcBef>
              <a:spcAft>
                <a:spcPts val="600"/>
              </a:spcAft>
            </a:pPr>
            <a:endParaRPr lang="fr-FR" sz="1400" b="0" u="sng" dirty="0" smtClean="0">
              <a:solidFill>
                <a:srgbClr val="FF0000"/>
              </a:solidFill>
            </a:endParaRPr>
          </a:p>
          <a:p>
            <a:pPr marL="0" indent="0" algn="l">
              <a:spcAft>
                <a:spcPts val="600"/>
              </a:spcAft>
            </a:pPr>
            <a:endParaRPr lang="en-US" sz="1600" dirty="0">
              <a:solidFill>
                <a:prstClr val="black"/>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prstClr val="black"/>
              </a:solidFill>
            </a:endParaRPr>
          </a:p>
        </p:txBody>
      </p:sp>
      <p:sp>
        <p:nvSpPr>
          <p:cNvPr id="9" name="Espace réservé du texte 1"/>
          <p:cNvSpPr txBox="1">
            <a:spLocks/>
          </p:cNvSpPr>
          <p:nvPr/>
        </p:nvSpPr>
        <p:spPr>
          <a:xfrm>
            <a:off x="403484" y="2348880"/>
            <a:ext cx="11161240" cy="187220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prstClr val="black"/>
                </a:solidFill>
              </a:rPr>
              <a:t>Exigence 3.7.2 </a:t>
            </a:r>
            <a:r>
              <a:rPr lang="en-GB" sz="1800" dirty="0" smtClean="0">
                <a:solidFill>
                  <a:prstClr val="black"/>
                </a:solidFill>
              </a:rPr>
              <a:t>: </a:t>
            </a:r>
            <a:r>
              <a:rPr lang="fr-FR" sz="1800" dirty="0" err="1" smtClean="0">
                <a:solidFill>
                  <a:prstClr val="black"/>
                </a:solidFill>
              </a:rPr>
              <a:t>Reporting</a:t>
            </a:r>
            <a:r>
              <a:rPr lang="fr-FR" sz="1800" dirty="0" smtClean="0">
                <a:solidFill>
                  <a:prstClr val="black"/>
                </a:solidFill>
              </a:rPr>
              <a:t> </a:t>
            </a:r>
            <a:r>
              <a:rPr lang="fr-FR" sz="1800" dirty="0">
                <a:solidFill>
                  <a:prstClr val="black"/>
                </a:solidFill>
              </a:rPr>
              <a:t>des accidents et </a:t>
            </a:r>
            <a:r>
              <a:rPr lang="fr-FR" sz="1800" dirty="0" smtClean="0">
                <a:solidFill>
                  <a:prstClr val="black"/>
                </a:solidFill>
              </a:rPr>
              <a:t>incidents</a:t>
            </a:r>
            <a:endParaRPr lang="fr-FR" sz="1800" dirty="0">
              <a:solidFill>
                <a:prstClr val="black"/>
              </a:solidFill>
            </a:endParaRPr>
          </a:p>
          <a:p>
            <a:pPr marL="0" indent="0" algn="l">
              <a:spcBef>
                <a:spcPts val="600"/>
              </a:spcBef>
              <a:spcAft>
                <a:spcPts val="300"/>
              </a:spcAft>
            </a:pPr>
            <a:r>
              <a:rPr lang="fr-FR" sz="1600" b="0" dirty="0">
                <a:solidFill>
                  <a:prstClr val="black"/>
                </a:solidFill>
              </a:rPr>
              <a:t>Pour les vols affrétés, les événements suivants (au sens de la définition OACI) font l’objet d’un reporting </a:t>
            </a:r>
            <a:r>
              <a:rPr lang="fr-FR" sz="1600" b="0" dirty="0" smtClean="0">
                <a:solidFill>
                  <a:prstClr val="black"/>
                </a:solidFill>
              </a:rPr>
              <a:t>:</a:t>
            </a:r>
          </a:p>
          <a:p>
            <a:pPr marL="285750" lvl="4" indent="-285750" algn="l">
              <a:spcBef>
                <a:spcPts val="100"/>
              </a:spcBef>
              <a:spcAft>
                <a:spcPts val="300"/>
              </a:spcAft>
              <a:buFont typeface="Wingdings" panose="05000000000000000000" pitchFamily="2" charset="2"/>
              <a:buChar char="q"/>
              <a:defRPr/>
            </a:pPr>
            <a:r>
              <a:rPr lang="fr-FR" sz="1600" dirty="0">
                <a:solidFill>
                  <a:schemeClr val="tx1"/>
                </a:solidFill>
                <a:latin typeface="+mj-lt"/>
              </a:rPr>
              <a:t>accidents </a:t>
            </a:r>
            <a:r>
              <a:rPr lang="fr-FR" sz="1600" dirty="0">
                <a:solidFill>
                  <a:schemeClr val="tx1"/>
                </a:solidFill>
                <a:latin typeface="+mj-lt"/>
              </a:rPr>
              <a:t>;</a:t>
            </a:r>
          </a:p>
          <a:p>
            <a:pPr marL="285750" lvl="4" indent="-285750" algn="l">
              <a:spcBef>
                <a:spcPts val="100"/>
              </a:spcBef>
              <a:spcAft>
                <a:spcPts val="300"/>
              </a:spcAft>
              <a:buFont typeface="Wingdings" panose="05000000000000000000" pitchFamily="2" charset="2"/>
              <a:buChar char="q"/>
              <a:defRPr/>
            </a:pPr>
            <a:r>
              <a:rPr lang="fr-FR" sz="1600" dirty="0">
                <a:solidFill>
                  <a:schemeClr val="tx1"/>
                </a:solidFill>
                <a:latin typeface="+mj-lt"/>
              </a:rPr>
              <a:t>incidents </a:t>
            </a:r>
            <a:r>
              <a:rPr lang="fr-FR" sz="1600" dirty="0">
                <a:solidFill>
                  <a:schemeClr val="tx1"/>
                </a:solidFill>
                <a:latin typeface="+mj-lt"/>
              </a:rPr>
              <a:t>graves ;</a:t>
            </a:r>
          </a:p>
          <a:p>
            <a:pPr marL="285750" lvl="4" indent="-285750" algn="l">
              <a:spcBef>
                <a:spcPts val="100"/>
              </a:spcBef>
              <a:spcAft>
                <a:spcPts val="300"/>
              </a:spcAft>
              <a:buFont typeface="Wingdings" panose="05000000000000000000" pitchFamily="2" charset="2"/>
              <a:buChar char="q"/>
              <a:defRPr/>
            </a:pPr>
            <a:r>
              <a:rPr lang="fr-FR" sz="1600" dirty="0">
                <a:solidFill>
                  <a:schemeClr val="tx1"/>
                </a:solidFill>
                <a:latin typeface="+mj-lt"/>
              </a:rPr>
              <a:t>incidents </a:t>
            </a:r>
            <a:r>
              <a:rPr lang="fr-FR" sz="1600" dirty="0">
                <a:solidFill>
                  <a:schemeClr val="tx1"/>
                </a:solidFill>
                <a:latin typeface="+mj-lt"/>
              </a:rPr>
              <a:t>ayant pu avoir un impact sur la navigabilité, la sécurité du vol de l’aéronef </a:t>
            </a:r>
            <a:r>
              <a:rPr lang="fr-FR" sz="1600" dirty="0">
                <a:solidFill>
                  <a:schemeClr val="tx1"/>
                </a:solidFill>
                <a:latin typeface="+mj-lt"/>
              </a:rPr>
              <a:t>ou </a:t>
            </a:r>
            <a:r>
              <a:rPr lang="fr-FR" sz="1600" dirty="0">
                <a:solidFill>
                  <a:schemeClr val="tx1"/>
                </a:solidFill>
                <a:latin typeface="+mj-lt"/>
              </a:rPr>
              <a:t>du personnel à bord.</a:t>
            </a:r>
          </a:p>
          <a:p>
            <a:pPr marL="0" indent="0" algn="l">
              <a:spcBef>
                <a:spcPts val="1200"/>
              </a:spcBef>
              <a:spcAft>
                <a:spcPts val="600"/>
              </a:spcAft>
            </a:pPr>
            <a:r>
              <a:rPr lang="fr-FR" sz="1600" b="0" dirty="0">
                <a:solidFill>
                  <a:srgbClr val="FF0000"/>
                </a:solidFill>
              </a:rPr>
              <a:t>Nouvelle exigence</a:t>
            </a:r>
            <a:endParaRPr lang="fr-FR" sz="1400" b="0" u="sng" dirty="0" smtClean="0">
              <a:solidFill>
                <a:srgbClr val="FF0000"/>
              </a:solidFill>
            </a:endParaRPr>
          </a:p>
          <a:p>
            <a:pPr marL="0" indent="0" algn="l">
              <a:spcAft>
                <a:spcPts val="600"/>
              </a:spcAft>
            </a:pPr>
            <a:endParaRPr lang="en-US" sz="1600" dirty="0">
              <a:solidFill>
                <a:prstClr val="black"/>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prstClr val="black"/>
              </a:solidFill>
            </a:endParaRPr>
          </a:p>
        </p:txBody>
      </p:sp>
      <p:sp>
        <p:nvSpPr>
          <p:cNvPr id="10" name="Espace réservé du texte 1"/>
          <p:cNvSpPr txBox="1">
            <a:spLocks/>
          </p:cNvSpPr>
          <p:nvPr/>
        </p:nvSpPr>
        <p:spPr>
          <a:xfrm>
            <a:off x="402976" y="4581128"/>
            <a:ext cx="11161240" cy="187220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prstClr val="black"/>
                </a:solidFill>
              </a:rPr>
              <a:t>Exigence 3.7.3 </a:t>
            </a:r>
            <a:r>
              <a:rPr lang="en-GB" sz="1800" dirty="0" smtClean="0">
                <a:solidFill>
                  <a:prstClr val="black"/>
                </a:solidFill>
              </a:rPr>
              <a:t>: </a:t>
            </a:r>
            <a:r>
              <a:rPr lang="fr-FR" sz="1800" dirty="0" smtClean="0">
                <a:solidFill>
                  <a:prstClr val="black"/>
                </a:solidFill>
              </a:rPr>
              <a:t>Compte-rendu d’activité</a:t>
            </a:r>
            <a:endParaRPr lang="fr-FR" sz="1800" dirty="0">
              <a:solidFill>
                <a:prstClr val="black"/>
              </a:solidFill>
            </a:endParaRPr>
          </a:p>
          <a:p>
            <a:pPr marL="0" indent="0" algn="l">
              <a:spcBef>
                <a:spcPts val="600"/>
              </a:spcBef>
              <a:spcAft>
                <a:spcPts val="300"/>
              </a:spcAft>
            </a:pPr>
            <a:r>
              <a:rPr lang="fr-FR" sz="1600" b="0" dirty="0">
                <a:solidFill>
                  <a:prstClr val="black"/>
                </a:solidFill>
              </a:rPr>
              <a:t>Pour le suivi des performances HSE, le compte-rendu d’activité de l’opérateur aérien affrété est transmis trimestriellement à la fonction HSE des activités aériennes du Groupe</a:t>
            </a:r>
            <a:r>
              <a:rPr lang="fr-FR" sz="1600" b="0" dirty="0" smtClean="0">
                <a:solidFill>
                  <a:prstClr val="black"/>
                </a:solidFill>
              </a:rPr>
              <a:t>.</a:t>
            </a:r>
          </a:p>
          <a:p>
            <a:pPr marL="0" indent="0" algn="l">
              <a:spcBef>
                <a:spcPts val="600"/>
              </a:spcBef>
              <a:spcAft>
                <a:spcPts val="600"/>
              </a:spcAft>
            </a:pPr>
            <a:r>
              <a:rPr lang="fr-FR" sz="1600" b="0" dirty="0">
                <a:solidFill>
                  <a:schemeClr val="accent6">
                    <a:lumMod val="75000"/>
                  </a:schemeClr>
                </a:solidFill>
              </a:rPr>
              <a:t>Formalisation </a:t>
            </a:r>
            <a:r>
              <a:rPr lang="fr-FR" sz="1600" b="0" dirty="0">
                <a:solidFill>
                  <a:schemeClr val="accent6">
                    <a:lumMod val="75000"/>
                  </a:schemeClr>
                </a:solidFill>
              </a:rPr>
              <a:t>de pratique </a:t>
            </a:r>
            <a:r>
              <a:rPr lang="fr-FR" sz="1600" b="0" dirty="0">
                <a:solidFill>
                  <a:schemeClr val="accent6">
                    <a:lumMod val="75000"/>
                  </a:schemeClr>
                </a:solidFill>
              </a:rPr>
              <a:t>existante.</a:t>
            </a:r>
            <a:endParaRPr lang="fr-FR" sz="1600" b="0" dirty="0">
              <a:solidFill>
                <a:schemeClr val="accent6">
                  <a:lumMod val="75000"/>
                </a:schemeClr>
              </a:solidFill>
            </a:endParaRPr>
          </a:p>
          <a:p>
            <a:pPr marL="285750" indent="-285750" algn="l">
              <a:spcBef>
                <a:spcPts val="600"/>
              </a:spcBef>
              <a:spcAft>
                <a:spcPts val="400"/>
              </a:spcAft>
              <a:buFont typeface="Arial" panose="020B0604020202020204" pitchFamily="34" charset="0"/>
              <a:buChar char="•"/>
            </a:pPr>
            <a:endParaRPr lang="fr-FR" sz="1400" b="0" dirty="0">
              <a:solidFill>
                <a:prstClr val="black"/>
              </a:solidFill>
              <a:ea typeface="+mn-ea"/>
              <a:cs typeface="+mn-cs"/>
            </a:endParaRPr>
          </a:p>
          <a:p>
            <a:pPr marL="0" indent="0" algn="l">
              <a:spcBef>
                <a:spcPts val="600"/>
              </a:spcBef>
              <a:spcAft>
                <a:spcPts val="600"/>
              </a:spcAft>
            </a:pPr>
            <a:endParaRPr lang="fr-FR" sz="1400" b="0" u="sng" dirty="0" smtClean="0">
              <a:solidFill>
                <a:srgbClr val="FF0000"/>
              </a:solidFill>
            </a:endParaRPr>
          </a:p>
          <a:p>
            <a:pPr marL="0" indent="0" algn="l">
              <a:spcAft>
                <a:spcPts val="600"/>
              </a:spcAft>
            </a:pPr>
            <a:endParaRPr lang="en-US" sz="1600" dirty="0">
              <a:solidFill>
                <a:prstClr val="black"/>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prstClr val="black"/>
              </a:solidFill>
            </a:endParaRPr>
          </a:p>
        </p:txBody>
      </p:sp>
    </p:spTree>
    <p:extLst>
      <p:ext uri="{BB962C8B-B14F-4D97-AF65-F5344CB8AC3E}">
        <p14:creationId xmlns:p14="http://schemas.microsoft.com/office/powerpoint/2010/main" val="34125621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2192000" cy="418058"/>
          </a:xfrm>
          <a:solidFill>
            <a:srgbClr val="376092"/>
          </a:solidFill>
        </p:spPr>
        <p:txBody>
          <a:bodyPr/>
          <a:lstStyle/>
          <a:p>
            <a:r>
              <a:rPr lang="fr-FR" b="1" dirty="0" smtClean="0">
                <a:solidFill>
                  <a:schemeClr val="bg1"/>
                </a:solidFill>
              </a:rPr>
              <a:t>Où trouver des informations complémentaires et documents ?</a:t>
            </a:r>
            <a:endParaRPr lang="en-US" b="1" dirty="0">
              <a:solidFill>
                <a:schemeClr val="bg1"/>
              </a:solidFill>
            </a:endParaRPr>
          </a:p>
        </p:txBody>
      </p:sp>
      <p:sp>
        <p:nvSpPr>
          <p:cNvPr id="3" name="Espace réservé du texte 2"/>
          <p:cNvSpPr>
            <a:spLocks noGrp="1"/>
          </p:cNvSpPr>
          <p:nvPr>
            <p:ph type="body" sz="quarter" idx="12"/>
          </p:nvPr>
        </p:nvSpPr>
        <p:spPr>
          <a:xfrm>
            <a:off x="609600" y="1629049"/>
            <a:ext cx="10958400" cy="5040311"/>
          </a:xfrm>
        </p:spPr>
        <p:txBody>
          <a:bodyPr/>
          <a:lstStyle/>
          <a:p>
            <a:r>
              <a:rPr lang="fr-FR" dirty="0" smtClean="0">
                <a:solidFill>
                  <a:schemeClr val="tx1"/>
                </a:solidFill>
              </a:rPr>
              <a:t>Publication sur WAT</a:t>
            </a:r>
            <a:r>
              <a:rPr lang="fr-FR" dirty="0" smtClean="0"/>
              <a:t>: </a:t>
            </a:r>
            <a:r>
              <a:rPr lang="en-US" dirty="0" smtClean="0">
                <a:hlinkClick r:id="rId2"/>
              </a:rPr>
              <a:t>http://wat.corp.local/sites/s215/fr-FR/Pages/actualites/2019/Publication-nouvelle-regle-HSE-415.aspx</a:t>
            </a:r>
            <a:endParaRPr lang="fr-FR" dirty="0" smtClean="0"/>
          </a:p>
          <a:p>
            <a:endParaRPr lang="fr-FR" dirty="0"/>
          </a:p>
          <a:p>
            <a:r>
              <a:rPr lang="fr-FR" dirty="0" smtClean="0"/>
              <a:t>HSE </a:t>
            </a:r>
            <a:r>
              <a:rPr lang="fr-FR" dirty="0" err="1" smtClean="0"/>
              <a:t>toolbox</a:t>
            </a:r>
            <a:r>
              <a:rPr lang="fr-FR" dirty="0" smtClean="0"/>
              <a:t>:</a:t>
            </a:r>
            <a:r>
              <a:rPr lang="en-US" dirty="0" smtClean="0"/>
              <a:t> </a:t>
            </a:r>
            <a:r>
              <a:rPr lang="en-US" dirty="0" smtClean="0">
                <a:hlinkClick r:id="rId3"/>
              </a:rPr>
              <a:t>https://www.toolbox-hse.total.com/fr/one-maestro</a:t>
            </a:r>
            <a:endParaRPr lang="en-US" dirty="0" smtClean="0"/>
          </a:p>
          <a:p>
            <a:endParaRPr lang="fr-FR" dirty="0" smtClean="0"/>
          </a:p>
          <a:p>
            <a:endParaRPr lang="fr-FR" dirty="0" smtClean="0"/>
          </a:p>
          <a:p>
            <a:r>
              <a:rPr lang="fr-FR" dirty="0" smtClean="0"/>
              <a:t>REFLEX: référentiel des textes normatifs Groupe: </a:t>
            </a:r>
            <a:r>
              <a:rPr lang="fr-FR" dirty="0" smtClean="0">
                <a:hlinkClick r:id="rId4"/>
              </a:rPr>
              <a:t>https://reflex.sinequa.corp.local/</a:t>
            </a:r>
            <a:endParaRPr lang="fr-FR" dirty="0" smtClean="0"/>
          </a:p>
          <a:p>
            <a:endParaRPr lang="fr-FR" dirty="0" smtClean="0"/>
          </a:p>
          <a:p>
            <a:endParaRPr lang="fr-FR" dirty="0"/>
          </a:p>
          <a:p>
            <a:r>
              <a:rPr lang="fr-FR" dirty="0" smtClean="0"/>
              <a:t>M&amp;S Référentiel Branche : </a:t>
            </a:r>
            <a:r>
              <a:rPr lang="fr-FR" dirty="0" smtClean="0">
                <a:hlinkClick r:id="rId5"/>
              </a:rPr>
              <a:t>http://crescendo4all.rm.corp.local/sites/Ref_MS/Pages/Home.aspx</a:t>
            </a:r>
            <a:endParaRPr lang="fr-FR" dirty="0" smtClean="0"/>
          </a:p>
          <a:p>
            <a:endParaRPr lang="fr-FR" dirty="0" smtClean="0"/>
          </a:p>
          <a:p>
            <a:endParaRPr lang="fr-FR" dirty="0"/>
          </a:p>
          <a:p>
            <a:endParaRPr lang="fr-FR" dirty="0" smtClean="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en-US" sz="1000" dirty="0" smtClean="0">
                <a:latin typeface="+mj-lt"/>
              </a:rPr>
              <a:t>7</a:t>
            </a:r>
            <a:endParaRPr lang="en-US" sz="1000" dirty="0">
              <a:latin typeface="+mj-lt"/>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2108843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p:txBody>
          <a:bodyPr/>
          <a:lstStyle/>
          <a:p>
            <a:r>
              <a:rPr lang="fr-CH" dirty="0" smtClean="0"/>
              <a:t>Périmètre</a:t>
            </a:r>
            <a:endParaRPr lang="en-US" dirty="0"/>
          </a:p>
        </p:txBody>
      </p:sp>
      <p:sp>
        <p:nvSpPr>
          <p:cNvPr id="6" name="TextBox 10"/>
          <p:cNvSpPr txBox="1"/>
          <p:nvPr/>
        </p:nvSpPr>
        <p:spPr>
          <a:xfrm>
            <a:off x="8059313" y="1680312"/>
            <a:ext cx="1646285" cy="215444"/>
          </a:xfrm>
          <a:prstGeom prst="rect">
            <a:avLst/>
          </a:prstGeom>
          <a:noFill/>
          <a:ln>
            <a:noFill/>
          </a:ln>
        </p:spPr>
        <p:txBody>
          <a:bodyPr vert="horz" wrap="none" lIns="0" tIns="0" rIns="0" bIns="0" rtlCol="0">
            <a:spAutoFit/>
          </a:bodyPr>
          <a:lstStyle/>
          <a:p>
            <a:pPr algn="l"/>
            <a:r>
              <a:rPr lang="en-US" sz="1400" b="1" i="1" dirty="0" smtClean="0">
                <a:solidFill>
                  <a:srgbClr val="FF0000"/>
                </a:solidFill>
                <a:latin typeface="Arial" panose="020B0604020202020204" pitchFamily="34" charset="0"/>
                <a:cs typeface="Tahoma" pitchFamily="34" charset="0"/>
              </a:rPr>
              <a:t>NOUVELLE REGLE</a:t>
            </a:r>
            <a:endParaRPr lang="en-US" sz="1400" b="1" i="1" dirty="0">
              <a:solidFill>
                <a:srgbClr val="FF0000"/>
              </a:solidFill>
              <a:latin typeface="Arial" panose="020B0604020202020204" pitchFamily="34" charset="0"/>
              <a:cs typeface="Tahoma" pitchFamily="34" charset="0"/>
            </a:endParaRPr>
          </a:p>
        </p:txBody>
      </p:sp>
      <p:cxnSp>
        <p:nvCxnSpPr>
          <p:cNvPr id="7" name="Straight Connector 11"/>
          <p:cNvCxnSpPr/>
          <p:nvPr/>
        </p:nvCxnSpPr>
        <p:spPr bwMode="auto">
          <a:xfrm>
            <a:off x="8040651" y="1554307"/>
            <a:ext cx="1646285" cy="11333"/>
          </a:xfrm>
          <a:prstGeom prst="line">
            <a:avLst/>
          </a:prstGeom>
          <a:solidFill>
            <a:schemeClr val="accent1"/>
          </a:solidFill>
          <a:ln w="9525" cap="flat" cmpd="sng" algn="ctr">
            <a:solidFill>
              <a:srgbClr val="000000"/>
            </a:solidFill>
            <a:prstDash val="solid"/>
            <a:round/>
            <a:headEnd type="none" w="med" len="med"/>
            <a:tailEnd type="none" w="med" len="med"/>
          </a:ln>
          <a:effectLst/>
        </p:spPr>
      </p:cxnSp>
      <p:cxnSp>
        <p:nvCxnSpPr>
          <p:cNvPr id="8" name="Straight Connector 12"/>
          <p:cNvCxnSpPr/>
          <p:nvPr/>
        </p:nvCxnSpPr>
        <p:spPr bwMode="auto">
          <a:xfrm flipV="1">
            <a:off x="8040651" y="1963882"/>
            <a:ext cx="1664947" cy="2065"/>
          </a:xfrm>
          <a:prstGeom prst="line">
            <a:avLst/>
          </a:prstGeom>
          <a:solidFill>
            <a:schemeClr val="accent1"/>
          </a:solidFill>
          <a:ln w="9525" cap="flat" cmpd="sng" algn="ctr">
            <a:solidFill>
              <a:srgbClr val="000000"/>
            </a:solidFill>
            <a:prstDash val="solid"/>
            <a:round/>
            <a:headEnd type="none" w="med" len="med"/>
            <a:tailEnd type="none" w="med" len="med"/>
          </a:ln>
          <a:effectLst/>
        </p:spPr>
      </p:cxnSp>
      <p:sp>
        <p:nvSpPr>
          <p:cNvPr id="9" name="Right Arrow 14"/>
          <p:cNvSpPr/>
          <p:nvPr/>
        </p:nvSpPr>
        <p:spPr>
          <a:xfrm>
            <a:off x="6289348" y="2684645"/>
            <a:ext cx="814764" cy="695302"/>
          </a:xfrm>
          <a:prstGeom prst="rightArrow">
            <a:avLst>
              <a:gd name="adj1" fmla="val 47587"/>
              <a:gd name="adj2" fmla="val 50000"/>
            </a:avLst>
          </a:prstGeom>
          <a:solidFill>
            <a:schemeClr val="tx2"/>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26" name="Rounded Rectangle 35"/>
          <p:cNvSpPr/>
          <p:nvPr/>
        </p:nvSpPr>
        <p:spPr bwMode="auto">
          <a:xfrm>
            <a:off x="1912472" y="840411"/>
            <a:ext cx="4224816" cy="1646522"/>
          </a:xfrm>
          <a:prstGeom prst="roundRect">
            <a:avLst/>
          </a:prstGeom>
          <a:noFill/>
          <a:ln w="9525" algn="ctr">
            <a:solidFill>
              <a:schemeClr val="accent1"/>
            </a:solidFill>
            <a:round/>
            <a:headEnd/>
            <a:tailEnd/>
          </a:ln>
        </p:spPr>
        <p:txBody>
          <a:bodyPr wrap="square" rtlCol="0" anchor="t"/>
          <a:lstStyle/>
          <a:p>
            <a:pPr>
              <a:spcAft>
                <a:spcPts val="1108"/>
              </a:spcAft>
            </a:pPr>
            <a:r>
              <a:rPr lang="fr-FR" sz="1200" dirty="0" smtClean="0">
                <a:solidFill>
                  <a:schemeClr val="accent1"/>
                </a:solidFill>
              </a:rPr>
              <a:t>Déjà couvert niveau groupe </a:t>
            </a:r>
            <a:r>
              <a:rPr lang="fr-FR" sz="1200" dirty="0" smtClean="0"/>
              <a:t>: transport de passagers</a:t>
            </a:r>
          </a:p>
          <a:p>
            <a:pPr>
              <a:spcAft>
                <a:spcPts val="1108"/>
              </a:spcAft>
            </a:pPr>
            <a:r>
              <a:rPr lang="fr-FR" sz="1200" dirty="0" smtClean="0"/>
              <a:t>  Avions                   Hélicoptères             Infrastructures</a:t>
            </a:r>
            <a:endParaRPr lang="fr-FR" sz="1200" dirty="0"/>
          </a:p>
        </p:txBody>
      </p:sp>
      <p:sp>
        <p:nvSpPr>
          <p:cNvPr id="27" name="Rounded Rectangle 36"/>
          <p:cNvSpPr/>
          <p:nvPr/>
        </p:nvSpPr>
        <p:spPr bwMode="auto">
          <a:xfrm>
            <a:off x="1912472" y="3328248"/>
            <a:ext cx="4224816" cy="1813757"/>
          </a:xfrm>
          <a:prstGeom prst="roundRect">
            <a:avLst>
              <a:gd name="adj" fmla="val 8025"/>
            </a:avLst>
          </a:prstGeom>
          <a:noFill/>
          <a:ln w="9525" algn="ctr">
            <a:solidFill>
              <a:schemeClr val="accent1"/>
            </a:solidFill>
            <a:round/>
            <a:headEnd/>
            <a:tailEnd/>
          </a:ln>
        </p:spPr>
        <p:txBody>
          <a:bodyPr wrap="square" rtlCol="0" anchor="t"/>
          <a:lstStyle/>
          <a:p>
            <a:pPr>
              <a:spcAft>
                <a:spcPts val="1108"/>
              </a:spcAft>
            </a:pPr>
            <a:r>
              <a:rPr lang="fr-FR" sz="1200" dirty="0" smtClean="0">
                <a:solidFill>
                  <a:schemeClr val="accent1"/>
                </a:solidFill>
              </a:rPr>
              <a:t>Ajout de périmètre </a:t>
            </a:r>
            <a:r>
              <a:rPr lang="fr-FR" sz="1200" dirty="0" smtClean="0"/>
              <a:t>:  </a:t>
            </a:r>
          </a:p>
          <a:p>
            <a:pPr>
              <a:spcAft>
                <a:spcPts val="1108"/>
              </a:spcAft>
            </a:pPr>
            <a:r>
              <a:rPr lang="fr-FR" sz="1200" dirty="0" smtClean="0"/>
              <a:t>        Travail aérien     	Nouveaux types de moyens 		                aériens        					</a:t>
            </a:r>
            <a:endParaRPr lang="fr-FR" sz="1200" dirty="0"/>
          </a:p>
        </p:txBody>
      </p:sp>
      <p:grpSp>
        <p:nvGrpSpPr>
          <p:cNvPr id="28" name="Group 39"/>
          <p:cNvGrpSpPr/>
          <p:nvPr/>
        </p:nvGrpSpPr>
        <p:grpSpPr>
          <a:xfrm>
            <a:off x="3619131" y="2651807"/>
            <a:ext cx="576539" cy="532425"/>
            <a:chOff x="2181021" y="3395399"/>
            <a:chExt cx="754231" cy="754231"/>
          </a:xfrm>
          <a:solidFill>
            <a:schemeClr val="tx2"/>
          </a:solidFill>
        </p:grpSpPr>
        <p:sp>
          <p:nvSpPr>
            <p:cNvPr id="29" name="Rectangle 28"/>
            <p:cNvSpPr/>
            <p:nvPr/>
          </p:nvSpPr>
          <p:spPr>
            <a:xfrm rot="5400000">
              <a:off x="2181021" y="3685924"/>
              <a:ext cx="754231" cy="173181"/>
            </a:xfrm>
            <a:prstGeom prst="rect">
              <a:avLst/>
            </a:prstGeom>
            <a:gr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30" name="Rectangle 29"/>
            <p:cNvSpPr/>
            <p:nvPr/>
          </p:nvSpPr>
          <p:spPr>
            <a:xfrm>
              <a:off x="2181021" y="3685925"/>
              <a:ext cx="754231" cy="173181"/>
            </a:xfrm>
            <a:prstGeom prst="rect">
              <a:avLst/>
            </a:prstGeom>
            <a:grp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grpSp>
      <p:pic>
        <p:nvPicPr>
          <p:cNvPr id="37" name="Picture 36"/>
          <p:cNvPicPr>
            <a:picLocks noChangeAspect="1"/>
          </p:cNvPicPr>
          <p:nvPr/>
        </p:nvPicPr>
        <p:blipFill>
          <a:blip r:embed="rId2"/>
          <a:stretch>
            <a:fillRect/>
          </a:stretch>
        </p:blipFill>
        <p:spPr>
          <a:xfrm>
            <a:off x="2153605" y="1635854"/>
            <a:ext cx="549462" cy="539473"/>
          </a:xfrm>
          <a:prstGeom prst="rect">
            <a:avLst/>
          </a:prstGeom>
        </p:spPr>
      </p:pic>
      <p:grpSp>
        <p:nvGrpSpPr>
          <p:cNvPr id="41" name="Groupe 26"/>
          <p:cNvGrpSpPr/>
          <p:nvPr/>
        </p:nvGrpSpPr>
        <p:grpSpPr>
          <a:xfrm>
            <a:off x="3550106" y="1601072"/>
            <a:ext cx="608174" cy="581885"/>
            <a:chOff x="0" y="0"/>
            <a:chExt cx="523875" cy="533400"/>
          </a:xfrm>
        </p:grpSpPr>
        <p:sp>
          <p:nvSpPr>
            <p:cNvPr id="42" name="Rectangle à coins arrondis 15"/>
            <p:cNvSpPr/>
            <p:nvPr/>
          </p:nvSpPr>
          <p:spPr>
            <a:xfrm>
              <a:off x="0" y="0"/>
              <a:ext cx="523875" cy="533400"/>
            </a:xfrm>
            <a:prstGeom prst="roundRect">
              <a:avLst/>
            </a:prstGeom>
            <a:solidFill>
              <a:srgbClr val="4F81BD">
                <a:lumMod val="40000"/>
                <a:lumOff val="60000"/>
              </a:srgbClr>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pic>
          <p:nvPicPr>
            <p:cNvPr id="43" name="Image 25" descr="C:\Users\mokhtar\Downloads\aiga-heliport.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511" y="167833"/>
              <a:ext cx="406400" cy="156210"/>
            </a:xfrm>
            <a:prstGeom prst="rect">
              <a:avLst/>
            </a:prstGeom>
            <a:noFill/>
            <a:ln>
              <a:noFill/>
            </a:ln>
          </p:spPr>
        </p:pic>
      </p:grpSp>
      <p:pic>
        <p:nvPicPr>
          <p:cNvPr id="44" name="Image 153"/>
          <p:cNvPicPr/>
          <p:nvPr/>
        </p:nvPicPr>
        <p:blipFill>
          <a:blip r:embed="rId4" cstate="print">
            <a:extLst>
              <a:ext uri="{28A0092B-C50C-407E-A947-70E740481C1C}">
                <a14:useLocalDpi xmlns:a14="http://schemas.microsoft.com/office/drawing/2010/main" val="0"/>
              </a:ext>
            </a:extLst>
          </a:blip>
          <a:stretch>
            <a:fillRect/>
          </a:stretch>
        </p:blipFill>
        <p:spPr>
          <a:xfrm>
            <a:off x="5050440" y="1650020"/>
            <a:ext cx="587305" cy="569404"/>
          </a:xfrm>
          <a:prstGeom prst="rect">
            <a:avLst/>
          </a:prstGeom>
        </p:spPr>
      </p:pic>
      <p:grpSp>
        <p:nvGrpSpPr>
          <p:cNvPr id="45" name="Groupe 37"/>
          <p:cNvGrpSpPr/>
          <p:nvPr/>
        </p:nvGrpSpPr>
        <p:grpSpPr>
          <a:xfrm>
            <a:off x="2153606" y="4186518"/>
            <a:ext cx="609626" cy="604027"/>
            <a:chOff x="0" y="0"/>
            <a:chExt cx="504825" cy="492760"/>
          </a:xfrm>
        </p:grpSpPr>
        <p:grpSp>
          <p:nvGrpSpPr>
            <p:cNvPr id="46" name="Groupe 157"/>
            <p:cNvGrpSpPr/>
            <p:nvPr/>
          </p:nvGrpSpPr>
          <p:grpSpPr>
            <a:xfrm>
              <a:off x="0" y="0"/>
              <a:ext cx="504825" cy="492760"/>
              <a:chOff x="0" y="0"/>
              <a:chExt cx="504825" cy="492760"/>
            </a:xfrm>
          </p:grpSpPr>
          <p:sp>
            <p:nvSpPr>
              <p:cNvPr id="48" name="Rectangle à coins arrondis 48"/>
              <p:cNvSpPr/>
              <p:nvPr/>
            </p:nvSpPr>
            <p:spPr>
              <a:xfrm>
                <a:off x="0" y="0"/>
                <a:ext cx="504825" cy="492760"/>
              </a:xfrm>
              <a:prstGeom prst="roundRect">
                <a:avLst/>
              </a:prstGeom>
              <a:solidFill>
                <a:srgbClr val="4F81BD">
                  <a:lumMod val="40000"/>
                  <a:lumOff val="60000"/>
                </a:srgbClr>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grpSp>
            <p:nvGrpSpPr>
              <p:cNvPr id="49" name="Groupe 49"/>
              <p:cNvGrpSpPr/>
              <p:nvPr/>
            </p:nvGrpSpPr>
            <p:grpSpPr>
              <a:xfrm>
                <a:off x="139370" y="194906"/>
                <a:ext cx="140870" cy="224371"/>
                <a:chOff x="289102" y="467674"/>
                <a:chExt cx="285309" cy="623382"/>
              </a:xfrm>
            </p:grpSpPr>
            <p:cxnSp>
              <p:nvCxnSpPr>
                <p:cNvPr id="50" name="Connecteur droit 51"/>
                <p:cNvCxnSpPr/>
                <p:nvPr/>
              </p:nvCxnSpPr>
              <p:spPr>
                <a:xfrm flipH="1">
                  <a:off x="329781" y="467674"/>
                  <a:ext cx="244630" cy="576064"/>
                </a:xfrm>
                <a:prstGeom prst="line">
                  <a:avLst/>
                </a:prstGeom>
                <a:noFill/>
                <a:ln w="22225" cap="flat" cmpd="sng" algn="ctr">
                  <a:solidFill>
                    <a:sysClr val="windowText" lastClr="000000"/>
                  </a:solidFill>
                  <a:prstDash val="solid"/>
                </a:ln>
                <a:effectLst/>
              </p:spPr>
            </p:cxnSp>
            <p:sp>
              <p:nvSpPr>
                <p:cNvPr id="51" name="Rectangle 50"/>
                <p:cNvSpPr/>
                <p:nvPr/>
              </p:nvSpPr>
              <p:spPr>
                <a:xfrm rot="1125088">
                  <a:off x="289102" y="852404"/>
                  <a:ext cx="193012" cy="238652"/>
                </a:xfrm>
                <a:prstGeom prst="rect">
                  <a:avLst/>
                </a:prstGeom>
                <a:solidFill>
                  <a:sysClr val="windowText" lastClr="000000"/>
                </a:solidFill>
                <a:ln w="25400" cap="flat" cmpd="sng" algn="ctr">
                  <a:solidFill>
                    <a:srgbClr val="1F497D">
                      <a:lumMod val="60000"/>
                      <a:lumOff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grpSp>
        </p:grpSp>
        <p:pic>
          <p:nvPicPr>
            <p:cNvPr id="47" name="Image 53" descr="Helicopter Icon Vector"/>
            <p:cNvPicPr>
              <a:picLocks noChangeAspect="1"/>
            </p:cNvPicPr>
            <p:nvPr/>
          </p:nvPicPr>
          <p:blipFill rotWithShape="1">
            <a:blip r:embed="rId5" cstate="print">
              <a:extLst>
                <a:ext uri="{28A0092B-C50C-407E-A947-70E740481C1C}">
                  <a14:useLocalDpi xmlns:a14="http://schemas.microsoft.com/office/drawing/2010/main" val="0"/>
                </a:ext>
              </a:extLst>
            </a:blip>
            <a:srcRect t="12644" b="17241"/>
            <a:stretch/>
          </p:blipFill>
          <p:spPr bwMode="auto">
            <a:xfrm>
              <a:off x="40512" y="23149"/>
              <a:ext cx="355600" cy="248920"/>
            </a:xfrm>
            <a:prstGeom prst="rect">
              <a:avLst/>
            </a:prstGeom>
            <a:solidFill>
              <a:srgbClr val="4F81BD">
                <a:lumMod val="40000"/>
                <a:lumOff val="60000"/>
              </a:srgbClr>
            </a:solidFill>
            <a:ln w="9525" cap="flat" cmpd="sng" algn="ctr">
              <a:noFill/>
              <a:prstDash val="solid"/>
              <a:round/>
              <a:headEnd type="none" w="med" len="med"/>
              <a:tailEnd type="none" w="med" len="med"/>
            </a:ln>
            <a:extLst>
              <a:ext uri="{53640926-AAD7-44D8-BBD7-CCE9431645EC}">
                <a14:shadowObscured xmlns:a14="http://schemas.microsoft.com/office/drawing/2010/main"/>
              </a:ext>
            </a:extLst>
          </p:spPr>
        </p:pic>
      </p:grpSp>
      <p:grpSp>
        <p:nvGrpSpPr>
          <p:cNvPr id="52" name="Groupe 58"/>
          <p:cNvGrpSpPr/>
          <p:nvPr/>
        </p:nvGrpSpPr>
        <p:grpSpPr>
          <a:xfrm>
            <a:off x="2915292" y="4186518"/>
            <a:ext cx="588420" cy="604027"/>
            <a:chOff x="0" y="0"/>
            <a:chExt cx="338032" cy="330200"/>
          </a:xfrm>
        </p:grpSpPr>
        <p:sp>
          <p:nvSpPr>
            <p:cNvPr id="53" name="Rectangle à coins arrondis 54"/>
            <p:cNvSpPr/>
            <p:nvPr/>
          </p:nvSpPr>
          <p:spPr>
            <a:xfrm>
              <a:off x="8467" y="0"/>
              <a:ext cx="329565" cy="330200"/>
            </a:xfrm>
            <a:prstGeom prst="roundRect">
              <a:avLst/>
            </a:prstGeom>
            <a:solidFill>
              <a:srgbClr val="4F81BD">
                <a:lumMod val="40000"/>
                <a:lumOff val="60000"/>
              </a:srgbClr>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pic>
          <p:nvPicPr>
            <p:cNvPr id="54" name="Image 5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967" y="33867"/>
              <a:ext cx="250190" cy="208915"/>
            </a:xfrm>
            <a:prstGeom prst="rect">
              <a:avLst/>
            </a:prstGeom>
            <a:solidFill>
              <a:srgbClr val="4F81BD">
                <a:lumMod val="40000"/>
                <a:lumOff val="60000"/>
                <a:alpha val="0"/>
              </a:srgbClr>
            </a:solidFill>
          </p:spPr>
        </p:pic>
        <p:pic>
          <p:nvPicPr>
            <p:cNvPr id="55" name="Image 55"/>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0" y="152400"/>
              <a:ext cx="182245" cy="164465"/>
            </a:xfrm>
            <a:prstGeom prst="rect">
              <a:avLst/>
            </a:prstGeom>
            <a:noFill/>
          </p:spPr>
        </p:pic>
      </p:grpSp>
      <p:grpSp>
        <p:nvGrpSpPr>
          <p:cNvPr id="56" name="Groupe 69"/>
          <p:cNvGrpSpPr/>
          <p:nvPr/>
        </p:nvGrpSpPr>
        <p:grpSpPr>
          <a:xfrm>
            <a:off x="4583832" y="4219044"/>
            <a:ext cx="573514" cy="571502"/>
            <a:chOff x="0" y="0"/>
            <a:chExt cx="514350" cy="513080"/>
          </a:xfrm>
        </p:grpSpPr>
        <p:sp>
          <p:nvSpPr>
            <p:cNvPr id="57" name="Rectangle à coins arrondis 65"/>
            <p:cNvSpPr/>
            <p:nvPr/>
          </p:nvSpPr>
          <p:spPr>
            <a:xfrm>
              <a:off x="0" y="0"/>
              <a:ext cx="514350" cy="513080"/>
            </a:xfrm>
            <a:prstGeom prst="roundRect">
              <a:avLst/>
            </a:prstGeom>
            <a:solidFill>
              <a:srgbClr val="4F81BD">
                <a:lumMod val="40000"/>
                <a:lumOff val="60000"/>
              </a:srgbClr>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pic>
          <p:nvPicPr>
            <p:cNvPr id="58" name="Image 6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050" y="209550"/>
              <a:ext cx="455930" cy="126365"/>
            </a:xfrm>
            <a:prstGeom prst="rect">
              <a:avLst/>
            </a:prstGeom>
          </p:spPr>
        </p:pic>
      </p:grpSp>
      <p:sp>
        <p:nvSpPr>
          <p:cNvPr id="59" name="Horizontal Scroll 58"/>
          <p:cNvSpPr/>
          <p:nvPr/>
        </p:nvSpPr>
        <p:spPr>
          <a:xfrm>
            <a:off x="7404401" y="1940328"/>
            <a:ext cx="3172641" cy="2156131"/>
          </a:xfrm>
          <a:prstGeom prst="horizontalScroll">
            <a:avLst/>
          </a:prstGeom>
          <a:solidFill>
            <a:schemeClr val="bg1"/>
          </a:solid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0" name="TextBox 59"/>
          <p:cNvSpPr txBox="1"/>
          <p:nvPr/>
        </p:nvSpPr>
        <p:spPr>
          <a:xfrm>
            <a:off x="7824192" y="2558384"/>
            <a:ext cx="2333061" cy="1482457"/>
          </a:xfrm>
          <a:prstGeom prst="rect">
            <a:avLst/>
          </a:prstGeom>
          <a:noFill/>
        </p:spPr>
        <p:txBody>
          <a:bodyPr wrap="square" rtlCol="0">
            <a:spAutoFit/>
          </a:bodyPr>
          <a:lstStyle/>
          <a:p>
            <a:pPr algn="ctr">
              <a:spcAft>
                <a:spcPts val="1108"/>
              </a:spcAft>
            </a:pPr>
            <a:r>
              <a:rPr lang="en-US" b="1" dirty="0" smtClean="0">
                <a:solidFill>
                  <a:schemeClr val="accent1"/>
                </a:solidFill>
              </a:rPr>
              <a:t>REG-GR-HSE-415</a:t>
            </a:r>
            <a:r>
              <a:rPr lang="en-US" b="1" dirty="0" smtClean="0"/>
              <a:t> : </a:t>
            </a:r>
          </a:p>
          <a:p>
            <a:pPr algn="ctr">
              <a:spcAft>
                <a:spcPts val="1108"/>
              </a:spcAft>
            </a:pPr>
            <a:r>
              <a:rPr lang="fr-FR" dirty="0" smtClean="0"/>
              <a:t>Sécurité des activités aériennes</a:t>
            </a:r>
          </a:p>
          <a:p>
            <a:endParaRPr lang="fr-FR" dirty="0"/>
          </a:p>
        </p:txBody>
      </p:sp>
    </p:spTree>
    <p:extLst>
      <p:ext uri="{BB962C8B-B14F-4D97-AF65-F5344CB8AC3E}">
        <p14:creationId xmlns:p14="http://schemas.microsoft.com/office/powerpoint/2010/main" val="16697975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407368" y="0"/>
            <a:ext cx="7632848" cy="404664"/>
          </a:xfrm>
        </p:spPr>
        <p:txBody>
          <a:bodyPr/>
          <a:lstStyle/>
          <a:p>
            <a:r>
              <a:rPr lang="fr-FR" dirty="0" smtClean="0"/>
              <a:t>PROCESSUS DE PLANIFICATION DE L’ACTIVITE AERIENNE </a:t>
            </a:r>
            <a:endParaRPr lang="fr-FR" dirty="0"/>
          </a:p>
        </p:txBody>
      </p:sp>
      <p:sp>
        <p:nvSpPr>
          <p:cNvPr id="3" name="Rectangle 2"/>
          <p:cNvSpPr/>
          <p:nvPr/>
        </p:nvSpPr>
        <p:spPr>
          <a:xfrm>
            <a:off x="402770" y="548680"/>
            <a:ext cx="9869694" cy="338554"/>
          </a:xfrm>
          <a:prstGeom prst="rect">
            <a:avLst/>
          </a:prstGeom>
        </p:spPr>
        <p:txBody>
          <a:bodyPr wrap="square">
            <a:spAutoFit/>
          </a:bodyPr>
          <a:lstStyle/>
          <a:p>
            <a:r>
              <a:rPr lang="fr-FR" sz="1600" dirty="0" smtClean="0"/>
              <a:t>Le processus de planification de l’activité aérienne suit le logigramme de principe suivant :</a:t>
            </a:r>
            <a:endParaRPr lang="fr-FR" sz="1600" dirty="0"/>
          </a:p>
        </p:txBody>
      </p:sp>
      <p:pic>
        <p:nvPicPr>
          <p:cNvPr id="4" name="Picture 3"/>
          <p:cNvPicPr/>
          <p:nvPr/>
        </p:nvPicPr>
        <p:blipFill>
          <a:blip r:embed="rId2"/>
          <a:stretch>
            <a:fillRect/>
          </a:stretch>
        </p:blipFill>
        <p:spPr>
          <a:xfrm>
            <a:off x="911424" y="932819"/>
            <a:ext cx="10301742" cy="5391308"/>
          </a:xfrm>
          <a:prstGeom prst="rect">
            <a:avLst/>
          </a:prstGeom>
          <a:ln>
            <a:solidFill>
              <a:sysClr val="window" lastClr="FFFFFF">
                <a:lumMod val="65000"/>
              </a:sysClr>
            </a:solidFill>
          </a:ln>
        </p:spPr>
      </p:pic>
    </p:spTree>
    <p:extLst>
      <p:ext uri="{BB962C8B-B14F-4D97-AF65-F5344CB8AC3E}">
        <p14:creationId xmlns:p14="http://schemas.microsoft.com/office/powerpoint/2010/main" val="2764908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Exigences générales</a:t>
            </a:r>
            <a:endParaRPr lang="en-GB" dirty="0"/>
          </a:p>
        </p:txBody>
      </p:sp>
      <p:sp>
        <p:nvSpPr>
          <p:cNvPr id="11" name="Espace réservé du texte 1"/>
          <p:cNvSpPr txBox="1">
            <a:spLocks/>
          </p:cNvSpPr>
          <p:nvPr/>
        </p:nvSpPr>
        <p:spPr>
          <a:xfrm>
            <a:off x="380239" y="681209"/>
            <a:ext cx="11305256" cy="182547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900"/>
              </a:spcAft>
            </a:pPr>
            <a:r>
              <a:rPr lang="fr-FR" sz="1800" dirty="0">
                <a:solidFill>
                  <a:schemeClr val="tx1"/>
                </a:solidFill>
              </a:rPr>
              <a:t>Exigence 3.1.1 </a:t>
            </a:r>
            <a:r>
              <a:rPr lang="fr-FR" sz="1800" dirty="0" smtClean="0">
                <a:solidFill>
                  <a:schemeClr val="tx1"/>
                </a:solidFill>
              </a:rPr>
              <a:t>: Continuité </a:t>
            </a:r>
            <a:r>
              <a:rPr lang="fr-FR" sz="1800" dirty="0">
                <a:solidFill>
                  <a:schemeClr val="tx1"/>
                </a:solidFill>
              </a:rPr>
              <a:t>des </a:t>
            </a:r>
            <a:r>
              <a:rPr lang="fr-FR" sz="1800" dirty="0" smtClean="0">
                <a:solidFill>
                  <a:schemeClr val="tx1"/>
                </a:solidFill>
              </a:rPr>
              <a:t>activités</a:t>
            </a:r>
            <a:endParaRPr lang="fr-FR" sz="1800" dirty="0">
              <a:solidFill>
                <a:schemeClr val="tx1"/>
              </a:solidFill>
            </a:endParaRPr>
          </a:p>
          <a:p>
            <a:pPr marL="0" indent="0" algn="just">
              <a:spcAft>
                <a:spcPts val="600"/>
              </a:spcAft>
            </a:pPr>
            <a:r>
              <a:rPr lang="fr-FR" sz="1600" b="0" dirty="0">
                <a:solidFill>
                  <a:schemeClr val="tx1"/>
                </a:solidFill>
              </a:rPr>
              <a:t>Le nombre maximum de personnes autorisées à voyager sur un même vol est défini dans le plan de continuité d’activité de l’entité ou de la filiale. </a:t>
            </a:r>
            <a:r>
              <a:rPr lang="fr-FR" sz="1600" b="0" dirty="0" smtClean="0">
                <a:solidFill>
                  <a:schemeClr val="tx1"/>
                </a:solidFill>
              </a:rPr>
              <a:t>De </a:t>
            </a:r>
            <a:r>
              <a:rPr lang="fr-FR" sz="1600" b="0" dirty="0">
                <a:solidFill>
                  <a:schemeClr val="tx1"/>
                </a:solidFill>
              </a:rPr>
              <a:t>plus :</a:t>
            </a:r>
          </a:p>
          <a:p>
            <a:pPr marL="285750" lvl="4" indent="-285750" algn="l">
              <a:spcAft>
                <a:spcPts val="600"/>
              </a:spcAft>
              <a:buFont typeface="Wingdings" panose="05000000000000000000" pitchFamily="2" charset="2"/>
              <a:buChar char="q"/>
              <a:defRPr/>
            </a:pPr>
            <a:r>
              <a:rPr lang="fr-FR" sz="1600" dirty="0">
                <a:solidFill>
                  <a:schemeClr val="tx1"/>
                </a:solidFill>
                <a:latin typeface="+mj-lt"/>
              </a:rPr>
              <a:t>le président-directeur général et le directeur financier du Groupe ne voyagent pas ensemble ;</a:t>
            </a:r>
          </a:p>
          <a:p>
            <a:pPr marL="285750" lvl="4" indent="-285750" algn="l">
              <a:spcAft>
                <a:spcPts val="600"/>
              </a:spcAft>
              <a:buFont typeface="Wingdings" panose="05000000000000000000" pitchFamily="2" charset="2"/>
              <a:buChar char="q"/>
              <a:defRPr/>
            </a:pPr>
            <a:r>
              <a:rPr lang="fr-FR" sz="1600" dirty="0">
                <a:solidFill>
                  <a:schemeClr val="tx1"/>
                </a:solidFill>
                <a:latin typeface="+mj-lt"/>
              </a:rPr>
              <a:t>au maximum, un tiers des membres du Comex Groupe peut voyager à bord du même aéronef ;</a:t>
            </a:r>
          </a:p>
          <a:p>
            <a:pPr marL="285750" lvl="4" indent="-285750" algn="l">
              <a:spcAft>
                <a:spcPts val="600"/>
              </a:spcAft>
              <a:buFont typeface="Wingdings" panose="05000000000000000000" pitchFamily="2" charset="2"/>
              <a:buChar char="q"/>
              <a:defRPr/>
            </a:pPr>
            <a:r>
              <a:rPr lang="fr-FR" sz="1600" dirty="0">
                <a:solidFill>
                  <a:schemeClr val="tx1"/>
                </a:solidFill>
                <a:latin typeface="+mj-lt"/>
              </a:rPr>
              <a:t>au maximum, un tiers des membres du Codir d’une branche peut voyager à bord du même aéronef.</a:t>
            </a:r>
          </a:p>
          <a:p>
            <a:pPr marL="0" indent="0" algn="l">
              <a:spcBef>
                <a:spcPts val="600"/>
              </a:spcBef>
              <a:spcAft>
                <a:spcPts val="600"/>
              </a:spcAft>
            </a:pPr>
            <a:r>
              <a:rPr lang="fr-FR" sz="1600" b="0" dirty="0" smtClean="0">
                <a:solidFill>
                  <a:schemeClr val="accent6">
                    <a:lumMod val="75000"/>
                  </a:schemeClr>
                </a:solidFill>
              </a:rPr>
              <a:t>Clarification (ancien principe : Eviter un nombre important de personnes de la même équipe dans un même aéronef).</a:t>
            </a:r>
            <a:endParaRPr lang="fr-FR" sz="1600" b="0" dirty="0">
              <a:solidFill>
                <a:schemeClr val="accent6">
                  <a:lumMod val="75000"/>
                </a:schemeClr>
              </a:solidFill>
            </a:endParaRPr>
          </a:p>
          <a:p>
            <a:pPr marL="0" indent="0" algn="l">
              <a:spcBef>
                <a:spcPts val="600"/>
              </a:spcBef>
              <a:spcAft>
                <a:spcPts val="600"/>
              </a:spcAft>
            </a:pPr>
            <a:endParaRPr lang="fr-FR" sz="1400" b="0" dirty="0" smtClean="0">
              <a:solidFill>
                <a:schemeClr val="tx1"/>
              </a:solidFill>
              <a:latin typeface="+mn-lt"/>
            </a:endParaRPr>
          </a:p>
          <a:p>
            <a:pPr marL="0" indent="0" algn="l">
              <a:spcBef>
                <a:spcPts val="600"/>
              </a:spcBef>
              <a:spcAft>
                <a:spcPts val="600"/>
              </a:spcAft>
            </a:pPr>
            <a:endParaRPr lang="en-US" sz="1400" b="0" u="sng" dirty="0" smtClean="0">
              <a:solidFill>
                <a:srgbClr val="FF0000"/>
              </a:solidFill>
              <a:latin typeface="+mn-lt"/>
            </a:endParaRPr>
          </a:p>
        </p:txBody>
      </p:sp>
      <p:sp>
        <p:nvSpPr>
          <p:cNvPr id="7" name="Espace réservé du texte 1"/>
          <p:cNvSpPr txBox="1">
            <a:spLocks/>
          </p:cNvSpPr>
          <p:nvPr/>
        </p:nvSpPr>
        <p:spPr>
          <a:xfrm>
            <a:off x="360205" y="3200141"/>
            <a:ext cx="11325290" cy="1172671"/>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900"/>
              </a:spcAft>
            </a:pPr>
            <a:r>
              <a:rPr lang="fr-FR" sz="1800" dirty="0">
                <a:solidFill>
                  <a:schemeClr val="tx1"/>
                </a:solidFill>
              </a:rPr>
              <a:t>Exigence 3.1.2 </a:t>
            </a:r>
            <a:r>
              <a:rPr lang="fr-FR" sz="1800" dirty="0" smtClean="0">
                <a:solidFill>
                  <a:schemeClr val="tx1"/>
                </a:solidFill>
              </a:rPr>
              <a:t>: Respect </a:t>
            </a:r>
            <a:r>
              <a:rPr lang="fr-FR" sz="1800" dirty="0">
                <a:solidFill>
                  <a:schemeClr val="tx1"/>
                </a:solidFill>
              </a:rPr>
              <a:t>de </a:t>
            </a:r>
            <a:r>
              <a:rPr lang="fr-FR" sz="1800" dirty="0" smtClean="0">
                <a:solidFill>
                  <a:schemeClr val="tx1"/>
                </a:solidFill>
              </a:rPr>
              <a:t>consignes</a:t>
            </a:r>
            <a:endParaRPr lang="fr-FR" sz="1800" dirty="0">
              <a:solidFill>
                <a:schemeClr val="tx1"/>
              </a:solidFill>
            </a:endParaRPr>
          </a:p>
          <a:p>
            <a:pPr marL="0" indent="0" algn="just">
              <a:spcAft>
                <a:spcPts val="600"/>
              </a:spcAft>
            </a:pPr>
            <a:r>
              <a:rPr lang="fr-FR" sz="1600" b="0" dirty="0">
                <a:solidFill>
                  <a:schemeClr val="tx1"/>
                </a:solidFill>
              </a:rPr>
              <a:t>Les consignes d’exploitation de l’opérateur aérien ainsi que les consignes de sécurité délivrées par le personnel de bord sont respectées. </a:t>
            </a:r>
            <a:endParaRPr lang="fr-FR" sz="1600" b="0" dirty="0" smtClean="0">
              <a:solidFill>
                <a:schemeClr val="tx1"/>
              </a:solidFill>
            </a:endParaRPr>
          </a:p>
          <a:p>
            <a:pPr marL="0" indent="0" algn="l">
              <a:spcBef>
                <a:spcPts val="1200"/>
              </a:spcBef>
              <a:spcAft>
                <a:spcPts val="600"/>
              </a:spcAft>
            </a:pPr>
            <a:r>
              <a:rPr lang="fr-FR" sz="1600" b="0" dirty="0">
                <a:solidFill>
                  <a:srgbClr val="FF0000"/>
                </a:solidFill>
              </a:rPr>
              <a:t>Nouvelle exigence</a:t>
            </a:r>
          </a:p>
        </p:txBody>
      </p:sp>
      <p:sp>
        <p:nvSpPr>
          <p:cNvPr id="9" name="TextBox 8"/>
          <p:cNvSpPr txBox="1"/>
          <p:nvPr/>
        </p:nvSpPr>
        <p:spPr>
          <a:xfrm>
            <a:off x="342422" y="4869160"/>
            <a:ext cx="10369152" cy="1300356"/>
          </a:xfrm>
          <a:prstGeom prst="rect">
            <a:avLst/>
          </a:prstGeom>
          <a:noFill/>
        </p:spPr>
        <p:txBody>
          <a:bodyPr wrap="square" rtlCol="0">
            <a:spAutoFit/>
          </a:bodyPr>
          <a:lstStyle/>
          <a:p>
            <a:pPr algn="l">
              <a:spcAft>
                <a:spcPts val="900"/>
              </a:spcAft>
            </a:pPr>
            <a:r>
              <a:rPr lang="fr-FR" b="1" dirty="0">
                <a:solidFill>
                  <a:schemeClr val="tx1"/>
                </a:solidFill>
              </a:rPr>
              <a:t>Exigence 3.1.3 </a:t>
            </a:r>
            <a:r>
              <a:rPr lang="fr-FR" b="1" dirty="0" smtClean="0">
                <a:solidFill>
                  <a:schemeClr val="tx1"/>
                </a:solidFill>
              </a:rPr>
              <a:t>: </a:t>
            </a:r>
            <a:r>
              <a:rPr lang="fr-FR" b="1" dirty="0" smtClean="0">
                <a:solidFill>
                  <a:schemeClr val="tx1"/>
                </a:solidFill>
                <a:latin typeface="+mj-lt"/>
              </a:rPr>
              <a:t>Aéronefs utilisés pour le transport de passagers</a:t>
            </a:r>
            <a:endParaRPr lang="fr-FR" b="1" dirty="0">
              <a:solidFill>
                <a:schemeClr val="tx1"/>
              </a:solidFill>
              <a:latin typeface="+mj-lt"/>
            </a:endParaRPr>
          </a:p>
          <a:p>
            <a:r>
              <a:rPr lang="fr-FR" sz="1600" dirty="0" smtClean="0">
                <a:solidFill>
                  <a:schemeClr val="tx1"/>
                </a:solidFill>
                <a:latin typeface="+mj-lt"/>
              </a:rPr>
              <a:t>Les aéronefs utilisés pour le transport de passagers sont multi-moteurs, équipés de turbomachines.</a:t>
            </a:r>
          </a:p>
          <a:p>
            <a:pPr algn="l">
              <a:spcBef>
                <a:spcPts val="600"/>
              </a:spcBef>
            </a:pPr>
            <a:r>
              <a:rPr lang="fr-FR" sz="1600" b="0" dirty="0" smtClean="0">
                <a:solidFill>
                  <a:srgbClr val="00B050"/>
                </a:solidFill>
                <a:latin typeface="+mn-lt"/>
              </a:rPr>
              <a:t>Pas de changement</a:t>
            </a:r>
            <a:endParaRPr lang="en-US" sz="1600" b="0" dirty="0" smtClean="0">
              <a:solidFill>
                <a:srgbClr val="00B050"/>
              </a:solidFill>
              <a:latin typeface="+mn-lt"/>
            </a:endParaRPr>
          </a:p>
          <a:p>
            <a:endParaRPr lang="fr-FR" sz="1600" dirty="0">
              <a:solidFill>
                <a:schemeClr val="tx1"/>
              </a:solidFill>
              <a:latin typeface="+mj-lt"/>
            </a:endParaRPr>
          </a:p>
        </p:txBody>
      </p:sp>
    </p:spTree>
    <p:extLst>
      <p:ext uri="{BB962C8B-B14F-4D97-AF65-F5344CB8AC3E}">
        <p14:creationId xmlns:p14="http://schemas.microsoft.com/office/powerpoint/2010/main" val="2408994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a:t>
            </a:r>
            <a:r>
              <a:rPr lang="en-GB" dirty="0" smtClean="0"/>
              <a:t>EXIGENCES : Vols non affrétés</a:t>
            </a:r>
            <a:endParaRPr lang="en-GB" dirty="0"/>
          </a:p>
        </p:txBody>
      </p:sp>
      <p:sp>
        <p:nvSpPr>
          <p:cNvPr id="11" name="Espace réservé du texte 1"/>
          <p:cNvSpPr txBox="1">
            <a:spLocks/>
          </p:cNvSpPr>
          <p:nvPr/>
        </p:nvSpPr>
        <p:spPr>
          <a:xfrm>
            <a:off x="263352" y="764704"/>
            <a:ext cx="11449272" cy="502721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a:solidFill>
                  <a:schemeClr val="tx1"/>
                </a:solidFill>
              </a:rPr>
              <a:t>Exigence </a:t>
            </a:r>
            <a:r>
              <a:rPr lang="en-GB" sz="1800" dirty="0" smtClean="0">
                <a:solidFill>
                  <a:schemeClr val="tx1"/>
                </a:solidFill>
              </a:rPr>
              <a:t>3.2.1 : </a:t>
            </a:r>
            <a:r>
              <a:rPr lang="fr-FR" sz="1800" dirty="0" smtClean="0">
                <a:solidFill>
                  <a:schemeClr val="tx1"/>
                </a:solidFill>
              </a:rPr>
              <a:t>Compagnies </a:t>
            </a:r>
            <a:r>
              <a:rPr lang="fr-FR" sz="1800" dirty="0">
                <a:solidFill>
                  <a:schemeClr val="tx1"/>
                </a:solidFill>
              </a:rPr>
              <a:t>aériennes utilisables pour des vols non </a:t>
            </a:r>
            <a:r>
              <a:rPr lang="fr-FR" sz="1800" dirty="0" smtClean="0">
                <a:solidFill>
                  <a:schemeClr val="tx1"/>
                </a:solidFill>
              </a:rPr>
              <a:t>affrétés</a:t>
            </a:r>
            <a:endParaRPr lang="fr-FR" sz="1800" dirty="0">
              <a:solidFill>
                <a:schemeClr val="tx1"/>
              </a:solidFill>
            </a:endParaRPr>
          </a:p>
          <a:p>
            <a:pPr marL="0" indent="0" algn="just">
              <a:spcAft>
                <a:spcPts val="600"/>
              </a:spcAft>
            </a:pPr>
            <a:r>
              <a:rPr lang="fr-FR" sz="1600" b="0" dirty="0">
                <a:solidFill>
                  <a:schemeClr val="tx1"/>
                </a:solidFill>
              </a:rPr>
              <a:t>Les compagnies aériennes utilisables figurent sur la liste Groupe des opérateurs aériens. Dans les autres cas, le pôle technique aéronautique est consulté pour </a:t>
            </a:r>
            <a:r>
              <a:rPr lang="fr-FR" sz="1600" b="0" dirty="0" smtClean="0">
                <a:solidFill>
                  <a:schemeClr val="tx1"/>
                </a:solidFill>
              </a:rPr>
              <a:t>avis.</a:t>
            </a:r>
          </a:p>
          <a:p>
            <a:pPr marL="0" indent="0" algn="l">
              <a:spcBef>
                <a:spcPts val="600"/>
              </a:spcBef>
              <a:spcAft>
                <a:spcPts val="600"/>
              </a:spcAft>
            </a:pPr>
            <a:r>
              <a:rPr lang="fr-FR" sz="1600" b="0" dirty="0" smtClean="0">
                <a:solidFill>
                  <a:schemeClr val="accent6">
                    <a:lumMod val="75000"/>
                  </a:schemeClr>
                </a:solidFill>
              </a:rPr>
              <a:t>Modification </a:t>
            </a:r>
            <a:r>
              <a:rPr lang="fr-FR" sz="1600" b="0" dirty="0">
                <a:solidFill>
                  <a:schemeClr val="accent6">
                    <a:lumMod val="75000"/>
                  </a:schemeClr>
                </a:solidFill>
              </a:rPr>
              <a:t>: </a:t>
            </a:r>
            <a:r>
              <a:rPr lang="fr-FR" sz="1600" b="0" dirty="0" smtClean="0">
                <a:solidFill>
                  <a:schemeClr val="accent6">
                    <a:lumMod val="75000"/>
                  </a:schemeClr>
                </a:solidFill>
              </a:rPr>
              <a:t>Simplification </a:t>
            </a:r>
            <a:r>
              <a:rPr lang="fr-FR" sz="1600" b="0" dirty="0">
                <a:solidFill>
                  <a:schemeClr val="accent6">
                    <a:lumMod val="75000"/>
                  </a:schemeClr>
                </a:solidFill>
              </a:rPr>
              <a:t>de l’exigence précédente (</a:t>
            </a:r>
            <a:r>
              <a:rPr lang="fr-FR" sz="1600" b="0" dirty="0" smtClean="0">
                <a:solidFill>
                  <a:schemeClr val="accent6">
                    <a:lumMod val="75000"/>
                  </a:schemeClr>
                </a:solidFill>
              </a:rPr>
              <a:t>DIR-GR-SEC-15 et REG-GR-SEC-15).</a:t>
            </a:r>
          </a:p>
          <a:p>
            <a:pPr marL="0" indent="0" algn="l">
              <a:spcBef>
                <a:spcPts val="600"/>
              </a:spcBef>
              <a:spcAft>
                <a:spcPts val="600"/>
              </a:spcAft>
            </a:pPr>
            <a:endParaRPr lang="fr-FR" sz="1400" b="0" i="1" dirty="0">
              <a:solidFill>
                <a:schemeClr val="tx1"/>
              </a:solidFill>
            </a:endParaRPr>
          </a:p>
          <a:p>
            <a:pPr marL="0" indent="0" algn="l">
              <a:spcBef>
                <a:spcPts val="1800"/>
              </a:spcBef>
              <a:spcAft>
                <a:spcPts val="600"/>
              </a:spcAft>
            </a:pPr>
            <a:r>
              <a:rPr lang="en-GB" sz="1800" dirty="0">
                <a:solidFill>
                  <a:schemeClr val="tx1"/>
                </a:solidFill>
              </a:rPr>
              <a:t>Exigence 3.2.2 </a:t>
            </a:r>
            <a:r>
              <a:rPr lang="en-GB" sz="1800" dirty="0" smtClean="0">
                <a:solidFill>
                  <a:schemeClr val="tx1"/>
                </a:solidFill>
              </a:rPr>
              <a:t>: </a:t>
            </a:r>
            <a:r>
              <a:rPr lang="fr-FR" sz="1800" dirty="0" smtClean="0">
                <a:solidFill>
                  <a:schemeClr val="tx1"/>
                </a:solidFill>
              </a:rPr>
              <a:t>Formalisation </a:t>
            </a:r>
            <a:r>
              <a:rPr lang="fr-FR" sz="1800" dirty="0">
                <a:solidFill>
                  <a:schemeClr val="tx1"/>
                </a:solidFill>
              </a:rPr>
              <a:t>de l’avis du pôle technique </a:t>
            </a:r>
            <a:r>
              <a:rPr lang="fr-FR" sz="1800" dirty="0" smtClean="0">
                <a:solidFill>
                  <a:schemeClr val="tx1"/>
                </a:solidFill>
              </a:rPr>
              <a:t>aéronautique</a:t>
            </a:r>
            <a:endParaRPr lang="fr-FR" sz="1800" dirty="0">
              <a:solidFill>
                <a:schemeClr val="tx1"/>
              </a:solidFill>
            </a:endParaRPr>
          </a:p>
          <a:p>
            <a:pPr marL="0" indent="0" algn="just">
              <a:spcAft>
                <a:spcPts val="600"/>
              </a:spcAft>
            </a:pPr>
            <a:r>
              <a:rPr lang="fr-FR" sz="1600" b="0" dirty="0">
                <a:solidFill>
                  <a:schemeClr val="tx1"/>
                </a:solidFill>
              </a:rPr>
              <a:t>Dans le cas d’une consultation selon l’exigence 3.2.1, l’avis est formalisé dans un rapport écrit, fourni à l’entité ou la filiale demandeuse, après une évaluation du risque</a:t>
            </a:r>
            <a:r>
              <a:rPr lang="fr-FR" sz="1600" b="0" dirty="0" smtClean="0">
                <a:solidFill>
                  <a:schemeClr val="tx1"/>
                </a:solidFill>
              </a:rPr>
              <a:t>.</a:t>
            </a:r>
          </a:p>
          <a:p>
            <a:pPr marL="0" indent="0" algn="l">
              <a:spcBef>
                <a:spcPts val="600"/>
              </a:spcBef>
              <a:spcAft>
                <a:spcPts val="600"/>
              </a:spcAft>
            </a:pPr>
            <a:r>
              <a:rPr lang="fr-FR" sz="1600" b="0" dirty="0" smtClean="0">
                <a:solidFill>
                  <a:schemeClr val="accent6">
                    <a:lumMod val="75000"/>
                  </a:schemeClr>
                </a:solidFill>
              </a:rPr>
              <a:t>Clarification (ancien </a:t>
            </a:r>
            <a:r>
              <a:rPr lang="fr-FR" sz="1600" b="0" dirty="0">
                <a:solidFill>
                  <a:schemeClr val="accent6">
                    <a:lumMod val="75000"/>
                  </a:schemeClr>
                </a:solidFill>
              </a:rPr>
              <a:t>principe : </a:t>
            </a:r>
            <a:r>
              <a:rPr lang="fr-FR" sz="1600" b="0" dirty="0" smtClean="0">
                <a:solidFill>
                  <a:schemeClr val="accent6">
                    <a:lumMod val="75000"/>
                  </a:schemeClr>
                </a:solidFill>
              </a:rPr>
              <a:t>Les transporteurs sans certificat IOSA ou qui ne sont pas surveillés par un autorité publique internationale ou nationale de l’aviation civile sont l’objet d’une </a:t>
            </a:r>
            <a:r>
              <a:rPr lang="fr-FR" sz="1600" b="0" dirty="0">
                <a:solidFill>
                  <a:schemeClr val="accent6">
                    <a:lumMod val="75000"/>
                  </a:schemeClr>
                </a:solidFill>
              </a:rPr>
              <a:t>é</a:t>
            </a:r>
            <a:r>
              <a:rPr lang="fr-FR" sz="1600" b="0" dirty="0" smtClean="0">
                <a:solidFill>
                  <a:schemeClr val="accent6">
                    <a:lumMod val="75000"/>
                  </a:schemeClr>
                </a:solidFill>
              </a:rPr>
              <a:t>tude de risque avant d’</a:t>
            </a:r>
            <a:r>
              <a:rPr lang="fr-FR" sz="1600" b="0" dirty="0">
                <a:solidFill>
                  <a:schemeClr val="accent6">
                    <a:lumMod val="75000"/>
                  </a:schemeClr>
                </a:solidFill>
              </a:rPr>
              <a:t>ê</a:t>
            </a:r>
            <a:r>
              <a:rPr lang="fr-FR" sz="1600" b="0" dirty="0" smtClean="0">
                <a:solidFill>
                  <a:schemeClr val="accent6">
                    <a:lumMod val="75000"/>
                  </a:schemeClr>
                </a:solidFill>
              </a:rPr>
              <a:t>tre utilisée). </a:t>
            </a:r>
            <a:endParaRPr lang="fr-FR" sz="1600" b="0" dirty="0">
              <a:solidFill>
                <a:schemeClr val="accent6">
                  <a:lumMod val="75000"/>
                </a:schemeClr>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schemeClr val="tx1"/>
              </a:solidFill>
            </a:endParaRPr>
          </a:p>
        </p:txBody>
      </p:sp>
    </p:spTree>
    <p:extLst>
      <p:ext uri="{BB962C8B-B14F-4D97-AF65-F5344CB8AC3E}">
        <p14:creationId xmlns:p14="http://schemas.microsoft.com/office/powerpoint/2010/main" val="2385364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 : </a:t>
            </a:r>
            <a:r>
              <a:rPr lang="en-GB" dirty="0" smtClean="0"/>
              <a:t>Vols </a:t>
            </a:r>
            <a:r>
              <a:rPr lang="en-GB" dirty="0"/>
              <a:t>affrétés</a:t>
            </a:r>
          </a:p>
        </p:txBody>
      </p:sp>
      <p:sp>
        <p:nvSpPr>
          <p:cNvPr id="11" name="Espace réservé du texte 1"/>
          <p:cNvSpPr txBox="1">
            <a:spLocks/>
          </p:cNvSpPr>
          <p:nvPr/>
        </p:nvSpPr>
        <p:spPr>
          <a:xfrm>
            <a:off x="407368" y="836712"/>
            <a:ext cx="11161240" cy="2160240"/>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prstClr val="black"/>
                </a:solidFill>
              </a:rPr>
              <a:t>Exigence </a:t>
            </a:r>
            <a:r>
              <a:rPr lang="en-GB" sz="1800" dirty="0" smtClean="0">
                <a:solidFill>
                  <a:prstClr val="black"/>
                </a:solidFill>
              </a:rPr>
              <a:t>3.3.1 : </a:t>
            </a:r>
            <a:r>
              <a:rPr lang="fr-FR" sz="1800" dirty="0" smtClean="0">
                <a:solidFill>
                  <a:prstClr val="black"/>
                </a:solidFill>
              </a:rPr>
              <a:t>Types </a:t>
            </a:r>
            <a:r>
              <a:rPr lang="fr-FR" sz="1800" dirty="0">
                <a:solidFill>
                  <a:prstClr val="black"/>
                </a:solidFill>
              </a:rPr>
              <a:t>d’aéronefs pour les vols </a:t>
            </a:r>
            <a:r>
              <a:rPr lang="fr-FR" sz="1800" dirty="0" smtClean="0">
                <a:solidFill>
                  <a:prstClr val="black"/>
                </a:solidFill>
              </a:rPr>
              <a:t>affrétés</a:t>
            </a:r>
            <a:endParaRPr lang="fr-FR" sz="1800" dirty="0">
              <a:solidFill>
                <a:prstClr val="black"/>
              </a:solidFill>
            </a:endParaRPr>
          </a:p>
          <a:p>
            <a:pPr marL="0" indent="0" algn="l">
              <a:spcBef>
                <a:spcPts val="600"/>
              </a:spcBef>
              <a:spcAft>
                <a:spcPts val="300"/>
              </a:spcAft>
            </a:pPr>
            <a:r>
              <a:rPr lang="fr-FR" sz="1600" b="0" dirty="0">
                <a:solidFill>
                  <a:prstClr val="black"/>
                </a:solidFill>
              </a:rPr>
              <a:t>Les hélicoptères et avions autorisés :</a:t>
            </a:r>
          </a:p>
          <a:p>
            <a:pPr marL="285750" lvl="4" indent="-285750" algn="l">
              <a:spcBef>
                <a:spcPts val="300"/>
              </a:spcBef>
              <a:spcAft>
                <a:spcPts val="600"/>
              </a:spcAft>
              <a:buFont typeface="Wingdings" panose="05000000000000000000" pitchFamily="2" charset="2"/>
              <a:buChar char="q"/>
              <a:defRPr/>
            </a:pPr>
            <a:r>
              <a:rPr lang="fr-FR" sz="1600" dirty="0">
                <a:solidFill>
                  <a:schemeClr val="tx1"/>
                </a:solidFill>
                <a:latin typeface="+mj-lt"/>
              </a:rPr>
              <a:t>sont de type civil, quelle que soit l’activité ; </a:t>
            </a:r>
          </a:p>
          <a:p>
            <a:pPr marL="285750" lvl="4" indent="-285750" algn="l">
              <a:spcBef>
                <a:spcPts val="300"/>
              </a:spcBef>
              <a:spcAft>
                <a:spcPts val="600"/>
              </a:spcAft>
              <a:buFont typeface="Wingdings" panose="05000000000000000000" pitchFamily="2" charset="2"/>
              <a:buChar char="q"/>
              <a:defRPr/>
            </a:pPr>
            <a:r>
              <a:rPr lang="fr-FR" sz="1600" dirty="0">
                <a:solidFill>
                  <a:schemeClr val="tx1"/>
                </a:solidFill>
                <a:latin typeface="+mj-lt"/>
              </a:rPr>
              <a:t>ont moins de 25 ans sur la durée du contrat d’affrètement, pour le transport de passagers</a:t>
            </a:r>
            <a:r>
              <a:rPr lang="fr-FR" sz="1400" dirty="0">
                <a:solidFill>
                  <a:schemeClr val="tx1"/>
                </a:solidFill>
                <a:latin typeface="+mj-lt"/>
              </a:rPr>
              <a:t>.</a:t>
            </a:r>
          </a:p>
          <a:p>
            <a:pPr marL="0" indent="0" algn="l">
              <a:spcBef>
                <a:spcPts val="600"/>
              </a:spcBef>
              <a:spcAft>
                <a:spcPts val="600"/>
              </a:spcAft>
            </a:pPr>
            <a:endParaRPr lang="fr-FR" sz="400" b="0" dirty="0">
              <a:solidFill>
                <a:srgbClr val="FF0000"/>
              </a:solidFill>
            </a:endParaRPr>
          </a:p>
          <a:p>
            <a:pPr marL="0" indent="0" algn="l">
              <a:spcBef>
                <a:spcPts val="600"/>
              </a:spcBef>
              <a:spcAft>
                <a:spcPts val="600"/>
              </a:spcAft>
            </a:pPr>
            <a:r>
              <a:rPr lang="fr-FR" sz="1600" b="0" dirty="0" smtClean="0">
                <a:solidFill>
                  <a:schemeClr val="accent6">
                    <a:lumMod val="75000"/>
                  </a:schemeClr>
                </a:solidFill>
              </a:rPr>
              <a:t>Modification </a:t>
            </a:r>
            <a:r>
              <a:rPr lang="fr-FR" sz="1600" b="0" dirty="0">
                <a:solidFill>
                  <a:schemeClr val="accent6">
                    <a:lumMod val="75000"/>
                  </a:schemeClr>
                </a:solidFill>
              </a:rPr>
              <a:t>: </a:t>
            </a:r>
            <a:r>
              <a:rPr lang="fr-FR" sz="1600" b="0" dirty="0" smtClean="0">
                <a:solidFill>
                  <a:schemeClr val="accent6">
                    <a:lumMod val="75000"/>
                  </a:schemeClr>
                </a:solidFill>
              </a:rPr>
              <a:t>Renforcement </a:t>
            </a:r>
            <a:r>
              <a:rPr lang="fr-FR" sz="1600" b="0" dirty="0">
                <a:solidFill>
                  <a:schemeClr val="accent6">
                    <a:lumMod val="75000"/>
                  </a:schemeClr>
                </a:solidFill>
              </a:rPr>
              <a:t>du principe que les aéronefs sont civiles. </a:t>
            </a:r>
          </a:p>
          <a:p>
            <a:pPr marL="0" indent="0" algn="l">
              <a:spcBef>
                <a:spcPts val="600"/>
              </a:spcBef>
              <a:spcAft>
                <a:spcPts val="400"/>
              </a:spcAft>
            </a:pPr>
            <a:endParaRPr lang="fr-FR" sz="1400" b="0" dirty="0" smtClean="0">
              <a:solidFill>
                <a:prstClr val="black"/>
              </a:solidFill>
              <a:ea typeface="+mn-ea"/>
              <a:cs typeface="+mn-cs"/>
            </a:endParaRPr>
          </a:p>
          <a:p>
            <a:pPr marL="0" indent="0" algn="l">
              <a:spcBef>
                <a:spcPts val="600"/>
              </a:spcBef>
              <a:spcAft>
                <a:spcPts val="600"/>
              </a:spcAft>
            </a:pPr>
            <a:endParaRPr lang="fr-FR" sz="1400" b="0" u="sng" dirty="0" smtClean="0">
              <a:solidFill>
                <a:srgbClr val="FF0000"/>
              </a:solidFill>
            </a:endParaRPr>
          </a:p>
          <a:p>
            <a:pPr marL="0" indent="0" algn="l">
              <a:spcAft>
                <a:spcPts val="600"/>
              </a:spcAft>
            </a:pPr>
            <a:endParaRPr lang="en-US" sz="1600" dirty="0">
              <a:solidFill>
                <a:prstClr val="black"/>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prstClr val="black"/>
              </a:solidFill>
            </a:endParaRPr>
          </a:p>
        </p:txBody>
      </p:sp>
      <p:sp>
        <p:nvSpPr>
          <p:cNvPr id="9" name="Espace réservé du texte 1"/>
          <p:cNvSpPr txBox="1">
            <a:spLocks/>
          </p:cNvSpPr>
          <p:nvPr/>
        </p:nvSpPr>
        <p:spPr>
          <a:xfrm>
            <a:off x="407368" y="3573016"/>
            <a:ext cx="11377264" cy="30963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smtClean="0">
                <a:solidFill>
                  <a:prstClr val="black"/>
                </a:solidFill>
              </a:rPr>
              <a:t>Exigence </a:t>
            </a:r>
            <a:r>
              <a:rPr lang="en-GB" sz="1800" dirty="0">
                <a:solidFill>
                  <a:prstClr val="black"/>
                </a:solidFill>
              </a:rPr>
              <a:t>3.3.2 </a:t>
            </a:r>
            <a:r>
              <a:rPr lang="en-GB" sz="1800" dirty="0" smtClean="0">
                <a:solidFill>
                  <a:prstClr val="black"/>
                </a:solidFill>
              </a:rPr>
              <a:t>: </a:t>
            </a:r>
            <a:r>
              <a:rPr lang="fr-FR" sz="1800" dirty="0" smtClean="0">
                <a:solidFill>
                  <a:prstClr val="black"/>
                </a:solidFill>
              </a:rPr>
              <a:t>Infrastructures </a:t>
            </a:r>
            <a:r>
              <a:rPr lang="fr-FR" sz="1800" dirty="0">
                <a:solidFill>
                  <a:prstClr val="black"/>
                </a:solidFill>
              </a:rPr>
              <a:t>pour les vols </a:t>
            </a:r>
            <a:r>
              <a:rPr lang="fr-FR" sz="1800" dirty="0" smtClean="0">
                <a:solidFill>
                  <a:prstClr val="black"/>
                </a:solidFill>
              </a:rPr>
              <a:t>affrétés</a:t>
            </a:r>
            <a:endParaRPr lang="fr-FR" sz="1800" dirty="0">
              <a:solidFill>
                <a:prstClr val="black"/>
              </a:solidFill>
            </a:endParaRPr>
          </a:p>
          <a:p>
            <a:pPr marL="0" indent="0" algn="just">
              <a:spcBef>
                <a:spcPts val="600"/>
              </a:spcBef>
              <a:spcAft>
                <a:spcPts val="300"/>
              </a:spcAft>
            </a:pPr>
            <a:r>
              <a:rPr lang="fr-FR" sz="1600" b="0" dirty="0">
                <a:solidFill>
                  <a:prstClr val="black"/>
                </a:solidFill>
              </a:rPr>
              <a:t>Les normes minimales applicables aux aéroports, helipads et équipements au sol sont définies par les exigences les plus strictes entre </a:t>
            </a:r>
            <a:r>
              <a:rPr lang="fr-FR" sz="1600" b="0" dirty="0" smtClean="0">
                <a:solidFill>
                  <a:prstClr val="black"/>
                </a:solidFill>
              </a:rPr>
              <a:t>:</a:t>
            </a:r>
          </a:p>
          <a:p>
            <a:pPr marL="285750" lvl="4" indent="-285750" algn="l">
              <a:spcBef>
                <a:spcPts val="300"/>
              </a:spcBef>
              <a:spcAft>
                <a:spcPts val="600"/>
              </a:spcAft>
              <a:buFont typeface="Wingdings" panose="05000000000000000000" pitchFamily="2" charset="2"/>
              <a:buChar char="q"/>
              <a:defRPr/>
            </a:pPr>
            <a:r>
              <a:rPr lang="fr-FR" sz="1600" dirty="0">
                <a:solidFill>
                  <a:schemeClr val="tx1"/>
                </a:solidFill>
                <a:latin typeface="+mj-lt"/>
              </a:rPr>
              <a:t>l'Organisation de l’Aviation Civile Internationale (OACI) annexe 14 Vol I et II ou l'OACI Doc 9261, pour toutes les infrastructures ;</a:t>
            </a:r>
          </a:p>
          <a:p>
            <a:pPr marL="285750" lvl="4" indent="-285750" algn="l">
              <a:spcBef>
                <a:spcPts val="300"/>
              </a:spcBef>
              <a:spcAft>
                <a:spcPts val="600"/>
              </a:spcAft>
              <a:buFont typeface="Wingdings" panose="05000000000000000000" pitchFamily="2" charset="2"/>
              <a:buChar char="q"/>
              <a:defRPr/>
            </a:pPr>
            <a:r>
              <a:rPr lang="fr-FR" sz="1600" dirty="0">
                <a:solidFill>
                  <a:schemeClr val="tx1"/>
                </a:solidFill>
                <a:latin typeface="+mj-lt"/>
              </a:rPr>
              <a:t>les règlementations nationales. </a:t>
            </a:r>
          </a:p>
          <a:p>
            <a:pPr marL="0" indent="0" algn="l">
              <a:spcBef>
                <a:spcPts val="600"/>
              </a:spcBef>
              <a:spcAft>
                <a:spcPts val="600"/>
              </a:spcAft>
            </a:pPr>
            <a:endParaRPr lang="fr-FR" sz="400" b="0" dirty="0" smtClean="0">
              <a:solidFill>
                <a:srgbClr val="FF0000"/>
              </a:solidFill>
            </a:endParaRPr>
          </a:p>
          <a:p>
            <a:pPr marL="0" indent="0" algn="l">
              <a:spcBef>
                <a:spcPts val="600"/>
              </a:spcBef>
              <a:spcAft>
                <a:spcPts val="600"/>
              </a:spcAft>
            </a:pPr>
            <a:r>
              <a:rPr lang="fr-FR" sz="1600" b="0" dirty="0" smtClean="0">
                <a:solidFill>
                  <a:srgbClr val="FF0000"/>
                </a:solidFill>
              </a:rPr>
              <a:t>Nouvelle exigence : Adaptation </a:t>
            </a:r>
            <a:r>
              <a:rPr lang="fr-FR" sz="1600" b="0" dirty="0">
                <a:solidFill>
                  <a:srgbClr val="FF0000"/>
                </a:solidFill>
              </a:rPr>
              <a:t>des définitions OACI au référentiel reporting </a:t>
            </a:r>
            <a:r>
              <a:rPr lang="fr-FR" sz="1600" b="0" dirty="0" smtClean="0">
                <a:solidFill>
                  <a:srgbClr val="FF0000"/>
                </a:solidFill>
              </a:rPr>
              <a:t>Groupe.</a:t>
            </a:r>
            <a:endParaRPr lang="fr-FR" sz="1600" dirty="0">
              <a:solidFill>
                <a:srgbClr val="FF0000"/>
              </a:solidFill>
            </a:endParaRPr>
          </a:p>
          <a:p>
            <a:pPr marL="0" indent="0" algn="l">
              <a:spcBef>
                <a:spcPts val="600"/>
              </a:spcBef>
              <a:spcAft>
                <a:spcPts val="400"/>
              </a:spcAft>
            </a:pPr>
            <a:endParaRPr lang="fr-FR" sz="1400" b="0" u="sng" dirty="0">
              <a:solidFill>
                <a:srgbClr val="FF0000"/>
              </a:solidFill>
            </a:endParaRPr>
          </a:p>
          <a:p>
            <a:pPr marL="285750" indent="-285750" algn="l">
              <a:spcBef>
                <a:spcPts val="600"/>
              </a:spcBef>
              <a:spcAft>
                <a:spcPts val="400"/>
              </a:spcAft>
              <a:buFont typeface="Arial" panose="020B0604020202020204" pitchFamily="34" charset="0"/>
              <a:buChar char="•"/>
            </a:pPr>
            <a:endParaRPr lang="fr-FR" sz="1400" b="0" dirty="0">
              <a:solidFill>
                <a:prstClr val="black"/>
              </a:solidFill>
              <a:ea typeface="+mn-ea"/>
              <a:cs typeface="+mn-cs"/>
            </a:endParaRPr>
          </a:p>
          <a:p>
            <a:pPr marL="0" indent="0" algn="l">
              <a:spcBef>
                <a:spcPts val="600"/>
              </a:spcBef>
              <a:spcAft>
                <a:spcPts val="600"/>
              </a:spcAft>
            </a:pPr>
            <a:endParaRPr lang="fr-FR" sz="1400" b="0" u="sng" dirty="0" smtClean="0">
              <a:solidFill>
                <a:srgbClr val="FF0000"/>
              </a:solidFill>
            </a:endParaRPr>
          </a:p>
          <a:p>
            <a:pPr marL="0" indent="0" algn="l">
              <a:spcAft>
                <a:spcPts val="600"/>
              </a:spcAft>
            </a:pPr>
            <a:endParaRPr lang="en-US" sz="1600" dirty="0">
              <a:solidFill>
                <a:prstClr val="black"/>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prstClr val="black"/>
              </a:solidFill>
            </a:endParaRPr>
          </a:p>
        </p:txBody>
      </p:sp>
    </p:spTree>
    <p:extLst>
      <p:ext uri="{BB962C8B-B14F-4D97-AF65-F5344CB8AC3E}">
        <p14:creationId xmlns:p14="http://schemas.microsoft.com/office/powerpoint/2010/main" val="4790114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 : Vols </a:t>
            </a:r>
            <a:r>
              <a:rPr lang="en-GB" dirty="0" smtClean="0"/>
              <a:t>affrétés</a:t>
            </a:r>
            <a:endParaRPr lang="en-GB" dirty="0"/>
          </a:p>
        </p:txBody>
      </p:sp>
      <p:sp>
        <p:nvSpPr>
          <p:cNvPr id="11" name="Espace réservé du texte 1"/>
          <p:cNvSpPr txBox="1">
            <a:spLocks/>
          </p:cNvSpPr>
          <p:nvPr/>
        </p:nvSpPr>
        <p:spPr>
          <a:xfrm>
            <a:off x="407368" y="2924944"/>
            <a:ext cx="11449272" cy="3384376"/>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prstClr val="black"/>
                </a:solidFill>
              </a:rPr>
              <a:t>Exigence 3.3.4 </a:t>
            </a:r>
            <a:r>
              <a:rPr lang="en-GB" sz="1800" dirty="0" smtClean="0">
                <a:solidFill>
                  <a:prstClr val="black"/>
                </a:solidFill>
              </a:rPr>
              <a:t>: </a:t>
            </a:r>
            <a:r>
              <a:rPr lang="fr-FR" sz="1800" dirty="0" smtClean="0">
                <a:solidFill>
                  <a:prstClr val="black"/>
                </a:solidFill>
              </a:rPr>
              <a:t>documents </a:t>
            </a:r>
            <a:r>
              <a:rPr lang="fr-FR" sz="1800" dirty="0">
                <a:solidFill>
                  <a:prstClr val="black"/>
                </a:solidFill>
              </a:rPr>
              <a:t>prérequis pour les vols </a:t>
            </a:r>
            <a:r>
              <a:rPr lang="fr-FR" sz="1800" dirty="0" smtClean="0">
                <a:solidFill>
                  <a:prstClr val="black"/>
                </a:solidFill>
              </a:rPr>
              <a:t>affrétés</a:t>
            </a:r>
            <a:endParaRPr lang="fr-FR" sz="1800" dirty="0">
              <a:solidFill>
                <a:prstClr val="black"/>
              </a:solidFill>
            </a:endParaRPr>
          </a:p>
          <a:p>
            <a:pPr marL="0" indent="0" algn="just">
              <a:spcBef>
                <a:spcPts val="600"/>
              </a:spcBef>
              <a:spcAft>
                <a:spcPts val="300"/>
              </a:spcAft>
            </a:pPr>
            <a:r>
              <a:rPr lang="fr-FR" sz="1600" b="0" dirty="0">
                <a:solidFill>
                  <a:prstClr val="black"/>
                </a:solidFill>
              </a:rPr>
              <a:t>La </a:t>
            </a:r>
            <a:r>
              <a:rPr lang="fr-FR" sz="1600" b="0" dirty="0">
                <a:solidFill>
                  <a:schemeClr val="tx1"/>
                </a:solidFill>
              </a:rPr>
              <a:t>vérification des documents suivants est un prérequis pour un avis positif du pôle technique aéronautique :</a:t>
            </a:r>
          </a:p>
          <a:p>
            <a:pPr marL="285750" lvl="4" indent="-285750" algn="l">
              <a:spcAft>
                <a:spcPts val="300"/>
              </a:spcAft>
              <a:buFont typeface="Wingdings" panose="05000000000000000000" pitchFamily="2" charset="2"/>
              <a:buChar char="q"/>
              <a:defRPr/>
            </a:pPr>
            <a:r>
              <a:rPr lang="fr-FR" sz="1600" dirty="0">
                <a:solidFill>
                  <a:schemeClr val="tx1"/>
                </a:solidFill>
                <a:latin typeface="+mj-lt"/>
              </a:rPr>
              <a:t>un certificat émis par une autorité nationale de l’aviation civile et correspondant au type d’activité réalisée pour le Groupe :</a:t>
            </a:r>
          </a:p>
          <a:p>
            <a:pPr marL="720000" lvl="8" indent="-285750" algn="l">
              <a:spcAft>
                <a:spcPts val="300"/>
              </a:spcAft>
              <a:buFont typeface="Wingdings" panose="05000000000000000000" pitchFamily="2" charset="2"/>
              <a:buChar char="ü"/>
              <a:defRPr/>
            </a:pPr>
            <a:r>
              <a:rPr lang="fr-FR" sz="1400" dirty="0" smtClean="0">
                <a:solidFill>
                  <a:schemeClr val="tx1"/>
                </a:solidFill>
                <a:latin typeface="+mj-lt"/>
              </a:rPr>
              <a:t>soit un certificat de transport aérien en cours de validité pour le transport de passagers ;</a:t>
            </a:r>
          </a:p>
          <a:p>
            <a:pPr marL="720000" lvl="8" indent="-285750" algn="l">
              <a:spcAft>
                <a:spcPts val="300"/>
              </a:spcAft>
              <a:buFont typeface="Wingdings" panose="05000000000000000000" pitchFamily="2" charset="2"/>
              <a:buChar char="ü"/>
              <a:defRPr/>
            </a:pPr>
            <a:r>
              <a:rPr lang="fr-FR" sz="1400" dirty="0" smtClean="0">
                <a:solidFill>
                  <a:schemeClr val="tx1"/>
                </a:solidFill>
                <a:latin typeface="+mj-lt"/>
              </a:rPr>
              <a:t>soit, un certificat de travail aérien ou équivalent, pour les opérations spécialisées.</a:t>
            </a:r>
          </a:p>
          <a:p>
            <a:pPr marL="285750" lvl="4" indent="-285750" algn="l">
              <a:spcAft>
                <a:spcPts val="300"/>
              </a:spcAft>
              <a:buFont typeface="Wingdings" panose="05000000000000000000" pitchFamily="2" charset="2"/>
              <a:buChar char="q"/>
              <a:defRPr/>
            </a:pPr>
            <a:r>
              <a:rPr lang="fr-FR" sz="1600" dirty="0" smtClean="0">
                <a:solidFill>
                  <a:schemeClr val="tx1"/>
                </a:solidFill>
                <a:latin typeface="+mj-lt"/>
              </a:rPr>
              <a:t>un certificat Aircraft Maintenance Organisation (AMO) ou un document démontrant que ses sous-traitants possèdent un tel certificat ;</a:t>
            </a:r>
          </a:p>
          <a:p>
            <a:pPr marL="285750" lvl="4" indent="-285750" algn="l">
              <a:spcAft>
                <a:spcPts val="300"/>
              </a:spcAft>
              <a:buFont typeface="Wingdings" panose="05000000000000000000" pitchFamily="2" charset="2"/>
              <a:buChar char="q"/>
              <a:defRPr/>
            </a:pPr>
            <a:r>
              <a:rPr lang="fr-FR" sz="1600" dirty="0" smtClean="0">
                <a:solidFill>
                  <a:schemeClr val="tx1"/>
                </a:solidFill>
                <a:latin typeface="+mj-lt"/>
              </a:rPr>
              <a:t>une </a:t>
            </a:r>
            <a:r>
              <a:rPr lang="fr-FR" sz="1600" dirty="0">
                <a:solidFill>
                  <a:schemeClr val="tx1"/>
                </a:solidFill>
                <a:latin typeface="+mj-lt"/>
              </a:rPr>
              <a:t>police d’assurance en cours de validité couvrant l’opérateur aérien en matière de responsabilité civile. Le montant minimum de cette assurance est en conformité avec les exigences minimales d’assurance du Groupe.</a:t>
            </a:r>
          </a:p>
          <a:p>
            <a:pPr marL="0" indent="0" algn="l"/>
            <a:r>
              <a:rPr lang="fr-FR" sz="1600" b="0" dirty="0">
                <a:solidFill>
                  <a:srgbClr val="FF0000"/>
                </a:solidFill>
              </a:rPr>
              <a:t>Modifications : </a:t>
            </a:r>
            <a:endParaRPr lang="fr-FR" sz="1600" b="0" dirty="0" smtClean="0">
              <a:solidFill>
                <a:srgbClr val="FF0000"/>
              </a:solidFill>
            </a:endParaRPr>
          </a:p>
          <a:p>
            <a:pPr marL="285750" lvl="4" indent="-285750" algn="l">
              <a:spcAft>
                <a:spcPts val="300"/>
              </a:spcAft>
              <a:buFont typeface="Wingdings" panose="05000000000000000000" pitchFamily="2" charset="2"/>
              <a:buChar char="q"/>
              <a:defRPr/>
            </a:pPr>
            <a:r>
              <a:rPr lang="fr-FR" sz="1600" dirty="0">
                <a:solidFill>
                  <a:srgbClr val="FF0000"/>
                </a:solidFill>
                <a:latin typeface="+mj-lt"/>
              </a:rPr>
              <a:t>Elargissement du périmètre d’application pour le travail aérien.</a:t>
            </a:r>
          </a:p>
          <a:p>
            <a:pPr marL="285750" lvl="4" indent="-285750" algn="l">
              <a:spcAft>
                <a:spcPts val="300"/>
              </a:spcAft>
              <a:buFont typeface="Wingdings" panose="05000000000000000000" pitchFamily="2" charset="2"/>
              <a:buChar char="q"/>
              <a:defRPr/>
            </a:pPr>
            <a:r>
              <a:rPr lang="fr-FR" sz="1600" dirty="0" smtClean="0">
                <a:solidFill>
                  <a:srgbClr val="FF0000"/>
                </a:solidFill>
                <a:latin typeface="+mj-lt"/>
              </a:rPr>
              <a:t>Exigences </a:t>
            </a:r>
            <a:r>
              <a:rPr lang="fr-FR" sz="1600" dirty="0">
                <a:solidFill>
                  <a:srgbClr val="FF0000"/>
                </a:solidFill>
                <a:latin typeface="+mj-lt"/>
              </a:rPr>
              <a:t>en terme d’assurances sont définis par le Groupe. </a:t>
            </a:r>
          </a:p>
          <a:p>
            <a:pPr marL="0" indent="0" algn="l">
              <a:spcBef>
                <a:spcPts val="600"/>
              </a:spcBef>
              <a:spcAft>
                <a:spcPts val="400"/>
              </a:spcAft>
            </a:pPr>
            <a:endParaRPr lang="fr-FR" sz="1400" b="0" u="sng" dirty="0">
              <a:solidFill>
                <a:srgbClr val="FF0000"/>
              </a:solidFill>
            </a:endParaRPr>
          </a:p>
          <a:p>
            <a:pPr marL="285750" indent="-285750" algn="l">
              <a:spcBef>
                <a:spcPts val="600"/>
              </a:spcBef>
              <a:spcAft>
                <a:spcPts val="400"/>
              </a:spcAft>
              <a:buFont typeface="Arial" panose="020B0604020202020204" pitchFamily="34" charset="0"/>
              <a:buChar char="•"/>
            </a:pPr>
            <a:endParaRPr lang="fr-FR" sz="1400" b="0" dirty="0">
              <a:solidFill>
                <a:prstClr val="black"/>
              </a:solidFill>
              <a:ea typeface="+mn-ea"/>
              <a:cs typeface="+mn-cs"/>
            </a:endParaRPr>
          </a:p>
          <a:p>
            <a:pPr marL="0" indent="0" algn="l">
              <a:spcBef>
                <a:spcPts val="600"/>
              </a:spcBef>
              <a:spcAft>
                <a:spcPts val="600"/>
              </a:spcAft>
            </a:pPr>
            <a:endParaRPr lang="fr-FR" sz="1400" b="0" u="sng" dirty="0" smtClean="0">
              <a:solidFill>
                <a:srgbClr val="FF0000"/>
              </a:solidFill>
            </a:endParaRPr>
          </a:p>
          <a:p>
            <a:pPr marL="0" indent="0" algn="l">
              <a:spcAft>
                <a:spcPts val="600"/>
              </a:spcAft>
            </a:pPr>
            <a:endParaRPr lang="en-US" sz="1600" dirty="0">
              <a:solidFill>
                <a:prstClr val="black"/>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prstClr val="black"/>
              </a:solidFill>
            </a:endParaRPr>
          </a:p>
        </p:txBody>
      </p:sp>
      <p:sp>
        <p:nvSpPr>
          <p:cNvPr id="7" name="Espace réservé du texte 1"/>
          <p:cNvSpPr txBox="1">
            <a:spLocks/>
          </p:cNvSpPr>
          <p:nvPr/>
        </p:nvSpPr>
        <p:spPr>
          <a:xfrm>
            <a:off x="479376" y="548680"/>
            <a:ext cx="11377264" cy="187220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prstClr val="black"/>
                </a:solidFill>
              </a:rPr>
              <a:t>Exigence 3.3.3 </a:t>
            </a:r>
            <a:r>
              <a:rPr lang="en-GB" sz="1800" dirty="0" smtClean="0">
                <a:solidFill>
                  <a:prstClr val="black"/>
                </a:solidFill>
              </a:rPr>
              <a:t>: </a:t>
            </a:r>
            <a:r>
              <a:rPr lang="fr-FR" sz="1800" dirty="0" smtClean="0">
                <a:solidFill>
                  <a:prstClr val="black"/>
                </a:solidFill>
              </a:rPr>
              <a:t>évaluation </a:t>
            </a:r>
            <a:r>
              <a:rPr lang="fr-FR" sz="1800" dirty="0">
                <a:solidFill>
                  <a:prstClr val="black"/>
                </a:solidFill>
              </a:rPr>
              <a:t>des risques pour des vols </a:t>
            </a:r>
            <a:r>
              <a:rPr lang="fr-FR" sz="1800" dirty="0" smtClean="0">
                <a:solidFill>
                  <a:prstClr val="black"/>
                </a:solidFill>
              </a:rPr>
              <a:t>affrétés</a:t>
            </a:r>
            <a:endParaRPr lang="fr-FR" sz="1800" dirty="0">
              <a:solidFill>
                <a:prstClr val="black"/>
              </a:solidFill>
            </a:endParaRPr>
          </a:p>
          <a:p>
            <a:pPr marL="0" indent="0" algn="just">
              <a:spcBef>
                <a:spcPts val="600"/>
              </a:spcBef>
              <a:spcAft>
                <a:spcPts val="300"/>
              </a:spcAft>
            </a:pPr>
            <a:r>
              <a:rPr lang="fr-FR" sz="1600" b="0" dirty="0">
                <a:solidFill>
                  <a:prstClr val="black"/>
                </a:solidFill>
              </a:rPr>
              <a:t>Avant l’établissement d'un contrat d’affrètement :</a:t>
            </a:r>
          </a:p>
          <a:p>
            <a:pPr marL="285750" lvl="4" indent="-285750" algn="l">
              <a:spcBef>
                <a:spcPts val="300"/>
              </a:spcBef>
              <a:spcAft>
                <a:spcPts val="600"/>
              </a:spcAft>
              <a:buFont typeface="Wingdings" panose="05000000000000000000" pitchFamily="2" charset="2"/>
              <a:buChar char="q"/>
              <a:defRPr/>
            </a:pPr>
            <a:r>
              <a:rPr lang="fr-FR" sz="1600" dirty="0">
                <a:solidFill>
                  <a:schemeClr val="tx1"/>
                </a:solidFill>
                <a:latin typeface="+mj-lt"/>
              </a:rPr>
              <a:t>une analyse de risques est conduite par l’entité ou la filiale en tenant compte des critères de l’annexe 2, puis elle est transmise au pôle technique aéronautique ;</a:t>
            </a:r>
          </a:p>
          <a:p>
            <a:pPr marL="285750" lvl="4" indent="-285750" algn="l">
              <a:spcBef>
                <a:spcPts val="300"/>
              </a:spcBef>
              <a:spcAft>
                <a:spcPts val="600"/>
              </a:spcAft>
              <a:buFont typeface="Wingdings" panose="05000000000000000000" pitchFamily="2" charset="2"/>
              <a:buChar char="q"/>
              <a:defRPr/>
            </a:pPr>
            <a:r>
              <a:rPr lang="fr-FR" sz="1600" dirty="0">
                <a:solidFill>
                  <a:schemeClr val="tx1"/>
                </a:solidFill>
                <a:latin typeface="+mj-lt"/>
              </a:rPr>
              <a:t>l’avis du pôle technique aéronautique sur les opérateurs aériens envisagés pour sélection est retourné à l’entité ou la filiale.</a:t>
            </a:r>
          </a:p>
          <a:p>
            <a:pPr marL="0" indent="0" algn="just">
              <a:spcAft>
                <a:spcPts val="600"/>
              </a:spcAft>
            </a:pPr>
            <a:r>
              <a:rPr lang="fr-FR" sz="1600" b="0" dirty="0">
                <a:solidFill>
                  <a:prstClr val="black"/>
                </a:solidFill>
              </a:rPr>
              <a:t>Le cas échéant, les mesures de maîtrise des risques sont mises en œuvre par l'entité ou la filiale, avant le début des opérations</a:t>
            </a:r>
            <a:r>
              <a:rPr lang="fr-FR" sz="1600" b="0" dirty="0" smtClean="0">
                <a:solidFill>
                  <a:prstClr val="black"/>
                </a:solidFill>
              </a:rPr>
              <a:t>.</a:t>
            </a:r>
            <a:endParaRPr lang="fr-FR" sz="1400" b="0" dirty="0" smtClean="0">
              <a:solidFill>
                <a:prstClr val="black"/>
              </a:solidFill>
              <a:ea typeface="+mn-ea"/>
              <a:cs typeface="+mn-cs"/>
            </a:endParaRPr>
          </a:p>
          <a:p>
            <a:pPr marL="0" indent="0" algn="l">
              <a:spcBef>
                <a:spcPts val="300"/>
              </a:spcBef>
              <a:spcAft>
                <a:spcPts val="400"/>
              </a:spcAft>
            </a:pPr>
            <a:r>
              <a:rPr lang="fr-FR" sz="1600" b="0" dirty="0" smtClean="0">
                <a:solidFill>
                  <a:schemeClr val="accent6">
                    <a:lumMod val="75000"/>
                  </a:schemeClr>
                </a:solidFill>
              </a:rPr>
              <a:t>Précision apportée concernant l’analyse de risques.</a:t>
            </a:r>
            <a:endParaRPr lang="fr-FR" sz="1600" dirty="0">
              <a:solidFill>
                <a:prstClr val="black"/>
              </a:solidFill>
            </a:endParaRPr>
          </a:p>
        </p:txBody>
      </p:sp>
    </p:spTree>
    <p:extLst>
      <p:ext uri="{BB962C8B-B14F-4D97-AF65-F5344CB8AC3E}">
        <p14:creationId xmlns:p14="http://schemas.microsoft.com/office/powerpoint/2010/main" val="2822786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 : Vols </a:t>
            </a:r>
            <a:r>
              <a:rPr lang="en-GB" dirty="0" smtClean="0"/>
              <a:t>affrétés</a:t>
            </a:r>
            <a:endParaRPr lang="en-GB" dirty="0"/>
          </a:p>
        </p:txBody>
      </p:sp>
      <p:sp>
        <p:nvSpPr>
          <p:cNvPr id="11" name="Espace réservé du texte 1"/>
          <p:cNvSpPr txBox="1">
            <a:spLocks/>
          </p:cNvSpPr>
          <p:nvPr/>
        </p:nvSpPr>
        <p:spPr>
          <a:xfrm>
            <a:off x="399118" y="2420888"/>
            <a:ext cx="11161240" cy="3054923"/>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prstClr val="black"/>
                </a:solidFill>
              </a:rPr>
              <a:t>Exigence 3.3.6 </a:t>
            </a:r>
            <a:r>
              <a:rPr lang="en-GB" sz="1800" dirty="0" smtClean="0">
                <a:solidFill>
                  <a:prstClr val="black"/>
                </a:solidFill>
              </a:rPr>
              <a:t>: </a:t>
            </a:r>
            <a:r>
              <a:rPr lang="fr-FR" sz="1800" dirty="0" smtClean="0">
                <a:solidFill>
                  <a:prstClr val="black"/>
                </a:solidFill>
              </a:rPr>
              <a:t>Avis </a:t>
            </a:r>
            <a:r>
              <a:rPr lang="fr-FR" sz="1800" dirty="0">
                <a:solidFill>
                  <a:prstClr val="black"/>
                </a:solidFill>
              </a:rPr>
              <a:t>du pôle technique aéronautique pour la sélection des opérateurs aériens </a:t>
            </a:r>
            <a:r>
              <a:rPr lang="fr-FR" sz="1800" dirty="0" smtClean="0">
                <a:solidFill>
                  <a:prstClr val="black"/>
                </a:solidFill>
              </a:rPr>
              <a:t>affrétés</a:t>
            </a:r>
            <a:endParaRPr lang="fr-FR" sz="1800" dirty="0">
              <a:solidFill>
                <a:prstClr val="black"/>
              </a:solidFill>
            </a:endParaRPr>
          </a:p>
          <a:p>
            <a:pPr marL="0" indent="0" algn="just">
              <a:spcBef>
                <a:spcPts val="600"/>
              </a:spcBef>
              <a:spcAft>
                <a:spcPts val="300"/>
              </a:spcAft>
            </a:pPr>
            <a:r>
              <a:rPr lang="fr-FR" sz="1600" b="0" dirty="0">
                <a:solidFill>
                  <a:prstClr val="black"/>
                </a:solidFill>
              </a:rPr>
              <a:t>L’avis technique du pôle technique aéronautique est émis sur la base d’une revue documentaire et/ou d’un audit technique aéronautique, qui permet d’assurer que l’opérateur aérien est en accord avec les exigences du Groupe.</a:t>
            </a:r>
          </a:p>
          <a:p>
            <a:pPr marL="0" indent="0" algn="just">
              <a:spcBef>
                <a:spcPts val="600"/>
              </a:spcBef>
              <a:spcAft>
                <a:spcPts val="300"/>
              </a:spcAft>
            </a:pPr>
            <a:r>
              <a:rPr lang="fr-FR" sz="1600" b="0" dirty="0">
                <a:solidFill>
                  <a:prstClr val="black"/>
                </a:solidFill>
              </a:rPr>
              <a:t>L’avis technique est communiqué à l’entité ou filiale demandeuse sous forme d’un rapport écrit qui précise au minimum :</a:t>
            </a:r>
          </a:p>
          <a:p>
            <a:pPr marL="285750" lvl="4" indent="-285750" algn="l">
              <a:spcAft>
                <a:spcPts val="300"/>
              </a:spcAft>
              <a:buFont typeface="Wingdings" panose="05000000000000000000" pitchFamily="2" charset="2"/>
              <a:buChar char="q"/>
              <a:defRPr/>
            </a:pPr>
            <a:r>
              <a:rPr lang="fr-FR" sz="1600" dirty="0">
                <a:solidFill>
                  <a:schemeClr val="tx1"/>
                </a:solidFill>
                <a:latin typeface="+mj-lt"/>
              </a:rPr>
              <a:t>le résultat de l’évaluation ;</a:t>
            </a:r>
          </a:p>
          <a:p>
            <a:pPr marL="285750" lvl="4" indent="-285750" algn="l">
              <a:spcAft>
                <a:spcPts val="300"/>
              </a:spcAft>
              <a:buFont typeface="Wingdings" panose="05000000000000000000" pitchFamily="2" charset="2"/>
              <a:buChar char="q"/>
              <a:defRPr/>
            </a:pPr>
            <a:r>
              <a:rPr lang="fr-FR" sz="1600" dirty="0">
                <a:solidFill>
                  <a:schemeClr val="tx1"/>
                </a:solidFill>
                <a:latin typeface="+mj-lt"/>
              </a:rPr>
              <a:t>pour le transport de passagers la durée de validité de l’avis technique, qui ne peut excéder 2 ans ;</a:t>
            </a:r>
          </a:p>
          <a:p>
            <a:pPr marL="285750" lvl="4" indent="-285750" algn="l">
              <a:spcAft>
                <a:spcPts val="300"/>
              </a:spcAft>
              <a:buFont typeface="Wingdings" panose="05000000000000000000" pitchFamily="2" charset="2"/>
              <a:buChar char="q"/>
              <a:defRPr/>
            </a:pPr>
            <a:r>
              <a:rPr lang="fr-FR" sz="1600" dirty="0">
                <a:solidFill>
                  <a:schemeClr val="tx1"/>
                </a:solidFill>
                <a:latin typeface="+mj-lt"/>
              </a:rPr>
              <a:t>pour le travail aérien la durée de validité de l’avis technique, qui ne peut excéder 3 ans ;</a:t>
            </a:r>
          </a:p>
          <a:p>
            <a:pPr marL="285750" lvl="4" indent="-285750" algn="l">
              <a:spcAft>
                <a:spcPts val="300"/>
              </a:spcAft>
              <a:buFont typeface="Wingdings" panose="05000000000000000000" pitchFamily="2" charset="2"/>
              <a:buChar char="q"/>
              <a:defRPr/>
            </a:pPr>
            <a:r>
              <a:rPr lang="fr-FR" sz="1600" dirty="0">
                <a:solidFill>
                  <a:schemeClr val="tx1"/>
                </a:solidFill>
                <a:latin typeface="+mj-lt"/>
              </a:rPr>
              <a:t>les écarts à la présente règle et au référentiel technique, restrictions opérationnelles éventuelles, les nécessités de dérogations, s’il y en a ;</a:t>
            </a:r>
          </a:p>
          <a:p>
            <a:pPr marL="285750" lvl="4" indent="-285750" algn="l">
              <a:spcAft>
                <a:spcPts val="300"/>
              </a:spcAft>
              <a:buFont typeface="Wingdings" panose="05000000000000000000" pitchFamily="2" charset="2"/>
              <a:buChar char="q"/>
              <a:defRPr/>
            </a:pPr>
            <a:r>
              <a:rPr lang="fr-FR" sz="1600" dirty="0">
                <a:solidFill>
                  <a:schemeClr val="tx1"/>
                </a:solidFill>
                <a:latin typeface="+mj-lt"/>
              </a:rPr>
              <a:t>si nécessaire, le plan d’action préalable à l’établissement du contrat d’affrètement.</a:t>
            </a:r>
          </a:p>
          <a:p>
            <a:pPr marL="0" indent="0" algn="l">
              <a:spcBef>
                <a:spcPts val="600"/>
              </a:spcBef>
              <a:spcAft>
                <a:spcPts val="600"/>
              </a:spcAft>
            </a:pPr>
            <a:r>
              <a:rPr lang="fr-FR" sz="1600" b="0" dirty="0">
                <a:solidFill>
                  <a:schemeClr val="accent6">
                    <a:lumMod val="75000"/>
                  </a:schemeClr>
                </a:solidFill>
              </a:rPr>
              <a:t>Modifications : </a:t>
            </a:r>
            <a:endParaRPr lang="fr-FR" sz="1600" b="0" dirty="0" smtClean="0">
              <a:solidFill>
                <a:schemeClr val="accent6">
                  <a:lumMod val="75000"/>
                </a:schemeClr>
              </a:solidFill>
            </a:endParaRPr>
          </a:p>
          <a:p>
            <a:pPr marL="285750" lvl="4" indent="-285750" algn="l">
              <a:spcBef>
                <a:spcPts val="600"/>
              </a:spcBef>
              <a:spcAft>
                <a:spcPts val="300"/>
              </a:spcAft>
              <a:buFont typeface="Wingdings" panose="05000000000000000000" pitchFamily="2" charset="2"/>
              <a:buChar char="q"/>
              <a:defRPr/>
            </a:pPr>
            <a:r>
              <a:rPr lang="fr-FR" sz="1600" dirty="0">
                <a:solidFill>
                  <a:schemeClr val="accent6">
                    <a:lumMod val="75000"/>
                  </a:schemeClr>
                </a:solidFill>
                <a:latin typeface="+mj-lt"/>
              </a:rPr>
              <a:t>Elargissement du périmètre d’application pour le travail aérien.</a:t>
            </a:r>
          </a:p>
          <a:p>
            <a:pPr marL="285750" lvl="4" indent="-285750" algn="l">
              <a:spcAft>
                <a:spcPts val="300"/>
              </a:spcAft>
              <a:buFont typeface="Wingdings" panose="05000000000000000000" pitchFamily="2" charset="2"/>
              <a:buChar char="q"/>
              <a:defRPr/>
            </a:pPr>
            <a:r>
              <a:rPr lang="fr-FR" sz="1600" dirty="0">
                <a:solidFill>
                  <a:schemeClr val="accent6">
                    <a:lumMod val="75000"/>
                  </a:schemeClr>
                </a:solidFill>
                <a:latin typeface="+mj-lt"/>
              </a:rPr>
              <a:t>Renforcement de la durée de validité de l’avis technique. </a:t>
            </a:r>
          </a:p>
          <a:p>
            <a:pPr marL="285750" lvl="4" indent="-285750" algn="l">
              <a:spcBef>
                <a:spcPts val="600"/>
              </a:spcBef>
              <a:spcAft>
                <a:spcPts val="300"/>
              </a:spcAft>
              <a:buFont typeface="Wingdings" panose="05000000000000000000" pitchFamily="2" charset="2"/>
              <a:buChar char="q"/>
              <a:defRPr/>
            </a:pPr>
            <a:endParaRPr lang="fr-FR" sz="1600" dirty="0">
              <a:solidFill>
                <a:schemeClr val="accent6">
                  <a:lumMod val="75000"/>
                </a:schemeClr>
              </a:solidFill>
              <a:latin typeface="+mj-lt"/>
            </a:endParaRPr>
          </a:p>
          <a:p>
            <a:pPr marL="285750" indent="-285750" algn="l">
              <a:spcBef>
                <a:spcPts val="600"/>
              </a:spcBef>
              <a:spcAft>
                <a:spcPts val="400"/>
              </a:spcAft>
              <a:buFont typeface="Arial" panose="020B0604020202020204" pitchFamily="34" charset="0"/>
              <a:buChar char="•"/>
            </a:pPr>
            <a:endParaRPr lang="fr-FR" sz="1400" b="0" dirty="0">
              <a:solidFill>
                <a:prstClr val="black"/>
              </a:solidFill>
              <a:ea typeface="+mn-ea"/>
              <a:cs typeface="+mn-cs"/>
            </a:endParaRPr>
          </a:p>
          <a:p>
            <a:pPr marL="0" indent="0" algn="l">
              <a:spcBef>
                <a:spcPts val="600"/>
              </a:spcBef>
              <a:spcAft>
                <a:spcPts val="600"/>
              </a:spcAft>
            </a:pPr>
            <a:endParaRPr lang="fr-FR" sz="1400" b="0" u="sng" dirty="0" smtClean="0">
              <a:solidFill>
                <a:srgbClr val="FF0000"/>
              </a:solidFill>
            </a:endParaRPr>
          </a:p>
          <a:p>
            <a:pPr marL="0" indent="0" algn="l">
              <a:spcAft>
                <a:spcPts val="600"/>
              </a:spcAft>
            </a:pPr>
            <a:endParaRPr lang="en-US" sz="1600" dirty="0">
              <a:solidFill>
                <a:prstClr val="black"/>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prstClr val="black"/>
              </a:solidFill>
            </a:endParaRPr>
          </a:p>
        </p:txBody>
      </p:sp>
      <p:sp>
        <p:nvSpPr>
          <p:cNvPr id="6" name="Espace réservé du texte 1"/>
          <p:cNvSpPr txBox="1">
            <a:spLocks/>
          </p:cNvSpPr>
          <p:nvPr/>
        </p:nvSpPr>
        <p:spPr>
          <a:xfrm>
            <a:off x="399118" y="620688"/>
            <a:ext cx="11161240" cy="187220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prstClr val="black"/>
                </a:solidFill>
              </a:rPr>
              <a:t>Exigence 3.3.5 </a:t>
            </a:r>
            <a:r>
              <a:rPr lang="en-GB" sz="1800" dirty="0" smtClean="0">
                <a:solidFill>
                  <a:prstClr val="black"/>
                </a:solidFill>
              </a:rPr>
              <a:t>: </a:t>
            </a:r>
            <a:r>
              <a:rPr lang="fr-FR" sz="1800" dirty="0" smtClean="0">
                <a:solidFill>
                  <a:prstClr val="black"/>
                </a:solidFill>
              </a:rPr>
              <a:t>Vérification </a:t>
            </a:r>
            <a:r>
              <a:rPr lang="fr-FR" sz="1800" dirty="0">
                <a:solidFill>
                  <a:prstClr val="black"/>
                </a:solidFill>
              </a:rPr>
              <a:t>du processus d’application des consignes de navigabilité par le pôle technique </a:t>
            </a:r>
            <a:r>
              <a:rPr lang="fr-FR" sz="1800" dirty="0" smtClean="0">
                <a:solidFill>
                  <a:prstClr val="black"/>
                </a:solidFill>
              </a:rPr>
              <a:t>aéronautique</a:t>
            </a:r>
            <a:endParaRPr lang="fr-FR" sz="1800" dirty="0">
              <a:solidFill>
                <a:prstClr val="black"/>
              </a:solidFill>
            </a:endParaRPr>
          </a:p>
          <a:p>
            <a:pPr marL="0" indent="0" algn="just">
              <a:spcBef>
                <a:spcPts val="600"/>
              </a:spcBef>
              <a:spcAft>
                <a:spcPts val="300"/>
              </a:spcAft>
            </a:pPr>
            <a:r>
              <a:rPr lang="fr-FR" sz="1600" b="0" dirty="0">
                <a:solidFill>
                  <a:prstClr val="black"/>
                </a:solidFill>
              </a:rPr>
              <a:t>Le processus interne de l’opérateur aérien affrété assure l’application des consignes de navigabilité de l’État d’immatriculation et de l’État de certification des aéronefs</a:t>
            </a:r>
            <a:r>
              <a:rPr lang="fr-FR" sz="1600" b="0" dirty="0" smtClean="0">
                <a:solidFill>
                  <a:prstClr val="black"/>
                </a:solidFill>
              </a:rPr>
              <a:t>.</a:t>
            </a:r>
          </a:p>
          <a:p>
            <a:pPr marL="0" indent="0" algn="l">
              <a:spcBef>
                <a:spcPts val="600"/>
              </a:spcBef>
              <a:spcAft>
                <a:spcPts val="400"/>
              </a:spcAft>
            </a:pPr>
            <a:r>
              <a:rPr lang="fr-FR" sz="1600" b="0" dirty="0" smtClean="0">
                <a:solidFill>
                  <a:schemeClr val="accent6">
                    <a:lumMod val="75000"/>
                  </a:schemeClr>
                </a:solidFill>
                <a:ea typeface="+mn-ea"/>
                <a:cs typeface="+mn-cs"/>
              </a:rPr>
              <a:t>Modification : Renforcement des consignes de navigabilité.</a:t>
            </a:r>
            <a:endParaRPr lang="fr-FR" sz="1600" b="0" dirty="0">
              <a:solidFill>
                <a:schemeClr val="accent6">
                  <a:lumMod val="75000"/>
                </a:schemeClr>
              </a:solidFill>
              <a:ea typeface="+mn-ea"/>
              <a:cs typeface="+mn-cs"/>
            </a:endParaRPr>
          </a:p>
        </p:txBody>
      </p:sp>
    </p:spTree>
    <p:extLst>
      <p:ext uri="{BB962C8B-B14F-4D97-AF65-F5344CB8AC3E}">
        <p14:creationId xmlns:p14="http://schemas.microsoft.com/office/powerpoint/2010/main" val="8276999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 : Vols </a:t>
            </a:r>
            <a:r>
              <a:rPr lang="en-GB" dirty="0" smtClean="0"/>
              <a:t>affrétés</a:t>
            </a:r>
            <a:endParaRPr lang="en-GB" dirty="0"/>
          </a:p>
        </p:txBody>
      </p:sp>
      <p:sp>
        <p:nvSpPr>
          <p:cNvPr id="11" name="Espace réservé du texte 1"/>
          <p:cNvSpPr txBox="1">
            <a:spLocks/>
          </p:cNvSpPr>
          <p:nvPr/>
        </p:nvSpPr>
        <p:spPr>
          <a:xfrm>
            <a:off x="407368" y="3789040"/>
            <a:ext cx="11161240" cy="2334844"/>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prstClr val="black"/>
                </a:solidFill>
              </a:rPr>
              <a:t>Exigence 3.3.8 </a:t>
            </a:r>
            <a:r>
              <a:rPr lang="en-GB" sz="1800" dirty="0" smtClean="0">
                <a:solidFill>
                  <a:prstClr val="black"/>
                </a:solidFill>
              </a:rPr>
              <a:t>: </a:t>
            </a:r>
            <a:r>
              <a:rPr lang="fr-FR" sz="1800" dirty="0" smtClean="0">
                <a:solidFill>
                  <a:prstClr val="black"/>
                </a:solidFill>
              </a:rPr>
              <a:t>Formation</a:t>
            </a:r>
            <a:endParaRPr lang="fr-FR" sz="1800" dirty="0">
              <a:solidFill>
                <a:prstClr val="black"/>
              </a:solidFill>
            </a:endParaRPr>
          </a:p>
          <a:p>
            <a:pPr marL="0" indent="0" algn="just">
              <a:spcBef>
                <a:spcPts val="600"/>
              </a:spcBef>
              <a:spcAft>
                <a:spcPts val="300"/>
              </a:spcAft>
            </a:pPr>
            <a:r>
              <a:rPr lang="fr-FR" sz="1600" b="0" dirty="0">
                <a:solidFill>
                  <a:prstClr val="black"/>
                </a:solidFill>
              </a:rPr>
              <a:t>Le personnel au sol, sur les installations opérées, impliqué dans les opérations d’atterrissage/décollage des aéronefs reçoit les formations adéquates effectuées auprès d’organismes approuvés par le pôle technique aéronautique.</a:t>
            </a:r>
          </a:p>
          <a:p>
            <a:pPr marL="0" indent="0" algn="just">
              <a:spcBef>
                <a:spcPts val="600"/>
              </a:spcBef>
              <a:spcAft>
                <a:spcPts val="300"/>
              </a:spcAft>
            </a:pPr>
            <a:r>
              <a:rPr lang="fr-FR" sz="1600" b="0" dirty="0">
                <a:solidFill>
                  <a:prstClr val="black"/>
                </a:solidFill>
              </a:rPr>
              <a:t>Les passagers transportés par hélicoptère affrété vers des installations offshore et/ou navires disposent d’un certificat médical à jour et d’une attestation de formation d’évacuation d’urgence d’hélicoptère submergé et de survie en mer (</a:t>
            </a:r>
            <a:r>
              <a:rPr lang="fr-FR" sz="1600" b="0" i="1" dirty="0">
                <a:solidFill>
                  <a:prstClr val="black"/>
                </a:solidFill>
              </a:rPr>
              <a:t>BOSIET, HUET</a:t>
            </a:r>
            <a:r>
              <a:rPr lang="fr-FR" sz="1600" b="0" dirty="0">
                <a:solidFill>
                  <a:prstClr val="black"/>
                </a:solidFill>
              </a:rPr>
              <a:t>), obtenue dans un centre ayant fait l’objet d’une certification </a:t>
            </a:r>
            <a:r>
              <a:rPr lang="fr-FR" sz="1600" b="0" i="1" dirty="0">
                <a:solidFill>
                  <a:prstClr val="black"/>
                </a:solidFill>
              </a:rPr>
              <a:t>OPITO</a:t>
            </a:r>
            <a:r>
              <a:rPr lang="fr-FR" sz="1600" b="0" dirty="0">
                <a:solidFill>
                  <a:prstClr val="black"/>
                </a:solidFill>
              </a:rPr>
              <a:t> ou d’une validation interne Groupe.</a:t>
            </a:r>
          </a:p>
          <a:p>
            <a:pPr marL="0" indent="0" algn="l">
              <a:spcBef>
                <a:spcPts val="600"/>
              </a:spcBef>
              <a:spcAft>
                <a:spcPts val="400"/>
              </a:spcAft>
            </a:pPr>
            <a:r>
              <a:rPr lang="fr-FR" sz="1600" b="0" dirty="0">
                <a:solidFill>
                  <a:srgbClr val="00B050"/>
                </a:solidFill>
              </a:rPr>
              <a:t>Pas de changement </a:t>
            </a:r>
          </a:p>
          <a:p>
            <a:pPr marL="0" indent="0" algn="l">
              <a:spcBef>
                <a:spcPts val="600"/>
              </a:spcBef>
              <a:spcAft>
                <a:spcPts val="400"/>
              </a:spcAft>
            </a:pPr>
            <a:endParaRPr lang="fr-FR" sz="1400" b="0" dirty="0">
              <a:solidFill>
                <a:prstClr val="black"/>
              </a:solidFill>
              <a:ea typeface="+mn-ea"/>
              <a:cs typeface="+mn-cs"/>
            </a:endParaRPr>
          </a:p>
          <a:p>
            <a:pPr marL="0" indent="0" algn="l">
              <a:spcBef>
                <a:spcPts val="600"/>
              </a:spcBef>
              <a:spcAft>
                <a:spcPts val="600"/>
              </a:spcAft>
            </a:pPr>
            <a:endParaRPr lang="fr-FR" sz="1400" b="0" u="sng" dirty="0" smtClean="0">
              <a:solidFill>
                <a:srgbClr val="FF0000"/>
              </a:solidFill>
            </a:endParaRPr>
          </a:p>
          <a:p>
            <a:pPr marL="0" indent="0" algn="l">
              <a:spcAft>
                <a:spcPts val="600"/>
              </a:spcAft>
            </a:pPr>
            <a:endParaRPr lang="en-US" sz="1600" dirty="0">
              <a:solidFill>
                <a:prstClr val="black"/>
              </a:solidFill>
            </a:endParaRPr>
          </a:p>
          <a:p>
            <a:pPr marL="0" indent="0" algn="l">
              <a:spcAft>
                <a:spcPts val="600"/>
              </a:spcAft>
            </a:pPr>
            <a:endParaRPr lang="fr-FR" sz="1400" b="0" u="sng" dirty="0">
              <a:solidFill>
                <a:srgbClr val="FF0000"/>
              </a:solidFill>
            </a:endParaRPr>
          </a:p>
          <a:p>
            <a:pPr marL="0" indent="0" algn="l">
              <a:spcAft>
                <a:spcPts val="600"/>
              </a:spcAft>
            </a:pPr>
            <a:endParaRPr lang="fr-FR" sz="1600" dirty="0">
              <a:solidFill>
                <a:prstClr val="black"/>
              </a:solidFill>
            </a:endParaRPr>
          </a:p>
        </p:txBody>
      </p:sp>
      <p:sp>
        <p:nvSpPr>
          <p:cNvPr id="6" name="Espace réservé du texte 1"/>
          <p:cNvSpPr txBox="1">
            <a:spLocks/>
          </p:cNvSpPr>
          <p:nvPr/>
        </p:nvSpPr>
        <p:spPr>
          <a:xfrm>
            <a:off x="393439" y="692696"/>
            <a:ext cx="11161240" cy="187220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Bef>
                <a:spcPts val="1200"/>
              </a:spcBef>
              <a:spcAft>
                <a:spcPts val="600"/>
              </a:spcAft>
            </a:pPr>
            <a:r>
              <a:rPr lang="en-GB" sz="1800" dirty="0">
                <a:solidFill>
                  <a:prstClr val="black"/>
                </a:solidFill>
              </a:rPr>
              <a:t>Exigence 3.3.7 </a:t>
            </a:r>
            <a:r>
              <a:rPr lang="en-GB" sz="1800" dirty="0" smtClean="0">
                <a:solidFill>
                  <a:prstClr val="black"/>
                </a:solidFill>
              </a:rPr>
              <a:t>: </a:t>
            </a:r>
            <a:r>
              <a:rPr lang="fr-FR" sz="1800" dirty="0" smtClean="0">
                <a:solidFill>
                  <a:prstClr val="black"/>
                </a:solidFill>
              </a:rPr>
              <a:t>Clauses </a:t>
            </a:r>
            <a:r>
              <a:rPr lang="fr-FR" sz="1800" dirty="0">
                <a:solidFill>
                  <a:prstClr val="black"/>
                </a:solidFill>
              </a:rPr>
              <a:t>HSE pour les contrats </a:t>
            </a:r>
            <a:r>
              <a:rPr lang="fr-FR" sz="1800" dirty="0" smtClean="0">
                <a:solidFill>
                  <a:prstClr val="black"/>
                </a:solidFill>
              </a:rPr>
              <a:t>d’affrètement</a:t>
            </a:r>
            <a:endParaRPr lang="fr-FR" sz="1800" dirty="0">
              <a:solidFill>
                <a:prstClr val="black"/>
              </a:solidFill>
            </a:endParaRPr>
          </a:p>
          <a:p>
            <a:pPr marL="0" indent="0" algn="just">
              <a:spcBef>
                <a:spcPts val="600"/>
              </a:spcBef>
              <a:spcAft>
                <a:spcPts val="300"/>
              </a:spcAft>
            </a:pPr>
            <a:r>
              <a:rPr lang="fr-FR" sz="1600" b="0" dirty="0">
                <a:solidFill>
                  <a:prstClr val="black"/>
                </a:solidFill>
              </a:rPr>
              <a:t>Le contrat d’affrètement établi avec l’opérateur aérien inclut notamment les dispositions suivantes </a:t>
            </a:r>
            <a:r>
              <a:rPr lang="fr-FR" sz="1600" b="0" dirty="0" smtClean="0">
                <a:solidFill>
                  <a:prstClr val="black"/>
                </a:solidFill>
              </a:rPr>
              <a:t>:</a:t>
            </a:r>
          </a:p>
          <a:p>
            <a:pPr marL="285750" lvl="4" indent="-285750" algn="l">
              <a:spcAft>
                <a:spcPts val="300"/>
              </a:spcAft>
              <a:buFont typeface="Wingdings" panose="05000000000000000000" pitchFamily="2" charset="2"/>
              <a:buChar char="q"/>
              <a:defRPr/>
            </a:pPr>
            <a:r>
              <a:rPr lang="fr-FR" sz="1600" dirty="0">
                <a:solidFill>
                  <a:schemeClr val="tx1"/>
                </a:solidFill>
                <a:latin typeface="+mj-lt"/>
              </a:rPr>
              <a:t>le détail des dérogations obtenues vis-à-vis du référentiel du Groupe, s’il y en a ;</a:t>
            </a:r>
          </a:p>
          <a:p>
            <a:pPr marL="285750" lvl="4" indent="-285750" algn="l">
              <a:spcAft>
                <a:spcPts val="300"/>
              </a:spcAft>
              <a:buFont typeface="Wingdings" panose="05000000000000000000" pitchFamily="2" charset="2"/>
              <a:buChar char="q"/>
              <a:defRPr/>
            </a:pPr>
            <a:r>
              <a:rPr lang="fr-FR" sz="1600" dirty="0">
                <a:solidFill>
                  <a:schemeClr val="tx1"/>
                </a:solidFill>
                <a:latin typeface="+mj-lt"/>
              </a:rPr>
              <a:t>l’obligation de déclarer tout changement de sous-traitant ou d’aéronefs et l’obligation d’en obtenir la validation préalable par le pôle technique aéronautique ;</a:t>
            </a:r>
          </a:p>
          <a:p>
            <a:pPr marL="285750" lvl="4" indent="-285750" algn="l">
              <a:spcAft>
                <a:spcPts val="300"/>
              </a:spcAft>
              <a:buFont typeface="Wingdings" panose="05000000000000000000" pitchFamily="2" charset="2"/>
              <a:buChar char="q"/>
              <a:defRPr/>
            </a:pPr>
            <a:r>
              <a:rPr lang="fr-FR" sz="1600" dirty="0">
                <a:solidFill>
                  <a:schemeClr val="tx1"/>
                </a:solidFill>
                <a:latin typeface="+mj-lt"/>
              </a:rPr>
              <a:t>l’obligation de reporter l’activité tous les trimestres (voir annexe 3) et les indicateurs de performance ;</a:t>
            </a:r>
          </a:p>
          <a:p>
            <a:pPr marL="285750" lvl="4" indent="-285750" algn="l">
              <a:spcAft>
                <a:spcPts val="300"/>
              </a:spcAft>
              <a:buFont typeface="Wingdings" panose="05000000000000000000" pitchFamily="2" charset="2"/>
              <a:buChar char="q"/>
              <a:defRPr/>
            </a:pPr>
            <a:r>
              <a:rPr lang="fr-FR" sz="1600" dirty="0">
                <a:solidFill>
                  <a:schemeClr val="tx1"/>
                </a:solidFill>
                <a:latin typeface="+mj-lt"/>
              </a:rPr>
              <a:t>la liste des types d’incidents à reporter obligatoirement, et l’obligation de les reporter accompagnés d’un rapport factuel initial sous 24 heures ;</a:t>
            </a:r>
          </a:p>
          <a:p>
            <a:pPr marL="285750" lvl="4" indent="-285750" algn="l">
              <a:spcAft>
                <a:spcPts val="300"/>
              </a:spcAft>
              <a:buFont typeface="Wingdings" panose="05000000000000000000" pitchFamily="2" charset="2"/>
              <a:buChar char="q"/>
              <a:defRPr/>
            </a:pPr>
            <a:r>
              <a:rPr lang="fr-FR" sz="1600" dirty="0">
                <a:solidFill>
                  <a:schemeClr val="tx1"/>
                </a:solidFill>
                <a:latin typeface="+mj-lt"/>
              </a:rPr>
              <a:t>la faculté du Groupe d’obliger l'opérateur à appliquer les services bulletins optionnels des constructeurs.</a:t>
            </a:r>
          </a:p>
          <a:p>
            <a:pPr marL="0" indent="0" algn="l">
              <a:spcBef>
                <a:spcPts val="600"/>
              </a:spcBef>
              <a:spcAft>
                <a:spcPts val="400"/>
              </a:spcAft>
            </a:pPr>
            <a:r>
              <a:rPr lang="fr-FR" sz="1600" b="0" dirty="0">
                <a:solidFill>
                  <a:srgbClr val="00B050"/>
                </a:solidFill>
              </a:rPr>
              <a:t>Pas de changement </a:t>
            </a:r>
          </a:p>
        </p:txBody>
      </p:sp>
    </p:spTree>
    <p:extLst>
      <p:ext uri="{BB962C8B-B14F-4D97-AF65-F5344CB8AC3E}">
        <p14:creationId xmlns:p14="http://schemas.microsoft.com/office/powerpoint/2010/main" val="4043668362"/>
      </p:ext>
    </p:extLst>
  </p:cSld>
  <p:clrMapOvr>
    <a:masterClrMapping/>
  </p:clrMapOvr>
  <p:timing>
    <p:tnLst>
      <p:par>
        <p:cTn id="1" dur="indefinite" restart="never" nodeType="tmRoot"/>
      </p:par>
    </p:tnLst>
  </p:timing>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OrganizationStructureTaxHTField0 xmlns="26ca36b3-22a5-4c03-beea-d9082fda911d">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TwingCount xmlns="26ca36b3-22a5-4c03-beea-d9082fda911d" xsi:nil="true"/>
    <MetierTaxHTField0 xmlns="26ca36b3-22a5-4c03-beea-d9082fda911d">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26ca36b3-22a5-4c03-beea-d9082fda911d">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GroupID xmlns="26ca36b3-22a5-4c03-beea-d9082fda911d">d7ff3403-87d2-467f-aba0-f7985b4c5057</VariationGroupID>
    <BranchTaxHTField0 xmlns="26ca36b3-22a5-4c03-beea-d9082fda911d">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ThematicID xmlns="26ca36b3-22a5-4c03-beea-d9082fda911d">7285f05b-4f51-4e04-9a14-6c5d014a9ee8</ThematicID>
    <SiteTaxHTField0 xmlns="26ca36b3-22a5-4c03-beea-d9082fda911d">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RelevantLanguage xmlns="26ca36b3-22a5-4c03-beea-d9082fda911d">1036;3082;1043;1031;2070</RelevantLanguage>
    <IsThematic xmlns="26ca36b3-22a5-4c03-beea-d9082fda911d">true</IsThematic>
    <TaxCatchAll xmlns="6976bd83-f208-4589-bff3-a75963e94f6e">
      <Value>5</Value>
      <Value>4</Value>
      <Value>3</Value>
      <Value>2</Value>
      <Value>1</Value>
    </TaxCatchAl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5873449EDCA51458FAA15C14DBA0E95" ma:contentTypeVersion="16" ma:contentTypeDescription="Crée un document." ma:contentTypeScope="" ma:versionID="839b9953c28822155395fc620e234d29">
  <xsd:schema xmlns:xsd="http://www.w3.org/2001/XMLSchema" xmlns:xs="http://www.w3.org/2001/XMLSchema" xmlns:p="http://schemas.microsoft.com/office/2006/metadata/properties" xmlns:ns2="26ca36b3-22a5-4c03-beea-d9082fda911d" xmlns:ns3="6976bd83-f208-4589-bff3-a75963e94f6e" targetNamespace="http://schemas.microsoft.com/office/2006/metadata/properties" ma:root="true" ma:fieldsID="34a00d64dfa625b9f8d98bc82219a4ae" ns2:_="" ns3:_="">
    <xsd:import namespace="26ca36b3-22a5-4c03-beea-d9082fda911d"/>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ca36b3-22a5-4c03-beea-d9082fda911d"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D88F68-0A51-4E62-AAE4-E730753D5837}">
  <ds:schemaRefs>
    <ds:schemaRef ds:uri="http://schemas.microsoft.com/sharepoint/v3/contenttype/forms"/>
  </ds:schemaRefs>
</ds:datastoreItem>
</file>

<file path=customXml/itemProps2.xml><?xml version="1.0" encoding="utf-8"?>
<ds:datastoreItem xmlns:ds="http://schemas.openxmlformats.org/officeDocument/2006/customXml" ds:itemID="{E99F6862-519E-4D3B-959E-8B8E74B90771}">
  <ds:schemaRefs>
    <ds:schemaRef ds:uri="http://purl.org/dc/elements/1.1/"/>
    <ds:schemaRef ds:uri="http://schemas.microsoft.com/office/2006/metadata/properties"/>
    <ds:schemaRef ds:uri="http://purl.org/dc/terms/"/>
    <ds:schemaRef ds:uri="http://schemas.openxmlformats.org/package/2006/metadata/core-properties"/>
    <ds:schemaRef ds:uri="6976bd83-f208-4589-bff3-a75963e94f6e"/>
    <ds:schemaRef ds:uri="http://schemas.microsoft.com/office/2006/documentManagement/types"/>
    <ds:schemaRef ds:uri="http://schemas.microsoft.com/office/infopath/2007/PartnerControls"/>
    <ds:schemaRef ds:uri="26ca36b3-22a5-4c03-beea-d9082fda911d"/>
    <ds:schemaRef ds:uri="http://www.w3.org/XML/1998/namespace"/>
    <ds:schemaRef ds:uri="http://purl.org/dc/dcmitype/"/>
  </ds:schemaRefs>
</ds:datastoreItem>
</file>

<file path=customXml/itemProps3.xml><?xml version="1.0" encoding="utf-8"?>
<ds:datastoreItem xmlns:ds="http://schemas.openxmlformats.org/officeDocument/2006/customXml" ds:itemID="{57EDE723-3A19-40ED-896D-A096591E33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ca36b3-22a5-4c03-beea-d9082fda911d"/>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774</TotalTime>
  <Words>2034</Words>
  <Application>Microsoft Office PowerPoint</Application>
  <PresentationFormat>Grand écran</PresentationFormat>
  <Paragraphs>213</Paragraphs>
  <Slides>16</Slides>
  <Notes>12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Arial</vt:lpstr>
      <vt:lpstr>Calibri</vt:lpstr>
      <vt:lpstr>Helvetica</vt:lpstr>
      <vt:lpstr>Tahoma</vt:lpstr>
      <vt:lpstr>Wingdings</vt:lpstr>
      <vt:lpstr/>
      <vt:lpstr>CR-GR-HSE-415 Sécurité des activités aériennes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Où trouver des informations complémentaires et documents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159</cp:revision>
  <cp:lastPrinted>2019-07-01T09:35:11Z</cp:lastPrinted>
  <dcterms:modified xsi:type="dcterms:W3CDTF">2019-07-01T13:41:30Z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0x01010075873449EDCA51458FAA15C14DBA0E95</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ies>
</file>