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56" r:id="rId2"/>
    <p:sldId id="268" r:id="rId3"/>
    <p:sldId id="269" r:id="rId4"/>
    <p:sldId id="270" r:id="rId5"/>
    <p:sldId id="271" r:id="rId6"/>
    <p:sldId id="272" r:id="rId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27" autoAdjust="0"/>
    <p:restoredTop sz="94911" autoAdjust="0"/>
  </p:normalViewPr>
  <p:slideViewPr>
    <p:cSldViewPr snapToObjects="1">
      <p:cViewPr>
        <p:scale>
          <a:sx n="80" d="100"/>
          <a:sy n="80" d="100"/>
        </p:scale>
        <p:origin x="-1794" y="-798"/>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8BA8AE10-F897-CB4F-BB62-2A35700977C7}" type="datetimeFigureOut">
              <a:rPr lang="fr-FR" altLang="fr-FR"/>
              <a:pPr/>
              <a:t>24/07/2017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51E858-279A-B847-B7B1-FE6EA67E9D15}" type="slidenum">
              <a:rPr lang="fr-FR" altLang="fr-FR"/>
              <a:pPr/>
              <a:t>‹N°›</a:t>
            </a:fld>
            <a:endParaRPr lang="fr-FR" altLang="fr-FR"/>
          </a:p>
        </p:txBody>
      </p:sp>
    </p:spTree>
    <p:extLst>
      <p:ext uri="{BB962C8B-B14F-4D97-AF65-F5344CB8AC3E}">
        <p14:creationId xmlns:p14="http://schemas.microsoft.com/office/powerpoint/2010/main" val="307776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568C2B6E-8B1B-E547-B2D9-2B383D65937A}" type="datetimeFigureOut">
              <a:rPr lang="fr-FR" altLang="fr-FR"/>
              <a:pPr/>
              <a:t>24/07/2017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B274422-62A0-1243-BBAF-4DD6E654D437}" type="slidenum">
              <a:rPr lang="fr-FR" altLang="fr-FR"/>
              <a:pPr/>
              <a:t>‹N°›</a:t>
            </a:fld>
            <a:endParaRPr lang="fr-FR" altLang="fr-FR"/>
          </a:p>
        </p:txBody>
      </p:sp>
    </p:spTree>
    <p:extLst>
      <p:ext uri="{BB962C8B-B14F-4D97-AF65-F5344CB8AC3E}">
        <p14:creationId xmlns:p14="http://schemas.microsoft.com/office/powerpoint/2010/main" val="12506620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65363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3" name="Espace réservé du numéro de diapositive 3"/>
          <p:cNvSpPr>
            <a:spLocks noGrp="1"/>
          </p:cNvSpPr>
          <p:nvPr>
            <p:ph type="sldNum" sz="quarter" idx="11"/>
          </p:nvPr>
        </p:nvSpPr>
        <p:spPr/>
        <p:txBody>
          <a:bodyPr/>
          <a:lstStyle>
            <a:lvl1pPr>
              <a:defRPr/>
            </a:lvl1pPr>
          </a:lstStyle>
          <a:p>
            <a:fld id="{304D424F-DDF2-144D-B7CC-CDA80D061066}" type="slidenum">
              <a:rPr lang="fr-FR" altLang="fr-FR"/>
              <a:pPr/>
              <a:t>‹N°›</a:t>
            </a:fld>
            <a:endParaRPr lang="fr-FR" altLang="fr-FR"/>
          </a:p>
        </p:txBody>
      </p:sp>
    </p:spTree>
    <p:extLst>
      <p:ext uri="{BB962C8B-B14F-4D97-AF65-F5344CB8AC3E}">
        <p14:creationId xmlns:p14="http://schemas.microsoft.com/office/powerpoint/2010/main" val="21170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3"/>
          <p:cNvSpPr>
            <a:spLocks noGrp="1"/>
          </p:cNvSpPr>
          <p:nvPr>
            <p:ph type="sldNum" sz="quarter" idx="14"/>
          </p:nvPr>
        </p:nvSpPr>
        <p:spPr/>
        <p:txBody>
          <a:bodyPr/>
          <a:lstStyle>
            <a:lvl1pPr>
              <a:defRPr/>
            </a:lvl1pPr>
          </a:lstStyle>
          <a:p>
            <a:fld id="{6E8CB955-792E-9D4D-8CE7-0A3D31059386}" type="slidenum">
              <a:rPr lang="fr-FR" altLang="fr-FR"/>
              <a:pPr/>
              <a:t>‹N°›</a:t>
            </a:fld>
            <a:endParaRPr lang="fr-FR" altLang="fr-FR"/>
          </a:p>
        </p:txBody>
      </p:sp>
    </p:spTree>
    <p:extLst>
      <p:ext uri="{BB962C8B-B14F-4D97-AF65-F5344CB8AC3E}">
        <p14:creationId xmlns:p14="http://schemas.microsoft.com/office/powerpoint/2010/main" val="206234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5"/>
          <p:cNvSpPr>
            <a:spLocks noGrp="1"/>
          </p:cNvSpPr>
          <p:nvPr>
            <p:ph type="sldNum" sz="quarter" idx="11"/>
          </p:nvPr>
        </p:nvSpPr>
        <p:spPr/>
        <p:txBody>
          <a:bodyPr/>
          <a:lstStyle>
            <a:lvl1pPr>
              <a:defRPr/>
            </a:lvl1pPr>
          </a:lstStyle>
          <a:p>
            <a:fld id="{3609F868-FFB9-834E-8CB9-B01ADB817FD6}" type="slidenum">
              <a:rPr lang="fr-FR" altLang="fr-FR"/>
              <a:pPr/>
              <a:t>‹N°›</a:t>
            </a:fld>
            <a:endParaRPr lang="fr-FR" altLang="fr-FR"/>
          </a:p>
        </p:txBody>
      </p:sp>
    </p:spTree>
    <p:extLst>
      <p:ext uri="{BB962C8B-B14F-4D97-AF65-F5344CB8AC3E}">
        <p14:creationId xmlns:p14="http://schemas.microsoft.com/office/powerpoint/2010/main" val="140199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6"/>
          <p:cNvSpPr>
            <a:spLocks noGrp="1"/>
          </p:cNvSpPr>
          <p:nvPr>
            <p:ph type="sldNum" sz="quarter" idx="11"/>
          </p:nvPr>
        </p:nvSpPr>
        <p:spPr/>
        <p:txBody>
          <a:bodyPr/>
          <a:lstStyle>
            <a:lvl1pPr>
              <a:defRPr/>
            </a:lvl1pPr>
          </a:lstStyle>
          <a:p>
            <a:fld id="{9F737DE8-CF91-0B4D-825D-DA7FD09C573F}" type="slidenum">
              <a:rPr lang="fr-FR" altLang="fr-FR"/>
              <a:pPr/>
              <a:t>‹N°›</a:t>
            </a:fld>
            <a:endParaRPr lang="fr-FR" altLang="fr-FR"/>
          </a:p>
        </p:txBody>
      </p:sp>
    </p:spTree>
    <p:extLst>
      <p:ext uri="{BB962C8B-B14F-4D97-AF65-F5344CB8AC3E}">
        <p14:creationId xmlns:p14="http://schemas.microsoft.com/office/powerpoint/2010/main" val="12023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D2F890BC-F872-7B47-89FC-B33781A7A315}" type="slidenum">
              <a:rPr lang="fr-FR" altLang="fr-FR"/>
              <a:pPr/>
              <a:t>‹N°›</a:t>
            </a:fld>
            <a:endParaRPr lang="fr-FR" altLang="fr-FR"/>
          </a:p>
        </p:txBody>
      </p:sp>
    </p:spTree>
    <p:extLst>
      <p:ext uri="{BB962C8B-B14F-4D97-AF65-F5344CB8AC3E}">
        <p14:creationId xmlns:p14="http://schemas.microsoft.com/office/powerpoint/2010/main" val="34331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23FBD6AA-F49F-E14F-8F7F-4A5427D0AC39}" type="slidenum">
              <a:rPr lang="fr-FR" altLang="fr-FR"/>
              <a:pPr/>
              <a:t>‹N°›</a:t>
            </a:fld>
            <a:endParaRPr lang="fr-FR" altLang="fr-FR"/>
          </a:p>
        </p:txBody>
      </p:sp>
    </p:spTree>
    <p:extLst>
      <p:ext uri="{BB962C8B-B14F-4D97-AF65-F5344CB8AC3E}">
        <p14:creationId xmlns:p14="http://schemas.microsoft.com/office/powerpoint/2010/main" val="202715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76D6E728-EF5A-D840-98B5-42949B3BB904}" type="slidenum">
              <a:rPr lang="fr-FR" altLang="fr-FR"/>
              <a:pPr/>
              <a:t>‹N°›</a:t>
            </a:fld>
            <a:endParaRPr lang="fr-FR" altLang="fr-FR"/>
          </a:p>
        </p:txBody>
      </p:sp>
    </p:spTree>
    <p:extLst>
      <p:ext uri="{BB962C8B-B14F-4D97-AF65-F5344CB8AC3E}">
        <p14:creationId xmlns:p14="http://schemas.microsoft.com/office/powerpoint/2010/main" val="5756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16"/>
          </p:nvPr>
        </p:nvSpPr>
        <p:spPr/>
        <p:txBody>
          <a:bodyPr/>
          <a:lstStyle>
            <a:lvl1pPr>
              <a:defRPr/>
            </a:lvl1pPr>
          </a:lstStyle>
          <a:p>
            <a:fld id="{F0EC2DBE-7006-C845-8430-55B4721413DC}" type="slidenum">
              <a:rPr lang="fr-FR" altLang="fr-FR"/>
              <a:pPr/>
              <a:t>‹N°›</a:t>
            </a:fld>
            <a:endParaRPr lang="fr-FR" altLang="fr-FR"/>
          </a:p>
        </p:txBody>
      </p:sp>
    </p:spTree>
    <p:extLst>
      <p:ext uri="{BB962C8B-B14F-4D97-AF65-F5344CB8AC3E}">
        <p14:creationId xmlns:p14="http://schemas.microsoft.com/office/powerpoint/2010/main" val="63246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4" name="Espace réservé du numéro de diapositive 5"/>
          <p:cNvSpPr>
            <a:spLocks noGrp="1"/>
          </p:cNvSpPr>
          <p:nvPr>
            <p:ph type="sldNum" sz="quarter" idx="11"/>
          </p:nvPr>
        </p:nvSpPr>
        <p:spPr/>
        <p:txBody>
          <a:bodyPr/>
          <a:lstStyle>
            <a:lvl1pPr>
              <a:defRPr/>
            </a:lvl1pPr>
          </a:lstStyle>
          <a:p>
            <a:fld id="{D556C2A1-019E-F243-83A6-E8A810EB7B15}" type="slidenum">
              <a:rPr lang="fr-FR" altLang="fr-FR"/>
              <a:pPr/>
              <a:t>‹N°›</a:t>
            </a:fld>
            <a:endParaRPr lang="fr-FR" altLang="fr-FR"/>
          </a:p>
        </p:txBody>
      </p:sp>
    </p:spTree>
    <p:extLst>
      <p:ext uri="{BB962C8B-B14F-4D97-AF65-F5344CB8AC3E}">
        <p14:creationId xmlns:p14="http://schemas.microsoft.com/office/powerpoint/2010/main" val="188145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48C9438D-7B48-004C-A5FC-E41FA8050D5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endParaRPr lang="ar" altLang="fr-FR"/>
          </a:p>
        </p:txBody>
      </p:sp>
      <p:sp>
        <p:nvSpPr>
          <p:cNvPr id="14338" name="Titre 2"/>
          <p:cNvSpPr>
            <a:spLocks noGrp="1"/>
          </p:cNvSpPr>
          <p:nvPr>
            <p:ph type="title"/>
          </p:nvPr>
        </p:nvSpPr>
        <p:spPr bwMode="auto">
          <a:xfrm>
            <a:off x="1187450" y="2106613"/>
            <a:ext cx="7277100" cy="1487487"/>
          </a:xfrm>
        </p:spPr>
        <p:txBody>
          <a:bodyPr wrap="square" numCol="1" anchorCtr="0" compatLnSpc="1">
            <a:prstTxWarp prst="textNoShape">
              <a:avLst/>
            </a:prstTxWarp>
          </a:bodyPr>
          <a:lstStyle/>
          <a:p>
            <a:pPr algn="r" rtl="1" eaLnBrk="1" hangingPunct="1"/>
            <a:r>
              <a:rPr lang="ar" b="1" i="0" u="none" cap="none" baseline="0">
                <a:cs typeface="Arial" charset="0"/>
              </a:rPr>
              <a:t>تحليل المخاطر</a:t>
            </a:r>
            <a:r>
              <a:rPr lang="ar" cap="none">
                <a:cs typeface="Arial" charset="0"/>
              </a:rPr>
              <a:t/>
            </a:r>
            <a:br>
              <a:rPr lang="ar" cap="none">
                <a:cs typeface="Arial" charset="0"/>
              </a:rPr>
            </a:br>
            <a:r>
              <a:rPr lang="ar" b="1" i="0" u="none" cap="none" baseline="0">
                <a:cs typeface="Arial" charset="0"/>
              </a:rPr>
              <a:t>وثائق الموارد</a:t>
            </a:r>
            <a:endParaRPr lang="ar" altLang="fr-FR" cap="none" dirty="0">
              <a:cs typeface="Arial" charset="0"/>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r" rtl="1" eaLnBrk="1" hangingPunct="1"/>
            <a:r>
              <a:rPr lang="ar" b="0" i="0" u="none" baseline="0" dirty="0">
                <a:cs typeface="Arial" charset="0"/>
              </a:rPr>
              <a:t>مجموعة دمج الصحة والسلامة والأمن والمجتمع والبيئة (</a:t>
            </a:r>
            <a:r>
              <a:rPr lang="ar" b="0" i="0" u="none" baseline="0" dirty="0" smtClean="0">
                <a:cs typeface="Arial" charset="0"/>
              </a:rPr>
              <a:t>H</a:t>
            </a:r>
            <a:r>
              <a:rPr lang="es-ES" b="0" i="0" u="none" baseline="0" dirty="0" smtClean="0">
                <a:cs typeface="Arial" charset="0"/>
              </a:rPr>
              <a:t>3SE</a:t>
            </a:r>
            <a:r>
              <a:rPr lang="ar" b="0" i="0" u="none" baseline="0" dirty="0" smtClean="0">
                <a:cs typeface="Arial" charset="0"/>
              </a:rPr>
              <a:t>)</a:t>
            </a:r>
            <a:endParaRPr lang="ar" b="0" i="0" u="none" baseline="0" dirty="0">
              <a:cs typeface="Arial" charset="0"/>
            </a:endParaRPr>
          </a:p>
          <a:p>
            <a:pPr algn="r" rtl="1" eaLnBrk="1" hangingPunct="1"/>
            <a:r>
              <a:rPr lang="ar" b="0" i="0" u="none" baseline="0" dirty="0">
                <a:cs typeface="Arial" charset="0"/>
              </a:rPr>
              <a:t>وحدة TCT 5.1</a:t>
            </a:r>
            <a:endParaRPr lang="ar" altLang="fr-FR"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4E5B7DB3-E6F9-CB42-A5B0-04C6615EFED9}" type="slidenum">
              <a:rPr>
                <a:solidFill>
                  <a:srgbClr val="898989"/>
                </a:solidFill>
                <a:ea typeface="Helvetica" charset="0"/>
                <a:cs typeface="Helvetica" charset="0"/>
              </a:rPr>
              <a:pPr/>
              <a:t>2</a:t>
            </a:fld>
            <a:endParaRPr lang="ar" altLang="fr-FR">
              <a:solidFill>
                <a:srgbClr val="898989"/>
              </a:solidFill>
              <a:ea typeface="Helvetica" charset="0"/>
              <a:cs typeface="Helvetica" charset="0"/>
            </a:endParaRPr>
          </a:p>
        </p:txBody>
      </p:sp>
      <p:pic>
        <p:nvPicPr>
          <p:cNvPr id="194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77963"/>
            <a:ext cx="2425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33375"/>
            <a:ext cx="3022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457200" y="274638"/>
            <a:ext cx="8218488" cy="635000"/>
          </a:xfrm>
        </p:spPr>
        <p:txBody>
          <a:bodyPr/>
          <a:lstStyle/>
          <a:p>
            <a:pPr algn="r" rtl="1"/>
            <a:r>
              <a:rPr lang="ar" b="1" i="0" u="none" baseline="0"/>
              <a:t>خطر أم مخاطرة؟</a:t>
            </a:r>
            <a:endParaRPr lang="ar" dirty="0"/>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r" rtl="1"/>
            <a:r>
              <a:rPr lang="ar" b="0" i="0" u="none" baseline="0" dirty="0"/>
              <a:t>مجموعة دمج الصحة والسلامة والأمن والمجتمع </a:t>
            </a:r>
            <a:r>
              <a:rPr lang="ar" b="0" i="0" u="none" baseline="0" dirty="0" smtClean="0"/>
              <a:t>والبيئة (</a:t>
            </a:r>
            <a:r>
              <a:rPr lang="ar" dirty="0">
                <a:cs typeface="Arial" charset="0"/>
              </a:rPr>
              <a:t>H</a:t>
            </a:r>
            <a:r>
              <a:rPr lang="es-ES" dirty="0">
                <a:cs typeface="Arial" charset="0"/>
              </a:rPr>
              <a:t>3SE</a:t>
            </a:r>
            <a:r>
              <a:rPr lang="ar" b="0" i="0" u="none" baseline="0" dirty="0" smtClean="0"/>
              <a:t>) </a:t>
            </a:r>
            <a:r>
              <a:rPr lang="ar" b="0" i="0" u="none" baseline="0" dirty="0"/>
              <a:t>- وحدة TCT 4.2 - تحليل المخاطر - الإصدار الثاني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الخطر</a:t>
            </a:r>
            <a:endParaRPr lang="ar" dirty="0"/>
          </a:p>
        </p:txBody>
      </p:sp>
      <p:sp>
        <p:nvSpPr>
          <p:cNvPr id="3" name="Espace réservé du texte 2"/>
          <p:cNvSpPr>
            <a:spLocks noGrp="1"/>
          </p:cNvSpPr>
          <p:nvPr>
            <p:ph type="body" sz="quarter" idx="12"/>
          </p:nvPr>
        </p:nvSpPr>
        <p:spPr/>
        <p:txBody>
          <a:bodyPr/>
          <a:lstStyle/>
          <a:p>
            <a:pPr algn="r" rtl="1"/>
            <a:r>
              <a:rPr lang="ar" b="0" i="0" u="none" baseline="0"/>
              <a:t>إنه باعث يمكن أن يُسبب تدهورًا في شيء ما (ضرر جسدي، ضرر بالبيئة أو خسائر مادية، أو الجمع بين هذه العناصر) الأمر الذي يجعل من الطبيعي الشعور بقلق، ويمثل تهديدًا بإفساد الحالة الجيدة أو الوجود.</a:t>
            </a:r>
            <a:endParaRPr lang="ar" dirty="0"/>
          </a:p>
          <a:p>
            <a:pPr marL="0" indent="0" algn="r" rtl="1">
              <a:buNone/>
            </a:pPr>
            <a:endParaRPr lang="ar" dirty="0" smtClean="0"/>
          </a:p>
          <a:p>
            <a:pPr marL="0" indent="0" algn="r" rtl="1">
              <a:buNone/>
            </a:pPr>
            <a:r>
              <a:rPr lang="ar" b="0" i="0" u="none" baseline="0"/>
              <a:t>أمثلة لأخطار متعلقة بالسلامة في التنقيب والإنتاج</a:t>
            </a:r>
          </a:p>
          <a:p>
            <a:pPr lvl="1" algn="r" rtl="1"/>
            <a:r>
              <a:rPr lang="ar" b="0" i="0" u="none" baseline="0"/>
              <a:t>سوائل سامة، قابلة للاشتعال، متفجرة، تسبب تآكل، ساخنة...</a:t>
            </a:r>
          </a:p>
          <a:p>
            <a:pPr lvl="1" algn="r" rtl="1"/>
            <a:r>
              <a:rPr lang="ar" b="0" i="0" u="none" baseline="0"/>
              <a:t>أنظمة مشحونة بالطاقة</a:t>
            </a:r>
          </a:p>
          <a:p>
            <a:pPr lvl="1" algn="r" rtl="1"/>
            <a:r>
              <a:rPr lang="ar" b="0" i="0" u="none" baseline="0"/>
              <a:t>بيئة قاسية: المناخ، بعيدة عن الشاطئ، DW...</a:t>
            </a:r>
          </a:p>
          <a:p>
            <a:pPr lvl="1" algn="r" rtl="1"/>
            <a:r>
              <a:rPr lang="ar" b="0" i="0" u="none" baseline="0"/>
              <a:t>عمليات لوجيستية روتينية، بحرية، جوية</a:t>
            </a:r>
          </a:p>
          <a:p>
            <a:pPr lvl="1" algn="r" rtl="1"/>
            <a:r>
              <a:rPr lang="ar" b="0" i="0" u="none" baseline="0"/>
              <a:t>التعامل مع أدوات</a:t>
            </a:r>
          </a:p>
          <a:p>
            <a:pPr lvl="1" algn="r" rtl="1"/>
            <a:r>
              <a:rPr lang="ar" b="0" i="0" u="none" baseline="0"/>
              <a:t>أعمال في أماكن مرتفعة</a:t>
            </a:r>
          </a:p>
          <a:p>
            <a:pPr lvl="1" algn="r" rtl="1"/>
            <a:r>
              <a:rPr lang="ar" b="0" i="0" u="none" baseline="0"/>
              <a:t>عمليات رفع ومناولة</a:t>
            </a:r>
          </a:p>
          <a:p>
            <a:pPr lvl="1" algn="r" rtl="1"/>
            <a:r>
              <a:rPr lang="ar" b="0" i="0" u="none" baseline="0"/>
              <a:t>….</a:t>
            </a:r>
          </a:p>
          <a:p>
            <a:endParaRPr lang="ar" dirty="0"/>
          </a:p>
        </p:txBody>
      </p:sp>
      <p:sp>
        <p:nvSpPr>
          <p:cNvPr id="5" name="Espace réservé du numéro de diapositive 4"/>
          <p:cNvSpPr>
            <a:spLocks noGrp="1"/>
          </p:cNvSpPr>
          <p:nvPr>
            <p:ph type="sldNum" sz="quarter" idx="14"/>
          </p:nvPr>
        </p:nvSpPr>
        <p:spPr/>
        <p:txBody>
          <a:bodyPr/>
          <a:lstStyle/>
          <a:p>
            <a:pPr algn="l" rtl="1"/>
            <a:fld id="{6E8CB955-792E-9D4D-8CE7-0A3D31059386}" type="slidenum">
              <a:rPr/>
              <a:pPr/>
              <a:t>3</a:t>
            </a:fld>
            <a:endParaRPr lang="ar"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r" rtl="1"/>
            <a:r>
              <a:rPr lang="ar" dirty="0"/>
              <a:t>مجموعة دمج الصحة والسلامة والأمن والمجتمع والبيئة (</a:t>
            </a:r>
            <a:r>
              <a:rPr lang="ar" dirty="0">
                <a:cs typeface="Arial" charset="0"/>
              </a:rPr>
              <a:t>H</a:t>
            </a:r>
            <a:r>
              <a:rPr lang="es-ES" dirty="0">
                <a:cs typeface="Arial" charset="0"/>
              </a:rPr>
              <a:t>3SE</a:t>
            </a:r>
            <a:r>
              <a:rPr lang="ar" dirty="0"/>
              <a:t>) - وحدة TCT 4.2 - تحليل المخاطر - الإصدار الثاني</a:t>
            </a:r>
            <a:endParaRPr lang="ar" dirty="0"/>
          </a:p>
        </p:txBody>
      </p:sp>
    </p:spTree>
    <p:extLst>
      <p:ext uri="{BB962C8B-B14F-4D97-AF65-F5344CB8AC3E}">
        <p14:creationId xmlns:p14="http://schemas.microsoft.com/office/powerpoint/2010/main" val="11148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مثال اختلاف بين الخطر والمخاطرة</a:t>
            </a:r>
            <a:endParaRPr lang="ar" dirty="0"/>
          </a:p>
        </p:txBody>
      </p:sp>
      <p:sp>
        <p:nvSpPr>
          <p:cNvPr id="3" name="Espace réservé du texte 2"/>
          <p:cNvSpPr>
            <a:spLocks noGrp="1"/>
          </p:cNvSpPr>
          <p:nvPr>
            <p:ph type="body" sz="quarter" idx="12"/>
          </p:nvPr>
        </p:nvSpPr>
        <p:spPr/>
        <p:txBody>
          <a:bodyPr/>
          <a:lstStyle/>
          <a:p>
            <a:pPr algn="r" rtl="1"/>
            <a:r>
              <a:rPr lang="ar" b="1" i="0" u="none" baseline="0"/>
              <a:t>لكي توجد مخاطرة، لابد أن يوجد تعرض لخطر.</a:t>
            </a:r>
          </a:p>
          <a:p>
            <a:endParaRPr lang="ar" dirty="0"/>
          </a:p>
          <a:p>
            <a:pPr algn="r" rtl="1"/>
            <a:r>
              <a:rPr lang="ar" b="0" i="0" u="none" baseline="0"/>
              <a:t>السرعة في السيارة تمثل خطرًا.</a:t>
            </a:r>
          </a:p>
          <a:p>
            <a:pPr lvl="1" algn="r" rtl="1"/>
            <a:r>
              <a:rPr lang="ar" b="0" i="0" u="none" baseline="0"/>
              <a:t>لا يُعد الأشخاص معرضين لخطر وقوع حادث سوى هؤلاء الذين على تلامس (بشكل حقيقي أو محتمل) مع سيارة (سائق، راكب، أحد المارة). إذا لم نستخدم السيارة أو إذا لم نسر في الشارع، فنحن غير معرضين للمخاطرة.</a:t>
            </a:r>
          </a:p>
          <a:p>
            <a:pPr lvl="1" algn="r" rtl="1"/>
            <a:endParaRPr lang="ar" dirty="0"/>
          </a:p>
          <a:p>
            <a:pPr algn="r" rtl="1"/>
            <a:r>
              <a:rPr lang="ar" b="0" i="0" u="none" baseline="0"/>
              <a:t>المخاطرة مُلازمة لكل نشاط إنساني.</a:t>
            </a:r>
          </a:p>
          <a:p>
            <a:pPr lvl="1" algn="r" rtl="1"/>
            <a:r>
              <a:rPr lang="ar" b="0" i="0" u="none" baseline="0"/>
              <a:t>بما أننا لا يمكننا العيش دون أن نخرج من البيت، فإننا سنتعرض لمخاطر وقوع حادث سيارة. يجب علينا إذًا أن نقلل من مخاطرة الحوادث حتى مستوى مقبول.</a:t>
            </a:r>
          </a:p>
          <a:p>
            <a:endParaRPr lang="ar" dirty="0"/>
          </a:p>
        </p:txBody>
      </p:sp>
      <p:sp>
        <p:nvSpPr>
          <p:cNvPr id="5" name="Espace réservé du numéro de diapositive 4"/>
          <p:cNvSpPr>
            <a:spLocks noGrp="1"/>
          </p:cNvSpPr>
          <p:nvPr>
            <p:ph type="sldNum" sz="quarter" idx="14"/>
          </p:nvPr>
        </p:nvSpPr>
        <p:spPr/>
        <p:txBody>
          <a:bodyPr/>
          <a:lstStyle/>
          <a:p>
            <a:pPr algn="l" rtl="1"/>
            <a:fld id="{6E8CB955-792E-9D4D-8CE7-0A3D31059386}" type="slidenum">
              <a:rPr/>
              <a:pPr/>
              <a:t>4</a:t>
            </a:fld>
            <a:endParaRPr lang="ar"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r" rtl="1"/>
            <a:r>
              <a:rPr lang="ar" dirty="0"/>
              <a:t>مجموعة دمج الصحة والسلامة والأمن والمجتمع والبيئة (</a:t>
            </a:r>
            <a:r>
              <a:rPr lang="ar" dirty="0">
                <a:cs typeface="Arial" charset="0"/>
              </a:rPr>
              <a:t>H</a:t>
            </a:r>
            <a:r>
              <a:rPr lang="es-ES" dirty="0">
                <a:cs typeface="Arial" charset="0"/>
              </a:rPr>
              <a:t>3SE</a:t>
            </a:r>
            <a:r>
              <a:rPr lang="ar" dirty="0"/>
              <a:t>) - وحدة TCT 4.2 - تحليل المخاطر - الإصدار الثاني</a:t>
            </a:r>
            <a:endParaRPr lang="ar" dirty="0"/>
          </a:p>
        </p:txBody>
      </p:sp>
    </p:spTree>
    <p:extLst>
      <p:ext uri="{BB962C8B-B14F-4D97-AF65-F5344CB8AC3E}">
        <p14:creationId xmlns:p14="http://schemas.microsoft.com/office/powerpoint/2010/main" val="154456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 b="1" i="0" u="none" baseline="0"/>
              <a:t>المخاطرة</a:t>
            </a:r>
            <a:endParaRPr lang="ar" dirty="0"/>
          </a:p>
        </p:txBody>
      </p:sp>
      <p:sp>
        <p:nvSpPr>
          <p:cNvPr id="3" name="Espace réservé du texte 2"/>
          <p:cNvSpPr>
            <a:spLocks noGrp="1"/>
          </p:cNvSpPr>
          <p:nvPr>
            <p:ph type="body" sz="quarter" idx="12"/>
          </p:nvPr>
        </p:nvSpPr>
        <p:spPr>
          <a:xfrm>
            <a:off x="457200" y="2420888"/>
            <a:ext cx="3682752" cy="3600945"/>
          </a:xfrm>
        </p:spPr>
        <p:txBody>
          <a:bodyPr/>
          <a:lstStyle/>
          <a:p>
            <a:pPr algn="r" rtl="1"/>
            <a:r>
              <a:rPr lang="ar" b="1" i="0" u="none" baseline="0"/>
              <a:t>احتمالية</a:t>
            </a:r>
            <a:r>
              <a:rPr lang="ar" b="0" i="0" u="none" baseline="0"/>
              <a:t> حدوث حدث غير مرغوب فيه</a:t>
            </a:r>
          </a:p>
          <a:p>
            <a:pPr lvl="1" algn="r" rtl="1"/>
            <a:r>
              <a:rPr lang="ar" b="0" i="0" u="none" baseline="0"/>
              <a:t>احتمالية حدوث حدث هي تقدير مبني على ملاحظة الحوادث التي وقعت. ويُعبر عنها بعدد المرات التي يمكن أن يصيب فيها حادث شخص ما.</a:t>
            </a:r>
          </a:p>
          <a:p>
            <a:pPr lvl="1" algn="r" rtl="1"/>
            <a:r>
              <a:rPr lang="ar" b="0" i="0" u="none" baseline="0"/>
              <a:t>يتم تعريف الاحتمالية بالإجابة عن السؤال التالي: هل من الممكن أن يقع حادث؟ </a:t>
            </a:r>
            <a:endParaRPr lang="ar" altLang="fr-FR" b="1" dirty="0">
              <a:latin typeface="Times New Roman" charset="0"/>
            </a:endParaRPr>
          </a:p>
          <a:p>
            <a:endParaRPr lang="ar" dirty="0"/>
          </a:p>
        </p:txBody>
      </p:sp>
      <p:sp>
        <p:nvSpPr>
          <p:cNvPr id="5" name="Espace réservé du numéro de diapositive 4"/>
          <p:cNvSpPr>
            <a:spLocks noGrp="1"/>
          </p:cNvSpPr>
          <p:nvPr>
            <p:ph type="sldNum" sz="quarter" idx="14"/>
          </p:nvPr>
        </p:nvSpPr>
        <p:spPr/>
        <p:txBody>
          <a:bodyPr/>
          <a:lstStyle/>
          <a:p>
            <a:pPr algn="l" rtl="1"/>
            <a:fld id="{6E8CB955-792E-9D4D-8CE7-0A3D31059386}" type="slidenum">
              <a:rPr/>
              <a:pPr/>
              <a:t>5</a:t>
            </a:fld>
            <a:endParaRPr lang="ar" altLang="fr-FR"/>
          </a:p>
        </p:txBody>
      </p:sp>
      <p:sp>
        <p:nvSpPr>
          <p:cNvPr id="6" name="Espace réservé du texte 2"/>
          <p:cNvSpPr txBox="1">
            <a:spLocks/>
          </p:cNvSpPr>
          <p:nvPr/>
        </p:nvSpPr>
        <p:spPr bwMode="auto">
          <a:xfrm>
            <a:off x="4860032" y="2424708"/>
            <a:ext cx="3682752" cy="36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rtl="1" eaLnBrk="1" hangingPunct="1"/>
            <a:r>
              <a:rPr lang="ar" b="1" i="0" u="none" baseline="0"/>
              <a:t>خطورة</a:t>
            </a:r>
            <a:r>
              <a:rPr lang="ar" b="0" i="0" u="none" baseline="0"/>
              <a:t> النتائج على الإنسان والوسط والمنشأة والتأثير الإعلامي.</a:t>
            </a:r>
            <a:endParaRPr lang="ar" altLang="fr-FR" b="1" dirty="0"/>
          </a:p>
          <a:p>
            <a:pPr lvl="1" algn="r" rtl="1" eaLnBrk="1" hangingPunct="1"/>
            <a:r>
              <a:rPr lang="ar" b="0" i="0" u="none" baseline="0"/>
              <a:t>يتم قياس عواقب حدث بالرد عن السؤال: كيف سيتم تصنيف أسوء نتيجة واقعية ممكنة إذا تطور الخطر إلى حدث؟ </a:t>
            </a:r>
            <a:endParaRPr lang="ar" altLang="fr-FR" b="1" dirty="0"/>
          </a:p>
        </p:txBody>
      </p:sp>
      <p:sp>
        <p:nvSpPr>
          <p:cNvPr id="7" name="Flèche vers la gauche 6"/>
          <p:cNvSpPr/>
          <p:nvPr/>
        </p:nvSpPr>
        <p:spPr>
          <a:xfrm rot="18593818">
            <a:off x="2591211" y="1256197"/>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8" name="Flèche vers la gauche 7"/>
          <p:cNvSpPr/>
          <p:nvPr/>
        </p:nvSpPr>
        <p:spPr>
          <a:xfrm rot="13520057">
            <a:off x="4705089" y="1232788"/>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
          </a:p>
        </p:txBody>
      </p:sp>
      <p:sp>
        <p:nvSpPr>
          <p:cNvPr id="9"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r" rtl="1"/>
            <a:r>
              <a:rPr lang="ar" dirty="0"/>
              <a:t>مجموعة دمج الصحة والسلامة والأمن والمجتمع والبيئة (</a:t>
            </a:r>
            <a:r>
              <a:rPr lang="ar" dirty="0">
                <a:cs typeface="Arial" charset="0"/>
              </a:rPr>
              <a:t>H</a:t>
            </a:r>
            <a:r>
              <a:rPr lang="es-ES" dirty="0">
                <a:cs typeface="Arial" charset="0"/>
              </a:rPr>
              <a:t>3SE</a:t>
            </a:r>
            <a:r>
              <a:rPr lang="ar" dirty="0"/>
              <a:t>) - وحدة TCT 4.2 - تحليل المخاطر - الإصدار الثاني</a:t>
            </a:r>
            <a:endParaRPr lang="ar" dirty="0"/>
          </a:p>
        </p:txBody>
      </p:sp>
    </p:spTree>
    <p:extLst>
      <p:ext uri="{BB962C8B-B14F-4D97-AF65-F5344CB8AC3E}">
        <p14:creationId xmlns:p14="http://schemas.microsoft.com/office/powerpoint/2010/main" val="51361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lgn="l" rtl="1"/>
            <a:fld id="{304D424F-DDF2-144D-B7CC-CDA80D061066}" type="slidenum">
              <a:rPr/>
              <a:pPr/>
              <a:t>6</a:t>
            </a:fld>
            <a:endParaRPr lang="ar" altLang="fr-FR"/>
          </a:p>
        </p:txBody>
      </p:sp>
      <p:pic>
        <p:nvPicPr>
          <p:cNvPr id="4" name="Image 3"/>
          <p:cNvPicPr>
            <a:picLocks noChangeAspect="1"/>
          </p:cNvPicPr>
          <p:nvPr/>
        </p:nvPicPr>
        <p:blipFill>
          <a:blip r:embed="rId2"/>
          <a:stretch>
            <a:fillRect/>
          </a:stretch>
        </p:blipFill>
        <p:spPr>
          <a:xfrm>
            <a:off x="1187624" y="1196752"/>
            <a:ext cx="7092280" cy="4584546"/>
          </a:xfrm>
          <a:prstGeom prst="rect">
            <a:avLst/>
          </a:prstGeom>
        </p:spPr>
      </p:pic>
      <p:sp>
        <p:nvSpPr>
          <p:cNvPr id="5" name="Espace réservé du pied de page 1"/>
          <p:cNvSpPr>
            <a:spLocks noGrp="1"/>
          </p:cNvSpPr>
          <p:nvPr>
            <p:ph type="ftr" sz="quarter" idx="4294967295"/>
          </p:nvPr>
        </p:nvSpPr>
        <p:spPr bwMode="auto">
          <a:xfrm>
            <a:off x="457200" y="6411913"/>
            <a:ext cx="5562600" cy="365125"/>
          </a:xfrm>
          <a:prstGeom prst="rect">
            <a:avLst/>
          </a:prstGeom>
          <a:noFill/>
          <a:ln>
            <a:miter lim="800000"/>
            <a:headEnd/>
            <a:tailEnd/>
          </a:ln>
        </p:spPr>
        <p:txBody>
          <a:bodyPr/>
          <a:lstStyle/>
          <a:p>
            <a:pPr algn="r" rtl="1"/>
            <a:r>
              <a:rPr lang="ar" dirty="0"/>
              <a:t>مجموعة دمج الصحة والسلامة والأمن والمجتمع والبيئة (</a:t>
            </a:r>
            <a:r>
              <a:rPr lang="ar" dirty="0">
                <a:cs typeface="Arial" charset="0"/>
              </a:rPr>
              <a:t>H</a:t>
            </a:r>
            <a:r>
              <a:rPr lang="es-ES" dirty="0">
                <a:cs typeface="Arial" charset="0"/>
              </a:rPr>
              <a:t>3SE</a:t>
            </a:r>
            <a:r>
              <a:rPr lang="ar" dirty="0"/>
              <a:t>) - وحدة TCT 4.2 - تحليل المخاطر - الإصدار الثاني</a:t>
            </a:r>
            <a:endParaRPr lang="ar" dirty="0"/>
          </a:p>
        </p:txBody>
      </p:sp>
    </p:spTree>
    <p:extLst>
      <p:ext uri="{BB962C8B-B14F-4D97-AF65-F5344CB8AC3E}">
        <p14:creationId xmlns:p14="http://schemas.microsoft.com/office/powerpoint/2010/main" val="481685221"/>
      </p:ext>
    </p:extLst>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804</TotalTime>
  <Words>402</Words>
  <Application>Microsoft Office PowerPoint</Application>
  <PresentationFormat>Affichage à l'écran (4:3)</PresentationFormat>
  <Paragraphs>40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fr_total_modele_rouge_fonce</vt:lpstr>
      <vt:lpstr>تحليل المخاطر وثائق الموارد</vt:lpstr>
      <vt:lpstr>خطر أم مخاطرة؟</vt:lpstr>
      <vt:lpstr>الخطر</vt:lpstr>
      <vt:lpstr>مثال اختلاف بين الخطر والمخاطرة</vt:lpstr>
      <vt:lpstr>المخاطرة</vt:lpstr>
      <vt:lpstr>Présentation PowerPoint</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Manuela Uribesolis</cp:lastModifiedBy>
  <cp:revision>118</cp:revision>
  <dcterms:created xsi:type="dcterms:W3CDTF">2015-09-07T13:13:13Z</dcterms:created>
  <dcterms:modified xsi:type="dcterms:W3CDTF">2017-07-24T15:02:19Z</dcterms:modified>
</cp:coreProperties>
</file>