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390" r:id="rId6"/>
    <p:sldId id="386" r:id="rId7"/>
    <p:sldId id="387" r:id="rId8"/>
    <p:sldId id="388" r:id="rId9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7030A0"/>
    <a:srgbClr val="376092"/>
    <a:srgbClr val="FF9900"/>
    <a:srgbClr val="A6A6A6"/>
    <a:srgbClr val="A90025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29BD7-D4C9-445A-BC9F-4077BB095018}" v="75" dt="2019-10-29T11:02:08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87996" autoAdjust="0"/>
  </p:normalViewPr>
  <p:slideViewPr>
    <p:cSldViewPr>
      <p:cViewPr varScale="1">
        <p:scale>
          <a:sx n="68" d="100"/>
          <a:sy n="68" d="100"/>
        </p:scale>
        <p:origin x="792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5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 noEditPoints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 noEditPoints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 noEditPoints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12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 noEditPoints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 noEditPoints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 noEditPoints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304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>
            <a:normAutofit/>
          </a:bodyPr>
          <a:lstStyle/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 situations de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crise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dernières</a:t>
            </a:r>
            <a:r>
              <a:rPr lang="en-US" sz="120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sng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années</a:t>
            </a:r>
            <a:r>
              <a:rPr lang="en-US" sz="120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</a:t>
            </a:r>
            <a:endParaRPr lang="en-US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- 02/07/19 : MS, Nigeria, roll over third party (communication)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- 25/02/19 - 11/03/19 : RC, DGS/PLIF, pipeline spill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- 26/11/18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28/11/18 : RC,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Hydrochloric acid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leak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- 22/03/16 : Holding, security (terrorism)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- 05/04/16 - 12/04/16 : RC,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Donges-Vern pipeline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- 2015 : Yemen LNG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- 20/10/14 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C.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Margerie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fatal accident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17/06/14 : Commissioning EGC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26/05/14 - 28/05/14 : </a:t>
            </a:r>
            <a:r>
              <a:rPr lang="fr-FR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C,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PLIF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(pipeline spill)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above all occurred AFTER the revision of DIR SEC 020 (2013), so not including e.g. Elgin G4 or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Ibewa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major crises in 2012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summary: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2019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1 or 2 crisis events if we include the tanker truck roll over in Nigeria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 – 1 crisis event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2017 – 0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2016 – 2 crisis events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2015 – 4 crisis events with CSC mobilized (Ref 2017 group audit report)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2014 – 1 major crisis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should also be noted that Total has more than 400 major incident/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HiPo’s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year. Regardless of actual crisis, it is essential we apply the Rule to ensure an adequate and continuous state of readiness.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80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10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01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6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620688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2110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1_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1845592"/>
            <a:ext cx="937249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/>
              <a:t>COMPANY RULE TITLE</a:t>
            </a:r>
          </a:p>
        </p:txBody>
      </p:sp>
      <p:sp>
        <p:nvSpPr>
          <p:cNvPr id="15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4077072"/>
            <a:ext cx="9372496" cy="22322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noProof="0" dirty="0" err="1"/>
              <a:t>Executive</a:t>
            </a:r>
            <a:r>
              <a:rPr lang="fr-FR" noProof="0" dirty="0"/>
              <a:t> </a:t>
            </a:r>
            <a:r>
              <a:rPr lang="fr-FR" noProof="0" dirty="0" err="1"/>
              <a:t>summary</a:t>
            </a:r>
            <a:endParaRPr lang="fr-FR" noProof="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3374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234220969,&quot;Placement&quot;:&quot;Footer&quot;}">
            <a:extLst>
              <a:ext uri="{FF2B5EF4-FFF2-40B4-BE49-F238E27FC236}">
                <a16:creationId xmlns:a16="http://schemas.microsoft.com/office/drawing/2014/main" id="{E6D507D3-699B-4463-A635-4BC4D9CD1D82}"/>
              </a:ext>
            </a:extLst>
          </p:cNvPr>
          <p:cNvSpPr txBox="1"/>
          <p:nvPr userDrawn="1"/>
        </p:nvSpPr>
        <p:spPr>
          <a:xfrm>
            <a:off x="0" y="6440626"/>
            <a:ext cx="2564033" cy="4173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TOTAL Classification: Restricted Distribution
TOTAL - All rights reserved</a:t>
            </a:r>
            <a:endParaRPr lang="fr-FR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363" y="2132856"/>
            <a:ext cx="10236592" cy="720080"/>
          </a:xfrm>
        </p:spPr>
        <p:txBody>
          <a:bodyPr/>
          <a:lstStyle/>
          <a:p>
            <a:r>
              <a:rPr lang="fr-FR" dirty="0"/>
              <a:t>CR-GR-HSE-418 – Exigences HSE pour la circulation sur site</a:t>
            </a:r>
            <a:endParaRPr lang="en-US" sz="20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593284" y="3356992"/>
            <a:ext cx="10111228" cy="2520280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lang="fr-FR" b="1" dirty="0"/>
              <a:t>M&amp;S : quelles différences entre la CR-GR-HSE-418 et la CR-GR-HSEQ-201?</a:t>
            </a:r>
          </a:p>
          <a:p>
            <a:pPr algn="just"/>
            <a:endParaRPr lang="en-US" dirty="0"/>
          </a:p>
          <a:p>
            <a:pPr algn="just"/>
            <a:endParaRPr lang="fr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066405"/>
              </p:ext>
            </p:extLst>
          </p:nvPr>
        </p:nvGraphicFramePr>
        <p:xfrm>
          <a:off x="551384" y="836712"/>
          <a:ext cx="11017225" cy="48117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8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7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Objet</a:t>
                      </a:r>
                      <a:endParaRPr lang="en-US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/>
                        <a:t>Exigences HSE </a:t>
                      </a:r>
                      <a:r>
                        <a:rPr lang="en-US" sz="1600" dirty="0" err="1"/>
                        <a:t>minimales</a:t>
                      </a:r>
                      <a:r>
                        <a:rPr lang="en-US" sz="1600" dirty="0"/>
                        <a:t> </a:t>
                      </a:r>
                      <a:r>
                        <a:rPr lang="fr-FR" sz="1600" dirty="0"/>
                        <a:t>à respecter en matière de gestion des risques liés à la circulation des véhicules, engins motorisés, et piétons à l’intérieur des sites opérés.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016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Elle ne traite pas les aspects spécifiques aux opérations de chargement / déchargement (CR-GR-HSE-431) et de levage (CR-GR-HSE-420).</a:t>
                      </a:r>
                      <a:endParaRPr lang="fr-F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Champ d’application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</a:rPr>
                        <a:t>A l’intérieur des sites opérés par des entités ou des filiales du Groupe, existants ou à l’état de projets, y compris dans les bâtiments, les parkings et les chantiers.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</a:rPr>
                        <a:t>Elle ne s’applique pas à la circulation des véhicules ferroviaires, des avions, hélicoptères et aéronefs télépilotés (drones), des navires et bateaux, et à la circulation dans les aérodromes.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fr-FR" sz="1600" b="1" dirty="0"/>
                        <a:t>Dans les stations-service (sites ouverts au public) en opérations, seules s’appliquent les exigences relatives à l’identification et l’analyse des risques, l’identification des mesures de maitrise des risques, ainsi que la formalisation du plan et des règles de circulation du site.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Modifie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CR-MS-HSE-201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Règles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générales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de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sécurité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- §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344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(MS/LUB)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OPD OM HSEQ AD029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Circulation sur 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eaLnBrk="0" fontAlgn="base" hangingPunct="0"/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Contexte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eaLnBrk="0" fontAlgn="base" hangingPunct="0"/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Dans la période 2008-2018, pour le Groupe, 3% des décès (3) et des HIPO (46) au poste de travail sont liés à la circulation sur site. </a:t>
                      </a:r>
                      <a:endParaRPr lang="fr-FR" sz="1600" b="1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eaLnBrk="0" fontAlgn="base" hangingPunct="0"/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Date d’application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eaLnBrk="0" fontAlgn="base" hangingPunct="0"/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9 mois après publication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/>
              <a:t>Introduction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004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/>
              <a:t>Revue des exigences</a:t>
            </a:r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275692" y="1077118"/>
            <a:ext cx="1164061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Exigence 3.1.1/Identification et analyse des risques de la circulation</a:t>
            </a:r>
          </a:p>
          <a:p>
            <a:endParaRPr lang="fr-FR" sz="1600" dirty="0"/>
          </a:p>
          <a:p>
            <a:pPr lvl="8" algn="l"/>
            <a:r>
              <a:rPr lang="fr-FR" sz="1600" dirty="0"/>
              <a:t>	</a:t>
            </a:r>
            <a:r>
              <a:rPr lang="fr-FR" sz="1600" dirty="0"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dirty="0">
                <a:solidFill>
                  <a:schemeClr val="tx1"/>
                </a:solidFill>
              </a:rPr>
              <a:t>Impact mineur lié à la formalisation de l’analyse des risques de circulation. Appliqué par MS/LUB.</a:t>
            </a:r>
          </a:p>
          <a:p>
            <a:pPr lvl="8" algn="l"/>
            <a:r>
              <a:rPr lang="fr-FR" sz="1600" b="0" i="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  <a:p>
            <a:pPr lvl="8"/>
            <a:r>
              <a:rPr lang="fr-FR" sz="1600" b="1" dirty="0"/>
              <a:t>Exigence 3.1.2 /Identification des mesures de maitrise de risques</a:t>
            </a:r>
          </a:p>
          <a:p>
            <a:pPr lvl="8"/>
            <a:endParaRPr lang="fr-FR" sz="1600" dirty="0"/>
          </a:p>
          <a:p>
            <a:pPr lvl="8" algn="l"/>
            <a:r>
              <a:rPr lang="fr-FR" sz="1600" dirty="0"/>
              <a:t>	</a:t>
            </a:r>
            <a:r>
              <a:rPr lang="fr-FR" sz="16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dirty="0">
                <a:sym typeface="Wingdings" panose="05000000000000000000" pitchFamily="2" charset="2"/>
              </a:rPr>
              <a:t>Impact mineur lié à l’approche d’identification des mesures de maitrise des risques. Appliqué par MS/LUB.</a:t>
            </a:r>
          </a:p>
          <a:p>
            <a:pPr lvl="8" algn="l"/>
            <a:endParaRPr lang="fr-FR" sz="1600" dirty="0">
              <a:sym typeface="Wingdings" panose="05000000000000000000" pitchFamily="2" charset="2"/>
            </a:endParaRPr>
          </a:p>
          <a:p>
            <a:pPr lvl="8"/>
            <a:r>
              <a:rPr lang="fr-FR" sz="1600" b="1" dirty="0"/>
              <a:t>Exigence 3.1.3/Plan et règles de circulation sur site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Changements notables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Annexes 1 et 2)</a:t>
            </a:r>
            <a:endParaRPr lang="fr-FR" sz="1600" dirty="0">
              <a:solidFill>
                <a:srgbClr val="FF0000"/>
              </a:solidFill>
            </a:endParaRPr>
          </a:p>
          <a:p>
            <a:pPr lvl="8"/>
            <a:endParaRPr lang="fr-FR" sz="1600" b="1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fr-FR" sz="1600" dirty="0"/>
              <a:t>Limites de vitesse et stationnement </a:t>
            </a:r>
            <a:r>
              <a:rPr lang="fr-FR" sz="1400" dirty="0">
                <a:solidFill>
                  <a:schemeClr val="tx1"/>
                </a:solidFill>
              </a:rPr>
              <a:t>(ex. : 30 km/h sur voie libres, </a:t>
            </a:r>
            <a:r>
              <a:rPr lang="fr-FR" sz="1400" u="sng" dirty="0">
                <a:solidFill>
                  <a:schemeClr val="tx1"/>
                </a:solidFill>
              </a:rPr>
              <a:t>10 km/h sur voies réglementées</a:t>
            </a:r>
            <a:r>
              <a:rPr lang="fr-FR" sz="1400" dirty="0">
                <a:solidFill>
                  <a:schemeClr val="tx1"/>
                </a:solidFill>
              </a:rPr>
              <a:t>, </a:t>
            </a:r>
            <a:r>
              <a:rPr lang="fr-FR" sz="1400" u="sng" dirty="0">
                <a:solidFill>
                  <a:schemeClr val="tx1"/>
                </a:solidFill>
              </a:rPr>
              <a:t>12 km/h chariots élévateurs </a:t>
            </a:r>
            <a:r>
              <a:rPr lang="fr-FR" sz="1400" dirty="0">
                <a:solidFill>
                  <a:schemeClr val="tx1"/>
                </a:solidFill>
              </a:rPr>
              <a:t>+ stationnement en marche arrière) 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400" b="1" dirty="0">
                <a:solidFill>
                  <a:schemeClr val="tx1"/>
                </a:solidFill>
                <a:sym typeface="Wingdings" panose="05000000000000000000" pitchFamily="2" charset="2"/>
              </a:rPr>
              <a:t>Pas d’impact</a:t>
            </a:r>
            <a:endParaRPr lang="fr-FR" sz="1400" b="1" dirty="0"/>
          </a:p>
          <a:p>
            <a:pPr lvl="4"/>
            <a:endParaRPr lang="fr-FR" sz="1600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fr-FR" sz="1600" dirty="0"/>
              <a:t>Dispositions spécifiques pour cyclistes et piétons (ex.: </a:t>
            </a:r>
            <a:r>
              <a:rPr lang="fr-FR" sz="1600" u="sng" dirty="0">
                <a:solidFill>
                  <a:schemeClr val="tx1"/>
                </a:solidFill>
              </a:rPr>
              <a:t>tenue de la rampe dans les escaliers </a:t>
            </a:r>
            <a:r>
              <a:rPr lang="fr-FR" sz="1600" dirty="0">
                <a:solidFill>
                  <a:schemeClr val="tx1"/>
                </a:solidFill>
              </a:rPr>
              <a:t>et </a:t>
            </a:r>
            <a:r>
              <a:rPr lang="fr-FR" sz="1600" u="sng" dirty="0">
                <a:solidFill>
                  <a:schemeClr val="tx1"/>
                </a:solidFill>
              </a:rPr>
              <a:t>port de vêtements haute-visibilité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Pas d’impact</a:t>
            </a:r>
            <a:endParaRPr lang="fr-FR" sz="1600" b="1" dirty="0"/>
          </a:p>
          <a:p>
            <a:pPr lvl="8" algn="l"/>
            <a:endParaRPr lang="fr-FR" sz="1600" dirty="0">
              <a:sym typeface="Wingdings" panose="05000000000000000000" pitchFamily="2" charset="2"/>
            </a:endParaRPr>
          </a:p>
          <a:p>
            <a:pPr lvl="8" algn="l"/>
            <a:endParaRPr lang="fr-FR" sz="1600" b="1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23094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/>
              <a:t>Revue des exigences</a:t>
            </a:r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335360" y="908720"/>
            <a:ext cx="1164061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/>
            <a:r>
              <a:rPr lang="fr-FR" sz="1600" b="1" dirty="0"/>
              <a:t>Exigence 3.1.3/Plan et règles de circulation sur site (suite)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Changements notables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Annexes 1 et 2)</a:t>
            </a:r>
            <a:endParaRPr lang="fr-FR" sz="1600" dirty="0">
              <a:solidFill>
                <a:srgbClr val="FF0000"/>
              </a:solidFill>
            </a:endParaRPr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fr-FR" sz="1600" dirty="0"/>
              <a:t>Dispositions pour les engins motorisés </a:t>
            </a:r>
            <a:r>
              <a:rPr lang="fr-FR" sz="1600" dirty="0">
                <a:solidFill>
                  <a:schemeClr val="tx1"/>
                </a:solidFill>
              </a:rPr>
              <a:t>(ex. : interdiction de déplacer les engins motorisés si leurs équipements sont déployés en position haute ou non sécurisée. </a:t>
            </a:r>
            <a:r>
              <a:rPr lang="fr-FR" sz="1600" u="sng" dirty="0">
                <a:solidFill>
                  <a:schemeClr val="tx1"/>
                </a:solidFill>
              </a:rPr>
              <a:t>Si visibilité insuffisante, la circulation est facilitée par un « suiveur » ou en arrière pour courte distance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Impact limité</a:t>
            </a:r>
            <a:endParaRPr lang="fr-FR" sz="1600" b="1" dirty="0">
              <a:sym typeface="Wingdings" panose="05000000000000000000" pitchFamily="2" charset="2"/>
            </a:endParaRPr>
          </a:p>
          <a:p>
            <a:pPr lvl="8" algn="l"/>
            <a:endParaRPr lang="fr-FR" sz="1600" dirty="0">
              <a:sym typeface="Wingdings" panose="05000000000000000000" pitchFamily="2" charset="2"/>
            </a:endParaRPr>
          </a:p>
          <a:p>
            <a:pPr marL="285750" lvl="4" indent="-285750" algn="l">
              <a:buFont typeface="Arial" panose="020B0604020202020204" pitchFamily="34" charset="0"/>
              <a:buChar char="•"/>
            </a:pPr>
            <a:r>
              <a:rPr lang="fr-FR" sz="1600" dirty="0">
                <a:sym typeface="Wingdings" panose="05000000000000000000" pitchFamily="2" charset="2"/>
              </a:rPr>
              <a:t>Dispositions spécifiques pour conducteurs de véhicules et engins motorisés </a:t>
            </a:r>
            <a:r>
              <a:rPr lang="fr-FR" sz="1600" dirty="0">
                <a:solidFill>
                  <a:schemeClr val="tx1"/>
                </a:solidFill>
              </a:rPr>
              <a:t>(ex. : </a:t>
            </a:r>
            <a:r>
              <a:rPr lang="fr-FR" sz="1600" u="sng" dirty="0">
                <a:solidFill>
                  <a:schemeClr val="tx1"/>
                </a:solidFill>
              </a:rPr>
              <a:t>charges correctement équilibrées et immobilisées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Pas d’impact</a:t>
            </a:r>
            <a:endParaRPr lang="fr-FR" sz="1600" b="1" dirty="0"/>
          </a:p>
          <a:p>
            <a:pPr lvl="8"/>
            <a:endParaRPr lang="fr-FR" sz="1600" b="1" dirty="0"/>
          </a:p>
          <a:p>
            <a:pPr lvl="8"/>
            <a:r>
              <a:rPr lang="fr-FR" sz="1600" b="1" dirty="0"/>
              <a:t>Exigence 3.1.4/Communication</a:t>
            </a:r>
          </a:p>
          <a:p>
            <a:pPr lvl="8"/>
            <a:endParaRPr lang="fr-FR" sz="1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8" algn="just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</a:rPr>
              <a:t>	                  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just"/>
            <a:r>
              <a:rPr lang="fr-FR" sz="1600" dirty="0">
                <a:solidFill>
                  <a:schemeClr val="tx1"/>
                </a:solidFill>
              </a:rPr>
              <a:t>	               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</a:rPr>
              <a:t>Impact mineur </a:t>
            </a:r>
            <a:r>
              <a:rPr lang="fr-FR" sz="1600" dirty="0">
                <a:solidFill>
                  <a:schemeClr val="tx1"/>
                </a:solidFill>
              </a:rPr>
              <a:t>lié au p</a:t>
            </a:r>
            <a:r>
              <a:rPr lang="fr-FR" sz="1600" dirty="0"/>
              <a:t>lan et aux règles de circulation à communiquer à toutes personnes  </a:t>
            </a:r>
          </a:p>
          <a:p>
            <a:pPr lvl="8" algn="just"/>
            <a:r>
              <a:rPr lang="fr-FR" sz="1600" dirty="0"/>
              <a:t>                                 accédant au site </a:t>
            </a:r>
            <a:r>
              <a:rPr lang="fr-FR" sz="1800" dirty="0"/>
              <a:t>	</a:t>
            </a:r>
          </a:p>
          <a:p>
            <a:pPr lvl="8" algn="just"/>
            <a:endParaRPr lang="fr-FR" sz="1800" b="1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lvl="8" algn="just"/>
            <a:r>
              <a:rPr lang="fr-FR" sz="1600" b="1" dirty="0"/>
              <a:t>Exigence 3.2.1/Autorisation de conduite des engins motorisés sur site</a:t>
            </a:r>
          </a:p>
          <a:p>
            <a:pPr lvl="8" algn="just"/>
            <a:endParaRPr lang="fr-FR" sz="1600" b="1" dirty="0"/>
          </a:p>
          <a:p>
            <a:pPr lvl="8" algn="just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                  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just"/>
            <a:r>
              <a:rPr lang="fr-FR" sz="1600" dirty="0">
                <a:solidFill>
                  <a:schemeClr val="tx1"/>
                </a:solidFill>
              </a:rPr>
              <a:t>	              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</a:rPr>
              <a:t>Impact mineur </a:t>
            </a:r>
            <a:r>
              <a:rPr lang="fr-FR" sz="1600" dirty="0">
                <a:solidFill>
                  <a:schemeClr val="tx1"/>
                </a:solidFill>
              </a:rPr>
              <a:t>lié aux critères d’autorisation (validation aptitude médicale, formation à la conduite de  </a:t>
            </a:r>
          </a:p>
          <a:p>
            <a:pPr lvl="8" algn="just"/>
            <a:r>
              <a:rPr lang="fr-FR" sz="1600" dirty="0">
                <a:solidFill>
                  <a:schemeClr val="tx1"/>
                </a:solidFill>
              </a:rPr>
              <a:t>                                  d’engin motorisé et connaissance des règles de circulation du site)</a:t>
            </a:r>
          </a:p>
          <a:p>
            <a:pPr lvl="8" algn="just"/>
            <a:endParaRPr lang="fr-FR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30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/>
              <a:t>Revue des exigences</a:t>
            </a:r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275692" y="1124744"/>
            <a:ext cx="1164061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/>
          </a:p>
          <a:p>
            <a:pPr lvl="8"/>
            <a:r>
              <a:rPr lang="fr-FR" sz="1600" b="1" dirty="0"/>
              <a:t>Exigence 3.2.2/Spécifications de sécurité et entretien des véhicules et engins motorisés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Changements notables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Annexe 3)</a:t>
            </a:r>
            <a:endParaRPr lang="fr-FR" sz="1600" dirty="0">
              <a:solidFill>
                <a:srgbClr val="FF0000"/>
              </a:solidFill>
            </a:endParaRPr>
          </a:p>
          <a:p>
            <a:pPr lvl="8"/>
            <a:endParaRPr lang="fr-F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Véhicules ou engins autorisés (</a:t>
            </a:r>
            <a:r>
              <a:rPr lang="fr-FR" sz="1400" dirty="0">
                <a:solidFill>
                  <a:schemeClr val="tx1"/>
                </a:solidFill>
              </a:rPr>
              <a:t>sont autorisés les véhicules ou engins motorisés avec </a:t>
            </a:r>
            <a:r>
              <a:rPr lang="fr-FR" sz="1400" u="sng" dirty="0">
                <a:solidFill>
                  <a:schemeClr val="tx1"/>
                </a:solidFill>
              </a:rPr>
              <a:t>protection fixe du conducteur </a:t>
            </a:r>
            <a:r>
              <a:rPr lang="fr-FR" sz="1400" dirty="0">
                <a:solidFill>
                  <a:schemeClr val="tx1"/>
                </a:solidFill>
              </a:rPr>
              <a:t>et les </a:t>
            </a:r>
            <a:r>
              <a:rPr lang="fr-FR" sz="1400" u="sng" dirty="0">
                <a:solidFill>
                  <a:schemeClr val="tx1"/>
                </a:solidFill>
              </a:rPr>
              <a:t>bicyclettes sans assistance électrique</a:t>
            </a:r>
            <a:r>
              <a:rPr lang="fr-FR" sz="1400" dirty="0">
                <a:solidFill>
                  <a:schemeClr val="tx1"/>
                </a:solidFill>
              </a:rPr>
              <a:t>. L'utilisation des autres deux roues motorisés est interdite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Impact mineur</a:t>
            </a:r>
            <a:endParaRPr lang="fr-FR" sz="1800" b="1" dirty="0">
              <a:solidFill>
                <a:schemeClr val="tx1"/>
              </a:solidFill>
            </a:endParaRPr>
          </a:p>
          <a:p>
            <a:pPr marL="285750" indent="-285750" eaLnBrk="1" fontAlgn="auto" latinLnBrk="0" hangingPunct="1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Ceinture de sécurité </a:t>
            </a:r>
            <a:r>
              <a:rPr lang="fr-FR" sz="1400" dirty="0"/>
              <a:t>(Tout véhicule/engin motorisé à conducteur porté assis est muni de ceintures de sécurité, excepté les chariots dont le siège de l’opérateur est orienté de côté)</a:t>
            </a:r>
            <a:r>
              <a:rPr lang="fr-FR" sz="14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Impact mineur</a:t>
            </a:r>
            <a:endParaRPr lang="fr-FR" sz="1600" dirty="0"/>
          </a:p>
          <a:p>
            <a:pPr marL="285750" indent="-285750" eaLnBrk="1" fontAlgn="auto" latinLnBrk="0" hangingPunct="1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Aide à la manœuvre (</a:t>
            </a:r>
            <a:r>
              <a:rPr lang="fr-FR" sz="1400" dirty="0"/>
              <a:t>un « suiveur » et/ou dispositif anticollision équivalent prévus lorsque risque de collision avec les structures ou personnes, et pour les véhicules de transport collectif)</a:t>
            </a:r>
            <a:r>
              <a:rPr lang="fr-FR" sz="16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Impact mineur</a:t>
            </a:r>
            <a:endParaRPr lang="fr-FR" sz="1800" b="1" dirty="0">
              <a:solidFill>
                <a:schemeClr val="tx1"/>
              </a:solidFill>
            </a:endParaRPr>
          </a:p>
          <a:p>
            <a:pPr lvl="8"/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	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</a:p>
          <a:p>
            <a:pPr lvl="8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</a:t>
            </a:r>
            <a:endParaRPr lang="fr-FR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r>
              <a:rPr lang="fr-FR" sz="1600" b="1" dirty="0"/>
              <a:t>Exigence 3.3.1/Entretien des voies de circulation</a:t>
            </a:r>
          </a:p>
          <a:p>
            <a:pPr lvl="8"/>
            <a:endParaRPr lang="fr-FR" sz="16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r>
              <a:rPr lang="fr-FR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	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Pas de changement</a:t>
            </a:r>
            <a:endParaRPr lang="fr-FR" sz="16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endParaRPr lang="fr-FR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130333"/>
      </p:ext>
    </p:extLst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5997F783EAA44AA0A8C9F937F52C3E" ma:contentTypeVersion="2" ma:contentTypeDescription="Crée un document." ma:contentTypeScope="" ma:versionID="d88588d8b392ae7cd211b277c5bd0dfa">
  <xsd:schema xmlns:xsd="http://www.w3.org/2001/XMLSchema" xmlns:xs="http://www.w3.org/2001/XMLSchema" xmlns:p="http://schemas.microsoft.com/office/2006/metadata/properties" xmlns:ns2="d53d6302-fb0d-49f0-90cc-8cd241067010" targetNamespace="http://schemas.microsoft.com/office/2006/metadata/properties" ma:root="true" ma:fieldsID="1f86c209460c51cb9977168abcdbe6fe" ns2:_="">
    <xsd:import namespace="d53d6302-fb0d-49f0-90cc-8cd2410670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d6302-fb0d-49f0-90cc-8cd241067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902004-C30B-4644-A286-7A98D7AE6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d6302-fb0d-49f0-90cc-8cd2410670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DC2F71-2F44-4D72-A353-986768787840}">
  <ds:schemaRefs>
    <ds:schemaRef ds:uri="http://schemas.microsoft.com/office/2006/documentManagement/types"/>
    <ds:schemaRef ds:uri="d53d6302-fb0d-49f0-90cc-8cd241067010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420633-C588-4445-BBED-6661526659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969</Words>
  <Application>Microsoft Office PowerPoint</Application>
  <PresentationFormat>Grand écran</PresentationFormat>
  <Paragraphs>102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/>
      <vt:lpstr>CR-GR-HSE-418 – Exigences HSE pour la circulation sur site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Aurelie SALA</cp:lastModifiedBy>
  <cp:revision>316</cp:revision>
  <cp:lastPrinted>2019-07-22T11:06:08Z</cp:lastPrinted>
  <dcterms:modified xsi:type="dcterms:W3CDTF">2020-10-14T15:10:10Z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0x010100785997F783EAA44AA0A8C9F937F52C3E</vt:lpwstr>
  </property>
  <property fmtid="{D5CDD505-2E9C-101B-9397-08002B2CF9AE}" pid="3" name="MSIP_Label_2b30ed1b-e95f-40b5-af89-828263f287a7_Enabled">
    <vt:lpwstr>True</vt:lpwstr>
  </property>
  <property fmtid="{D5CDD505-2E9C-101B-9397-08002B2CF9AE}" pid="4" name="MSIP_Label_2b30ed1b-e95f-40b5-af89-828263f287a7_SiteId">
    <vt:lpwstr>329e91b0-e21f-48fb-a071-456717ecc28e</vt:lpwstr>
  </property>
  <property fmtid="{D5CDD505-2E9C-101B-9397-08002B2CF9AE}" pid="5" name="MSIP_Label_2b30ed1b-e95f-40b5-af89-828263f287a7_Owner">
    <vt:lpwstr>aurelie.sala@total.com</vt:lpwstr>
  </property>
  <property fmtid="{D5CDD505-2E9C-101B-9397-08002B2CF9AE}" pid="6" name="MSIP_Label_2b30ed1b-e95f-40b5-af89-828263f287a7_SetDate">
    <vt:lpwstr>2020-07-23T15:10:44.0736386Z</vt:lpwstr>
  </property>
  <property fmtid="{D5CDD505-2E9C-101B-9397-08002B2CF9AE}" pid="7" name="MSIP_Label_2b30ed1b-e95f-40b5-af89-828263f287a7_Name">
    <vt:lpwstr>Restricted</vt:lpwstr>
  </property>
  <property fmtid="{D5CDD505-2E9C-101B-9397-08002B2CF9AE}" pid="8" name="MSIP_Label_2b30ed1b-e95f-40b5-af89-828263f287a7_Application">
    <vt:lpwstr>Microsoft Azure Information Protection</vt:lpwstr>
  </property>
  <property fmtid="{D5CDD505-2E9C-101B-9397-08002B2CF9AE}" pid="9" name="MSIP_Label_2b30ed1b-e95f-40b5-af89-828263f287a7_ActionId">
    <vt:lpwstr>d5f1111c-38c3-48c2-97e7-b26821c1e53b</vt:lpwstr>
  </property>
  <property fmtid="{D5CDD505-2E9C-101B-9397-08002B2CF9AE}" pid="10" name="MSIP_Label_2b30ed1b-e95f-40b5-af89-828263f287a7_Extended_MSFT_Method">
    <vt:lpwstr>Automatic</vt:lpwstr>
  </property>
  <property fmtid="{D5CDD505-2E9C-101B-9397-08002B2CF9AE}" pid="11" name="Sensitivity">
    <vt:lpwstr>Restricted</vt:lpwstr>
  </property>
</Properties>
</file>