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4649"/>
    <a:srgbClr val="F7941D"/>
    <a:srgbClr val="FFC800"/>
    <a:srgbClr val="285AFF"/>
    <a:srgbClr val="5079FF"/>
    <a:srgbClr val="009BFF"/>
    <a:srgbClr val="F20035"/>
    <a:srgbClr val="000000"/>
    <a:srgbClr val="004494"/>
    <a:srgbClr val="FED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ADC1C1-4355-477C-802A-D62FD3387DC8}" v="10" dt="2022-04-26T14:03:29.361"/>
    <p1510:client id="{7EDC4C6F-C9FE-4783-B28A-8BD30C0FCC1B}" v="18" dt="2022-04-26T13:45:56.067"/>
  </p1510:revLst>
</p1510:revInfo>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2982" y="108"/>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iel DE KOSTER" userId="7d7c490e-1e4b-4bd1-978a-bd0aaf19c382" providerId="ADAL" clId="{4EADC1C1-4355-477C-802A-D62FD3387DC8}"/>
    <pc:docChg chg="custSel modSld">
      <pc:chgData name="Michiel DE KOSTER" userId="7d7c490e-1e4b-4bd1-978a-bd0aaf19c382" providerId="ADAL" clId="{4EADC1C1-4355-477C-802A-D62FD3387DC8}" dt="2022-04-26T14:03:29.361" v="46"/>
      <pc:docMkLst>
        <pc:docMk/>
      </pc:docMkLst>
      <pc:sldChg chg="modSp mod">
        <pc:chgData name="Michiel DE KOSTER" userId="7d7c490e-1e4b-4bd1-978a-bd0aaf19c382" providerId="ADAL" clId="{4EADC1C1-4355-477C-802A-D62FD3387DC8}" dt="2022-04-26T13:46:23.505" v="4" actId="1035"/>
        <pc:sldMkLst>
          <pc:docMk/>
          <pc:sldMk cId="3920847002" sldId="272"/>
        </pc:sldMkLst>
        <pc:spChg chg="mod">
          <ac:chgData name="Michiel DE KOSTER" userId="7d7c490e-1e4b-4bd1-978a-bd0aaf19c382" providerId="ADAL" clId="{4EADC1C1-4355-477C-802A-D62FD3387DC8}" dt="2022-04-26T13:46:23.505" v="4" actId="1035"/>
          <ac:spMkLst>
            <pc:docMk/>
            <pc:sldMk cId="3920847002" sldId="272"/>
            <ac:spMk id="26" creationId="{86D83647-D2F5-45E7-9102-A36BE5B37D24}"/>
          </ac:spMkLst>
        </pc:spChg>
      </pc:sldChg>
      <pc:sldChg chg="modSp mod">
        <pc:chgData name="Michiel DE KOSTER" userId="7d7c490e-1e4b-4bd1-978a-bd0aaf19c382" providerId="ADAL" clId="{4EADC1C1-4355-477C-802A-D62FD3387DC8}" dt="2022-04-26T13:59:58.372" v="37" actId="20577"/>
        <pc:sldMkLst>
          <pc:docMk/>
          <pc:sldMk cId="1092025909" sldId="285"/>
        </pc:sldMkLst>
        <pc:spChg chg="mod">
          <ac:chgData name="Michiel DE KOSTER" userId="7d7c490e-1e4b-4bd1-978a-bd0aaf19c382" providerId="ADAL" clId="{4EADC1C1-4355-477C-802A-D62FD3387DC8}" dt="2022-04-26T13:59:58.372" v="37" actId="20577"/>
          <ac:spMkLst>
            <pc:docMk/>
            <pc:sldMk cId="1092025909" sldId="285"/>
            <ac:spMk id="2" creationId="{00000000-0000-0000-0000-000000000000}"/>
          </ac:spMkLst>
        </pc:spChg>
        <pc:spChg chg="mod">
          <ac:chgData name="Michiel DE KOSTER" userId="7d7c490e-1e4b-4bd1-978a-bd0aaf19c382" providerId="ADAL" clId="{4EADC1C1-4355-477C-802A-D62FD3387DC8}" dt="2022-04-26T13:58:54.299" v="30" actId="14100"/>
          <ac:spMkLst>
            <pc:docMk/>
            <pc:sldMk cId="1092025909" sldId="285"/>
            <ac:spMk id="7" creationId="{A304F54B-97C3-4E13-8E1C-90D615BD7F02}"/>
          </ac:spMkLst>
        </pc:spChg>
        <pc:spChg chg="mod">
          <ac:chgData name="Michiel DE KOSTER" userId="7d7c490e-1e4b-4bd1-978a-bd0aaf19c382" providerId="ADAL" clId="{4EADC1C1-4355-477C-802A-D62FD3387DC8}" dt="2022-04-26T13:57:54.198" v="17" actId="20577"/>
          <ac:spMkLst>
            <pc:docMk/>
            <pc:sldMk cId="1092025909" sldId="285"/>
            <ac:spMk id="18" creationId="{F44AEE55-6713-40B8-BEBB-5FF28295E249}"/>
          </ac:spMkLst>
        </pc:spChg>
      </pc:sldChg>
      <pc:sldChg chg="addSp delSp mod addCm modCm">
        <pc:chgData name="Michiel DE KOSTER" userId="7d7c490e-1e4b-4bd1-978a-bd0aaf19c382" providerId="ADAL" clId="{4EADC1C1-4355-477C-802A-D62FD3387DC8}" dt="2022-04-26T14:03:29.361" v="46"/>
        <pc:sldMkLst>
          <pc:docMk/>
          <pc:sldMk cId="2152224845" sldId="287"/>
        </pc:sldMkLst>
        <pc:spChg chg="add del">
          <ac:chgData name="Michiel DE KOSTER" userId="7d7c490e-1e4b-4bd1-978a-bd0aaf19c382" providerId="ADAL" clId="{4EADC1C1-4355-477C-802A-D62FD3387DC8}" dt="2022-04-26T14:02:09.105" v="42" actId="478"/>
          <ac:spMkLst>
            <pc:docMk/>
            <pc:sldMk cId="2152224845" sldId="287"/>
            <ac:spMk id="22" creationId="{6EE87676-EF1D-4A8A-85DA-7254CE65EEB3}"/>
          </ac:spMkLst>
        </pc:spChg>
      </pc:sldChg>
    </pc:docChg>
  </pc:docChgLst>
  <pc:docChgLst>
    <pc:chgData name="Michiel DE KOSTER" userId="S::michiel.de-koster@totalenergies.com::7d7c490e-1e4b-4bd1-978a-bd0aaf19c382" providerId="AD" clId="Web-{7EDC4C6F-C9FE-4783-B28A-8BD30C0FCC1B}"/>
    <pc:docChg chg="modSld">
      <pc:chgData name="Michiel DE KOSTER" userId="S::michiel.de-koster@totalenergies.com::7d7c490e-1e4b-4bd1-978a-bd0aaf19c382" providerId="AD" clId="Web-{7EDC4C6F-C9FE-4783-B28A-8BD30C0FCC1B}" dt="2022-04-26T13:45:56.067" v="15" actId="1076"/>
      <pc:docMkLst>
        <pc:docMk/>
      </pc:docMkLst>
      <pc:sldChg chg="modSp">
        <pc:chgData name="Michiel DE KOSTER" userId="S::michiel.de-koster@totalenergies.com::7d7c490e-1e4b-4bd1-978a-bd0aaf19c382" providerId="AD" clId="Web-{7EDC4C6F-C9FE-4783-B28A-8BD30C0FCC1B}" dt="2022-04-26T13:45:56.067" v="15" actId="1076"/>
        <pc:sldMkLst>
          <pc:docMk/>
          <pc:sldMk cId="3920847002" sldId="272"/>
        </pc:sldMkLst>
        <pc:spChg chg="mod">
          <ac:chgData name="Michiel DE KOSTER" userId="S::michiel.de-koster@totalenergies.com::7d7c490e-1e4b-4bd1-978a-bd0aaf19c382" providerId="AD" clId="Web-{7EDC4C6F-C9FE-4783-B28A-8BD30C0FCC1B}" dt="2022-04-26T13:45:56.067" v="15" actId="1076"/>
          <ac:spMkLst>
            <pc:docMk/>
            <pc:sldMk cId="3920847002" sldId="272"/>
            <ac:spMk id="26" creationId="{86D83647-D2F5-45E7-9102-A36BE5B37D24}"/>
          </ac:spMkLst>
        </pc:spChg>
      </pc:sldChg>
    </pc:docChg>
  </pc:docChgLst>
  <pc:docChgLst>
    <pc:chgData name="Nicolas FOREST" userId="74d7feb1-6457-475c-bfcc-0f29457bb0a4" providerId="ADAL" clId="{525A7EE1-320C-4269-98A6-ABBE198D7FD6}"/>
    <pc:docChg chg="custSel modSld">
      <pc:chgData name="Nicolas FOREST" userId="74d7feb1-6457-475c-bfcc-0f29457bb0a4" providerId="ADAL" clId="{525A7EE1-320C-4269-98A6-ABBE198D7FD6}" dt="2022-04-20T11:23:09.192" v="18" actId="1589"/>
      <pc:docMkLst>
        <pc:docMk/>
      </pc:docMkLst>
      <pc:sldChg chg="modSp mod addCm">
        <pc:chgData name="Nicolas FOREST" userId="74d7feb1-6457-475c-bfcc-0f29457bb0a4" providerId="ADAL" clId="{525A7EE1-320C-4269-98A6-ABBE198D7FD6}" dt="2022-04-20T11:22:44.172" v="4" actId="1589"/>
        <pc:sldMkLst>
          <pc:docMk/>
          <pc:sldMk cId="3920847002" sldId="272"/>
        </pc:sldMkLst>
        <pc:spChg chg="mod">
          <ac:chgData name="Nicolas FOREST" userId="74d7feb1-6457-475c-bfcc-0f29457bb0a4" providerId="ADAL" clId="{525A7EE1-320C-4269-98A6-ABBE198D7FD6}" dt="2022-04-20T11:22:34.146" v="3" actId="20577"/>
          <ac:spMkLst>
            <pc:docMk/>
            <pc:sldMk cId="3920847002" sldId="272"/>
            <ac:spMk id="26" creationId="{86D83647-D2F5-45E7-9102-A36BE5B37D24}"/>
          </ac:spMkLst>
        </pc:spChg>
      </pc:sldChg>
      <pc:sldChg chg="modSp mod addCm">
        <pc:chgData name="Nicolas FOREST" userId="74d7feb1-6457-475c-bfcc-0f29457bb0a4" providerId="ADAL" clId="{525A7EE1-320C-4269-98A6-ABBE198D7FD6}" dt="2022-04-20T11:23:09.192" v="18" actId="1589"/>
        <pc:sldMkLst>
          <pc:docMk/>
          <pc:sldMk cId="1092025909" sldId="285"/>
        </pc:sldMkLst>
        <pc:spChg chg="mod">
          <ac:chgData name="Nicolas FOREST" userId="74d7feb1-6457-475c-bfcc-0f29457bb0a4" providerId="ADAL" clId="{525A7EE1-320C-4269-98A6-ABBE198D7FD6}" dt="2022-04-20T11:23:03.103" v="17" actId="20577"/>
          <ac:spMkLst>
            <pc:docMk/>
            <pc:sldMk cId="1092025909" sldId="285"/>
            <ac:spMk id="18" creationId="{F44AEE55-6713-40B8-BEBB-5FF28295E24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19/05/2022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19/05/2022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Notion de gestion des organisations pour la sécurité : </a:t>
            </a:r>
          </a:p>
          <a:p>
            <a:r>
              <a:rPr lang="fr-FR">
                <a:cs typeface="Calibri"/>
              </a:rPr>
              <a:t>Prendre des situations concrètes et précises. Instancier la discussion (partir du particulier pour généraliser).</a:t>
            </a:r>
            <a:endParaRPr lang="fr-FR"/>
          </a:p>
          <a:p>
            <a:r>
              <a:rPr lang="fr-FR"/>
              <a:t>Favoriser la constitution des points de vue collectifs.</a:t>
            </a:r>
            <a:endParaRPr lang="fr-FR">
              <a:cs typeface="Calibri"/>
            </a:endParaRPr>
          </a:p>
          <a:p>
            <a:r>
              <a:rPr lang="fr-FR"/>
              <a:t>Donner la possibilité d'agir face au danger, avoir de la prise individuelle et collective.</a:t>
            </a:r>
            <a:endParaRPr lang="fr-FR">
              <a:cs typeface="Calibri"/>
            </a:endParaRPr>
          </a:p>
          <a:p>
            <a:r>
              <a:rPr lang="fr-FR">
                <a:cs typeface="Calibri"/>
              </a:rPr>
              <a:t>Limiter les stratégies collectives de défense (focus sur l'objectif a réaliser et non sur les dangers).</a:t>
            </a:r>
          </a:p>
          <a:p>
            <a:r>
              <a:rPr lang="fr-FR">
                <a:cs typeface="Calibri"/>
              </a:rPr>
              <a:t>Rapporter localement les échanges pour prise en compte par le management.</a:t>
            </a:r>
          </a:p>
          <a:p>
            <a:r>
              <a:rPr lang="fr-FR">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6163" y="5600588"/>
            <a:ext cx="3009662" cy="3733361"/>
          </a:xfrm>
          <a:ln w="25400">
            <a:solidFill>
              <a:srgbClr val="F7941D"/>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a:ln>
                <a:noFill/>
              </a:ln>
              <a:solidFill>
                <a:srgbClr val="374649"/>
              </a:solidFill>
              <a:effectLst/>
              <a:uLnTx/>
              <a:uFillTx/>
              <a:latin typeface="Roboto"/>
              <a:ea typeface="Roboto"/>
              <a:cs typeface="Arial"/>
            </a:endParaRPr>
          </a:p>
          <a:p>
            <a:pPr marL="266700" lvl="1" indent="-82550">
              <a:spcBef>
                <a:spcPts val="600"/>
              </a:spcBef>
              <a:spcAft>
                <a:spcPts val="600"/>
              </a:spcAft>
              <a:buClr>
                <a:srgbClr val="F7941D"/>
              </a:buClr>
              <a:buFont typeface="Arial" panose="020B0604020202020204" pitchFamily="34" charset="0"/>
              <a:buChar char="•"/>
            </a:pPr>
            <a:r>
              <a:rPr lang="fr-FR" sz="1050">
                <a:solidFill>
                  <a:srgbClr val="374649"/>
                </a:solidFill>
                <a:latin typeface="Roboto"/>
                <a:ea typeface="Roboto"/>
              </a:rPr>
              <a:t>Réserver un créneau ;</a:t>
            </a:r>
          </a:p>
          <a:p>
            <a:pPr marL="266700" lvl="1" indent="-82550">
              <a:spcBef>
                <a:spcPts val="600"/>
              </a:spcBef>
              <a:spcAft>
                <a:spcPts val="600"/>
              </a:spcAft>
              <a:buClr>
                <a:srgbClr val="F7941D"/>
              </a:buClr>
              <a:buFont typeface="Arial" panose="020B0604020202020204" pitchFamily="34" charset="0"/>
              <a:buChar char="•"/>
            </a:pPr>
            <a:r>
              <a:rPr lang="fr-FR" sz="1050">
                <a:solidFill>
                  <a:srgbClr val="374649"/>
                </a:solidFill>
                <a:latin typeface="Roboto"/>
                <a:ea typeface="Roboto"/>
              </a:rPr>
              <a:t>Inviter les collaborateurs par groupe de 5 à 15 personnes maximum.</a:t>
            </a:r>
            <a:br>
              <a:rPr lang="fr-FR" sz="1050">
                <a:latin typeface="Roboto" panose="02000000000000000000" pitchFamily="2" charset="0"/>
                <a:ea typeface="Roboto" panose="02000000000000000000" pitchFamily="2" charset="0"/>
              </a:rPr>
            </a:br>
            <a:endParaRPr lang="fr-FR" sz="1050">
              <a:latin typeface="Roboto" panose="02000000000000000000" pitchFamily="2" charset="0"/>
              <a:ea typeface="Roboto" panose="02000000000000000000" pitchFamily="2" charset="0"/>
            </a:endParaRPr>
          </a:p>
          <a:p>
            <a:pPr marL="88900"/>
            <a:r>
              <a:rPr lang="fr-FR" sz="1100">
                <a:solidFill>
                  <a:srgbClr val="374649"/>
                </a:solidFill>
                <a:latin typeface="Roboto"/>
                <a:ea typeface="Roboto"/>
              </a:rPr>
              <a:t>Qui y participe ? </a:t>
            </a:r>
          </a:p>
          <a:p>
            <a:pPr marL="260350" lvl="1" indent="-82550">
              <a:buClr>
                <a:srgbClr val="F7941D"/>
              </a:buClr>
              <a:buFont typeface="Arial" panose="020B0604020202020204" pitchFamily="34" charset="0"/>
              <a:buChar char="•"/>
            </a:pPr>
            <a:r>
              <a:rPr lang="fr-FR" sz="105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a:latin typeface="Roboto" panose="02000000000000000000" pitchFamily="2" charset="0"/>
              <a:ea typeface="Roboto" panose="02000000000000000000" pitchFamily="2" charset="0"/>
            </a:endParaRPr>
          </a:p>
          <a:p>
            <a:pPr marL="88900"/>
            <a:r>
              <a:rPr lang="fr-FR" sz="1100">
                <a:solidFill>
                  <a:srgbClr val="374649"/>
                </a:solidFill>
                <a:latin typeface="Roboto"/>
                <a:ea typeface="Roboto"/>
              </a:rPr>
              <a:t>Qui anime l’atelier ? </a:t>
            </a:r>
          </a:p>
          <a:p>
            <a:pPr marL="260350" lvl="2" indent="-82550">
              <a:buClr>
                <a:srgbClr val="F7941D"/>
              </a:buClr>
              <a:buFont typeface="Arial" panose="020B0604020202020204" pitchFamily="34" charset="0"/>
              <a:buChar char="•"/>
            </a:pPr>
            <a:r>
              <a:rPr lang="fr-FR" sz="1050">
                <a:solidFill>
                  <a:srgbClr val="374649"/>
                </a:solidFill>
                <a:latin typeface="Roboto"/>
                <a:ea typeface="Roboto"/>
              </a:rPr>
              <a:t>Un manager </a:t>
            </a:r>
            <a:r>
              <a:rPr lang="fr-FR" sz="1050">
                <a:solidFill>
                  <a:srgbClr val="374649"/>
                </a:solidFill>
              </a:rPr>
              <a:t>de service ou d’équipe</a:t>
            </a:r>
            <a:r>
              <a:rPr lang="fr-FR" sz="1050">
                <a:solidFill>
                  <a:srgbClr val="374649"/>
                </a:solidFill>
                <a:latin typeface="Roboto"/>
                <a:ea typeface="Roboto"/>
              </a:rPr>
              <a:t>.</a:t>
            </a:r>
          </a:p>
          <a:p>
            <a:pPr marL="88900" lvl="1">
              <a:buClr>
                <a:srgbClr val="F7941D"/>
              </a:buClr>
              <a:buFont typeface="Arial" panose="020B0604020202020204" pitchFamily="34" charset="0"/>
              <a:buChar char="•"/>
            </a:pPr>
            <a:endParaRPr lang="fr-FR" sz="1050">
              <a:latin typeface="Roboto" panose="02000000000000000000" pitchFamily="2" charset="0"/>
              <a:ea typeface="Roboto" panose="02000000000000000000" pitchFamily="2" charset="0"/>
            </a:endParaRPr>
          </a:p>
          <a:p>
            <a:pPr marL="88900" lvl="1" defTabSz="257178">
              <a:buSzPct val="120000"/>
            </a:pPr>
            <a:r>
              <a:rPr lang="fr-FR" sz="1100" b="1">
                <a:solidFill>
                  <a:srgbClr val="374649"/>
                </a:solidFill>
                <a:latin typeface="Roboto"/>
                <a:ea typeface="Roboto"/>
              </a:rPr>
              <a:t>Où réaliser l’atelier ?</a:t>
            </a:r>
          </a:p>
          <a:p>
            <a:pPr marL="266700" lvl="2" indent="-88900">
              <a:buClr>
                <a:srgbClr val="F7941D"/>
              </a:buClr>
              <a:buFont typeface="Arial" panose="020B0604020202020204" pitchFamily="34" charset="0"/>
              <a:buChar char="•"/>
            </a:pPr>
            <a:r>
              <a:rPr lang="fr-FR" sz="1050">
                <a:solidFill>
                  <a:srgbClr val="374649"/>
                </a:solidFill>
                <a:latin typeface="Roboto"/>
                <a:ea typeface="Roboto"/>
              </a:rPr>
              <a:t>Dans une salle de réunion équipée d’un projecteur et sur le terrain lorsque cela est possible.</a:t>
            </a:r>
          </a:p>
          <a:p>
            <a:pPr lvl="1" defTabSz="257178">
              <a:buSzPct val="120000"/>
            </a:pPr>
            <a:endParaRPr lang="fr-FR" sz="1400" b="1">
              <a:solidFill>
                <a:schemeClr val="accent4"/>
              </a:solidFill>
            </a:endParaRPr>
          </a:p>
          <a:p>
            <a:endParaRPr lang="fr-FR"/>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a:solidFill>
                  <a:srgbClr val="F7941D"/>
                </a:solidFill>
                <a:latin typeface="Roboto" panose="02000000000000000000" pitchFamily="2" charset="0"/>
                <a:ea typeface="Roboto" panose="02000000000000000000" pitchFamily="2" charset="0"/>
              </a:rPr>
              <a:t>Guide atelier de déploiement </a:t>
            </a:r>
            <a:r>
              <a:rPr lang="fr-FR" sz="1600">
                <a:solidFill>
                  <a:srgbClr val="374649"/>
                </a:solidFill>
                <a:latin typeface="Roboto" panose="02000000000000000000" pitchFamily="2" charset="0"/>
                <a:ea typeface="Roboto" panose="02000000000000000000" pitchFamily="2" charset="0"/>
              </a:rPr>
              <a:t>règle d’or 12 - ‘’Ligne de danger’’</a:t>
            </a:r>
            <a:endParaRPr lang="fr-FR" sz="230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a:solidFill>
                  <a:srgbClr val="374649"/>
                </a:solidFill>
                <a:latin typeface="Roboto"/>
                <a:ea typeface="Roboto"/>
              </a:rPr>
              <a:t>Les </a:t>
            </a:r>
            <a:r>
              <a:rPr lang="fr-FR" sz="1050" b="1">
                <a:solidFill>
                  <a:srgbClr val="374649"/>
                </a:solidFill>
                <a:latin typeface="Roboto"/>
                <a:ea typeface="Roboto"/>
              </a:rPr>
              <a:t>nouvelles Règles d’or </a:t>
            </a:r>
            <a:r>
              <a:rPr lang="fr-FR" sz="1050">
                <a:solidFill>
                  <a:srgbClr val="374649"/>
                </a:solidFill>
                <a:latin typeface="Roboto"/>
                <a:ea typeface="Roboto"/>
              </a:rPr>
              <a:t>de TotalEnergies évoluent avec l’utilisation du '’je’’ dans </a:t>
            </a:r>
            <a:br>
              <a:rPr lang="fr-FR" sz="1050">
                <a:latin typeface="Roboto"/>
                <a:ea typeface="Roboto"/>
              </a:rPr>
            </a:br>
            <a:r>
              <a:rPr lang="fr-FR" sz="1050">
                <a:solidFill>
                  <a:srgbClr val="374649"/>
                </a:solidFill>
                <a:latin typeface="Roboto"/>
                <a:ea typeface="Roboto"/>
              </a:rPr>
              <a:t>la formulation des prescriptions et le remplacement des thèmes des Règles 11 &amp; 12 par ‘’Travail à chaud’’ et ‘’Ligne de danger’’.</a:t>
            </a:r>
          </a:p>
          <a:p>
            <a:pPr marL="0" lvl="1"/>
            <a:endParaRPr lang="fr-FR" sz="1050">
              <a:solidFill>
                <a:srgbClr val="374649"/>
              </a:solidFill>
              <a:latin typeface="Roboto" panose="02000000000000000000" pitchFamily="2" charset="0"/>
              <a:ea typeface="Roboto" panose="02000000000000000000" pitchFamily="2" charset="0"/>
            </a:endParaRPr>
          </a:p>
          <a:p>
            <a:pPr marL="0" lvl="1"/>
            <a:r>
              <a:rPr lang="fr-FR" sz="1050">
                <a:solidFill>
                  <a:srgbClr val="374649"/>
                </a:solidFill>
                <a:latin typeface="Roboto"/>
                <a:ea typeface="Roboto"/>
              </a:rPr>
              <a:t>Pour garantir une efficacité optimum </a:t>
            </a:r>
            <a:br>
              <a:rPr lang="fr-FR" sz="1050">
                <a:latin typeface="Roboto"/>
                <a:ea typeface="Roboto"/>
              </a:rPr>
            </a:br>
            <a:r>
              <a:rPr lang="fr-FR" sz="1050">
                <a:solidFill>
                  <a:srgbClr val="374649"/>
                </a:solidFill>
                <a:latin typeface="Roboto"/>
                <a:ea typeface="Roboto"/>
              </a:rPr>
              <a:t>des Règles d’or, il est nécessaire que tous </a:t>
            </a:r>
            <a:br>
              <a:rPr lang="fr-FR" sz="1050">
                <a:latin typeface="Roboto"/>
                <a:ea typeface="Roboto"/>
              </a:rPr>
            </a:br>
            <a:r>
              <a:rPr lang="fr-FR" sz="1050">
                <a:solidFill>
                  <a:srgbClr val="374649"/>
                </a:solidFill>
                <a:latin typeface="Roboto"/>
                <a:ea typeface="Roboto"/>
              </a:rPr>
              <a:t>les collaborateurs de TotalEnergies et des Entreprises Partenaires aient la possibilité </a:t>
            </a:r>
            <a:br>
              <a:rPr lang="fr-FR" sz="1050">
                <a:latin typeface="Roboto"/>
                <a:ea typeface="Roboto"/>
              </a:rPr>
            </a:br>
            <a:r>
              <a:rPr lang="fr-FR" sz="1050">
                <a:solidFill>
                  <a:srgbClr val="374649"/>
                </a:solidFill>
                <a:latin typeface="Roboto"/>
                <a:ea typeface="Roboto"/>
              </a:rPr>
              <a:t>de se les approprier.</a:t>
            </a:r>
          </a:p>
          <a:p>
            <a:pPr marL="0" lvl="1"/>
            <a:endParaRPr lang="fr-FR" sz="1050">
              <a:solidFill>
                <a:srgbClr val="374649"/>
              </a:solidFill>
              <a:latin typeface="Roboto" panose="02000000000000000000" pitchFamily="2" charset="0"/>
              <a:ea typeface="Roboto" panose="02000000000000000000" pitchFamily="2" charset="0"/>
            </a:endParaRPr>
          </a:p>
          <a:p>
            <a:pPr marL="0" lvl="1"/>
            <a:r>
              <a:rPr lang="fr-FR" sz="1050">
                <a:solidFill>
                  <a:srgbClr val="374649"/>
                </a:solidFill>
                <a:latin typeface="Roboto"/>
                <a:ea typeface="Roboto"/>
              </a:rPr>
              <a:t>Cette </a:t>
            </a:r>
            <a:r>
              <a:rPr lang="fr-FR" sz="1050" b="1">
                <a:solidFill>
                  <a:srgbClr val="374649"/>
                </a:solidFill>
                <a:latin typeface="Roboto"/>
                <a:ea typeface="Roboto"/>
              </a:rPr>
              <a:t>appropriation</a:t>
            </a:r>
            <a:r>
              <a:rPr lang="fr-FR" sz="1050">
                <a:solidFill>
                  <a:srgbClr val="374649"/>
                </a:solidFill>
                <a:latin typeface="Roboto"/>
                <a:ea typeface="Roboto"/>
              </a:rPr>
              <a:t> est organisée en deux phases : </a:t>
            </a:r>
            <a:endParaRPr lang="fr-FR" sz="1050">
              <a:solidFill>
                <a:srgbClr val="374649"/>
              </a:solidFill>
              <a:latin typeface="Roboto" panose="02000000000000000000" pitchFamily="2" charset="0"/>
              <a:ea typeface="Roboto" panose="02000000000000000000" pitchFamily="2" charset="0"/>
            </a:endParaRPr>
          </a:p>
          <a:p>
            <a:pPr marL="171450" lvl="1" indent="-171450">
              <a:buClr>
                <a:srgbClr val="F7941D"/>
              </a:buClr>
              <a:buFont typeface="Arial" panose="020B0604020202020204" pitchFamily="34" charset="0"/>
              <a:buChar char="•"/>
            </a:pPr>
            <a:r>
              <a:rPr lang="fr-FR" sz="1050">
                <a:solidFill>
                  <a:srgbClr val="374649"/>
                </a:solidFill>
                <a:latin typeface="Roboto"/>
                <a:ea typeface="Roboto"/>
              </a:rPr>
              <a:t>Phase 1 lors de la JMS 2022 : communiquer </a:t>
            </a:r>
            <a:br>
              <a:rPr lang="fr-FR" sz="1050">
                <a:latin typeface="Roboto"/>
                <a:ea typeface="Roboto"/>
              </a:rPr>
            </a:br>
            <a:r>
              <a:rPr lang="fr-FR" sz="1050">
                <a:solidFill>
                  <a:srgbClr val="374649"/>
                </a:solidFill>
                <a:latin typeface="Roboto"/>
                <a:ea typeface="Roboto"/>
              </a:rPr>
              <a:t>les nouvelles Règles d’or ;</a:t>
            </a:r>
          </a:p>
          <a:p>
            <a:pPr marL="171450" lvl="1" indent="-171450">
              <a:spcBef>
                <a:spcPts val="600"/>
              </a:spcBef>
              <a:buClr>
                <a:srgbClr val="F7941D"/>
              </a:buClr>
              <a:buFont typeface="Arial" panose="020B0604020202020204" pitchFamily="34" charset="0"/>
              <a:buChar char="•"/>
            </a:pPr>
            <a:r>
              <a:rPr lang="fr-FR" sz="1050">
                <a:solidFill>
                  <a:srgbClr val="374649"/>
                </a:solidFill>
                <a:latin typeface="Roboto"/>
                <a:ea typeface="Roboto"/>
              </a:rPr>
              <a:t>Phase 2 actuelle : après avoir présenté le kit </a:t>
            </a:r>
            <a:br>
              <a:rPr lang="fr-FR" sz="1050">
                <a:latin typeface="Roboto"/>
                <a:ea typeface="Roboto"/>
              </a:rPr>
            </a:br>
            <a:r>
              <a:rPr lang="fr-FR" sz="1050">
                <a:solidFill>
                  <a:srgbClr val="374649"/>
                </a:solidFill>
                <a:latin typeface="Roboto"/>
                <a:ea typeface="Roboto"/>
              </a:rPr>
              <a:t>de déploiement de la Règle d’or 12, discuter les manières de mettre en œuvre les prescriptions</a:t>
            </a:r>
            <a:r>
              <a:rPr lang="fr-FR" sz="100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F7941D"/>
          </a:solidFill>
          <a:ln w="19050">
            <a:noFill/>
          </a:ln>
        </p:spPr>
        <p:txBody>
          <a:bodyPr wrap="square" lIns="91440" tIns="45720" rIns="91440" bIns="45720" anchor="ctr" anchorCtr="0">
            <a:noAutofit/>
          </a:bodyPr>
          <a:lstStyle/>
          <a:p>
            <a:pPr algn="ctr"/>
            <a:r>
              <a:rPr lang="fr-FR" sz="1400">
                <a:solidFill>
                  <a:schemeClr val="bg1"/>
                </a:solidFill>
                <a:latin typeface="Roboto"/>
                <a:ea typeface="Roboto"/>
                <a:cs typeface="Arial"/>
              </a:rPr>
              <a:t>Associé au kit de déploiement, </a:t>
            </a:r>
            <a:br>
              <a:rPr lang="fr-FR" sz="1400">
                <a:solidFill>
                  <a:schemeClr val="bg1"/>
                </a:solidFill>
                <a:latin typeface="Roboto"/>
                <a:ea typeface="Roboto"/>
                <a:cs typeface="Arial"/>
              </a:rPr>
            </a:br>
            <a:r>
              <a:rPr lang="fr-FR" sz="1400">
                <a:solidFill>
                  <a:schemeClr val="bg1"/>
                </a:solidFill>
                <a:latin typeface="Roboto"/>
                <a:ea typeface="Roboto"/>
                <a:cs typeface="Arial"/>
              </a:rPr>
              <a:t>ce guide est conçu pour vous aider à organiser et à animer un atelier de déploiement pour la Règle d’or 12</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7142" y="3000641"/>
            <a:ext cx="3015270" cy="2116131"/>
          </a:xfrm>
          <a:prstGeom prst="rect">
            <a:avLst/>
          </a:prstGeom>
          <a:noFill/>
          <a:ln w="19050">
            <a:solidFill>
              <a:srgbClr val="F7941D"/>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F7941D"/>
              </a:buClr>
              <a:buFont typeface="Arial" panose="020B0604020202020204" pitchFamily="34" charset="0"/>
              <a:buChar char="•"/>
            </a:pPr>
            <a:r>
              <a:rPr lang="fr-FR" sz="1050">
                <a:solidFill>
                  <a:srgbClr val="374649"/>
                </a:solidFill>
                <a:latin typeface="Roboto"/>
                <a:ea typeface="Roboto"/>
                <a:cs typeface="Arial"/>
              </a:rPr>
              <a:t>Passer en revue les prescriptions de la Règle d’or 12 et le kit de déploiement associé ;</a:t>
            </a:r>
          </a:p>
          <a:p>
            <a:pPr marL="182245" lvl="1" indent="-82550" defTabSz="300042">
              <a:spcBef>
                <a:spcPts val="600"/>
              </a:spcBef>
              <a:spcAft>
                <a:spcPts val="600"/>
              </a:spcAft>
              <a:buClr>
                <a:srgbClr val="F7941D"/>
              </a:buClr>
              <a:buFont typeface="Arial" panose="020B0604020202020204" pitchFamily="34" charset="0"/>
              <a:buChar char="•"/>
            </a:pPr>
            <a:r>
              <a:rPr lang="fr-FR" sz="105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F7941D"/>
              </a:buClr>
              <a:buFont typeface="Arial" panose="020B0604020202020204" pitchFamily="34" charset="0"/>
              <a:buChar char="•"/>
            </a:pPr>
            <a:r>
              <a:rPr lang="fr-FR" sz="1050">
                <a:solidFill>
                  <a:srgbClr val="374649"/>
                </a:solidFill>
                <a:latin typeface="Roboto"/>
                <a:ea typeface="Roboto"/>
                <a:cs typeface="Arial"/>
              </a:rPr>
              <a:t>Identifier et commenter les </a:t>
            </a:r>
            <a:r>
              <a:rPr lang="fr-FR" sz="1050" b="1">
                <a:solidFill>
                  <a:srgbClr val="374649"/>
                </a:solidFill>
                <a:latin typeface="Roboto"/>
                <a:ea typeface="Roboto"/>
                <a:cs typeface="Arial"/>
              </a:rPr>
              <a:t>bonnes pratiques </a:t>
            </a:r>
            <a:r>
              <a:rPr lang="fr-FR" sz="1050">
                <a:solidFill>
                  <a:srgbClr val="374649"/>
                </a:solidFill>
                <a:latin typeface="Roboto"/>
                <a:ea typeface="Roboto"/>
                <a:cs typeface="Arial"/>
              </a:rPr>
              <a:t>et les </a:t>
            </a:r>
            <a:r>
              <a:rPr lang="fr-FR" sz="1050" b="1">
                <a:solidFill>
                  <a:srgbClr val="374649"/>
                </a:solidFill>
                <a:latin typeface="Roboto"/>
                <a:ea typeface="Roboto"/>
                <a:cs typeface="Arial"/>
              </a:rPr>
              <a:t>difficultés</a:t>
            </a:r>
            <a:r>
              <a:rPr lang="fr-FR" sz="105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F7941D"/>
          </a:solidFill>
          <a:ln w="19050">
            <a:solidFill>
              <a:srgbClr val="F7941D"/>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7941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F7941D"/>
          </a:solidFill>
          <a:ln w="19050">
            <a:solidFill>
              <a:srgbClr val="F7941D"/>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a:t>
            </a:r>
          </a:p>
        </p:txBody>
      </p:sp>
      <p:pic>
        <p:nvPicPr>
          <p:cNvPr id="4" name="Image 3">
            <a:extLst>
              <a:ext uri="{FF2B5EF4-FFF2-40B4-BE49-F238E27FC236}">
                <a16:creationId xmlns:a16="http://schemas.microsoft.com/office/drawing/2014/main" id="{8ADFEC87-A824-44E5-AEE7-AE005A363772}"/>
              </a:ext>
            </a:extLst>
          </p:cNvPr>
          <p:cNvPicPr>
            <a:picLocks noChangeAspect="1"/>
          </p:cNvPicPr>
          <p:nvPr/>
        </p:nvPicPr>
        <p:blipFill>
          <a:blip r:embed="rId10"/>
          <a:stretch>
            <a:fillRect/>
          </a:stretch>
        </p:blipFill>
        <p:spPr>
          <a:xfrm>
            <a:off x="365062" y="5296811"/>
            <a:ext cx="2906776" cy="4037138"/>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F7941D"/>
                </a:solidFill>
                <a:latin typeface="Roboto"/>
                <a:ea typeface="Roboto"/>
              </a:rPr>
              <a:t>PRÉPARER  </a:t>
            </a:r>
            <a:endParaRPr lang="fr-FR" sz="1600" dirty="0">
              <a:solidFill>
                <a:srgbClr val="285AFF"/>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a:solidFill>
                  <a:srgbClr val="F7941D"/>
                </a:solidFill>
                <a:latin typeface="Roboto" panose="02000000000000000000" pitchFamily="2" charset="0"/>
                <a:ea typeface="Roboto" panose="02000000000000000000" pitchFamily="2" charset="0"/>
              </a:rPr>
              <a:t>Guide atelier de déploiement – RO 12</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F7941D"/>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F7941D"/>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F7941D"/>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12 ;</a:t>
            </a:r>
          </a:p>
          <a:p>
            <a:pPr marL="171450" lvl="2" indent="-171450">
              <a:buClr>
                <a:srgbClr val="F7941D"/>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F7941D"/>
                </a:solidFill>
                <a:latin typeface="Roboto"/>
                <a:ea typeface="Roboto"/>
              </a:rPr>
              <a:t>ANIMER</a:t>
            </a:r>
            <a:endParaRPr lang="fr-FR" sz="1600" dirty="0">
              <a:solidFill>
                <a:srgbClr val="F7941D"/>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F7941D"/>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F7941D"/>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F7941D"/>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F7941D"/>
                </a:solidFill>
                <a:latin typeface="Roboto"/>
                <a:ea typeface="Roboto"/>
              </a:rPr>
              <a:t>Présentez le kit de déploiement RO 12…</a:t>
            </a:r>
          </a:p>
          <a:p>
            <a:pPr marL="358775" lvl="1" indent="-82550">
              <a:buClr>
                <a:srgbClr val="F7941D"/>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F7941D"/>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F7941D"/>
                </a:solidFill>
                <a:latin typeface="Roboto"/>
                <a:ea typeface="Roboto"/>
              </a:rPr>
              <a:t>Et vous, comment faites-vous… ?</a:t>
            </a:r>
            <a:r>
              <a:rPr lang="fr-FR" sz="950" b="1" dirty="0">
                <a:solidFill>
                  <a:srgbClr val="285AFF"/>
                </a:solidFill>
                <a:latin typeface="Roboto"/>
                <a:ea typeface="Roboto"/>
              </a:rPr>
              <a:t>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F7941D"/>
                </a:solidFill>
                <a:latin typeface="Roboto"/>
                <a:ea typeface="Roboto"/>
              </a:rPr>
              <a:t>Synthétisez les échanges…</a:t>
            </a:r>
          </a:p>
          <a:p>
            <a:pPr marL="358775" lvl="2" indent="-80645">
              <a:buClr>
                <a:srgbClr val="F7941D"/>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F7941D"/>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F7941D"/>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F7941D"/>
                </a:solidFill>
                <a:latin typeface="Roboto"/>
                <a:ea typeface="Roboto"/>
              </a:rPr>
              <a:t>Consolidez les échanges</a:t>
            </a:r>
          </a:p>
          <a:p>
            <a:pPr marL="358775" lvl="1" indent="-80645">
              <a:buClr>
                <a:srgbClr val="F7941D"/>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F7941D"/>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F7941D"/>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F7941D"/>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F7941D"/>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1</a:t>
            </a:r>
            <a:endParaRPr lang="fr-FR" sz="1013" b="1"/>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F7941D"/>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F7941D"/>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F7941D"/>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4</a:t>
            </a:r>
            <a:endParaRPr lang="fr-FR" sz="1013" b="1"/>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F7941D"/>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5</a:t>
            </a:r>
            <a:endParaRPr lang="fr-FR" sz="1013" b="1"/>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F7941D"/>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2</a:t>
            </a:r>
            <a:endParaRPr lang="fr-FR" sz="1013" b="1"/>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FFC800"/>
              </a:buClr>
              <a:buFont typeface="Arial" panose="020B0604020202020204" pitchFamily="34" charset="0"/>
              <a:buChar char="•"/>
            </a:pPr>
            <a:r>
              <a:rPr lang="fr-FR" sz="1100" b="1">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FFC800"/>
              </a:buClr>
              <a:buFont typeface="Arial" panose="020B0604020202020204" pitchFamily="34" charset="0"/>
              <a:buChar char="•"/>
            </a:pPr>
            <a:r>
              <a:rPr lang="fr-FR" sz="1100" b="1">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FFC800"/>
              </a:buClr>
              <a:buFont typeface="Arial" panose="020B0604020202020204" pitchFamily="34" charset="0"/>
              <a:buChar char="•"/>
            </a:pPr>
            <a:r>
              <a:rPr lang="fr-FR" sz="1100" b="1">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a:solidFill>
                  <a:srgbClr val="F7941D"/>
                </a:solidFill>
                <a:latin typeface="Roboto"/>
                <a:ea typeface="Roboto"/>
              </a:rPr>
              <a:t>Suivez ces quelques conseils d’animation</a:t>
            </a:r>
          </a:p>
          <a:p>
            <a:pPr marL="171450" lvl="1" indent="-85725" algn="just">
              <a:spcBef>
                <a:spcPts val="600"/>
              </a:spcBef>
              <a:spcAft>
                <a:spcPts val="600"/>
              </a:spcAft>
              <a:buClr>
                <a:srgbClr val="F7941D"/>
              </a:buClr>
              <a:buFont typeface="Arial" panose="020B0604020202020204" pitchFamily="34" charset="0"/>
              <a:buChar char="•"/>
            </a:pPr>
            <a:r>
              <a:rPr lang="fr-FR" sz="950" b="1">
                <a:solidFill>
                  <a:srgbClr val="374649"/>
                </a:solidFill>
                <a:latin typeface="Roboto" panose="02000000000000000000" pitchFamily="2" charset="0"/>
                <a:ea typeface="Roboto" panose="02000000000000000000" pitchFamily="2" charset="0"/>
              </a:rPr>
              <a:t>Développez une écoute attentive, </a:t>
            </a:r>
            <a:r>
              <a:rPr lang="fr-FR" sz="95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F7941D"/>
              </a:buClr>
              <a:buFont typeface="Arial" panose="020B0604020202020204" pitchFamily="34" charset="0"/>
              <a:buChar char="•"/>
            </a:pPr>
            <a:r>
              <a:rPr lang="fr-FR" sz="950" b="1">
                <a:solidFill>
                  <a:srgbClr val="374649"/>
                </a:solidFill>
                <a:latin typeface="Roboto" panose="02000000000000000000" pitchFamily="2" charset="0"/>
                <a:ea typeface="Roboto" panose="02000000000000000000" pitchFamily="2" charset="0"/>
              </a:rPr>
              <a:t>Permettez</a:t>
            </a:r>
            <a:r>
              <a:rPr lang="fr-FR" sz="95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F7941D"/>
              </a:buClr>
              <a:buFont typeface="Arial" panose="020B0604020202020204" pitchFamily="34" charset="0"/>
              <a:buChar char="•"/>
            </a:pPr>
            <a:r>
              <a:rPr lang="fr-FR" sz="950" b="1">
                <a:solidFill>
                  <a:srgbClr val="374649"/>
                </a:solidFill>
                <a:latin typeface="Roboto" panose="02000000000000000000" pitchFamily="2" charset="0"/>
                <a:ea typeface="Roboto" panose="02000000000000000000" pitchFamily="2" charset="0"/>
              </a:rPr>
              <a:t>Facilitez les échanges.</a:t>
            </a:r>
            <a:endParaRPr lang="fr-FR" sz="95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a:latin typeface="Roboto" panose="02000000000000000000" pitchFamily="2" charset="0"/>
              <a:ea typeface="Roboto" panose="02000000000000000000" pitchFamily="2" charset="0"/>
            </a:endParaRPr>
          </a:p>
          <a:p>
            <a:pPr lvl="1"/>
            <a:endParaRPr lang="fr-FR"/>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F7941D"/>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F7941D"/>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67808" cy="1268982"/>
          </a:xfrm>
          <a:prstGeom prst="rect">
            <a:avLst/>
          </a:prstGeom>
          <a:noFill/>
          <a:ln>
            <a:solidFill>
              <a:srgbClr val="F7941D"/>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F7941D"/>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F7941D"/>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a:solidFill>
                  <a:srgbClr val="F7941D"/>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4887834"/>
            <a:ext cx="6209675" cy="268288"/>
          </a:xfrm>
          <a:prstGeom prst="rect">
            <a:avLst/>
          </a:prstGeom>
          <a:solidFill>
            <a:srgbClr val="F7941D"/>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360831"/>
            <a:ext cx="6209675" cy="268288"/>
          </a:xfrm>
          <a:prstGeom prst="rect">
            <a:avLst/>
          </a:prstGeom>
          <a:solidFill>
            <a:srgbClr val="F7941D"/>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288311"/>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765640"/>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834270"/>
            <a:ext cx="6343656" cy="1031051"/>
          </a:xfrm>
          <a:prstGeom prst="rect">
            <a:avLst/>
          </a:prstGeom>
          <a:noFill/>
        </p:spPr>
        <p:txBody>
          <a:bodyPr wrap="square" lIns="91440" tIns="45720" rIns="91440" bIns="45720" rtlCol="0" anchor="t">
            <a:spAutoFit/>
          </a:bodyPr>
          <a:lstStyle/>
          <a:p>
            <a:r>
              <a:rPr lang="fr-FR" sz="1400" b="1" dirty="0">
                <a:solidFill>
                  <a:srgbClr val="F7941D"/>
                </a:solidFill>
                <a:latin typeface="Roboto"/>
                <a:ea typeface="Roboto"/>
              </a:rPr>
              <a:t>Et vous, comment faites-vous … ? </a:t>
            </a:r>
            <a:endParaRPr lang="fr-FR" sz="1400" b="1" dirty="0">
              <a:solidFill>
                <a:srgbClr val="F7941D"/>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12.</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230643" y="4774920"/>
            <a:ext cx="6396714" cy="4457980"/>
          </a:xfrm>
          <a:prstGeom prst="roundRect">
            <a:avLst>
              <a:gd name="adj" fmla="val 1717"/>
            </a:avLst>
          </a:prstGeom>
          <a:noFill/>
          <a:ln w="6350">
            <a:solidFill>
              <a:schemeClr val="accent4">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pic>
        <p:nvPicPr>
          <p:cNvPr id="6" name="Image 5">
            <a:extLst>
              <a:ext uri="{FF2B5EF4-FFF2-40B4-BE49-F238E27FC236}">
                <a16:creationId xmlns:a16="http://schemas.microsoft.com/office/drawing/2014/main" id="{7E369F35-AA41-49EE-9FF4-E0BF6FA14836}"/>
              </a:ext>
            </a:extLst>
          </p:cNvPr>
          <p:cNvPicPr>
            <a:picLocks noChangeAspect="1"/>
          </p:cNvPicPr>
          <p:nvPr/>
        </p:nvPicPr>
        <p:blipFill>
          <a:blip r:embed="rId5"/>
          <a:stretch>
            <a:fillRect/>
          </a:stretch>
        </p:blipFill>
        <p:spPr>
          <a:xfrm>
            <a:off x="408885" y="930452"/>
            <a:ext cx="5428373" cy="2818727"/>
          </a:xfrm>
          <a:prstGeom prst="rect">
            <a:avLst/>
          </a:prstGeom>
          <a:ln>
            <a:solidFill>
              <a:schemeClr val="bg1">
                <a:lumMod val="85000"/>
              </a:schemeClr>
            </a:solidFill>
          </a:ln>
        </p:spPr>
      </p:pic>
      <p:sp>
        <p:nvSpPr>
          <p:cNvPr id="15" name="ZoneTexte 14">
            <a:extLst>
              <a:ext uri="{FF2B5EF4-FFF2-40B4-BE49-F238E27FC236}">
                <a16:creationId xmlns:a16="http://schemas.microsoft.com/office/drawing/2014/main" id="{E8AA07E6-5E8A-49D7-8828-2BED23B84C4B}"/>
              </a:ext>
            </a:extLst>
          </p:cNvPr>
          <p:cNvSpPr txBox="1"/>
          <p:nvPr/>
        </p:nvSpPr>
        <p:spPr>
          <a:xfrm rot="833496">
            <a:off x="2523562" y="1386193"/>
            <a:ext cx="3818674" cy="307777"/>
          </a:xfrm>
          <a:prstGeom prst="rect">
            <a:avLst/>
          </a:prstGeom>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RO12</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F7941D"/>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F7941D"/>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7941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094003"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a:t>
            </a:r>
            <a:r>
              <a:rPr lang="fr-FR" sz="800" err="1">
                <a:solidFill>
                  <a:srgbClr val="374649"/>
                </a:solidFill>
              </a:rPr>
              <a:t>TotalEnergies</a:t>
            </a:r>
            <a:r>
              <a:rPr lang="fr-FR">
                <a:solidFill>
                  <a:srgbClr val="374649"/>
                </a:solidFill>
              </a:rPr>
              <a:t> - </a:t>
            </a:r>
            <a:r>
              <a:rPr lang="fr-FR" sz="800">
                <a:solidFill>
                  <a:srgbClr val="374649"/>
                </a:solidFill>
              </a:rPr>
              <a:t>Guide atelier de déploiement</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a:solidFill>
                  <a:srgbClr val="F7941D"/>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F7941D"/>
                </a:solidFill>
                <a:latin typeface="Roboto"/>
                <a:ea typeface="Roboto"/>
                <a:cs typeface="Arial"/>
              </a:rPr>
              <a:t>Remonter une difficulté sur le Yammer dédié </a:t>
            </a:r>
            <a:br>
              <a:rPr lang="fr-FR" sz="1400" b="1" dirty="0">
                <a:solidFill>
                  <a:srgbClr val="F7941D"/>
                </a:solidFill>
                <a:latin typeface="Roboto" panose="02000000000000000000" pitchFamily="2" charset="0"/>
                <a:ea typeface="Roboto" panose="02000000000000000000" pitchFamily="2" charset="0"/>
                <a:cs typeface="Arial"/>
              </a:rPr>
            </a:br>
            <a:r>
              <a:rPr lang="fr-FR" sz="1400" b="1" dirty="0">
                <a:solidFill>
                  <a:srgbClr val="F7941D"/>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7941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4" y="1594190"/>
            <a:ext cx="2030970" cy="3012993"/>
          </a:xfrm>
          <a:prstGeom prst="rect">
            <a:avLst/>
          </a:prstGeom>
          <a:noFill/>
          <a:ln>
            <a:solidFill>
              <a:srgbClr val="F7941D"/>
            </a:solidFill>
          </a:ln>
        </p:spPr>
        <p:txBody>
          <a:bodyPr wrap="square" lIns="91440" tIns="45720" rIns="91440" bIns="45720" rtlCol="0" anchor="t">
            <a:noAutofit/>
          </a:bodyPr>
          <a:lstStyle/>
          <a:p>
            <a:r>
              <a:rPr lang="fr-FR" sz="1200" b="1">
                <a:solidFill>
                  <a:srgbClr val="F7941D"/>
                </a:solidFill>
                <a:latin typeface="Roboto"/>
                <a:ea typeface="Roboto"/>
              </a:rPr>
              <a:t>A quoi cela sert de partager une bonne pratique ?</a:t>
            </a:r>
            <a:endParaRPr lang="fr-FR" sz="1200" b="1">
              <a:solidFill>
                <a:srgbClr val="F7941D"/>
              </a:solidFill>
              <a:latin typeface="Roboto"/>
              <a:ea typeface="Roboto"/>
              <a:cs typeface="Arial"/>
            </a:endParaRPr>
          </a:p>
          <a:p>
            <a:pPr>
              <a:spcBef>
                <a:spcPts val="600"/>
              </a:spcBef>
            </a:pPr>
            <a:r>
              <a:rPr lang="fr-FR" sz="1200" b="1" i="1">
                <a:solidFill>
                  <a:srgbClr val="374649"/>
                </a:solidFill>
                <a:latin typeface="Roboto"/>
                <a:ea typeface="Roboto"/>
              </a:rPr>
              <a:t>Partager une bonne pratique c’est : </a:t>
            </a:r>
            <a:endParaRPr lang="fr-FR" sz="1200" i="1">
              <a:solidFill>
                <a:srgbClr val="374649"/>
              </a:solidFill>
              <a:latin typeface="Arial"/>
              <a:ea typeface="Roboto"/>
              <a:cs typeface="Arial"/>
            </a:endParaRPr>
          </a:p>
          <a:p>
            <a:pPr>
              <a:spcBef>
                <a:spcPts val="600"/>
              </a:spcBef>
            </a:pPr>
            <a:r>
              <a:rPr lang="fr-FR" sz="1200" i="1">
                <a:solidFill>
                  <a:srgbClr val="374649"/>
                </a:solidFill>
                <a:latin typeface="Roboto"/>
                <a:ea typeface="Roboto"/>
              </a:rPr>
              <a:t>- valoriser le professionnalisme de toutes les personnes qui participent à la bonne réalisation d’une activité ; </a:t>
            </a:r>
            <a:endParaRPr lang="fr-FR" sz="1200" i="1">
              <a:solidFill>
                <a:srgbClr val="374649"/>
              </a:solidFill>
              <a:latin typeface="Arial"/>
              <a:ea typeface="Roboto"/>
              <a:cs typeface="Arial"/>
            </a:endParaRPr>
          </a:p>
          <a:p>
            <a:pPr>
              <a:spcBef>
                <a:spcPts val="600"/>
              </a:spcBef>
            </a:pPr>
            <a:r>
              <a:rPr lang="fr-FR" sz="1200" i="1">
                <a:solidFill>
                  <a:srgbClr val="374649"/>
                </a:solidFill>
                <a:latin typeface="Roboto"/>
                <a:ea typeface="Roboto"/>
              </a:rPr>
              <a:t> - transmettre les méthodes utilisées au plus grand nombre afin d’améliorer la sécurité au poste de travail</a:t>
            </a:r>
            <a:r>
              <a:rPr lang="fr-FR" sz="1200" i="1">
                <a:solidFill>
                  <a:srgbClr val="374649"/>
                </a:solidFill>
              </a:rPr>
              <a:t>.</a:t>
            </a:r>
            <a:endParaRPr lang="fr-FR" sz="1200" i="1">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3"/>
            <a:ext cx="2267462" cy="3370163"/>
          </a:xfrm>
          <a:prstGeom prst="rect">
            <a:avLst/>
          </a:prstGeom>
          <a:noFill/>
          <a:ln>
            <a:solidFill>
              <a:srgbClr val="F7941D"/>
            </a:solidFill>
          </a:ln>
        </p:spPr>
        <p:txBody>
          <a:bodyPr wrap="square" lIns="91440" tIns="45720" rIns="91440" bIns="45720" rtlCol="0" anchor="t">
            <a:noAutofit/>
          </a:bodyPr>
          <a:lstStyle>
            <a:defPPr>
              <a:defRPr lang="fr-FR"/>
            </a:defPPr>
            <a:lvl1pPr>
              <a:defRPr sz="1200" b="1"/>
            </a:lvl1pPr>
          </a:lstStyle>
          <a:p>
            <a:r>
              <a:rPr lang="fr-FR" dirty="0">
                <a:solidFill>
                  <a:srgbClr val="F7941D"/>
                </a:solidFill>
                <a:latin typeface="Roboto"/>
                <a:ea typeface="Roboto"/>
              </a:rPr>
              <a:t>A quoi cela sert de remonter une difficulté ?</a:t>
            </a:r>
            <a:endParaRPr lang="fr-FR" dirty="0">
              <a:solidFill>
                <a:srgbClr val="F7941D"/>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a:solidFill>
                  <a:srgbClr val="F7941D"/>
                </a:solidFill>
                <a:latin typeface="Roboto"/>
                <a:ea typeface="Roboto"/>
              </a:rPr>
              <a:t>Comment faire ?</a:t>
            </a:r>
            <a:br>
              <a:rPr lang="fr-FR" sz="1400" b="1">
                <a:solidFill>
                  <a:srgbClr val="F7941D"/>
                </a:solidFill>
                <a:latin typeface="Roboto"/>
                <a:ea typeface="Roboto"/>
              </a:rPr>
            </a:br>
            <a:endParaRPr lang="fr-FR" sz="1400" b="1">
              <a:solidFill>
                <a:srgbClr val="F7941D"/>
              </a:solidFill>
              <a:latin typeface="Roboto"/>
              <a:ea typeface="Roboto"/>
              <a:cs typeface="Arial"/>
            </a:endParaRPr>
          </a:p>
          <a:p>
            <a:pPr marL="171450" indent="-171450">
              <a:spcBef>
                <a:spcPts val="300"/>
              </a:spcBef>
              <a:spcAft>
                <a:spcPts val="300"/>
              </a:spcAft>
              <a:buClr>
                <a:srgbClr val="F7941D"/>
              </a:buClr>
              <a:buFont typeface="Arial" panose="05000000000000000000" pitchFamily="2" charset="2"/>
              <a:buChar char="•"/>
            </a:pPr>
            <a:r>
              <a:rPr lang="fr-FR" sz="1200">
                <a:solidFill>
                  <a:srgbClr val="374649"/>
                </a:solidFill>
                <a:latin typeface="Roboto"/>
                <a:ea typeface="Roboto"/>
              </a:rPr>
              <a:t>Ouvrir la page Safety+ </a:t>
            </a:r>
            <a:r>
              <a:rPr lang="fr-FR" sz="120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a:solidFill>
                  <a:srgbClr val="374649"/>
                </a:solidFill>
                <a:latin typeface="Roboto"/>
                <a:ea typeface="Roboto"/>
              </a:rPr>
              <a:t> depuis un PC </a:t>
            </a:r>
            <a:endParaRPr lang="fr-FR" sz="1200">
              <a:solidFill>
                <a:srgbClr val="374649"/>
              </a:solidFill>
              <a:latin typeface="Roboto"/>
              <a:ea typeface="Roboto"/>
              <a:cs typeface="Arial"/>
            </a:endParaRPr>
          </a:p>
          <a:p>
            <a:pPr marL="171450" indent="-171450">
              <a:spcBef>
                <a:spcPts val="300"/>
              </a:spcBef>
              <a:spcAft>
                <a:spcPts val="300"/>
              </a:spcAft>
              <a:buClr>
                <a:srgbClr val="F7941D"/>
              </a:buClr>
              <a:buFont typeface="Arial" panose="05000000000000000000" pitchFamily="2" charset="2"/>
              <a:buChar char="•"/>
            </a:pPr>
            <a:r>
              <a:rPr lang="fr-FR" sz="1200">
                <a:solidFill>
                  <a:srgbClr val="374649"/>
                </a:solidFill>
                <a:latin typeface="Roboto"/>
                <a:ea typeface="Roboto"/>
              </a:rPr>
              <a:t>Sélectionner une image ou une photo</a:t>
            </a:r>
            <a:endParaRPr lang="fr-FR" sz="1200">
              <a:solidFill>
                <a:srgbClr val="374649"/>
              </a:solidFill>
              <a:latin typeface="Roboto"/>
              <a:ea typeface="Roboto"/>
              <a:cs typeface="Arial"/>
            </a:endParaRPr>
          </a:p>
          <a:p>
            <a:pPr marL="171450" indent="-171450">
              <a:spcBef>
                <a:spcPts val="300"/>
              </a:spcBef>
              <a:spcAft>
                <a:spcPts val="300"/>
              </a:spcAft>
              <a:buClr>
                <a:srgbClr val="F7941D"/>
              </a:buClr>
              <a:buFont typeface="Arial" panose="05000000000000000000" pitchFamily="2" charset="2"/>
              <a:buChar char="•"/>
            </a:pPr>
            <a:r>
              <a:rPr lang="fr-FR" sz="1200">
                <a:solidFill>
                  <a:srgbClr val="374649"/>
                </a:solidFill>
                <a:latin typeface="Roboto"/>
                <a:ea typeface="Roboto"/>
              </a:rPr>
              <a:t>Faites une description de la bonne pratique en rédigeant la première ligne comme ci-après : </a:t>
            </a:r>
            <a:br>
              <a:rPr lang="fr-FR" sz="1200">
                <a:latin typeface="Roboto"/>
              </a:rPr>
            </a:br>
            <a:r>
              <a:rPr lang="fr-FR" sz="1100">
                <a:solidFill>
                  <a:srgbClr val="374649"/>
                </a:solidFill>
                <a:latin typeface="Roboto"/>
                <a:ea typeface="Roboto"/>
              </a:rPr>
              <a:t>‘’DEPLOIEMENT NOUVELLES REGLES D’OR – RO XX’’</a:t>
            </a:r>
            <a:endParaRPr lang="fr-FR" sz="1100">
              <a:solidFill>
                <a:srgbClr val="374649"/>
              </a:solidFill>
              <a:latin typeface="Roboto"/>
              <a:ea typeface="Roboto"/>
              <a:cs typeface="Arial"/>
            </a:endParaRPr>
          </a:p>
          <a:p>
            <a:pPr marL="171450" indent="-171450">
              <a:spcBef>
                <a:spcPts val="300"/>
              </a:spcBef>
              <a:spcAft>
                <a:spcPts val="300"/>
              </a:spcAft>
              <a:buClr>
                <a:srgbClr val="F7941D"/>
              </a:buClr>
              <a:buFont typeface="Arial" panose="05000000000000000000" pitchFamily="2" charset="2"/>
              <a:buChar char="•"/>
            </a:pPr>
            <a:r>
              <a:rPr lang="fr-FR" sz="1200">
                <a:solidFill>
                  <a:srgbClr val="374649"/>
                </a:solidFill>
                <a:latin typeface="Roboto"/>
                <a:ea typeface="Roboto"/>
              </a:rPr>
              <a:t>Compléter les champs, sélectionner la Règle d’or concernée.</a:t>
            </a:r>
            <a:br>
              <a:rPr lang="fr-FR" sz="1200">
                <a:latin typeface="Roboto"/>
              </a:rPr>
            </a:br>
            <a:r>
              <a:rPr lang="fr-FR" sz="1200">
                <a:solidFill>
                  <a:srgbClr val="374649"/>
                </a:solidFill>
                <a:latin typeface="Roboto"/>
                <a:ea typeface="Roboto"/>
              </a:rPr>
              <a:t>Dans l’onglet + d’infos, sélectionner le thème ‘’déploiement nouvelles Règles d’or’’.</a:t>
            </a:r>
            <a:endParaRPr lang="fr-FR" sz="1200">
              <a:solidFill>
                <a:srgbClr val="374649"/>
              </a:solidFill>
              <a:latin typeface="Roboto"/>
              <a:ea typeface="Roboto"/>
              <a:cs typeface="Arial"/>
            </a:endParaRPr>
          </a:p>
          <a:p>
            <a:pPr marL="171450" indent="-171450">
              <a:spcBef>
                <a:spcPts val="300"/>
              </a:spcBef>
              <a:spcAft>
                <a:spcPts val="300"/>
              </a:spcAft>
              <a:buClr>
                <a:srgbClr val="F7941D"/>
              </a:buClr>
              <a:buFont typeface="Arial" panose="05000000000000000000" pitchFamily="2" charset="2"/>
              <a:buChar char="•"/>
            </a:pPr>
            <a:r>
              <a:rPr lang="fr-FR" sz="1200">
                <a:solidFill>
                  <a:srgbClr val="374649"/>
                </a:solidFill>
                <a:latin typeface="Roboto"/>
                <a:ea typeface="Roboto"/>
              </a:rPr>
              <a:t>Vous avez la possibilité de joindre un fichier</a:t>
            </a:r>
            <a:endParaRPr lang="fr-FR" sz="1200">
              <a:solidFill>
                <a:srgbClr val="374649"/>
              </a:solidFill>
              <a:latin typeface="Roboto"/>
              <a:ea typeface="Roboto"/>
              <a:cs typeface="Arial"/>
            </a:endParaRPr>
          </a:p>
          <a:p>
            <a:endParaRPr lang="fr-FR" sz="140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F7941D"/>
                </a:solidFill>
                <a:latin typeface="Roboto"/>
                <a:ea typeface="Roboto"/>
              </a:rPr>
              <a:t>Comment faire ?</a:t>
            </a:r>
            <a:br>
              <a:rPr lang="fr-FR" dirty="0">
                <a:solidFill>
                  <a:srgbClr val="F7941D"/>
                </a:solidFill>
                <a:latin typeface="Roboto"/>
                <a:ea typeface="Roboto"/>
              </a:rPr>
            </a:br>
            <a:endParaRPr lang="fr-FR" dirty="0">
              <a:solidFill>
                <a:srgbClr val="F7941D"/>
              </a:solidFill>
              <a:latin typeface="Roboto"/>
              <a:ea typeface="Roboto"/>
              <a:cs typeface="Arial"/>
            </a:endParaRPr>
          </a:p>
          <a:p>
            <a:pPr marL="171450" indent="-171450">
              <a:spcBef>
                <a:spcPts val="300"/>
              </a:spcBef>
              <a:spcAft>
                <a:spcPts val="300"/>
              </a:spcAft>
              <a:buClr>
                <a:srgbClr val="F7941D"/>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F7941D"/>
              </a:buClr>
              <a:buFont typeface="Wingdings" panose="05000000000000000000" pitchFamily="2" charset="2"/>
              <a:buChar char="ü"/>
            </a:pPr>
            <a:r>
              <a:rPr lang="fr-FR" sz="1200" b="0" dirty="0">
                <a:solidFill>
                  <a:srgbClr val="374649"/>
                </a:solidFill>
                <a:latin typeface="Roboto"/>
                <a:ea typeface="Roboto"/>
              </a:rPr>
              <a:t>Dans le fil d’actualité publiez un commentaire avec ou sans photo décrivant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F7941D"/>
              </a:buClr>
              <a:buFont typeface="Wingdings" panose="05000000000000000000" pitchFamily="2" charset="2"/>
              <a:buChar char="ü"/>
            </a:pPr>
            <a:r>
              <a:rPr lang="fr-FR" sz="1200" b="0" dirty="0">
                <a:solidFill>
                  <a:srgbClr val="374649"/>
                </a:solidFill>
                <a:latin typeface="Roboto"/>
                <a:ea typeface="Roboto"/>
              </a:rPr>
              <a:t>N’oubliez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214F54EC3176342AA69E46BF095A846" ma:contentTypeVersion="11" ma:contentTypeDescription="Crée un document." ma:contentTypeScope="" ma:versionID="56f95c2b2656dfd9a3ce2088bcf5086c">
  <xsd:schema xmlns:xsd="http://www.w3.org/2001/XMLSchema" xmlns:xs="http://www.w3.org/2001/XMLSchema" xmlns:p="http://schemas.microsoft.com/office/2006/metadata/properties" xmlns:ns2="40753fda-f579-4bb9-aa37-7b314b45a769" xmlns:ns3="5e3fc8a5-ae92-42ac-9a5b-adc0faec43d6" targetNamespace="http://schemas.microsoft.com/office/2006/metadata/properties" ma:root="true" ma:fieldsID="e7724d25e4c79b07804f738d6c21a282" ns2:_="" ns3:_="">
    <xsd:import namespace="40753fda-f579-4bb9-aa37-7b314b45a769"/>
    <xsd:import namespace="5e3fc8a5-ae92-42ac-9a5b-adc0faec43d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MediaServiceLocatio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753fda-f579-4bb9-aa37-7b314b45a7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3fc8a5-ae92-42ac-9a5b-adc0faec43d6"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0272EEA-BFBE-4098-A319-0B02EF681417}">
  <ds:schemaRefs>
    <ds:schemaRef ds:uri="40753fda-f579-4bb9-aa37-7b314b45a769"/>
    <ds:schemaRef ds:uri="5e3fc8a5-ae92-42ac-9a5b-adc0faec43d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D2983EB-130C-4079-8101-6343AB16E1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84</TotalTime>
  <Words>1194</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12 - ‘’Ligne de danger’’</vt:lpstr>
      <vt:lpstr>Guide atelier de déploiement – RO 12</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9</cp:revision>
  <cp:lastPrinted>2021-02-17T08:07:55Z</cp:lastPrinted>
  <dcterms:created xsi:type="dcterms:W3CDTF">2019-03-06T16:25:49Z</dcterms:created>
  <dcterms:modified xsi:type="dcterms:W3CDTF">2022-05-19T05:59:35Z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ies>
</file>