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436" r:id="rId6"/>
    <p:sldId id="461" r:id="rId7"/>
    <p:sldId id="462" r:id="rId8"/>
    <p:sldId id="463" r:id="rId9"/>
    <p:sldId id="464" r:id="rId10"/>
    <p:sldId id="465" r:id="rId11"/>
    <p:sldId id="466" r:id="rId12"/>
    <p:sldId id="286" r:id="rId13"/>
  </p:sldIdLst>
  <p:sldSz cx="12192000" cy="6858000"/>
  <p:notesSz cx="6797675" cy="9926638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99"/>
    <a:srgbClr val="A90025"/>
    <a:srgbClr val="376092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3979" autoAdjust="0"/>
  </p:normalViewPr>
  <p:slideViewPr>
    <p:cSldViewPr>
      <p:cViewPr varScale="1">
        <p:scale>
          <a:sx n="79" d="100"/>
          <a:sy n="79" d="100"/>
        </p:scale>
        <p:origin x="120" y="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57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1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02A0F-F846-4DB8-96D1-E80767F4E8A2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8F4942-E5DE-451A-A16A-3D61CC351B0D}">
      <dgm:prSet phldrT="[Texte]" custT="1"/>
      <dgm:spPr/>
      <dgm:t>
        <a:bodyPr/>
        <a:lstStyle/>
        <a:p>
          <a:r>
            <a:rPr lang="fr-FR" sz="1400" b="1" dirty="0"/>
            <a:t>Change Assessment</a:t>
          </a:r>
        </a:p>
      </dgm:t>
    </dgm:pt>
    <dgm:pt modelId="{F6E22F3B-A821-49DA-A622-27BDCFBA2E6D}" type="parTrans" cxnId="{ABF1F2B0-4B0D-47F7-9A80-D86D40A6A70A}">
      <dgm:prSet/>
      <dgm:spPr/>
      <dgm:t>
        <a:bodyPr/>
        <a:lstStyle/>
        <a:p>
          <a:endParaRPr lang="en-US" sz="1400" b="1"/>
        </a:p>
      </dgm:t>
    </dgm:pt>
    <dgm:pt modelId="{C0625770-BDD7-4DF3-A9C3-CB3BC59479F1}" type="sibTrans" cxnId="{ABF1F2B0-4B0D-47F7-9A80-D86D40A6A70A}">
      <dgm:prSet custT="1"/>
      <dgm:spPr/>
      <dgm:t>
        <a:bodyPr/>
        <a:lstStyle/>
        <a:p>
          <a:endParaRPr lang="fr-FR" sz="1400" b="1" dirty="0"/>
        </a:p>
      </dgm:t>
    </dgm:pt>
    <dgm:pt modelId="{9CEB793C-8266-4303-A21A-1CB3E9C9DCA7}">
      <dgm:prSet phldrT="[Texte]" custT="1"/>
      <dgm:spPr/>
      <dgm:t>
        <a:bodyPr/>
        <a:lstStyle/>
        <a:p>
          <a:r>
            <a:rPr lang="fr-FR" sz="1400" b="0" dirty="0"/>
            <a:t>Initial request, justification, documentation recorded with clear objectives. </a:t>
          </a:r>
        </a:p>
      </dgm:t>
    </dgm:pt>
    <dgm:pt modelId="{BA289928-63A4-4FE7-8E06-94A9FAB830D5}" type="parTrans" cxnId="{6A28654F-6B11-4BC7-9877-547BDA67EC36}">
      <dgm:prSet/>
      <dgm:spPr/>
      <dgm:t>
        <a:bodyPr/>
        <a:lstStyle/>
        <a:p>
          <a:endParaRPr lang="en-US" sz="1400" b="1"/>
        </a:p>
      </dgm:t>
    </dgm:pt>
    <dgm:pt modelId="{909B1F7A-EB75-44F9-9DCA-B578DB6FCA11}" type="sibTrans" cxnId="{6A28654F-6B11-4BC7-9877-547BDA67EC36}">
      <dgm:prSet/>
      <dgm:spPr/>
      <dgm:t>
        <a:bodyPr/>
        <a:lstStyle/>
        <a:p>
          <a:endParaRPr lang="en-US" sz="1400" b="1"/>
        </a:p>
      </dgm:t>
    </dgm:pt>
    <dgm:pt modelId="{E8AAD0A1-CF05-41E9-A5B2-CCF04A4B7C74}">
      <dgm:prSet phldrT="[Texte]" custT="1"/>
      <dgm:spPr/>
      <dgm:t>
        <a:bodyPr/>
        <a:lstStyle/>
        <a:p>
          <a:r>
            <a:rPr lang="fr-FR" sz="1400" b="1" dirty="0"/>
            <a:t>Change Implementation</a:t>
          </a:r>
        </a:p>
      </dgm:t>
    </dgm:pt>
    <dgm:pt modelId="{A2AA78F9-F2DD-4F6B-AFB0-B22D4C0A7076}" type="parTrans" cxnId="{AF4BD56D-A602-4DF6-BFAA-232F9BB4A44E}">
      <dgm:prSet/>
      <dgm:spPr/>
      <dgm:t>
        <a:bodyPr/>
        <a:lstStyle/>
        <a:p>
          <a:endParaRPr lang="en-US" sz="1400" b="1"/>
        </a:p>
      </dgm:t>
    </dgm:pt>
    <dgm:pt modelId="{C4433B84-F055-40B2-9489-AF92BFC974F6}" type="sibTrans" cxnId="{AF4BD56D-A602-4DF6-BFAA-232F9BB4A44E}">
      <dgm:prSet custT="1"/>
      <dgm:spPr/>
      <dgm:t>
        <a:bodyPr/>
        <a:lstStyle/>
        <a:p>
          <a:endParaRPr lang="fr-FR" sz="1400" b="1" dirty="0"/>
        </a:p>
      </dgm:t>
    </dgm:pt>
    <dgm:pt modelId="{D0D8FC98-9CAC-409B-94D5-71AFA9C0FC1E}">
      <dgm:prSet phldrT="[Texte]" custT="1"/>
      <dgm:spPr/>
      <dgm:t>
        <a:bodyPr/>
        <a:lstStyle/>
        <a:p>
          <a:r>
            <a:rPr lang="fr-FR" sz="1400" b="0" dirty="0"/>
            <a:t>Training for personnel, including contractors and suppliers.</a:t>
          </a:r>
        </a:p>
      </dgm:t>
    </dgm:pt>
    <dgm:pt modelId="{0AE4D564-B186-4F51-939A-ADEA29A1A701}" type="parTrans" cxnId="{6CD789F1-0E21-4B3F-9C5C-D826B7A20A03}">
      <dgm:prSet/>
      <dgm:spPr/>
      <dgm:t>
        <a:bodyPr/>
        <a:lstStyle/>
        <a:p>
          <a:endParaRPr lang="en-US" sz="1400" b="1"/>
        </a:p>
      </dgm:t>
    </dgm:pt>
    <dgm:pt modelId="{F98B0D89-A74E-449F-B428-40827C874132}" type="sibTrans" cxnId="{6CD789F1-0E21-4B3F-9C5C-D826B7A20A03}">
      <dgm:prSet/>
      <dgm:spPr/>
      <dgm:t>
        <a:bodyPr/>
        <a:lstStyle/>
        <a:p>
          <a:endParaRPr lang="en-US" sz="1400" b="1"/>
        </a:p>
      </dgm:t>
    </dgm:pt>
    <dgm:pt modelId="{FD4FA587-686C-4903-B540-332E2782828B}">
      <dgm:prSet phldrT="[Texte]" custT="1"/>
      <dgm:spPr/>
      <dgm:t>
        <a:bodyPr/>
        <a:lstStyle/>
        <a:p>
          <a:r>
            <a:rPr lang="fr-FR" sz="1400" b="1" dirty="0"/>
            <a:t>Performance review</a:t>
          </a:r>
        </a:p>
      </dgm:t>
    </dgm:pt>
    <dgm:pt modelId="{87B5A153-B977-4C3C-97CF-EB3A94B2D153}" type="parTrans" cxnId="{2654BF0E-9DCA-429F-A943-A33164602DC9}">
      <dgm:prSet/>
      <dgm:spPr/>
      <dgm:t>
        <a:bodyPr/>
        <a:lstStyle/>
        <a:p>
          <a:endParaRPr lang="en-US" sz="1400" b="1"/>
        </a:p>
      </dgm:t>
    </dgm:pt>
    <dgm:pt modelId="{27A6D082-79A0-48DF-806A-FDD85BAA480F}" type="sibTrans" cxnId="{2654BF0E-9DCA-429F-A943-A33164602DC9}">
      <dgm:prSet/>
      <dgm:spPr/>
      <dgm:t>
        <a:bodyPr/>
        <a:lstStyle/>
        <a:p>
          <a:endParaRPr lang="en-US" sz="1400" b="1"/>
        </a:p>
      </dgm:t>
    </dgm:pt>
    <dgm:pt modelId="{B3A762C1-C564-4A6F-9F4B-3F8CA6438E0C}">
      <dgm:prSet phldrT="[Texte]" custT="1"/>
      <dgm:spPr/>
      <dgm:t>
        <a:bodyPr/>
        <a:lstStyle/>
        <a:p>
          <a:r>
            <a:rPr lang="fr-FR" sz="1400" b="0" dirty="0"/>
            <a:t>Periodic evaluation of the MOC Process for compliance with requirements. </a:t>
          </a:r>
        </a:p>
      </dgm:t>
    </dgm:pt>
    <dgm:pt modelId="{CA8B373B-1449-4155-ABFC-131C89F7BED6}" type="parTrans" cxnId="{EF8E97D8-C5B4-47C2-9AC9-49FD654C9A8C}">
      <dgm:prSet/>
      <dgm:spPr/>
      <dgm:t>
        <a:bodyPr/>
        <a:lstStyle/>
        <a:p>
          <a:endParaRPr lang="en-US" sz="1400" b="1"/>
        </a:p>
      </dgm:t>
    </dgm:pt>
    <dgm:pt modelId="{62EA7FA2-ED09-4E8B-953C-1AEB3336F567}" type="sibTrans" cxnId="{EF8E97D8-C5B4-47C2-9AC9-49FD654C9A8C}">
      <dgm:prSet/>
      <dgm:spPr/>
      <dgm:t>
        <a:bodyPr/>
        <a:lstStyle/>
        <a:p>
          <a:endParaRPr lang="en-US" sz="1400" b="1"/>
        </a:p>
      </dgm:t>
    </dgm:pt>
    <dgm:pt modelId="{9E9D25DD-F79E-4C12-80CC-909CC97BEED1}">
      <dgm:prSet custT="1"/>
      <dgm:spPr/>
      <dgm:t>
        <a:bodyPr/>
        <a:lstStyle/>
        <a:p>
          <a:r>
            <a:rPr lang="fr-FR" sz="1400" b="0" dirty="0"/>
            <a:t>Changes are documented and available when the change is conducted. </a:t>
          </a:r>
        </a:p>
      </dgm:t>
    </dgm:pt>
    <dgm:pt modelId="{E5D71BE7-A4D4-4044-86AC-7BDE5620C481}" type="parTrans" cxnId="{FF08BAC6-7D5C-47E3-9C02-3EE744F61697}">
      <dgm:prSet/>
      <dgm:spPr/>
      <dgm:t>
        <a:bodyPr/>
        <a:lstStyle/>
        <a:p>
          <a:endParaRPr lang="en-US" sz="1400" b="1"/>
        </a:p>
      </dgm:t>
    </dgm:pt>
    <dgm:pt modelId="{5A0AAA41-B340-4106-8B33-2EDB6A94C470}" type="sibTrans" cxnId="{FF08BAC6-7D5C-47E3-9C02-3EE744F61697}">
      <dgm:prSet/>
      <dgm:spPr/>
      <dgm:t>
        <a:bodyPr/>
        <a:lstStyle/>
        <a:p>
          <a:endParaRPr lang="en-US" sz="1400" b="1"/>
        </a:p>
      </dgm:t>
    </dgm:pt>
    <dgm:pt modelId="{C6293B9E-42C0-434E-9647-250421D19ABA}">
      <dgm:prSet phldrT="[Texte]" custT="1"/>
      <dgm:spPr/>
      <dgm:t>
        <a:bodyPr/>
        <a:lstStyle/>
        <a:p>
          <a:r>
            <a:rPr lang="fr-FR" sz="1400" b="0" dirty="0"/>
            <a:t>Impacts are evaluated by relevant disciplines, risk control measures are defined. </a:t>
          </a:r>
        </a:p>
      </dgm:t>
    </dgm:pt>
    <dgm:pt modelId="{B2D4E8C9-053B-4B38-8AE0-D7C8CEBFA42E}" type="parTrans" cxnId="{B1F6217A-1DA5-4400-8479-85D0589FB55A}">
      <dgm:prSet/>
      <dgm:spPr/>
      <dgm:t>
        <a:bodyPr/>
        <a:lstStyle/>
        <a:p>
          <a:endParaRPr lang="fr-FR"/>
        </a:p>
      </dgm:t>
    </dgm:pt>
    <dgm:pt modelId="{DBC36CDE-6A24-422B-86B5-FD565D6E96F8}" type="sibTrans" cxnId="{B1F6217A-1DA5-4400-8479-85D0589FB55A}">
      <dgm:prSet/>
      <dgm:spPr/>
      <dgm:t>
        <a:bodyPr/>
        <a:lstStyle/>
        <a:p>
          <a:endParaRPr lang="fr-FR"/>
        </a:p>
      </dgm:t>
    </dgm:pt>
    <dgm:pt modelId="{ED2EDDD3-CDA7-40D5-8709-98FAD2403199}">
      <dgm:prSet custT="1"/>
      <dgm:spPr/>
      <dgm:t>
        <a:bodyPr/>
        <a:lstStyle/>
        <a:p>
          <a:r>
            <a:rPr lang="fr-FR" sz="1400" b="0" dirty="0"/>
            <a:t>Pre-Start Up Safety Review for significant changes. </a:t>
          </a:r>
        </a:p>
      </dgm:t>
    </dgm:pt>
    <dgm:pt modelId="{DF828432-BAA0-48D9-BFC9-A6EF9ADAC857}" type="parTrans" cxnId="{B84B66FC-9D63-4FDB-8A6A-DF90704586FD}">
      <dgm:prSet/>
      <dgm:spPr/>
      <dgm:t>
        <a:bodyPr/>
        <a:lstStyle/>
        <a:p>
          <a:endParaRPr lang="fr-FR"/>
        </a:p>
      </dgm:t>
    </dgm:pt>
    <dgm:pt modelId="{4E4F9C4E-B6E1-4D18-AC04-48BE990479FA}" type="sibTrans" cxnId="{B84B66FC-9D63-4FDB-8A6A-DF90704586FD}">
      <dgm:prSet/>
      <dgm:spPr/>
      <dgm:t>
        <a:bodyPr/>
        <a:lstStyle/>
        <a:p>
          <a:endParaRPr lang="fr-FR"/>
        </a:p>
      </dgm:t>
    </dgm:pt>
    <dgm:pt modelId="{A799449C-06AE-45AB-884C-178DF866EB04}" type="pres">
      <dgm:prSet presAssocID="{28E02A0F-F846-4DB8-96D1-E80767F4E8A2}" presName="linearFlow" presStyleCnt="0">
        <dgm:presLayoutVars>
          <dgm:dir/>
          <dgm:animLvl val="lvl"/>
          <dgm:resizeHandles val="exact"/>
        </dgm:presLayoutVars>
      </dgm:prSet>
      <dgm:spPr/>
    </dgm:pt>
    <dgm:pt modelId="{9064A74D-B6DA-4C3D-AE6B-AD856A48A48E}" type="pres">
      <dgm:prSet presAssocID="{D68F4942-E5DE-451A-A16A-3D61CC351B0D}" presName="composite" presStyleCnt="0"/>
      <dgm:spPr/>
    </dgm:pt>
    <dgm:pt modelId="{878B6263-3139-40C1-AE37-1A58AB465D43}" type="pres">
      <dgm:prSet presAssocID="{D68F4942-E5DE-451A-A16A-3D61CC351B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C145133-33A5-425B-B30C-A5E2D2F3551F}" type="pres">
      <dgm:prSet presAssocID="{D68F4942-E5DE-451A-A16A-3D61CC351B0D}" presName="parSh" presStyleLbl="node1" presStyleIdx="0" presStyleCnt="3" custScaleX="113237" custLinFactNeighborX="-2406" custLinFactNeighborY="-102"/>
      <dgm:spPr/>
    </dgm:pt>
    <dgm:pt modelId="{99025C4E-4ADE-4FDD-BD6F-CE11F96BB260}" type="pres">
      <dgm:prSet presAssocID="{D68F4942-E5DE-451A-A16A-3D61CC351B0D}" presName="desTx" presStyleLbl="fgAcc1" presStyleIdx="0" presStyleCnt="3" custScaleX="118444">
        <dgm:presLayoutVars>
          <dgm:bulletEnabled val="1"/>
        </dgm:presLayoutVars>
      </dgm:prSet>
      <dgm:spPr/>
    </dgm:pt>
    <dgm:pt modelId="{25380B37-0323-4636-BC1D-B30A30BCFF0B}" type="pres">
      <dgm:prSet presAssocID="{C0625770-BDD7-4DF3-A9C3-CB3BC59479F1}" presName="sibTrans" presStyleLbl="sibTrans2D1" presStyleIdx="0" presStyleCnt="2"/>
      <dgm:spPr/>
    </dgm:pt>
    <dgm:pt modelId="{FEF613D8-F048-4393-AEB9-0FD30E7C52C0}" type="pres">
      <dgm:prSet presAssocID="{C0625770-BDD7-4DF3-A9C3-CB3BC59479F1}" presName="connTx" presStyleLbl="sibTrans2D1" presStyleIdx="0" presStyleCnt="2"/>
      <dgm:spPr/>
    </dgm:pt>
    <dgm:pt modelId="{923C70EC-6821-4EAB-9F20-0570068EC5CC}" type="pres">
      <dgm:prSet presAssocID="{E8AAD0A1-CF05-41E9-A5B2-CCF04A4B7C74}" presName="composite" presStyleCnt="0"/>
      <dgm:spPr/>
    </dgm:pt>
    <dgm:pt modelId="{9F4EFF28-EAAD-4B49-9AFC-433D12EC4281}" type="pres">
      <dgm:prSet presAssocID="{E8AAD0A1-CF05-41E9-A5B2-CCF04A4B7C7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7E1138E-3E0A-4C87-98C7-B3B573832F9E}" type="pres">
      <dgm:prSet presAssocID="{E8AAD0A1-CF05-41E9-A5B2-CCF04A4B7C74}" presName="parSh" presStyleLbl="node1" presStyleIdx="1" presStyleCnt="3" custScaleX="127379"/>
      <dgm:spPr/>
    </dgm:pt>
    <dgm:pt modelId="{CF8B7346-ED3A-4F2C-9DA5-871B7C2D44B3}" type="pres">
      <dgm:prSet presAssocID="{E8AAD0A1-CF05-41E9-A5B2-CCF04A4B7C74}" presName="desTx" presStyleLbl="fgAcc1" presStyleIdx="1" presStyleCnt="3" custScaleX="121211">
        <dgm:presLayoutVars>
          <dgm:bulletEnabled val="1"/>
        </dgm:presLayoutVars>
      </dgm:prSet>
      <dgm:spPr/>
    </dgm:pt>
    <dgm:pt modelId="{A14E4FE8-81CD-43C9-AD91-74EABE8E50DD}" type="pres">
      <dgm:prSet presAssocID="{C4433B84-F055-40B2-9489-AF92BFC974F6}" presName="sibTrans" presStyleLbl="sibTrans2D1" presStyleIdx="1" presStyleCnt="2"/>
      <dgm:spPr/>
    </dgm:pt>
    <dgm:pt modelId="{11B286B0-077B-450C-812A-886E5F245DFD}" type="pres">
      <dgm:prSet presAssocID="{C4433B84-F055-40B2-9489-AF92BFC974F6}" presName="connTx" presStyleLbl="sibTrans2D1" presStyleIdx="1" presStyleCnt="2"/>
      <dgm:spPr/>
    </dgm:pt>
    <dgm:pt modelId="{83C6A2F4-027A-48B1-9E10-A4206E0438AC}" type="pres">
      <dgm:prSet presAssocID="{FD4FA587-686C-4903-B540-332E2782828B}" presName="composite" presStyleCnt="0"/>
      <dgm:spPr/>
    </dgm:pt>
    <dgm:pt modelId="{09AD7BCE-0A7C-45FE-BC5C-E9A6441A651C}" type="pres">
      <dgm:prSet presAssocID="{FD4FA587-686C-4903-B540-332E2782828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1395CFB-FE60-4053-83F6-8F4AB041D4A1}" type="pres">
      <dgm:prSet presAssocID="{FD4FA587-686C-4903-B540-332E2782828B}" presName="parSh" presStyleLbl="node1" presStyleIdx="2" presStyleCnt="3"/>
      <dgm:spPr/>
    </dgm:pt>
    <dgm:pt modelId="{DE940D48-E31F-460A-B502-740D395B6073}" type="pres">
      <dgm:prSet presAssocID="{FD4FA587-686C-4903-B540-332E2782828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2654BF0E-9DCA-429F-A943-A33164602DC9}" srcId="{28E02A0F-F846-4DB8-96D1-E80767F4E8A2}" destId="{FD4FA587-686C-4903-B540-332E2782828B}" srcOrd="2" destOrd="0" parTransId="{87B5A153-B977-4C3C-97CF-EB3A94B2D153}" sibTransId="{27A6D082-79A0-48DF-806A-FDD85BAA480F}"/>
    <dgm:cxn modelId="{B48B0526-FDFE-4E16-9261-805746538A27}" type="presOf" srcId="{E8AAD0A1-CF05-41E9-A5B2-CCF04A4B7C74}" destId="{87E1138E-3E0A-4C87-98C7-B3B573832F9E}" srcOrd="1" destOrd="0" presId="urn:microsoft.com/office/officeart/2005/8/layout/process3"/>
    <dgm:cxn modelId="{BA7D4B26-5195-48C1-AFEC-521684BC669B}" type="presOf" srcId="{ED2EDDD3-CDA7-40D5-8709-98FAD2403199}" destId="{CF8B7346-ED3A-4F2C-9DA5-871B7C2D44B3}" srcOrd="0" destOrd="2" presId="urn:microsoft.com/office/officeart/2005/8/layout/process3"/>
    <dgm:cxn modelId="{D622B92B-0004-4591-B72A-173473DE733B}" type="presOf" srcId="{C4433B84-F055-40B2-9489-AF92BFC974F6}" destId="{A14E4FE8-81CD-43C9-AD91-74EABE8E50DD}" srcOrd="0" destOrd="0" presId="urn:microsoft.com/office/officeart/2005/8/layout/process3"/>
    <dgm:cxn modelId="{D73C5338-11BD-46A4-8BDC-5B28B494F708}" type="presOf" srcId="{C0625770-BDD7-4DF3-A9C3-CB3BC59479F1}" destId="{FEF613D8-F048-4393-AEB9-0FD30E7C52C0}" srcOrd="1" destOrd="0" presId="urn:microsoft.com/office/officeart/2005/8/layout/process3"/>
    <dgm:cxn modelId="{BAC5F438-A860-4E31-9438-4854EA0897B2}" type="presOf" srcId="{FD4FA587-686C-4903-B540-332E2782828B}" destId="{09AD7BCE-0A7C-45FE-BC5C-E9A6441A651C}" srcOrd="0" destOrd="0" presId="urn:microsoft.com/office/officeart/2005/8/layout/process3"/>
    <dgm:cxn modelId="{8F403D39-E746-49D9-9842-E5D6E27D0B5B}" type="presOf" srcId="{9CEB793C-8266-4303-A21A-1CB3E9C9DCA7}" destId="{99025C4E-4ADE-4FDD-BD6F-CE11F96BB260}" srcOrd="0" destOrd="0" presId="urn:microsoft.com/office/officeart/2005/8/layout/process3"/>
    <dgm:cxn modelId="{C5267C48-34D0-466A-B9A9-C21D73FE89E0}" type="presOf" srcId="{B3A762C1-C564-4A6F-9F4B-3F8CA6438E0C}" destId="{DE940D48-E31F-460A-B502-740D395B6073}" srcOrd="0" destOrd="0" presId="urn:microsoft.com/office/officeart/2005/8/layout/process3"/>
    <dgm:cxn modelId="{AF4BD56D-A602-4DF6-BFAA-232F9BB4A44E}" srcId="{28E02A0F-F846-4DB8-96D1-E80767F4E8A2}" destId="{E8AAD0A1-CF05-41E9-A5B2-CCF04A4B7C74}" srcOrd="1" destOrd="0" parTransId="{A2AA78F9-F2DD-4F6B-AFB0-B22D4C0A7076}" sibTransId="{C4433B84-F055-40B2-9489-AF92BFC974F6}"/>
    <dgm:cxn modelId="{6A28654F-6B11-4BC7-9877-547BDA67EC36}" srcId="{D68F4942-E5DE-451A-A16A-3D61CC351B0D}" destId="{9CEB793C-8266-4303-A21A-1CB3E9C9DCA7}" srcOrd="0" destOrd="0" parTransId="{BA289928-63A4-4FE7-8E06-94A9FAB830D5}" sibTransId="{909B1F7A-EB75-44F9-9DCA-B578DB6FCA11}"/>
    <dgm:cxn modelId="{14557A71-ED66-41E3-A94B-1402D476CD2C}" type="presOf" srcId="{D68F4942-E5DE-451A-A16A-3D61CC351B0D}" destId="{8C145133-33A5-425B-B30C-A5E2D2F3551F}" srcOrd="1" destOrd="0" presId="urn:microsoft.com/office/officeart/2005/8/layout/process3"/>
    <dgm:cxn modelId="{B2214458-4851-4468-AD8B-6684572705A9}" type="presOf" srcId="{FD4FA587-686C-4903-B540-332E2782828B}" destId="{41395CFB-FE60-4053-83F6-8F4AB041D4A1}" srcOrd="1" destOrd="0" presId="urn:microsoft.com/office/officeart/2005/8/layout/process3"/>
    <dgm:cxn modelId="{B1F6217A-1DA5-4400-8479-85D0589FB55A}" srcId="{D68F4942-E5DE-451A-A16A-3D61CC351B0D}" destId="{C6293B9E-42C0-434E-9647-250421D19ABA}" srcOrd="1" destOrd="0" parTransId="{B2D4E8C9-053B-4B38-8AE0-D7C8CEBFA42E}" sibTransId="{DBC36CDE-6A24-422B-86B5-FD565D6E96F8}"/>
    <dgm:cxn modelId="{8C145A7D-2AE3-4A30-A460-3FC8B4462333}" type="presOf" srcId="{D0D8FC98-9CAC-409B-94D5-71AFA9C0FC1E}" destId="{CF8B7346-ED3A-4F2C-9DA5-871B7C2D44B3}" srcOrd="0" destOrd="0" presId="urn:microsoft.com/office/officeart/2005/8/layout/process3"/>
    <dgm:cxn modelId="{CC841C85-D3F9-48B1-8213-7EDCED28CE15}" type="presOf" srcId="{9E9D25DD-F79E-4C12-80CC-909CC97BEED1}" destId="{CF8B7346-ED3A-4F2C-9DA5-871B7C2D44B3}" srcOrd="0" destOrd="1" presId="urn:microsoft.com/office/officeart/2005/8/layout/process3"/>
    <dgm:cxn modelId="{AA637489-43CE-4C44-B63B-3D5B90BA9714}" type="presOf" srcId="{C0625770-BDD7-4DF3-A9C3-CB3BC59479F1}" destId="{25380B37-0323-4636-BC1D-B30A30BCFF0B}" srcOrd="0" destOrd="0" presId="urn:microsoft.com/office/officeart/2005/8/layout/process3"/>
    <dgm:cxn modelId="{1F963C99-9413-40B9-B8BA-7351E2B794D2}" type="presOf" srcId="{C4433B84-F055-40B2-9489-AF92BFC974F6}" destId="{11B286B0-077B-450C-812A-886E5F245DFD}" srcOrd="1" destOrd="0" presId="urn:microsoft.com/office/officeart/2005/8/layout/process3"/>
    <dgm:cxn modelId="{5A73D2A6-68DE-48AC-8020-887AC8997F3C}" type="presOf" srcId="{D68F4942-E5DE-451A-A16A-3D61CC351B0D}" destId="{878B6263-3139-40C1-AE37-1A58AB465D43}" srcOrd="0" destOrd="0" presId="urn:microsoft.com/office/officeart/2005/8/layout/process3"/>
    <dgm:cxn modelId="{691C1FA8-9750-442B-B108-3693490F6EC4}" type="presOf" srcId="{28E02A0F-F846-4DB8-96D1-E80767F4E8A2}" destId="{A799449C-06AE-45AB-884C-178DF866EB04}" srcOrd="0" destOrd="0" presId="urn:microsoft.com/office/officeart/2005/8/layout/process3"/>
    <dgm:cxn modelId="{ABF1F2B0-4B0D-47F7-9A80-D86D40A6A70A}" srcId="{28E02A0F-F846-4DB8-96D1-E80767F4E8A2}" destId="{D68F4942-E5DE-451A-A16A-3D61CC351B0D}" srcOrd="0" destOrd="0" parTransId="{F6E22F3B-A821-49DA-A622-27BDCFBA2E6D}" sibTransId="{C0625770-BDD7-4DF3-A9C3-CB3BC59479F1}"/>
    <dgm:cxn modelId="{FF08BAC6-7D5C-47E3-9C02-3EE744F61697}" srcId="{E8AAD0A1-CF05-41E9-A5B2-CCF04A4B7C74}" destId="{9E9D25DD-F79E-4C12-80CC-909CC97BEED1}" srcOrd="1" destOrd="0" parTransId="{E5D71BE7-A4D4-4044-86AC-7BDE5620C481}" sibTransId="{5A0AAA41-B340-4106-8B33-2EDB6A94C470}"/>
    <dgm:cxn modelId="{EF8E97D8-C5B4-47C2-9AC9-49FD654C9A8C}" srcId="{FD4FA587-686C-4903-B540-332E2782828B}" destId="{B3A762C1-C564-4A6F-9F4B-3F8CA6438E0C}" srcOrd="0" destOrd="0" parTransId="{CA8B373B-1449-4155-ABFC-131C89F7BED6}" sibTransId="{62EA7FA2-ED09-4E8B-953C-1AEB3336F567}"/>
    <dgm:cxn modelId="{4BFBB1D9-B446-4D5B-A3E5-81A0B99D91D8}" type="presOf" srcId="{C6293B9E-42C0-434E-9647-250421D19ABA}" destId="{99025C4E-4ADE-4FDD-BD6F-CE11F96BB260}" srcOrd="0" destOrd="1" presId="urn:microsoft.com/office/officeart/2005/8/layout/process3"/>
    <dgm:cxn modelId="{6CD789F1-0E21-4B3F-9C5C-D826B7A20A03}" srcId="{E8AAD0A1-CF05-41E9-A5B2-CCF04A4B7C74}" destId="{D0D8FC98-9CAC-409B-94D5-71AFA9C0FC1E}" srcOrd="0" destOrd="0" parTransId="{0AE4D564-B186-4F51-939A-ADEA29A1A701}" sibTransId="{F98B0D89-A74E-449F-B428-40827C874132}"/>
    <dgm:cxn modelId="{B84B66FC-9D63-4FDB-8A6A-DF90704586FD}" srcId="{E8AAD0A1-CF05-41E9-A5B2-CCF04A4B7C74}" destId="{ED2EDDD3-CDA7-40D5-8709-98FAD2403199}" srcOrd="2" destOrd="0" parTransId="{DF828432-BAA0-48D9-BFC9-A6EF9ADAC857}" sibTransId="{4E4F9C4E-B6E1-4D18-AC04-48BE990479FA}"/>
    <dgm:cxn modelId="{A9F9B0FE-73E2-4F1C-8FC6-C51FE3D935CC}" type="presOf" srcId="{E8AAD0A1-CF05-41E9-A5B2-CCF04A4B7C74}" destId="{9F4EFF28-EAAD-4B49-9AFC-433D12EC4281}" srcOrd="0" destOrd="0" presId="urn:microsoft.com/office/officeart/2005/8/layout/process3"/>
    <dgm:cxn modelId="{3B9C98AC-B83A-4DB5-BE29-A1BC6D1F829D}" type="presParOf" srcId="{A799449C-06AE-45AB-884C-178DF866EB04}" destId="{9064A74D-B6DA-4C3D-AE6B-AD856A48A48E}" srcOrd="0" destOrd="0" presId="urn:microsoft.com/office/officeart/2005/8/layout/process3"/>
    <dgm:cxn modelId="{BC0215A6-30D7-4F55-9236-A454ABE1CC88}" type="presParOf" srcId="{9064A74D-B6DA-4C3D-AE6B-AD856A48A48E}" destId="{878B6263-3139-40C1-AE37-1A58AB465D43}" srcOrd="0" destOrd="0" presId="urn:microsoft.com/office/officeart/2005/8/layout/process3"/>
    <dgm:cxn modelId="{A220A5A1-4306-48DC-80F0-D7EFD0C180DD}" type="presParOf" srcId="{9064A74D-B6DA-4C3D-AE6B-AD856A48A48E}" destId="{8C145133-33A5-425B-B30C-A5E2D2F3551F}" srcOrd="1" destOrd="0" presId="urn:microsoft.com/office/officeart/2005/8/layout/process3"/>
    <dgm:cxn modelId="{43272ECB-7FB3-48AB-90D7-DF8B84319F92}" type="presParOf" srcId="{9064A74D-B6DA-4C3D-AE6B-AD856A48A48E}" destId="{99025C4E-4ADE-4FDD-BD6F-CE11F96BB260}" srcOrd="2" destOrd="0" presId="urn:microsoft.com/office/officeart/2005/8/layout/process3"/>
    <dgm:cxn modelId="{461E55C6-A0FD-41A8-8E32-FE46E2624E4A}" type="presParOf" srcId="{A799449C-06AE-45AB-884C-178DF866EB04}" destId="{25380B37-0323-4636-BC1D-B30A30BCFF0B}" srcOrd="1" destOrd="0" presId="urn:microsoft.com/office/officeart/2005/8/layout/process3"/>
    <dgm:cxn modelId="{EB9D6E7C-DEFB-4E8F-9617-7EB416ED6B31}" type="presParOf" srcId="{25380B37-0323-4636-BC1D-B30A30BCFF0B}" destId="{FEF613D8-F048-4393-AEB9-0FD30E7C52C0}" srcOrd="0" destOrd="0" presId="urn:microsoft.com/office/officeart/2005/8/layout/process3"/>
    <dgm:cxn modelId="{DBDEFCA9-F135-4E8F-8685-7DDC0DCC88E2}" type="presParOf" srcId="{A799449C-06AE-45AB-884C-178DF866EB04}" destId="{923C70EC-6821-4EAB-9F20-0570068EC5CC}" srcOrd="2" destOrd="0" presId="urn:microsoft.com/office/officeart/2005/8/layout/process3"/>
    <dgm:cxn modelId="{8618B9B5-C0CC-4964-AA51-83B3396D4648}" type="presParOf" srcId="{923C70EC-6821-4EAB-9F20-0570068EC5CC}" destId="{9F4EFF28-EAAD-4B49-9AFC-433D12EC4281}" srcOrd="0" destOrd="0" presId="urn:microsoft.com/office/officeart/2005/8/layout/process3"/>
    <dgm:cxn modelId="{CEE4DBF5-D800-498D-BF6C-D6E1A4E5C6CA}" type="presParOf" srcId="{923C70EC-6821-4EAB-9F20-0570068EC5CC}" destId="{87E1138E-3E0A-4C87-98C7-B3B573832F9E}" srcOrd="1" destOrd="0" presId="urn:microsoft.com/office/officeart/2005/8/layout/process3"/>
    <dgm:cxn modelId="{5F28CEBE-1B24-49FC-A114-1705D88CB480}" type="presParOf" srcId="{923C70EC-6821-4EAB-9F20-0570068EC5CC}" destId="{CF8B7346-ED3A-4F2C-9DA5-871B7C2D44B3}" srcOrd="2" destOrd="0" presId="urn:microsoft.com/office/officeart/2005/8/layout/process3"/>
    <dgm:cxn modelId="{425868CC-EB2D-4FF6-9613-5EEC93ADF52B}" type="presParOf" srcId="{A799449C-06AE-45AB-884C-178DF866EB04}" destId="{A14E4FE8-81CD-43C9-AD91-74EABE8E50DD}" srcOrd="3" destOrd="0" presId="urn:microsoft.com/office/officeart/2005/8/layout/process3"/>
    <dgm:cxn modelId="{386C060A-682A-4EA0-9782-D195E3508C1D}" type="presParOf" srcId="{A14E4FE8-81CD-43C9-AD91-74EABE8E50DD}" destId="{11B286B0-077B-450C-812A-886E5F245DFD}" srcOrd="0" destOrd="0" presId="urn:microsoft.com/office/officeart/2005/8/layout/process3"/>
    <dgm:cxn modelId="{3DA75F4D-D6B5-4BB7-B7DE-ABE807B5181E}" type="presParOf" srcId="{A799449C-06AE-45AB-884C-178DF866EB04}" destId="{83C6A2F4-027A-48B1-9E10-A4206E0438AC}" srcOrd="4" destOrd="0" presId="urn:microsoft.com/office/officeart/2005/8/layout/process3"/>
    <dgm:cxn modelId="{AC144BF8-CE4D-4E93-8EF6-91A3C2AF9897}" type="presParOf" srcId="{83C6A2F4-027A-48B1-9E10-A4206E0438AC}" destId="{09AD7BCE-0A7C-45FE-BC5C-E9A6441A651C}" srcOrd="0" destOrd="0" presId="urn:microsoft.com/office/officeart/2005/8/layout/process3"/>
    <dgm:cxn modelId="{6360D099-6530-4FDA-BFD3-776EE9E296F6}" type="presParOf" srcId="{83C6A2F4-027A-48B1-9E10-A4206E0438AC}" destId="{41395CFB-FE60-4053-83F6-8F4AB041D4A1}" srcOrd="1" destOrd="0" presId="urn:microsoft.com/office/officeart/2005/8/layout/process3"/>
    <dgm:cxn modelId="{A169B3B7-C374-4D89-BE72-64A273F7E1F6}" type="presParOf" srcId="{83C6A2F4-027A-48B1-9E10-A4206E0438AC}" destId="{DE940D48-E31F-460A-B502-740D395B607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45133-33A5-425B-B30C-A5E2D2F3551F}">
      <dsp:nvSpPr>
        <dsp:cNvPr id="0" name=""/>
        <dsp:cNvSpPr/>
      </dsp:nvSpPr>
      <dsp:spPr>
        <a:xfrm>
          <a:off x="0" y="10254"/>
          <a:ext cx="2491730" cy="691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Change Assessment</a:t>
          </a:r>
        </a:p>
      </dsp:txBody>
      <dsp:txXfrm>
        <a:off x="0" y="10254"/>
        <a:ext cx="2491730" cy="460800"/>
      </dsp:txXfrm>
    </dsp:sp>
    <dsp:sp modelId="{99025C4E-4ADE-4FDD-BD6F-CE11F96BB260}">
      <dsp:nvSpPr>
        <dsp:cNvPr id="0" name=""/>
        <dsp:cNvSpPr/>
      </dsp:nvSpPr>
      <dsp:spPr>
        <a:xfrm>
          <a:off x="393771" y="471760"/>
          <a:ext cx="2606308" cy="23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Initial request, justification, documentation recorded with clear objectives.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Impacts are evaluated by relevant disciplines, risk control measures are defined. </a:t>
          </a:r>
        </a:p>
      </dsp:txBody>
      <dsp:txXfrm>
        <a:off x="463994" y="541983"/>
        <a:ext cx="2465862" cy="2257154"/>
      </dsp:txXfrm>
    </dsp:sp>
    <dsp:sp modelId="{25380B37-0323-4636-BC1D-B30A30BCFF0B}">
      <dsp:nvSpPr>
        <dsp:cNvPr id="0" name=""/>
        <dsp:cNvSpPr/>
      </dsp:nvSpPr>
      <dsp:spPr>
        <a:xfrm rot="600">
          <a:off x="2839725" y="-32927"/>
          <a:ext cx="737748" cy="547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</dsp:txBody>
      <dsp:txXfrm>
        <a:off x="2839725" y="76629"/>
        <a:ext cx="573393" cy="328709"/>
      </dsp:txXfrm>
    </dsp:sp>
    <dsp:sp modelId="{87E1138E-3E0A-4C87-98C7-B3B573832F9E}">
      <dsp:nvSpPr>
        <dsp:cNvPr id="0" name=""/>
        <dsp:cNvSpPr/>
      </dsp:nvSpPr>
      <dsp:spPr>
        <a:xfrm>
          <a:off x="3883709" y="10959"/>
          <a:ext cx="2802919" cy="691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Change Implementation</a:t>
          </a:r>
        </a:p>
      </dsp:txBody>
      <dsp:txXfrm>
        <a:off x="3883709" y="10959"/>
        <a:ext cx="2802919" cy="460800"/>
      </dsp:txXfrm>
    </dsp:sp>
    <dsp:sp modelId="{CF8B7346-ED3A-4F2C-9DA5-871B7C2D44B3}">
      <dsp:nvSpPr>
        <dsp:cNvPr id="0" name=""/>
        <dsp:cNvSpPr/>
      </dsp:nvSpPr>
      <dsp:spPr>
        <a:xfrm>
          <a:off x="4402267" y="471760"/>
          <a:ext cx="2667194" cy="23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Training for personnel, including contractors and suppliers.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Changes are documented and available when the change is conducted.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Pre-Start Up Safety Review for significant changes. </a:t>
          </a:r>
        </a:p>
      </dsp:txBody>
      <dsp:txXfrm>
        <a:off x="4472490" y="541983"/>
        <a:ext cx="2526748" cy="2257154"/>
      </dsp:txXfrm>
    </dsp:sp>
    <dsp:sp modelId="{A14E4FE8-81CD-43C9-AD91-74EABE8E50DD}">
      <dsp:nvSpPr>
        <dsp:cNvPr id="0" name=""/>
        <dsp:cNvSpPr/>
      </dsp:nvSpPr>
      <dsp:spPr>
        <a:xfrm>
          <a:off x="7003243" y="-32564"/>
          <a:ext cx="671225" cy="547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</dsp:txBody>
      <dsp:txXfrm>
        <a:off x="7003243" y="77006"/>
        <a:ext cx="506870" cy="328709"/>
      </dsp:txXfrm>
    </dsp:sp>
    <dsp:sp modelId="{41395CFB-FE60-4053-83F6-8F4AB041D4A1}">
      <dsp:nvSpPr>
        <dsp:cNvPr id="0" name=""/>
        <dsp:cNvSpPr/>
      </dsp:nvSpPr>
      <dsp:spPr>
        <a:xfrm>
          <a:off x="7953091" y="10959"/>
          <a:ext cx="2200456" cy="691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Performance review</a:t>
          </a:r>
        </a:p>
      </dsp:txBody>
      <dsp:txXfrm>
        <a:off x="7953091" y="10959"/>
        <a:ext cx="2200456" cy="460800"/>
      </dsp:txXfrm>
    </dsp:sp>
    <dsp:sp modelId="{DE940D48-E31F-460A-B502-740D395B6073}">
      <dsp:nvSpPr>
        <dsp:cNvPr id="0" name=""/>
        <dsp:cNvSpPr/>
      </dsp:nvSpPr>
      <dsp:spPr>
        <a:xfrm>
          <a:off x="8403786" y="471760"/>
          <a:ext cx="2200456" cy="23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Periodic evaluation of the MOC Process for compliance with requirements. </a:t>
          </a:r>
        </a:p>
      </dsp:txBody>
      <dsp:txXfrm>
        <a:off x="8468235" y="536209"/>
        <a:ext cx="2071558" cy="2268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9218-3AC4-4588-AD15-C8B9615A4193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A043-F37E-42BC-90A9-BA46E9EBA48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4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1C22-5F7F-45DB-B066-C38515A5A04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D1F9-669C-4CA0-8FBF-032659BF092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1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3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5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9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4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1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_"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/>
              <a:t>COMPANY RULE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REQUIREMENTS REMOVED IN NEW RULE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DOCUMENTS USED FOR THE GAP ANALYSIS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7984" cy="635000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Cliquez pour modifier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737600" y="6411917"/>
            <a:ext cx="967317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09600" y="1125539"/>
            <a:ext cx="10958400" cy="5040311"/>
          </a:xfrm>
          <a:prstGeom prst="rect">
            <a:avLst/>
          </a:prstGeom>
        </p:spPr>
        <p:txBody>
          <a:bodyPr/>
          <a:lstStyle>
            <a:lvl5pPr marL="1260000">
              <a:buNone/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9600" y="6411917"/>
            <a:ext cx="7416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GB" b="1">
                <a:solidFill>
                  <a:srgbClr val="F5911F"/>
                </a:solidFill>
              </a:rPr>
              <a:t>#SafeDriver 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GB" sz="10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Campagne de sensibilisation aux risques routiers, février 2017 </a:t>
            </a:r>
          </a:p>
        </p:txBody>
      </p:sp>
    </p:spTree>
    <p:extLst>
      <p:ext uri="{BB962C8B-B14F-4D97-AF65-F5344CB8AC3E}">
        <p14:creationId xmlns:p14="http://schemas.microsoft.com/office/powerpoint/2010/main" val="292694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8FE39B5-66C5-4604-A51C-853C6FDD3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1" y="0"/>
            <a:ext cx="12181417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587" y="6165304"/>
            <a:ext cx="1944216" cy="62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191343" y="764704"/>
            <a:ext cx="5743725" cy="525658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endParaRPr lang="fr-FR" dirty="0"/>
          </a:p>
          <a:p>
            <a:pPr lvl="1"/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344" y="260648"/>
            <a:ext cx="576064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995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92" r:id="rId3"/>
    <p:sldLayoutId id="2147483695" r:id="rId4"/>
    <p:sldLayoutId id="2147483696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olbox-hse.total.com/en/one-maestro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at.corp.local/sites/s215/en-US/Pages/actualites/2019/CR-GR-HSE-302-Gestion-du-changement-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://crescendo4all.rm.corp.local/sites/Ref_MS/Pages/Home.aspx" TargetMode="External"/><Relationship Id="rId4" Type="http://schemas.openxmlformats.org/officeDocument/2006/relationships/hyperlink" Target="https://reflex.sinequa.corp.loc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CR-GR-HSE-302 Management of change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1188000" y="3639600"/>
            <a:ext cx="9732536" cy="177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New company rule for M&amp;S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98103" y="908720"/>
            <a:ext cx="5904657" cy="5112568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b="1" dirty="0"/>
              <a:t>Purpose: </a:t>
            </a:r>
            <a:r>
              <a:rPr lang="en-GB" dirty="0"/>
              <a:t>HSE requirements for the management of risks related to </a:t>
            </a:r>
            <a:r>
              <a:rPr lang="en-GB" u="sng" dirty="0"/>
              <a:t>permanent, temporary or urgent</a:t>
            </a:r>
            <a:r>
              <a:rPr lang="en-GB" dirty="0"/>
              <a:t> changes made to assets. </a:t>
            </a:r>
          </a:p>
          <a:p>
            <a:pPr marL="341313" indent="0">
              <a:spcBef>
                <a:spcPts val="1200"/>
              </a:spcBef>
              <a:buNone/>
            </a:pPr>
            <a:r>
              <a:rPr lang="en-GB" dirty="0"/>
              <a:t>This rule completed the requirements of Golden Rule 11.</a:t>
            </a:r>
          </a:p>
          <a:p>
            <a:pPr>
              <a:spcBef>
                <a:spcPts val="1200"/>
              </a:spcBef>
            </a:pPr>
            <a:r>
              <a:rPr lang="en-GB" b="1" dirty="0"/>
              <a:t>Scope of Application: </a:t>
            </a:r>
            <a:r>
              <a:rPr lang="en-GB" dirty="0"/>
              <a:t>All entities and affiliates operating major risk installations: </a:t>
            </a:r>
          </a:p>
          <a:p>
            <a:pPr marL="690563" indent="-344488" algn="just">
              <a:buFont typeface="Wingdings" panose="05000000000000000000" pitchFamily="2" charset="2"/>
              <a:buChar char="§"/>
            </a:pPr>
            <a:r>
              <a:rPr lang="fr-FR" dirty="0"/>
              <a:t>Low threshold Seveso (whether a regulatory requirement or not);</a:t>
            </a:r>
          </a:p>
          <a:p>
            <a:pPr marL="690563" indent="-344488" algn="just">
              <a:buFont typeface="Wingdings" panose="05000000000000000000" pitchFamily="2" charset="2"/>
              <a:buChar char="§"/>
            </a:pPr>
            <a:r>
              <a:rPr lang="fr-FR" dirty="0"/>
              <a:t>Offshore oil and gas installations;</a:t>
            </a:r>
          </a:p>
          <a:p>
            <a:pPr marL="690563" indent="-344488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/>
              <a:t>Wells and associated installations and pipelines.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fr-FR" b="1" u="sng" dirty="0"/>
              <a:t>New rule for the M&amp;S Branch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fr-FR" b="1" dirty="0"/>
              <a:t>Contribution</a:t>
            </a:r>
            <a:r>
              <a:rPr lang="fr-FR" dirty="0"/>
              <a:t>: 10% of Process Safety Events result from a failure in MOC as the immediate cause. 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fr-FR" b="1" dirty="0"/>
              <a:t>REFLEX publication date: </a:t>
            </a:r>
            <a:r>
              <a:rPr lang="fr-FR" dirty="0">
                <a:solidFill>
                  <a:schemeClr val="tx1"/>
                </a:solidFill>
              </a:rPr>
              <a:t>22</a:t>
            </a:r>
            <a:r>
              <a:rPr lang="fr-FR" dirty="0"/>
              <a:t>/07/2019.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fr-FR" b="1" dirty="0"/>
              <a:t>Effective date: </a:t>
            </a:r>
            <a:r>
              <a:rPr lang="fr-FR" dirty="0"/>
              <a:t>6 months following date of publication.</a:t>
            </a:r>
          </a:p>
        </p:txBody>
      </p:sp>
    </p:spTree>
    <p:extLst>
      <p:ext uri="{BB962C8B-B14F-4D97-AF65-F5344CB8AC3E}">
        <p14:creationId xmlns:p14="http://schemas.microsoft.com/office/powerpoint/2010/main" val="23360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REQUIREMENT STRUCTURE</a:t>
            </a:r>
          </a:p>
        </p:txBody>
      </p:sp>
      <p:graphicFrame>
        <p:nvGraphicFramePr>
          <p:cNvPr id="8" name="Diagramme 7"/>
          <p:cNvGraphicFramePr/>
          <p:nvPr>
            <p:extLst/>
          </p:nvPr>
        </p:nvGraphicFramePr>
        <p:xfrm>
          <a:off x="747976" y="3212976"/>
          <a:ext cx="1060460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2207568" y="1259729"/>
            <a:ext cx="7416824" cy="14911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2400" b="1" u="sng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MOC Process</a:t>
            </a:r>
            <a:endParaRPr lang="fr-FR" sz="16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MOC process in implemented.</a:t>
            </a:r>
          </a:p>
          <a:p>
            <a:pPr marL="342900" indent="-3429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It is described in a procedure (steps, tasks and responsibilities, approval authority, etc.).</a:t>
            </a:r>
          </a:p>
          <a:p>
            <a:pPr marL="342900" indent="-3429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function is designated to coordinate and track all change requests</a:t>
            </a:r>
            <a:r>
              <a:rPr lang="fr-FR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35360" y="1052736"/>
            <a:ext cx="11089232" cy="51845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8616280" y="476672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52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REQUIREMENT OVERVIEW: MOC</a:t>
            </a:r>
            <a:r>
              <a:rPr lang="en-GB" i="1" dirty="0"/>
              <a:t> </a:t>
            </a:r>
            <a:r>
              <a:rPr lang="en-GB" dirty="0"/>
              <a:t>Process </a:t>
            </a:r>
            <a:endParaRPr lang="en-GB" i="1" dirty="0"/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407368" y="790280"/>
            <a:ext cx="11325290" cy="4366912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1200"/>
              </a:spcAft>
            </a:pPr>
            <a:r>
              <a:rPr lang="fr-FR" dirty="0" err="1">
                <a:solidFill>
                  <a:schemeClr val="tx1"/>
                </a:solidFill>
              </a:rPr>
              <a:t>Requirement</a:t>
            </a:r>
            <a:r>
              <a:rPr lang="fr-FR" dirty="0">
                <a:solidFill>
                  <a:schemeClr val="tx1"/>
                </a:solidFill>
              </a:rPr>
              <a:t> 3.1.1: MOC Process </a:t>
            </a:r>
            <a:r>
              <a:rPr lang="fr-FR" i="1" dirty="0">
                <a:solidFill>
                  <a:schemeClr val="tx1"/>
                </a:solidFill>
              </a:rPr>
              <a:t>MOC</a:t>
            </a: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A process is set up to manage permanent, temporary or urgent changes that present potential impacts on HSE risk level and concern:</a:t>
            </a:r>
          </a:p>
          <a:p>
            <a:pPr marL="285750" lvl="4" indent="-285750" algn="l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Assets (e.g. equipment, process, technologies, materials, safety thresholds/parameters);</a:t>
            </a:r>
          </a:p>
          <a:p>
            <a:pPr marL="285750" lvl="4" indent="-285750" algn="l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Operating conditions and operating procedures;</a:t>
            </a:r>
          </a:p>
          <a:p>
            <a:pPr marL="285750" lvl="4" indent="-285750" algn="l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Operating personnel and organisation.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A function is designated to coordinate and track all change requests of the entity or affiliate.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endParaRPr lang="fr-FR" sz="1400" b="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1606" y="3244334"/>
            <a:ext cx="412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78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REQUIREMENT OVERVIEW: MOC Process</a:t>
            </a:r>
            <a:endParaRPr lang="en-GB" i="1" dirty="0"/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441301" y="764704"/>
            <a:ext cx="11325290" cy="5112568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900"/>
              </a:spcAft>
            </a:pPr>
            <a:r>
              <a:rPr lang="fr-FR" dirty="0" err="1">
                <a:solidFill>
                  <a:schemeClr val="tx1"/>
                </a:solidFill>
              </a:rPr>
              <a:t>Requirement</a:t>
            </a:r>
            <a:r>
              <a:rPr lang="fr-FR" dirty="0">
                <a:solidFill>
                  <a:schemeClr val="tx1"/>
                </a:solidFill>
              </a:rPr>
              <a:t> 3.1.2: MOC Procedure Minimum Content</a:t>
            </a:r>
          </a:p>
          <a:p>
            <a:pPr marL="0" indent="0" algn="just"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The entity describes the MOC process in a procedure that addresses as a minimum: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The MOC process coordination;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The change approval process steps (planning, coordination, control, etc.);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The list of typical changes subject to a MOC process, as well as replacements-in-kind not covered by this process;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The tasks and responsibilities of each party involved in the MOC process (e.g. originator, evaluation team members, approval authority, Pre-Start Up Safety Review [PSSR] leader);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Training required for the implementation of the process;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The MOC process assessment.</a:t>
            </a:r>
          </a:p>
          <a:p>
            <a:pPr marL="0" indent="0" algn="l">
              <a:spcAft>
                <a:spcPts val="600"/>
              </a:spcAft>
            </a:pPr>
            <a:endParaRPr lang="en-US" sz="1400" b="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REQUIREMENT OVERVIEW: Change Assessment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418" y="620688"/>
            <a:ext cx="113208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900"/>
              </a:spcAft>
            </a:pPr>
            <a:r>
              <a:rPr lang="fr-FR" sz="2000" b="1" dirty="0" err="1">
                <a:solidFill>
                  <a:schemeClr val="tx1"/>
                </a:solidFill>
                <a:latin typeface="+mj-lt"/>
              </a:rPr>
              <a:t>Requirement</a:t>
            </a:r>
            <a:r>
              <a:rPr lang="fr-FR" sz="2000" b="1" dirty="0">
                <a:solidFill>
                  <a:schemeClr val="tx1"/>
                </a:solidFill>
                <a:latin typeface="+mj-lt"/>
              </a:rPr>
              <a:t> 3.2.1: Change Initiation</a:t>
            </a:r>
          </a:p>
          <a:p>
            <a:pPr algn="just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The change request, including its justification, is formally recorded and documented so that the objectives of the change: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Remain clear during its evaluation and implementation phases;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Are communicated to relevant parties;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Are traceable after the change has been made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fr-FR" sz="1400" u="sng" dirty="0">
              <a:solidFill>
                <a:srgbClr val="FF0000"/>
              </a:solidFill>
              <a:latin typeface="+mj-lt"/>
            </a:endParaRPr>
          </a:p>
          <a:p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406" y="3239731"/>
            <a:ext cx="11320840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900"/>
              </a:spcAft>
            </a:pPr>
            <a:r>
              <a:rPr lang="fr-FR" sz="2000" b="1" dirty="0" err="1">
                <a:solidFill>
                  <a:schemeClr val="tx1"/>
                </a:solidFill>
                <a:latin typeface="+mj-lt"/>
              </a:rPr>
              <a:t>Requirement</a:t>
            </a:r>
            <a:r>
              <a:rPr lang="fr-FR" sz="2000" b="1" dirty="0">
                <a:solidFill>
                  <a:schemeClr val="tx1"/>
                </a:solidFill>
                <a:latin typeface="+mj-lt"/>
              </a:rPr>
              <a:t> 3.2.2: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Change Evaluation Including Risks and Impacts Assessment</a:t>
            </a:r>
            <a:endParaRPr lang="fr-FR" sz="2000" b="1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The evaluation of the change includes an assessment of the HSE risks and potential impacts of the change. This evaluation involves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The function in charge of HSE aspects as well as representatives of relevant disciplines depending on the nature of the change (e.g. inspection, maintenance, operations, engineering); 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Other parties impacted or influenced by the change; 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Identification of relevant regulations, standards and applicable REX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The impacts and HSE risks are mitigated by the defined risk control measures, as necessary</a:t>
            </a:r>
            <a:r>
              <a:rPr lang="fr-CH" sz="1600" dirty="0">
                <a:solidFill>
                  <a:schemeClr val="tx1"/>
                </a:solidFill>
                <a:latin typeface="+mj-lt"/>
              </a:rPr>
              <a:t>. 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900"/>
              </a:spcBef>
              <a:spcAft>
                <a:spcPts val="600"/>
              </a:spcAft>
            </a:pPr>
            <a:endParaRPr lang="fr-FR" sz="1400" u="sng" dirty="0">
              <a:solidFill>
                <a:srgbClr val="FF0000"/>
              </a:solidFill>
              <a:latin typeface="+mj-lt"/>
            </a:endParaRPr>
          </a:p>
          <a:p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51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REQUIREMENT OVERVIEW: </a:t>
            </a:r>
            <a:r>
              <a:rPr lang="en-US" dirty="0"/>
              <a:t>Change Implementation</a:t>
            </a:r>
            <a:endParaRPr lang="en-GB" dirty="0"/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>
          <a:xfrm>
            <a:off x="438522" y="620688"/>
            <a:ext cx="11305256" cy="5544616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Requirement 3.3.1: </a:t>
            </a:r>
            <a:r>
              <a:rPr lang="fr-FR" dirty="0">
                <a:solidFill>
                  <a:schemeClr val="tx1"/>
                </a:solidFill>
              </a:rPr>
              <a:t>Training and Communication</a:t>
            </a:r>
          </a:p>
          <a:p>
            <a:pPr marL="0" indent="0" algn="just"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As required, training for personnel (including contractors and suppliers) impacted by the change is defined, planned and organised ahead of the change.</a:t>
            </a:r>
          </a:p>
          <a:p>
            <a:pPr marL="0" indent="0" algn="just"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External stakeholders and potentially affected personnel are notified of the change and of the associated risk management measures.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</a:pPr>
            <a:endParaRPr lang="fr-FR" sz="1400" b="0" dirty="0">
              <a:solidFill>
                <a:srgbClr val="FF0000"/>
              </a:solidFill>
            </a:endParaRPr>
          </a:p>
          <a:p>
            <a:pPr marL="0" indent="0" algn="l">
              <a:spcBef>
                <a:spcPts val="18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Requirement 3.3.2: </a:t>
            </a:r>
            <a:r>
              <a:rPr lang="fr-FR" dirty="0">
                <a:solidFill>
                  <a:schemeClr val="tx1"/>
                </a:solidFill>
              </a:rPr>
              <a:t>Documentation Update</a:t>
            </a:r>
          </a:p>
          <a:p>
            <a:pPr marL="0" indent="0" algn="just"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All documents impacted by the change are updated and made available as soon as the change is conducted. </a:t>
            </a:r>
          </a:p>
          <a:p>
            <a:pPr marL="0" indent="0" algn="just">
              <a:spcAft>
                <a:spcPts val="600"/>
              </a:spcAft>
            </a:pPr>
            <a:endParaRPr lang="fr-FR" sz="1400" b="0" dirty="0">
              <a:solidFill>
                <a:srgbClr val="FF0000"/>
              </a:solidFill>
            </a:endParaRPr>
          </a:p>
          <a:p>
            <a:pPr marL="0" indent="0" algn="l">
              <a:spcBef>
                <a:spcPts val="18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Requirement 3.3.3: </a:t>
            </a:r>
            <a:r>
              <a:rPr lang="fr-FR" dirty="0">
                <a:solidFill>
                  <a:schemeClr val="tx1"/>
                </a:solidFill>
              </a:rPr>
              <a:t>Pre-Start Up Safety </a:t>
            </a:r>
            <a:r>
              <a:rPr lang="fr-FR" dirty="0" err="1">
                <a:solidFill>
                  <a:schemeClr val="tx1"/>
                </a:solidFill>
              </a:rPr>
              <a:t>Review</a:t>
            </a: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Before restarting a physically modified installation after a significant change, a Pre-Start Up Safety Review (PSSR) is carried out.</a:t>
            </a:r>
          </a:p>
          <a:p>
            <a:pPr marL="0" indent="0" algn="just"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All the documents required for the start-up are made available for the PSSR.</a:t>
            </a:r>
          </a:p>
          <a:p>
            <a:pPr marL="0" indent="0" algn="l">
              <a:spcAft>
                <a:spcPts val="600"/>
              </a:spcAft>
            </a:pP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9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REQUIREMENT OVERVIEW: Performance Review</a:t>
            </a:r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>
          <a:xfrm>
            <a:off x="432048" y="764704"/>
            <a:ext cx="11280576" cy="4320480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Requirement 3.4.1: </a:t>
            </a:r>
            <a:r>
              <a:rPr lang="fr-FR" dirty="0">
                <a:solidFill>
                  <a:schemeClr val="tx1"/>
                </a:solidFill>
              </a:rPr>
              <a:t>MOC Process </a:t>
            </a:r>
            <a:r>
              <a:rPr lang="fr-FR" dirty="0" err="1">
                <a:solidFill>
                  <a:schemeClr val="tx1"/>
                </a:solidFill>
              </a:rPr>
              <a:t>Assessment</a:t>
            </a: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Performance of MOC process is periodically assessed.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endParaRPr lang="fr-FR" sz="1400" b="0" u="sng" dirty="0">
              <a:solidFill>
                <a:srgbClr val="FF0000"/>
              </a:solidFill>
            </a:endParaRPr>
          </a:p>
          <a:p>
            <a:pPr marL="0" indent="0" algn="l">
              <a:spcAft>
                <a:spcPts val="600"/>
              </a:spcAft>
            </a:pP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9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10957984" cy="432048"/>
          </a:xfrm>
          <a:solidFill>
            <a:srgbClr val="376092"/>
          </a:solidFill>
        </p:spPr>
        <p:txBody>
          <a:bodyPr/>
          <a:lstStyle/>
          <a:p>
            <a:r>
              <a:rPr lang="fr-FR" b="1" err="1">
                <a:solidFill>
                  <a:schemeClr val="bg1"/>
                </a:solidFill>
              </a:rPr>
              <a:t>Where</a:t>
            </a:r>
            <a:r>
              <a:rPr lang="fr-FR" b="1">
                <a:solidFill>
                  <a:schemeClr val="bg1"/>
                </a:solidFill>
              </a:rPr>
              <a:t> to </a:t>
            </a:r>
            <a:r>
              <a:rPr lang="fr-FR" b="1" err="1">
                <a:solidFill>
                  <a:schemeClr val="bg1"/>
                </a:solidFill>
              </a:rPr>
              <a:t>find</a:t>
            </a:r>
            <a:r>
              <a:rPr lang="fr-FR" b="1">
                <a:solidFill>
                  <a:schemeClr val="bg1"/>
                </a:solidFill>
              </a:rPr>
              <a:t> </a:t>
            </a:r>
            <a:r>
              <a:rPr lang="fr-FR" b="1" err="1">
                <a:solidFill>
                  <a:schemeClr val="bg1"/>
                </a:solidFill>
              </a:rPr>
              <a:t>additional</a:t>
            </a:r>
            <a:r>
              <a:rPr lang="fr-FR" b="1">
                <a:solidFill>
                  <a:schemeClr val="bg1"/>
                </a:solidFill>
              </a:rPr>
              <a:t> information or documentation?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09600" y="1556792"/>
            <a:ext cx="10958400" cy="4609058"/>
          </a:xfrm>
        </p:spPr>
        <p:txBody>
          <a:bodyPr/>
          <a:lstStyle/>
          <a:p>
            <a:r>
              <a:rPr lang="fr-FR" dirty="0"/>
              <a:t>Publication on WAT: </a:t>
            </a:r>
            <a:r>
              <a:rPr lang="fr-FR" dirty="0">
                <a:hlinkClick r:id="rId2"/>
              </a:rPr>
              <a:t>http://wat.corp.local/sites/s215/en-US/Pages/actualites/2019/CR-GR-HSE-302-Gestion-du-changement-.aspx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HSE </a:t>
            </a:r>
            <a:r>
              <a:rPr lang="fr-FR" dirty="0" err="1"/>
              <a:t>toolbox</a:t>
            </a:r>
            <a:r>
              <a:rPr lang="fr-FR" dirty="0"/>
              <a:t>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https://www.toolbox-hse.total.com/en/one-maestro</a:t>
            </a:r>
            <a:endParaRPr lang="en-US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REFLEX: group </a:t>
            </a:r>
            <a:r>
              <a:rPr lang="fr-FR" dirty="0" err="1"/>
              <a:t>referential</a:t>
            </a:r>
            <a:r>
              <a:rPr lang="fr-FR" dirty="0"/>
              <a:t> documents : </a:t>
            </a:r>
            <a:r>
              <a:rPr lang="fr-FR" dirty="0">
                <a:hlinkClick r:id="rId4"/>
              </a:rPr>
              <a:t>https://reflex.sinequa.corp.local/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M&amp;S Branch </a:t>
            </a:r>
            <a:r>
              <a:rPr lang="fr-FR" dirty="0" err="1"/>
              <a:t>referential</a:t>
            </a:r>
            <a:r>
              <a:rPr lang="fr-FR" dirty="0"/>
              <a:t> : </a:t>
            </a:r>
            <a:r>
              <a:rPr lang="fr-FR" dirty="0">
                <a:hlinkClick r:id="rId5"/>
              </a:rPr>
              <a:t>http://crescendo4all.rm.corp.local/sites/Ref_MS/Pages/Home.aspx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TOTAL_AD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latin typeface="+mj-lt"/>
              </a:rPr>
              <a:t>7</a:t>
            </a:r>
            <a:endParaRPr lang="en-US" sz="10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6848793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Structure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Toutes les structures organisationnelles</TermName>
          <TermId xmlns="http://schemas.microsoft.com/office/infopath/2007/PartnerControls">c4bb9c23-2c4c-4150-9738-50d0ceb648ec</TermId>
        </TermInfo>
      </Terms>
    </OrganizationStructureTaxHTField0>
    <TwingCount xmlns="26ca36b3-22a5-4c03-beea-d9082fda911d" xsi:nil="true"/>
    <Metier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H3SEQ</TermName>
          <TermId xmlns="http://schemas.microsoft.com/office/infopath/2007/PartnerControls">1a49191b-7ec0-475b-ba04-e5bafe48b8b4</TermId>
        </TermInfo>
      </Terms>
    </MetierTaxHTField0>
    <Country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les pays</TermName>
          <TermId xmlns="http://schemas.microsoft.com/office/infopath/2007/PartnerControls">de099b83-0153-463f-a92c-1666929f7084</TermId>
        </TermInfo>
      </Terms>
    </CountryTaxHTField0>
    <VariationGroupID xmlns="26ca36b3-22a5-4c03-beea-d9082fda911d">50128f55-3b36-4aa6-98d9-a6fd28e4ae9b</VariationGroupID>
    <Branch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Toutes les branches</TermName>
          <TermId xmlns="http://schemas.microsoft.com/office/infopath/2007/PartnerControls">d8c5459c-c634-4dad-b3a5-1a2375c988a9</TermId>
        </TermInfo>
      </Terms>
    </BranchTaxHTField0>
    <ThematicID xmlns="26ca36b3-22a5-4c03-beea-d9082fda911d">7285f05b-4f51-4e04-9a14-6c5d014a9ee8</ThematicID>
    <Site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les sites</TermName>
          <TermId xmlns="http://schemas.microsoft.com/office/infopath/2007/PartnerControls">26f15989-d479-4e08-b5e6-c4ab22359765</TermId>
        </TermInfo>
      </Terms>
    </SiteTaxHTField0>
    <RelevantLanguage xmlns="26ca36b3-22a5-4c03-beea-d9082fda911d">1036;3082;1043;1031;2070</RelevantLanguage>
    <IsThematic xmlns="26ca36b3-22a5-4c03-beea-d9082fda911d">true</IsThematic>
    <TaxCatchAll xmlns="6976bd83-f208-4589-bff3-a75963e94f6e">
      <Value>5</Value>
      <Value>4</Value>
      <Value>3</Value>
      <Value>2</Value>
      <Value>1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73449EDCA51458FAA15C14DBA0E95" ma:contentTypeVersion="16" ma:contentTypeDescription="Crée un document." ma:contentTypeScope="" ma:versionID="839b9953c28822155395fc620e234d29">
  <xsd:schema xmlns:xsd="http://www.w3.org/2001/XMLSchema" xmlns:xs="http://www.w3.org/2001/XMLSchema" xmlns:p="http://schemas.microsoft.com/office/2006/metadata/properties" xmlns:ns2="26ca36b3-22a5-4c03-beea-d9082fda911d" xmlns:ns3="6976bd83-f208-4589-bff3-a75963e94f6e" targetNamespace="http://schemas.microsoft.com/office/2006/metadata/properties" ma:root="true" ma:fieldsID="34a00d64dfa625b9f8d98bc82219a4ae" ns2:_="" ns3:_="">
    <xsd:import namespace="26ca36b3-22a5-4c03-beea-d9082fda911d"/>
    <xsd:import namespace="6976bd83-f208-4589-bff3-a75963e94f6e"/>
    <xsd:element name="properties">
      <xsd:complexType>
        <xsd:sequence>
          <xsd:element name="documentManagement">
            <xsd:complexType>
              <xsd:all>
                <xsd:element ref="ns2:IsThematic" minOccurs="0"/>
                <xsd:element ref="ns2:VariationGroupID" minOccurs="0"/>
                <xsd:element ref="ns2:OrganizationStructureTaxHTField0" minOccurs="0"/>
                <xsd:element ref="ns3:TaxCatchAll" minOccurs="0"/>
                <xsd:element ref="ns2:MetierTaxHTField0" minOccurs="0"/>
                <xsd:element ref="ns2:SiteTaxHTField0" minOccurs="0"/>
                <xsd:element ref="ns2:BranchTaxHTField0" minOccurs="0"/>
                <xsd:element ref="ns2:CountryTaxHTField0" minOccurs="0"/>
                <xsd:element ref="ns2:RelevantLanguage" minOccurs="0"/>
                <xsd:element ref="ns2:ThematicID" minOccurs="0"/>
                <xsd:element ref="ns2:Tw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a36b3-22a5-4c03-beea-d9082fda911d" elementFormDefault="qualified">
    <xsd:import namespace="http://schemas.microsoft.com/office/2006/documentManagement/types"/>
    <xsd:import namespace="http://schemas.microsoft.com/office/infopath/2007/PartnerControls"/>
    <xsd:element name="IsThematic" ma:index="8" nillable="true" ma:displayName="IsThematic" ma:internalName="IsThematic">
      <xsd:simpleType>
        <xsd:restriction base="dms:Boolean"/>
      </xsd:simpleType>
    </xsd:element>
    <xsd:element name="VariationGroupID" ma:index="9" nillable="true" ma:displayName="Variation Group ID" ma:internalName="VariationGroupID">
      <xsd:simpleType>
        <xsd:restriction base="dms:Text"/>
      </xsd:simpleType>
    </xsd:element>
    <xsd:element name="OrganizationStructureTaxHTField0" ma:index="11" nillable="true" ma:taxonomy="true" ma:internalName="OrganizationStructureTaxHTField0" ma:taxonomyFieldName="OrganizationStructure" ma:displayName="Structures organisationnelles" ma:fieldId="{d4789308-6a24-4d47-9d27-3f386d404da3}" ma:taxonomyMulti="true" ma:sspId="5e13f9b5-2255-4d96-951a-207b37861865" ma:termSetId="9c836ecf-91cc-4204-9fa8-2b09fed1c9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tierTaxHTField0" ma:index="14" nillable="true" ma:taxonomy="true" ma:internalName="MetierTaxHTField0" ma:taxonomyFieldName="Metier" ma:displayName="Métiers" ma:fieldId="{77e9a047-fa2e-4b88-9127-e85e9d6b9d28}" ma:taxonomyMulti="true" ma:sspId="5e13f9b5-2255-4d96-951a-207b37861865" ma:termSetId="913146e6-88cd-43cd-8dd2-67fad05530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teTaxHTField0" ma:index="16" nillable="true" ma:taxonomy="true" ma:internalName="SiteTaxHTField0" ma:taxonomyFieldName="Site" ma:displayName="Site" ma:fieldId="{a6d30efa-312b-498c-a40e-a93a96439f24}" ma:taxonomyMulti="true" ma:sspId="5e13f9b5-2255-4d96-951a-207b37861865" ma:termSetId="ef87b464-ebc2-436f-b533-994e8e4d40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ranchTaxHTField0" ma:index="18" nillable="true" ma:taxonomy="true" ma:internalName="BranchTaxHTField0" ma:taxonomyFieldName="Branch" ma:displayName="Branche" ma:fieldId="{a3f753d6-2cf2-45ee-80b6-8abbc6f6870b}" ma:taxonomyMulti="true" ma:sspId="5e13f9b5-2255-4d96-951a-207b37861865" ma:termSetId="7d07145e-2bb9-486a-b8b6-a78f0894b2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untryTaxHTField0" ma:index="20" nillable="true" ma:taxonomy="true" ma:internalName="CountryTaxHTField0" ma:taxonomyFieldName="Country" ma:displayName="Pays" ma:fieldId="{a60b14d2-742a-48d9-a73e-a1c4390c9889}" ma:taxonomyMulti="true" ma:sspId="5e13f9b5-2255-4d96-951a-207b37861865" ma:termSetId="f894f5e3-5096-4f56-8f02-89d8377dafa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levantLanguage" ma:index="21" nillable="true" ma:displayName="Langue usuelle" ma:internalName="RelevantLanguage">
      <xsd:simpleType>
        <xsd:restriction base="dms:Text"/>
      </xsd:simpleType>
    </xsd:element>
    <xsd:element name="ThematicID" ma:index="22" nillable="true" ma:displayName="ThematicID" ma:internalName="ThematicID">
      <xsd:simpleType>
        <xsd:restriction base="dms:Text"/>
      </xsd:simpleType>
    </xsd:element>
    <xsd:element name="TwingCount" ma:index="23" nillable="true" ma:displayName="Nombre de Twings" ma:decimals="0" ma:hidden="true" ma:internalName="TwingCount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6bd83-f208-4589-bff3-a75963e94f6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Colonne Attraper tout de Taxonomie" ma:description="" ma:hidden="true" ma:list="{f11ad8d0-1821-4bb0-832f-2998add6fa25}" ma:internalName="TaxCatchAll" ma:showField="CatchAllData" ma:web="6976bd83-f208-4589-bff3-a75963e94f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A9FFA6-E2F4-4ED6-9588-81D30AB88B6C}">
  <ds:schemaRefs>
    <ds:schemaRef ds:uri="http://schemas.microsoft.com/office/infopath/2007/PartnerControls"/>
    <ds:schemaRef ds:uri="26ca36b3-22a5-4c03-beea-d9082fda911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976bd83-f208-4589-bff3-a75963e94f6e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2E46FD-DF65-4135-9E71-4A90FADAD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a36b3-22a5-4c03-beea-d9082fda911d"/>
    <ds:schemaRef ds:uri="6976bd83-f208-4589-bff3-a75963e94f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297AEB-3119-44E5-B8AF-69E83210B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831</Words>
  <Application>Microsoft Office PowerPoint</Application>
  <PresentationFormat>Grand écran</PresentationFormat>
  <Paragraphs>90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Wingdings</vt:lpstr>
      <vt:lpstr/>
      <vt:lpstr>CR-GR-HSE-302 Management of change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Where to find additional information or documentation?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Sebastien MUNERET</dc:creator>
  <cp:lastModifiedBy>Alexandra PAPILLON</cp:lastModifiedBy>
  <cp:revision>156</cp:revision>
  <cp:lastPrinted>2018-09-13T16:16:27Z</cp:lastPrinted>
  <dcterms:modified xsi:type="dcterms:W3CDTF">2019-09-10T12:22:51Z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0x01010075873449EDCA51458FAA15C14DBA0E95</vt:lpwstr>
  </property>
  <property fmtid="{D5CDD505-2E9C-101B-9397-08002B2CF9AE}" pid="3" name="Branch">
    <vt:lpwstr>2;#Toutes les branches|d8c5459c-c634-4dad-b3a5-1a2375c988a9</vt:lpwstr>
  </property>
  <property fmtid="{D5CDD505-2E9C-101B-9397-08002B2CF9AE}" pid="4" name="OrganizationStructure">
    <vt:lpwstr>1;#Toutes les structures organisationnelles|c4bb9c23-2c4c-4150-9738-50d0ceb648ec</vt:lpwstr>
  </property>
  <property fmtid="{D5CDD505-2E9C-101B-9397-08002B2CF9AE}" pid="5" name="Metier">
    <vt:lpwstr>5;#H3SEQ|1a49191b-7ec0-475b-ba04-e5bafe48b8b4</vt:lpwstr>
  </property>
  <property fmtid="{D5CDD505-2E9C-101B-9397-08002B2CF9AE}" pid="6" name="Site">
    <vt:lpwstr>3;#Tous les sites|26f15989-d479-4e08-b5e6-c4ab22359765</vt:lpwstr>
  </property>
  <property fmtid="{D5CDD505-2E9C-101B-9397-08002B2CF9AE}" pid="7" name="Country">
    <vt:lpwstr>4;#Tous les pays|de099b83-0153-463f-a92c-1666929f7084</vt:lpwstr>
  </property>
</Properties>
</file>