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77" r:id="rId6"/>
    <p:sldId id="278" r:id="rId7"/>
    <p:sldId id="279" r:id="rId8"/>
    <p:sldId id="280" r:id="rId9"/>
    <p:sldId id="282" r:id="rId10"/>
    <p:sldId id="281" r:id="rId11"/>
  </p:sldIdLst>
  <p:sldSz cx="12192000" cy="6858000"/>
  <p:notesSz cx="6797675" cy="9926638"/>
  <p:defaultTextStyle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99"/>
    <a:srgbClr val="A90025"/>
    <a:srgbClr val="376092"/>
    <a:srgbClr val="A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59" autoAdjust="0"/>
    <p:restoredTop sz="93979" autoAdjust="0"/>
  </p:normalViewPr>
  <p:slideViewPr>
    <p:cSldViewPr>
      <p:cViewPr varScale="1">
        <p:scale>
          <a:sx n="79" d="100"/>
          <a:sy n="79" d="100"/>
        </p:scale>
        <p:origin x="96" y="6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72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318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F9218-3AC4-4588-AD15-C8B9615A4193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A043-F37E-42BC-90A9-BA46E9EBA48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47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B1C22-5F7F-45DB-B066-C38515A5A04C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BD1F9-669C-4CA0-8FBF-032659BF092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3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97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60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95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45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38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1_">
    <p:bg>
      <p:bgPr>
        <a:solidFill>
          <a:srgbClr val="3760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TOTAL_LOGO_bandeau_01_haut_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363225"/>
            <a:ext cx="6084167" cy="860932"/>
          </a:xfrm>
          <a:prstGeom prst="rect">
            <a:avLst/>
          </a:prstGeom>
        </p:spPr>
      </p:pic>
      <p:sp>
        <p:nvSpPr>
          <p:cNvPr id="14" name="Titre 4"/>
          <p:cNvSpPr>
            <a:spLocks noGrp="1"/>
          </p:cNvSpPr>
          <p:nvPr>
            <p:ph type="title" hasCustomPrompt="1"/>
          </p:nvPr>
        </p:nvSpPr>
        <p:spPr>
          <a:xfrm>
            <a:off x="1188000" y="1845592"/>
            <a:ext cx="9372496" cy="1487487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noProof="0" dirty="0" smtClean="0"/>
              <a:t>COMPANY RULE TITLE</a:t>
            </a:r>
            <a:endParaRPr lang="fr-FR" noProof="0" dirty="0"/>
          </a:p>
        </p:txBody>
      </p:sp>
      <p:sp>
        <p:nvSpPr>
          <p:cNvPr id="15" name="Espace réservé du texte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4077072"/>
            <a:ext cx="9372496" cy="2232248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 noProof="0" dirty="0" err="1" smtClean="0"/>
              <a:t>Executive</a:t>
            </a:r>
            <a:r>
              <a:rPr lang="fr-FR" noProof="0" dirty="0" smtClean="0"/>
              <a:t> </a:t>
            </a:r>
            <a:r>
              <a:rPr lang="fr-FR" noProof="0" dirty="0" err="1" smtClean="0"/>
              <a:t>summary</a:t>
            </a:r>
            <a:endParaRPr lang="fr-FR" noProof="0" dirty="0" smtClean="0"/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6919" y="6631430"/>
            <a:ext cx="1458162" cy="1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07368" y="0"/>
            <a:ext cx="4968552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lvl="0"/>
            <a:r>
              <a:rPr lang="fr-FR" dirty="0" smtClean="0"/>
              <a:t>SYNTHESIS OF CHANGES</a:t>
            </a:r>
            <a:endParaRPr lang="en-US" dirty="0"/>
          </a:p>
        </p:txBody>
      </p:sp>
      <p:grpSp>
        <p:nvGrpSpPr>
          <p:cNvPr id="14" name="Group 43"/>
          <p:cNvGrpSpPr/>
          <p:nvPr userDrawn="1"/>
        </p:nvGrpSpPr>
        <p:grpSpPr>
          <a:xfrm>
            <a:off x="8760296" y="548680"/>
            <a:ext cx="581013" cy="171451"/>
            <a:chOff x="9219943" y="2346534"/>
            <a:chExt cx="581013" cy="171451"/>
          </a:xfrm>
        </p:grpSpPr>
        <p:sp>
          <p:nvSpPr>
            <p:cNvPr id="15" name="RectangleLegend1"/>
            <p:cNvSpPr>
              <a:spLocks noChangeArrowheads="1"/>
            </p:cNvSpPr>
            <p:nvPr/>
          </p:nvSpPr>
          <p:spPr bwMode="gray">
            <a:xfrm>
              <a:off x="9219943" y="2357647"/>
              <a:ext cx="165100" cy="16033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16" name="Legend1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gray">
            <a:xfrm>
              <a:off x="9473943" y="2346534"/>
              <a:ext cx="327013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Group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  <p:grpSp>
        <p:nvGrpSpPr>
          <p:cNvPr id="17" name="Group 44"/>
          <p:cNvGrpSpPr/>
          <p:nvPr userDrawn="1"/>
        </p:nvGrpSpPr>
        <p:grpSpPr>
          <a:xfrm>
            <a:off x="9500438" y="548680"/>
            <a:ext cx="470406" cy="171451"/>
            <a:chOff x="9219943" y="2553779"/>
            <a:chExt cx="470406" cy="171451"/>
          </a:xfrm>
        </p:grpSpPr>
        <p:sp>
          <p:nvSpPr>
            <p:cNvPr id="18" name="RectangleLegend2"/>
            <p:cNvSpPr>
              <a:spLocks noChangeArrowheads="1"/>
            </p:cNvSpPr>
            <p:nvPr/>
          </p:nvSpPr>
          <p:spPr bwMode="gray">
            <a:xfrm>
              <a:off x="9219943" y="2564892"/>
              <a:ext cx="165100" cy="16033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20" name="Legend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gray">
            <a:xfrm>
              <a:off x="9473943" y="2553779"/>
              <a:ext cx="216406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E&amp;P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  <p:grpSp>
        <p:nvGrpSpPr>
          <p:cNvPr id="21" name="Group 45"/>
          <p:cNvGrpSpPr/>
          <p:nvPr userDrawn="1"/>
        </p:nvGrpSpPr>
        <p:grpSpPr>
          <a:xfrm>
            <a:off x="10073290" y="548680"/>
            <a:ext cx="510480" cy="171451"/>
            <a:chOff x="9219943" y="2756349"/>
            <a:chExt cx="510480" cy="171451"/>
          </a:xfrm>
        </p:grpSpPr>
        <p:sp>
          <p:nvSpPr>
            <p:cNvPr id="22" name="RectangleLegend3"/>
            <p:cNvSpPr>
              <a:spLocks noChangeArrowheads="1"/>
            </p:cNvSpPr>
            <p:nvPr/>
          </p:nvSpPr>
          <p:spPr bwMode="gray">
            <a:xfrm>
              <a:off x="9219943" y="2767462"/>
              <a:ext cx="165100" cy="160338"/>
            </a:xfrm>
            <a:prstGeom prst="rect">
              <a:avLst/>
            </a:prstGeom>
            <a:solidFill>
              <a:srgbClr val="376092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23" name="Legend3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gray">
            <a:xfrm>
              <a:off x="9473943" y="2756349"/>
              <a:ext cx="25648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M&amp;S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  <p:grpSp>
        <p:nvGrpSpPr>
          <p:cNvPr id="25" name="Group 46"/>
          <p:cNvGrpSpPr/>
          <p:nvPr userDrawn="1"/>
        </p:nvGrpSpPr>
        <p:grpSpPr>
          <a:xfrm>
            <a:off x="10724348" y="548681"/>
            <a:ext cx="480024" cy="171450"/>
            <a:chOff x="9963489" y="2348072"/>
            <a:chExt cx="480024" cy="171450"/>
          </a:xfrm>
        </p:grpSpPr>
        <p:sp>
          <p:nvSpPr>
            <p:cNvPr id="30" name="RectangleLegend4"/>
            <p:cNvSpPr>
              <a:spLocks noChangeArrowheads="1"/>
            </p:cNvSpPr>
            <p:nvPr/>
          </p:nvSpPr>
          <p:spPr bwMode="gray">
            <a:xfrm>
              <a:off x="9963489" y="2359184"/>
              <a:ext cx="165100" cy="160338"/>
            </a:xfrm>
            <a:prstGeom prst="rect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31" name="Legend4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gray">
            <a:xfrm>
              <a:off x="10217489" y="2348072"/>
              <a:ext cx="226024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R&amp;C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  <p:grpSp>
        <p:nvGrpSpPr>
          <p:cNvPr id="32" name="Group 47"/>
          <p:cNvGrpSpPr/>
          <p:nvPr userDrawn="1"/>
        </p:nvGrpSpPr>
        <p:grpSpPr>
          <a:xfrm>
            <a:off x="11371622" y="548681"/>
            <a:ext cx="468802" cy="171450"/>
            <a:chOff x="9963489" y="2555193"/>
            <a:chExt cx="468802" cy="171450"/>
          </a:xfrm>
        </p:grpSpPr>
        <p:sp>
          <p:nvSpPr>
            <p:cNvPr id="33" name="RectangleLegend4"/>
            <p:cNvSpPr>
              <a:spLocks noChangeArrowheads="1"/>
            </p:cNvSpPr>
            <p:nvPr/>
          </p:nvSpPr>
          <p:spPr bwMode="gray">
            <a:xfrm>
              <a:off x="9963489" y="2566305"/>
              <a:ext cx="165100" cy="160338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34" name="Legend4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gray">
            <a:xfrm>
              <a:off x="10217489" y="2555193"/>
              <a:ext cx="214802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GRP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07368" y="0"/>
            <a:ext cx="4968552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lvl="0"/>
            <a:r>
              <a:rPr lang="fr-FR" dirty="0" smtClean="0"/>
              <a:t>REQUIREMENTS REMOVED IN NEW RULE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7984" cy="635000"/>
          </a:xfrm>
          <a:prstGeom prst="rect">
            <a:avLst/>
          </a:prstGeom>
        </p:spPr>
        <p:txBody>
          <a:bodyPr/>
          <a:lstStyle/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737600" y="6411917"/>
            <a:ext cx="967317" cy="365125"/>
          </a:xfrm>
          <a:prstGeom prst="rect">
            <a:avLst/>
          </a:prstGeom>
        </p:spPr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09600" y="1125539"/>
            <a:ext cx="10958400" cy="5040311"/>
          </a:xfrm>
          <a:prstGeom prst="rect">
            <a:avLst/>
          </a:prstGeom>
        </p:spPr>
        <p:txBody>
          <a:bodyPr/>
          <a:lstStyle>
            <a:lvl5pPr marL="1260000">
              <a:buNone/>
              <a:defRPr/>
            </a:lvl5pPr>
          </a:lstStyle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09600" y="6411917"/>
            <a:ext cx="7416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400">
                <a:solidFill>
                  <a:schemeClr val="tx1"/>
                </a:solidFill>
                <a:latin typeface="+mn-lt"/>
                <a:cs typeface="Helvetica"/>
              </a:defRPr>
            </a:lvl1pPr>
          </a:lstStyle>
          <a:p>
            <a:r>
              <a:rPr lang="en-GB" b="1" dirty="0" smtClean="0">
                <a:solidFill>
                  <a:srgbClr val="F5911F"/>
                </a:solidFill>
              </a:rPr>
              <a:t>#SafeDriver </a:t>
            </a:r>
            <a:r>
              <a:rPr lang="en-GB" sz="10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en-GB" sz="1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000" dirty="0" smtClean="0">
                <a:solidFill>
                  <a:schemeClr val="bg1">
                    <a:lumMod val="50000"/>
                  </a:schemeClr>
                </a:solidFill>
              </a:rPr>
              <a:t>Campagne de sensibilisation aux risques routiers, février 2017 </a:t>
            </a:r>
          </a:p>
        </p:txBody>
      </p:sp>
    </p:spTree>
    <p:extLst>
      <p:ext uri="{BB962C8B-B14F-4D97-AF65-F5344CB8AC3E}">
        <p14:creationId xmlns:p14="http://schemas.microsoft.com/office/powerpoint/2010/main" val="137686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7" r:id="rId2"/>
    <p:sldLayoutId id="2147483683" r:id="rId3"/>
    <p:sldLayoutId id="2147483684" r:id="rId4"/>
    <p:sldLayoutId id="214748369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olbox-hse.total.com/fr/one-maestro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at.corp.local/sites/s215/fr-FR/Pages/R%C3%A8gles%20HSE/CR%20902/Nouvelle-r%C3%A8gle-HSE--.aspx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hyperlink" Target="http://crescendo4all.rm.corp.local/sites/Ref_MS/Pages/Home.aspx" TargetMode="External"/><Relationship Id="rId4" Type="http://schemas.openxmlformats.org/officeDocument/2006/relationships/hyperlink" Target="https://reflex.sinequa.corp.loca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CR-GR-HSE-902</a:t>
            </a:r>
            <a:r>
              <a:rPr lang="en-US" dirty="0" smtClean="0"/>
              <a:t> </a:t>
            </a:r>
            <a:r>
              <a:rPr lang="fr-FR" dirty="0"/>
              <a:t>Autoévaluations HSE </a:t>
            </a:r>
            <a:r>
              <a:rPr lang="fr-FR" dirty="0" smtClean="0"/>
              <a:t>et Audits HSE</a:t>
            </a:r>
            <a:endParaRPr lang="en-US" dirty="0"/>
          </a:p>
        </p:txBody>
      </p:sp>
      <p:sp>
        <p:nvSpPr>
          <p:cNvPr id="5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188000" y="3639600"/>
            <a:ext cx="9732536" cy="1778000"/>
          </a:xfrm>
        </p:spPr>
        <p:txBody>
          <a:bodyPr/>
          <a:lstStyle/>
          <a:p>
            <a:r>
              <a:rPr lang="fr-FR" dirty="0" smtClean="0"/>
              <a:t> </a:t>
            </a:r>
          </a:p>
          <a:p>
            <a:r>
              <a:rPr lang="fr-FR" sz="1800" dirty="0" smtClean="0"/>
              <a:t>M&amp;S : quelles différences entre la CR GR HSE 902 et les CR-MS-HSEQ-112 et CR-MS-HSEQ-141 </a:t>
            </a:r>
          </a:p>
          <a:p>
            <a:r>
              <a:rPr lang="fr-FR" sz="1800" dirty="0" smtClean="0"/>
              <a:t>(au périmètre des sites industriels d’hydrocarbures liquides et </a:t>
            </a:r>
            <a:r>
              <a:rPr lang="fr-FR" sz="1800" smtClean="0"/>
              <a:t>GPL) ?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fr-FR" dirty="0" smtClean="0"/>
              <a:t>REVUE DES EXIGENCES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340086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ctr">
              <a:spcAft>
                <a:spcPts val="600"/>
              </a:spcAft>
            </a:pPr>
            <a:r>
              <a:rPr lang="fr-FR" u="sng" smtClean="0">
                <a:solidFill>
                  <a:schemeClr val="tx1"/>
                </a:solidFill>
              </a:rPr>
              <a:t>Autoévaluations HSE</a:t>
            </a:r>
            <a:endParaRPr lang="fr-FR" u="sng" dirty="0" smtClean="0">
              <a:solidFill>
                <a:schemeClr val="tx1"/>
              </a:solidFill>
            </a:endParaRPr>
          </a:p>
          <a:p>
            <a:pPr marL="0" indent="0" algn="ctr">
              <a:spcAft>
                <a:spcPts val="600"/>
              </a:spcAft>
            </a:pPr>
            <a:endParaRPr lang="en-US" sz="300" dirty="0" smtClean="0">
              <a:solidFill>
                <a:schemeClr val="tx1"/>
              </a:solidFill>
            </a:endParaRPr>
          </a:p>
          <a:p>
            <a:pPr marL="0" lvl="0" indent="0">
              <a:spcAft>
                <a:spcPts val="600"/>
              </a:spcAft>
              <a:defRPr/>
            </a:pPr>
            <a:r>
              <a:rPr lang="nb-NO" sz="1800" dirty="0">
                <a:solidFill>
                  <a:schemeClr val="tx1"/>
                </a:solidFill>
              </a:rPr>
              <a:t>Exigence 3.1.1 : périodicité de l’autoévaluation HSE </a:t>
            </a:r>
          </a:p>
          <a:p>
            <a:pPr marL="285750" marR="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U</a:t>
            </a:r>
            <a:r>
              <a:rPr lang="nb-NO" sz="1700" dirty="0">
                <a:solidFill>
                  <a:schemeClr val="tx1"/>
                </a:solidFill>
                <a:latin typeface="+mj-lt"/>
              </a:rPr>
              <a:t>ne autoévaluation HSE est effectuée au moins tous les 2 ans et à chaque changement significatif.</a:t>
            </a:r>
            <a:endParaRPr lang="en-GB" sz="1700" dirty="0">
              <a:solidFill>
                <a:schemeClr val="tx1"/>
              </a:solidFill>
              <a:latin typeface="+mj-lt"/>
            </a:endParaRPr>
          </a:p>
          <a:p>
            <a:pPr marL="0" indent="0" algn="l">
              <a:spcAft>
                <a:spcPts val="600"/>
              </a:spcAft>
            </a:pPr>
            <a:endParaRPr lang="fr-FR" sz="1700" b="0" dirty="0" smtClean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La notion d'audit interne mentionnée dans les règles MS est désormais assimilée à l'exercice d'Autoévaluation </a:t>
            </a:r>
            <a:r>
              <a:rPr lang="fr-FR" sz="1700" b="0" dirty="0" smtClean="0">
                <a:solidFill>
                  <a:srgbClr val="00B050"/>
                </a:solidFill>
              </a:rPr>
              <a:t>HSE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FF0000"/>
                </a:solidFill>
                <a:latin typeface="+mn-lt"/>
              </a:rPr>
              <a:t>La fréquence des autoévaluations sur le périmètre complet de l’entité est augmentée.</a:t>
            </a:r>
            <a:endParaRPr lang="fr-FR" sz="1700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3277368"/>
            <a:ext cx="1152128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Exigence 3.1.2 : plan d’action suite à l’autoévaluation HSE</a:t>
            </a:r>
          </a:p>
          <a:p>
            <a:pPr marL="285750" indent="-285750" algn="l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fr-FR" sz="1700" b="0" dirty="0">
                <a:solidFill>
                  <a:schemeClr val="tx1"/>
                </a:solidFill>
              </a:rPr>
              <a:t>Un plan d’action qui énonce les actions priorisées de correction et d’amélioration relatives à chaque écart identifié lors d’une autoévaluation HSE est établi, mis en </a:t>
            </a:r>
            <a:r>
              <a:rPr lang="fr-FR" sz="1700" b="0" dirty="0" smtClean="0">
                <a:solidFill>
                  <a:schemeClr val="tx1"/>
                </a:solidFill>
              </a:rPr>
              <a:t>œuvre </a:t>
            </a:r>
            <a:r>
              <a:rPr lang="fr-FR" sz="1700" b="0" dirty="0">
                <a:solidFill>
                  <a:schemeClr val="tx1"/>
                </a:solidFill>
              </a:rPr>
              <a:t>et suivi jusqu’à sa clôture par l’entité ou la filiale. 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 smtClean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Pas </a:t>
            </a:r>
            <a:r>
              <a:rPr lang="fr-FR" sz="1700" b="0" dirty="0">
                <a:solidFill>
                  <a:srgbClr val="00B050"/>
                </a:solidFill>
              </a:rPr>
              <a:t>de changement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407368" y="3133352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28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fr-FR" dirty="0" smtClean="0"/>
              <a:t>REVUE DES EXIGENCES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340086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ctr">
              <a:spcAft>
                <a:spcPts val="600"/>
              </a:spcAft>
            </a:pPr>
            <a:r>
              <a:rPr lang="fr-FR" u="sng" dirty="0" smtClean="0">
                <a:solidFill>
                  <a:schemeClr val="tx1"/>
                </a:solidFill>
              </a:rPr>
              <a:t>Audits HSE</a:t>
            </a:r>
          </a:p>
          <a:p>
            <a:pPr marL="0" indent="0" algn="ctr">
              <a:spcAft>
                <a:spcPts val="600"/>
              </a:spcAft>
            </a:pPr>
            <a:endParaRPr lang="en-US" sz="300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Exigence 3.2.1 : périodicité des audits HSE</a:t>
            </a:r>
            <a:endParaRPr lang="nb-NO" sz="1800" dirty="0">
              <a:solidFill>
                <a:schemeClr val="tx1"/>
              </a:solidFill>
            </a:endParaRPr>
          </a:p>
          <a:p>
            <a:pPr marL="285750" lvl="4" indent="-285750" algn="l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nb-NO" sz="1700" dirty="0">
                <a:solidFill>
                  <a:schemeClr val="tx1"/>
                </a:solidFill>
                <a:latin typeface="+mj-lt"/>
              </a:rPr>
              <a:t>Chaque unité auditable fait l’objet d’un audit HSE avec une périodicité de 3 à 5 ans, selon le plan long terme établi par la division audits de la direction HSE du Groupe.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 smtClean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3057912"/>
            <a:ext cx="1152128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lvl="0" indent="0">
              <a:spcAft>
                <a:spcPts val="600"/>
              </a:spcAft>
              <a:defRPr/>
            </a:pPr>
            <a:r>
              <a:rPr lang="fr-FR" sz="1800" dirty="0">
                <a:solidFill>
                  <a:schemeClr val="tx1"/>
                </a:solidFill>
              </a:rPr>
              <a:t>Exigence 3.2.2 : informations à fournir à l’équipe d’audit HSE</a:t>
            </a:r>
            <a:endParaRPr lang="nb-NO" sz="1800" dirty="0">
              <a:solidFill>
                <a:schemeClr val="tx1"/>
              </a:solidFill>
            </a:endParaRPr>
          </a:p>
          <a:p>
            <a:pPr marL="285750" marR="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nb-NO" sz="1700" dirty="0">
                <a:solidFill>
                  <a:schemeClr val="tx1"/>
                </a:solidFill>
                <a:latin typeface="+mj-lt"/>
              </a:rPr>
              <a:t>Les documents et toute autre information nécessaire à l’audit HSE sont mis à disposition de l’équipe d’audit HSE dans les délais demandés.</a:t>
            </a:r>
            <a:endParaRPr lang="en-GB" sz="1700" dirty="0">
              <a:solidFill>
                <a:schemeClr val="tx1"/>
              </a:solidFill>
              <a:latin typeface="+mj-lt"/>
            </a:endParaRPr>
          </a:p>
          <a:p>
            <a:pPr marL="0" indent="0" algn="l">
              <a:spcAft>
                <a:spcPts val="600"/>
              </a:spcAft>
            </a:pPr>
            <a:endParaRPr lang="fr-FR" sz="17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Pas </a:t>
            </a:r>
            <a:r>
              <a:rPr lang="fr-FR" sz="1700" b="0" dirty="0">
                <a:solidFill>
                  <a:srgbClr val="00B050"/>
                </a:solidFill>
              </a:rPr>
              <a:t>de changement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407368" y="2913896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914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fr-FR" dirty="0" smtClean="0"/>
              <a:t>REVUE DES EXIGENCES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340086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>
              <a:spcAft>
                <a:spcPts val="600"/>
              </a:spcAft>
            </a:pPr>
            <a:r>
              <a:rPr lang="fr-FR" sz="1800" dirty="0" smtClean="0">
                <a:solidFill>
                  <a:schemeClr val="tx1"/>
                </a:solidFill>
              </a:rPr>
              <a:t>Exigence </a:t>
            </a:r>
            <a:r>
              <a:rPr lang="fr-FR" sz="1800" dirty="0">
                <a:solidFill>
                  <a:schemeClr val="tx1"/>
                </a:solidFill>
              </a:rPr>
              <a:t>3.2.3 : commentaires au rapport de l’audit HSE</a:t>
            </a:r>
            <a:endParaRPr lang="nb-NO" sz="1800" dirty="0">
              <a:solidFill>
                <a:schemeClr val="tx1"/>
              </a:solidFill>
            </a:endParaRPr>
          </a:p>
          <a:p>
            <a:pPr marL="285750" lvl="4" indent="-285750" algn="l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Après la réalisation de l’audit HSE et réception du projet de rapport d’audit HSE, </a:t>
            </a:r>
            <a:r>
              <a:rPr lang="nb-NO" sz="1700" dirty="0">
                <a:solidFill>
                  <a:schemeClr val="tx1"/>
                </a:solidFill>
                <a:latin typeface="+mj-lt"/>
              </a:rPr>
              <a:t>les commentaires sur ce dernier sont retournés au lead auditeur sous 15 jours ouvrables</a:t>
            </a:r>
            <a:r>
              <a:rPr lang="nb-NO" sz="1700" dirty="0" smtClean="0">
                <a:solidFill>
                  <a:schemeClr val="tx1"/>
                </a:solidFill>
                <a:latin typeface="+mj-lt"/>
              </a:rPr>
              <a:t>.</a:t>
            </a:r>
            <a:endParaRPr lang="fr-FR" sz="1700" b="0" dirty="0" smtClean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Pas </a:t>
            </a:r>
            <a:r>
              <a:rPr lang="fr-FR" sz="1700" b="0" dirty="0">
                <a:solidFill>
                  <a:srgbClr val="00B050"/>
                </a:solidFill>
              </a:rPr>
              <a:t>de changement</a:t>
            </a: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2132856"/>
            <a:ext cx="1152128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>
              <a:spcAft>
                <a:spcPts val="600"/>
              </a:spcAft>
              <a:buSzPct val="100000"/>
            </a:pPr>
            <a:r>
              <a:rPr lang="fr-FR" sz="1800" dirty="0" smtClean="0">
                <a:solidFill>
                  <a:schemeClr val="tx1"/>
                </a:solidFill>
              </a:rPr>
              <a:t>Exigence </a:t>
            </a:r>
            <a:r>
              <a:rPr lang="fr-FR" sz="1800" dirty="0">
                <a:solidFill>
                  <a:schemeClr val="tx1"/>
                </a:solidFill>
              </a:rPr>
              <a:t>3.2.4 : plan d’action suite à l’audit HSE</a:t>
            </a:r>
            <a:endParaRPr lang="nb-NO" sz="1800" dirty="0">
              <a:solidFill>
                <a:schemeClr val="tx1"/>
              </a:solidFill>
            </a:endParaRPr>
          </a:p>
          <a:p>
            <a:pPr marL="28575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A la réception du rapport final d’audit HSE, un plan d’actions de correction et d’amélioration relatives à chaque constat d’audit identifié est établi, mis en œuvre et suivi, jusqu’à sa clôture.</a:t>
            </a:r>
          </a:p>
          <a:p>
            <a:pPr marL="28575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La progression du plan d’action est communiquée à la ligne hiérarchique, au niveau approprié.</a:t>
            </a:r>
            <a:r>
              <a:rPr lang="nb-NO" sz="1700" dirty="0">
                <a:solidFill>
                  <a:schemeClr val="tx1"/>
                </a:solidFill>
                <a:latin typeface="+mj-lt"/>
              </a:rPr>
              <a:t> </a:t>
            </a:r>
            <a:endParaRPr lang="en-GB" sz="1700" dirty="0">
              <a:solidFill>
                <a:schemeClr val="tx1"/>
              </a:solidFill>
              <a:latin typeface="+mj-lt"/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Pas </a:t>
            </a:r>
            <a:r>
              <a:rPr lang="fr-FR" sz="1700" b="0" dirty="0">
                <a:solidFill>
                  <a:srgbClr val="00B050"/>
                </a:solidFill>
              </a:rPr>
              <a:t>de changement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407368" y="1988840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1"/>
          <p:cNvSpPr txBox="1">
            <a:spLocks/>
          </p:cNvSpPr>
          <p:nvPr/>
        </p:nvSpPr>
        <p:spPr>
          <a:xfrm>
            <a:off x="407368" y="4149080"/>
            <a:ext cx="1152128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  <a:buSzPct val="100000"/>
            </a:pPr>
            <a:r>
              <a:rPr lang="fr-FR" sz="1800" dirty="0">
                <a:solidFill>
                  <a:schemeClr val="tx1"/>
                </a:solidFill>
              </a:rPr>
              <a:t>Exigence 3.2.5 : avancement du plan d’action HSE</a:t>
            </a:r>
          </a:p>
          <a:p>
            <a:pPr marL="28575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 statut des actions liées à des constats d’audit de niveau P1 et P2 est envoyé au management de la branche et à la direction HSE Groupe, à la fin de chaque semestre.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FF0000"/>
                </a:solidFill>
              </a:rPr>
              <a:t>Nouvelle </a:t>
            </a:r>
            <a:r>
              <a:rPr lang="fr-FR" sz="1700" b="0" dirty="0" smtClean="0">
                <a:solidFill>
                  <a:srgbClr val="FF0000"/>
                </a:solidFill>
              </a:rPr>
              <a:t>exigence </a:t>
            </a:r>
            <a:r>
              <a:rPr lang="fr-FR" sz="1700" b="0" dirty="0">
                <a:solidFill>
                  <a:srgbClr val="FF0000"/>
                </a:solidFill>
              </a:rPr>
              <a:t>pour l’ensemble des branches. 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407368" y="4005064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32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fr-FR" dirty="0" smtClean="0"/>
              <a:t>REVUE DES EXIGENCES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340086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ctr">
              <a:spcAft>
                <a:spcPts val="600"/>
              </a:spcAft>
            </a:pPr>
            <a:r>
              <a:rPr lang="fr-FR" u="sng" dirty="0">
                <a:solidFill>
                  <a:schemeClr val="tx1"/>
                </a:solidFill>
              </a:rPr>
              <a:t>Documentation et archivage</a:t>
            </a:r>
          </a:p>
          <a:p>
            <a:pPr marL="0" indent="0" algn="ctr">
              <a:spcAft>
                <a:spcPts val="600"/>
              </a:spcAft>
            </a:pPr>
            <a:endParaRPr lang="en-US" sz="300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600"/>
              </a:spcAft>
              <a:buSzPct val="100000"/>
            </a:pPr>
            <a:r>
              <a:rPr lang="fr-FR" sz="1800" dirty="0">
                <a:solidFill>
                  <a:schemeClr val="tx1"/>
                </a:solidFill>
              </a:rPr>
              <a:t>Exigence 3.3.1 : conservation des documents d’autoévaluation HSE et d’audit HSE</a:t>
            </a:r>
            <a:endParaRPr lang="nb-NO" sz="1800" dirty="0">
              <a:solidFill>
                <a:schemeClr val="tx1"/>
              </a:solidFill>
            </a:endParaRPr>
          </a:p>
          <a:p>
            <a:pPr marL="285750" lvl="4" indent="-285750" algn="l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documents et enregistrements suivants sont conservés selon la politique de conservation des documents : les rapports d’autoévaluation HSE, les rapports d’audit HSE et les justificatifs de clôture des actions liées à tous les constats d’audit.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 smtClean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</a:p>
        </p:txBody>
      </p:sp>
    </p:spTree>
    <p:extLst>
      <p:ext uri="{BB962C8B-B14F-4D97-AF65-F5344CB8AC3E}">
        <p14:creationId xmlns:p14="http://schemas.microsoft.com/office/powerpoint/2010/main" val="121003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en-GB" dirty="0"/>
              <a:t>EXIGENCES NON RETENUES DANS LA NOUVELLE REGLE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448098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Reconnaissance tierce partie du Protocole </a:t>
            </a:r>
            <a:r>
              <a:rPr lang="fr-FR" sz="1800" dirty="0" smtClean="0">
                <a:solidFill>
                  <a:schemeClr val="tx1"/>
                </a:solidFill>
              </a:rPr>
              <a:t>d'Audit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La reconnaissance tierce partie du protocole pour les entités comportant des risques technologiques n'est plus exigée. (Groupe DIR-GR-SEC-011) </a:t>
            </a: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>
              <a:solidFill>
                <a:schemeClr val="tx1"/>
              </a:solidFill>
              <a:latin typeface="+mj-lt"/>
            </a:endParaRPr>
          </a:p>
          <a:p>
            <a:pPr lvl="4" algn="l">
              <a:spcAft>
                <a:spcPts val="600"/>
              </a:spcAft>
              <a:buSzPct val="100000"/>
              <a:defRPr/>
            </a:pPr>
            <a:r>
              <a:rPr lang="fr-FR" b="1" dirty="0">
                <a:solidFill>
                  <a:schemeClr val="tx1"/>
                </a:solidFill>
                <a:latin typeface="+mj-lt"/>
              </a:rPr>
              <a:t>Utilisation du protocole d'audit par prestataire habilité 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Pas d'utilisation du protocole d'audit par prestataire habilité. (Groupe DIR-GR-SEC-011) 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0" indent="0">
              <a:spcAft>
                <a:spcPts val="600"/>
              </a:spcAft>
            </a:pPr>
            <a:r>
              <a:rPr lang="fr-FR" sz="1800" dirty="0" smtClean="0">
                <a:solidFill>
                  <a:schemeClr val="tx1"/>
                </a:solidFill>
              </a:rPr>
              <a:t>Notion </a:t>
            </a:r>
            <a:r>
              <a:rPr lang="fr-FR" sz="1800" dirty="0">
                <a:solidFill>
                  <a:schemeClr val="tx1"/>
                </a:solidFill>
              </a:rPr>
              <a:t>de protocole modulable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 protocole One Maestro n'est plus un protocole modulable. (Branche MS - CR-MS-HSEQ-112) </a:t>
            </a: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lvl="4" algn="l">
              <a:spcAft>
                <a:spcPts val="600"/>
              </a:spcAft>
              <a:buSzPct val="100000"/>
              <a:defRPr/>
            </a:pPr>
            <a:r>
              <a:rPr lang="fr-FR" b="1" dirty="0">
                <a:solidFill>
                  <a:schemeClr val="tx1"/>
                </a:solidFill>
                <a:latin typeface="+mj-lt"/>
              </a:rPr>
              <a:t>Certification selon normes et standards internationaux </a:t>
            </a: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fr-FR" sz="1700" dirty="0" smtClean="0">
                <a:solidFill>
                  <a:schemeClr val="tx1"/>
                </a:solidFill>
                <a:latin typeface="+mj-lt"/>
              </a:rPr>
              <a:t>Les </a:t>
            </a:r>
            <a:r>
              <a:rPr lang="fr-FR" sz="1700" dirty="0">
                <a:solidFill>
                  <a:schemeClr val="tx1"/>
                </a:solidFill>
                <a:latin typeface="+mj-lt"/>
              </a:rPr>
              <a:t>tierces parties* ne pourront plus conduire les audits One-MAESTRO combinés avec des certifications souhaitées par les filiales (ISO 14001, OHSAS 18001, ISO 50001). (Branche MS - CR-MS-HSEQ-112) </a:t>
            </a: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>
              <a:solidFill>
                <a:schemeClr val="tx1"/>
              </a:solidFill>
              <a:latin typeface="+mj-lt"/>
            </a:endParaRPr>
          </a:p>
          <a:p>
            <a:pPr lvl="4" algn="l">
              <a:spcAft>
                <a:spcPts val="600"/>
              </a:spcAft>
              <a:buSzPct val="100000"/>
              <a:defRPr/>
            </a:pPr>
            <a:r>
              <a:rPr lang="fr-FR" sz="1200" dirty="0">
                <a:latin typeface="+mj-lt"/>
              </a:rPr>
              <a:t>* Organismes de certification accrédités (ex: DNV, SGS, BV, AFNOR, Lloyd’s)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0" indent="0">
              <a:spcAft>
                <a:spcPts val="600"/>
              </a:spcAft>
            </a:pPr>
            <a:endParaRPr lang="fr-F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02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27384"/>
            <a:ext cx="12192000" cy="418058"/>
          </a:xfrm>
          <a:solidFill>
            <a:srgbClr val="376092"/>
          </a:solidFill>
        </p:spPr>
        <p:txBody>
          <a:bodyPr/>
          <a:lstStyle/>
          <a:p>
            <a:r>
              <a:rPr lang="fr-FR" b="1" dirty="0" smtClean="0">
                <a:solidFill>
                  <a:schemeClr val="bg1"/>
                </a:solidFill>
              </a:rPr>
              <a:t>OU TROUVER DES INFORMATIONS COMPLEMENTAIRES ET DES DOCUMENTS 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609600" y="1629049"/>
            <a:ext cx="10958400" cy="5040311"/>
          </a:xfrm>
        </p:spPr>
        <p:txBody>
          <a:bodyPr/>
          <a:lstStyle/>
          <a:p>
            <a:r>
              <a:rPr lang="fr-FR" dirty="0" smtClean="0"/>
              <a:t>Publication sur WAT: </a:t>
            </a:r>
            <a:r>
              <a:rPr lang="fr-FR" dirty="0" smtClean="0">
                <a:hlinkClick r:id="rId2"/>
              </a:rPr>
              <a:t>http://wat.corp.local/sites/s215/fr-FR/Pages/R%C3%A8gles%20HSE/CR%20902/Nouvelle-r%C3%A8gle-HSE--.aspx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HSE </a:t>
            </a:r>
            <a:r>
              <a:rPr lang="fr-FR" dirty="0" err="1" smtClean="0"/>
              <a:t>toolbox</a:t>
            </a:r>
            <a:r>
              <a:rPr lang="fr-FR" dirty="0" smtClean="0"/>
              <a:t>: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https://www.toolbox-hse.total.com/fr/one-maestro</a:t>
            </a:r>
            <a:endParaRPr lang="en-US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REFLEX: référentiel des textes normatifs Groupe: </a:t>
            </a:r>
            <a:r>
              <a:rPr lang="fr-FR" dirty="0" smtClean="0">
                <a:hlinkClick r:id="rId4"/>
              </a:rPr>
              <a:t>https://reflex.sinequa.corp.local/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M&amp;S Référentiel Branche : </a:t>
            </a:r>
            <a:r>
              <a:rPr lang="fr-FR" dirty="0" smtClean="0">
                <a:hlinkClick r:id="rId5"/>
              </a:rPr>
              <a:t>http://crescendo4all.rm.corp.local/sites/Ref_MS/Pages/Home.aspx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  <p:cxnSp>
        <p:nvCxnSpPr>
          <p:cNvPr id="4" name="Connecteur droit 3"/>
          <p:cNvCxnSpPr/>
          <p:nvPr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TOTAL_ADM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7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088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ganizationStructur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structures organisationnelles</TermName>
          <TermId xmlns="http://schemas.microsoft.com/office/infopath/2007/PartnerControls">c4bb9c23-2c4c-4150-9738-50d0ceb648ec</TermId>
        </TermInfo>
      </Terms>
    </OrganizationStructureTaxHTField0>
    <TwingCount xmlns="26ca36b3-22a5-4c03-beea-d9082fda911d" xsi:nil="true"/>
    <Metier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H3SEQ</TermName>
          <TermId xmlns="http://schemas.microsoft.com/office/infopath/2007/PartnerControls">1a49191b-7ec0-475b-ba04-e5bafe48b8b4</TermId>
        </TermInfo>
      </Terms>
    </MetierTaxHTField0>
    <Country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pays</TermName>
          <TermId xmlns="http://schemas.microsoft.com/office/infopath/2007/PartnerControls">de099b83-0153-463f-a92c-1666929f7084</TermId>
        </TermInfo>
      </Terms>
    </CountryTaxHTField0>
    <VariationGroupID xmlns="26ca36b3-22a5-4c03-beea-d9082fda911d">d7ff3403-87d2-467f-aba0-f7985b4c5057</VariationGroupID>
    <Branch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branches</TermName>
          <TermId xmlns="http://schemas.microsoft.com/office/infopath/2007/PartnerControls">d8c5459c-c634-4dad-b3a5-1a2375c988a9</TermId>
        </TermInfo>
      </Terms>
    </BranchTaxHTField0>
    <ThematicID xmlns="26ca36b3-22a5-4c03-beea-d9082fda911d">7285f05b-4f51-4e04-9a14-6c5d014a9ee8</ThematicID>
    <Sit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sites</TermName>
          <TermId xmlns="http://schemas.microsoft.com/office/infopath/2007/PartnerControls">26f15989-d479-4e08-b5e6-c4ab22359765</TermId>
        </TermInfo>
      </Terms>
    </SiteTaxHTField0>
    <RelevantLanguage xmlns="26ca36b3-22a5-4c03-beea-d9082fda911d">1036;3082;1043;1031;2070</RelevantLanguage>
    <IsThematic xmlns="26ca36b3-22a5-4c03-beea-d9082fda911d">true</IsThematic>
    <TaxCatchAll xmlns="6976bd83-f208-4589-bff3-a75963e94f6e">
      <Value>5</Value>
      <Value>4</Value>
      <Value>3</Value>
      <Value>2</Value>
      <Value>1</Value>
    </TaxCatchAl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873449EDCA51458FAA15C14DBA0E95" ma:contentTypeVersion="16" ma:contentTypeDescription="Crée un document." ma:contentTypeScope="" ma:versionID="839b9953c28822155395fc620e234d29">
  <xsd:schema xmlns:xsd="http://www.w3.org/2001/XMLSchema" xmlns:xs="http://www.w3.org/2001/XMLSchema" xmlns:p="http://schemas.microsoft.com/office/2006/metadata/properties" xmlns:ns2="26ca36b3-22a5-4c03-beea-d9082fda911d" xmlns:ns3="6976bd83-f208-4589-bff3-a75963e94f6e" targetNamespace="http://schemas.microsoft.com/office/2006/metadata/properties" ma:root="true" ma:fieldsID="34a00d64dfa625b9f8d98bc82219a4ae" ns2:_="" ns3:_="">
    <xsd:import namespace="26ca36b3-22a5-4c03-beea-d9082fda911d"/>
    <xsd:import namespace="6976bd83-f208-4589-bff3-a75963e94f6e"/>
    <xsd:element name="properties">
      <xsd:complexType>
        <xsd:sequence>
          <xsd:element name="documentManagement">
            <xsd:complexType>
              <xsd:all>
                <xsd:element ref="ns2:IsThematic" minOccurs="0"/>
                <xsd:element ref="ns2:VariationGroupID" minOccurs="0"/>
                <xsd:element ref="ns2:OrganizationStructureTaxHTField0" minOccurs="0"/>
                <xsd:element ref="ns3:TaxCatchAll" minOccurs="0"/>
                <xsd:element ref="ns2:MetierTaxHTField0" minOccurs="0"/>
                <xsd:element ref="ns2:SiteTaxHTField0" minOccurs="0"/>
                <xsd:element ref="ns2:BranchTaxHTField0" minOccurs="0"/>
                <xsd:element ref="ns2:CountryTaxHTField0" minOccurs="0"/>
                <xsd:element ref="ns2:RelevantLanguage" minOccurs="0"/>
                <xsd:element ref="ns2:ThematicID" minOccurs="0"/>
                <xsd:element ref="ns2:Twing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a36b3-22a5-4c03-beea-d9082fda911d" elementFormDefault="qualified">
    <xsd:import namespace="http://schemas.microsoft.com/office/2006/documentManagement/types"/>
    <xsd:import namespace="http://schemas.microsoft.com/office/infopath/2007/PartnerControls"/>
    <xsd:element name="IsThematic" ma:index="8" nillable="true" ma:displayName="IsThematic" ma:internalName="IsThematic">
      <xsd:simpleType>
        <xsd:restriction base="dms:Boolean"/>
      </xsd:simpleType>
    </xsd:element>
    <xsd:element name="VariationGroupID" ma:index="9" nillable="true" ma:displayName="Variation Group ID" ma:internalName="VariationGroupID">
      <xsd:simpleType>
        <xsd:restriction base="dms:Text"/>
      </xsd:simpleType>
    </xsd:element>
    <xsd:element name="OrganizationStructureTaxHTField0" ma:index="11" nillable="true" ma:taxonomy="true" ma:internalName="OrganizationStructureTaxHTField0" ma:taxonomyFieldName="OrganizationStructure" ma:displayName="Structures organisationnelles" ma:fieldId="{d4789308-6a24-4d47-9d27-3f386d404da3}" ma:taxonomyMulti="true" ma:sspId="5e13f9b5-2255-4d96-951a-207b37861865" ma:termSetId="9c836ecf-91cc-4204-9fa8-2b09fed1c9f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tierTaxHTField0" ma:index="14" nillable="true" ma:taxonomy="true" ma:internalName="MetierTaxHTField0" ma:taxonomyFieldName="Metier" ma:displayName="Métiers" ma:fieldId="{77e9a047-fa2e-4b88-9127-e85e9d6b9d28}" ma:taxonomyMulti="true" ma:sspId="5e13f9b5-2255-4d96-951a-207b37861865" ma:termSetId="913146e6-88cd-43cd-8dd2-67fad055309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TaxHTField0" ma:index="16" nillable="true" ma:taxonomy="true" ma:internalName="SiteTaxHTField0" ma:taxonomyFieldName="Site" ma:displayName="Site" ma:fieldId="{a6d30efa-312b-498c-a40e-a93a96439f24}" ma:taxonomyMulti="true" ma:sspId="5e13f9b5-2255-4d96-951a-207b37861865" ma:termSetId="ef87b464-ebc2-436f-b533-994e8e4d40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ranchTaxHTField0" ma:index="18" nillable="true" ma:taxonomy="true" ma:internalName="BranchTaxHTField0" ma:taxonomyFieldName="Branch" ma:displayName="Branche" ma:fieldId="{a3f753d6-2cf2-45ee-80b6-8abbc6f6870b}" ma:taxonomyMulti="true" ma:sspId="5e13f9b5-2255-4d96-951a-207b37861865" ma:termSetId="7d07145e-2bb9-486a-b8b6-a78f0894b2c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untryTaxHTField0" ma:index="20" nillable="true" ma:taxonomy="true" ma:internalName="CountryTaxHTField0" ma:taxonomyFieldName="Country" ma:displayName="Pays" ma:fieldId="{a60b14d2-742a-48d9-a73e-a1c4390c9889}" ma:taxonomyMulti="true" ma:sspId="5e13f9b5-2255-4d96-951a-207b37861865" ma:termSetId="f894f5e3-5096-4f56-8f02-89d8377daf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Language" ma:index="21" nillable="true" ma:displayName="Langue usuelle" ma:internalName="RelevantLanguage">
      <xsd:simpleType>
        <xsd:restriction base="dms:Text"/>
      </xsd:simpleType>
    </xsd:element>
    <xsd:element name="ThematicID" ma:index="22" nillable="true" ma:displayName="ThematicID" ma:internalName="ThematicID">
      <xsd:simpleType>
        <xsd:restriction base="dms:Text"/>
      </xsd:simpleType>
    </xsd:element>
    <xsd:element name="TwingCount" ma:index="23" nillable="true" ma:displayName="Nombre de Twings" ma:decimals="0" ma:hidden="true" ma:internalName="TwingCount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6bd83-f208-4589-bff3-a75963e94f6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Colonne Attraper tout de Taxonomie" ma:description="" ma:hidden="true" ma:list="{f11ad8d0-1821-4bb0-832f-2998add6fa25}" ma:internalName="TaxCatchAll" ma:showField="CatchAllData" ma:web="6976bd83-f208-4589-bff3-a75963e94f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D88F68-0A51-4E62-AAE4-E730753D58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9F6862-519E-4D3B-959E-8B8E74B90771}">
  <ds:schemaRefs>
    <ds:schemaRef ds:uri="http://purl.org/dc/terms/"/>
    <ds:schemaRef ds:uri="http://schemas.openxmlformats.org/package/2006/metadata/core-properties"/>
    <ds:schemaRef ds:uri="6976bd83-f208-4589-bff3-a75963e94f6e"/>
    <ds:schemaRef ds:uri="http://schemas.microsoft.com/office/2006/documentManagement/types"/>
    <ds:schemaRef ds:uri="http://schemas.microsoft.com/office/infopath/2007/PartnerControls"/>
    <ds:schemaRef ds:uri="26ca36b3-22a5-4c03-beea-d9082fda911d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7EDE723-3A19-40ED-896D-A096591E33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ca36b3-22a5-4c03-beea-d9082fda911d"/>
    <ds:schemaRef ds:uri="6976bd83-f208-4589-bff3-a75963e94f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626</Words>
  <Application>Microsoft Office PowerPoint</Application>
  <PresentationFormat>Grand écran</PresentationFormat>
  <Paragraphs>78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Calibri</vt:lpstr>
      <vt:lpstr>Helvetica</vt:lpstr>
      <vt:lpstr>Wingdings</vt:lpstr>
      <vt:lpstr/>
      <vt:lpstr>CR-GR-HSE-902 Autoévaluations HSE et Audits HSE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OU TROUVER DES INFORMATIONS COMPLEMENTAIRES ET DES DOCUMENTS 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Sebastien MUNERET</dc:creator>
  <cp:lastModifiedBy>Alexandra PAPILLON</cp:lastModifiedBy>
  <cp:revision>139</cp:revision>
  <cp:lastPrinted>2018-09-13T16:16:27Z</cp:lastPrinted>
  <dcterms:modified xsi:type="dcterms:W3CDTF">2018-11-22T14:23:19Z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0x01010075873449EDCA51458FAA15C14DBA0E95</vt:lpwstr>
  </property>
  <property fmtid="{D5CDD505-2E9C-101B-9397-08002B2CF9AE}" pid="3" name="Branch">
    <vt:lpwstr>2;#Toutes les branches|d8c5459c-c634-4dad-b3a5-1a2375c988a9</vt:lpwstr>
  </property>
  <property fmtid="{D5CDD505-2E9C-101B-9397-08002B2CF9AE}" pid="4" name="OrganizationStructure">
    <vt:lpwstr>1;#Toutes les structures organisationnelles|c4bb9c23-2c4c-4150-9738-50d0ceb648ec</vt:lpwstr>
  </property>
  <property fmtid="{D5CDD505-2E9C-101B-9397-08002B2CF9AE}" pid="5" name="Metier">
    <vt:lpwstr>5;#H3SEQ|1a49191b-7ec0-475b-ba04-e5bafe48b8b4</vt:lpwstr>
  </property>
  <property fmtid="{D5CDD505-2E9C-101B-9397-08002B2CF9AE}" pid="6" name="Site">
    <vt:lpwstr>3;#Tous les sites|26f15989-d479-4e08-b5e6-c4ab22359765</vt:lpwstr>
  </property>
  <property fmtid="{D5CDD505-2E9C-101B-9397-08002B2CF9AE}" pid="7" name="Country">
    <vt:lpwstr>4;#Tous les pays|de099b83-0153-463f-a92c-1666929f7084</vt:lpwstr>
  </property>
</Properties>
</file>