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11"/>
  </p:notesMasterIdLst>
  <p:handoutMasterIdLst>
    <p:handoutMasterId r:id="rId12"/>
  </p:handoutMasterIdLst>
  <p:sldIdLst>
    <p:sldId id="256" r:id="rId5"/>
    <p:sldId id="287" r:id="rId6"/>
    <p:sldId id="288" r:id="rId7"/>
    <p:sldId id="289" r:id="rId8"/>
    <p:sldId id="290" r:id="rId9"/>
    <p:sldId id="286" r:id="rId10"/>
  </p:sldIdLst>
  <p:sldSz cx="12192000" cy="6858000"/>
  <p:notesSz cx="6797675" cy="9926638"/>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FF99"/>
    <a:srgbClr val="A90025"/>
    <a:srgbClr val="376092"/>
    <a:srgbClr val="AC8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1" autoAdjust="0"/>
    <p:restoredTop sz="93979" autoAdjust="0"/>
  </p:normalViewPr>
  <p:slideViewPr>
    <p:cSldViewPr>
      <p:cViewPr varScale="1">
        <p:scale>
          <a:sx n="77" d="100"/>
          <a:sy n="77" d="100"/>
        </p:scale>
        <p:origin x="120" y="630"/>
      </p:cViewPr>
      <p:guideLst>
        <p:guide orient="horz" pos="2160"/>
        <p:guide pos="3840"/>
      </p:guideLst>
    </p:cSldViewPr>
  </p:slideViewPr>
  <p:outlineViewPr>
    <p:cViewPr>
      <p:scale>
        <a:sx n="33" d="100"/>
        <a:sy n="33" d="100"/>
      </p:scale>
      <p:origin x="0" y="7572"/>
    </p:cViewPr>
  </p:outlineViewPr>
  <p:notesTextViewPr>
    <p:cViewPr>
      <p:scale>
        <a:sx n="75" d="100"/>
        <a:sy n="75" d="100"/>
      </p:scale>
      <p:origin x="0" y="0"/>
    </p:cViewPr>
  </p:notesTextViewPr>
  <p:sorterViewPr>
    <p:cViewPr>
      <p:scale>
        <a:sx n="100" d="100"/>
        <a:sy n="100" d="100"/>
      </p:scale>
      <p:origin x="0" y="0"/>
    </p:cViewPr>
  </p:sorterViewPr>
  <p:notesViewPr>
    <p:cSldViewPr>
      <p:cViewPr varScale="1">
        <p:scale>
          <a:sx n="79" d="100"/>
          <a:sy n="79" d="100"/>
        </p:scale>
        <p:origin x="3318"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AA8F9218-3AC4-4588-AD15-C8B9615A4193}" type="datetimeFigureOut">
              <a:rPr lang="en-US" smtClean="0"/>
              <a:pPr/>
              <a:t>12/10/2018</a:t>
            </a:fld>
            <a:endParaRPr lang="en-US"/>
          </a:p>
        </p:txBody>
      </p:sp>
      <p:sp>
        <p:nvSpPr>
          <p:cNvPr id="4" name="Espace réservé du pied de page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5" name="Espace réservé du numéro de diapositive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6471A043-F37E-42BC-90A9-BA46E9EBA480}" type="slidenum">
              <a:rPr lang="en-US" smtClean="0"/>
              <a:pPr/>
              <a:t>‹N°›</a:t>
            </a:fld>
            <a:endParaRPr lang="en-US"/>
          </a:p>
        </p:txBody>
      </p:sp>
    </p:spTree>
    <p:extLst>
      <p:ext uri="{BB962C8B-B14F-4D97-AF65-F5344CB8AC3E}">
        <p14:creationId xmlns:p14="http://schemas.microsoft.com/office/powerpoint/2010/main" val="32440470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BBCB1C22-5F7F-45DB-B066-C38515A5A04C}" type="datetimeFigureOut">
              <a:rPr lang="en-US" smtClean="0"/>
              <a:pPr/>
              <a:t>12/10/2018</a:t>
            </a:fld>
            <a:endParaRPr lang="en-US"/>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B19BD1F9-669C-4CA0-8FBF-032659BF0921}" type="slidenum">
              <a:rPr lang="en-US" smtClean="0"/>
              <a:pPr/>
              <a:t>‹N°›</a:t>
            </a:fld>
            <a:endParaRPr lang="en-US"/>
          </a:p>
        </p:txBody>
      </p:sp>
    </p:spTree>
    <p:extLst>
      <p:ext uri="{BB962C8B-B14F-4D97-AF65-F5344CB8AC3E}">
        <p14:creationId xmlns:p14="http://schemas.microsoft.com/office/powerpoint/2010/main" val="3982935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2</a:t>
            </a:fld>
            <a:endParaRPr lang="en-US"/>
          </a:p>
        </p:txBody>
      </p:sp>
    </p:spTree>
    <p:extLst>
      <p:ext uri="{BB962C8B-B14F-4D97-AF65-F5344CB8AC3E}">
        <p14:creationId xmlns:p14="http://schemas.microsoft.com/office/powerpoint/2010/main" val="23676209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3</a:t>
            </a:fld>
            <a:endParaRPr lang="en-US"/>
          </a:p>
        </p:txBody>
      </p:sp>
    </p:spTree>
    <p:extLst>
      <p:ext uri="{BB962C8B-B14F-4D97-AF65-F5344CB8AC3E}">
        <p14:creationId xmlns:p14="http://schemas.microsoft.com/office/powerpoint/2010/main" val="8938830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4</a:t>
            </a:fld>
            <a:endParaRPr lang="en-US"/>
          </a:p>
        </p:txBody>
      </p:sp>
    </p:spTree>
    <p:extLst>
      <p:ext uri="{BB962C8B-B14F-4D97-AF65-F5344CB8AC3E}">
        <p14:creationId xmlns:p14="http://schemas.microsoft.com/office/powerpoint/2010/main" val="28454946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5</a:t>
            </a:fld>
            <a:endParaRPr lang="en-US"/>
          </a:p>
        </p:txBody>
      </p:sp>
    </p:spTree>
    <p:extLst>
      <p:ext uri="{BB962C8B-B14F-4D97-AF65-F5344CB8AC3E}">
        <p14:creationId xmlns:p14="http://schemas.microsoft.com/office/powerpoint/2010/main" val="18331787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6_1_">
    <p:bg>
      <p:bgPr>
        <a:solidFill>
          <a:srgbClr val="376092"/>
        </a:solidFill>
        <a:effectLst/>
      </p:bgPr>
    </p:bg>
    <p:spTree>
      <p:nvGrpSpPr>
        <p:cNvPr id="1" name=""/>
        <p:cNvGrpSpPr/>
        <p:nvPr/>
      </p:nvGrpSpPr>
      <p:grpSpPr>
        <a:xfrm>
          <a:off x="0" y="0"/>
          <a:ext cx="0" cy="0"/>
          <a:chOff x="0" y="0"/>
          <a:chExt cx="0" cy="0"/>
        </a:xfrm>
      </p:grpSpPr>
      <p:pic>
        <p:nvPicPr>
          <p:cNvPr id="10" name="Image 9" descr="TOTAL_LOGO_bandeau_01_haut_T_RGB.png"/>
          <p:cNvPicPr>
            <a:picLocks noChangeAspect="1"/>
          </p:cNvPicPr>
          <p:nvPr userDrawn="1"/>
        </p:nvPicPr>
        <p:blipFill>
          <a:blip r:embed="rId2" cstate="print"/>
          <a:stretch>
            <a:fillRect/>
          </a:stretch>
        </p:blipFill>
        <p:spPr>
          <a:xfrm>
            <a:off x="1" y="363225"/>
            <a:ext cx="6084167" cy="860932"/>
          </a:xfrm>
          <a:prstGeom prst="rect">
            <a:avLst/>
          </a:prstGeom>
        </p:spPr>
      </p:pic>
      <p:sp>
        <p:nvSpPr>
          <p:cNvPr id="14" name="Titre 4"/>
          <p:cNvSpPr>
            <a:spLocks noGrp="1"/>
          </p:cNvSpPr>
          <p:nvPr>
            <p:ph type="title" hasCustomPrompt="1"/>
          </p:nvPr>
        </p:nvSpPr>
        <p:spPr>
          <a:xfrm>
            <a:off x="1188000" y="1845592"/>
            <a:ext cx="9372496" cy="1487487"/>
          </a:xfrm>
          <a:prstGeom prst="rect">
            <a:avLst/>
          </a:prstGeom>
        </p:spPr>
        <p:txBody>
          <a:bodyPr lIns="0" rIns="0" anchor="b">
            <a:noAutofit/>
          </a:bodyPr>
          <a:lstStyle>
            <a:lvl1pPr>
              <a:defRPr sz="3200" baseline="0">
                <a:solidFill>
                  <a:schemeClr val="bg1"/>
                </a:solidFill>
                <a:latin typeface="+mn-lt"/>
              </a:defRPr>
            </a:lvl1pPr>
          </a:lstStyle>
          <a:p>
            <a:r>
              <a:rPr lang="fr-FR" noProof="0" dirty="0" smtClean="0"/>
              <a:t>COMPANY RULE TITLE</a:t>
            </a:r>
            <a:endParaRPr lang="fr-FR" noProof="0" dirty="0"/>
          </a:p>
        </p:txBody>
      </p:sp>
      <p:sp>
        <p:nvSpPr>
          <p:cNvPr id="6" name="Rectangle 5"/>
          <p:cNvSpPr/>
          <p:nvPr userDrawn="1"/>
        </p:nvSpPr>
        <p:spPr>
          <a:xfrm>
            <a:off x="0" y="6525344"/>
            <a:ext cx="12192000" cy="3326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userDrawn="1"/>
        </p:nvPicPr>
        <p:blipFill>
          <a:blip r:embed="rId3" cstate="print"/>
          <a:srcRect/>
          <a:stretch>
            <a:fillRect/>
          </a:stretch>
        </p:blipFill>
        <p:spPr bwMode="auto">
          <a:xfrm>
            <a:off x="5366919" y="6631430"/>
            <a:ext cx="1458162" cy="162371"/>
          </a:xfrm>
          <a:prstGeom prst="rect">
            <a:avLst/>
          </a:prstGeom>
          <a:noFill/>
          <a:ln w="9525">
            <a:noFill/>
            <a:miter lim="800000"/>
            <a:headEnd/>
            <a:tailEnd/>
          </a:ln>
          <a:effec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8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smtClean="0"/>
              <a:t>REQUIREMENTS REMOVED IN NEW RULE</a:t>
            </a:r>
            <a:endParaRPr lang="en-US" dirty="0"/>
          </a:p>
        </p:txBody>
      </p:sp>
    </p:spTree>
  </p:cSld>
  <p:clrMapOvr>
    <a:masterClrMapping/>
  </p:clrMapOvr>
  <p:timing>
    <p:tnLst>
      <p:par>
        <p:cTn id="1" dur="indefinite" restart="never" nodeType="tmRoot"/>
      </p:par>
    </p:tnLst>
  </p:timing>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5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smtClean="0"/>
              <a:t>DOCUMENTS USED FOR THE GAP ANALYSIS</a:t>
            </a:r>
            <a:endParaRPr lang="en-US" dirty="0"/>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57984" cy="635000"/>
          </a:xfrm>
          <a:prstGeom prst="rect">
            <a:avLst/>
          </a:prstGeom>
        </p:spPr>
        <p:txBody>
          <a:bodyPr/>
          <a:lstStyle/>
          <a:p>
            <a:r>
              <a:rPr lang="fr-FR" noProof="0"/>
              <a:t>Cliquez pour modifier le style du titre</a:t>
            </a:r>
          </a:p>
        </p:txBody>
      </p:sp>
      <p:sp>
        <p:nvSpPr>
          <p:cNvPr id="4" name="Espace réservé du numéro de diapositive 3"/>
          <p:cNvSpPr>
            <a:spLocks noGrp="1"/>
          </p:cNvSpPr>
          <p:nvPr>
            <p:ph type="sldNum" sz="quarter" idx="11"/>
          </p:nvPr>
        </p:nvSpPr>
        <p:spPr>
          <a:xfrm>
            <a:off x="8737600" y="6411917"/>
            <a:ext cx="967317" cy="365125"/>
          </a:xfrm>
          <a:prstGeom prst="rect">
            <a:avLst/>
          </a:prstGeom>
        </p:spPr>
        <p:txBody>
          <a:bodyPr/>
          <a:lstStyle/>
          <a:p>
            <a:fld id="{21F90BE8-D879-4F46-ACF9-7BCC67DCFB75}" type="slidenum">
              <a:rPr lang="fr-FR" smtClean="0"/>
              <a:pPr/>
              <a:t>‹N°›</a:t>
            </a:fld>
            <a:endParaRPr lang="fr-FR"/>
          </a:p>
        </p:txBody>
      </p:sp>
      <p:sp>
        <p:nvSpPr>
          <p:cNvPr id="6" name="Espace réservé du texte 5"/>
          <p:cNvSpPr>
            <a:spLocks noGrp="1"/>
          </p:cNvSpPr>
          <p:nvPr>
            <p:ph type="body" sz="quarter" idx="12"/>
          </p:nvPr>
        </p:nvSpPr>
        <p:spPr>
          <a:xfrm>
            <a:off x="609600" y="1125539"/>
            <a:ext cx="10958400" cy="5040311"/>
          </a:xfrm>
          <a:prstGeom prst="rect">
            <a:avLst/>
          </a:prstGeom>
        </p:spPr>
        <p:txBody>
          <a:bodyPr/>
          <a:lstStyle>
            <a:lvl5pPr marL="1260000">
              <a:buNone/>
              <a:defRPr/>
            </a:lvl5p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p:txBody>
      </p:sp>
      <p:sp>
        <p:nvSpPr>
          <p:cNvPr id="8" name="Espace réservé du pied de page 4"/>
          <p:cNvSpPr>
            <a:spLocks noGrp="1"/>
          </p:cNvSpPr>
          <p:nvPr>
            <p:ph type="ftr" sz="quarter" idx="3"/>
          </p:nvPr>
        </p:nvSpPr>
        <p:spPr>
          <a:xfrm>
            <a:off x="609600" y="6411917"/>
            <a:ext cx="7416800" cy="365125"/>
          </a:xfrm>
          <a:prstGeom prst="rect">
            <a:avLst/>
          </a:prstGeom>
        </p:spPr>
        <p:txBody>
          <a:bodyPr vert="horz" lIns="0" tIns="45720" rIns="91440" bIns="45720" rtlCol="0" anchor="ctr"/>
          <a:lstStyle>
            <a:lvl1pPr algn="l">
              <a:defRPr sz="1400">
                <a:solidFill>
                  <a:schemeClr val="tx1"/>
                </a:solidFill>
                <a:latin typeface="+mn-lt"/>
                <a:cs typeface="Helvetica"/>
              </a:defRPr>
            </a:lvl1pPr>
          </a:lstStyle>
          <a:p>
            <a:r>
              <a:rPr lang="en-GB" b="1">
                <a:solidFill>
                  <a:srgbClr val="F5911F"/>
                </a:solidFill>
              </a:rPr>
              <a:t>#SafeDriver </a:t>
            </a:r>
            <a:r>
              <a:rPr lang="en-GB" sz="1000">
                <a:solidFill>
                  <a:schemeClr val="bg1">
                    <a:lumMod val="50000"/>
                  </a:schemeClr>
                </a:solidFill>
              </a:rPr>
              <a:t>-</a:t>
            </a:r>
            <a:r>
              <a:rPr lang="en-GB" sz="1000" b="1">
                <a:solidFill>
                  <a:schemeClr val="bg1">
                    <a:lumMod val="50000"/>
                  </a:schemeClr>
                </a:solidFill>
              </a:rPr>
              <a:t> </a:t>
            </a:r>
            <a:r>
              <a:rPr lang="fr-FR" sz="1000">
                <a:solidFill>
                  <a:schemeClr val="bg1">
                    <a:lumMod val="50000"/>
                  </a:schemeClr>
                </a:solidFill>
              </a:rPr>
              <a:t>Campagne de sensibilisation aux risques routiers, février 2017 </a:t>
            </a:r>
          </a:p>
        </p:txBody>
      </p:sp>
    </p:spTree>
    <p:extLst>
      <p:ext uri="{BB962C8B-B14F-4D97-AF65-F5344CB8AC3E}">
        <p14:creationId xmlns:p14="http://schemas.microsoft.com/office/powerpoint/2010/main" val="29269405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75000"/>
            <a:alpha val="0"/>
          </a:schemeClr>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94" r:id="rId1"/>
    <p:sldLayoutId id="2147483684" r:id="rId2"/>
    <p:sldLayoutId id="2147483692" r:id="rId3"/>
    <p:sldLayoutId id="2147483695" r:id="rId4"/>
  </p:sldLayoutIdLst>
  <p:txStyles>
    <p:titleStyle/>
    <p:bodyStyle/>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www.toolbox-hse.total.com/en/one-maestro" TargetMode="External"/><Relationship Id="rId7" Type="http://schemas.openxmlformats.org/officeDocument/2006/relationships/image" Target="../media/image2.png"/><Relationship Id="rId2" Type="http://schemas.openxmlformats.org/officeDocument/2006/relationships/hyperlink" Target="http://wat.corp.local/sites/s215/en-US/Pages/R&#232;gles%20HSE/CR%20801/Nouvelle-r&#232;gle-HSE--.aspx" TargetMode="External"/><Relationship Id="rId1" Type="http://schemas.openxmlformats.org/officeDocument/2006/relationships/slideLayout" Target="../slideLayouts/slideLayout4.xml"/><Relationship Id="rId6" Type="http://schemas.openxmlformats.org/officeDocument/2006/relationships/image" Target="../media/image3.png"/><Relationship Id="rId5" Type="http://schemas.openxmlformats.org/officeDocument/2006/relationships/hyperlink" Target="http://crescendo4all.rm.corp.local/sites/Ref_MS/Pages/Home.aspx" TargetMode="External"/><Relationship Id="rId4" Type="http://schemas.openxmlformats.org/officeDocument/2006/relationships/hyperlink" Target="https://reflex.sinequa.corp.loca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CR-GR-HSE-801 Management of HSE Events and Return on </a:t>
            </a:r>
            <a:r>
              <a:rPr lang="fr-FR" dirty="0" err="1"/>
              <a:t>Experience</a:t>
            </a:r>
            <a:r>
              <a:rPr lang="fr-FR" dirty="0"/>
              <a:t> </a:t>
            </a:r>
            <a:endParaRPr lang="en-US" dirty="0">
              <a:solidFill>
                <a:srgbClr val="FF0000"/>
              </a:solidFill>
            </a:endParaRPr>
          </a:p>
        </p:txBody>
      </p:sp>
      <p:sp>
        <p:nvSpPr>
          <p:cNvPr id="5" name="Espace réservé du texte 3"/>
          <p:cNvSpPr txBox="1">
            <a:spLocks/>
          </p:cNvSpPr>
          <p:nvPr/>
        </p:nvSpPr>
        <p:spPr>
          <a:xfrm>
            <a:off x="1188000" y="3639600"/>
            <a:ext cx="9732536" cy="1778000"/>
          </a:xfrm>
          <a:prstGeom prst="rect">
            <a:avLst/>
          </a:prstGeom>
        </p:spPr>
        <p:txBody>
          <a:bodyPr/>
          <a:lstStyle/>
          <a:p>
            <a:r>
              <a:rPr lang="en-US" dirty="0" smtClean="0"/>
              <a:t> </a:t>
            </a:r>
          </a:p>
          <a:p>
            <a:r>
              <a:rPr lang="en-US" dirty="0" smtClean="0">
                <a:solidFill>
                  <a:schemeClr val="bg1"/>
                </a:solidFill>
              </a:rPr>
              <a:t>M&amp;S : which differences between CR-GR-HSE-801 and CR-MS-HSEQ-131 company rule?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Espace réservé du texte 1"/>
          <p:cNvSpPr txBox="1">
            <a:spLocks/>
          </p:cNvSpPr>
          <p:nvPr/>
        </p:nvSpPr>
        <p:spPr>
          <a:xfrm>
            <a:off x="524733" y="656693"/>
            <a:ext cx="11017224" cy="3312368"/>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just" defTabSz="685800">
              <a:spcAft>
                <a:spcPts val="450"/>
              </a:spcAft>
            </a:pPr>
            <a:r>
              <a:rPr lang="en-US" sz="1800" dirty="0" smtClean="0">
                <a:solidFill>
                  <a:schemeClr val="tx1"/>
                </a:solidFill>
              </a:rPr>
              <a:t>Requirement 3.1.1 : Steps </a:t>
            </a:r>
            <a:r>
              <a:rPr lang="en-US" sz="1800" dirty="0" smtClean="0">
                <a:solidFill>
                  <a:schemeClr val="tx1"/>
                </a:solidFill>
              </a:rPr>
              <a:t>to Manage HSE Events</a:t>
            </a:r>
          </a:p>
          <a:p>
            <a:pPr marL="285750" lvl="4" indent="-285750" algn="l">
              <a:spcAft>
                <a:spcPts val="600"/>
              </a:spcAft>
              <a:buFont typeface="Wingdings" panose="05000000000000000000" pitchFamily="2" charset="2"/>
              <a:buChar char="q"/>
              <a:defRPr/>
            </a:pPr>
            <a:r>
              <a:rPr lang="en-US" sz="1700" dirty="0" smtClean="0">
                <a:solidFill>
                  <a:schemeClr val="tx1"/>
                </a:solidFill>
                <a:latin typeface="+mj-lt"/>
              </a:rPr>
              <a:t>In accordance with local regulations, all HSE events are managed according to the following four steps:</a:t>
            </a:r>
          </a:p>
          <a:p>
            <a:pPr algn="just"/>
            <a:endParaRPr lang="en-US" sz="1700" b="0" dirty="0" smtClean="0">
              <a:solidFill>
                <a:schemeClr val="tx1"/>
              </a:solidFill>
            </a:endParaRPr>
          </a:p>
          <a:p>
            <a:pPr algn="just"/>
            <a:endParaRPr lang="en-US" sz="1700" b="0" dirty="0" smtClean="0">
              <a:solidFill>
                <a:schemeClr val="tx1"/>
              </a:solidFill>
            </a:endParaRPr>
          </a:p>
          <a:p>
            <a:pPr algn="just"/>
            <a:endParaRPr lang="en-US" sz="1700" b="0" dirty="0" smtClean="0">
              <a:solidFill>
                <a:schemeClr val="tx1"/>
              </a:solidFill>
            </a:endParaRPr>
          </a:p>
          <a:p>
            <a:pPr algn="just"/>
            <a:endParaRPr lang="en-US" sz="1700" b="0" dirty="0" smtClean="0">
              <a:solidFill>
                <a:schemeClr val="tx1"/>
              </a:solidFill>
            </a:endParaRPr>
          </a:p>
          <a:p>
            <a:pPr marL="444500" indent="-444500"/>
            <a:r>
              <a:rPr lang="en-US" sz="1700" b="0" u="sng" dirty="0" smtClean="0">
                <a:solidFill>
                  <a:schemeClr val="tx1"/>
                </a:solidFill>
              </a:rPr>
              <a:t>Note</a:t>
            </a:r>
            <a:r>
              <a:rPr lang="en-US" sz="1700" b="0" dirty="0" smtClean="0">
                <a:solidFill>
                  <a:schemeClr val="tx1"/>
                </a:solidFill>
              </a:rPr>
              <a:t>:  For HSE events that occur within industries or professional organizations outside the Group's operated domain, lessons learned are shared with relevant entities, affiliates or </a:t>
            </a:r>
            <a:r>
              <a:rPr lang="en-US" sz="1700" b="0" i="1" dirty="0" smtClean="0">
                <a:solidFill>
                  <a:schemeClr val="tx1"/>
                </a:solidFill>
              </a:rPr>
              <a:t>métiers</a:t>
            </a:r>
            <a:r>
              <a:rPr lang="en-US" sz="1700" b="0" dirty="0" smtClean="0">
                <a:solidFill>
                  <a:schemeClr val="tx1"/>
                </a:solidFill>
              </a:rPr>
              <a:t> through the HSE </a:t>
            </a:r>
            <a:r>
              <a:rPr lang="en-US" sz="1700" b="0" dirty="0" err="1" smtClean="0">
                <a:solidFill>
                  <a:schemeClr val="tx1"/>
                </a:solidFill>
              </a:rPr>
              <a:t>Corex</a:t>
            </a:r>
            <a:r>
              <a:rPr lang="en-US" sz="1700" b="0" dirty="0" smtClean="0">
                <a:solidFill>
                  <a:schemeClr val="tx1"/>
                </a:solidFill>
              </a:rPr>
              <a:t> process (appendix 4).</a:t>
            </a:r>
          </a:p>
          <a:p>
            <a:pPr algn="just"/>
            <a:endParaRPr lang="en-US" sz="1700" b="0" dirty="0" smtClean="0">
              <a:solidFill>
                <a:schemeClr val="tx1"/>
              </a:solidFill>
            </a:endParaRPr>
          </a:p>
          <a:p>
            <a:pPr marL="0" indent="0" fontAlgn="ctr">
              <a:spcBef>
                <a:spcPts val="800"/>
              </a:spcBef>
            </a:pPr>
            <a:r>
              <a:rPr lang="en-US" sz="1700" b="0" dirty="0" smtClean="0">
                <a:solidFill>
                  <a:srgbClr val="00B050"/>
                </a:solidFill>
              </a:rPr>
              <a:t>No change</a:t>
            </a:r>
            <a:endParaRPr lang="en-US" sz="1700" b="0" dirty="0">
              <a:solidFill>
                <a:srgbClr val="00B050"/>
              </a:solidFill>
            </a:endParaRPr>
          </a:p>
        </p:txBody>
      </p:sp>
      <p:sp>
        <p:nvSpPr>
          <p:cNvPr id="7" name="Espace réservé du texte 1"/>
          <p:cNvSpPr txBox="1">
            <a:spLocks/>
          </p:cNvSpPr>
          <p:nvPr/>
        </p:nvSpPr>
        <p:spPr>
          <a:xfrm>
            <a:off x="479376" y="3789040"/>
            <a:ext cx="8568952" cy="2484275"/>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just" defTabSz="685800">
              <a:spcAft>
                <a:spcPts val="450"/>
              </a:spcAft>
            </a:pPr>
            <a:r>
              <a:rPr lang="en-US" sz="1800" dirty="0" smtClean="0">
                <a:solidFill>
                  <a:schemeClr val="tx1"/>
                </a:solidFill>
              </a:rPr>
              <a:t>Requirement 3.2.1 : </a:t>
            </a:r>
            <a:r>
              <a:rPr lang="en-US" sz="1800" dirty="0" smtClean="0">
                <a:solidFill>
                  <a:schemeClr val="tx1"/>
                </a:solidFill>
              </a:rPr>
              <a:t>Evaluation of the Severity Level</a:t>
            </a:r>
          </a:p>
          <a:p>
            <a:pPr marL="285750" lvl="4" indent="-285750" algn="l">
              <a:spcAft>
                <a:spcPts val="600"/>
              </a:spcAft>
              <a:buFont typeface="Wingdings" panose="05000000000000000000" pitchFamily="2" charset="2"/>
              <a:buChar char="q"/>
              <a:defRPr/>
            </a:pPr>
            <a:r>
              <a:rPr lang="en-US" sz="1700" dirty="0" smtClean="0">
                <a:solidFill>
                  <a:schemeClr val="tx1"/>
                </a:solidFill>
                <a:latin typeface="+mj-lt"/>
              </a:rPr>
              <a:t>The severity level of HSE events are evaluated according to the Evaluation Matrix of Actual and Potential Severity Level in appendix 1. </a:t>
            </a:r>
          </a:p>
          <a:p>
            <a:pPr marL="342900" lvl="1" indent="-342900" algn="just">
              <a:buNone/>
            </a:pPr>
            <a:endParaRPr lang="en-US" dirty="0" smtClean="0">
              <a:solidFill>
                <a:schemeClr val="tx1"/>
              </a:solidFill>
              <a:latin typeface="+mj-lt"/>
            </a:endParaRPr>
          </a:p>
          <a:p>
            <a:pPr marL="444500" indent="-444500"/>
            <a:r>
              <a:rPr lang="en-US" sz="1700" b="0" u="sng" dirty="0" smtClean="0">
                <a:solidFill>
                  <a:schemeClr val="tx1"/>
                </a:solidFill>
              </a:rPr>
              <a:t>Note</a:t>
            </a:r>
            <a:r>
              <a:rPr lang="en-US" sz="1700" b="0" dirty="0" smtClean="0">
                <a:solidFill>
                  <a:schemeClr val="tx1"/>
                </a:solidFill>
              </a:rPr>
              <a:t>: For anomalies, only evaluations of potential severity level ≥ 4 are recorded. </a:t>
            </a:r>
          </a:p>
          <a:p>
            <a:pPr marL="444500" indent="-444500"/>
            <a:r>
              <a:rPr lang="en-US" sz="1700" b="0" dirty="0" smtClean="0">
                <a:solidFill>
                  <a:schemeClr val="tx1"/>
                </a:solidFill>
              </a:rPr>
              <a:t>	The initial evaluation of an HSE event can be reviewed after analysis (e.g. considering new information, findings).</a:t>
            </a:r>
          </a:p>
          <a:p>
            <a:pPr algn="just"/>
            <a:endParaRPr lang="en-US" sz="1700" b="0" dirty="0" smtClean="0">
              <a:solidFill>
                <a:srgbClr val="FF0000"/>
              </a:solidFill>
            </a:endParaRPr>
          </a:p>
          <a:p>
            <a:pPr marL="0" indent="0" fontAlgn="ctr">
              <a:spcBef>
                <a:spcPts val="800"/>
              </a:spcBef>
            </a:pPr>
            <a:r>
              <a:rPr lang="en-US" sz="1700" b="0" dirty="0" smtClean="0">
                <a:solidFill>
                  <a:srgbClr val="00B050"/>
                </a:solidFill>
              </a:rPr>
              <a:t>No change</a:t>
            </a:r>
          </a:p>
          <a:p>
            <a:pPr marL="0" indent="0" algn="just" defTabSz="685800">
              <a:spcAft>
                <a:spcPts val="450"/>
              </a:spcAft>
            </a:pPr>
            <a:endParaRPr lang="en-US" sz="1400" b="0" dirty="0">
              <a:solidFill>
                <a:srgbClr val="FF0000"/>
              </a:solidFill>
            </a:endParaRPr>
          </a:p>
        </p:txBody>
      </p:sp>
      <p:cxnSp>
        <p:nvCxnSpPr>
          <p:cNvPr id="10" name="Connecteur droit 9"/>
          <p:cNvCxnSpPr/>
          <p:nvPr/>
        </p:nvCxnSpPr>
        <p:spPr>
          <a:xfrm>
            <a:off x="551384" y="3789040"/>
            <a:ext cx="1036915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2" name="Espace réservé du texte 11"/>
          <p:cNvSpPr>
            <a:spLocks noGrp="1"/>
          </p:cNvSpPr>
          <p:nvPr>
            <p:ph type="body" sz="quarter" idx="11"/>
          </p:nvPr>
        </p:nvSpPr>
        <p:spPr/>
        <p:txBody>
          <a:bodyPr/>
          <a:lstStyle/>
          <a:p>
            <a:r>
              <a:rPr lang="en-GB" dirty="0" smtClean="0"/>
              <a:t>REQUIREMENT OVERVIEW</a:t>
            </a:r>
            <a:endParaRPr lang="en-GB" dirty="0"/>
          </a:p>
        </p:txBody>
      </p:sp>
      <p:pic>
        <p:nvPicPr>
          <p:cNvPr id="3" name="Picture 2"/>
          <p:cNvPicPr>
            <a:picLocks noChangeAspect="1"/>
          </p:cNvPicPr>
          <p:nvPr/>
        </p:nvPicPr>
        <p:blipFill>
          <a:blip r:embed="rId3"/>
          <a:stretch>
            <a:fillRect/>
          </a:stretch>
        </p:blipFill>
        <p:spPr>
          <a:xfrm>
            <a:off x="1415480" y="1496863"/>
            <a:ext cx="7298568" cy="765899"/>
          </a:xfrm>
          <a:prstGeom prst="rect">
            <a:avLst/>
          </a:prstGeom>
        </p:spPr>
      </p:pic>
      <p:pic>
        <p:nvPicPr>
          <p:cNvPr id="9" name="Picture 8"/>
          <p:cNvPicPr>
            <a:picLocks noChangeAspect="1"/>
          </p:cNvPicPr>
          <p:nvPr/>
        </p:nvPicPr>
        <p:blipFill>
          <a:blip r:embed="rId4"/>
          <a:stretch>
            <a:fillRect/>
          </a:stretch>
        </p:blipFill>
        <p:spPr>
          <a:xfrm>
            <a:off x="9447587" y="3933056"/>
            <a:ext cx="2405080" cy="2453964"/>
          </a:xfrm>
          <a:prstGeom prst="rect">
            <a:avLst/>
          </a:prstGeom>
        </p:spPr>
      </p:pic>
    </p:spTree>
    <p:extLst>
      <p:ext uri="{BB962C8B-B14F-4D97-AF65-F5344CB8AC3E}">
        <p14:creationId xmlns:p14="http://schemas.microsoft.com/office/powerpoint/2010/main" val="445920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Espace réservé du texte 1"/>
          <p:cNvSpPr txBox="1">
            <a:spLocks/>
          </p:cNvSpPr>
          <p:nvPr/>
        </p:nvSpPr>
        <p:spPr>
          <a:xfrm>
            <a:off x="551384" y="692697"/>
            <a:ext cx="10729192" cy="3060340"/>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just" defTabSz="685800">
              <a:spcAft>
                <a:spcPts val="450"/>
              </a:spcAft>
            </a:pPr>
            <a:r>
              <a:rPr lang="en-US" sz="1800" dirty="0" smtClean="0">
                <a:solidFill>
                  <a:schemeClr val="tx1"/>
                </a:solidFill>
              </a:rPr>
              <a:t>Requirement 3.3.1 : Communication</a:t>
            </a:r>
            <a:endParaRPr lang="en-US" sz="1800" dirty="0" smtClean="0">
              <a:solidFill>
                <a:schemeClr val="tx1"/>
              </a:solidFill>
            </a:endParaRPr>
          </a:p>
          <a:p>
            <a:pPr marL="0" indent="0">
              <a:spcBef>
                <a:spcPts val="800"/>
              </a:spcBef>
            </a:pPr>
            <a:r>
              <a:rPr lang="en-US" sz="1700" b="0" dirty="0" smtClean="0">
                <a:solidFill>
                  <a:schemeClr val="tx1"/>
                </a:solidFill>
                <a:latin typeface="+mn-lt"/>
              </a:rPr>
              <a:t>HSE events with actual severity level ≥ 4 (or media impact ≥ 3), or those likely to evolve rapidly to these levels, are subject to:</a:t>
            </a:r>
          </a:p>
          <a:p>
            <a:pPr marL="285750" lvl="4" indent="-285750" algn="l">
              <a:spcAft>
                <a:spcPts val="600"/>
              </a:spcAft>
              <a:buFont typeface="Wingdings" panose="05000000000000000000" pitchFamily="2" charset="2"/>
              <a:buChar char="q"/>
              <a:defRPr/>
            </a:pPr>
            <a:r>
              <a:rPr lang="en-US" sz="1700" dirty="0" smtClean="0">
                <a:solidFill>
                  <a:schemeClr val="tx1"/>
                </a:solidFill>
                <a:latin typeface="+mj-lt"/>
              </a:rPr>
              <a:t>Immediate alerts sent to the contact persons of the branch and the Group through two parallel channels:</a:t>
            </a:r>
          </a:p>
          <a:p>
            <a:pPr marL="900113" lvl="8" indent="-357188" algn="l">
              <a:spcAft>
                <a:spcPts val="600"/>
              </a:spcAft>
              <a:buFont typeface="Arial" panose="020B0604020202020204" pitchFamily="34" charset="0"/>
              <a:buChar char="•"/>
              <a:defRPr/>
            </a:pPr>
            <a:r>
              <a:rPr lang="en-US" sz="1700" dirty="0" smtClean="0">
                <a:solidFill>
                  <a:schemeClr val="tx1"/>
                </a:solidFill>
                <a:latin typeface="+mj-lt"/>
              </a:rPr>
              <a:t>the reporting line; </a:t>
            </a:r>
          </a:p>
          <a:p>
            <a:pPr marL="900113" lvl="8" indent="-357188" algn="l">
              <a:spcAft>
                <a:spcPts val="600"/>
              </a:spcAft>
              <a:buFont typeface="Arial" panose="020B0604020202020204" pitchFamily="34" charset="0"/>
              <a:buChar char="•"/>
              <a:defRPr/>
            </a:pPr>
            <a:r>
              <a:rPr lang="en-US" sz="1700" dirty="0" smtClean="0">
                <a:solidFill>
                  <a:schemeClr val="tx1"/>
                </a:solidFill>
                <a:latin typeface="+mj-lt"/>
              </a:rPr>
              <a:t>the duty function.</a:t>
            </a:r>
          </a:p>
          <a:p>
            <a:pPr marL="285750" lvl="4" indent="-285750" algn="l">
              <a:spcAft>
                <a:spcPts val="600"/>
              </a:spcAft>
              <a:buFont typeface="Wingdings" panose="05000000000000000000" pitchFamily="2" charset="2"/>
              <a:buChar char="q"/>
              <a:defRPr/>
            </a:pPr>
            <a:r>
              <a:rPr lang="en-US" sz="1700" dirty="0" smtClean="0">
                <a:solidFill>
                  <a:schemeClr val="tx1"/>
                </a:solidFill>
                <a:latin typeface="+mj-lt"/>
              </a:rPr>
              <a:t>Alerts sent to local authorities;</a:t>
            </a:r>
          </a:p>
          <a:p>
            <a:pPr marL="285750" lvl="4" indent="-285750" algn="l">
              <a:spcAft>
                <a:spcPts val="600"/>
              </a:spcAft>
              <a:buFont typeface="Wingdings" panose="05000000000000000000" pitchFamily="2" charset="2"/>
              <a:buChar char="q"/>
              <a:defRPr/>
            </a:pPr>
            <a:r>
              <a:rPr lang="en-US" sz="1700" dirty="0" smtClean="0">
                <a:solidFill>
                  <a:schemeClr val="tx1"/>
                </a:solidFill>
                <a:latin typeface="+mj-lt"/>
              </a:rPr>
              <a:t>Alerts sent to relevant stakeholders.</a:t>
            </a:r>
          </a:p>
          <a:p>
            <a:pPr marL="0" indent="0" fontAlgn="ctr">
              <a:spcBef>
                <a:spcPts val="800"/>
              </a:spcBef>
            </a:pPr>
            <a:r>
              <a:rPr lang="en-US" sz="1700" b="0" dirty="0" smtClean="0">
                <a:solidFill>
                  <a:srgbClr val="00B050"/>
                </a:solidFill>
              </a:rPr>
              <a:t>No change</a:t>
            </a:r>
            <a:endParaRPr lang="en-US" sz="1700" b="0" dirty="0">
              <a:solidFill>
                <a:srgbClr val="00B050"/>
              </a:solidFill>
            </a:endParaRPr>
          </a:p>
        </p:txBody>
      </p:sp>
      <p:sp>
        <p:nvSpPr>
          <p:cNvPr id="7" name="Espace réservé du texte 1"/>
          <p:cNvSpPr txBox="1">
            <a:spLocks/>
          </p:cNvSpPr>
          <p:nvPr/>
        </p:nvSpPr>
        <p:spPr>
          <a:xfrm>
            <a:off x="505594" y="3933056"/>
            <a:ext cx="10774982" cy="2052228"/>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just" defTabSz="685800">
              <a:spcAft>
                <a:spcPts val="450"/>
              </a:spcAft>
            </a:pPr>
            <a:r>
              <a:rPr lang="en-US" sz="1800" dirty="0" smtClean="0">
                <a:solidFill>
                  <a:schemeClr val="tx1"/>
                </a:solidFill>
              </a:rPr>
              <a:t>Requirement 3.4.1 : </a:t>
            </a:r>
            <a:r>
              <a:rPr lang="en-US" sz="1800" dirty="0" smtClean="0">
                <a:solidFill>
                  <a:schemeClr val="tx1"/>
                </a:solidFill>
              </a:rPr>
              <a:t>Information Gathering</a:t>
            </a:r>
          </a:p>
          <a:p>
            <a:pPr marL="0" indent="0" algn="just">
              <a:spcAft>
                <a:spcPts val="1200"/>
              </a:spcAft>
            </a:pPr>
            <a:r>
              <a:rPr lang="en-US" sz="1700" b="0" dirty="0" smtClean="0">
                <a:solidFill>
                  <a:schemeClr val="tx1"/>
                </a:solidFill>
              </a:rPr>
              <a:t>Any HSE event is subject to prompt information gathering (including relevant material elements) related to the event’s circumstances, facts and effects.</a:t>
            </a:r>
          </a:p>
          <a:p>
            <a:pPr marL="0" indent="0" algn="just">
              <a:spcAft>
                <a:spcPts val="1200"/>
              </a:spcAft>
            </a:pPr>
            <a:r>
              <a:rPr lang="en-US" sz="1700" b="0" dirty="0" smtClean="0">
                <a:solidFill>
                  <a:schemeClr val="tx1"/>
                </a:solidFill>
              </a:rPr>
              <a:t>Considering locally applicable laws and regulations, the procedures to be followed during information gathering are defined while considering any separate analysis that may be carried out simultaneously, in particular requests and investigations by official authorities (e.g. emergency services, administrative or judicial authorities).</a:t>
            </a:r>
          </a:p>
          <a:p>
            <a:pPr marL="0" indent="0" fontAlgn="ctr"/>
            <a:r>
              <a:rPr lang="en-US" sz="1700" b="0" dirty="0" smtClean="0">
                <a:solidFill>
                  <a:srgbClr val="00B050"/>
                </a:solidFill>
              </a:rPr>
              <a:t>No change</a:t>
            </a:r>
          </a:p>
          <a:p>
            <a:pPr marL="0" indent="0" algn="just" defTabSz="685800">
              <a:spcAft>
                <a:spcPts val="450"/>
              </a:spcAft>
            </a:pPr>
            <a:endParaRPr lang="en-US" sz="1350" b="0" dirty="0">
              <a:solidFill>
                <a:srgbClr val="FF0000"/>
              </a:solidFill>
            </a:endParaRPr>
          </a:p>
        </p:txBody>
      </p:sp>
      <p:cxnSp>
        <p:nvCxnSpPr>
          <p:cNvPr id="10" name="Connecteur droit 9"/>
          <p:cNvCxnSpPr/>
          <p:nvPr/>
        </p:nvCxnSpPr>
        <p:spPr>
          <a:xfrm>
            <a:off x="767408" y="3933056"/>
            <a:ext cx="9865096"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8" name="Espace réservé du texte 11"/>
          <p:cNvSpPr>
            <a:spLocks noGrp="1"/>
          </p:cNvSpPr>
          <p:nvPr>
            <p:ph type="body" sz="quarter" idx="11"/>
          </p:nvPr>
        </p:nvSpPr>
        <p:spPr>
          <a:xfrm>
            <a:off x="407368" y="0"/>
            <a:ext cx="4968552" cy="404664"/>
          </a:xfrm>
        </p:spPr>
        <p:txBody>
          <a:bodyPr/>
          <a:lstStyle/>
          <a:p>
            <a:r>
              <a:rPr lang="en-GB" dirty="0"/>
              <a:t>REQUIREMENT OVERVIEW</a:t>
            </a:r>
          </a:p>
        </p:txBody>
      </p:sp>
    </p:spTree>
    <p:extLst>
      <p:ext uri="{BB962C8B-B14F-4D97-AF65-F5344CB8AC3E}">
        <p14:creationId xmlns:p14="http://schemas.microsoft.com/office/powerpoint/2010/main" val="32098282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Espace réservé du texte 1"/>
          <p:cNvSpPr txBox="1">
            <a:spLocks/>
          </p:cNvSpPr>
          <p:nvPr/>
        </p:nvSpPr>
        <p:spPr>
          <a:xfrm>
            <a:off x="387260" y="749413"/>
            <a:ext cx="11329933" cy="3835151"/>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just" defTabSz="685800">
              <a:spcAft>
                <a:spcPts val="600"/>
              </a:spcAft>
            </a:pPr>
            <a:r>
              <a:rPr lang="en-GB" sz="1800" dirty="0" smtClean="0">
                <a:solidFill>
                  <a:schemeClr val="tx1"/>
                </a:solidFill>
              </a:rPr>
              <a:t>Requirement 3.4.2 : Analysis </a:t>
            </a:r>
            <a:r>
              <a:rPr lang="en-GB" sz="1800" dirty="0" smtClean="0">
                <a:solidFill>
                  <a:schemeClr val="tx1"/>
                </a:solidFill>
              </a:rPr>
              <a:t>of HSE Events</a:t>
            </a:r>
          </a:p>
          <a:p>
            <a:pPr marL="285750" lvl="4" indent="-285750" algn="l">
              <a:spcAft>
                <a:spcPts val="600"/>
              </a:spcAft>
              <a:buFont typeface="Wingdings" panose="05000000000000000000" pitchFamily="2" charset="2"/>
              <a:buChar char="q"/>
              <a:defRPr/>
            </a:pPr>
            <a:r>
              <a:rPr lang="en-GB" sz="1700" dirty="0" smtClean="0">
                <a:solidFill>
                  <a:schemeClr val="tx1"/>
                </a:solidFill>
                <a:latin typeface="+mj-lt"/>
              </a:rPr>
              <a:t>All HSE events are analysed using a method that is appropriate to its actual or potential severity and re-evaluated as necessary. The requirements of the table "HSE Event Analysis Methods" (see appendix 2), which states the expected means, methods, analysed criteria, documentation, communication and deadlines, are applied. </a:t>
            </a:r>
          </a:p>
          <a:p>
            <a:pPr marL="285750" lvl="4" indent="-285750" algn="l">
              <a:spcAft>
                <a:spcPts val="600"/>
              </a:spcAft>
              <a:buFont typeface="Wingdings" panose="05000000000000000000" pitchFamily="2" charset="2"/>
              <a:buChar char="q"/>
              <a:defRPr/>
            </a:pPr>
            <a:r>
              <a:rPr lang="en-GB" sz="1700" dirty="0" smtClean="0">
                <a:solidFill>
                  <a:schemeClr val="tx1"/>
                </a:solidFill>
                <a:latin typeface="+mj-lt"/>
              </a:rPr>
              <a:t>For HSE events with actual or potential severity ≥ 4 or for Tier 1 or Tier 2 Loss of Primary Containment events, the root cause analysis method (or an equivalent systematic one) is used.</a:t>
            </a:r>
          </a:p>
          <a:p>
            <a:pPr marL="0" indent="0" algn="just">
              <a:spcAft>
                <a:spcPts val="600"/>
              </a:spcAft>
            </a:pPr>
            <a:r>
              <a:rPr lang="en-GB" sz="1700" i="1" dirty="0" smtClean="0">
                <a:solidFill>
                  <a:schemeClr val="tx1"/>
                </a:solidFill>
              </a:rPr>
              <a:t>Requirement from the table « HSE Event Analysis Method»</a:t>
            </a:r>
          </a:p>
          <a:p>
            <a:pPr marL="0" indent="0" algn="just">
              <a:spcAft>
                <a:spcPts val="600"/>
              </a:spcAft>
            </a:pPr>
            <a:r>
              <a:rPr lang="en-GB" sz="1700" b="0" dirty="0" smtClean="0">
                <a:solidFill>
                  <a:schemeClr val="tx1"/>
                </a:solidFill>
              </a:rPr>
              <a:t>In case of a fatal accident or any other HSE event with an actual or potential severity level ≥ 5, the Major Incident Analysis and Return on Experience department of the Group HSE division is mobilized and a Major HSE Event Analysis Committee is set up. </a:t>
            </a:r>
            <a:endParaRPr lang="en-GB" sz="1700" b="0" u="sng" dirty="0" smtClean="0">
              <a:solidFill>
                <a:srgbClr val="FF0000"/>
              </a:solidFill>
            </a:endParaRPr>
          </a:p>
          <a:p>
            <a:pPr marL="0" indent="0" algn="just" defTabSz="685800" fontAlgn="ctr">
              <a:spcAft>
                <a:spcPts val="600"/>
              </a:spcAft>
            </a:pPr>
            <a:r>
              <a:rPr lang="en-GB" sz="1700" b="0" dirty="0" smtClean="0">
                <a:solidFill>
                  <a:srgbClr val="FF0000"/>
                </a:solidFill>
              </a:rPr>
              <a:t>Requirements concerning Tier 1 or Tier 2 and the </a:t>
            </a:r>
            <a:r>
              <a:rPr lang="en-GB" sz="1700" b="0" dirty="0" smtClean="0">
                <a:solidFill>
                  <a:srgbClr val="FF0000"/>
                </a:solidFill>
              </a:rPr>
              <a:t>Major HSE Event Analysis Committee are new</a:t>
            </a:r>
            <a:r>
              <a:rPr lang="en-GB" sz="1700" b="0" dirty="0" smtClean="0">
                <a:solidFill>
                  <a:srgbClr val="FF0000"/>
                </a:solidFill>
              </a:rPr>
              <a:t>.  </a:t>
            </a:r>
            <a:endParaRPr lang="en-GB" sz="1700" b="0" dirty="0">
              <a:solidFill>
                <a:srgbClr val="FF0000"/>
              </a:solidFill>
            </a:endParaRPr>
          </a:p>
        </p:txBody>
      </p:sp>
      <p:sp>
        <p:nvSpPr>
          <p:cNvPr id="7" name="Espace réservé du texte 1"/>
          <p:cNvSpPr txBox="1">
            <a:spLocks/>
          </p:cNvSpPr>
          <p:nvPr/>
        </p:nvSpPr>
        <p:spPr>
          <a:xfrm>
            <a:off x="407368" y="4283652"/>
            <a:ext cx="9024374" cy="1716106"/>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just" defTabSz="685800">
              <a:spcAft>
                <a:spcPts val="600"/>
              </a:spcAft>
            </a:pPr>
            <a:r>
              <a:rPr lang="en-GB" sz="1800" dirty="0" smtClean="0">
                <a:solidFill>
                  <a:schemeClr val="tx1"/>
                </a:solidFill>
              </a:rPr>
              <a:t>Requirement 3.5.1 : </a:t>
            </a:r>
            <a:r>
              <a:rPr lang="en-GB" sz="1800" dirty="0" smtClean="0">
                <a:solidFill>
                  <a:schemeClr val="tx1"/>
                </a:solidFill>
              </a:rPr>
              <a:t>HSE REX Documents</a:t>
            </a:r>
          </a:p>
          <a:p>
            <a:pPr marL="0" indent="0" algn="just">
              <a:spcAft>
                <a:spcPts val="600"/>
              </a:spcAft>
            </a:pPr>
            <a:r>
              <a:rPr lang="en-GB" sz="1700" b="0" dirty="0" smtClean="0">
                <a:solidFill>
                  <a:schemeClr val="tx1"/>
                </a:solidFill>
              </a:rPr>
              <a:t>The HSE REX documents are written within the time set out in the table 1 "Types of HSE REX Documents" and are issued following the validation of the HSE </a:t>
            </a:r>
            <a:r>
              <a:rPr lang="en-GB" sz="1700" b="0" dirty="0" err="1" smtClean="0">
                <a:solidFill>
                  <a:schemeClr val="tx1"/>
                </a:solidFill>
              </a:rPr>
              <a:t>Corex</a:t>
            </a:r>
            <a:r>
              <a:rPr lang="en-GB" sz="1700" b="0" dirty="0" smtClean="0">
                <a:solidFill>
                  <a:schemeClr val="tx1"/>
                </a:solidFill>
              </a:rPr>
              <a:t>, excluding directly issued HSE alerts.</a:t>
            </a:r>
            <a:endParaRPr lang="en-GB" sz="1700" b="0" u="sng" dirty="0" smtClean="0">
              <a:solidFill>
                <a:schemeClr val="accent6">
                  <a:lumMod val="75000"/>
                </a:schemeClr>
              </a:solidFill>
            </a:endParaRPr>
          </a:p>
          <a:p>
            <a:pPr marL="0" indent="0" algn="just" defTabSz="685800" fontAlgn="ctr">
              <a:spcAft>
                <a:spcPts val="600"/>
              </a:spcAft>
            </a:pPr>
            <a:r>
              <a:rPr lang="en-GB" sz="1700" b="0" dirty="0" smtClean="0">
                <a:solidFill>
                  <a:schemeClr val="accent6">
                    <a:lumMod val="75000"/>
                  </a:schemeClr>
                </a:solidFill>
              </a:rPr>
              <a:t>Formalisation of the validation process. </a:t>
            </a:r>
          </a:p>
          <a:p>
            <a:pPr marL="0" indent="0" algn="just" defTabSz="685800" fontAlgn="ctr">
              <a:spcAft>
                <a:spcPts val="600"/>
              </a:spcAft>
            </a:pPr>
            <a:r>
              <a:rPr lang="en-GB" sz="1700" b="0" dirty="0" smtClean="0">
                <a:solidFill>
                  <a:schemeClr val="accent6">
                    <a:lumMod val="75000"/>
                  </a:schemeClr>
                </a:solidFill>
              </a:rPr>
              <a:t>Rationalisation of the multiple documents in place in the branches.</a:t>
            </a:r>
            <a:endParaRPr lang="en-GB" sz="1700" b="0" dirty="0">
              <a:solidFill>
                <a:schemeClr val="accent6">
                  <a:lumMod val="75000"/>
                </a:schemeClr>
              </a:solidFill>
            </a:endParaRPr>
          </a:p>
        </p:txBody>
      </p:sp>
      <p:cxnSp>
        <p:nvCxnSpPr>
          <p:cNvPr id="10" name="Connecteur droit 9"/>
          <p:cNvCxnSpPr/>
          <p:nvPr/>
        </p:nvCxnSpPr>
        <p:spPr>
          <a:xfrm flipV="1">
            <a:off x="646143" y="4067628"/>
            <a:ext cx="10441160" cy="36004"/>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8" name="Groupe 7"/>
          <p:cNvGrpSpPr/>
          <p:nvPr/>
        </p:nvGrpSpPr>
        <p:grpSpPr>
          <a:xfrm>
            <a:off x="9912424" y="4365104"/>
            <a:ext cx="1610385" cy="1778651"/>
            <a:chOff x="4646613" y="3940831"/>
            <a:chExt cx="765988" cy="641303"/>
          </a:xfrm>
        </p:grpSpPr>
        <p:pic>
          <p:nvPicPr>
            <p:cNvPr id="9" name="Image 8"/>
            <p:cNvPicPr>
              <a:picLocks noChangeAspect="1"/>
            </p:cNvPicPr>
            <p:nvPr/>
          </p:nvPicPr>
          <p:blipFill rotWithShape="1">
            <a:blip r:embed="rId3"/>
            <a:srcRect l="2664" t="1540" r="2711" b="1896"/>
            <a:stretch/>
          </p:blipFill>
          <p:spPr>
            <a:xfrm rot="20300515">
              <a:off x="4646613" y="3975135"/>
              <a:ext cx="406126" cy="576000"/>
            </a:xfrm>
            <a:prstGeom prst="rect">
              <a:avLst/>
            </a:prstGeom>
          </p:spPr>
        </p:pic>
        <p:pic>
          <p:nvPicPr>
            <p:cNvPr id="13" name="Image 12"/>
            <p:cNvPicPr>
              <a:picLocks noChangeAspect="1"/>
            </p:cNvPicPr>
            <p:nvPr/>
          </p:nvPicPr>
          <p:blipFill>
            <a:blip r:embed="rId4"/>
            <a:stretch>
              <a:fillRect/>
            </a:stretch>
          </p:blipFill>
          <p:spPr>
            <a:xfrm rot="21059832">
              <a:off x="4739043" y="3943209"/>
              <a:ext cx="435591" cy="612000"/>
            </a:xfrm>
            <a:prstGeom prst="rect">
              <a:avLst/>
            </a:prstGeom>
          </p:spPr>
        </p:pic>
        <p:pic>
          <p:nvPicPr>
            <p:cNvPr id="14" name="Image 13"/>
            <p:cNvPicPr>
              <a:picLocks noChangeAspect="1"/>
            </p:cNvPicPr>
            <p:nvPr/>
          </p:nvPicPr>
          <p:blipFill>
            <a:blip r:embed="rId5"/>
            <a:stretch>
              <a:fillRect/>
            </a:stretch>
          </p:blipFill>
          <p:spPr>
            <a:xfrm>
              <a:off x="4870001" y="3940831"/>
              <a:ext cx="435591" cy="612000"/>
            </a:xfrm>
            <a:prstGeom prst="rect">
              <a:avLst/>
            </a:prstGeom>
          </p:spPr>
        </p:pic>
        <p:pic>
          <p:nvPicPr>
            <p:cNvPr id="15" name="Image 14"/>
            <p:cNvPicPr>
              <a:picLocks noChangeAspect="1"/>
            </p:cNvPicPr>
            <p:nvPr/>
          </p:nvPicPr>
          <p:blipFill>
            <a:blip r:embed="rId6"/>
            <a:stretch>
              <a:fillRect/>
            </a:stretch>
          </p:blipFill>
          <p:spPr>
            <a:xfrm rot="852560">
              <a:off x="4979135" y="3970134"/>
              <a:ext cx="433466" cy="612000"/>
            </a:xfrm>
            <a:prstGeom prst="rect">
              <a:avLst/>
            </a:prstGeom>
          </p:spPr>
        </p:pic>
      </p:grpSp>
      <p:sp>
        <p:nvSpPr>
          <p:cNvPr id="17" name="Espace réservé du texte 11"/>
          <p:cNvSpPr>
            <a:spLocks noGrp="1"/>
          </p:cNvSpPr>
          <p:nvPr>
            <p:ph type="body" sz="quarter" idx="11"/>
          </p:nvPr>
        </p:nvSpPr>
        <p:spPr>
          <a:xfrm>
            <a:off x="407368" y="0"/>
            <a:ext cx="4968552" cy="404664"/>
          </a:xfrm>
        </p:spPr>
        <p:txBody>
          <a:bodyPr/>
          <a:lstStyle/>
          <a:p>
            <a:r>
              <a:rPr lang="en-GB" dirty="0"/>
              <a:t>REQUIREMENT OVERVIEW</a:t>
            </a:r>
          </a:p>
        </p:txBody>
      </p:sp>
    </p:spTree>
    <p:extLst>
      <p:ext uri="{BB962C8B-B14F-4D97-AF65-F5344CB8AC3E}">
        <p14:creationId xmlns:p14="http://schemas.microsoft.com/office/powerpoint/2010/main" val="7356984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Espace réservé du texte 1"/>
          <p:cNvSpPr txBox="1">
            <a:spLocks/>
          </p:cNvSpPr>
          <p:nvPr/>
        </p:nvSpPr>
        <p:spPr>
          <a:xfrm>
            <a:off x="695400" y="620688"/>
            <a:ext cx="10945216" cy="2470862"/>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just" defTabSz="685800">
              <a:spcAft>
                <a:spcPts val="450"/>
              </a:spcAft>
            </a:pPr>
            <a:r>
              <a:rPr lang="en-US" sz="1800" dirty="0" smtClean="0">
                <a:solidFill>
                  <a:schemeClr val="tx1"/>
                </a:solidFill>
              </a:rPr>
              <a:t>Requirement 3.5.2 : Local </a:t>
            </a:r>
            <a:r>
              <a:rPr lang="en-US" sz="1800" dirty="0" smtClean="0">
                <a:solidFill>
                  <a:schemeClr val="tx1"/>
                </a:solidFill>
              </a:rPr>
              <a:t>HSE </a:t>
            </a:r>
            <a:r>
              <a:rPr lang="en-US" sz="1800" dirty="0" err="1" smtClean="0">
                <a:solidFill>
                  <a:schemeClr val="tx1"/>
                </a:solidFill>
              </a:rPr>
              <a:t>Corex</a:t>
            </a:r>
            <a:endParaRPr lang="en-US" sz="1800" dirty="0" smtClean="0">
              <a:solidFill>
                <a:schemeClr val="tx1"/>
              </a:solidFill>
            </a:endParaRPr>
          </a:p>
          <a:p>
            <a:pPr algn="just">
              <a:spcAft>
                <a:spcPts val="600"/>
              </a:spcAft>
            </a:pPr>
            <a:r>
              <a:rPr lang="en-US" sz="1700" b="0" dirty="0" smtClean="0">
                <a:solidFill>
                  <a:schemeClr val="tx1"/>
                </a:solidFill>
              </a:rPr>
              <a:t>A monthly local HSE </a:t>
            </a:r>
            <a:r>
              <a:rPr lang="en-US" sz="1700" b="0" dirty="0" err="1" smtClean="0">
                <a:solidFill>
                  <a:schemeClr val="tx1"/>
                </a:solidFill>
              </a:rPr>
              <a:t>Corex</a:t>
            </a:r>
            <a:r>
              <a:rPr lang="en-US" sz="1700" b="0" dirty="0" smtClean="0">
                <a:solidFill>
                  <a:schemeClr val="tx1"/>
                </a:solidFill>
              </a:rPr>
              <a:t> is set up to review:</a:t>
            </a:r>
          </a:p>
          <a:p>
            <a:pPr marL="285750" lvl="4" indent="-285750" algn="l">
              <a:spcAft>
                <a:spcPts val="600"/>
              </a:spcAft>
              <a:buFont typeface="Wingdings" panose="05000000000000000000" pitchFamily="2" charset="2"/>
              <a:buChar char="q"/>
              <a:defRPr/>
            </a:pPr>
            <a:r>
              <a:rPr lang="en-US" sz="1700" dirty="0" smtClean="0">
                <a:solidFill>
                  <a:schemeClr val="tx1"/>
                </a:solidFill>
                <a:latin typeface="+mj-lt"/>
              </a:rPr>
              <a:t>HSE events of the entity or affiliate and to select those that will be detailed in HSE REX documents.</a:t>
            </a:r>
          </a:p>
          <a:p>
            <a:pPr marL="285750" lvl="4" indent="-285750" algn="l">
              <a:spcAft>
                <a:spcPts val="600"/>
              </a:spcAft>
              <a:buFont typeface="Wingdings" panose="05000000000000000000" pitchFamily="2" charset="2"/>
              <a:buChar char="q"/>
              <a:defRPr/>
            </a:pPr>
            <a:r>
              <a:rPr lang="en-US" sz="1700" dirty="0" smtClean="0">
                <a:solidFill>
                  <a:schemeClr val="tx1"/>
                </a:solidFill>
                <a:latin typeface="+mj-lt"/>
              </a:rPr>
              <a:t>Recommendations from the branch or Group HSE </a:t>
            </a:r>
            <a:r>
              <a:rPr lang="en-US" sz="1700" dirty="0" err="1" smtClean="0">
                <a:solidFill>
                  <a:schemeClr val="tx1"/>
                </a:solidFill>
                <a:latin typeface="+mj-lt"/>
              </a:rPr>
              <a:t>Corex</a:t>
            </a:r>
            <a:r>
              <a:rPr lang="en-US" sz="1700" dirty="0" smtClean="0">
                <a:solidFill>
                  <a:schemeClr val="tx1"/>
                </a:solidFill>
                <a:latin typeface="+mj-lt"/>
              </a:rPr>
              <a:t>.</a:t>
            </a:r>
          </a:p>
          <a:p>
            <a:pPr marL="285750" lvl="4" indent="-285750" algn="l">
              <a:spcAft>
                <a:spcPts val="600"/>
              </a:spcAft>
              <a:buFont typeface="Wingdings" panose="05000000000000000000" pitchFamily="2" charset="2"/>
              <a:buChar char="q"/>
              <a:defRPr/>
            </a:pPr>
            <a:r>
              <a:rPr lang="en-US" sz="1700" dirty="0" smtClean="0">
                <a:solidFill>
                  <a:schemeClr val="tx1"/>
                </a:solidFill>
                <a:latin typeface="+mj-lt"/>
              </a:rPr>
              <a:t>Follow up of action plans, if applicable.</a:t>
            </a:r>
          </a:p>
          <a:p>
            <a:pPr algn="just">
              <a:spcAft>
                <a:spcPts val="600"/>
              </a:spcAft>
            </a:pPr>
            <a:r>
              <a:rPr lang="en-US" sz="1700" b="0" dirty="0" smtClean="0">
                <a:solidFill>
                  <a:schemeClr val="tx1"/>
                </a:solidFill>
              </a:rPr>
              <a:t>At least once a year, the work of the local HSE </a:t>
            </a:r>
            <a:r>
              <a:rPr lang="en-US" sz="1700" b="0" dirty="0" err="1" smtClean="0">
                <a:solidFill>
                  <a:schemeClr val="tx1"/>
                </a:solidFill>
              </a:rPr>
              <a:t>Corex</a:t>
            </a:r>
            <a:r>
              <a:rPr lang="en-US" sz="1700" b="0" dirty="0" smtClean="0">
                <a:solidFill>
                  <a:schemeClr val="tx1"/>
                </a:solidFill>
              </a:rPr>
              <a:t> is reviewed to identify local HSE management system improvement opportunities.</a:t>
            </a:r>
          </a:p>
          <a:p>
            <a:pPr marL="0" indent="0" algn="just" defTabSz="685800" fontAlgn="ctr">
              <a:spcAft>
                <a:spcPts val="600"/>
              </a:spcAft>
            </a:pPr>
            <a:r>
              <a:rPr lang="en-US" sz="1700" b="0" dirty="0" smtClean="0">
                <a:solidFill>
                  <a:srgbClr val="FF0000"/>
                </a:solidFill>
              </a:rPr>
              <a:t>This requirement did not previously exist even if certain entities or affiliates had already established this practice. </a:t>
            </a:r>
            <a:endParaRPr lang="en-US" sz="1700" b="0" dirty="0">
              <a:solidFill>
                <a:srgbClr val="FF0000"/>
              </a:solidFill>
            </a:endParaRPr>
          </a:p>
        </p:txBody>
      </p:sp>
      <p:sp>
        <p:nvSpPr>
          <p:cNvPr id="7" name="Espace réservé du texte 1"/>
          <p:cNvSpPr txBox="1">
            <a:spLocks/>
          </p:cNvSpPr>
          <p:nvPr/>
        </p:nvSpPr>
        <p:spPr>
          <a:xfrm>
            <a:off x="695400" y="3375814"/>
            <a:ext cx="10945216" cy="1656184"/>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just" defTabSz="685800">
              <a:spcAft>
                <a:spcPts val="450"/>
              </a:spcAft>
            </a:pPr>
            <a:r>
              <a:rPr lang="en-US" sz="1800" dirty="0" smtClean="0">
                <a:solidFill>
                  <a:schemeClr val="tx1"/>
                </a:solidFill>
              </a:rPr>
              <a:t>Requirement 3.6.1 : </a:t>
            </a:r>
            <a:r>
              <a:rPr lang="en-US" sz="1800" dirty="0" smtClean="0">
                <a:solidFill>
                  <a:schemeClr val="tx1"/>
                </a:solidFill>
              </a:rPr>
              <a:t>Implementation of HSE REX Documents</a:t>
            </a:r>
          </a:p>
          <a:p>
            <a:pPr marL="0" indent="0" algn="just"/>
            <a:r>
              <a:rPr lang="en-US" sz="1700" b="0" dirty="0" smtClean="0">
                <a:solidFill>
                  <a:schemeClr val="tx1"/>
                </a:solidFill>
              </a:rPr>
              <a:t>HSE REX documents relevant to the entity or affiliate are known and explained to personnel. The learnings/recommendations are followed, as necessary, in an action plan. The entity or affiliate puts in place performance indicators and monitors performance in order to ensure the effectiveness of the HSE return on experience process.</a:t>
            </a:r>
          </a:p>
          <a:p>
            <a:pPr marL="0" indent="0" algn="just" defTabSz="685800" fontAlgn="ctr"/>
            <a:r>
              <a:rPr lang="en-US" sz="1700" b="0" dirty="0" smtClean="0">
                <a:solidFill>
                  <a:srgbClr val="FF0000"/>
                </a:solidFill>
              </a:rPr>
              <a:t>The REX explanation at the site or affiliate level was not required. </a:t>
            </a:r>
            <a:endParaRPr lang="en-US" sz="1700" b="0" dirty="0">
              <a:solidFill>
                <a:srgbClr val="FF0000"/>
              </a:solidFill>
            </a:endParaRPr>
          </a:p>
        </p:txBody>
      </p:sp>
      <p:cxnSp>
        <p:nvCxnSpPr>
          <p:cNvPr id="10" name="Connecteur droit 9"/>
          <p:cNvCxnSpPr/>
          <p:nvPr/>
        </p:nvCxnSpPr>
        <p:spPr>
          <a:xfrm>
            <a:off x="695400" y="3356992"/>
            <a:ext cx="1036915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6" name="Espace réservé du texte 1"/>
          <p:cNvSpPr txBox="1">
            <a:spLocks/>
          </p:cNvSpPr>
          <p:nvPr/>
        </p:nvSpPr>
        <p:spPr>
          <a:xfrm>
            <a:off x="692770" y="5062595"/>
            <a:ext cx="10947846" cy="1246725"/>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just" defTabSz="685800">
              <a:spcAft>
                <a:spcPts val="450"/>
              </a:spcAft>
            </a:pPr>
            <a:r>
              <a:rPr lang="en-US" sz="1800" dirty="0" smtClean="0">
                <a:solidFill>
                  <a:schemeClr val="tx1"/>
                </a:solidFill>
              </a:rPr>
              <a:t>Requirement 3.6.2 : Recommendations </a:t>
            </a:r>
            <a:r>
              <a:rPr lang="en-US" sz="1800" dirty="0" smtClean="0">
                <a:solidFill>
                  <a:schemeClr val="tx1"/>
                </a:solidFill>
              </a:rPr>
              <a:t>Issued from a Major HSE REX</a:t>
            </a:r>
          </a:p>
          <a:p>
            <a:pPr marL="0" indent="0" algn="just"/>
            <a:r>
              <a:rPr lang="en-US" sz="1700" b="0" dirty="0" smtClean="0">
                <a:solidFill>
                  <a:schemeClr val="tx1"/>
                </a:solidFill>
              </a:rPr>
              <a:t>In addition to requirement 3.6.1, each branch monitors the implementation and effectiveness of the applicable recommendations resulting from a Major HSE REX.</a:t>
            </a:r>
          </a:p>
          <a:p>
            <a:pPr marL="0" indent="0" fontAlgn="ctr">
              <a:spcBef>
                <a:spcPts val="800"/>
              </a:spcBef>
            </a:pPr>
            <a:r>
              <a:rPr lang="en-US" sz="1700" b="0" dirty="0" smtClean="0">
                <a:solidFill>
                  <a:srgbClr val="00B050"/>
                </a:solidFill>
              </a:rPr>
              <a:t>No change</a:t>
            </a:r>
          </a:p>
          <a:p>
            <a:endParaRPr lang="en-US" sz="1350" b="0" dirty="0" smtClean="0">
              <a:solidFill>
                <a:schemeClr val="tx1"/>
              </a:solidFill>
            </a:endParaRPr>
          </a:p>
        </p:txBody>
      </p:sp>
      <p:cxnSp>
        <p:nvCxnSpPr>
          <p:cNvPr id="9" name="Connecteur droit 8"/>
          <p:cNvCxnSpPr/>
          <p:nvPr/>
        </p:nvCxnSpPr>
        <p:spPr>
          <a:xfrm>
            <a:off x="695400" y="5013176"/>
            <a:ext cx="1036915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3" name="Espace réservé du texte 11"/>
          <p:cNvSpPr>
            <a:spLocks noGrp="1"/>
          </p:cNvSpPr>
          <p:nvPr>
            <p:ph type="body" sz="quarter" idx="11"/>
          </p:nvPr>
        </p:nvSpPr>
        <p:spPr>
          <a:xfrm>
            <a:off x="407368" y="0"/>
            <a:ext cx="4968552" cy="404664"/>
          </a:xfrm>
        </p:spPr>
        <p:txBody>
          <a:bodyPr/>
          <a:lstStyle/>
          <a:p>
            <a:r>
              <a:rPr lang="en-GB" dirty="0" smtClean="0"/>
              <a:t>REQUIREMENT OVERVIEW</a:t>
            </a:r>
            <a:endParaRPr lang="en-GB" dirty="0"/>
          </a:p>
        </p:txBody>
      </p:sp>
    </p:spTree>
    <p:extLst>
      <p:ext uri="{BB962C8B-B14F-4D97-AF65-F5344CB8AC3E}">
        <p14:creationId xmlns:p14="http://schemas.microsoft.com/office/powerpoint/2010/main" val="33578605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7384"/>
            <a:ext cx="10957984" cy="432048"/>
          </a:xfrm>
          <a:solidFill>
            <a:srgbClr val="376092"/>
          </a:solidFill>
        </p:spPr>
        <p:txBody>
          <a:bodyPr/>
          <a:lstStyle/>
          <a:p>
            <a:r>
              <a:rPr lang="fr-FR" b="1" err="1">
                <a:solidFill>
                  <a:schemeClr val="bg1"/>
                </a:solidFill>
              </a:rPr>
              <a:t>Where</a:t>
            </a:r>
            <a:r>
              <a:rPr lang="fr-FR" b="1">
                <a:solidFill>
                  <a:schemeClr val="bg1"/>
                </a:solidFill>
              </a:rPr>
              <a:t> to </a:t>
            </a:r>
            <a:r>
              <a:rPr lang="fr-FR" b="1" err="1">
                <a:solidFill>
                  <a:schemeClr val="bg1"/>
                </a:solidFill>
              </a:rPr>
              <a:t>find</a:t>
            </a:r>
            <a:r>
              <a:rPr lang="fr-FR" b="1">
                <a:solidFill>
                  <a:schemeClr val="bg1"/>
                </a:solidFill>
              </a:rPr>
              <a:t> </a:t>
            </a:r>
            <a:r>
              <a:rPr lang="fr-FR" b="1" err="1">
                <a:solidFill>
                  <a:schemeClr val="bg1"/>
                </a:solidFill>
              </a:rPr>
              <a:t>additional</a:t>
            </a:r>
            <a:r>
              <a:rPr lang="fr-FR" b="1">
                <a:solidFill>
                  <a:schemeClr val="bg1"/>
                </a:solidFill>
              </a:rPr>
              <a:t> information or documentation?</a:t>
            </a:r>
            <a:endParaRPr lang="en-US" b="1">
              <a:solidFill>
                <a:schemeClr val="bg1"/>
              </a:solidFill>
            </a:endParaRPr>
          </a:p>
        </p:txBody>
      </p:sp>
      <p:sp>
        <p:nvSpPr>
          <p:cNvPr id="3" name="Espace réservé du texte 2"/>
          <p:cNvSpPr>
            <a:spLocks noGrp="1"/>
          </p:cNvSpPr>
          <p:nvPr>
            <p:ph type="body" sz="quarter" idx="12"/>
          </p:nvPr>
        </p:nvSpPr>
        <p:spPr>
          <a:xfrm>
            <a:off x="609600" y="1556792"/>
            <a:ext cx="10958400" cy="4609058"/>
          </a:xfrm>
        </p:spPr>
        <p:txBody>
          <a:bodyPr/>
          <a:lstStyle/>
          <a:p>
            <a:r>
              <a:rPr lang="fr-FR" dirty="0"/>
              <a:t>Publication on WAT</a:t>
            </a:r>
            <a:r>
              <a:rPr lang="fr-FR" dirty="0" smtClean="0"/>
              <a:t>: </a:t>
            </a:r>
            <a:r>
              <a:rPr lang="fr-FR" dirty="0" smtClean="0">
                <a:hlinkClick r:id="rId2"/>
              </a:rPr>
              <a:t>http://wat.corp.local/sites/s215/en-US/Pages/Règles%20HSE/CR%20801/Nouvelle-règle-HSE--.</a:t>
            </a:r>
            <a:r>
              <a:rPr lang="fr-FR" dirty="0" smtClean="0">
                <a:hlinkClick r:id="rId2"/>
              </a:rPr>
              <a:t>aspx</a:t>
            </a:r>
            <a:endParaRPr lang="fr-FR" dirty="0" smtClean="0"/>
          </a:p>
          <a:p>
            <a:endParaRPr lang="fr-FR" dirty="0" smtClean="0"/>
          </a:p>
          <a:p>
            <a:endParaRPr lang="fr-FR" dirty="0"/>
          </a:p>
          <a:p>
            <a:r>
              <a:rPr lang="fr-FR" dirty="0"/>
              <a:t>HSE </a:t>
            </a:r>
            <a:r>
              <a:rPr lang="fr-FR" dirty="0" err="1"/>
              <a:t>toolbox</a:t>
            </a:r>
            <a:r>
              <a:rPr lang="fr-FR" dirty="0"/>
              <a:t>:</a:t>
            </a:r>
            <a:r>
              <a:rPr lang="en-US" dirty="0"/>
              <a:t> </a:t>
            </a:r>
            <a:r>
              <a:rPr lang="en-US" dirty="0">
                <a:hlinkClick r:id="rId3"/>
              </a:rPr>
              <a:t>https://www.toolbox-hse.total.com/en/one-maestro</a:t>
            </a:r>
            <a:endParaRPr lang="en-US" dirty="0"/>
          </a:p>
          <a:p>
            <a:endParaRPr lang="fr-FR" dirty="0"/>
          </a:p>
          <a:p>
            <a:endParaRPr lang="fr-FR" dirty="0"/>
          </a:p>
          <a:p>
            <a:r>
              <a:rPr lang="fr-FR" dirty="0"/>
              <a:t>REFLEX: group </a:t>
            </a:r>
            <a:r>
              <a:rPr lang="fr-FR" dirty="0" err="1"/>
              <a:t>referential</a:t>
            </a:r>
            <a:r>
              <a:rPr lang="fr-FR" dirty="0"/>
              <a:t> documents : </a:t>
            </a:r>
            <a:r>
              <a:rPr lang="fr-FR" dirty="0" smtClean="0">
                <a:hlinkClick r:id="rId4"/>
              </a:rPr>
              <a:t>https://reflex.sinequa.corp.local/</a:t>
            </a:r>
            <a:endParaRPr lang="fr-FR" dirty="0" smtClean="0"/>
          </a:p>
          <a:p>
            <a:endParaRPr lang="fr-FR" dirty="0" smtClean="0"/>
          </a:p>
          <a:p>
            <a:endParaRPr lang="fr-FR" dirty="0"/>
          </a:p>
          <a:p>
            <a:r>
              <a:rPr lang="fr-FR" dirty="0"/>
              <a:t>M&amp;S Branch </a:t>
            </a:r>
            <a:r>
              <a:rPr lang="fr-FR" dirty="0" err="1"/>
              <a:t>referential</a:t>
            </a:r>
            <a:r>
              <a:rPr lang="fr-FR" dirty="0"/>
              <a:t> : </a:t>
            </a:r>
            <a:r>
              <a:rPr lang="fr-FR" dirty="0">
                <a:hlinkClick r:id="rId5"/>
              </a:rPr>
              <a:t>http://crescendo4all.rm.corp.local/sites/Ref_MS/Pages/Home.aspx</a:t>
            </a:r>
            <a:endParaRPr lang="fr-FR" dirty="0"/>
          </a:p>
          <a:p>
            <a:endParaRPr lang="fr-FR" dirty="0"/>
          </a:p>
          <a:p>
            <a:endParaRPr lang="fr-FR" dirty="0"/>
          </a:p>
          <a:p>
            <a:endParaRPr lang="fr-FR" dirty="0"/>
          </a:p>
          <a:p>
            <a:endParaRPr lang="fr-FR" dirty="0"/>
          </a:p>
        </p:txBody>
      </p:sp>
      <p:cxnSp>
        <p:nvCxnSpPr>
          <p:cNvPr id="4" name="Connecteur droit 3"/>
          <p:cNvCxnSpPr/>
          <p:nvPr/>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5" name="Image 4" descr="TOTAL_ADM.png"/>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6" name="ZoneTexte 5"/>
          <p:cNvSpPr txBox="1"/>
          <p:nvPr/>
        </p:nvSpPr>
        <p:spPr>
          <a:xfrm>
            <a:off x="407368" y="6525344"/>
            <a:ext cx="648072" cy="246221"/>
          </a:xfrm>
          <a:prstGeom prst="rect">
            <a:avLst/>
          </a:prstGeom>
          <a:noFill/>
        </p:spPr>
        <p:txBody>
          <a:bodyPr wrap="square" rtlCol="0">
            <a:spAutoFit/>
          </a:bodyPr>
          <a:lstStyle/>
          <a:p>
            <a:r>
              <a:rPr lang="fr-FR" sz="1000">
                <a:latin typeface="+mj-lt"/>
              </a:rPr>
              <a:t>7</a:t>
            </a:r>
            <a:endParaRPr lang="en-US" sz="1000" dirty="0">
              <a:latin typeface="+mj-lt"/>
            </a:endParaRPr>
          </a:p>
        </p:txBody>
      </p:sp>
      <p:pic>
        <p:nvPicPr>
          <p:cNvPr id="7" name="Picture 2"/>
          <p:cNvPicPr>
            <a:picLocks noChangeAspect="1" noChangeArrowheads="1"/>
          </p:cNvPicPr>
          <p:nvPr/>
        </p:nvPicPr>
        <p:blipFill>
          <a:blip r:embed="rId7" cstate="print"/>
          <a:srcRect/>
          <a:stretch>
            <a:fillRect/>
          </a:stretch>
        </p:blipFill>
        <p:spPr bwMode="auto">
          <a:xfrm>
            <a:off x="5447928" y="6604556"/>
            <a:ext cx="1228637" cy="136812"/>
          </a:xfrm>
          <a:prstGeom prst="rect">
            <a:avLst/>
          </a:prstGeom>
          <a:noFill/>
          <a:ln w="9525">
            <a:noFill/>
            <a:miter lim="800000"/>
            <a:headEnd/>
            <a:tailEnd/>
          </a:ln>
          <a:effectLst/>
        </p:spPr>
      </p:pic>
    </p:spTree>
    <p:extLst>
      <p:ext uri="{BB962C8B-B14F-4D97-AF65-F5344CB8AC3E}">
        <p14:creationId xmlns:p14="http://schemas.microsoft.com/office/powerpoint/2010/main" val="4156848793"/>
      </p:ext>
    </p:extLst>
  </p:cSld>
  <p:clrMapOvr>
    <a:masterClrMapping/>
  </p:clrMapOvr>
</p:sld>
</file>

<file path=ppt/theme/theme1.xml><?xml version="1.0" encoding="utf-8"?>
<a:theme xmlns:a="http://schemas.openxmlformats.org/drawingml/2006/ma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Arab" typeface="Arial"/>
      </a:majorFont>
      <a:minorFont>
        <a:latin typeface="Calibri"/>
        <a:ea typeface=""/>
        <a:cs typeface=""/>
        <a:font script="Arab" typeface="Arial"/>
      </a:minorFont>
    </a:fontScheme>
    <a:fmtScheme name="Office">
      <a:fillStyleLst>
        <a:solidFill>
          <a:schemeClr val="bg1">
            <a:alpha val="0"/>
          </a:schemeClr>
        </a:solidFill>
        <a:gradFill/>
        <a:gradFill/>
      </a:fillStyleLst>
      <a:lnStyleLst>
        <a:ln/>
        <a:ln/>
        <a:ln/>
      </a:lnStyleLst>
      <a:effectStyleLst>
        <a:effectStyle>
          <a:effectLst/>
        </a:effectStyle>
        <a:effectStyle>
          <a:effectLst/>
        </a:effectStyle>
        <a:effectStyle>
          <a:effectLst/>
          <a:scene3d>
            <a:camera prst="orthographicFront"/>
            <a:lightRig rig="threePt" dir="t"/>
          </a:scene3d>
        </a:effectStyle>
      </a:effectStyleLst>
      <a:bgFillStyleLst>
        <a:solidFill>
          <a:schemeClr val="bg1">
            <a:alpha val="0"/>
          </a:schemeClr>
        </a:solidFill>
        <a:gradFill/>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OrganizationStructureTaxHTField0 xmlns="26ca36b3-22a5-4c03-beea-d9082fda911d">
      <Terms xmlns="http://schemas.microsoft.com/office/infopath/2007/PartnerControls">
        <TermInfo xmlns="http://schemas.microsoft.com/office/infopath/2007/PartnerControls">
          <TermName xmlns="http://schemas.microsoft.com/office/infopath/2007/PartnerControls">Toutes les structures organisationnelles</TermName>
          <TermId xmlns="http://schemas.microsoft.com/office/infopath/2007/PartnerControls">c4bb9c23-2c4c-4150-9738-50d0ceb648ec</TermId>
        </TermInfo>
      </Terms>
    </OrganizationStructureTaxHTField0>
    <TwingCount xmlns="26ca36b3-22a5-4c03-beea-d9082fda911d" xsi:nil="true"/>
    <MetierTaxHTField0 xmlns="26ca36b3-22a5-4c03-beea-d9082fda911d">
      <Terms xmlns="http://schemas.microsoft.com/office/infopath/2007/PartnerControls">
        <TermInfo xmlns="http://schemas.microsoft.com/office/infopath/2007/PartnerControls">
          <TermName xmlns="http://schemas.microsoft.com/office/infopath/2007/PartnerControls">H3SEQ</TermName>
          <TermId xmlns="http://schemas.microsoft.com/office/infopath/2007/PartnerControls">1a49191b-7ec0-475b-ba04-e5bafe48b8b4</TermId>
        </TermInfo>
      </Terms>
    </MetierTaxHTField0>
    <CountryTaxHTField0 xmlns="26ca36b3-22a5-4c03-beea-d9082fda911d">
      <Terms xmlns="http://schemas.microsoft.com/office/infopath/2007/PartnerControls">
        <TermInfo xmlns="http://schemas.microsoft.com/office/infopath/2007/PartnerControls">
          <TermName xmlns="http://schemas.microsoft.com/office/infopath/2007/PartnerControls">Tous les pays</TermName>
          <TermId xmlns="http://schemas.microsoft.com/office/infopath/2007/PartnerControls">de099b83-0153-463f-a92c-1666929f7084</TermId>
        </TermInfo>
      </Terms>
    </CountryTaxHTField0>
    <VariationGroupID xmlns="26ca36b3-22a5-4c03-beea-d9082fda911d">50128f55-3b36-4aa6-98d9-a6fd28e4ae9b</VariationGroupID>
    <BranchTaxHTField0 xmlns="26ca36b3-22a5-4c03-beea-d9082fda911d">
      <Terms xmlns="http://schemas.microsoft.com/office/infopath/2007/PartnerControls">
        <TermInfo xmlns="http://schemas.microsoft.com/office/infopath/2007/PartnerControls">
          <TermName xmlns="http://schemas.microsoft.com/office/infopath/2007/PartnerControls">Toutes les branches</TermName>
          <TermId xmlns="http://schemas.microsoft.com/office/infopath/2007/PartnerControls">d8c5459c-c634-4dad-b3a5-1a2375c988a9</TermId>
        </TermInfo>
      </Terms>
    </BranchTaxHTField0>
    <ThematicID xmlns="26ca36b3-22a5-4c03-beea-d9082fda911d">7285f05b-4f51-4e04-9a14-6c5d014a9ee8</ThematicID>
    <SiteTaxHTField0 xmlns="26ca36b3-22a5-4c03-beea-d9082fda911d">
      <Terms xmlns="http://schemas.microsoft.com/office/infopath/2007/PartnerControls">
        <TermInfo xmlns="http://schemas.microsoft.com/office/infopath/2007/PartnerControls">
          <TermName xmlns="http://schemas.microsoft.com/office/infopath/2007/PartnerControls">Tous les sites</TermName>
          <TermId xmlns="http://schemas.microsoft.com/office/infopath/2007/PartnerControls">26f15989-d479-4e08-b5e6-c4ab22359765</TermId>
        </TermInfo>
      </Terms>
    </SiteTaxHTField0>
    <RelevantLanguage xmlns="26ca36b3-22a5-4c03-beea-d9082fda911d">1036;3082;1043;1031;2070</RelevantLanguage>
    <IsThematic xmlns="26ca36b3-22a5-4c03-beea-d9082fda911d">true</IsThematic>
    <TaxCatchAll xmlns="6976bd83-f208-4589-bff3-a75963e94f6e">
      <Value>5</Value>
      <Value>4</Value>
      <Value>3</Value>
      <Value>2</Value>
      <Value>1</Value>
    </TaxCatchAl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5873449EDCA51458FAA15C14DBA0E95" ma:contentTypeVersion="16" ma:contentTypeDescription="Crée un document." ma:contentTypeScope="" ma:versionID="839b9953c28822155395fc620e234d29">
  <xsd:schema xmlns:xsd="http://www.w3.org/2001/XMLSchema" xmlns:xs="http://www.w3.org/2001/XMLSchema" xmlns:p="http://schemas.microsoft.com/office/2006/metadata/properties" xmlns:ns2="26ca36b3-22a5-4c03-beea-d9082fda911d" xmlns:ns3="6976bd83-f208-4589-bff3-a75963e94f6e" targetNamespace="http://schemas.microsoft.com/office/2006/metadata/properties" ma:root="true" ma:fieldsID="34a00d64dfa625b9f8d98bc82219a4ae" ns2:_="" ns3:_="">
    <xsd:import namespace="26ca36b3-22a5-4c03-beea-d9082fda911d"/>
    <xsd:import namespace="6976bd83-f208-4589-bff3-a75963e94f6e"/>
    <xsd:element name="properties">
      <xsd:complexType>
        <xsd:sequence>
          <xsd:element name="documentManagement">
            <xsd:complexType>
              <xsd:all>
                <xsd:element ref="ns2:IsThematic" minOccurs="0"/>
                <xsd:element ref="ns2:VariationGroupID" minOccurs="0"/>
                <xsd:element ref="ns2:OrganizationStructureTaxHTField0" minOccurs="0"/>
                <xsd:element ref="ns3:TaxCatchAll" minOccurs="0"/>
                <xsd:element ref="ns2:MetierTaxHTField0" minOccurs="0"/>
                <xsd:element ref="ns2:SiteTaxHTField0" minOccurs="0"/>
                <xsd:element ref="ns2:BranchTaxHTField0" minOccurs="0"/>
                <xsd:element ref="ns2:CountryTaxHTField0" minOccurs="0"/>
                <xsd:element ref="ns2:RelevantLanguage" minOccurs="0"/>
                <xsd:element ref="ns2:ThematicID" minOccurs="0"/>
                <xsd:element ref="ns2:Twing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ca36b3-22a5-4c03-beea-d9082fda911d" elementFormDefault="qualified">
    <xsd:import namespace="http://schemas.microsoft.com/office/2006/documentManagement/types"/>
    <xsd:import namespace="http://schemas.microsoft.com/office/infopath/2007/PartnerControls"/>
    <xsd:element name="IsThematic" ma:index="8" nillable="true" ma:displayName="IsThematic" ma:internalName="IsThematic">
      <xsd:simpleType>
        <xsd:restriction base="dms:Boolean"/>
      </xsd:simpleType>
    </xsd:element>
    <xsd:element name="VariationGroupID" ma:index="9" nillable="true" ma:displayName="Variation Group ID" ma:internalName="VariationGroupID">
      <xsd:simpleType>
        <xsd:restriction base="dms:Text"/>
      </xsd:simpleType>
    </xsd:element>
    <xsd:element name="OrganizationStructureTaxHTField0" ma:index="11" nillable="true" ma:taxonomy="true" ma:internalName="OrganizationStructureTaxHTField0" ma:taxonomyFieldName="OrganizationStructure" ma:displayName="Structures organisationnelles" ma:fieldId="{d4789308-6a24-4d47-9d27-3f386d404da3}" ma:taxonomyMulti="true" ma:sspId="5e13f9b5-2255-4d96-951a-207b37861865" ma:termSetId="9c836ecf-91cc-4204-9fa8-2b09fed1c9ff" ma:anchorId="00000000-0000-0000-0000-000000000000" ma:open="false" ma:isKeyword="false">
      <xsd:complexType>
        <xsd:sequence>
          <xsd:element ref="pc:Terms" minOccurs="0" maxOccurs="1"/>
        </xsd:sequence>
      </xsd:complexType>
    </xsd:element>
    <xsd:element name="MetierTaxHTField0" ma:index="14" nillable="true" ma:taxonomy="true" ma:internalName="MetierTaxHTField0" ma:taxonomyFieldName="Metier" ma:displayName="Métiers" ma:fieldId="{77e9a047-fa2e-4b88-9127-e85e9d6b9d28}" ma:taxonomyMulti="true" ma:sspId="5e13f9b5-2255-4d96-951a-207b37861865" ma:termSetId="913146e6-88cd-43cd-8dd2-67fad055309a" ma:anchorId="00000000-0000-0000-0000-000000000000" ma:open="false" ma:isKeyword="false">
      <xsd:complexType>
        <xsd:sequence>
          <xsd:element ref="pc:Terms" minOccurs="0" maxOccurs="1"/>
        </xsd:sequence>
      </xsd:complexType>
    </xsd:element>
    <xsd:element name="SiteTaxHTField0" ma:index="16" nillable="true" ma:taxonomy="true" ma:internalName="SiteTaxHTField0" ma:taxonomyFieldName="Site" ma:displayName="Site" ma:fieldId="{a6d30efa-312b-498c-a40e-a93a96439f24}" ma:taxonomyMulti="true" ma:sspId="5e13f9b5-2255-4d96-951a-207b37861865" ma:termSetId="ef87b464-ebc2-436f-b533-994e8e4d408c" ma:anchorId="00000000-0000-0000-0000-000000000000" ma:open="false" ma:isKeyword="false">
      <xsd:complexType>
        <xsd:sequence>
          <xsd:element ref="pc:Terms" minOccurs="0" maxOccurs="1"/>
        </xsd:sequence>
      </xsd:complexType>
    </xsd:element>
    <xsd:element name="BranchTaxHTField0" ma:index="18" nillable="true" ma:taxonomy="true" ma:internalName="BranchTaxHTField0" ma:taxonomyFieldName="Branch" ma:displayName="Branche" ma:fieldId="{a3f753d6-2cf2-45ee-80b6-8abbc6f6870b}" ma:taxonomyMulti="true" ma:sspId="5e13f9b5-2255-4d96-951a-207b37861865" ma:termSetId="7d07145e-2bb9-486a-b8b6-a78f0894b2ce" ma:anchorId="00000000-0000-0000-0000-000000000000" ma:open="false" ma:isKeyword="false">
      <xsd:complexType>
        <xsd:sequence>
          <xsd:element ref="pc:Terms" minOccurs="0" maxOccurs="1"/>
        </xsd:sequence>
      </xsd:complexType>
    </xsd:element>
    <xsd:element name="CountryTaxHTField0" ma:index="20" nillable="true" ma:taxonomy="true" ma:internalName="CountryTaxHTField0" ma:taxonomyFieldName="Country" ma:displayName="Pays" ma:fieldId="{a60b14d2-742a-48d9-a73e-a1c4390c9889}" ma:taxonomyMulti="true" ma:sspId="5e13f9b5-2255-4d96-951a-207b37861865" ma:termSetId="f894f5e3-5096-4f56-8f02-89d8377dafa0" ma:anchorId="00000000-0000-0000-0000-000000000000" ma:open="false" ma:isKeyword="false">
      <xsd:complexType>
        <xsd:sequence>
          <xsd:element ref="pc:Terms" minOccurs="0" maxOccurs="1"/>
        </xsd:sequence>
      </xsd:complexType>
    </xsd:element>
    <xsd:element name="RelevantLanguage" ma:index="21" nillable="true" ma:displayName="Langue usuelle" ma:internalName="RelevantLanguage">
      <xsd:simpleType>
        <xsd:restriction base="dms:Text"/>
      </xsd:simpleType>
    </xsd:element>
    <xsd:element name="ThematicID" ma:index="22" nillable="true" ma:displayName="ThematicID" ma:internalName="ThematicID">
      <xsd:simpleType>
        <xsd:restriction base="dms:Text"/>
      </xsd:simpleType>
    </xsd:element>
    <xsd:element name="TwingCount" ma:index="23" nillable="true" ma:displayName="Nombre de Twings" ma:decimals="0" ma:hidden="true" ma:internalName="TwingCount">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6976bd83-f208-4589-bff3-a75963e94f6e" elementFormDefault="qualified">
    <xsd:import namespace="http://schemas.microsoft.com/office/2006/documentManagement/types"/>
    <xsd:import namespace="http://schemas.microsoft.com/office/infopath/2007/PartnerControls"/>
    <xsd:element name="TaxCatchAll" ma:index="12" nillable="true" ma:displayName="Colonne Attraper tout de Taxonomie" ma:description="" ma:hidden="true" ma:list="{f11ad8d0-1821-4bb0-832f-2998add6fa25}" ma:internalName="TaxCatchAll" ma:showField="CatchAllData" ma:web="6976bd83-f208-4589-bff3-a75963e94f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2A9FFA6-E2F4-4ED6-9588-81D30AB88B6C}">
  <ds:schemaRefs>
    <ds:schemaRef ds:uri="http://schemas.microsoft.com/office/infopath/2007/PartnerControls"/>
    <ds:schemaRef ds:uri="26ca36b3-22a5-4c03-beea-d9082fda911d"/>
    <ds:schemaRef ds:uri="http://purl.org/dc/elements/1.1/"/>
    <ds:schemaRef ds:uri="http://schemas.microsoft.com/office/2006/metadata/properties"/>
    <ds:schemaRef ds:uri="http://purl.org/dc/terms/"/>
    <ds:schemaRef ds:uri="http://schemas.openxmlformats.org/package/2006/metadata/core-properties"/>
    <ds:schemaRef ds:uri="6976bd83-f208-4589-bff3-a75963e94f6e"/>
    <ds:schemaRef ds:uri="http://schemas.microsoft.com/office/2006/documentManagement/types"/>
    <ds:schemaRef ds:uri="http://www.w3.org/XML/1998/namespace"/>
    <ds:schemaRef ds:uri="http://purl.org/dc/dcmitype/"/>
  </ds:schemaRefs>
</ds:datastoreItem>
</file>

<file path=customXml/itemProps2.xml><?xml version="1.0" encoding="utf-8"?>
<ds:datastoreItem xmlns:ds="http://schemas.openxmlformats.org/officeDocument/2006/customXml" ds:itemID="{42297AEB-3119-44E5-B8AF-69E83210BB83}">
  <ds:schemaRefs>
    <ds:schemaRef ds:uri="http://schemas.microsoft.com/sharepoint/v3/contenttype/forms"/>
  </ds:schemaRefs>
</ds:datastoreItem>
</file>

<file path=customXml/itemProps3.xml><?xml version="1.0" encoding="utf-8"?>
<ds:datastoreItem xmlns:ds="http://schemas.openxmlformats.org/officeDocument/2006/customXml" ds:itemID="{C92E46FD-DF65-4135-9E71-4A90FADAD54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6ca36b3-22a5-4c03-beea-d9082fda911d"/>
    <ds:schemaRef ds:uri="6976bd83-f208-4589-bff3-a75963e94f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361</TotalTime>
  <Words>789</Words>
  <Application>Microsoft Office PowerPoint</Application>
  <PresentationFormat>Grand écran</PresentationFormat>
  <Paragraphs>76</Paragraphs>
  <Slides>6</Slides>
  <Notes>4</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6</vt:i4>
      </vt:variant>
    </vt:vector>
  </HeadingPairs>
  <TitlesOfParts>
    <vt:vector size="11" baseType="lpstr">
      <vt:lpstr>Arial</vt:lpstr>
      <vt:lpstr>Calibri</vt:lpstr>
      <vt:lpstr>Helvetica</vt:lpstr>
      <vt:lpstr>Wingdings</vt:lpstr>
      <vt:lpstr/>
      <vt:lpstr>CR-GR-HSE-801 Management of HSE Events and Return on Experience </vt:lpstr>
      <vt:lpstr>Présentation PowerPoint</vt:lpstr>
      <vt:lpstr>Présentation PowerPoint</vt:lpstr>
      <vt:lpstr>Présentation PowerPoint</vt:lpstr>
      <vt:lpstr>Présentation PowerPoint</vt:lpstr>
      <vt:lpstr>Where to find additional information or documentation?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Sebastien MUNERET</dc:creator>
  <cp:lastModifiedBy>Alexandra PAPILLON</cp:lastModifiedBy>
  <cp:revision>162</cp:revision>
  <cp:lastPrinted>2018-09-13T16:16:27Z</cp:lastPrinted>
  <dcterms:modified xsi:type="dcterms:W3CDTF">2018-12-10T13:49:41Z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0x01010075873449EDCA51458FAA15C14DBA0E95</vt:lpwstr>
  </property>
  <property fmtid="{D5CDD505-2E9C-101B-9397-08002B2CF9AE}" pid="3" name="Branch">
    <vt:lpwstr>2;#Toutes les branches|d8c5459c-c634-4dad-b3a5-1a2375c988a9</vt:lpwstr>
  </property>
  <property fmtid="{D5CDD505-2E9C-101B-9397-08002B2CF9AE}" pid="4" name="OrganizationStructure">
    <vt:lpwstr>1;#Toutes les structures organisationnelles|c4bb9c23-2c4c-4150-9738-50d0ceb648ec</vt:lpwstr>
  </property>
  <property fmtid="{D5CDD505-2E9C-101B-9397-08002B2CF9AE}" pid="5" name="Metier">
    <vt:lpwstr>5;#H3SEQ|1a49191b-7ec0-475b-ba04-e5bafe48b8b4</vt:lpwstr>
  </property>
  <property fmtid="{D5CDD505-2E9C-101B-9397-08002B2CF9AE}" pid="6" name="Site">
    <vt:lpwstr>3;#Tous les sites|26f15989-d479-4e08-b5e6-c4ab22359765</vt:lpwstr>
  </property>
  <property fmtid="{D5CDD505-2E9C-101B-9397-08002B2CF9AE}" pid="7" name="Country">
    <vt:lpwstr>4;#Tous les pays|de099b83-0153-463f-a92c-1666929f7084</vt:lpwstr>
  </property>
</Properties>
</file>