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41D"/>
    <a:srgbClr val="374649"/>
    <a:srgbClr val="285AFF"/>
    <a:srgbClr val="5079FF"/>
    <a:srgbClr val="009BFF"/>
    <a:srgbClr val="FFC800"/>
    <a:srgbClr val="F20035"/>
    <a:srgbClr val="000000"/>
    <a:srgbClr val="004494"/>
    <a:srgbClr val="FE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7FC01A-38DD-4A36-886E-A04D0604E0EC}" v="1" dt="2022-04-26T13:37:21.403"/>
    <p1510:client id="{DEF0F2BA-42C4-4ACD-BDB9-014A36CE9431}" v="2" dt="2022-04-26T14:03:03.069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6357" autoAdjust="0"/>
  </p:normalViewPr>
  <p:slideViewPr>
    <p:cSldViewPr snapToGrid="0">
      <p:cViewPr varScale="1">
        <p:scale>
          <a:sx n="83" d="100"/>
          <a:sy n="83" d="100"/>
        </p:scale>
        <p:origin x="2802" y="90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iel DE KOSTER" userId="7d7c490e-1e4b-4bd1-978a-bd0aaf19c382" providerId="ADAL" clId="{DEF0F2BA-42C4-4ACD-BDB9-014A36CE9431}"/>
    <pc:docChg chg="custSel modSld">
      <pc:chgData name="Michiel DE KOSTER" userId="7d7c490e-1e4b-4bd1-978a-bd0aaf19c382" providerId="ADAL" clId="{DEF0F2BA-42C4-4ACD-BDB9-014A36CE9431}" dt="2022-04-26T14:03:03.068" v="81"/>
      <pc:docMkLst>
        <pc:docMk/>
      </pc:docMkLst>
      <pc:sldChg chg="modSp mod modCm">
        <pc:chgData name="Michiel DE KOSTER" userId="7d7c490e-1e4b-4bd1-978a-bd0aaf19c382" providerId="ADAL" clId="{DEF0F2BA-42C4-4ACD-BDB9-014A36CE9431}" dt="2022-04-26T13:52:42.656" v="34" actId="108"/>
        <pc:sldMkLst>
          <pc:docMk/>
          <pc:sldMk cId="3920847002" sldId="272"/>
        </pc:sldMkLst>
        <pc:spChg chg="mod">
          <ac:chgData name="Michiel DE KOSTER" userId="7d7c490e-1e4b-4bd1-978a-bd0aaf19c382" providerId="ADAL" clId="{DEF0F2BA-42C4-4ACD-BDB9-014A36CE9431}" dt="2022-04-26T13:45:08.038" v="12" actId="6549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Michiel DE KOSTER" userId="7d7c490e-1e4b-4bd1-978a-bd0aaf19c382" providerId="ADAL" clId="{DEF0F2BA-42C4-4ACD-BDB9-014A36CE9431}" dt="2022-04-26T13:51:56.871" v="32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Michiel DE KOSTER" userId="7d7c490e-1e4b-4bd1-978a-bd0aaf19c382" providerId="ADAL" clId="{DEF0F2BA-42C4-4ACD-BDB9-014A36CE9431}" dt="2022-04-26T13:52:42.656" v="34" actId="108"/>
          <ac:spMkLst>
            <pc:docMk/>
            <pc:sldMk cId="3920847002" sldId="272"/>
            <ac:spMk id="56" creationId="{C5A31F5B-A8C4-4A5B-9C6B-647843CC4FA3}"/>
          </ac:spMkLst>
        </pc:spChg>
      </pc:sldChg>
      <pc:sldChg chg="modSp mod">
        <pc:chgData name="Michiel DE KOSTER" userId="7d7c490e-1e4b-4bd1-978a-bd0aaf19c382" providerId="ADAL" clId="{DEF0F2BA-42C4-4ACD-BDB9-014A36CE9431}" dt="2022-04-26T14:00:03.685" v="78" actId="20577"/>
        <pc:sldMkLst>
          <pc:docMk/>
          <pc:sldMk cId="1092025909" sldId="285"/>
        </pc:sldMkLst>
        <pc:spChg chg="mod">
          <ac:chgData name="Michiel DE KOSTER" userId="7d7c490e-1e4b-4bd1-978a-bd0aaf19c382" providerId="ADAL" clId="{DEF0F2BA-42C4-4ACD-BDB9-014A36CE9431}" dt="2022-04-26T14:00:03.685" v="78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Michiel DE KOSTER" userId="7d7c490e-1e4b-4bd1-978a-bd0aaf19c382" providerId="ADAL" clId="{DEF0F2BA-42C4-4ACD-BDB9-014A36CE9431}" dt="2022-04-26T13:59:17.782" v="70" actId="1036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Michiel DE KOSTER" userId="7d7c490e-1e4b-4bd1-978a-bd0aaf19c382" providerId="ADAL" clId="{DEF0F2BA-42C4-4ACD-BDB9-014A36CE9431}" dt="2022-04-26T13:57:30.151" v="53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Michiel DE KOSTER" userId="7d7c490e-1e4b-4bd1-978a-bd0aaf19c382" providerId="ADAL" clId="{DEF0F2BA-42C4-4ACD-BDB9-014A36CE9431}" dt="2022-04-26T13:53:26.990" v="36" actId="20577"/>
          <ac:spMkLst>
            <pc:docMk/>
            <pc:sldMk cId="1092025909" sldId="285"/>
            <ac:spMk id="36" creationId="{156FA4AE-A3E8-47D3-8189-E6501F99B5D2}"/>
          </ac:spMkLst>
        </pc:spChg>
      </pc:sldChg>
      <pc:sldChg chg="addCm modCm">
        <pc:chgData name="Michiel DE KOSTER" userId="7d7c490e-1e4b-4bd1-978a-bd0aaf19c382" providerId="ADAL" clId="{DEF0F2BA-42C4-4ACD-BDB9-014A36CE9431}" dt="2022-04-26T14:03:03.068" v="81"/>
        <pc:sldMkLst>
          <pc:docMk/>
          <pc:sldMk cId="2152224845" sldId="287"/>
        </pc:sldMkLst>
      </pc:sldChg>
    </pc:docChg>
  </pc:docChgLst>
  <pc:docChgLst>
    <pc:chgData name="Michiel DE KOSTER" userId="S::michiel.de-koster@totalenergies.com::7d7c490e-1e4b-4bd1-978a-bd0aaf19c382" providerId="AD" clId="Web-{BB7FC01A-38DD-4A36-886E-A04D0604E0EC}"/>
    <pc:docChg chg="">
      <pc:chgData name="Michiel DE KOSTER" userId="S::michiel.de-koster@totalenergies.com::7d7c490e-1e4b-4bd1-978a-bd0aaf19c382" providerId="AD" clId="Web-{BB7FC01A-38DD-4A36-886E-A04D0604E0EC}" dt="2022-04-26T13:37:21.403" v="0"/>
      <pc:docMkLst>
        <pc:docMk/>
      </pc:docMkLst>
      <pc:sldChg chg="modCm">
        <pc:chgData name="Michiel DE KOSTER" userId="S::michiel.de-koster@totalenergies.com::7d7c490e-1e4b-4bd1-978a-bd0aaf19c382" providerId="AD" clId="Web-{BB7FC01A-38DD-4A36-886E-A04D0604E0EC}" dt="2022-04-26T13:37:21.403" v="0"/>
        <pc:sldMkLst>
          <pc:docMk/>
          <pc:sldMk cId="3920847002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19/05/2022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19/05/2022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  <a:p>
            <a:endParaRPr lang="fr-FR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Idea of organizational management for safety: </a:t>
            </a:r>
          </a:p>
          <a:p>
            <a:r>
              <a:rPr lang="en-US" dirty="0"/>
              <a:t>Use factual and accurate situations. Focus the discussion (start from the specific and move to a broader spectrum).</a:t>
            </a:r>
          </a:p>
          <a:p>
            <a:r>
              <a:rPr lang="en-US" dirty="0"/>
              <a:t>Encourage the creation of collective viewpoints.</a:t>
            </a:r>
          </a:p>
          <a:p>
            <a:r>
              <a:rPr lang="en-US" dirty="0"/>
              <a:t>Empower people to act when confronted with danger, have the individual and collective means to act, regain control.</a:t>
            </a:r>
          </a:p>
          <a:p>
            <a:r>
              <a:rPr lang="en-US" dirty="0"/>
              <a:t>Limit collective defense strategies (focus on the objective to reach and not on the dangers).</a:t>
            </a:r>
          </a:p>
          <a:p>
            <a:r>
              <a:rPr lang="en-US" dirty="0"/>
              <a:t>Give feedback on the discussions at local level so it can be taken on board by management.</a:t>
            </a:r>
          </a:p>
          <a:p>
            <a:r>
              <a:rPr lang="en-US" dirty="0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740393"/>
          </a:xfrm>
          <a:ln w="9525">
            <a:solidFill>
              <a:srgbClr val="F7941D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3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DEPLOYMENT WORKSHOP GUIDE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Golden Rule 12 - “Line of fire”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WDfS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Current Stage 2: once the deployment kit for Golden Rule 12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51609" y="1492658"/>
            <a:ext cx="3050802" cy="1123724"/>
          </a:xfrm>
          <a:prstGeom prst="rect">
            <a:avLst/>
          </a:prstGeom>
          <a:solidFill>
            <a:srgbClr val="F7941D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Together with the deployment kit, this guide is designed to help you organize and facilitate a deployment workshop for the Golden Rule 12.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F7941D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Review the </a:t>
            </a:r>
            <a:r>
              <a:rPr lang="en-US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requirements of 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Golden Rule 12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chemeClr val="accent2"/>
          </a:solidFill>
          <a:ln w="19050">
            <a:solidFill>
              <a:srgbClr val="F7941D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794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chemeClr val="accent2"/>
          </a:solidFill>
          <a:ln w="19050">
            <a:solidFill>
              <a:srgbClr val="F7941D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49128C-E7CC-4A45-B8C5-6629D0B23BD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1515" y="5323467"/>
            <a:ext cx="2867942" cy="398115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F7941D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/>
          <a:lstStyle/>
          <a:p>
            <a: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deployment </a:t>
            </a:r>
            <a:r>
              <a:rPr lang="en-US" sz="18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workshop </a:t>
            </a:r>
            <a:r>
              <a:rPr lang="en-US" sz="180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guide </a:t>
            </a:r>
            <a:r>
              <a:rPr lang="en-US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– GR 12 </a:t>
            </a:r>
            <a:endParaRPr lang="en-US" sz="1800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chemeClr val="accent2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Golden Rule 12 deployment kit.</a:t>
            </a:r>
          </a:p>
          <a:p>
            <a:pPr marL="171450" lvl="2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GR12 deployment kit...</a:t>
            </a:r>
          </a:p>
          <a:p>
            <a:pPr marL="358775" lvl="1" indent="-825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F7941D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F7941D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chemeClr val="accent2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F7941D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F7941D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F7941D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</a:t>
            </a:r>
            <a:r>
              <a:rPr lang="en-US" sz="11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requirement of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Golden Rule can be applied in practice.</a:t>
            </a:r>
          </a:p>
          <a:p>
            <a:pPr marL="171450" lvl="1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chemeClr val="accent2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F7941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F794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</a:t>
            </a: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 and 5 are </a:t>
            </a: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crucial for </a:t>
            </a: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appropriation of the Golden Rules. </a:t>
            </a:r>
            <a:b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F7941D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chemeClr val="accent2"/>
          </a:solidFill>
          <a:ln>
            <a:solidFill>
              <a:srgbClr val="F7941D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chemeClr val="accent2"/>
          </a:solidFill>
          <a:ln>
            <a:solidFill>
              <a:srgbClr val="F7941D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endParaRPr lang="fr-FR" sz="11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in the kit as a starting point for discussion and ask participants to describe the ways in which each requirement of the Golden Rule 12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4EF2C36-EADD-42A9-9775-FAAD2BA6B4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990" y="935083"/>
            <a:ext cx="5626845" cy="291248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256033" y="1702946"/>
            <a:ext cx="4076757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GR12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F7941D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>
                <a:hlinkClick r:id="rId9"/>
              </a:rPr>
              <a:t>Safety+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794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1"/>
            <a:ext cx="3310647" cy="225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>
                <a:solidFill>
                  <a:srgbClr val="F7941D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794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055862" cy="2739210"/>
          </a:xfrm>
          <a:prstGeom prst="rect">
            <a:avLst/>
          </a:prstGeom>
          <a:noFill/>
          <a:ln>
            <a:solidFill>
              <a:srgbClr val="F7941D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060248" cy="3370163"/>
          </a:xfrm>
          <a:prstGeom prst="rect">
            <a:avLst/>
          </a:prstGeom>
          <a:noFill/>
          <a:ln>
            <a:solidFill>
              <a:srgbClr val="F7941D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7941D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14F54EC3176342AA69E46BF095A846" ma:contentTypeVersion="11" ma:contentTypeDescription="Crée un document." ma:contentTypeScope="" ma:versionID="56f95c2b2656dfd9a3ce2088bcf5086c">
  <xsd:schema xmlns:xsd="http://www.w3.org/2001/XMLSchema" xmlns:xs="http://www.w3.org/2001/XMLSchema" xmlns:p="http://schemas.microsoft.com/office/2006/metadata/properties" xmlns:ns2="40753fda-f579-4bb9-aa37-7b314b45a769" xmlns:ns3="5e3fc8a5-ae92-42ac-9a5b-adc0faec43d6" targetNamespace="http://schemas.microsoft.com/office/2006/metadata/properties" ma:root="true" ma:fieldsID="e7724d25e4c79b07804f738d6c21a282" ns2:_="" ns3:_="">
    <xsd:import namespace="40753fda-f579-4bb9-aa37-7b314b45a769"/>
    <xsd:import namespace="5e3fc8a5-ae92-42ac-9a5b-adc0faec43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53fda-f579-4bb9-aa37-7b314b45a7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3fc8a5-ae92-42ac-9a5b-adc0faec43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034926-5BE6-4106-94AF-050F8BF56E0D}">
  <ds:schemaRefs>
    <ds:schemaRef ds:uri="http://schemas.microsoft.com/office/2006/metadata/properties"/>
    <ds:schemaRef ds:uri="http://purl.org/dc/dcmitype/"/>
    <ds:schemaRef ds:uri="40753fda-f579-4bb9-aa37-7b314b45a769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e3fc8a5-ae92-42ac-9a5b-adc0faec43d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21EF6D-1B83-44AE-A9AB-7D0DF2BFFF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753fda-f579-4bb9-aa37-7b314b45a769"/>
    <ds:schemaRef ds:uri="5e3fc8a5-ae92-42ac-9a5b-adc0faec43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</TotalTime>
  <Words>1203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12 - “Line of fire”</vt:lpstr>
      <vt:lpstr>deployment workshop guide – GR 12 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24</cp:revision>
  <cp:lastPrinted>2021-02-17T08:07:55Z</cp:lastPrinted>
  <dcterms:created xsi:type="dcterms:W3CDTF">2019-03-06T16:25:49Z</dcterms:created>
  <dcterms:modified xsi:type="dcterms:W3CDTF">2022-05-19T05:57:53Z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</Properties>
</file>