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14" r:id="rId6"/>
    <p:sldId id="320" r:id="rId7"/>
    <p:sldId id="322" r:id="rId8"/>
    <p:sldId id="323" r:id="rId9"/>
    <p:sldId id="324" r:id="rId10"/>
    <p:sldId id="325" r:id="rId11"/>
    <p:sldId id="330" r:id="rId12"/>
    <p:sldId id="326" r:id="rId13"/>
    <p:sldId id="327" r:id="rId14"/>
    <p:sldId id="328" r:id="rId15"/>
    <p:sldId id="329" r:id="rId16"/>
  </p:sldIdLst>
  <p:sldSz cx="12192000" cy="6858000"/>
  <p:notesSz cx="6797675" cy="9926638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en MUNERET" initials="SM" lastIdx="5" clrIdx="0">
    <p:extLst>
      <p:ext uri="{19B8F6BF-5375-455C-9EA6-DF929625EA0E}">
        <p15:presenceInfo xmlns:p15="http://schemas.microsoft.com/office/powerpoint/2012/main" userId="S-1-5-21-1688137703-1013256711-2629252250-323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2CE"/>
    <a:srgbClr val="376092"/>
    <a:srgbClr val="FFFF99"/>
    <a:srgbClr val="A90025"/>
    <a:srgbClr val="FF9900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510CB-3C3C-44DD-A45F-8D87EAA825E3}" v="25" dt="2020-08-13T08:29:48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1513" autoAdjust="0"/>
  </p:normalViewPr>
  <p:slideViewPr>
    <p:cSldViewPr>
      <p:cViewPr varScale="1">
        <p:scale>
          <a:sx n="81" d="100"/>
          <a:sy n="81" d="100"/>
        </p:scale>
        <p:origin x="76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11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78" d="100"/>
        <a:sy n="178" d="100"/>
      </p:scale>
      <p:origin x="0" y="-17755"/>
    </p:cViewPr>
  </p:sorterViewPr>
  <p:notesViewPr>
    <p:cSldViewPr>
      <p:cViewPr varScale="1">
        <p:scale>
          <a:sx n="79" d="100"/>
          <a:sy n="79" d="100"/>
        </p:scale>
        <p:origin x="331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9218-3AC4-4588-AD15-C8B9615A419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A043-F37E-42BC-90A9-BA46E9EBA48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47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1C22-5F7F-45DB-B066-C38515A5A04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D1F9-669C-4CA0-8FBF-032659BF092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30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7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76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8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1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2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3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7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4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7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3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8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">
    <p:bg>
      <p:bgPr>
        <a:solidFill>
          <a:srgbClr val="A90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/>
              <a:t>COMPANY RULE TITLE</a:t>
            </a:r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4077072"/>
            <a:ext cx="9372496" cy="22322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 err="1"/>
              <a:t>Executive</a:t>
            </a:r>
            <a:r>
              <a:rPr lang="fr-FR" noProof="0" dirty="0"/>
              <a:t> </a:t>
            </a:r>
            <a:r>
              <a:rPr lang="fr-FR" noProof="0" dirty="0" err="1"/>
              <a:t>summary</a:t>
            </a:r>
            <a:endParaRPr lang="fr-FR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083" y="3672830"/>
            <a:ext cx="9523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GAP ANALYSIS: GRP</a:t>
            </a:r>
            <a:endParaRPr lang="en-US" dirty="0"/>
          </a:p>
        </p:txBody>
      </p:sp>
      <p:grpSp>
        <p:nvGrpSpPr>
          <p:cNvPr id="8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GRP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IMPLEMENTATION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DOCUMENTS USED FOR THE GAP ANALYSIS</a:t>
            </a:r>
            <a:endParaRPr lang="en-US" dirty="0"/>
          </a:p>
        </p:txBody>
      </p:sp>
      <p:grpSp>
        <p:nvGrpSpPr>
          <p:cNvPr id="2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Group</a:t>
              </a:r>
            </a:p>
          </p:txBody>
        </p:sp>
      </p:grpSp>
      <p:grpSp>
        <p:nvGrpSpPr>
          <p:cNvPr id="3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E&amp;P</a:t>
              </a:r>
            </a:p>
          </p:txBody>
        </p:sp>
      </p:grpSp>
      <p:grpSp>
        <p:nvGrpSpPr>
          <p:cNvPr id="4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M&amp;S</a:t>
              </a:r>
            </a:p>
          </p:txBody>
        </p:sp>
      </p:grpSp>
      <p:grpSp>
        <p:nvGrpSpPr>
          <p:cNvPr id="6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R&amp;C</a:t>
              </a:r>
            </a:p>
          </p:txBody>
        </p:sp>
      </p:grpSp>
      <p:grpSp>
        <p:nvGrpSpPr>
          <p:cNvPr id="8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GRP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ersonne, extérieur, homme, portant&#10;&#10;Description générée automatiquement">
            <a:extLst>
              <a:ext uri="{FF2B5EF4-FFF2-40B4-BE49-F238E27FC236}">
                <a16:creationId xmlns:a16="http://schemas.microsoft.com/office/drawing/2014/main" id="{01331BF5-730D-4B20-9D30-91E234A84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8665" y="404664"/>
            <a:ext cx="2461991" cy="792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Espace réservé du texte 16"/>
          <p:cNvSpPr>
            <a:spLocks noGrp="1" noEditPoints="1"/>
          </p:cNvSpPr>
          <p:nvPr>
            <p:ph type="body" sz="quarter" idx="11" hasCustomPrompt="1"/>
          </p:nvPr>
        </p:nvSpPr>
        <p:spPr>
          <a:xfrm>
            <a:off x="191344" y="404664"/>
            <a:ext cx="5616624" cy="561662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6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List </a:t>
            </a:r>
            <a:r>
              <a:rPr lang="fr-FR" dirty="0" err="1"/>
              <a:t>highlights</a:t>
            </a:r>
            <a:endParaRPr lang="fr-FR" dirty="0"/>
          </a:p>
          <a:p>
            <a:pPr lvl="0"/>
            <a:endParaRPr lang="fr-F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_"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/>
              <a:t>COMPANY RULE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SYNTHESIS OF CHANGES</a:t>
            </a:r>
            <a:endParaRPr lang="en-US" dirty="0"/>
          </a:p>
        </p:txBody>
      </p:sp>
      <p:grpSp>
        <p:nvGrpSpPr>
          <p:cNvPr id="14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Group</a:t>
              </a:r>
            </a:p>
          </p:txBody>
        </p:sp>
      </p:grpSp>
      <p:grpSp>
        <p:nvGrpSpPr>
          <p:cNvPr id="17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E&amp;P</a:t>
              </a:r>
            </a:p>
          </p:txBody>
        </p:sp>
      </p:grpSp>
      <p:grpSp>
        <p:nvGrpSpPr>
          <p:cNvPr id="21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M&amp;S</a:t>
              </a:r>
            </a:p>
          </p:txBody>
        </p:sp>
      </p:grpSp>
      <p:grpSp>
        <p:nvGrpSpPr>
          <p:cNvPr id="25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R&amp;C</a:t>
              </a:r>
            </a:p>
          </p:txBody>
        </p:sp>
      </p:grpSp>
      <p:grpSp>
        <p:nvGrpSpPr>
          <p:cNvPr id="32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GRP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REQUIREMENTS REMOVED IN NEW RULE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GAP ANALYSIS: GROUP</a:t>
            </a:r>
            <a:endParaRPr lang="en-US" dirty="0"/>
          </a:p>
        </p:txBody>
      </p:sp>
      <p:grpSp>
        <p:nvGrpSpPr>
          <p:cNvPr id="2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Group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525344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GAP ANALYSIS: E&amp;P</a:t>
            </a:r>
            <a:endParaRPr lang="en-US" dirty="0"/>
          </a:p>
        </p:txBody>
      </p:sp>
      <p:grpSp>
        <p:nvGrpSpPr>
          <p:cNvPr id="3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E&amp;P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GAP ANALYSIS: M&amp;S</a:t>
            </a:r>
            <a:endParaRPr lang="en-US" dirty="0"/>
          </a:p>
        </p:txBody>
      </p:sp>
      <p:grpSp>
        <p:nvGrpSpPr>
          <p:cNvPr id="4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M&amp;S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GAP ANALYSIS: R&amp;C</a:t>
            </a:r>
            <a:endParaRPr lang="en-US" dirty="0"/>
          </a:p>
        </p:txBody>
      </p:sp>
      <p:grpSp>
        <p:nvGrpSpPr>
          <p:cNvPr id="6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R&amp;C</a:t>
              </a:r>
            </a:p>
          </p:txBody>
        </p:sp>
      </p:grp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711230758,&quot;Placement&quot;:&quot;Footer&quot;}"/>
          <p:cNvSpPr txBox="1"/>
          <p:nvPr userDrawn="1"/>
        </p:nvSpPr>
        <p:spPr>
          <a:xfrm>
            <a:off x="0" y="6440626"/>
            <a:ext cx="2593179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4" r:id="rId2"/>
    <p:sldLayoutId id="2147483667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3" r:id="rId11"/>
    <p:sldLayoutId id="2147483692" r:id="rId12"/>
    <p:sldLayoutId id="2147483695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8000" y="1844824"/>
            <a:ext cx="10452616" cy="1748663"/>
          </a:xfrm>
        </p:spPr>
        <p:txBody>
          <a:bodyPr/>
          <a:lstStyle/>
          <a:p>
            <a:r>
              <a:rPr lang="fr-FR" dirty="0"/>
              <a:t>Gestion et protection de l’environnement dans les opérations</a:t>
            </a:r>
            <a:br>
              <a:rPr lang="fr-FR" dirty="0"/>
            </a:br>
            <a:r>
              <a:rPr lang="fr-FR" sz="2000" dirty="0"/>
              <a:t>REGLE HSE GROUPE (CR-GR-HSE-411)</a:t>
            </a:r>
            <a:br>
              <a:rPr lang="fr-FR" dirty="0"/>
            </a:br>
            <a:endParaRPr lang="en-US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1115992" y="3212976"/>
            <a:ext cx="10380608" cy="3029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GB" b="1" i="1" dirty="0">
                <a:solidFill>
                  <a:schemeClr val="bg1"/>
                </a:solidFill>
                <a:latin typeface="+mn-lt"/>
              </a:rPr>
              <a:t>SYNTHÈSE</a:t>
            </a:r>
          </a:p>
          <a:p>
            <a:pPr algn="just"/>
            <a:endParaRPr lang="en-GB" b="1" i="1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fr-FR" sz="1600" dirty="0">
                <a:solidFill>
                  <a:schemeClr val="bg1"/>
                </a:solidFill>
                <a:latin typeface="+mn-lt"/>
              </a:rPr>
              <a:t>La présente règle définit les exigences HSE minimales à respecter pour la gestion et la protection de l’environnement dans le cadre des opérations.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REVUE DES EXIGENCES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871609" y="1960707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Pas de changement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70" y="476672"/>
            <a:ext cx="7643422" cy="15659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09" y="2420888"/>
            <a:ext cx="6979422" cy="36269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871609" y="6046308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Pas de changement</a:t>
            </a:r>
          </a:p>
        </p:txBody>
      </p:sp>
    </p:spTree>
    <p:extLst>
      <p:ext uri="{BB962C8B-B14F-4D97-AF65-F5344CB8AC3E}">
        <p14:creationId xmlns:p14="http://schemas.microsoft.com/office/powerpoint/2010/main" val="267441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REVUE DES EXIGENCES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1343472" y="2571447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Pas de changement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1343472" y="4868391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Pas de changement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299691"/>
            <a:ext cx="6600056" cy="11888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3429000"/>
            <a:ext cx="6816080" cy="14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9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REVUE DES EXIGENCES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551907"/>
            <a:ext cx="7824192" cy="30623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4077072"/>
            <a:ext cx="7176120" cy="20973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77A463-457F-494E-BCCA-C429ABF6A7CC}"/>
              </a:ext>
            </a:extLst>
          </p:cNvPr>
          <p:cNvSpPr/>
          <p:nvPr/>
        </p:nvSpPr>
        <p:spPr>
          <a:xfrm>
            <a:off x="1199456" y="3588560"/>
            <a:ext cx="6809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Nouvelle exigence pour </a:t>
            </a:r>
            <a:r>
              <a:rPr lang="fr-FR" sz="1400" b="0" u="sng" dirty="0" err="1">
                <a:solidFill>
                  <a:srgbClr val="FF0000"/>
                </a:solidFill>
              </a:rPr>
              <a:t>pour</a:t>
            </a:r>
            <a:r>
              <a:rPr lang="fr-FR" sz="1400" b="0" u="sng" dirty="0">
                <a:solidFill>
                  <a:srgbClr val="FF0000"/>
                </a:solidFill>
              </a:rPr>
              <a:t> toutes les branches : renforcement du processu</a:t>
            </a:r>
            <a:r>
              <a:rPr lang="fr-FR" sz="1400" u="sng" dirty="0">
                <a:solidFill>
                  <a:srgbClr val="FF0000"/>
                </a:solidFill>
              </a:rPr>
              <a:t>s ERC</a:t>
            </a:r>
            <a:endParaRPr lang="fr-FR" sz="1400" b="0" u="sng" dirty="0">
              <a:solidFill>
                <a:srgbClr val="FF0000"/>
              </a:solidFill>
            </a:endParaRPr>
          </a:p>
        </p:txBody>
      </p:sp>
      <p:sp>
        <p:nvSpPr>
          <p:cNvPr id="10" name="ZoneTexte 21">
            <a:extLst>
              <a:ext uri="{FF2B5EF4-FFF2-40B4-BE49-F238E27FC236}">
                <a16:creationId xmlns:a16="http://schemas.microsoft.com/office/drawing/2014/main" id="{17E9DFC9-C60F-4457-B3A2-CB22731FE3B8}"/>
              </a:ext>
            </a:extLst>
          </p:cNvPr>
          <p:cNvSpPr txBox="1"/>
          <p:nvPr/>
        </p:nvSpPr>
        <p:spPr>
          <a:xfrm rot="19448902">
            <a:off x="-18144" y="1778601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NOUVEAU</a:t>
            </a:r>
          </a:p>
        </p:txBody>
      </p:sp>
      <p:sp>
        <p:nvSpPr>
          <p:cNvPr id="11" name="ZoneTexte 21">
            <a:extLst>
              <a:ext uri="{FF2B5EF4-FFF2-40B4-BE49-F238E27FC236}">
                <a16:creationId xmlns:a16="http://schemas.microsoft.com/office/drawing/2014/main" id="{17E9DFC9-C60F-4457-B3A2-CB22731FE3B8}"/>
              </a:ext>
            </a:extLst>
          </p:cNvPr>
          <p:cNvSpPr txBox="1"/>
          <p:nvPr/>
        </p:nvSpPr>
        <p:spPr>
          <a:xfrm rot="19448902">
            <a:off x="92368" y="4971842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NOUVEAU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77A463-457F-494E-BCCA-C429ABF6A7CC}"/>
              </a:ext>
            </a:extLst>
          </p:cNvPr>
          <p:cNvSpPr/>
          <p:nvPr/>
        </p:nvSpPr>
        <p:spPr>
          <a:xfrm>
            <a:off x="1198331" y="6174391"/>
            <a:ext cx="9435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Nouvelle exigence pour </a:t>
            </a:r>
            <a:r>
              <a:rPr lang="fr-FR" sz="1400" b="0" u="sng" dirty="0" err="1">
                <a:solidFill>
                  <a:srgbClr val="FF0000"/>
                </a:solidFill>
              </a:rPr>
              <a:t>pour</a:t>
            </a:r>
            <a:r>
              <a:rPr lang="fr-FR" sz="1400" b="0" u="sng" dirty="0">
                <a:solidFill>
                  <a:srgbClr val="FF0000"/>
                </a:solidFill>
              </a:rPr>
              <a:t> toutes les branches : obligation d’étude d’optimisation de la consommation d’eau douce</a:t>
            </a:r>
          </a:p>
        </p:txBody>
      </p:sp>
    </p:spTree>
    <p:extLst>
      <p:ext uri="{BB962C8B-B14F-4D97-AF65-F5344CB8AC3E}">
        <p14:creationId xmlns:p14="http://schemas.microsoft.com/office/powerpoint/2010/main" val="335410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91342" y="620688"/>
            <a:ext cx="5760639" cy="5328592"/>
          </a:xfrm>
          <a:solidFill>
            <a:schemeClr val="bg1">
              <a:alpha val="35000"/>
            </a:schemeClr>
          </a:solidFill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b="1" dirty="0"/>
              <a:t>Contexte :</a:t>
            </a:r>
          </a:p>
          <a:p>
            <a:pPr marL="719138" lvl="2" indent="-363538" algn="just" eaLnBrk="0" fontAlgn="base" hangingPunct="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La performance environnementale de nos opérations : un enjeu pour l’image du Groupe​</a:t>
            </a:r>
          </a:p>
          <a:p>
            <a:pPr marL="719138" lvl="2" indent="-363538" algn="just" eaLnBrk="0" fontAlgn="base" hangingPunct="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2010 - 2020 : engagements sur des indicateurs environnementaux (qualité de l’air, eau, déchets, etc.)</a:t>
            </a:r>
          </a:p>
          <a:p>
            <a:pPr marL="719138" lvl="2" indent="-363538" algn="just" eaLnBrk="0" fontAlgn="base" hangingPunct="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2020 : nouvelle ambition biodiversité pour le Groupe</a:t>
            </a:r>
          </a:p>
          <a:p>
            <a:pPr>
              <a:spcBef>
                <a:spcPts val="1200"/>
              </a:spcBef>
            </a:pPr>
            <a:r>
              <a:rPr lang="fr-FR" b="1" dirty="0"/>
              <a:t>Champ d’application </a:t>
            </a:r>
            <a:r>
              <a:rPr lang="fr-FR" dirty="0"/>
              <a:t>: toutes entités du domaine opéré</a:t>
            </a:r>
          </a:p>
          <a:p>
            <a:pPr>
              <a:spcBef>
                <a:spcPts val="1200"/>
              </a:spcBef>
            </a:pPr>
            <a:r>
              <a:rPr lang="fr-FR" dirty="0"/>
              <a:t>Définition de 17 exigences, regroupées en 3 thèmes :</a:t>
            </a:r>
          </a:p>
          <a:p>
            <a: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Organisation et système de management</a:t>
            </a:r>
          </a:p>
          <a:p>
            <a: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Gestion du risque environnemental</a:t>
            </a:r>
          </a:p>
          <a:p>
            <a: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Pratiques environnementales en opération</a:t>
            </a:r>
          </a:p>
          <a:p>
            <a:pPr>
              <a:spcBef>
                <a:spcPts val="1200"/>
              </a:spcBef>
            </a:pPr>
            <a:r>
              <a:rPr lang="fr-FR" dirty="0"/>
              <a:t>Remplacement des documents :</a:t>
            </a:r>
          </a:p>
          <a:p>
            <a: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DIR-GR-ENV-001, DIR-GR-ENV-003, DIR-GR-ENV-005, DIR GR HSE 007, CR EP HSE 052, CR-RC-HSE-126, CR-RC-HSE-056, CR-RC-HSE-130, CR MS HSEQ 416​, CR MS HSEQ 421</a:t>
            </a:r>
          </a:p>
          <a:p>
            <a: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Partiellement : DIR-GR-ENV-004​, DIR GR HIS 002​, CR EP HSE 051​, GS EP ENV 001​, GS EP ENV 055</a:t>
            </a:r>
          </a:p>
          <a:p>
            <a:pPr algn="l">
              <a:spcBef>
                <a:spcPts val="1200"/>
              </a:spcBef>
            </a:pPr>
            <a:r>
              <a:rPr lang="fr-FR" b="1" dirty="0"/>
              <a:t>Date de publication dans REFLEX : </a:t>
            </a:r>
            <a:r>
              <a:rPr lang="fr-FR" dirty="0"/>
              <a:t>26/10/2020</a:t>
            </a:r>
          </a:p>
          <a:p>
            <a:pPr algn="l">
              <a:spcBef>
                <a:spcPts val="1200"/>
              </a:spcBef>
            </a:pPr>
            <a:r>
              <a:rPr lang="fr-FR" b="1" dirty="0"/>
              <a:t>Date d’application : </a:t>
            </a:r>
            <a:r>
              <a:rPr lang="fr-FR" dirty="0"/>
              <a:t>26/04/2021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1342" y="188640"/>
            <a:ext cx="5760641" cy="33855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/>
          <a:lstStyle>
            <a:lvl1pPr marL="342900" indent="-342900">
              <a:spcBef>
                <a:spcPts val="1200"/>
              </a:spcBef>
              <a:buFont typeface="Wingdings" pitchFamily="2" charset="2"/>
              <a:buChar char="q"/>
              <a:defRPr sz="16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  <a:lvl3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  <a:defRPr sz="1400">
                <a:latin typeface="+mj-lt"/>
              </a:defRPr>
            </a:lvl3pPr>
          </a:lstStyle>
          <a:p>
            <a:pPr marL="0" indent="0" algn="ctr">
              <a:buNone/>
            </a:pPr>
            <a:r>
              <a:rPr lang="fr-FR" sz="1800" b="1" dirty="0">
                <a:solidFill>
                  <a:schemeClr val="tx1"/>
                </a:solidFill>
              </a:rPr>
              <a:t>CR-GR-HSE-411</a:t>
            </a:r>
          </a:p>
        </p:txBody>
      </p:sp>
    </p:spTree>
    <p:extLst>
      <p:ext uri="{BB962C8B-B14F-4D97-AF65-F5344CB8AC3E}">
        <p14:creationId xmlns:p14="http://schemas.microsoft.com/office/powerpoint/2010/main" val="398463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REVUE DES EXIGENCES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84571" y="2591290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Pas de changement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77A463-457F-494E-BCCA-C429ABF6A7CC}"/>
              </a:ext>
            </a:extLst>
          </p:cNvPr>
          <p:cNvSpPr/>
          <p:nvPr/>
        </p:nvSpPr>
        <p:spPr>
          <a:xfrm>
            <a:off x="984571" y="6021324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Changement de périmètre de l’exigence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6" y="955630"/>
            <a:ext cx="9237154" cy="16812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26" y="2985726"/>
            <a:ext cx="9200010" cy="29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4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REVUE DES EXIGENCES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84571" y="2591290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Pas de changement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77A463-457F-494E-BCCA-C429ABF6A7CC}"/>
              </a:ext>
            </a:extLst>
          </p:cNvPr>
          <p:cNvSpPr/>
          <p:nvPr/>
        </p:nvSpPr>
        <p:spPr>
          <a:xfrm>
            <a:off x="978713" y="5176343"/>
            <a:ext cx="3302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Nouvelle exigence pour : EP, MS, GRP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13" y="472961"/>
            <a:ext cx="8165401" cy="20909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3" y="3486384"/>
            <a:ext cx="8151545" cy="17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REVUE DES EXIGENCES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11424" y="5606877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Pas de changement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77A463-457F-494E-BCCA-C429ABF6A7CC}"/>
              </a:ext>
            </a:extLst>
          </p:cNvPr>
          <p:cNvSpPr/>
          <p:nvPr/>
        </p:nvSpPr>
        <p:spPr>
          <a:xfrm>
            <a:off x="911424" y="3430276"/>
            <a:ext cx="3302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Nouvelle exigence pour : RC, MS, GRP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13" y="548680"/>
            <a:ext cx="7536160" cy="28914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8" y="3879805"/>
            <a:ext cx="8424008" cy="17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4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REVUE DES EXIGENCES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11424" y="5355266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Pas de changement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77A463-457F-494E-BCCA-C429ABF6A7CC}"/>
              </a:ext>
            </a:extLst>
          </p:cNvPr>
          <p:cNvSpPr/>
          <p:nvPr/>
        </p:nvSpPr>
        <p:spPr>
          <a:xfrm>
            <a:off x="876914" y="3081336"/>
            <a:ext cx="6601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Nouvelle exigence pour </a:t>
            </a:r>
            <a:r>
              <a:rPr lang="fr-FR" sz="1400" b="0" u="sng" dirty="0" err="1">
                <a:solidFill>
                  <a:srgbClr val="FF0000"/>
                </a:solidFill>
              </a:rPr>
              <a:t>pour</a:t>
            </a:r>
            <a:r>
              <a:rPr lang="fr-FR" sz="1400" b="0" u="sng" dirty="0">
                <a:solidFill>
                  <a:srgbClr val="FF0000"/>
                </a:solidFill>
              </a:rPr>
              <a:t> toutes les branches : quantités maximales stockées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712441"/>
            <a:ext cx="7464152" cy="2368895"/>
          </a:xfrm>
          <a:prstGeom prst="rect">
            <a:avLst/>
          </a:prstGeom>
        </p:spPr>
      </p:pic>
      <p:sp>
        <p:nvSpPr>
          <p:cNvPr id="8" name="ZoneTexte 21">
            <a:extLst>
              <a:ext uri="{FF2B5EF4-FFF2-40B4-BE49-F238E27FC236}">
                <a16:creationId xmlns:a16="http://schemas.microsoft.com/office/drawing/2014/main" id="{17E9DFC9-C60F-4457-B3A2-CB22731FE3B8}"/>
              </a:ext>
            </a:extLst>
          </p:cNvPr>
          <p:cNvSpPr txBox="1"/>
          <p:nvPr/>
        </p:nvSpPr>
        <p:spPr>
          <a:xfrm rot="19448902">
            <a:off x="-18144" y="1778601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NOUVEAU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3829564"/>
            <a:ext cx="7280816" cy="15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3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REVUE DES EXIGENCES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35930" y="4311898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Pas de changement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25" y="955491"/>
            <a:ext cx="7968208" cy="32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8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REVUE DES EXIGENCES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84335" y="4941168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Pas de changement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35" y="1254533"/>
            <a:ext cx="7646640" cy="36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1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REVUE DES EXIGENCES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1127448" y="4711677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Pas de changement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764704"/>
            <a:ext cx="7896200" cy="38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188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5F59FDF42DE547BFD6E5891ADB92C9" ma:contentTypeVersion="6" ma:contentTypeDescription="Crée un document." ma:contentTypeScope="" ma:versionID="ec53d225e463ae41cf26e3885372c36a">
  <xsd:schema xmlns:xsd="http://www.w3.org/2001/XMLSchema" xmlns:xs="http://www.w3.org/2001/XMLSchema" xmlns:p="http://schemas.microsoft.com/office/2006/metadata/properties" xmlns:ns2="21704ee1-111b-490d-a76d-d2c364ee5600" xmlns:ns3="4b50f26b-75a6-4d91-ac13-e98b30e4ed8a" targetNamespace="http://schemas.microsoft.com/office/2006/metadata/properties" ma:root="true" ma:fieldsID="965c4a813544da05d279c142f4041175" ns2:_="" ns3:_="">
    <xsd:import namespace="21704ee1-111b-490d-a76d-d2c364ee5600"/>
    <xsd:import namespace="4b50f26b-75a6-4d91-ac13-e98b30e4ed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4ee1-111b-490d-a76d-d2c364ee5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0f26b-75a6-4d91-ac13-e98b30e4ed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D88F68-0A51-4E62-AAE4-E730753D58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9F6862-519E-4D3B-959E-8B8E74B90771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08b249bb-9bab-4634-90ea-f60e63ec2bda"/>
    <ds:schemaRef ds:uri="http://purl.org/dc/dcmitype/"/>
    <ds:schemaRef ds:uri="http://schemas.openxmlformats.org/package/2006/metadata/core-properties"/>
    <ds:schemaRef ds:uri="133e2d09-3ab3-4f0e-b650-bc7873d0719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B117394-5CF8-4860-AA85-1E134D9C0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04ee1-111b-490d-a76d-d2c364ee5600"/>
    <ds:schemaRef ds:uri="4b50f26b-75a6-4d91-ac13-e98b30e4ed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Grand écran</PresentationFormat>
  <Paragraphs>62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/>
      <vt:lpstr>Gestion et protection de l’environnement dans les opérations REGLE HSE GROUPE (CR-GR-HSE-411)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Sebastien MUNERET</dc:creator>
  <cp:lastModifiedBy>Stéphan Plisson-Sauné</cp:lastModifiedBy>
  <cp:revision>355</cp:revision>
  <cp:lastPrinted>2019-06-19T14:48:18Z</cp:lastPrinted>
  <dcterms:modified xsi:type="dcterms:W3CDTF">2020-10-22T13:46:10Z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0x010100035F59FDF42DE547BFD6E5891ADB92C9</vt:lpwstr>
  </property>
  <property fmtid="{D5CDD505-2E9C-101B-9397-08002B2CF9AE}" pid="3" name="Branch">
    <vt:lpwstr>2;#Toutes les branches|d8c5459c-c634-4dad-b3a5-1a2375c988a9</vt:lpwstr>
  </property>
  <property fmtid="{D5CDD505-2E9C-101B-9397-08002B2CF9AE}" pid="4" name="OrganizationStructure">
    <vt:lpwstr>1;#Toutes les structures organisationnelles|c4bb9c23-2c4c-4150-9738-50d0ceb648ec</vt:lpwstr>
  </property>
  <property fmtid="{D5CDD505-2E9C-101B-9397-08002B2CF9AE}" pid="5" name="Metier">
    <vt:lpwstr>5;#H3SEQ|1a49191b-7ec0-475b-ba04-e5bafe48b8b4</vt:lpwstr>
  </property>
  <property fmtid="{D5CDD505-2E9C-101B-9397-08002B2CF9AE}" pid="6" name="Site">
    <vt:lpwstr>3;#Tous les sites|26f15989-d479-4e08-b5e6-c4ab22359765</vt:lpwstr>
  </property>
  <property fmtid="{D5CDD505-2E9C-101B-9397-08002B2CF9AE}" pid="7" name="Country">
    <vt:lpwstr>4;#Tous les pays|de099b83-0153-463f-a92c-1666929f7084</vt:lpwstr>
  </property>
  <property fmtid="{D5CDD505-2E9C-101B-9397-08002B2CF9AE}" pid="8" name="Order">
    <vt:r8>110800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MSIP_Label_2b30ed1b-e95f-40b5-af89-828263f287a7_Enabled">
    <vt:lpwstr>True</vt:lpwstr>
  </property>
  <property fmtid="{D5CDD505-2E9C-101B-9397-08002B2CF9AE}" pid="14" name="MSIP_Label_2b30ed1b-e95f-40b5-af89-828263f287a7_SiteId">
    <vt:lpwstr>329e91b0-e21f-48fb-a071-456717ecc28e</vt:lpwstr>
  </property>
  <property fmtid="{D5CDD505-2E9C-101B-9397-08002B2CF9AE}" pid="15" name="MSIP_Label_2b30ed1b-e95f-40b5-af89-828263f287a7_Owner">
    <vt:lpwstr>cyril.champigny@total.com</vt:lpwstr>
  </property>
  <property fmtid="{D5CDD505-2E9C-101B-9397-08002B2CF9AE}" pid="16" name="MSIP_Label_2b30ed1b-e95f-40b5-af89-828263f287a7_SetDate">
    <vt:lpwstr>2020-08-12T16:07:23.6592600Z</vt:lpwstr>
  </property>
  <property fmtid="{D5CDD505-2E9C-101B-9397-08002B2CF9AE}" pid="17" name="MSIP_Label_2b30ed1b-e95f-40b5-af89-828263f287a7_Name">
    <vt:lpwstr>Restricted</vt:lpwstr>
  </property>
  <property fmtid="{D5CDD505-2E9C-101B-9397-08002B2CF9AE}" pid="18" name="MSIP_Label_2b30ed1b-e95f-40b5-af89-828263f287a7_Application">
    <vt:lpwstr>Microsoft Azure Information Protection</vt:lpwstr>
  </property>
  <property fmtid="{D5CDD505-2E9C-101B-9397-08002B2CF9AE}" pid="19" name="MSIP_Label_2b30ed1b-e95f-40b5-af89-828263f287a7_ActionId">
    <vt:lpwstr>27e5d86e-46b5-4318-81ab-591e385958b7</vt:lpwstr>
  </property>
  <property fmtid="{D5CDD505-2E9C-101B-9397-08002B2CF9AE}" pid="20" name="MSIP_Label_2b30ed1b-e95f-40b5-af89-828263f287a7_Extended_MSFT_Method">
    <vt:lpwstr>Automatic</vt:lpwstr>
  </property>
  <property fmtid="{D5CDD505-2E9C-101B-9397-08002B2CF9AE}" pid="21" name="Sensitivity">
    <vt:lpwstr>Restricted</vt:lpwstr>
  </property>
</Properties>
</file>