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15"/>
  </p:notesMasterIdLst>
  <p:handoutMasterIdLst>
    <p:handoutMasterId r:id="rId16"/>
  </p:handoutMasterIdLst>
  <p:sldIdLst>
    <p:sldId id="256" r:id="rId5"/>
    <p:sldId id="314" r:id="rId6"/>
    <p:sldId id="322" r:id="rId7"/>
    <p:sldId id="323" r:id="rId8"/>
    <p:sldId id="324" r:id="rId9"/>
    <p:sldId id="325" r:id="rId10"/>
    <p:sldId id="326" r:id="rId11"/>
    <p:sldId id="327" r:id="rId12"/>
    <p:sldId id="328" r:id="rId13"/>
    <p:sldId id="329" r:id="rId14"/>
  </p:sldIdLst>
  <p:sldSz cx="12192000" cy="6858000"/>
  <p:notesSz cx="6797675" cy="9926638"/>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ebastien MUNERET" initials="SM" lastIdx="5" clrIdx="0">
    <p:extLst>
      <p:ext uri="{19B8F6BF-5375-455C-9EA6-DF929625EA0E}">
        <p15:presenceInfo xmlns:p15="http://schemas.microsoft.com/office/powerpoint/2012/main" userId="S-1-5-21-1688137703-1013256711-2629252250-32346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6092"/>
    <a:srgbClr val="E9E2CE"/>
    <a:srgbClr val="FFFF99"/>
    <a:srgbClr val="A90025"/>
    <a:srgbClr val="FF9900"/>
    <a:srgbClr val="AC8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EFE1D0-9BB4-443E-9EA7-CCF470A145BD}" v="1" dt="2020-09-23T09:42:51.708"/>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47" autoAdjust="0"/>
    <p:restoredTop sz="91513" autoAdjust="0"/>
  </p:normalViewPr>
  <p:slideViewPr>
    <p:cSldViewPr>
      <p:cViewPr varScale="1">
        <p:scale>
          <a:sx n="97" d="100"/>
          <a:sy n="97" d="100"/>
        </p:scale>
        <p:origin x="1020" y="90"/>
      </p:cViewPr>
      <p:guideLst>
        <p:guide orient="horz" pos="2160"/>
        <p:guide pos="3840"/>
      </p:guideLst>
    </p:cSldViewPr>
  </p:slideViewPr>
  <p:outlineViewPr>
    <p:cViewPr>
      <p:scale>
        <a:sx n="33" d="100"/>
        <a:sy n="33" d="100"/>
      </p:scale>
      <p:origin x="0" y="-3811"/>
    </p:cViewPr>
  </p:outlineViewPr>
  <p:notesTextViewPr>
    <p:cViewPr>
      <p:scale>
        <a:sx n="75" d="100"/>
        <a:sy n="75" d="100"/>
      </p:scale>
      <p:origin x="0" y="0"/>
    </p:cViewPr>
  </p:notesTextViewPr>
  <p:sorterViewPr>
    <p:cViewPr>
      <p:scale>
        <a:sx n="178" d="100"/>
        <a:sy n="178" d="100"/>
      </p:scale>
      <p:origin x="0" y="-17755"/>
    </p:cViewPr>
  </p:sorterViewPr>
  <p:notesViewPr>
    <p:cSldViewPr>
      <p:cViewPr varScale="1">
        <p:scale>
          <a:sx n="79" d="100"/>
          <a:sy n="79" d="100"/>
        </p:scale>
        <p:origin x="3318"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yril CHAMPIGNY" userId="8331ef57-2eda-4549-a9c3-149072f322d1" providerId="ADAL" clId="{01EFE1D0-9BB4-443E-9EA7-CCF470A145BD}"/>
    <pc:docChg chg="undo custSel modSld">
      <pc:chgData name="Cyril CHAMPIGNY" userId="8331ef57-2eda-4549-a9c3-149072f322d1" providerId="ADAL" clId="{01EFE1D0-9BB4-443E-9EA7-CCF470A145BD}" dt="2020-09-23T13:26:59.743" v="206" actId="2711"/>
      <pc:docMkLst>
        <pc:docMk/>
      </pc:docMkLst>
      <pc:sldChg chg="modSp">
        <pc:chgData name="Cyril CHAMPIGNY" userId="8331ef57-2eda-4549-a9c3-149072f322d1" providerId="ADAL" clId="{01EFE1D0-9BB4-443E-9EA7-CCF470A145BD}" dt="2020-09-23T11:49:31.474" v="160" actId="20577"/>
        <pc:sldMkLst>
          <pc:docMk/>
          <pc:sldMk cId="3984636068" sldId="314"/>
        </pc:sldMkLst>
        <pc:spChg chg="mod">
          <ac:chgData name="Cyril CHAMPIGNY" userId="8331ef57-2eda-4549-a9c3-149072f322d1" providerId="ADAL" clId="{01EFE1D0-9BB4-443E-9EA7-CCF470A145BD}" dt="2020-09-23T11:49:31.474" v="160" actId="20577"/>
          <ac:spMkLst>
            <pc:docMk/>
            <pc:sldMk cId="3984636068" sldId="314"/>
            <ac:spMk id="2" creationId="{00000000-0000-0000-0000-000000000000}"/>
          </ac:spMkLst>
        </pc:spChg>
        <pc:spChg chg="mod">
          <ac:chgData name="Cyril CHAMPIGNY" userId="8331ef57-2eda-4549-a9c3-149072f322d1" providerId="ADAL" clId="{01EFE1D0-9BB4-443E-9EA7-CCF470A145BD}" dt="2020-09-23T09:21:47.084" v="33" actId="14100"/>
          <ac:spMkLst>
            <pc:docMk/>
            <pc:sldMk cId="3984636068" sldId="314"/>
            <ac:spMk id="4" creationId="{00000000-0000-0000-0000-000000000000}"/>
          </ac:spMkLst>
        </pc:spChg>
      </pc:sldChg>
      <pc:sldChg chg="modSp">
        <pc:chgData name="Cyril CHAMPIGNY" userId="8331ef57-2eda-4549-a9c3-149072f322d1" providerId="ADAL" clId="{01EFE1D0-9BB4-443E-9EA7-CCF470A145BD}" dt="2020-09-23T13:18:28.847" v="198" actId="20577"/>
        <pc:sldMkLst>
          <pc:docMk/>
          <pc:sldMk cId="833590499" sldId="322"/>
        </pc:sldMkLst>
        <pc:spChg chg="mod">
          <ac:chgData name="Cyril CHAMPIGNY" userId="8331ef57-2eda-4549-a9c3-149072f322d1" providerId="ADAL" clId="{01EFE1D0-9BB4-443E-9EA7-CCF470A145BD}" dt="2020-09-23T09:41:45.140" v="78" actId="1076"/>
          <ac:spMkLst>
            <pc:docMk/>
            <pc:sldMk cId="833590499" sldId="322"/>
            <ac:spMk id="11" creationId="{17E9DFC9-C60F-4457-B3A2-CB22731FE3B8}"/>
          </ac:spMkLst>
        </pc:spChg>
        <pc:spChg chg="mod">
          <ac:chgData name="Cyril CHAMPIGNY" userId="8331ef57-2eda-4549-a9c3-149072f322d1" providerId="ADAL" clId="{01EFE1D0-9BB4-443E-9EA7-CCF470A145BD}" dt="2020-09-23T13:18:22.415" v="197" actId="20577"/>
          <ac:spMkLst>
            <pc:docMk/>
            <pc:sldMk cId="833590499" sldId="322"/>
            <ac:spMk id="17" creationId="{CEA46C25-C84C-41D7-8D85-5706EE014231}"/>
          </ac:spMkLst>
        </pc:spChg>
        <pc:spChg chg="mod">
          <ac:chgData name="Cyril CHAMPIGNY" userId="8331ef57-2eda-4549-a9c3-149072f322d1" providerId="ADAL" clId="{01EFE1D0-9BB4-443E-9EA7-CCF470A145BD}" dt="2020-09-23T09:41:16.252" v="77" actId="1076"/>
          <ac:spMkLst>
            <pc:docMk/>
            <pc:sldMk cId="833590499" sldId="322"/>
            <ac:spMk id="20" creationId="{17E9DFC9-C60F-4457-B3A2-CB22731FE3B8}"/>
          </ac:spMkLst>
        </pc:spChg>
        <pc:spChg chg="mod">
          <ac:chgData name="Cyril CHAMPIGNY" userId="8331ef57-2eda-4549-a9c3-149072f322d1" providerId="ADAL" clId="{01EFE1D0-9BB4-443E-9EA7-CCF470A145BD}" dt="2020-09-23T13:18:28.847" v="198" actId="20577"/>
          <ac:spMkLst>
            <pc:docMk/>
            <pc:sldMk cId="833590499" sldId="322"/>
            <ac:spMk id="21" creationId="{CEA46C25-C84C-41D7-8D85-5706EE014231}"/>
          </ac:spMkLst>
        </pc:spChg>
        <pc:graphicFrameChg chg="modGraphic">
          <ac:chgData name="Cyril CHAMPIGNY" userId="8331ef57-2eda-4549-a9c3-149072f322d1" providerId="ADAL" clId="{01EFE1D0-9BB4-443E-9EA7-CCF470A145BD}" dt="2020-09-23T13:18:03.455" v="193" actId="2711"/>
          <ac:graphicFrameMkLst>
            <pc:docMk/>
            <pc:sldMk cId="833590499" sldId="322"/>
            <ac:graphicFrameMk id="8" creationId="{AB714005-CC36-4217-9B25-76007DEE7825}"/>
          </ac:graphicFrameMkLst>
        </pc:graphicFrameChg>
        <pc:graphicFrameChg chg="modGraphic">
          <ac:chgData name="Cyril CHAMPIGNY" userId="8331ef57-2eda-4549-a9c3-149072f322d1" providerId="ADAL" clId="{01EFE1D0-9BB4-443E-9EA7-CCF470A145BD}" dt="2020-09-23T13:18:11.891" v="194" actId="2711"/>
          <ac:graphicFrameMkLst>
            <pc:docMk/>
            <pc:sldMk cId="833590499" sldId="322"/>
            <ac:graphicFrameMk id="13" creationId="{AB714005-CC36-4217-9B25-76007DEE7825}"/>
          </ac:graphicFrameMkLst>
        </pc:graphicFrameChg>
      </pc:sldChg>
      <pc:sldChg chg="modSp">
        <pc:chgData name="Cyril CHAMPIGNY" userId="8331ef57-2eda-4549-a9c3-149072f322d1" providerId="ADAL" clId="{01EFE1D0-9BB4-443E-9EA7-CCF470A145BD}" dt="2020-09-23T13:26:59.743" v="206" actId="2711"/>
        <pc:sldMkLst>
          <pc:docMk/>
          <pc:sldMk cId="60227366" sldId="323"/>
        </pc:sldMkLst>
        <pc:graphicFrameChg chg="modGraphic">
          <ac:chgData name="Cyril CHAMPIGNY" userId="8331ef57-2eda-4549-a9c3-149072f322d1" providerId="ADAL" clId="{01EFE1D0-9BB4-443E-9EA7-CCF470A145BD}" dt="2020-09-23T13:26:59.743" v="206" actId="2711"/>
          <ac:graphicFrameMkLst>
            <pc:docMk/>
            <pc:sldMk cId="60227366" sldId="323"/>
            <ac:graphicFrameMk id="10" creationId="{D57D23BC-8A76-4A13-BA3F-018B7EB681B9}"/>
          </ac:graphicFrameMkLst>
        </pc:graphicFrameChg>
        <pc:graphicFrameChg chg="modGraphic">
          <ac:chgData name="Cyril CHAMPIGNY" userId="8331ef57-2eda-4549-a9c3-149072f322d1" providerId="ADAL" clId="{01EFE1D0-9BB4-443E-9EA7-CCF470A145BD}" dt="2020-09-23T13:26:42.649" v="205" actId="207"/>
          <ac:graphicFrameMkLst>
            <pc:docMk/>
            <pc:sldMk cId="60227366" sldId="323"/>
            <ac:graphicFrameMk id="12" creationId="{AB714005-CC36-4217-9B25-76007DEE7825}"/>
          </ac:graphicFrameMkLst>
        </pc:graphicFrameChg>
      </pc:sldChg>
      <pc:sldChg chg="modSp">
        <pc:chgData name="Cyril CHAMPIGNY" userId="8331ef57-2eda-4549-a9c3-149072f322d1" providerId="ADAL" clId="{01EFE1D0-9BB4-443E-9EA7-CCF470A145BD}" dt="2020-09-23T09:44:03.278" v="98" actId="1076"/>
        <pc:sldMkLst>
          <pc:docMk/>
          <pc:sldMk cId="402579110" sldId="324"/>
        </pc:sldMkLst>
        <pc:graphicFrameChg chg="mod">
          <ac:chgData name="Cyril CHAMPIGNY" userId="8331ef57-2eda-4549-a9c3-149072f322d1" providerId="ADAL" clId="{01EFE1D0-9BB4-443E-9EA7-CCF470A145BD}" dt="2020-09-23T09:44:03.278" v="98" actId="1076"/>
          <ac:graphicFrameMkLst>
            <pc:docMk/>
            <pc:sldMk cId="402579110" sldId="324"/>
            <ac:graphicFrameMk id="12" creationId="{AB714005-CC36-4217-9B25-76007DEE7825}"/>
          </ac:graphicFrameMkLst>
        </pc:graphicFrameChg>
      </pc:sldChg>
      <pc:sldChg chg="modSp">
        <pc:chgData name="Cyril CHAMPIGNY" userId="8331ef57-2eda-4549-a9c3-149072f322d1" providerId="ADAL" clId="{01EFE1D0-9BB4-443E-9EA7-CCF470A145BD}" dt="2020-09-23T09:43:45.990" v="97" actId="1076"/>
        <pc:sldMkLst>
          <pc:docMk/>
          <pc:sldMk cId="1379022856" sldId="325"/>
        </pc:sldMkLst>
        <pc:graphicFrameChg chg="mod modGraphic">
          <ac:chgData name="Cyril CHAMPIGNY" userId="8331ef57-2eda-4549-a9c3-149072f322d1" providerId="ADAL" clId="{01EFE1D0-9BB4-443E-9EA7-CCF470A145BD}" dt="2020-09-23T09:43:45.990" v="97" actId="1076"/>
          <ac:graphicFrameMkLst>
            <pc:docMk/>
            <pc:sldMk cId="1379022856" sldId="325"/>
            <ac:graphicFrameMk id="5" creationId="{AB714005-CC36-4217-9B25-76007DEE7825}"/>
          </ac:graphicFrameMkLst>
        </pc:graphicFrameChg>
        <pc:graphicFrameChg chg="mod">
          <ac:chgData name="Cyril CHAMPIGNY" userId="8331ef57-2eda-4549-a9c3-149072f322d1" providerId="ADAL" clId="{01EFE1D0-9BB4-443E-9EA7-CCF470A145BD}" dt="2020-09-23T09:43:38.405" v="96" actId="1076"/>
          <ac:graphicFrameMkLst>
            <pc:docMk/>
            <pc:sldMk cId="1379022856" sldId="325"/>
            <ac:graphicFrameMk id="6" creationId="{AB714005-CC36-4217-9B25-76007DEE7825}"/>
          </ac:graphicFrameMkLst>
        </pc:graphicFrameChg>
      </pc:sldChg>
      <pc:sldChg chg="modSp">
        <pc:chgData name="Cyril CHAMPIGNY" userId="8331ef57-2eda-4549-a9c3-149072f322d1" providerId="ADAL" clId="{01EFE1D0-9BB4-443E-9EA7-CCF470A145BD}" dt="2020-09-23T13:25:34.280" v="202" actId="179"/>
        <pc:sldMkLst>
          <pc:docMk/>
          <pc:sldMk cId="3040590422" sldId="326"/>
        </pc:sldMkLst>
        <pc:graphicFrameChg chg="mod modGraphic">
          <ac:chgData name="Cyril CHAMPIGNY" userId="8331ef57-2eda-4549-a9c3-149072f322d1" providerId="ADAL" clId="{01EFE1D0-9BB4-443E-9EA7-CCF470A145BD}" dt="2020-09-23T13:25:34.280" v="202" actId="179"/>
          <ac:graphicFrameMkLst>
            <pc:docMk/>
            <pc:sldMk cId="3040590422" sldId="326"/>
            <ac:graphicFrameMk id="6" creationId="{AB714005-CC36-4217-9B25-76007DEE7825}"/>
          </ac:graphicFrameMkLst>
        </pc:graphicFrameChg>
      </pc:sldChg>
      <pc:sldChg chg="modSp">
        <pc:chgData name="Cyril CHAMPIGNY" userId="8331ef57-2eda-4549-a9c3-149072f322d1" providerId="ADAL" clId="{01EFE1D0-9BB4-443E-9EA7-CCF470A145BD}" dt="2020-09-23T11:53:31.672" v="191" actId="20577"/>
        <pc:sldMkLst>
          <pc:docMk/>
          <pc:sldMk cId="2192263131" sldId="327"/>
        </pc:sldMkLst>
        <pc:spChg chg="mod">
          <ac:chgData name="Cyril CHAMPIGNY" userId="8331ef57-2eda-4549-a9c3-149072f322d1" providerId="ADAL" clId="{01EFE1D0-9BB4-443E-9EA7-CCF470A145BD}" dt="2020-09-23T09:46:02.651" v="115" actId="1076"/>
          <ac:spMkLst>
            <pc:docMk/>
            <pc:sldMk cId="2192263131" sldId="327"/>
            <ac:spMk id="10" creationId="{E377A463-457F-494E-BCCA-C429ABF6A7CC}"/>
          </ac:spMkLst>
        </pc:spChg>
        <pc:spChg chg="mod">
          <ac:chgData name="Cyril CHAMPIGNY" userId="8331ef57-2eda-4549-a9c3-149072f322d1" providerId="ADAL" clId="{01EFE1D0-9BB4-443E-9EA7-CCF470A145BD}" dt="2020-09-23T09:43:15.828" v="90" actId="1076"/>
          <ac:spMkLst>
            <pc:docMk/>
            <pc:sldMk cId="2192263131" sldId="327"/>
            <ac:spMk id="14" creationId="{E377A463-457F-494E-BCCA-C429ABF6A7CC}"/>
          </ac:spMkLst>
        </pc:spChg>
        <pc:graphicFrameChg chg="modGraphic">
          <ac:chgData name="Cyril CHAMPIGNY" userId="8331ef57-2eda-4549-a9c3-149072f322d1" providerId="ADAL" clId="{01EFE1D0-9BB4-443E-9EA7-CCF470A145BD}" dt="2020-09-23T11:53:28.024" v="190" actId="20577"/>
          <ac:graphicFrameMkLst>
            <pc:docMk/>
            <pc:sldMk cId="2192263131" sldId="327"/>
            <ac:graphicFrameMk id="8" creationId="{AB714005-CC36-4217-9B25-76007DEE7825}"/>
          </ac:graphicFrameMkLst>
        </pc:graphicFrameChg>
        <pc:graphicFrameChg chg="modGraphic">
          <ac:chgData name="Cyril CHAMPIGNY" userId="8331ef57-2eda-4549-a9c3-149072f322d1" providerId="ADAL" clId="{01EFE1D0-9BB4-443E-9EA7-CCF470A145BD}" dt="2020-09-23T11:53:31.672" v="191" actId="20577"/>
          <ac:graphicFrameMkLst>
            <pc:docMk/>
            <pc:sldMk cId="2192263131" sldId="327"/>
            <ac:graphicFrameMk id="13" creationId="{AB714005-CC36-4217-9B25-76007DEE7825}"/>
          </ac:graphicFrameMkLst>
        </pc:graphicFrameChg>
      </pc:sldChg>
      <pc:sldChg chg="modSp">
        <pc:chgData name="Cyril CHAMPIGNY" userId="8331ef57-2eda-4549-a9c3-149072f322d1" providerId="ADAL" clId="{01EFE1D0-9BB4-443E-9EA7-CCF470A145BD}" dt="2020-09-23T11:53:21.128" v="189" actId="20577"/>
        <pc:sldMkLst>
          <pc:docMk/>
          <pc:sldMk cId="4170302663" sldId="328"/>
        </pc:sldMkLst>
        <pc:spChg chg="mod">
          <ac:chgData name="Cyril CHAMPIGNY" userId="8331ef57-2eda-4549-a9c3-149072f322d1" providerId="ADAL" clId="{01EFE1D0-9BB4-443E-9EA7-CCF470A145BD}" dt="2020-09-23T09:45:08.433" v="107" actId="1076"/>
          <ac:spMkLst>
            <pc:docMk/>
            <pc:sldMk cId="4170302663" sldId="328"/>
            <ac:spMk id="10" creationId="{E377A463-457F-494E-BCCA-C429ABF6A7CC}"/>
          </ac:spMkLst>
        </pc:spChg>
        <pc:spChg chg="mod">
          <ac:chgData name="Cyril CHAMPIGNY" userId="8331ef57-2eda-4549-a9c3-149072f322d1" providerId="ADAL" clId="{01EFE1D0-9BB4-443E-9EA7-CCF470A145BD}" dt="2020-09-23T09:45:11.561" v="108" actId="1076"/>
          <ac:spMkLst>
            <pc:docMk/>
            <pc:sldMk cId="4170302663" sldId="328"/>
            <ac:spMk id="11" creationId="{CEA46C25-C84C-41D7-8D85-5706EE014231}"/>
          </ac:spMkLst>
        </pc:spChg>
        <pc:graphicFrameChg chg="mod modGraphic">
          <ac:chgData name="Cyril CHAMPIGNY" userId="8331ef57-2eda-4549-a9c3-149072f322d1" providerId="ADAL" clId="{01EFE1D0-9BB4-443E-9EA7-CCF470A145BD}" dt="2020-09-23T11:53:18.084" v="188" actId="20577"/>
          <ac:graphicFrameMkLst>
            <pc:docMk/>
            <pc:sldMk cId="4170302663" sldId="328"/>
            <ac:graphicFrameMk id="8" creationId="{AB714005-CC36-4217-9B25-76007DEE7825}"/>
          </ac:graphicFrameMkLst>
        </pc:graphicFrameChg>
        <pc:graphicFrameChg chg="mod modGraphic">
          <ac:chgData name="Cyril CHAMPIGNY" userId="8331ef57-2eda-4549-a9c3-149072f322d1" providerId="ADAL" clId="{01EFE1D0-9BB4-443E-9EA7-CCF470A145BD}" dt="2020-09-23T11:53:21.128" v="189" actId="20577"/>
          <ac:graphicFrameMkLst>
            <pc:docMk/>
            <pc:sldMk cId="4170302663" sldId="328"/>
            <ac:graphicFrameMk id="9" creationId="{AB714005-CC36-4217-9B25-76007DEE7825}"/>
          </ac:graphicFrameMkLst>
        </pc:graphicFrameChg>
      </pc:sldChg>
      <pc:sldChg chg="modSp">
        <pc:chgData name="Cyril CHAMPIGNY" userId="8331ef57-2eda-4549-a9c3-149072f322d1" providerId="ADAL" clId="{01EFE1D0-9BB4-443E-9EA7-CCF470A145BD}" dt="2020-09-23T11:53:10.163" v="187" actId="20577"/>
        <pc:sldMkLst>
          <pc:docMk/>
          <pc:sldMk cId="287658819" sldId="329"/>
        </pc:sldMkLst>
        <pc:graphicFrameChg chg="mod modGraphic">
          <ac:chgData name="Cyril CHAMPIGNY" userId="8331ef57-2eda-4549-a9c3-149072f322d1" providerId="ADAL" clId="{01EFE1D0-9BB4-443E-9EA7-CCF470A145BD}" dt="2020-09-23T11:53:10.163" v="187" actId="20577"/>
          <ac:graphicFrameMkLst>
            <pc:docMk/>
            <pc:sldMk cId="287658819" sldId="329"/>
            <ac:graphicFrameMk id="7" creationId="{AB714005-CC36-4217-9B25-76007DEE7825}"/>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AA8F9218-3AC4-4588-AD15-C8B9615A4193}" type="datetimeFigureOut">
              <a:rPr lang="en-US" smtClean="0"/>
              <a:pPr/>
              <a:t>9/23/2020</a:t>
            </a:fld>
            <a:endParaRPr lang="en-US"/>
          </a:p>
        </p:txBody>
      </p:sp>
      <p:sp>
        <p:nvSpPr>
          <p:cNvPr id="4" name="Espace réservé du pied de page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5" name="Espace réservé du numéro de diapositive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6471A043-F37E-42BC-90A9-BA46E9EBA480}" type="slidenum">
              <a:rPr lang="en-US" smtClean="0"/>
              <a:pPr/>
              <a:t>‹N°›</a:t>
            </a:fld>
            <a:endParaRPr lang="en-US"/>
          </a:p>
        </p:txBody>
      </p:sp>
    </p:spTree>
    <p:extLst>
      <p:ext uri="{BB962C8B-B14F-4D97-AF65-F5344CB8AC3E}">
        <p14:creationId xmlns:p14="http://schemas.microsoft.com/office/powerpoint/2010/main" val="32440470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BBCB1C22-5F7F-45DB-B066-C38515A5A04C}" type="datetimeFigureOut">
              <a:rPr lang="en-US" smtClean="0"/>
              <a:pPr/>
              <a:t>9/23/2020</a:t>
            </a:fld>
            <a:endParaRPr lang="en-US"/>
          </a:p>
        </p:txBody>
      </p:sp>
      <p:sp>
        <p:nvSpPr>
          <p:cNvPr id="4" name="Espace réservé de l'image des diapositives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B19BD1F9-669C-4CA0-8FBF-032659BF0921}" type="slidenum">
              <a:rPr lang="en-US" smtClean="0"/>
              <a:pPr/>
              <a:t>‹N°›</a:t>
            </a:fld>
            <a:endParaRPr lang="en-US"/>
          </a:p>
        </p:txBody>
      </p:sp>
    </p:spTree>
    <p:extLst>
      <p:ext uri="{BB962C8B-B14F-4D97-AF65-F5344CB8AC3E}">
        <p14:creationId xmlns:p14="http://schemas.microsoft.com/office/powerpoint/2010/main" val="39829357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1</a:t>
            </a:fld>
            <a:endParaRPr lang="en-US"/>
          </a:p>
        </p:txBody>
      </p:sp>
    </p:spTree>
    <p:extLst>
      <p:ext uri="{BB962C8B-B14F-4D97-AF65-F5344CB8AC3E}">
        <p14:creationId xmlns:p14="http://schemas.microsoft.com/office/powerpoint/2010/main" val="20688304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10</a:t>
            </a:fld>
            <a:endParaRPr lang="en-US"/>
          </a:p>
        </p:txBody>
      </p:sp>
    </p:spTree>
    <p:extLst>
      <p:ext uri="{BB962C8B-B14F-4D97-AF65-F5344CB8AC3E}">
        <p14:creationId xmlns:p14="http://schemas.microsoft.com/office/powerpoint/2010/main" val="25474978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2</a:t>
            </a:fld>
            <a:endParaRPr lang="en-US" dirty="0"/>
          </a:p>
        </p:txBody>
      </p:sp>
    </p:spTree>
    <p:extLst>
      <p:ext uri="{BB962C8B-B14F-4D97-AF65-F5344CB8AC3E}">
        <p14:creationId xmlns:p14="http://schemas.microsoft.com/office/powerpoint/2010/main" val="23318132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3</a:t>
            </a:fld>
            <a:endParaRPr lang="en-US"/>
          </a:p>
        </p:txBody>
      </p:sp>
    </p:spTree>
    <p:extLst>
      <p:ext uri="{BB962C8B-B14F-4D97-AF65-F5344CB8AC3E}">
        <p14:creationId xmlns:p14="http://schemas.microsoft.com/office/powerpoint/2010/main" val="19632006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4</a:t>
            </a:fld>
            <a:endParaRPr lang="en-US"/>
          </a:p>
        </p:txBody>
      </p:sp>
    </p:spTree>
    <p:extLst>
      <p:ext uri="{BB962C8B-B14F-4D97-AF65-F5344CB8AC3E}">
        <p14:creationId xmlns:p14="http://schemas.microsoft.com/office/powerpoint/2010/main" val="12220084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5</a:t>
            </a:fld>
            <a:endParaRPr lang="en-US"/>
          </a:p>
        </p:txBody>
      </p:sp>
    </p:spTree>
    <p:extLst>
      <p:ext uri="{BB962C8B-B14F-4D97-AF65-F5344CB8AC3E}">
        <p14:creationId xmlns:p14="http://schemas.microsoft.com/office/powerpoint/2010/main" val="23039582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6</a:t>
            </a:fld>
            <a:endParaRPr lang="en-US"/>
          </a:p>
        </p:txBody>
      </p:sp>
    </p:spTree>
    <p:extLst>
      <p:ext uri="{BB962C8B-B14F-4D97-AF65-F5344CB8AC3E}">
        <p14:creationId xmlns:p14="http://schemas.microsoft.com/office/powerpoint/2010/main" val="18510449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7</a:t>
            </a:fld>
            <a:endParaRPr lang="en-US"/>
          </a:p>
        </p:txBody>
      </p:sp>
    </p:spTree>
    <p:extLst>
      <p:ext uri="{BB962C8B-B14F-4D97-AF65-F5344CB8AC3E}">
        <p14:creationId xmlns:p14="http://schemas.microsoft.com/office/powerpoint/2010/main" val="8413115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8</a:t>
            </a:fld>
            <a:endParaRPr lang="en-US"/>
          </a:p>
        </p:txBody>
      </p:sp>
    </p:spTree>
    <p:extLst>
      <p:ext uri="{BB962C8B-B14F-4D97-AF65-F5344CB8AC3E}">
        <p14:creationId xmlns:p14="http://schemas.microsoft.com/office/powerpoint/2010/main" val="16121318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9</a:t>
            </a:fld>
            <a:endParaRPr lang="en-US"/>
          </a:p>
        </p:txBody>
      </p:sp>
    </p:spTree>
    <p:extLst>
      <p:ext uri="{BB962C8B-B14F-4D97-AF65-F5344CB8AC3E}">
        <p14:creationId xmlns:p14="http://schemas.microsoft.com/office/powerpoint/2010/main" val="278402375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tags" Target="../tags/tag10.xml"/><Relationship Id="rId4" Type="http://schemas.openxmlformats.org/officeDocument/2006/relationships/image" Target="../media/image2.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tags" Target="../tags/tag13.xml"/><Relationship Id="rId7" Type="http://schemas.openxmlformats.org/officeDocument/2006/relationships/image" Target="../media/image4.png"/><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tags" Target="../tags/tag3.xml"/><Relationship Id="rId7" Type="http://schemas.openxmlformats.org/officeDocument/2006/relationships/image" Target="../media/image4.png"/><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slideMaster" Target="../slideMasters/slideMaster1.xml"/><Relationship Id="rId5" Type="http://schemas.openxmlformats.org/officeDocument/2006/relationships/tags" Target="../tags/tag5.xml"/><Relationship Id="rId4" Type="http://schemas.openxmlformats.org/officeDocument/2006/relationships/tags" Target="../tags/tag4.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tags" Target="../tags/tag6.xml"/><Relationship Id="rId4"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tags" Target="../tags/tag7.xml"/><Relationship Id="rId4"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tags" Target="../tags/tag8.xml"/><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tags" Target="../tags/tag9.xml"/><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
    <p:bg>
      <p:bgPr>
        <a:solidFill>
          <a:srgbClr val="A90025"/>
        </a:solidFill>
        <a:effectLst/>
      </p:bgPr>
    </p:bg>
    <p:spTree>
      <p:nvGrpSpPr>
        <p:cNvPr id="1" name=""/>
        <p:cNvGrpSpPr/>
        <p:nvPr/>
      </p:nvGrpSpPr>
      <p:grpSpPr>
        <a:xfrm>
          <a:off x="0" y="0"/>
          <a:ext cx="0" cy="0"/>
          <a:chOff x="0" y="0"/>
          <a:chExt cx="0" cy="0"/>
        </a:xfrm>
      </p:grpSpPr>
      <p:pic>
        <p:nvPicPr>
          <p:cNvPr id="10" name="Image 9" descr="TOTAL_LOGO_bandeau_01_haut_T_RGB.png"/>
          <p:cNvPicPr>
            <a:picLocks noChangeAspect="1"/>
          </p:cNvPicPr>
          <p:nvPr userDrawn="1"/>
        </p:nvPicPr>
        <p:blipFill>
          <a:blip r:embed="rId2" cstate="print"/>
          <a:stretch>
            <a:fillRect/>
          </a:stretch>
        </p:blipFill>
        <p:spPr>
          <a:xfrm>
            <a:off x="1" y="363225"/>
            <a:ext cx="6084167" cy="860932"/>
          </a:xfrm>
          <a:prstGeom prst="rect">
            <a:avLst/>
          </a:prstGeom>
        </p:spPr>
      </p:pic>
      <p:sp>
        <p:nvSpPr>
          <p:cNvPr id="14" name="Titre 4"/>
          <p:cNvSpPr>
            <a:spLocks noGrp="1"/>
          </p:cNvSpPr>
          <p:nvPr>
            <p:ph type="title" hasCustomPrompt="1"/>
          </p:nvPr>
        </p:nvSpPr>
        <p:spPr>
          <a:xfrm>
            <a:off x="1188000" y="1845592"/>
            <a:ext cx="9372496" cy="1487487"/>
          </a:xfrm>
          <a:prstGeom prst="rect">
            <a:avLst/>
          </a:prstGeom>
        </p:spPr>
        <p:txBody>
          <a:bodyPr lIns="0" rIns="0" anchor="b">
            <a:noAutofit/>
          </a:bodyPr>
          <a:lstStyle>
            <a:lvl1pPr>
              <a:defRPr sz="3200" baseline="0">
                <a:solidFill>
                  <a:schemeClr val="bg1"/>
                </a:solidFill>
                <a:latin typeface="+mn-lt"/>
              </a:defRPr>
            </a:lvl1pPr>
          </a:lstStyle>
          <a:p>
            <a:r>
              <a:rPr lang="fr-FR" noProof="0" dirty="0"/>
              <a:t>COMPANY RULE TITLE</a:t>
            </a:r>
          </a:p>
        </p:txBody>
      </p:sp>
      <p:sp>
        <p:nvSpPr>
          <p:cNvPr id="15" name="Espace réservé du texte 15"/>
          <p:cNvSpPr>
            <a:spLocks noGrp="1"/>
          </p:cNvSpPr>
          <p:nvPr>
            <p:ph type="body" sz="quarter" idx="10" hasCustomPrompt="1"/>
          </p:nvPr>
        </p:nvSpPr>
        <p:spPr>
          <a:xfrm>
            <a:off x="1188000" y="4077072"/>
            <a:ext cx="9372496" cy="2232248"/>
          </a:xfrm>
          <a:prstGeom prst="rect">
            <a:avLst/>
          </a:prstGeom>
        </p:spPr>
        <p:txBody>
          <a:bodyPr lIns="0" rIns="0">
            <a:noAutofit/>
          </a:bodyPr>
          <a:lstStyle>
            <a:lvl1pPr marL="0" indent="0">
              <a:spcAft>
                <a:spcPts val="600"/>
              </a:spcAft>
              <a:buNone/>
              <a:defRPr sz="1600">
                <a:solidFill>
                  <a:schemeClr val="bg1"/>
                </a:solidFill>
                <a:latin typeface="+mn-lt"/>
              </a:defRPr>
            </a:lvl1pPr>
          </a:lstStyle>
          <a:p>
            <a:pPr lvl="0"/>
            <a:r>
              <a:rPr lang="fr-FR" noProof="0" dirty="0" err="1"/>
              <a:t>Executive</a:t>
            </a:r>
            <a:r>
              <a:rPr lang="fr-FR" noProof="0" dirty="0"/>
              <a:t> </a:t>
            </a:r>
            <a:r>
              <a:rPr lang="fr-FR" noProof="0" dirty="0" err="1"/>
              <a:t>summary</a:t>
            </a:r>
            <a:endParaRPr lang="fr-FR" noProof="0" dirty="0"/>
          </a:p>
        </p:txBody>
      </p:sp>
      <p:sp>
        <p:nvSpPr>
          <p:cNvPr id="6" name="Rectangle 5"/>
          <p:cNvSpPr/>
          <p:nvPr userDrawn="1"/>
        </p:nvSpPr>
        <p:spPr>
          <a:xfrm>
            <a:off x="0" y="6525344"/>
            <a:ext cx="12192000" cy="3326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2"/>
          <p:cNvPicPr>
            <a:picLocks noChangeAspect="1" noChangeArrowheads="1"/>
          </p:cNvPicPr>
          <p:nvPr userDrawn="1"/>
        </p:nvPicPr>
        <p:blipFill>
          <a:blip r:embed="rId3" cstate="print"/>
          <a:srcRect/>
          <a:stretch>
            <a:fillRect/>
          </a:stretch>
        </p:blipFill>
        <p:spPr bwMode="auto">
          <a:xfrm>
            <a:off x="5366919" y="6631430"/>
            <a:ext cx="1458162" cy="162371"/>
          </a:xfrm>
          <a:prstGeom prst="rect">
            <a:avLst/>
          </a:prstGeom>
          <a:noFill/>
          <a:ln w="9525">
            <a:noFill/>
            <a:miter lim="800000"/>
            <a:headEnd/>
            <a:tailEnd/>
          </a:ln>
          <a:effectLst/>
        </p:spPr>
      </p:pic>
      <p:pic>
        <p:nvPicPr>
          <p:cNvPr id="14338" name="Picture 2"/>
          <p:cNvPicPr>
            <a:picLocks noChangeAspect="1" noChangeArrowheads="1"/>
          </p:cNvPicPr>
          <p:nvPr userDrawn="1"/>
        </p:nvPicPr>
        <p:blipFill>
          <a:blip r:embed="rId4" cstate="print"/>
          <a:srcRect/>
          <a:stretch>
            <a:fillRect/>
          </a:stretch>
        </p:blipFill>
        <p:spPr bwMode="auto">
          <a:xfrm>
            <a:off x="1037083" y="3672830"/>
            <a:ext cx="9523413" cy="476250"/>
          </a:xfrm>
          <a:prstGeom prst="rect">
            <a:avLst/>
          </a:prstGeom>
          <a:noFill/>
          <a:ln w="9525">
            <a:noFill/>
            <a:miter lim="800000"/>
            <a:headEnd/>
            <a:tailEnd/>
          </a:ln>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3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4"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GAP ANALYSIS: GRP</a:t>
            </a:r>
            <a:endParaRPr lang="en-US" dirty="0"/>
          </a:p>
        </p:txBody>
      </p:sp>
      <p:grpSp>
        <p:nvGrpSpPr>
          <p:cNvPr id="8" name="Group 47"/>
          <p:cNvGrpSpPr/>
          <p:nvPr userDrawn="1"/>
        </p:nvGrpSpPr>
        <p:grpSpPr>
          <a:xfrm>
            <a:off x="11371622" y="548681"/>
            <a:ext cx="468802" cy="171450"/>
            <a:chOff x="9963489" y="2555193"/>
            <a:chExt cx="468802" cy="171450"/>
          </a:xfrm>
        </p:grpSpPr>
        <p:sp>
          <p:nvSpPr>
            <p:cNvPr id="33" name="RectangleLegend4"/>
            <p:cNvSpPr>
              <a:spLocks noChangeArrowheads="1"/>
            </p:cNvSpPr>
            <p:nvPr/>
          </p:nvSpPr>
          <p:spPr bwMode="gray">
            <a:xfrm>
              <a:off x="9963489" y="2566305"/>
              <a:ext cx="165100" cy="160338"/>
            </a:xfrm>
            <a:prstGeom prst="rect">
              <a:avLst/>
            </a:prstGeom>
            <a:solidFill>
              <a:srgbClr val="92D050"/>
            </a:solidFill>
            <a:ln w="9525">
              <a:noFill/>
              <a:miter lim="800000"/>
              <a:headEnd/>
              <a:tailEnd/>
            </a:ln>
            <a:effectLst/>
          </p:spPr>
          <p:txBody>
            <a:bodyPr wrap="none" anchor="ctr"/>
            <a:lstStyle/>
            <a:p>
              <a:endParaRPr lang="en-US" sz="1000" baseline="0" dirty="0">
                <a:latin typeface="+mn-lt"/>
                <a:ea typeface="+mn-ea"/>
              </a:endParaRPr>
            </a:p>
          </p:txBody>
        </p:sp>
        <p:sp>
          <p:nvSpPr>
            <p:cNvPr id="34" name="Legend4"/>
            <p:cNvSpPr>
              <a:spLocks noChangeArrowheads="1"/>
            </p:cNvSpPr>
            <p:nvPr>
              <p:custDataLst>
                <p:tags r:id="rId1"/>
              </p:custDataLst>
            </p:nvPr>
          </p:nvSpPr>
          <p:spPr bwMode="gray">
            <a:xfrm>
              <a:off x="10217489" y="2555193"/>
              <a:ext cx="214802"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GRP</a:t>
              </a:r>
            </a:p>
          </p:txBody>
        </p:sp>
      </p:gr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2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IMPLEMENTATION</a:t>
            </a:r>
            <a:endParaRPr lang="en-US" dirty="0"/>
          </a:p>
        </p:txBody>
      </p:sp>
    </p:spTree>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5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8"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DOCUMENTS USED FOR THE GAP ANALYSIS</a:t>
            </a:r>
            <a:endParaRPr lang="en-US" dirty="0"/>
          </a:p>
        </p:txBody>
      </p:sp>
      <p:grpSp>
        <p:nvGrpSpPr>
          <p:cNvPr id="2" name="Group 43"/>
          <p:cNvGrpSpPr/>
          <p:nvPr userDrawn="1"/>
        </p:nvGrpSpPr>
        <p:grpSpPr>
          <a:xfrm>
            <a:off x="8760296" y="548680"/>
            <a:ext cx="581013" cy="171451"/>
            <a:chOff x="9219943" y="2346534"/>
            <a:chExt cx="581013" cy="171451"/>
          </a:xfrm>
        </p:grpSpPr>
        <p:sp>
          <p:nvSpPr>
            <p:cNvPr id="15" name="RectangleLegend1"/>
            <p:cNvSpPr>
              <a:spLocks noChangeArrowheads="1"/>
            </p:cNvSpPr>
            <p:nvPr/>
          </p:nvSpPr>
          <p:spPr bwMode="gray">
            <a:xfrm>
              <a:off x="9219943" y="2357647"/>
              <a:ext cx="165100" cy="160338"/>
            </a:xfrm>
            <a:prstGeom prst="rect">
              <a:avLst/>
            </a:prstGeom>
            <a:solidFill>
              <a:schemeClr val="bg1">
                <a:lumMod val="65000"/>
              </a:schemeClr>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00" baseline="0" dirty="0">
                <a:latin typeface="+mn-lt"/>
                <a:ea typeface="+mn-ea"/>
              </a:endParaRPr>
            </a:p>
          </p:txBody>
        </p:sp>
        <p:sp>
          <p:nvSpPr>
            <p:cNvPr id="16" name="Legend1"/>
            <p:cNvSpPr>
              <a:spLocks noChangeArrowheads="1"/>
            </p:cNvSpPr>
            <p:nvPr>
              <p:custDataLst>
                <p:tags r:id="rId5"/>
              </p:custDataLst>
            </p:nvPr>
          </p:nvSpPr>
          <p:spPr bwMode="gray">
            <a:xfrm>
              <a:off x="9473943" y="2346534"/>
              <a:ext cx="327013"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Group</a:t>
              </a:r>
            </a:p>
          </p:txBody>
        </p:sp>
      </p:grpSp>
      <p:grpSp>
        <p:nvGrpSpPr>
          <p:cNvPr id="3" name="Group 44"/>
          <p:cNvGrpSpPr/>
          <p:nvPr userDrawn="1"/>
        </p:nvGrpSpPr>
        <p:grpSpPr>
          <a:xfrm>
            <a:off x="9500438" y="548680"/>
            <a:ext cx="470406" cy="171451"/>
            <a:chOff x="9219943" y="2553779"/>
            <a:chExt cx="470406" cy="171451"/>
          </a:xfrm>
        </p:grpSpPr>
        <p:sp>
          <p:nvSpPr>
            <p:cNvPr id="18" name="RectangleLegend2"/>
            <p:cNvSpPr>
              <a:spLocks noChangeArrowheads="1"/>
            </p:cNvSpPr>
            <p:nvPr/>
          </p:nvSpPr>
          <p:spPr bwMode="gray">
            <a:xfrm>
              <a:off x="9219943" y="2564892"/>
              <a:ext cx="165100" cy="160338"/>
            </a:xfrm>
            <a:prstGeom prst="rect">
              <a:avLst/>
            </a:prstGeom>
            <a:solidFill>
              <a:srgbClr val="FF9900"/>
            </a:solidFill>
            <a:ln w="9525">
              <a:noFill/>
              <a:miter lim="800000"/>
              <a:headEnd/>
              <a:tailEnd/>
            </a:ln>
            <a:effectLst/>
          </p:spPr>
          <p:txBody>
            <a:bodyPr wrap="none" anchor="ctr"/>
            <a:lstStyle/>
            <a:p>
              <a:endParaRPr lang="en-US" sz="1000" baseline="0" dirty="0">
                <a:latin typeface="+mn-lt"/>
                <a:ea typeface="+mn-ea"/>
              </a:endParaRPr>
            </a:p>
          </p:txBody>
        </p:sp>
        <p:sp>
          <p:nvSpPr>
            <p:cNvPr id="20" name="Legend2"/>
            <p:cNvSpPr>
              <a:spLocks noChangeArrowheads="1"/>
            </p:cNvSpPr>
            <p:nvPr>
              <p:custDataLst>
                <p:tags r:id="rId4"/>
              </p:custDataLst>
            </p:nvPr>
          </p:nvSpPr>
          <p:spPr bwMode="gray">
            <a:xfrm>
              <a:off x="9473943" y="2553779"/>
              <a:ext cx="216406"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E&amp;P</a:t>
              </a:r>
            </a:p>
          </p:txBody>
        </p:sp>
      </p:grpSp>
      <p:grpSp>
        <p:nvGrpSpPr>
          <p:cNvPr id="4" name="Group 45"/>
          <p:cNvGrpSpPr/>
          <p:nvPr userDrawn="1"/>
        </p:nvGrpSpPr>
        <p:grpSpPr>
          <a:xfrm>
            <a:off x="10073290" y="548680"/>
            <a:ext cx="510480" cy="171451"/>
            <a:chOff x="9219943" y="2756349"/>
            <a:chExt cx="510480" cy="171451"/>
          </a:xfrm>
        </p:grpSpPr>
        <p:sp>
          <p:nvSpPr>
            <p:cNvPr id="22" name="RectangleLegend3"/>
            <p:cNvSpPr>
              <a:spLocks noChangeArrowheads="1"/>
            </p:cNvSpPr>
            <p:nvPr/>
          </p:nvSpPr>
          <p:spPr bwMode="gray">
            <a:xfrm>
              <a:off x="9219943" y="2767462"/>
              <a:ext cx="165100" cy="160338"/>
            </a:xfrm>
            <a:prstGeom prst="rect">
              <a:avLst/>
            </a:prstGeom>
            <a:solidFill>
              <a:srgbClr val="376092"/>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00" baseline="0" dirty="0">
                <a:latin typeface="+mn-lt"/>
                <a:ea typeface="+mn-ea"/>
              </a:endParaRPr>
            </a:p>
          </p:txBody>
        </p:sp>
        <p:sp>
          <p:nvSpPr>
            <p:cNvPr id="23" name="Legend3"/>
            <p:cNvSpPr>
              <a:spLocks noChangeArrowheads="1"/>
            </p:cNvSpPr>
            <p:nvPr>
              <p:custDataLst>
                <p:tags r:id="rId3"/>
              </p:custDataLst>
            </p:nvPr>
          </p:nvSpPr>
          <p:spPr bwMode="gray">
            <a:xfrm>
              <a:off x="9473943" y="2756349"/>
              <a:ext cx="256480"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M&amp;S</a:t>
              </a:r>
            </a:p>
          </p:txBody>
        </p:sp>
      </p:grpSp>
      <p:grpSp>
        <p:nvGrpSpPr>
          <p:cNvPr id="6" name="Group 46"/>
          <p:cNvGrpSpPr/>
          <p:nvPr userDrawn="1"/>
        </p:nvGrpSpPr>
        <p:grpSpPr>
          <a:xfrm>
            <a:off x="10724348" y="548681"/>
            <a:ext cx="480024" cy="171450"/>
            <a:chOff x="9963489" y="2348072"/>
            <a:chExt cx="480024" cy="171450"/>
          </a:xfrm>
        </p:grpSpPr>
        <p:sp>
          <p:nvSpPr>
            <p:cNvPr id="30" name="RectangleLegend4"/>
            <p:cNvSpPr>
              <a:spLocks noChangeArrowheads="1"/>
            </p:cNvSpPr>
            <p:nvPr/>
          </p:nvSpPr>
          <p:spPr bwMode="gray">
            <a:xfrm>
              <a:off x="9963489" y="2359184"/>
              <a:ext cx="165100" cy="160338"/>
            </a:xfrm>
            <a:prstGeom prst="rect">
              <a:avLst/>
            </a:prstGeom>
            <a:solidFill>
              <a:srgbClr val="7030A0"/>
            </a:solidFill>
            <a:ln w="9525">
              <a:noFill/>
              <a:miter lim="800000"/>
              <a:headEnd/>
              <a:tailEnd/>
            </a:ln>
            <a:effectLst/>
          </p:spPr>
          <p:txBody>
            <a:bodyPr wrap="none" anchor="ctr"/>
            <a:lstStyle/>
            <a:p>
              <a:endParaRPr lang="en-US" sz="1000" baseline="0" dirty="0">
                <a:latin typeface="+mn-lt"/>
                <a:ea typeface="+mn-ea"/>
              </a:endParaRPr>
            </a:p>
          </p:txBody>
        </p:sp>
        <p:sp>
          <p:nvSpPr>
            <p:cNvPr id="31" name="Legend4"/>
            <p:cNvSpPr>
              <a:spLocks noChangeArrowheads="1"/>
            </p:cNvSpPr>
            <p:nvPr>
              <p:custDataLst>
                <p:tags r:id="rId2"/>
              </p:custDataLst>
            </p:nvPr>
          </p:nvSpPr>
          <p:spPr bwMode="gray">
            <a:xfrm>
              <a:off x="10217489" y="2348072"/>
              <a:ext cx="226024"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R&amp;C</a:t>
              </a:r>
            </a:p>
          </p:txBody>
        </p:sp>
      </p:grpSp>
      <p:grpSp>
        <p:nvGrpSpPr>
          <p:cNvPr id="8" name="Group 47"/>
          <p:cNvGrpSpPr/>
          <p:nvPr userDrawn="1"/>
        </p:nvGrpSpPr>
        <p:grpSpPr>
          <a:xfrm>
            <a:off x="11371622" y="548681"/>
            <a:ext cx="468802" cy="171450"/>
            <a:chOff x="9963489" y="2555193"/>
            <a:chExt cx="468802" cy="171450"/>
          </a:xfrm>
        </p:grpSpPr>
        <p:sp>
          <p:nvSpPr>
            <p:cNvPr id="33" name="RectangleLegend4"/>
            <p:cNvSpPr>
              <a:spLocks noChangeArrowheads="1"/>
            </p:cNvSpPr>
            <p:nvPr/>
          </p:nvSpPr>
          <p:spPr bwMode="gray">
            <a:xfrm>
              <a:off x="9963489" y="2566305"/>
              <a:ext cx="165100" cy="160338"/>
            </a:xfrm>
            <a:prstGeom prst="rect">
              <a:avLst/>
            </a:prstGeom>
            <a:solidFill>
              <a:srgbClr val="92D050"/>
            </a:solidFill>
            <a:ln w="9525">
              <a:noFill/>
              <a:miter lim="800000"/>
              <a:headEnd/>
              <a:tailEnd/>
            </a:ln>
            <a:effectLst/>
          </p:spPr>
          <p:txBody>
            <a:bodyPr wrap="none" anchor="ctr"/>
            <a:lstStyle/>
            <a:p>
              <a:endParaRPr lang="en-US" sz="1000" baseline="0" dirty="0">
                <a:latin typeface="+mn-lt"/>
                <a:ea typeface="+mn-ea"/>
              </a:endParaRPr>
            </a:p>
          </p:txBody>
        </p:sp>
        <p:sp>
          <p:nvSpPr>
            <p:cNvPr id="34" name="Legend4"/>
            <p:cNvSpPr>
              <a:spLocks noChangeArrowheads="1"/>
            </p:cNvSpPr>
            <p:nvPr>
              <p:custDataLst>
                <p:tags r:id="rId1"/>
              </p:custDataLst>
            </p:nvPr>
          </p:nvSpPr>
          <p:spPr bwMode="gray">
            <a:xfrm>
              <a:off x="10217489" y="2555193"/>
              <a:ext cx="214802"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GRP</a:t>
              </a:r>
            </a:p>
          </p:txBody>
        </p:sp>
      </p:grpSp>
    </p:spTree>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7_1_">
    <p:spTree>
      <p:nvGrpSpPr>
        <p:cNvPr id="1" name=""/>
        <p:cNvGrpSpPr/>
        <p:nvPr/>
      </p:nvGrpSpPr>
      <p:grpSpPr>
        <a:xfrm>
          <a:off x="0" y="0"/>
          <a:ext cx="0" cy="0"/>
          <a:chOff x="0" y="0"/>
          <a:chExt cx="0" cy="0"/>
        </a:xfrm>
      </p:grpSpPr>
      <p:pic>
        <p:nvPicPr>
          <p:cNvPr id="7" name="Image 6" descr="Une image contenant personne, extérieur, homme, portant&#10;&#10;Description générée automatiquement">
            <a:extLst>
              <a:ext uri="{FF2B5EF4-FFF2-40B4-BE49-F238E27FC236}">
                <a16:creationId xmlns:a16="http://schemas.microsoft.com/office/drawing/2014/main" id="{43507F2B-10CE-4D6F-8086-7DC0D70B6404}"/>
              </a:ext>
            </a:extLst>
          </p:cNvPr>
          <p:cNvPicPr>
            <a:picLocks noChangeAspect="1"/>
          </p:cNvPicPr>
          <p:nvPr userDrawn="1"/>
        </p:nvPicPr>
        <p:blipFill rotWithShape="1">
          <a:blip r:embed="rId2">
            <a:alphaModFix amt="70000"/>
            <a:extLst>
              <a:ext uri="{28A0092B-C50C-407E-A947-70E740481C1C}">
                <a14:useLocalDpi xmlns:a14="http://schemas.microsoft.com/office/drawing/2010/main" val="0"/>
              </a:ext>
            </a:extLst>
          </a:blip>
          <a:srcRect t="6279"/>
          <a:stretch/>
        </p:blipFill>
        <p:spPr>
          <a:xfrm>
            <a:off x="0" y="0"/>
            <a:ext cx="12192000" cy="6858000"/>
          </a:xfrm>
          <a:prstGeom prst="rect">
            <a:avLst/>
          </a:prstGeom>
        </p:spPr>
      </p:pic>
      <p:pic>
        <p:nvPicPr>
          <p:cNvPr id="9" name="Picture 2">
            <a:extLst>
              <a:ext uri="{FF2B5EF4-FFF2-40B4-BE49-F238E27FC236}">
                <a16:creationId xmlns:a16="http://schemas.microsoft.com/office/drawing/2014/main" id="{1A9476AF-AD9C-4AA1-81C0-E05C0DC6F44B}"/>
              </a:ext>
            </a:extLst>
          </p:cNvPr>
          <p:cNvPicPr>
            <a:picLocks noChangeAspect="1" noChangeArrowheads="1"/>
          </p:cNvPicPr>
          <p:nvPr userDrawn="1"/>
        </p:nvPicPr>
        <p:blipFill>
          <a:blip r:embed="rId3" cstate="print"/>
          <a:srcRect/>
          <a:stretch>
            <a:fillRect/>
          </a:stretch>
        </p:blipFill>
        <p:spPr bwMode="auto">
          <a:xfrm>
            <a:off x="9538665" y="404664"/>
            <a:ext cx="2461991" cy="792088"/>
          </a:xfrm>
          <a:prstGeom prst="rect">
            <a:avLst/>
          </a:prstGeom>
          <a:noFill/>
          <a:ln w="9525">
            <a:noFill/>
            <a:miter lim="800000"/>
          </a:ln>
          <a:effectLst/>
        </p:spPr>
      </p:pic>
      <p:sp>
        <p:nvSpPr>
          <p:cNvPr id="5" name="Espace réservé du texte 16"/>
          <p:cNvSpPr>
            <a:spLocks noGrp="1" noEditPoints="1"/>
          </p:cNvSpPr>
          <p:nvPr>
            <p:ph type="body" sz="quarter" idx="11" hasCustomPrompt="1"/>
          </p:nvPr>
        </p:nvSpPr>
        <p:spPr>
          <a:xfrm>
            <a:off x="191343" y="404664"/>
            <a:ext cx="5616625" cy="5616624"/>
          </a:xfrm>
          <a:prstGeom prst="rect">
            <a:avLst/>
          </a:prstGeom>
          <a:solidFill>
            <a:schemeClr val="bg1">
              <a:alpha val="20000"/>
            </a:schemeClr>
          </a:solidFill>
        </p:spPr>
        <p:txBody>
          <a:bodyPr/>
          <a:lstStyle>
            <a:lvl1pPr marL="342900" indent="-342900">
              <a:buFont typeface="Wingdings" pitchFamily="2" charset="2"/>
              <a:buChar char="q"/>
              <a:defRPr sz="1600" b="0" baseline="0">
                <a:latin typeface="+mj-lt"/>
              </a:defRPr>
            </a:lvl1pPr>
            <a:lvl2pPr>
              <a:buFont typeface="Wingdings" pitchFamily="2" charset="2"/>
              <a:buChar char="q"/>
              <a:defRPr sz="1600"/>
            </a:lvl2pPr>
          </a:lstStyle>
          <a:p>
            <a:pPr lvl="0"/>
            <a:r>
              <a:rPr lang="fr-FR" dirty="0"/>
              <a:t>List </a:t>
            </a:r>
            <a:r>
              <a:rPr lang="fr-FR" dirty="0" err="1"/>
              <a:t>highlights</a:t>
            </a:r>
            <a:endParaRPr lang="fr-FR" dirty="0"/>
          </a:p>
          <a:p>
            <a:pPr lvl="0"/>
            <a:endParaRPr lang="fr-FR" dirty="0"/>
          </a:p>
          <a:p>
            <a:pPr lvl="1"/>
            <a:endParaRPr lang="en-US" dirty="0"/>
          </a:p>
        </p:txBody>
      </p:sp>
    </p:spTree>
    <p:extLst>
      <p:ext uri="{BB962C8B-B14F-4D97-AF65-F5344CB8AC3E}">
        <p14:creationId xmlns:p14="http://schemas.microsoft.com/office/powerpoint/2010/main" val="1698447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6_1_">
    <p:bg>
      <p:bgPr>
        <a:solidFill>
          <a:srgbClr val="376092"/>
        </a:solidFill>
        <a:effectLst/>
      </p:bgPr>
    </p:bg>
    <p:spTree>
      <p:nvGrpSpPr>
        <p:cNvPr id="1" name=""/>
        <p:cNvGrpSpPr/>
        <p:nvPr/>
      </p:nvGrpSpPr>
      <p:grpSpPr>
        <a:xfrm>
          <a:off x="0" y="0"/>
          <a:ext cx="0" cy="0"/>
          <a:chOff x="0" y="0"/>
          <a:chExt cx="0" cy="0"/>
        </a:xfrm>
      </p:grpSpPr>
      <p:pic>
        <p:nvPicPr>
          <p:cNvPr id="10" name="Image 9" descr="TOTAL_LOGO_bandeau_01_haut_T_RGB.png"/>
          <p:cNvPicPr>
            <a:picLocks noChangeAspect="1"/>
          </p:cNvPicPr>
          <p:nvPr userDrawn="1"/>
        </p:nvPicPr>
        <p:blipFill>
          <a:blip r:embed="rId2" cstate="print"/>
          <a:stretch>
            <a:fillRect/>
          </a:stretch>
        </p:blipFill>
        <p:spPr>
          <a:xfrm>
            <a:off x="1" y="363225"/>
            <a:ext cx="6084167" cy="860932"/>
          </a:xfrm>
          <a:prstGeom prst="rect">
            <a:avLst/>
          </a:prstGeom>
        </p:spPr>
      </p:pic>
      <p:sp>
        <p:nvSpPr>
          <p:cNvPr id="14" name="Titre 4"/>
          <p:cNvSpPr>
            <a:spLocks noGrp="1"/>
          </p:cNvSpPr>
          <p:nvPr>
            <p:ph type="title" hasCustomPrompt="1"/>
          </p:nvPr>
        </p:nvSpPr>
        <p:spPr>
          <a:xfrm>
            <a:off x="1188000" y="1845592"/>
            <a:ext cx="9372496" cy="1487487"/>
          </a:xfrm>
          <a:prstGeom prst="rect">
            <a:avLst/>
          </a:prstGeom>
        </p:spPr>
        <p:txBody>
          <a:bodyPr lIns="0" rIns="0" anchor="b">
            <a:noAutofit/>
          </a:bodyPr>
          <a:lstStyle>
            <a:lvl1pPr>
              <a:defRPr sz="3200" baseline="0">
                <a:solidFill>
                  <a:schemeClr val="bg1"/>
                </a:solidFill>
                <a:latin typeface="+mn-lt"/>
              </a:defRPr>
            </a:lvl1pPr>
          </a:lstStyle>
          <a:p>
            <a:r>
              <a:rPr lang="fr-FR" noProof="0" dirty="0"/>
              <a:t>COMPANY RULE TITLE</a:t>
            </a:r>
          </a:p>
        </p:txBody>
      </p:sp>
      <p:sp>
        <p:nvSpPr>
          <p:cNvPr id="6" name="Rectangle 5"/>
          <p:cNvSpPr/>
          <p:nvPr userDrawn="1"/>
        </p:nvSpPr>
        <p:spPr>
          <a:xfrm>
            <a:off x="0" y="6525344"/>
            <a:ext cx="12192000" cy="3326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2"/>
          <p:cNvPicPr>
            <a:picLocks noChangeAspect="1" noChangeArrowheads="1"/>
          </p:cNvPicPr>
          <p:nvPr userDrawn="1"/>
        </p:nvPicPr>
        <p:blipFill>
          <a:blip r:embed="rId3" cstate="print"/>
          <a:srcRect/>
          <a:stretch>
            <a:fillRect/>
          </a:stretch>
        </p:blipFill>
        <p:spPr bwMode="auto">
          <a:xfrm>
            <a:off x="5366919" y="6631430"/>
            <a:ext cx="1458162" cy="162371"/>
          </a:xfrm>
          <a:prstGeom prst="rect">
            <a:avLst/>
          </a:prstGeom>
          <a:noFill/>
          <a:ln w="9525">
            <a:noFill/>
            <a:miter lim="800000"/>
            <a:headEnd/>
            <a:tailEnd/>
          </a:ln>
          <a:effec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7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8"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SYNTHESIS OF CHANGES</a:t>
            </a:r>
            <a:endParaRPr lang="en-US" dirty="0"/>
          </a:p>
        </p:txBody>
      </p:sp>
      <p:grpSp>
        <p:nvGrpSpPr>
          <p:cNvPr id="14" name="Group 43"/>
          <p:cNvGrpSpPr/>
          <p:nvPr userDrawn="1"/>
        </p:nvGrpSpPr>
        <p:grpSpPr>
          <a:xfrm>
            <a:off x="8760296" y="548680"/>
            <a:ext cx="581013" cy="171451"/>
            <a:chOff x="9219943" y="2346534"/>
            <a:chExt cx="581013" cy="171451"/>
          </a:xfrm>
        </p:grpSpPr>
        <p:sp>
          <p:nvSpPr>
            <p:cNvPr id="15" name="RectangleLegend1"/>
            <p:cNvSpPr>
              <a:spLocks noChangeArrowheads="1"/>
            </p:cNvSpPr>
            <p:nvPr/>
          </p:nvSpPr>
          <p:spPr bwMode="gray">
            <a:xfrm>
              <a:off x="9219943" y="2357647"/>
              <a:ext cx="165100" cy="160338"/>
            </a:xfrm>
            <a:prstGeom prst="rect">
              <a:avLst/>
            </a:prstGeom>
            <a:solidFill>
              <a:schemeClr val="bg1">
                <a:lumMod val="65000"/>
              </a:schemeClr>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00" baseline="0" dirty="0">
                <a:latin typeface="+mn-lt"/>
                <a:ea typeface="+mn-ea"/>
              </a:endParaRPr>
            </a:p>
          </p:txBody>
        </p:sp>
        <p:sp>
          <p:nvSpPr>
            <p:cNvPr id="16" name="Legend1"/>
            <p:cNvSpPr>
              <a:spLocks noChangeArrowheads="1"/>
            </p:cNvSpPr>
            <p:nvPr>
              <p:custDataLst>
                <p:tags r:id="rId5"/>
              </p:custDataLst>
            </p:nvPr>
          </p:nvSpPr>
          <p:spPr bwMode="gray">
            <a:xfrm>
              <a:off x="9473943" y="2346534"/>
              <a:ext cx="327013"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Group</a:t>
              </a:r>
            </a:p>
          </p:txBody>
        </p:sp>
      </p:grpSp>
      <p:grpSp>
        <p:nvGrpSpPr>
          <p:cNvPr id="17" name="Group 44"/>
          <p:cNvGrpSpPr/>
          <p:nvPr userDrawn="1"/>
        </p:nvGrpSpPr>
        <p:grpSpPr>
          <a:xfrm>
            <a:off x="9500438" y="548680"/>
            <a:ext cx="470406" cy="171451"/>
            <a:chOff x="9219943" y="2553779"/>
            <a:chExt cx="470406" cy="171451"/>
          </a:xfrm>
        </p:grpSpPr>
        <p:sp>
          <p:nvSpPr>
            <p:cNvPr id="18" name="RectangleLegend2"/>
            <p:cNvSpPr>
              <a:spLocks noChangeArrowheads="1"/>
            </p:cNvSpPr>
            <p:nvPr/>
          </p:nvSpPr>
          <p:spPr bwMode="gray">
            <a:xfrm>
              <a:off x="9219943" y="2564892"/>
              <a:ext cx="165100" cy="160338"/>
            </a:xfrm>
            <a:prstGeom prst="rect">
              <a:avLst/>
            </a:prstGeom>
            <a:solidFill>
              <a:srgbClr val="FF9900"/>
            </a:solidFill>
            <a:ln w="9525">
              <a:noFill/>
              <a:miter lim="800000"/>
              <a:headEnd/>
              <a:tailEnd/>
            </a:ln>
            <a:effectLst/>
          </p:spPr>
          <p:txBody>
            <a:bodyPr wrap="none" anchor="ctr"/>
            <a:lstStyle/>
            <a:p>
              <a:endParaRPr lang="en-US" sz="1000" baseline="0" dirty="0">
                <a:latin typeface="+mn-lt"/>
                <a:ea typeface="+mn-ea"/>
              </a:endParaRPr>
            </a:p>
          </p:txBody>
        </p:sp>
        <p:sp>
          <p:nvSpPr>
            <p:cNvPr id="20" name="Legend2"/>
            <p:cNvSpPr>
              <a:spLocks noChangeArrowheads="1"/>
            </p:cNvSpPr>
            <p:nvPr>
              <p:custDataLst>
                <p:tags r:id="rId4"/>
              </p:custDataLst>
            </p:nvPr>
          </p:nvSpPr>
          <p:spPr bwMode="gray">
            <a:xfrm>
              <a:off x="9473943" y="2553779"/>
              <a:ext cx="216406"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E&amp;P</a:t>
              </a:r>
            </a:p>
          </p:txBody>
        </p:sp>
      </p:grpSp>
      <p:grpSp>
        <p:nvGrpSpPr>
          <p:cNvPr id="21" name="Group 45"/>
          <p:cNvGrpSpPr/>
          <p:nvPr userDrawn="1"/>
        </p:nvGrpSpPr>
        <p:grpSpPr>
          <a:xfrm>
            <a:off x="10073290" y="548680"/>
            <a:ext cx="510480" cy="171451"/>
            <a:chOff x="9219943" y="2756349"/>
            <a:chExt cx="510480" cy="171451"/>
          </a:xfrm>
        </p:grpSpPr>
        <p:sp>
          <p:nvSpPr>
            <p:cNvPr id="22" name="RectangleLegend3"/>
            <p:cNvSpPr>
              <a:spLocks noChangeArrowheads="1"/>
            </p:cNvSpPr>
            <p:nvPr/>
          </p:nvSpPr>
          <p:spPr bwMode="gray">
            <a:xfrm>
              <a:off x="9219943" y="2767462"/>
              <a:ext cx="165100" cy="160338"/>
            </a:xfrm>
            <a:prstGeom prst="rect">
              <a:avLst/>
            </a:prstGeom>
            <a:solidFill>
              <a:srgbClr val="376092"/>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00" baseline="0" dirty="0">
                <a:latin typeface="+mn-lt"/>
                <a:ea typeface="+mn-ea"/>
              </a:endParaRPr>
            </a:p>
          </p:txBody>
        </p:sp>
        <p:sp>
          <p:nvSpPr>
            <p:cNvPr id="23" name="Legend3"/>
            <p:cNvSpPr>
              <a:spLocks noChangeArrowheads="1"/>
            </p:cNvSpPr>
            <p:nvPr>
              <p:custDataLst>
                <p:tags r:id="rId3"/>
              </p:custDataLst>
            </p:nvPr>
          </p:nvSpPr>
          <p:spPr bwMode="gray">
            <a:xfrm>
              <a:off x="9473943" y="2756349"/>
              <a:ext cx="256480"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M&amp;S</a:t>
              </a:r>
            </a:p>
          </p:txBody>
        </p:sp>
      </p:grpSp>
      <p:grpSp>
        <p:nvGrpSpPr>
          <p:cNvPr id="25" name="Group 46"/>
          <p:cNvGrpSpPr/>
          <p:nvPr userDrawn="1"/>
        </p:nvGrpSpPr>
        <p:grpSpPr>
          <a:xfrm>
            <a:off x="10724348" y="548681"/>
            <a:ext cx="480024" cy="171450"/>
            <a:chOff x="9963489" y="2348072"/>
            <a:chExt cx="480024" cy="171450"/>
          </a:xfrm>
        </p:grpSpPr>
        <p:sp>
          <p:nvSpPr>
            <p:cNvPr id="30" name="RectangleLegend4"/>
            <p:cNvSpPr>
              <a:spLocks noChangeArrowheads="1"/>
            </p:cNvSpPr>
            <p:nvPr/>
          </p:nvSpPr>
          <p:spPr bwMode="gray">
            <a:xfrm>
              <a:off x="9963489" y="2359184"/>
              <a:ext cx="165100" cy="160338"/>
            </a:xfrm>
            <a:prstGeom prst="rect">
              <a:avLst/>
            </a:prstGeom>
            <a:solidFill>
              <a:srgbClr val="7030A0"/>
            </a:solidFill>
            <a:ln w="9525">
              <a:noFill/>
              <a:miter lim="800000"/>
              <a:headEnd/>
              <a:tailEnd/>
            </a:ln>
            <a:effectLst/>
          </p:spPr>
          <p:txBody>
            <a:bodyPr wrap="none" anchor="ctr"/>
            <a:lstStyle/>
            <a:p>
              <a:endParaRPr lang="en-US" sz="1000" baseline="0" dirty="0">
                <a:latin typeface="+mn-lt"/>
                <a:ea typeface="+mn-ea"/>
              </a:endParaRPr>
            </a:p>
          </p:txBody>
        </p:sp>
        <p:sp>
          <p:nvSpPr>
            <p:cNvPr id="31" name="Legend4"/>
            <p:cNvSpPr>
              <a:spLocks noChangeArrowheads="1"/>
            </p:cNvSpPr>
            <p:nvPr>
              <p:custDataLst>
                <p:tags r:id="rId2"/>
              </p:custDataLst>
            </p:nvPr>
          </p:nvSpPr>
          <p:spPr bwMode="gray">
            <a:xfrm>
              <a:off x="10217489" y="2348072"/>
              <a:ext cx="226024"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R&amp;C</a:t>
              </a:r>
            </a:p>
          </p:txBody>
        </p:sp>
      </p:grpSp>
      <p:grpSp>
        <p:nvGrpSpPr>
          <p:cNvPr id="32" name="Group 47"/>
          <p:cNvGrpSpPr/>
          <p:nvPr userDrawn="1"/>
        </p:nvGrpSpPr>
        <p:grpSpPr>
          <a:xfrm>
            <a:off x="11371622" y="548681"/>
            <a:ext cx="468802" cy="171450"/>
            <a:chOff x="9963489" y="2555193"/>
            <a:chExt cx="468802" cy="171450"/>
          </a:xfrm>
        </p:grpSpPr>
        <p:sp>
          <p:nvSpPr>
            <p:cNvPr id="33" name="RectangleLegend4"/>
            <p:cNvSpPr>
              <a:spLocks noChangeArrowheads="1"/>
            </p:cNvSpPr>
            <p:nvPr/>
          </p:nvSpPr>
          <p:spPr bwMode="gray">
            <a:xfrm>
              <a:off x="9963489" y="2566305"/>
              <a:ext cx="165100" cy="160338"/>
            </a:xfrm>
            <a:prstGeom prst="rect">
              <a:avLst/>
            </a:prstGeom>
            <a:solidFill>
              <a:srgbClr val="92D050"/>
            </a:solidFill>
            <a:ln w="9525">
              <a:noFill/>
              <a:miter lim="800000"/>
              <a:headEnd/>
              <a:tailEnd/>
            </a:ln>
            <a:effectLst/>
          </p:spPr>
          <p:txBody>
            <a:bodyPr wrap="none" anchor="ctr"/>
            <a:lstStyle/>
            <a:p>
              <a:endParaRPr lang="en-US" sz="1000" baseline="0" dirty="0">
                <a:latin typeface="+mn-lt"/>
                <a:ea typeface="+mn-ea"/>
              </a:endParaRPr>
            </a:p>
          </p:txBody>
        </p:sp>
        <p:sp>
          <p:nvSpPr>
            <p:cNvPr id="34" name="Legend4"/>
            <p:cNvSpPr>
              <a:spLocks noChangeArrowheads="1"/>
            </p:cNvSpPr>
            <p:nvPr>
              <p:custDataLst>
                <p:tags r:id="rId1"/>
              </p:custDataLst>
            </p:nvPr>
          </p:nvSpPr>
          <p:spPr bwMode="gray">
            <a:xfrm>
              <a:off x="10217489" y="2555193"/>
              <a:ext cx="214802"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GRP</a:t>
              </a:r>
            </a:p>
          </p:txBody>
        </p:sp>
      </p:gr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8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REQUIREMENTS REMOVED IN NEW RULE</a:t>
            </a:r>
            <a:endParaRPr lang="en-US" dirty="0"/>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9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4"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GAP ANALYSIS: GROUP</a:t>
            </a:r>
            <a:endParaRPr lang="en-US" dirty="0"/>
          </a:p>
        </p:txBody>
      </p:sp>
      <p:grpSp>
        <p:nvGrpSpPr>
          <p:cNvPr id="2" name="Group 43"/>
          <p:cNvGrpSpPr/>
          <p:nvPr userDrawn="1"/>
        </p:nvGrpSpPr>
        <p:grpSpPr>
          <a:xfrm>
            <a:off x="8760296" y="548680"/>
            <a:ext cx="581013" cy="171451"/>
            <a:chOff x="9219943" y="2346534"/>
            <a:chExt cx="581013" cy="171451"/>
          </a:xfrm>
        </p:grpSpPr>
        <p:sp>
          <p:nvSpPr>
            <p:cNvPr id="15" name="RectangleLegend1"/>
            <p:cNvSpPr>
              <a:spLocks noChangeArrowheads="1"/>
            </p:cNvSpPr>
            <p:nvPr/>
          </p:nvSpPr>
          <p:spPr bwMode="gray">
            <a:xfrm>
              <a:off x="9219943" y="2357647"/>
              <a:ext cx="165100" cy="160338"/>
            </a:xfrm>
            <a:prstGeom prst="rect">
              <a:avLst/>
            </a:prstGeom>
            <a:solidFill>
              <a:schemeClr val="bg1">
                <a:lumMod val="65000"/>
              </a:schemeClr>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00" baseline="0" dirty="0">
                <a:latin typeface="+mn-lt"/>
                <a:ea typeface="+mn-ea"/>
              </a:endParaRPr>
            </a:p>
          </p:txBody>
        </p:sp>
        <p:sp>
          <p:nvSpPr>
            <p:cNvPr id="16" name="Legend1"/>
            <p:cNvSpPr>
              <a:spLocks noChangeArrowheads="1"/>
            </p:cNvSpPr>
            <p:nvPr>
              <p:custDataLst>
                <p:tags r:id="rId1"/>
              </p:custDataLst>
            </p:nvPr>
          </p:nvSpPr>
          <p:spPr bwMode="gray">
            <a:xfrm>
              <a:off x="9473943" y="2346534"/>
              <a:ext cx="327013"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Group</a:t>
              </a:r>
            </a:p>
          </p:txBody>
        </p:sp>
      </p:gr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0_1_">
    <p:spTree>
      <p:nvGrpSpPr>
        <p:cNvPr id="1" name=""/>
        <p:cNvGrpSpPr/>
        <p:nvPr/>
      </p:nvGrpSpPr>
      <p:grpSpPr>
        <a:xfrm>
          <a:off x="0" y="0"/>
          <a:ext cx="0" cy="0"/>
          <a:chOff x="0" y="0"/>
          <a:chExt cx="0" cy="0"/>
        </a:xfrm>
      </p:grpSpPr>
      <p:cxnSp>
        <p:nvCxnSpPr>
          <p:cNvPr id="5" name="Connecteur droit 4"/>
          <p:cNvCxnSpPr/>
          <p:nvPr userDrawn="1"/>
        </p:nvCxnSpPr>
        <p:spPr>
          <a:xfrm>
            <a:off x="457200" y="6525344"/>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4"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GAP ANALYSIS: E&amp;P</a:t>
            </a:r>
            <a:endParaRPr lang="en-US" dirty="0"/>
          </a:p>
        </p:txBody>
      </p:sp>
      <p:grpSp>
        <p:nvGrpSpPr>
          <p:cNvPr id="3" name="Group 44"/>
          <p:cNvGrpSpPr/>
          <p:nvPr userDrawn="1"/>
        </p:nvGrpSpPr>
        <p:grpSpPr>
          <a:xfrm>
            <a:off x="9500438" y="548680"/>
            <a:ext cx="470406" cy="171451"/>
            <a:chOff x="9219943" y="2553779"/>
            <a:chExt cx="470406" cy="171451"/>
          </a:xfrm>
        </p:grpSpPr>
        <p:sp>
          <p:nvSpPr>
            <p:cNvPr id="18" name="RectangleLegend2"/>
            <p:cNvSpPr>
              <a:spLocks noChangeArrowheads="1"/>
            </p:cNvSpPr>
            <p:nvPr/>
          </p:nvSpPr>
          <p:spPr bwMode="gray">
            <a:xfrm>
              <a:off x="9219943" y="2564892"/>
              <a:ext cx="165100" cy="160338"/>
            </a:xfrm>
            <a:prstGeom prst="rect">
              <a:avLst/>
            </a:prstGeom>
            <a:solidFill>
              <a:srgbClr val="FF9900"/>
            </a:solidFill>
            <a:ln w="9525">
              <a:noFill/>
              <a:miter lim="800000"/>
              <a:headEnd/>
              <a:tailEnd/>
            </a:ln>
            <a:effectLst/>
          </p:spPr>
          <p:txBody>
            <a:bodyPr wrap="none" anchor="ctr"/>
            <a:lstStyle/>
            <a:p>
              <a:endParaRPr lang="en-US" sz="1000" baseline="0" dirty="0">
                <a:latin typeface="+mn-lt"/>
                <a:ea typeface="+mn-ea"/>
              </a:endParaRPr>
            </a:p>
          </p:txBody>
        </p:sp>
        <p:sp>
          <p:nvSpPr>
            <p:cNvPr id="20" name="Legend2"/>
            <p:cNvSpPr>
              <a:spLocks noChangeArrowheads="1"/>
            </p:cNvSpPr>
            <p:nvPr>
              <p:custDataLst>
                <p:tags r:id="rId1"/>
              </p:custDataLst>
            </p:nvPr>
          </p:nvSpPr>
          <p:spPr bwMode="gray">
            <a:xfrm>
              <a:off x="9473943" y="2553779"/>
              <a:ext cx="216406"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E&amp;P</a:t>
              </a:r>
            </a:p>
          </p:txBody>
        </p:sp>
      </p:grpSp>
    </p:spTree>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1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4"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GAP ANALYSIS: M&amp;S</a:t>
            </a:r>
            <a:endParaRPr lang="en-US" dirty="0"/>
          </a:p>
        </p:txBody>
      </p:sp>
      <p:grpSp>
        <p:nvGrpSpPr>
          <p:cNvPr id="4" name="Group 45"/>
          <p:cNvGrpSpPr/>
          <p:nvPr userDrawn="1"/>
        </p:nvGrpSpPr>
        <p:grpSpPr>
          <a:xfrm>
            <a:off x="10073290" y="548680"/>
            <a:ext cx="510480" cy="171451"/>
            <a:chOff x="9219943" y="2756349"/>
            <a:chExt cx="510480" cy="171451"/>
          </a:xfrm>
        </p:grpSpPr>
        <p:sp>
          <p:nvSpPr>
            <p:cNvPr id="22" name="RectangleLegend3"/>
            <p:cNvSpPr>
              <a:spLocks noChangeArrowheads="1"/>
            </p:cNvSpPr>
            <p:nvPr/>
          </p:nvSpPr>
          <p:spPr bwMode="gray">
            <a:xfrm>
              <a:off x="9219943" y="2767462"/>
              <a:ext cx="165100" cy="160338"/>
            </a:xfrm>
            <a:prstGeom prst="rect">
              <a:avLst/>
            </a:prstGeom>
            <a:solidFill>
              <a:srgbClr val="376092"/>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00" baseline="0" dirty="0">
                <a:latin typeface="+mn-lt"/>
                <a:ea typeface="+mn-ea"/>
              </a:endParaRPr>
            </a:p>
          </p:txBody>
        </p:sp>
        <p:sp>
          <p:nvSpPr>
            <p:cNvPr id="23" name="Legend3"/>
            <p:cNvSpPr>
              <a:spLocks noChangeArrowheads="1"/>
            </p:cNvSpPr>
            <p:nvPr>
              <p:custDataLst>
                <p:tags r:id="rId1"/>
              </p:custDataLst>
            </p:nvPr>
          </p:nvSpPr>
          <p:spPr bwMode="gray">
            <a:xfrm>
              <a:off x="9473943" y="2756349"/>
              <a:ext cx="256480"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M&amp;S</a:t>
              </a:r>
            </a:p>
          </p:txBody>
        </p:sp>
      </p:gr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2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4"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GAP ANALYSIS: R&amp;C</a:t>
            </a:r>
            <a:endParaRPr lang="en-US" dirty="0"/>
          </a:p>
        </p:txBody>
      </p:sp>
      <p:grpSp>
        <p:nvGrpSpPr>
          <p:cNvPr id="6" name="Group 46"/>
          <p:cNvGrpSpPr/>
          <p:nvPr userDrawn="1"/>
        </p:nvGrpSpPr>
        <p:grpSpPr>
          <a:xfrm>
            <a:off x="10724348" y="548681"/>
            <a:ext cx="480024" cy="171450"/>
            <a:chOff x="9963489" y="2348072"/>
            <a:chExt cx="480024" cy="171450"/>
          </a:xfrm>
        </p:grpSpPr>
        <p:sp>
          <p:nvSpPr>
            <p:cNvPr id="30" name="RectangleLegend4"/>
            <p:cNvSpPr>
              <a:spLocks noChangeArrowheads="1"/>
            </p:cNvSpPr>
            <p:nvPr/>
          </p:nvSpPr>
          <p:spPr bwMode="gray">
            <a:xfrm>
              <a:off x="9963489" y="2359184"/>
              <a:ext cx="165100" cy="160338"/>
            </a:xfrm>
            <a:prstGeom prst="rect">
              <a:avLst/>
            </a:prstGeom>
            <a:solidFill>
              <a:srgbClr val="7030A0"/>
            </a:solidFill>
            <a:ln w="9525">
              <a:noFill/>
              <a:miter lim="800000"/>
              <a:headEnd/>
              <a:tailEnd/>
            </a:ln>
            <a:effectLst/>
          </p:spPr>
          <p:txBody>
            <a:bodyPr wrap="none" anchor="ctr"/>
            <a:lstStyle/>
            <a:p>
              <a:endParaRPr lang="en-US" sz="1000" baseline="0" dirty="0">
                <a:latin typeface="+mn-lt"/>
                <a:ea typeface="+mn-ea"/>
              </a:endParaRPr>
            </a:p>
          </p:txBody>
        </p:sp>
        <p:sp>
          <p:nvSpPr>
            <p:cNvPr id="31" name="Legend4"/>
            <p:cNvSpPr>
              <a:spLocks noChangeArrowheads="1"/>
            </p:cNvSpPr>
            <p:nvPr>
              <p:custDataLst>
                <p:tags r:id="rId1"/>
              </p:custDataLst>
            </p:nvPr>
          </p:nvSpPr>
          <p:spPr bwMode="gray">
            <a:xfrm>
              <a:off x="10217489" y="2348072"/>
              <a:ext cx="226024"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R&amp;C</a:t>
              </a:r>
            </a:p>
          </p:txBody>
        </p:sp>
      </p:grpSp>
    </p:spTree>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75000"/>
            <a:alpha val="0"/>
          </a:schemeClr>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6" r:id="rId1"/>
    <p:sldLayoutId id="2147483694" r:id="rId2"/>
    <p:sldLayoutId id="2147483667" r:id="rId3"/>
    <p:sldLayoutId id="2147483683" r:id="rId4"/>
    <p:sldLayoutId id="2147483684" r:id="rId5"/>
    <p:sldLayoutId id="2147483685" r:id="rId6"/>
    <p:sldLayoutId id="2147483686" r:id="rId7"/>
    <p:sldLayoutId id="2147483687" r:id="rId8"/>
    <p:sldLayoutId id="2147483688" r:id="rId9"/>
    <p:sldLayoutId id="2147483689" r:id="rId10"/>
    <p:sldLayoutId id="2147483693" r:id="rId11"/>
    <p:sldLayoutId id="2147483692" r:id="rId12"/>
    <p:sldLayoutId id="2147483695" r:id="rId13"/>
  </p:sldLayoutIdLst>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type="title"/>
          </p:nvPr>
        </p:nvSpPr>
        <p:spPr>
          <a:xfrm>
            <a:off x="1188000" y="1844825"/>
            <a:ext cx="9732536" cy="1368152"/>
          </a:xfrm>
        </p:spPr>
        <p:txBody>
          <a:bodyPr/>
          <a:lstStyle/>
          <a:p>
            <a:r>
              <a:rPr lang="en-GB" dirty="0"/>
              <a:t>HSE Requirements for Site Traffic </a:t>
            </a:r>
            <a:br>
              <a:rPr lang="en-GB" dirty="0"/>
            </a:br>
            <a:r>
              <a:rPr lang="en-GB" sz="2000" dirty="0"/>
              <a:t>HSE GROUP RULE (</a:t>
            </a:r>
            <a:r>
              <a:rPr lang="fr-FR" sz="2000" dirty="0"/>
              <a:t>CR-GR-HSE-418)</a:t>
            </a:r>
            <a:endParaRPr lang="en-US" dirty="0"/>
          </a:p>
        </p:txBody>
      </p:sp>
      <p:sp>
        <p:nvSpPr>
          <p:cNvPr id="7" name="Espace réservé du texte 2"/>
          <p:cNvSpPr txBox="1">
            <a:spLocks/>
          </p:cNvSpPr>
          <p:nvPr/>
        </p:nvSpPr>
        <p:spPr>
          <a:xfrm>
            <a:off x="1115992" y="3212976"/>
            <a:ext cx="10380608" cy="3029760"/>
          </a:xfrm>
          <a:prstGeom prst="rect">
            <a:avLst/>
          </a:prstGeom>
        </p:spPr>
        <p:txBody>
          <a:bodyPr/>
          <a:lstStyle/>
          <a:p>
            <a:endParaRPr lang="en-US" dirty="0">
              <a:solidFill>
                <a:schemeClr val="bg1"/>
              </a:solidFill>
            </a:endParaRPr>
          </a:p>
          <a:p>
            <a:r>
              <a:rPr lang="en-GB" b="1" i="1" dirty="0">
                <a:solidFill>
                  <a:schemeClr val="bg1"/>
                </a:solidFill>
                <a:latin typeface="+mn-lt"/>
              </a:rPr>
              <a:t>SUMMARY</a:t>
            </a:r>
          </a:p>
          <a:p>
            <a:pPr algn="just"/>
            <a:r>
              <a:rPr lang="en-US" sz="1600" dirty="0">
                <a:solidFill>
                  <a:schemeClr val="bg1"/>
                </a:solidFill>
                <a:latin typeface="+mn-lt"/>
              </a:rPr>
              <a:t>This rule defines the minimum HSE requirements </a:t>
            </a:r>
            <a:r>
              <a:rPr lang="en-GB" sz="1600" dirty="0">
                <a:solidFill>
                  <a:schemeClr val="bg1"/>
                </a:solidFill>
                <a:latin typeface="+mn-lt"/>
              </a:rPr>
              <a:t>for the management of risks related to site traffic for vehicles, motorised machines, and pedestrians  inside sites operated by Group entities or affiliates, existing or as a project, including buildings, parking lots and work sites. </a:t>
            </a:r>
          </a:p>
          <a:p>
            <a:pPr algn="just"/>
            <a:r>
              <a:rPr lang="en-GB" sz="1600" dirty="0">
                <a:solidFill>
                  <a:schemeClr val="bg1"/>
                </a:solidFill>
                <a:latin typeface="+mn-lt"/>
              </a:rPr>
              <a:t>This rule does not cover aspects specific to loading / unloading </a:t>
            </a:r>
            <a:r>
              <a:rPr lang="fr-FR" sz="1600" dirty="0">
                <a:solidFill>
                  <a:schemeClr val="bg1"/>
                </a:solidFill>
                <a:latin typeface="+mn-lt"/>
              </a:rPr>
              <a:t>(CR-GR-HSE-431) </a:t>
            </a:r>
            <a:r>
              <a:rPr lang="en-GB" sz="1600" dirty="0">
                <a:solidFill>
                  <a:schemeClr val="bg1"/>
                </a:solidFill>
                <a:latin typeface="+mn-lt"/>
              </a:rPr>
              <a:t>and lifting operations </a:t>
            </a:r>
            <a:r>
              <a:rPr lang="fr-FR" sz="1600" dirty="0">
                <a:solidFill>
                  <a:schemeClr val="bg1"/>
                </a:solidFill>
                <a:latin typeface="+mn-lt"/>
              </a:rPr>
              <a:t>(CR-GR-HSE-420).</a:t>
            </a:r>
            <a:endParaRPr lang="en-US"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a:t>
            </a:r>
          </a:p>
        </p:txBody>
      </p:sp>
      <p:graphicFrame>
        <p:nvGraphicFramePr>
          <p:cNvPr id="7" name="Tableau 6">
            <a:extLst>
              <a:ext uri="{FF2B5EF4-FFF2-40B4-BE49-F238E27FC236}">
                <a16:creationId xmlns:a16="http://schemas.microsoft.com/office/drawing/2014/main" id="{AB714005-CC36-4217-9B25-76007DEE7825}"/>
              </a:ext>
            </a:extLst>
          </p:cNvPr>
          <p:cNvGraphicFramePr>
            <a:graphicFrameLocks noGrp="1"/>
          </p:cNvGraphicFramePr>
          <p:nvPr>
            <p:extLst>
              <p:ext uri="{D42A27DB-BD31-4B8C-83A1-F6EECF244321}">
                <p14:modId xmlns:p14="http://schemas.microsoft.com/office/powerpoint/2010/main" val="44125131"/>
              </p:ext>
            </p:extLst>
          </p:nvPr>
        </p:nvGraphicFramePr>
        <p:xfrm>
          <a:off x="551384" y="692696"/>
          <a:ext cx="11089232" cy="5007104"/>
        </p:xfrm>
        <a:graphic>
          <a:graphicData uri="http://schemas.openxmlformats.org/drawingml/2006/table">
            <a:tbl>
              <a:tblPr firstRow="1" firstCol="1" bandRow="1"/>
              <a:tblGrid>
                <a:gridCol w="11089232">
                  <a:extLst>
                    <a:ext uri="{9D8B030D-6E8A-4147-A177-3AD203B41FA5}">
                      <a16:colId xmlns:a16="http://schemas.microsoft.com/office/drawing/2014/main" val="2553427521"/>
                    </a:ext>
                  </a:extLst>
                </a:gridCol>
              </a:tblGrid>
              <a:tr h="5007104">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300" b="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Appendix 3: </a:t>
                      </a:r>
                      <a:r>
                        <a:rPr lang="en-GB"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Minimum Safety Provisions for Vehicles or Motorised Machines and Their Use on Site (excluding public vehicles at service stations and vehicles only accessing car parks)</a:t>
                      </a:r>
                      <a:endParaRPr lang="en-US"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endParaRP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GB" sz="1400" b="0" dirty="0">
                          <a:solidFill>
                            <a:schemeClr val="tx1"/>
                          </a:solidFill>
                          <a:latin typeface="+mn-lt"/>
                          <a:ea typeface="+mn-ea"/>
                          <a:cs typeface="+mn-cs"/>
                        </a:rPr>
                        <a:t>The authorised means for transport are vehicles or motorised machines with fixed driver protection (e.g. cabin, roll bar, ROPS) as well as bicycles without electric assistance. The use of other two-wheeled motorised vehicles is prohibited</a:t>
                      </a:r>
                      <a:r>
                        <a:rPr lang="fr-FR" sz="1400" b="0" dirty="0">
                          <a:solidFill>
                            <a:schemeClr val="tx1"/>
                          </a:solidFill>
                          <a:latin typeface="+mn-lt"/>
                          <a:ea typeface="+mn-ea"/>
                          <a:cs typeface="+mn-cs"/>
                        </a:rPr>
                        <a:t> </a:t>
                      </a:r>
                      <a:r>
                        <a:rPr lang="fr-FR" sz="1400" b="1" dirty="0">
                          <a:solidFill>
                            <a:srgbClr val="00B050"/>
                          </a:solidFill>
                        </a:rPr>
                        <a:t>NEW</a:t>
                      </a:r>
                      <a:r>
                        <a:rPr lang="fr-FR" sz="1400" b="0" dirty="0">
                          <a:solidFill>
                            <a:schemeClr val="tx1"/>
                          </a:solidFill>
                          <a:latin typeface="+mn-lt"/>
                          <a:ea typeface="+mn-ea"/>
                          <a:cs typeface="+mn-cs"/>
                        </a:rPr>
                        <a:t>.</a:t>
                      </a:r>
                      <a:endParaRPr lang="en-US" sz="1400" b="0" dirty="0">
                        <a:solidFill>
                          <a:schemeClr val="tx1"/>
                        </a:solidFill>
                        <a:latin typeface="+mn-lt"/>
                        <a:ea typeface="+mn-ea"/>
                        <a:cs typeface="+mn-cs"/>
                      </a:endParaRP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GB" sz="1400" b="0" dirty="0">
                          <a:solidFill>
                            <a:schemeClr val="tx1"/>
                          </a:solidFill>
                          <a:latin typeface="+mn-lt"/>
                          <a:ea typeface="+mn-ea"/>
                          <a:cs typeface="+mn-cs"/>
                        </a:rPr>
                        <a:t>Any vehicle or motorised machine with a seated driver are equipped with safety belts. This applies to counterbalance lift trucks, for other types of forklift trucks with the operator's seat facing sideways, the possible absence of a belt is compensated by the implementation of organisational measures to limit the risk of collision</a:t>
                      </a:r>
                      <a:r>
                        <a:rPr lang="fr-FR" sz="1400" b="0" dirty="0">
                          <a:solidFill>
                            <a:schemeClr val="tx1"/>
                          </a:solidFill>
                          <a:latin typeface="+mn-lt"/>
                          <a:ea typeface="+mn-ea"/>
                          <a:cs typeface="+mn-cs"/>
                        </a:rPr>
                        <a:t> </a:t>
                      </a:r>
                      <a:r>
                        <a:rPr lang="fr-FR" sz="1400" b="1" dirty="0">
                          <a:solidFill>
                            <a:srgbClr val="00B050"/>
                          </a:solidFill>
                        </a:rPr>
                        <a:t>NEW</a:t>
                      </a:r>
                      <a:r>
                        <a:rPr lang="fr-FR" sz="1400" b="0" dirty="0">
                          <a:solidFill>
                            <a:schemeClr val="tx1"/>
                          </a:solidFill>
                          <a:latin typeface="+mn-lt"/>
                          <a:ea typeface="+mn-ea"/>
                          <a:cs typeface="+mn-cs"/>
                        </a:rPr>
                        <a:t>.</a:t>
                      </a:r>
                      <a:endParaRPr lang="en-US" sz="1400" b="0" dirty="0">
                        <a:solidFill>
                          <a:schemeClr val="tx1"/>
                        </a:solidFill>
                        <a:latin typeface="+mn-lt"/>
                        <a:ea typeface="+mn-ea"/>
                        <a:cs typeface="+mn-cs"/>
                      </a:endParaRP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GB" sz="1400" u="none" dirty="0">
                          <a:solidFill>
                            <a:schemeClr val="tx1"/>
                          </a:solidFill>
                          <a:effectLst/>
                          <a:latin typeface="+mn-lt"/>
                          <a:ea typeface="+mn-ea"/>
                          <a:cs typeface="+mn-cs"/>
                        </a:rPr>
                        <a:t>V</a:t>
                      </a:r>
                      <a:r>
                        <a:rPr lang="en-GB" sz="1400" b="0" dirty="0">
                          <a:solidFill>
                            <a:schemeClr val="tx1"/>
                          </a:solidFill>
                          <a:latin typeface="+mn-lt"/>
                          <a:ea typeface="+mn-ea"/>
                          <a:cs typeface="+mn-cs"/>
                        </a:rPr>
                        <a:t>ehicles or motorised machines are equipped with driver protection structures according to the risk to which the driver is potentially exposed (FOPS, FGPS, etc.). For forklift trucks, driver protection is mandatory when the maximum lifting height is more than 1.8m above the ground according to ISO 3691-1 </a:t>
                      </a:r>
                      <a:r>
                        <a:rPr lang="fr-FR" sz="1400" b="1" dirty="0">
                          <a:solidFill>
                            <a:srgbClr val="00B050"/>
                          </a:solidFill>
                        </a:rPr>
                        <a:t>NEW</a:t>
                      </a:r>
                      <a:endParaRPr lang="en-US" sz="1400" b="0" dirty="0">
                        <a:solidFill>
                          <a:schemeClr val="tx1"/>
                        </a:solidFill>
                        <a:latin typeface="+mn-lt"/>
                        <a:ea typeface="+mn-ea"/>
                        <a:cs typeface="+mn-cs"/>
                      </a:endParaRP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GB" sz="1400" b="0" dirty="0">
                          <a:solidFill>
                            <a:schemeClr val="tx1"/>
                          </a:solidFill>
                          <a:latin typeface="+mn-lt"/>
                          <a:ea typeface="+mn-ea"/>
                          <a:cs typeface="+mn-cs"/>
                        </a:rPr>
                        <a:t>The use of vehicles and motorised machines respects the instructions and operating procedures provided by the manufacturer and the regulatory obligations. No technical modifications may be made without the manufacturer's authorisation</a:t>
                      </a:r>
                      <a:r>
                        <a:rPr lang="fr-FR" sz="1400" b="0" dirty="0">
                          <a:solidFill>
                            <a:schemeClr val="tx1"/>
                          </a:solidFill>
                          <a:latin typeface="+mn-lt"/>
                          <a:ea typeface="+mn-ea"/>
                          <a:cs typeface="+mn-cs"/>
                        </a:rPr>
                        <a:t>. </a:t>
                      </a:r>
                      <a:r>
                        <a:rPr lang="fr-FR" sz="1400" b="1" dirty="0">
                          <a:solidFill>
                            <a:srgbClr val="00B050"/>
                          </a:solidFill>
                        </a:rPr>
                        <a:t>NEW</a:t>
                      </a:r>
                      <a:endParaRPr lang="en-US" sz="1400" b="0" dirty="0">
                        <a:solidFill>
                          <a:schemeClr val="tx1"/>
                        </a:solidFill>
                        <a:latin typeface="+mn-lt"/>
                        <a:ea typeface="+mn-ea"/>
                        <a:cs typeface="+mn-cs"/>
                      </a:endParaRPr>
                    </a:p>
                    <a:p>
                      <a:pPr marL="285750" marR="0" lvl="0" indent="-285750" algn="l"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GB" sz="1400" b="0" dirty="0">
                          <a:solidFill>
                            <a:schemeClr val="tx1"/>
                          </a:solidFill>
                          <a:latin typeface="+mn-lt"/>
                          <a:ea typeface="+mn-ea"/>
                          <a:cs typeface="+mn-cs"/>
                        </a:rPr>
                        <a:t>Vehicles or motorised machines with access to an area with a risk of explosion or fire are subject to a special authorisation that includes the applicable preventive measures which are defined by the entity or affiliate</a:t>
                      </a:r>
                      <a:r>
                        <a:rPr lang="fr-FR" sz="1400" b="0" dirty="0">
                          <a:solidFill>
                            <a:schemeClr val="tx1"/>
                          </a:solidFill>
                          <a:latin typeface="+mn-lt"/>
                          <a:ea typeface="+mn-ea"/>
                          <a:cs typeface="+mn-cs"/>
                        </a:rPr>
                        <a:t> </a:t>
                      </a:r>
                      <a:r>
                        <a:rPr lang="fr-FR" sz="1400" b="0" dirty="0">
                          <a:solidFill>
                            <a:srgbClr val="FF0000"/>
                          </a:solidFill>
                          <a:latin typeface="+mn-lt"/>
                          <a:ea typeface="+mn-ea"/>
                          <a:cs typeface="+mn-cs"/>
                        </a:rPr>
                        <a:t>(</a:t>
                      </a:r>
                      <a:r>
                        <a:rPr lang="fr-FR" sz="1400" u="sng" dirty="0">
                          <a:solidFill>
                            <a:srgbClr val="FF0000"/>
                          </a:solidFill>
                        </a:rPr>
                        <a:t>MS, EP, GRP: new </a:t>
                      </a:r>
                      <a:r>
                        <a:rPr lang="fr-FR" sz="1400" u="sng" dirty="0" err="1">
                          <a:solidFill>
                            <a:srgbClr val="FF0000"/>
                          </a:solidFill>
                        </a:rPr>
                        <a:t>requirement</a:t>
                      </a:r>
                      <a:r>
                        <a:rPr lang="fr-FR" sz="1400" u="sng" dirty="0">
                          <a:solidFill>
                            <a:srgbClr val="FF0000"/>
                          </a:solidFill>
                        </a:rPr>
                        <a:t>)</a:t>
                      </a:r>
                      <a:r>
                        <a:rPr lang="fr-FR" sz="1400" b="0" dirty="0">
                          <a:solidFill>
                            <a:schemeClr val="tx1"/>
                          </a:solidFill>
                          <a:latin typeface="+mn-lt"/>
                          <a:ea typeface="+mn-ea"/>
                          <a:cs typeface="+mn-cs"/>
                        </a:rPr>
                        <a:t>.</a:t>
                      </a:r>
                      <a:endParaRPr lang="en-US" sz="1400" b="0" dirty="0">
                        <a:solidFill>
                          <a:schemeClr val="tx1"/>
                        </a:solidFill>
                        <a:latin typeface="+mn-lt"/>
                        <a:ea typeface="+mn-ea"/>
                        <a:cs typeface="+mn-cs"/>
                      </a:endParaRP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GB" sz="1400" b="0" dirty="0">
                          <a:solidFill>
                            <a:schemeClr val="tx1"/>
                          </a:solidFill>
                          <a:latin typeface="+mn-lt"/>
                          <a:ea typeface="+mn-ea"/>
                          <a:cs typeface="+mn-cs"/>
                        </a:rPr>
                        <a:t>A person guiding the manoeuvres (“spotter” or traffic guide) and/or anti-collision systems (e.g. audible and/or visual warning devices automatically activated by the reverse gear engagement, pedestrian detection systems) are used when:</a:t>
                      </a:r>
                      <a:endParaRPr lang="fr-FR" sz="1400" b="0" dirty="0">
                        <a:solidFill>
                          <a:schemeClr val="tx1"/>
                        </a:solidFill>
                        <a:latin typeface="+mn-lt"/>
                        <a:ea typeface="+mn-ea"/>
                        <a:cs typeface="+mn-cs"/>
                      </a:endParaRPr>
                    </a:p>
                    <a:p>
                      <a:pPr marL="895350" marR="0" lvl="0"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b="0" dirty="0">
                          <a:solidFill>
                            <a:schemeClr val="tx1"/>
                          </a:solidFill>
                          <a:latin typeface="+mn-lt"/>
                          <a:ea typeface="+mn-ea"/>
                          <a:cs typeface="+mn-cs"/>
                        </a:rPr>
                        <a:t>The driver of the vehicle or motorised machine is unable to perform the manoeuvre alone;</a:t>
                      </a:r>
                      <a:endParaRPr lang="en-US" sz="1400" b="0" dirty="0">
                        <a:solidFill>
                          <a:schemeClr val="tx1"/>
                        </a:solidFill>
                        <a:latin typeface="+mn-lt"/>
                        <a:ea typeface="+mn-ea"/>
                        <a:cs typeface="+mn-cs"/>
                      </a:endParaRPr>
                    </a:p>
                    <a:p>
                      <a:pPr marL="895350" marR="0" lvl="0"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b="0" dirty="0">
                          <a:solidFill>
                            <a:schemeClr val="tx1"/>
                          </a:solidFill>
                          <a:latin typeface="+mn-lt"/>
                          <a:ea typeface="+mn-ea"/>
                          <a:cs typeface="+mn-cs"/>
                        </a:rPr>
                        <a:t>The area presents risks associated with the manoeuvre that may impact persons or equipment; or </a:t>
                      </a:r>
                      <a:endParaRPr lang="en-US" sz="1400" b="0" dirty="0">
                        <a:solidFill>
                          <a:schemeClr val="tx1"/>
                        </a:solidFill>
                        <a:latin typeface="+mn-lt"/>
                        <a:ea typeface="+mn-ea"/>
                        <a:cs typeface="+mn-cs"/>
                      </a:endParaRPr>
                    </a:p>
                    <a:p>
                      <a:pPr marL="895350" marR="0" lvl="0"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b="0" dirty="0">
                          <a:solidFill>
                            <a:schemeClr val="tx1"/>
                          </a:solidFill>
                          <a:latin typeface="+mn-lt"/>
                          <a:ea typeface="+mn-ea"/>
                          <a:cs typeface="+mn-cs"/>
                        </a:rPr>
                        <a:t>It concerns the reverse of a heavy vehicle or collective transport of 9 or more persons</a:t>
                      </a:r>
                      <a:r>
                        <a:rPr lang="fr-FR" sz="1400" b="0" dirty="0">
                          <a:solidFill>
                            <a:schemeClr val="tx1"/>
                          </a:solidFill>
                          <a:latin typeface="+mn-lt"/>
                          <a:ea typeface="+mn-ea"/>
                          <a:cs typeface="+mn-cs"/>
                        </a:rPr>
                        <a:t>. </a:t>
                      </a:r>
                      <a:endParaRPr lang="en-US" sz="1400" b="0" dirty="0">
                        <a:solidFill>
                          <a:schemeClr val="tx1"/>
                        </a:solidFill>
                        <a:latin typeface="+mn-lt"/>
                        <a:ea typeface="+mn-ea"/>
                        <a:cs typeface="+mn-cs"/>
                      </a:endParaRPr>
                    </a:p>
                    <a:p>
                      <a:pPr marL="0" marR="0" lvl="0" indent="628650" defTabSz="914400" eaLnBrk="1" fontAlgn="auto" latinLnBrk="0" hangingPunct="1">
                        <a:lnSpc>
                          <a:spcPct val="100000"/>
                        </a:lnSpc>
                        <a:spcBef>
                          <a:spcPts val="0"/>
                        </a:spcBef>
                        <a:spcAft>
                          <a:spcPts val="600"/>
                        </a:spcAft>
                        <a:buClrTx/>
                        <a:buSzTx/>
                        <a:buFont typeface="Wingdings" panose="05000000000000000000" pitchFamily="2" charset="2"/>
                        <a:buNone/>
                        <a:tabLst/>
                        <a:defRPr/>
                      </a:pPr>
                      <a:r>
                        <a:rPr lang="en-GB" sz="1400" b="0" dirty="0">
                          <a:solidFill>
                            <a:schemeClr val="tx1"/>
                          </a:solidFill>
                          <a:latin typeface="+mn-lt"/>
                          <a:ea typeface="+mn-ea"/>
                          <a:cs typeface="+mn-cs"/>
                        </a:rPr>
                        <a:t>These systems are selected taking into account the intended conditions of use</a:t>
                      </a:r>
                      <a:r>
                        <a:rPr lang="fr-FR" sz="1400" b="0" dirty="0">
                          <a:solidFill>
                            <a:schemeClr val="tx1"/>
                          </a:solidFill>
                          <a:latin typeface="+mn-lt"/>
                          <a:ea typeface="+mn-ea"/>
                          <a:cs typeface="+mn-cs"/>
                        </a:rPr>
                        <a:t> </a:t>
                      </a:r>
                      <a:r>
                        <a:rPr lang="fr-FR" sz="1400" b="1" dirty="0">
                          <a:solidFill>
                            <a:srgbClr val="00B050"/>
                          </a:solidFill>
                        </a:rPr>
                        <a:t>NEW</a:t>
                      </a:r>
                      <a:r>
                        <a:rPr lang="fr-FR" sz="1400" b="0" dirty="0">
                          <a:solidFill>
                            <a:schemeClr val="tx1"/>
                          </a:solidFill>
                          <a:latin typeface="+mn-lt"/>
                          <a:ea typeface="+mn-ea"/>
                          <a:cs typeface="+mn-cs"/>
                        </a:rPr>
                        <a:t>.</a:t>
                      </a:r>
                      <a:endParaRPr lang="en-US" sz="1400" b="0" dirty="0">
                        <a:solidFill>
                          <a:schemeClr val="tx1"/>
                        </a:solidFill>
                        <a:latin typeface="+mn-lt"/>
                        <a:ea typeface="+mn-ea"/>
                        <a:cs typeface="+mn-cs"/>
                      </a:endParaRP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GB" sz="1400" b="0" dirty="0">
                          <a:solidFill>
                            <a:schemeClr val="tx1"/>
                          </a:solidFill>
                          <a:latin typeface="+mn-lt"/>
                          <a:ea typeface="+mn-ea"/>
                          <a:cs typeface="+mn-cs"/>
                        </a:rPr>
                        <a:t>Bicycles are equipped with reflective elements </a:t>
                      </a:r>
                      <a:r>
                        <a:rPr lang="fr-FR" sz="1400" b="1" dirty="0">
                          <a:solidFill>
                            <a:srgbClr val="00B050"/>
                          </a:solidFill>
                        </a:rPr>
                        <a:t>NEW</a:t>
                      </a:r>
                      <a:r>
                        <a:rPr lang="fr-FR" sz="1400" b="0" dirty="0">
                          <a:solidFill>
                            <a:schemeClr val="tx1"/>
                          </a:solidFill>
                          <a:latin typeface="+mn-lt"/>
                          <a:ea typeface="+mn-ea"/>
                          <a:cs typeface="+mn-cs"/>
                        </a:rPr>
                        <a:t>.</a:t>
                      </a:r>
                      <a:endParaRPr lang="en-US" sz="1400" b="0" dirty="0">
                        <a:solidFill>
                          <a:schemeClr val="tx1"/>
                        </a:solidFill>
                        <a:latin typeface="+mn-lt"/>
                        <a:ea typeface="+mn-ea"/>
                        <a:cs typeface="+mn-cs"/>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bl>
          </a:graphicData>
        </a:graphic>
      </p:graphicFrame>
    </p:spTree>
    <p:extLst>
      <p:ext uri="{BB962C8B-B14F-4D97-AF65-F5344CB8AC3E}">
        <p14:creationId xmlns:p14="http://schemas.microsoft.com/office/powerpoint/2010/main" val="2876588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0" y="692696"/>
            <a:ext cx="6336704" cy="6165304"/>
          </a:xfrm>
          <a:solidFill>
            <a:schemeClr val="bg1">
              <a:alpha val="35000"/>
            </a:schemeClr>
          </a:solidFill>
        </p:spPr>
        <p:txBody>
          <a:bodyPr/>
          <a:lstStyle/>
          <a:p>
            <a:pPr>
              <a:spcBef>
                <a:spcPts val="1200"/>
              </a:spcBef>
            </a:pPr>
            <a:r>
              <a:rPr lang="fr-FR" b="1" dirty="0" err="1"/>
              <a:t>Context</a:t>
            </a:r>
            <a:r>
              <a:rPr lang="fr-FR" b="1" dirty="0"/>
              <a:t>:</a:t>
            </a:r>
            <a:r>
              <a:rPr lang="en-US" b="1" dirty="0"/>
              <a:t> </a:t>
            </a:r>
            <a:r>
              <a:rPr lang="en-US" dirty="0"/>
              <a:t>in the 2008-2018 period, for the Group, 3% of fatalities (3) and HIPOs (46) at the workplace are linked to traffic on site.</a:t>
            </a:r>
            <a:r>
              <a:rPr lang="fr-FR" dirty="0"/>
              <a:t>Scope: all </a:t>
            </a:r>
            <a:r>
              <a:rPr lang="fr-FR" dirty="0" err="1"/>
              <a:t>entities</a:t>
            </a:r>
            <a:r>
              <a:rPr lang="fr-FR" dirty="0"/>
              <a:t> of the </a:t>
            </a:r>
            <a:r>
              <a:rPr lang="fr-FR" dirty="0" err="1"/>
              <a:t>operated</a:t>
            </a:r>
            <a:r>
              <a:rPr lang="fr-FR" dirty="0"/>
              <a:t> </a:t>
            </a:r>
            <a:r>
              <a:rPr lang="fr-FR" dirty="0" err="1"/>
              <a:t>domain</a:t>
            </a:r>
            <a:endParaRPr lang="fr-FR" dirty="0"/>
          </a:p>
          <a:p>
            <a:pPr>
              <a:spcBef>
                <a:spcPts val="1200"/>
              </a:spcBef>
            </a:pPr>
            <a:r>
              <a:rPr lang="fr-FR" b="1" dirty="0"/>
              <a:t>Scope</a:t>
            </a:r>
            <a:r>
              <a:rPr lang="fr-FR" dirty="0"/>
              <a:t>: </a:t>
            </a:r>
            <a:r>
              <a:rPr lang="en-GB" dirty="0"/>
              <a:t>inside sites operated by Group entities or affiliates, existing or as a project, including buildings, parking lots and work sites. </a:t>
            </a:r>
            <a:endParaRPr lang="fr-FR" dirty="0"/>
          </a:p>
          <a:p>
            <a:pPr>
              <a:spcBef>
                <a:spcPts val="1200"/>
              </a:spcBef>
            </a:pPr>
            <a:r>
              <a:rPr lang="en-US" b="1" dirty="0"/>
              <a:t>7 main requirements plus 3 appendices </a:t>
            </a:r>
            <a:r>
              <a:rPr lang="en-US" dirty="0"/>
              <a:t>which define the more specific requirements concerning:</a:t>
            </a:r>
            <a:endParaRPr lang="fr-FR" dirty="0"/>
          </a:p>
          <a:p>
            <a:pPr marL="719138" lvl="2" indent="-363538">
              <a:spcBef>
                <a:spcPts val="300"/>
              </a:spcBef>
              <a:buFont typeface="Wingdings" panose="05000000000000000000" pitchFamily="2" charset="2"/>
              <a:buChar char="ü"/>
            </a:pPr>
            <a:r>
              <a:rPr lang="en-GB" sz="1400" dirty="0">
                <a:latin typeface="+mj-lt"/>
              </a:rPr>
              <a:t>Minimum Provisions to Establish Site Traffic Rules (excluding service stations in operation)</a:t>
            </a:r>
          </a:p>
          <a:p>
            <a:pPr marL="719138" lvl="2" indent="-363538">
              <a:spcBef>
                <a:spcPts val="300"/>
              </a:spcBef>
              <a:buFont typeface="Wingdings" panose="05000000000000000000" pitchFamily="2" charset="2"/>
              <a:buChar char="ü"/>
            </a:pPr>
            <a:r>
              <a:rPr lang="en-GB" sz="1400" dirty="0">
                <a:latin typeface="+mj-lt"/>
              </a:rPr>
              <a:t>Minimum Provisions for Drivers of Vehicles and Motorised Machines Circulating on Site (excluding public vehicles at service stations and vehicles only accessing car parks)</a:t>
            </a:r>
          </a:p>
          <a:p>
            <a:pPr marL="719138" lvl="2" indent="-363538">
              <a:spcBef>
                <a:spcPts val="300"/>
              </a:spcBef>
              <a:buFont typeface="Wingdings" panose="05000000000000000000" pitchFamily="2" charset="2"/>
              <a:buChar char="ü"/>
            </a:pPr>
            <a:r>
              <a:rPr lang="en-GB" sz="1400" dirty="0">
                <a:latin typeface="+mj-lt"/>
              </a:rPr>
              <a:t>Minimum Safety Provisions for Vehicles or Motorised Machines and Their Use on Site (excluding public vehicles at service stations and vehicles only accessing car parks)</a:t>
            </a:r>
            <a:endParaRPr lang="fr-FR" sz="1400" dirty="0">
              <a:latin typeface="+mj-lt"/>
            </a:endParaRPr>
          </a:p>
          <a:p>
            <a:pPr>
              <a:spcBef>
                <a:spcPts val="1200"/>
              </a:spcBef>
            </a:pPr>
            <a:r>
              <a:rPr lang="fr-FR" b="1" dirty="0" err="1"/>
              <a:t>Replacing</a:t>
            </a:r>
            <a:r>
              <a:rPr lang="fr-FR" b="1" dirty="0"/>
              <a:t> / </a:t>
            </a:r>
            <a:r>
              <a:rPr lang="fr-FR" b="1" dirty="0" err="1"/>
              <a:t>modifying</a:t>
            </a:r>
            <a:r>
              <a:rPr lang="fr-FR" b="1" dirty="0"/>
              <a:t> </a:t>
            </a:r>
            <a:r>
              <a:rPr lang="fr-FR" b="1" dirty="0" err="1"/>
              <a:t>branch</a:t>
            </a:r>
            <a:r>
              <a:rPr lang="fr-FR" b="1" dirty="0"/>
              <a:t> document </a:t>
            </a:r>
            <a:r>
              <a:rPr lang="fr-FR" dirty="0"/>
              <a:t>:</a:t>
            </a:r>
          </a:p>
          <a:p>
            <a:pPr marL="719138" lvl="2" indent="-363538">
              <a:spcBef>
                <a:spcPts val="300"/>
              </a:spcBef>
              <a:buFont typeface="Wingdings" panose="05000000000000000000" pitchFamily="2" charset="2"/>
              <a:buChar char="ü"/>
            </a:pPr>
            <a:r>
              <a:rPr lang="en-US" sz="1400" dirty="0">
                <a:latin typeface="+mn-lt"/>
              </a:rPr>
              <a:t>CR-RC-HSE-008 - </a:t>
            </a:r>
            <a:r>
              <a:rPr lang="fr-FR" sz="1400" dirty="0">
                <a:latin typeface="+mn-lt"/>
              </a:rPr>
              <a:t>Sécurité de la conduite automobile et règles de circulation</a:t>
            </a:r>
          </a:p>
          <a:p>
            <a:pPr marL="719138" lvl="2" indent="-363538">
              <a:spcBef>
                <a:spcPts val="300"/>
              </a:spcBef>
              <a:buFont typeface="Wingdings" panose="05000000000000000000" pitchFamily="2" charset="2"/>
              <a:buChar char="ü"/>
            </a:pPr>
            <a:r>
              <a:rPr lang="en-US" sz="1400" dirty="0">
                <a:latin typeface="+mn-lt"/>
              </a:rPr>
              <a:t>CR-MS-HSE-201 - General safety rules  - § 7</a:t>
            </a:r>
          </a:p>
          <a:p>
            <a:pPr marL="719138" lvl="2" indent="-363538">
              <a:spcBef>
                <a:spcPts val="300"/>
              </a:spcBef>
              <a:buFont typeface="Wingdings" panose="05000000000000000000" pitchFamily="2" charset="2"/>
              <a:buChar char="ü"/>
            </a:pPr>
            <a:r>
              <a:rPr lang="fr-FR" sz="1400" dirty="0">
                <a:latin typeface="+mn-lt"/>
              </a:rPr>
              <a:t>CR-EP-LSO-061 – </a:t>
            </a:r>
            <a:r>
              <a:rPr lang="fr-FR" sz="1400" dirty="0" err="1">
                <a:latin typeface="+mn-lt"/>
              </a:rPr>
              <a:t>Vehicle</a:t>
            </a:r>
            <a:r>
              <a:rPr lang="fr-FR" sz="1400" dirty="0">
                <a:latin typeface="+mn-lt"/>
              </a:rPr>
              <a:t> and </a:t>
            </a:r>
            <a:r>
              <a:rPr lang="fr-FR" sz="1400" dirty="0" err="1">
                <a:latin typeface="+mn-lt"/>
              </a:rPr>
              <a:t>driving</a:t>
            </a:r>
            <a:r>
              <a:rPr lang="fr-FR" sz="1400" dirty="0">
                <a:latin typeface="+mn-lt"/>
              </a:rPr>
              <a:t> (</a:t>
            </a:r>
            <a:r>
              <a:rPr lang="fr-FR" sz="1400" dirty="0" err="1">
                <a:latin typeface="+mn-lt"/>
              </a:rPr>
              <a:t>already</a:t>
            </a:r>
            <a:r>
              <a:rPr lang="fr-FR" sz="1400" dirty="0">
                <a:latin typeface="+mn-lt"/>
              </a:rPr>
              <a:t> </a:t>
            </a:r>
            <a:r>
              <a:rPr lang="fr-FR" sz="1400" dirty="0" err="1">
                <a:latin typeface="+mn-lt"/>
              </a:rPr>
              <a:t>removed</a:t>
            </a:r>
            <a:r>
              <a:rPr lang="fr-FR" sz="1400" dirty="0">
                <a:latin typeface="+mn-lt"/>
              </a:rPr>
              <a:t>)</a:t>
            </a:r>
          </a:p>
          <a:p>
            <a:pPr algn="l">
              <a:spcBef>
                <a:spcPts val="1200"/>
              </a:spcBef>
            </a:pPr>
            <a:r>
              <a:rPr lang="fr-FR" b="1" dirty="0"/>
              <a:t>Date of publication in REFLEX: </a:t>
            </a:r>
            <a:r>
              <a:rPr lang="fr-FR" dirty="0"/>
              <a:t>30/09/2020</a:t>
            </a:r>
          </a:p>
          <a:p>
            <a:pPr algn="l">
              <a:spcBef>
                <a:spcPts val="1200"/>
              </a:spcBef>
            </a:pPr>
            <a:r>
              <a:rPr lang="fr-FR" b="1" dirty="0"/>
              <a:t>Effective date: </a:t>
            </a:r>
            <a:r>
              <a:rPr lang="fr-FR" dirty="0"/>
              <a:t>9 </a:t>
            </a:r>
            <a:r>
              <a:rPr lang="fr-FR" dirty="0" err="1"/>
              <a:t>months</a:t>
            </a:r>
            <a:r>
              <a:rPr lang="fr-FR" dirty="0"/>
              <a:t> </a:t>
            </a:r>
            <a:r>
              <a:rPr lang="fr-FR" dirty="0" err="1"/>
              <a:t>after</a:t>
            </a:r>
            <a:r>
              <a:rPr lang="fr-FR" dirty="0"/>
              <a:t> publication</a:t>
            </a:r>
          </a:p>
        </p:txBody>
      </p:sp>
      <p:sp>
        <p:nvSpPr>
          <p:cNvPr id="4" name="ZoneTexte 3"/>
          <p:cNvSpPr txBox="1"/>
          <p:nvPr/>
        </p:nvSpPr>
        <p:spPr>
          <a:xfrm>
            <a:off x="0" y="188640"/>
            <a:ext cx="6336704" cy="338554"/>
          </a:xfrm>
          <a:prstGeom prst="rect">
            <a:avLst/>
          </a:prstGeom>
          <a:solidFill>
            <a:schemeClr val="bg1">
              <a:alpha val="35000"/>
            </a:schemeClr>
          </a:solidFill>
        </p:spPr>
        <p:txBody>
          <a:bodyPr/>
          <a:lstStyle>
            <a:lvl1pPr marL="342900" indent="-342900">
              <a:spcBef>
                <a:spcPts val="1200"/>
              </a:spcBef>
              <a:buFont typeface="Wingdings" pitchFamily="2" charset="2"/>
              <a:buChar char="q"/>
              <a:defRPr sz="1600" b="0" baseline="0">
                <a:latin typeface="+mj-lt"/>
              </a:defRPr>
            </a:lvl1pPr>
            <a:lvl2pPr>
              <a:buFont typeface="Wingdings" pitchFamily="2" charset="2"/>
              <a:buChar char="q"/>
              <a:defRPr sz="1600"/>
            </a:lvl2pPr>
            <a:lvl3pPr marL="719138" lvl="2" indent="-363538">
              <a:spcBef>
                <a:spcPts val="300"/>
              </a:spcBef>
              <a:buFont typeface="Wingdings" panose="05000000000000000000" pitchFamily="2" charset="2"/>
              <a:buChar char="ü"/>
              <a:defRPr sz="1400">
                <a:latin typeface="+mj-lt"/>
              </a:defRPr>
            </a:lvl3pPr>
          </a:lstStyle>
          <a:p>
            <a:pPr marL="0" indent="0" algn="ctr">
              <a:buNone/>
            </a:pPr>
            <a:r>
              <a:rPr lang="fr-FR" sz="1800" b="1" dirty="0">
                <a:solidFill>
                  <a:schemeClr val="tx1"/>
                </a:solidFill>
              </a:rPr>
              <a:t>CR-GR-HSE-418</a:t>
            </a:r>
          </a:p>
        </p:txBody>
      </p:sp>
    </p:spTree>
    <p:extLst>
      <p:ext uri="{BB962C8B-B14F-4D97-AF65-F5344CB8AC3E}">
        <p14:creationId xmlns:p14="http://schemas.microsoft.com/office/powerpoint/2010/main" val="39846360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a:t>
            </a:r>
          </a:p>
        </p:txBody>
      </p:sp>
      <p:graphicFrame>
        <p:nvGraphicFramePr>
          <p:cNvPr id="8" name="Tableau 7">
            <a:extLst>
              <a:ext uri="{FF2B5EF4-FFF2-40B4-BE49-F238E27FC236}">
                <a16:creationId xmlns:a16="http://schemas.microsoft.com/office/drawing/2014/main" id="{AB714005-CC36-4217-9B25-76007DEE7825}"/>
              </a:ext>
            </a:extLst>
          </p:cNvPr>
          <p:cNvGraphicFramePr>
            <a:graphicFrameLocks noGrp="1"/>
          </p:cNvGraphicFramePr>
          <p:nvPr>
            <p:extLst>
              <p:ext uri="{D42A27DB-BD31-4B8C-83A1-F6EECF244321}">
                <p14:modId xmlns:p14="http://schemas.microsoft.com/office/powerpoint/2010/main" val="1559404391"/>
              </p:ext>
            </p:extLst>
          </p:nvPr>
        </p:nvGraphicFramePr>
        <p:xfrm>
          <a:off x="1343472" y="782628"/>
          <a:ext cx="9649071" cy="2350982"/>
        </p:xfrm>
        <a:graphic>
          <a:graphicData uri="http://schemas.openxmlformats.org/drawingml/2006/table">
            <a:tbl>
              <a:tblPr firstRow="1" firstCol="1" bandRow="1"/>
              <a:tblGrid>
                <a:gridCol w="9649071">
                  <a:extLst>
                    <a:ext uri="{9D8B030D-6E8A-4147-A177-3AD203B41FA5}">
                      <a16:colId xmlns:a16="http://schemas.microsoft.com/office/drawing/2014/main" val="2553427521"/>
                    </a:ext>
                  </a:extLst>
                </a:gridCol>
              </a:tblGrid>
              <a:tr h="430742">
                <a:tc>
                  <a:txBody>
                    <a:bodyPr/>
                    <a:lstStyle/>
                    <a:p>
                      <a:pPr marR="58420" algn="just">
                        <a:lnSpc>
                          <a:spcPct val="115000"/>
                        </a:lnSpc>
                        <a:spcBef>
                          <a:spcPts val="600"/>
                        </a:spcBef>
                        <a:spcAft>
                          <a:spcPts val="300"/>
                        </a:spcAft>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en-GB"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Requirement </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3.1.1 : </a:t>
                      </a:r>
                      <a:r>
                        <a:rPr lang="en-GB"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Risk Identification and Analysis of Site Traffic</a:t>
                      </a:r>
                      <a:endPar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275434">
                <a:tc>
                  <a:txBody>
                    <a:bodyPr/>
                    <a:lstStyle/>
                    <a:p>
                      <a:r>
                        <a:rPr lang="en-GB" sz="1400" dirty="0">
                          <a:solidFill>
                            <a:srgbClr val="000000"/>
                          </a:solidFill>
                          <a:effectLst/>
                          <a:latin typeface="+mn-lt"/>
                          <a:ea typeface="Times New Roman" panose="02020603050405020304" pitchFamily="18" charset="0"/>
                          <a:cs typeface="Times New Roman" panose="02020603050405020304" pitchFamily="18" charset="0"/>
                        </a:rPr>
                        <a:t>The identification and analysis of risks related to site traffic are carried out. They take into account, as a minimum:</a:t>
                      </a:r>
                      <a:endParaRPr lang="en-US" sz="1400" dirty="0">
                        <a:solidFill>
                          <a:srgbClr val="000000"/>
                        </a:solidFill>
                        <a:effectLst/>
                        <a:latin typeface="+mn-lt"/>
                        <a:ea typeface="Times New Roman" panose="02020603050405020304" pitchFamily="18" charset="0"/>
                        <a:cs typeface="Times New Roman" panose="02020603050405020304" pitchFamily="18" charset="0"/>
                      </a:endParaRPr>
                    </a:p>
                    <a:p>
                      <a:pPr marL="541338" lvl="0" indent="-285750">
                        <a:buFont typeface="Wingdings" panose="05000000000000000000" pitchFamily="2" charset="2"/>
                        <a:buChar char="§"/>
                      </a:pPr>
                      <a:r>
                        <a:rPr lang="en-GB" sz="1400" dirty="0">
                          <a:solidFill>
                            <a:srgbClr val="000000"/>
                          </a:solidFill>
                          <a:effectLst/>
                          <a:latin typeface="+mn-lt"/>
                          <a:ea typeface="Times New Roman" panose="02020603050405020304" pitchFamily="18" charset="0"/>
                          <a:cs typeface="Times New Roman" panose="02020603050405020304" pitchFamily="18" charset="0"/>
                        </a:rPr>
                        <a:t>The different types of transport and means of moving around on site; </a:t>
                      </a:r>
                      <a:endParaRPr lang="en-US" sz="1400" dirty="0">
                        <a:solidFill>
                          <a:srgbClr val="000000"/>
                        </a:solidFill>
                        <a:effectLst/>
                        <a:latin typeface="+mn-lt"/>
                        <a:ea typeface="Times New Roman" panose="02020603050405020304" pitchFamily="18" charset="0"/>
                        <a:cs typeface="Times New Roman" panose="02020603050405020304" pitchFamily="18" charset="0"/>
                      </a:endParaRPr>
                    </a:p>
                    <a:p>
                      <a:pPr marL="541338" lvl="0" indent="-285750">
                        <a:buFont typeface="Wingdings" panose="05000000000000000000" pitchFamily="2" charset="2"/>
                        <a:buChar char="§"/>
                      </a:pPr>
                      <a:r>
                        <a:rPr lang="en-GB" sz="1400" dirty="0">
                          <a:solidFill>
                            <a:srgbClr val="000000"/>
                          </a:solidFill>
                          <a:effectLst/>
                          <a:latin typeface="+mn-lt"/>
                          <a:ea typeface="Times New Roman" panose="02020603050405020304" pitchFamily="18" charset="0"/>
                          <a:cs typeface="Times New Roman" panose="02020603050405020304" pitchFamily="18" charset="0"/>
                        </a:rPr>
                        <a:t>The technical characteristics of vehicles and motorised machines; </a:t>
                      </a:r>
                      <a:endParaRPr lang="en-US" sz="1400" dirty="0">
                        <a:solidFill>
                          <a:srgbClr val="000000"/>
                        </a:solidFill>
                        <a:effectLst/>
                        <a:latin typeface="+mn-lt"/>
                        <a:ea typeface="Times New Roman" panose="02020603050405020304" pitchFamily="18" charset="0"/>
                        <a:cs typeface="Times New Roman" panose="02020603050405020304" pitchFamily="18" charset="0"/>
                      </a:endParaRPr>
                    </a:p>
                    <a:p>
                      <a:pPr marL="541338" lvl="0" indent="-285750">
                        <a:buFont typeface="Wingdings" panose="05000000000000000000" pitchFamily="2" charset="2"/>
                        <a:buChar char="§"/>
                      </a:pPr>
                      <a:r>
                        <a:rPr lang="en-GB" sz="1400" dirty="0">
                          <a:solidFill>
                            <a:srgbClr val="000000"/>
                          </a:solidFill>
                          <a:effectLst/>
                          <a:latin typeface="+mn-lt"/>
                          <a:ea typeface="Times New Roman" panose="02020603050405020304" pitchFamily="18" charset="0"/>
                          <a:cs typeface="Times New Roman" panose="02020603050405020304" pitchFamily="18" charset="0"/>
                        </a:rPr>
                        <a:t>General and specific traffic rules of the site;</a:t>
                      </a:r>
                      <a:endParaRPr lang="en-US" sz="1400" dirty="0">
                        <a:solidFill>
                          <a:srgbClr val="000000"/>
                        </a:solidFill>
                        <a:effectLst/>
                        <a:latin typeface="+mn-lt"/>
                        <a:ea typeface="Times New Roman" panose="02020603050405020304" pitchFamily="18" charset="0"/>
                        <a:cs typeface="Times New Roman" panose="02020603050405020304" pitchFamily="18" charset="0"/>
                      </a:endParaRPr>
                    </a:p>
                    <a:p>
                      <a:pPr marL="541338" lvl="0" indent="-285750">
                        <a:buFont typeface="Wingdings" panose="05000000000000000000" pitchFamily="2" charset="2"/>
                        <a:buChar char="§"/>
                      </a:pPr>
                      <a:r>
                        <a:rPr lang="en-GB" sz="1400" dirty="0">
                          <a:solidFill>
                            <a:srgbClr val="000000"/>
                          </a:solidFill>
                          <a:effectLst/>
                          <a:latin typeface="+mn-lt"/>
                          <a:ea typeface="Times New Roman" panose="02020603050405020304" pitchFamily="18" charset="0"/>
                          <a:cs typeface="Times New Roman" panose="02020603050405020304" pitchFamily="18" charset="0"/>
                        </a:rPr>
                        <a:t>Roadways and any potential restrictions (e.g. size, dimensions or weight of the vehicles and motorised machines);</a:t>
                      </a:r>
                      <a:endParaRPr lang="en-US" sz="1400" dirty="0">
                        <a:solidFill>
                          <a:srgbClr val="000000"/>
                        </a:solidFill>
                        <a:effectLst/>
                        <a:latin typeface="+mn-lt"/>
                        <a:ea typeface="Times New Roman" panose="02020603050405020304" pitchFamily="18" charset="0"/>
                        <a:cs typeface="Times New Roman" panose="02020603050405020304" pitchFamily="18" charset="0"/>
                      </a:endParaRPr>
                    </a:p>
                    <a:p>
                      <a:pPr marL="541338" lvl="0" indent="-285750">
                        <a:buFont typeface="Wingdings" panose="05000000000000000000" pitchFamily="2" charset="2"/>
                        <a:buChar char="§"/>
                      </a:pPr>
                      <a:r>
                        <a:rPr lang="en-GB" sz="1400" dirty="0">
                          <a:solidFill>
                            <a:srgbClr val="000000"/>
                          </a:solidFill>
                          <a:effectLst/>
                          <a:latin typeface="+mn-lt"/>
                          <a:ea typeface="Times New Roman" panose="02020603050405020304" pitchFamily="18" charset="0"/>
                          <a:cs typeface="Times New Roman" panose="02020603050405020304" pitchFamily="18" charset="0"/>
                        </a:rPr>
                        <a:t>Passage frequencies; </a:t>
                      </a:r>
                      <a:endParaRPr lang="en-US" sz="1400" dirty="0">
                        <a:solidFill>
                          <a:srgbClr val="000000"/>
                        </a:solidFill>
                        <a:effectLst/>
                        <a:latin typeface="+mn-lt"/>
                        <a:ea typeface="Times New Roman" panose="02020603050405020304" pitchFamily="18" charset="0"/>
                        <a:cs typeface="Times New Roman" panose="02020603050405020304" pitchFamily="18" charset="0"/>
                      </a:endParaRPr>
                    </a:p>
                    <a:p>
                      <a:pPr marL="541338" lvl="0" indent="-285750">
                        <a:buFont typeface="Wingdings" panose="05000000000000000000" pitchFamily="2" charset="2"/>
                        <a:buChar char="§"/>
                      </a:pPr>
                      <a:r>
                        <a:rPr lang="en-GB" sz="1400" dirty="0">
                          <a:solidFill>
                            <a:srgbClr val="000000"/>
                          </a:solidFill>
                          <a:effectLst/>
                          <a:latin typeface="+mn-lt"/>
                          <a:ea typeface="Times New Roman" panose="02020603050405020304" pitchFamily="18" charset="0"/>
                          <a:cs typeface="Times New Roman" panose="02020603050405020304" pitchFamily="18" charset="0"/>
                        </a:rPr>
                        <a:t>Accident history and relevant return on experience (REX).</a:t>
                      </a:r>
                      <a:endParaRPr lang="en-US" sz="1400" dirty="0">
                        <a:solidFill>
                          <a:srgbClr val="000000"/>
                        </a:solidFill>
                        <a:effectLst/>
                        <a:latin typeface="+mn-lt"/>
                        <a:ea typeface="Times New Roman" panose="02020603050405020304" pitchFamily="18" charset="0"/>
                        <a:cs typeface="Times New Roman" panose="02020603050405020304" pitchFamily="18" charset="0"/>
                      </a:endParaRPr>
                    </a:p>
                    <a:p>
                      <a:pPr marL="541338" indent="-285750">
                        <a:buFont typeface="Wingdings" panose="05000000000000000000" pitchFamily="2" charset="2"/>
                        <a:buChar char="§"/>
                      </a:pPr>
                      <a:r>
                        <a:rPr lang="en-GB" sz="1400" dirty="0">
                          <a:solidFill>
                            <a:srgbClr val="000000"/>
                          </a:solidFill>
                          <a:effectLst/>
                          <a:latin typeface="+mn-lt"/>
                          <a:ea typeface="Times New Roman" panose="02020603050405020304" pitchFamily="18" charset="0"/>
                          <a:cs typeface="Times New Roman" panose="02020603050405020304" pitchFamily="18" charset="0"/>
                        </a:rPr>
                        <a:t>They are reviewed regularly and after modification (temporary or permanent) of one or more of the elements mentioned above.</a:t>
                      </a:r>
                      <a:endParaRPr lang="fr-FR" sz="1400" dirty="0">
                        <a:solidFill>
                          <a:srgbClr val="000000"/>
                        </a:solidFill>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11" name="ZoneTexte 21">
            <a:extLst>
              <a:ext uri="{FF2B5EF4-FFF2-40B4-BE49-F238E27FC236}">
                <a16:creationId xmlns:a16="http://schemas.microsoft.com/office/drawing/2014/main" id="{17E9DFC9-C60F-4457-B3A2-CB22731FE3B8}"/>
              </a:ext>
            </a:extLst>
          </p:cNvPr>
          <p:cNvSpPr txBox="1"/>
          <p:nvPr/>
        </p:nvSpPr>
        <p:spPr>
          <a:xfrm rot="19448902">
            <a:off x="512228" y="1804230"/>
            <a:ext cx="604653" cy="307777"/>
          </a:xfrm>
          <a:prstGeom prst="rect">
            <a:avLst/>
          </a:prstGeom>
          <a:noFill/>
        </p:spPr>
        <p:txBody>
          <a:bodyPr wrap="none" rtlCol="0">
            <a:spAutoFit/>
          </a:bodyPr>
          <a:lstStyle/>
          <a:p>
            <a:r>
              <a:rPr lang="fr-FR" sz="1400" b="1" dirty="0">
                <a:solidFill>
                  <a:srgbClr val="00B050"/>
                </a:solidFill>
              </a:rPr>
              <a:t>NEW</a:t>
            </a:r>
          </a:p>
        </p:txBody>
      </p:sp>
      <p:sp>
        <p:nvSpPr>
          <p:cNvPr id="17" name="Rectangle 16">
            <a:extLst>
              <a:ext uri="{FF2B5EF4-FFF2-40B4-BE49-F238E27FC236}">
                <a16:creationId xmlns:a16="http://schemas.microsoft.com/office/drawing/2014/main" id="{CEA46C25-C84C-41D7-8D85-5706EE014231}"/>
              </a:ext>
            </a:extLst>
          </p:cNvPr>
          <p:cNvSpPr/>
          <p:nvPr/>
        </p:nvSpPr>
        <p:spPr>
          <a:xfrm>
            <a:off x="1271464" y="3203797"/>
            <a:ext cx="7260321" cy="307777"/>
          </a:xfrm>
          <a:prstGeom prst="rect">
            <a:avLst/>
          </a:prstGeom>
        </p:spPr>
        <p:txBody>
          <a:bodyPr wrap="none">
            <a:spAutoFit/>
          </a:bodyPr>
          <a:lstStyle/>
          <a:p>
            <a:pPr algn="l">
              <a:spcBef>
                <a:spcPts val="600"/>
              </a:spcBef>
              <a:spcAft>
                <a:spcPts val="600"/>
              </a:spcAft>
            </a:pPr>
            <a:r>
              <a:rPr lang="fr-FR" sz="1400" b="0" u="sng" dirty="0">
                <a:solidFill>
                  <a:srgbClr val="FF0000"/>
                </a:solidFill>
              </a:rPr>
              <a:t>New </a:t>
            </a:r>
            <a:r>
              <a:rPr lang="fr-FR" sz="1400" b="0" u="sng" dirty="0" err="1">
                <a:solidFill>
                  <a:srgbClr val="FF0000"/>
                </a:solidFill>
              </a:rPr>
              <a:t>requirement</a:t>
            </a:r>
            <a:r>
              <a:rPr lang="fr-FR" sz="1400" b="0" u="sng" dirty="0">
                <a:solidFill>
                  <a:srgbClr val="FF0000"/>
                </a:solidFill>
              </a:rPr>
              <a:t> for all branches </a:t>
            </a:r>
            <a:r>
              <a:rPr lang="fr-FR" sz="1400" u="sng" dirty="0">
                <a:solidFill>
                  <a:srgbClr val="FF0000"/>
                </a:solidFill>
              </a:rPr>
              <a:t>(</a:t>
            </a:r>
            <a:r>
              <a:rPr lang="fr-FR" sz="1400" u="sng" dirty="0" err="1">
                <a:solidFill>
                  <a:srgbClr val="FF0000"/>
                </a:solidFill>
              </a:rPr>
              <a:t>systematic</a:t>
            </a:r>
            <a:r>
              <a:rPr lang="fr-FR" sz="1400" u="sng" dirty="0">
                <a:solidFill>
                  <a:srgbClr val="FF0000"/>
                </a:solidFill>
              </a:rPr>
              <a:t> </a:t>
            </a:r>
            <a:r>
              <a:rPr lang="fr-FR" sz="1400" u="sng" dirty="0" err="1">
                <a:solidFill>
                  <a:srgbClr val="FF0000"/>
                </a:solidFill>
              </a:rPr>
              <a:t>risk</a:t>
            </a:r>
            <a:r>
              <a:rPr lang="fr-FR" sz="1400" u="sng" dirty="0">
                <a:solidFill>
                  <a:srgbClr val="FF0000"/>
                </a:solidFill>
              </a:rPr>
              <a:t> </a:t>
            </a:r>
            <a:r>
              <a:rPr lang="fr-FR" sz="1400" u="sng" dirty="0" err="1">
                <a:solidFill>
                  <a:srgbClr val="FF0000"/>
                </a:solidFill>
              </a:rPr>
              <a:t>analysis</a:t>
            </a:r>
            <a:r>
              <a:rPr lang="fr-FR" sz="1400" u="sng" dirty="0">
                <a:solidFill>
                  <a:srgbClr val="FF0000"/>
                </a:solidFill>
              </a:rPr>
              <a:t> not </a:t>
            </a:r>
            <a:r>
              <a:rPr lang="fr-FR" sz="1400" u="sng" dirty="0" err="1">
                <a:solidFill>
                  <a:srgbClr val="FF0000"/>
                </a:solidFill>
              </a:rPr>
              <a:t>formalised</a:t>
            </a:r>
            <a:r>
              <a:rPr lang="fr-FR" sz="1400" u="sng" dirty="0">
                <a:solidFill>
                  <a:srgbClr val="FF0000"/>
                </a:solidFill>
              </a:rPr>
              <a:t> in </a:t>
            </a:r>
            <a:r>
              <a:rPr lang="fr-FR" sz="1400" u="sng" dirty="0" err="1">
                <a:solidFill>
                  <a:srgbClr val="FF0000"/>
                </a:solidFill>
              </a:rPr>
              <a:t>existing</a:t>
            </a:r>
            <a:r>
              <a:rPr lang="fr-FR" sz="1400" u="sng" dirty="0">
                <a:solidFill>
                  <a:srgbClr val="FF0000"/>
                </a:solidFill>
              </a:rPr>
              <a:t> CR)</a:t>
            </a:r>
          </a:p>
        </p:txBody>
      </p:sp>
      <p:graphicFrame>
        <p:nvGraphicFramePr>
          <p:cNvPr id="13" name="Tableau 12">
            <a:extLst>
              <a:ext uri="{FF2B5EF4-FFF2-40B4-BE49-F238E27FC236}">
                <a16:creationId xmlns:a16="http://schemas.microsoft.com/office/drawing/2014/main" id="{AB714005-CC36-4217-9B25-76007DEE7825}"/>
              </a:ext>
            </a:extLst>
          </p:cNvPr>
          <p:cNvGraphicFramePr>
            <a:graphicFrameLocks noGrp="1"/>
          </p:cNvGraphicFramePr>
          <p:nvPr>
            <p:extLst>
              <p:ext uri="{D42A27DB-BD31-4B8C-83A1-F6EECF244321}">
                <p14:modId xmlns:p14="http://schemas.microsoft.com/office/powerpoint/2010/main" val="2273527294"/>
              </p:ext>
            </p:extLst>
          </p:nvPr>
        </p:nvGraphicFramePr>
        <p:xfrm>
          <a:off x="1339626" y="3956262"/>
          <a:ext cx="9870326" cy="1497542"/>
        </p:xfrm>
        <a:graphic>
          <a:graphicData uri="http://schemas.openxmlformats.org/drawingml/2006/table">
            <a:tbl>
              <a:tblPr firstRow="1" firstCol="1" bandRow="1"/>
              <a:tblGrid>
                <a:gridCol w="9870326">
                  <a:extLst>
                    <a:ext uri="{9D8B030D-6E8A-4147-A177-3AD203B41FA5}">
                      <a16:colId xmlns:a16="http://schemas.microsoft.com/office/drawing/2014/main" val="2553427521"/>
                    </a:ext>
                  </a:extLst>
                </a:gridCol>
              </a:tblGrid>
              <a:tr h="430742">
                <a:tc>
                  <a:txBody>
                    <a:bodyPr/>
                    <a:lstStyle/>
                    <a:p>
                      <a:pPr marR="58420" algn="just">
                        <a:lnSpc>
                          <a:spcPct val="115000"/>
                        </a:lnSpc>
                        <a:spcBef>
                          <a:spcPts val="600"/>
                        </a:spcBef>
                        <a:spcAft>
                          <a:spcPts val="300"/>
                        </a:spcAft>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en-GB"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Requirement </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3.1.2 : </a:t>
                      </a:r>
                      <a:r>
                        <a:rPr lang="en-GB"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Identification of Risk Control Measures</a:t>
                      </a:r>
                      <a:endPar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340084">
                <a:tc>
                  <a:txBody>
                    <a:bodyPr/>
                    <a:lstStyle/>
                    <a:p>
                      <a:r>
                        <a:rPr lang="en-GB" sz="1400" dirty="0">
                          <a:solidFill>
                            <a:srgbClr val="000000"/>
                          </a:solidFill>
                          <a:effectLst/>
                          <a:latin typeface="+mn-lt"/>
                          <a:ea typeface="Times New Roman" panose="02020603050405020304" pitchFamily="18" charset="0"/>
                          <a:cs typeface="Times New Roman" panose="02020603050405020304" pitchFamily="18" charset="0"/>
                        </a:rPr>
                        <a:t>Based on the results of the risk analysis, risk control measures are implemented in order to: </a:t>
                      </a:r>
                      <a:endParaRPr lang="en-US" sz="1400" dirty="0">
                        <a:solidFill>
                          <a:srgbClr val="000000"/>
                        </a:solidFill>
                        <a:effectLst/>
                        <a:latin typeface="+mn-lt"/>
                        <a:ea typeface="Times New Roman" panose="02020603050405020304" pitchFamily="18" charset="0"/>
                        <a:cs typeface="Times New Roman" panose="02020603050405020304" pitchFamily="18" charset="0"/>
                      </a:endParaRPr>
                    </a:p>
                    <a:p>
                      <a:pPr marL="541338" lvl="0" indent="-285750">
                        <a:buFont typeface="Wingdings" panose="05000000000000000000" pitchFamily="2" charset="2"/>
                        <a:buChar char="§"/>
                      </a:pPr>
                      <a:r>
                        <a:rPr lang="en-GB" sz="1400" dirty="0">
                          <a:solidFill>
                            <a:srgbClr val="000000"/>
                          </a:solidFill>
                          <a:effectLst/>
                          <a:latin typeface="+mn-lt"/>
                          <a:ea typeface="Times New Roman" panose="02020603050405020304" pitchFamily="18" charset="0"/>
                          <a:cs typeface="Times New Roman" panose="02020603050405020304" pitchFamily="18" charset="0"/>
                        </a:rPr>
                        <a:t>Reduce, to the extent possible, the number of vehicles authorised to circulate on site;</a:t>
                      </a:r>
                      <a:endParaRPr lang="en-US" sz="1400" dirty="0">
                        <a:solidFill>
                          <a:srgbClr val="000000"/>
                        </a:solidFill>
                        <a:effectLst/>
                        <a:latin typeface="+mn-lt"/>
                        <a:ea typeface="Times New Roman" panose="02020603050405020304" pitchFamily="18" charset="0"/>
                        <a:cs typeface="Times New Roman" panose="02020603050405020304" pitchFamily="18" charset="0"/>
                      </a:endParaRPr>
                    </a:p>
                    <a:p>
                      <a:pPr marL="541338" lvl="0" indent="-285750">
                        <a:buFont typeface="Wingdings" panose="05000000000000000000" pitchFamily="2" charset="2"/>
                        <a:buChar char="§"/>
                      </a:pPr>
                      <a:r>
                        <a:rPr lang="en-GB" sz="1400" dirty="0">
                          <a:solidFill>
                            <a:srgbClr val="000000"/>
                          </a:solidFill>
                          <a:effectLst/>
                          <a:latin typeface="+mn-lt"/>
                          <a:ea typeface="Times New Roman" panose="02020603050405020304" pitchFamily="18" charset="0"/>
                          <a:cs typeface="Times New Roman" panose="02020603050405020304" pitchFamily="18" charset="0"/>
                        </a:rPr>
                        <a:t>Optimise the traffic flow (in particular, by reducing the number of crossings and the travel distance);</a:t>
                      </a:r>
                      <a:endParaRPr lang="en-US" sz="1400" dirty="0">
                        <a:solidFill>
                          <a:srgbClr val="000000"/>
                        </a:solidFill>
                        <a:effectLst/>
                        <a:latin typeface="+mn-lt"/>
                        <a:ea typeface="Times New Roman" panose="02020603050405020304" pitchFamily="18" charset="0"/>
                        <a:cs typeface="Times New Roman" panose="02020603050405020304" pitchFamily="18" charset="0"/>
                      </a:endParaRPr>
                    </a:p>
                    <a:p>
                      <a:pPr marL="541338" lvl="0" indent="-285750">
                        <a:buFont typeface="Wingdings" panose="05000000000000000000" pitchFamily="2" charset="2"/>
                        <a:buChar char="§"/>
                      </a:pPr>
                      <a:r>
                        <a:rPr lang="en-GB" sz="1400" dirty="0">
                          <a:solidFill>
                            <a:srgbClr val="000000"/>
                          </a:solidFill>
                          <a:effectLst/>
                          <a:latin typeface="+mn-lt"/>
                          <a:ea typeface="Times New Roman" panose="02020603050405020304" pitchFamily="18" charset="0"/>
                          <a:cs typeface="Times New Roman" panose="02020603050405020304" pitchFamily="18" charset="0"/>
                        </a:rPr>
                        <a:t>Protect the parts of the installations exposed to risks;</a:t>
                      </a:r>
                      <a:endParaRPr lang="en-US" sz="1400" dirty="0">
                        <a:solidFill>
                          <a:srgbClr val="000000"/>
                        </a:solidFill>
                        <a:effectLst/>
                        <a:latin typeface="+mn-lt"/>
                        <a:ea typeface="Times New Roman" panose="02020603050405020304" pitchFamily="18" charset="0"/>
                        <a:cs typeface="Times New Roman" panose="02020603050405020304" pitchFamily="18" charset="0"/>
                      </a:endParaRPr>
                    </a:p>
                    <a:p>
                      <a:pPr marL="541338" lvl="0" indent="-285750">
                        <a:buFont typeface="Wingdings" panose="05000000000000000000" pitchFamily="2" charset="2"/>
                        <a:buChar char="§"/>
                      </a:pPr>
                      <a:r>
                        <a:rPr lang="en-GB" sz="1400" dirty="0">
                          <a:solidFill>
                            <a:srgbClr val="000000"/>
                          </a:solidFill>
                          <a:effectLst/>
                          <a:latin typeface="+mn-lt"/>
                          <a:ea typeface="Times New Roman" panose="02020603050405020304" pitchFamily="18" charset="0"/>
                          <a:cs typeface="Times New Roman" panose="02020603050405020304" pitchFamily="18" charset="0"/>
                        </a:rPr>
                        <a:t>Define rules concerning the types and zones used by vehicles and motorised machines.</a:t>
                      </a:r>
                      <a:endParaRPr lang="fr-FR" sz="1400" dirty="0">
                        <a:solidFill>
                          <a:srgbClr val="000000"/>
                        </a:solidFill>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20" name="ZoneTexte 21">
            <a:extLst>
              <a:ext uri="{FF2B5EF4-FFF2-40B4-BE49-F238E27FC236}">
                <a16:creationId xmlns:a16="http://schemas.microsoft.com/office/drawing/2014/main" id="{17E9DFC9-C60F-4457-B3A2-CB22731FE3B8}"/>
              </a:ext>
            </a:extLst>
          </p:cNvPr>
          <p:cNvSpPr txBox="1"/>
          <p:nvPr/>
        </p:nvSpPr>
        <p:spPr>
          <a:xfrm rot="19448902">
            <a:off x="589436" y="4551145"/>
            <a:ext cx="604653" cy="307777"/>
          </a:xfrm>
          <a:prstGeom prst="rect">
            <a:avLst/>
          </a:prstGeom>
          <a:noFill/>
        </p:spPr>
        <p:txBody>
          <a:bodyPr wrap="none" rtlCol="0">
            <a:spAutoFit/>
          </a:bodyPr>
          <a:lstStyle/>
          <a:p>
            <a:r>
              <a:rPr lang="fr-FR" sz="1400" b="1" dirty="0">
                <a:solidFill>
                  <a:srgbClr val="00B050"/>
                </a:solidFill>
              </a:rPr>
              <a:t>NEW</a:t>
            </a:r>
          </a:p>
        </p:txBody>
      </p:sp>
      <p:sp>
        <p:nvSpPr>
          <p:cNvPr id="21" name="Rectangle 20">
            <a:extLst>
              <a:ext uri="{FF2B5EF4-FFF2-40B4-BE49-F238E27FC236}">
                <a16:creationId xmlns:a16="http://schemas.microsoft.com/office/drawing/2014/main" id="{CEA46C25-C84C-41D7-8D85-5706EE014231}"/>
              </a:ext>
            </a:extLst>
          </p:cNvPr>
          <p:cNvSpPr/>
          <p:nvPr/>
        </p:nvSpPr>
        <p:spPr>
          <a:xfrm>
            <a:off x="1271464" y="5517232"/>
            <a:ext cx="6202339" cy="307777"/>
          </a:xfrm>
          <a:prstGeom prst="rect">
            <a:avLst/>
          </a:prstGeom>
        </p:spPr>
        <p:txBody>
          <a:bodyPr wrap="none">
            <a:spAutoFit/>
          </a:bodyPr>
          <a:lstStyle/>
          <a:p>
            <a:pPr algn="l">
              <a:spcBef>
                <a:spcPts val="600"/>
              </a:spcBef>
              <a:spcAft>
                <a:spcPts val="600"/>
              </a:spcAft>
            </a:pPr>
            <a:r>
              <a:rPr lang="fr-FR" sz="1400" b="0" u="sng" dirty="0">
                <a:solidFill>
                  <a:srgbClr val="FF0000"/>
                </a:solidFill>
              </a:rPr>
              <a:t>New </a:t>
            </a:r>
            <a:r>
              <a:rPr lang="fr-FR" sz="1400" b="0" u="sng" dirty="0" err="1">
                <a:solidFill>
                  <a:srgbClr val="FF0000"/>
                </a:solidFill>
              </a:rPr>
              <a:t>requirement</a:t>
            </a:r>
            <a:r>
              <a:rPr lang="fr-FR" sz="1400" b="0" u="sng" dirty="0">
                <a:solidFill>
                  <a:srgbClr val="FF0000"/>
                </a:solidFill>
              </a:rPr>
              <a:t> for all branches </a:t>
            </a:r>
            <a:r>
              <a:rPr lang="fr-FR" sz="1400" u="sng" dirty="0">
                <a:solidFill>
                  <a:srgbClr val="FF0000"/>
                </a:solidFill>
              </a:rPr>
              <a:t>(formalisation of the </a:t>
            </a:r>
            <a:r>
              <a:rPr lang="fr-FR" sz="1400" u="sng" dirty="0" err="1">
                <a:solidFill>
                  <a:srgbClr val="FF0000"/>
                </a:solidFill>
              </a:rPr>
              <a:t>risk</a:t>
            </a:r>
            <a:r>
              <a:rPr lang="fr-FR" sz="1400" u="sng" dirty="0">
                <a:solidFill>
                  <a:srgbClr val="FF0000"/>
                </a:solidFill>
              </a:rPr>
              <a:t> </a:t>
            </a:r>
            <a:r>
              <a:rPr lang="fr-FR" sz="1400" u="sng" dirty="0" err="1">
                <a:solidFill>
                  <a:srgbClr val="FF0000"/>
                </a:solidFill>
              </a:rPr>
              <a:t>analysis</a:t>
            </a:r>
            <a:r>
              <a:rPr lang="fr-FR" sz="1400" u="sng" dirty="0">
                <a:solidFill>
                  <a:srgbClr val="FF0000"/>
                </a:solidFill>
              </a:rPr>
              <a:t> process)</a:t>
            </a:r>
          </a:p>
        </p:txBody>
      </p:sp>
    </p:spTree>
    <p:extLst>
      <p:ext uri="{BB962C8B-B14F-4D97-AF65-F5344CB8AC3E}">
        <p14:creationId xmlns:p14="http://schemas.microsoft.com/office/powerpoint/2010/main" val="8335904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a:t>
            </a:r>
          </a:p>
        </p:txBody>
      </p:sp>
      <p:graphicFrame>
        <p:nvGraphicFramePr>
          <p:cNvPr id="10" name="Tableau 9">
            <a:extLst>
              <a:ext uri="{FF2B5EF4-FFF2-40B4-BE49-F238E27FC236}">
                <a16:creationId xmlns:a16="http://schemas.microsoft.com/office/drawing/2014/main" id="{D57D23BC-8A76-4A13-BA3F-018B7EB681B9}"/>
              </a:ext>
            </a:extLst>
          </p:cNvPr>
          <p:cNvGraphicFramePr>
            <a:graphicFrameLocks noGrp="1"/>
          </p:cNvGraphicFramePr>
          <p:nvPr>
            <p:extLst>
              <p:ext uri="{D42A27DB-BD31-4B8C-83A1-F6EECF244321}">
                <p14:modId xmlns:p14="http://schemas.microsoft.com/office/powerpoint/2010/main" val="4292575178"/>
              </p:ext>
            </p:extLst>
          </p:nvPr>
        </p:nvGraphicFramePr>
        <p:xfrm>
          <a:off x="374396" y="636581"/>
          <a:ext cx="11089231" cy="985306"/>
        </p:xfrm>
        <a:graphic>
          <a:graphicData uri="http://schemas.openxmlformats.org/drawingml/2006/table">
            <a:tbl>
              <a:tblPr firstRow="1" firstCol="1" bandRow="1"/>
              <a:tblGrid>
                <a:gridCol w="11089231">
                  <a:extLst>
                    <a:ext uri="{9D8B030D-6E8A-4147-A177-3AD203B41FA5}">
                      <a16:colId xmlns:a16="http://schemas.microsoft.com/office/drawing/2014/main" val="2553427521"/>
                    </a:ext>
                  </a:extLst>
                </a:gridCol>
              </a:tblGrid>
              <a:tr h="345226">
                <a:tc>
                  <a:txBody>
                    <a:bodyPr/>
                    <a:lstStyle/>
                    <a:p>
                      <a:pPr marR="58420" algn="just">
                        <a:lnSpc>
                          <a:spcPct val="115000"/>
                        </a:lnSpc>
                        <a:spcBef>
                          <a:spcPts val="600"/>
                        </a:spcBef>
                        <a:spcAft>
                          <a:spcPts val="300"/>
                        </a:spcAft>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en-GB"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Requirement </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3.1.3 : </a:t>
                      </a:r>
                      <a:r>
                        <a:rPr lang="en-GB"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Site Traffic Plan and Rules</a:t>
                      </a:r>
                      <a:endPar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340084">
                <a:tc>
                  <a:txBody>
                    <a:bodyPr/>
                    <a:lstStyle/>
                    <a:p>
                      <a:r>
                        <a:rPr lang="en-GB" sz="1400" dirty="0">
                          <a:solidFill>
                            <a:srgbClr val="000000"/>
                          </a:solidFill>
                          <a:effectLst/>
                          <a:latin typeface="+mn-lt"/>
                          <a:ea typeface="Times New Roman" panose="02020603050405020304" pitchFamily="18" charset="0"/>
                          <a:cs typeface="Times New Roman" panose="02020603050405020304" pitchFamily="18" charset="0"/>
                        </a:rPr>
                        <a:t>The traffic plan and rules are defined, taking into account the risk analysis and the identified risk control measures.</a:t>
                      </a:r>
                      <a:endParaRPr lang="en-US" sz="1400" dirty="0">
                        <a:solidFill>
                          <a:srgbClr val="000000"/>
                        </a:solidFill>
                        <a:effectLst/>
                        <a:latin typeface="+mn-lt"/>
                        <a:ea typeface="Times New Roman" panose="02020603050405020304" pitchFamily="18" charset="0"/>
                        <a:cs typeface="Times New Roman" panose="02020603050405020304" pitchFamily="18" charset="0"/>
                      </a:endParaRPr>
                    </a:p>
                    <a:p>
                      <a:r>
                        <a:rPr lang="en-GB" sz="1400" dirty="0">
                          <a:solidFill>
                            <a:srgbClr val="000000"/>
                          </a:solidFill>
                          <a:effectLst/>
                          <a:latin typeface="+mn-lt"/>
                          <a:ea typeface="Times New Roman" panose="02020603050405020304" pitchFamily="18" charset="0"/>
                          <a:cs typeface="Times New Roman" panose="02020603050405020304" pitchFamily="18" charset="0"/>
                        </a:rPr>
                        <a:t>As a minimum, the provisions provided in </a:t>
                      </a:r>
                      <a:r>
                        <a:rPr lang="en-GB" sz="1400" b="1" dirty="0">
                          <a:solidFill>
                            <a:srgbClr val="000000"/>
                          </a:solidFill>
                          <a:effectLst/>
                          <a:latin typeface="+mn-lt"/>
                          <a:ea typeface="Times New Roman" panose="02020603050405020304" pitchFamily="18" charset="0"/>
                          <a:cs typeface="Times New Roman" panose="02020603050405020304" pitchFamily="18" charset="0"/>
                        </a:rPr>
                        <a:t>Appendix 1 and 2 </a:t>
                      </a:r>
                      <a:r>
                        <a:rPr lang="en-GB" sz="1400" dirty="0">
                          <a:solidFill>
                            <a:srgbClr val="000000"/>
                          </a:solidFill>
                          <a:effectLst/>
                          <a:latin typeface="+mn-lt"/>
                          <a:ea typeface="Times New Roman" panose="02020603050405020304" pitchFamily="18" charset="0"/>
                          <a:cs typeface="Times New Roman" panose="02020603050405020304" pitchFamily="18" charset="0"/>
                        </a:rPr>
                        <a:t>are taken into account to establish site traffic rules.</a:t>
                      </a:r>
                      <a:endParaRPr lang="en-US" sz="1400" dirty="0">
                        <a:solidFill>
                          <a:srgbClr val="000000"/>
                        </a:solidFill>
                        <a:effectLst/>
                        <a:latin typeface="+mn-lt"/>
                        <a:ea typeface="Times New Roman" panose="02020603050405020304" pitchFamily="18" charset="0"/>
                        <a:cs typeface="Times New Roman" panose="02020603050405020304" pitchFamily="18" charset="0"/>
                      </a:endParaRPr>
                    </a:p>
                    <a:p>
                      <a:r>
                        <a:rPr lang="en-GB" sz="1400" dirty="0">
                          <a:solidFill>
                            <a:srgbClr val="000000"/>
                          </a:solidFill>
                          <a:effectLst/>
                          <a:latin typeface="+mn-lt"/>
                          <a:ea typeface="Times New Roman" panose="02020603050405020304" pitchFamily="18" charset="0"/>
                          <a:cs typeface="Times New Roman" panose="02020603050405020304" pitchFamily="18" charset="0"/>
                        </a:rPr>
                        <a:t>The site traffic plan is implemented in a visible and comprehensible manner. </a:t>
                      </a:r>
                      <a:endParaRPr lang="fr-FR" sz="1400" dirty="0">
                        <a:solidFill>
                          <a:srgbClr val="000000"/>
                        </a:solidFill>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18" name="Rectangle 17">
            <a:extLst>
              <a:ext uri="{FF2B5EF4-FFF2-40B4-BE49-F238E27FC236}">
                <a16:creationId xmlns:a16="http://schemas.microsoft.com/office/drawing/2014/main" id="{E377A463-457F-494E-BCCA-C429ABF6A7CC}"/>
              </a:ext>
            </a:extLst>
          </p:cNvPr>
          <p:cNvSpPr/>
          <p:nvPr/>
        </p:nvSpPr>
        <p:spPr>
          <a:xfrm>
            <a:off x="374395" y="1681063"/>
            <a:ext cx="2395207" cy="307777"/>
          </a:xfrm>
          <a:prstGeom prst="rect">
            <a:avLst/>
          </a:prstGeom>
        </p:spPr>
        <p:txBody>
          <a:bodyPr wrap="none">
            <a:spAutoFit/>
          </a:bodyPr>
          <a:lstStyle/>
          <a:p>
            <a:pPr algn="l">
              <a:spcBef>
                <a:spcPts val="600"/>
              </a:spcBef>
              <a:spcAft>
                <a:spcPts val="600"/>
              </a:spcAft>
            </a:pPr>
            <a:r>
              <a:rPr lang="fr-FR" sz="1400" u="sng" dirty="0">
                <a:solidFill>
                  <a:srgbClr val="FF0000"/>
                </a:solidFill>
              </a:rPr>
              <a:t>EP, GRP: new </a:t>
            </a:r>
            <a:r>
              <a:rPr lang="fr-FR" sz="1400" u="sng" dirty="0" err="1">
                <a:solidFill>
                  <a:srgbClr val="FF0000"/>
                </a:solidFill>
              </a:rPr>
              <a:t>requirement</a:t>
            </a:r>
            <a:r>
              <a:rPr lang="fr-FR" sz="1400" u="sng" dirty="0">
                <a:solidFill>
                  <a:srgbClr val="FF0000"/>
                </a:solidFill>
              </a:rPr>
              <a:t> </a:t>
            </a:r>
          </a:p>
        </p:txBody>
      </p:sp>
      <p:graphicFrame>
        <p:nvGraphicFramePr>
          <p:cNvPr id="12" name="Tableau 11">
            <a:extLst>
              <a:ext uri="{FF2B5EF4-FFF2-40B4-BE49-F238E27FC236}">
                <a16:creationId xmlns:a16="http://schemas.microsoft.com/office/drawing/2014/main" id="{AB714005-CC36-4217-9B25-76007DEE7825}"/>
              </a:ext>
            </a:extLst>
          </p:cNvPr>
          <p:cNvGraphicFramePr>
            <a:graphicFrameLocks noGrp="1"/>
          </p:cNvGraphicFramePr>
          <p:nvPr>
            <p:extLst>
              <p:ext uri="{D42A27DB-BD31-4B8C-83A1-F6EECF244321}">
                <p14:modId xmlns:p14="http://schemas.microsoft.com/office/powerpoint/2010/main" val="779992469"/>
              </p:ext>
            </p:extLst>
          </p:nvPr>
        </p:nvGraphicFramePr>
        <p:xfrm>
          <a:off x="374395" y="2360040"/>
          <a:ext cx="11089232" cy="3474720"/>
        </p:xfrm>
        <a:graphic>
          <a:graphicData uri="http://schemas.openxmlformats.org/drawingml/2006/table">
            <a:tbl>
              <a:tblPr firstRow="1" firstCol="1" bandRow="1"/>
              <a:tblGrid>
                <a:gridCol w="11089232">
                  <a:extLst>
                    <a:ext uri="{9D8B030D-6E8A-4147-A177-3AD203B41FA5}">
                      <a16:colId xmlns:a16="http://schemas.microsoft.com/office/drawing/2014/main" val="2553427521"/>
                    </a:ext>
                  </a:extLst>
                </a:gridCol>
              </a:tblGrid>
              <a:tr h="430742">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Appendix</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1: </a:t>
                      </a:r>
                      <a:r>
                        <a:rPr lang="en-GB"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Minimum General Provisions for Site Traffic</a:t>
                      </a:r>
                      <a:endParaRPr lang="en-US"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endParaRPr>
                    </a:p>
                    <a:p>
                      <a:endParaRPr lang="en-US"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389696">
                <a:tc>
                  <a:txBody>
                    <a:bodyPr/>
                    <a:lstStyle/>
                    <a:p>
                      <a:pPr marL="285750" marR="0" lvl="0" indent="-285750" algn="l" defTabSz="91440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GB" sz="1400" b="0" dirty="0">
                          <a:solidFill>
                            <a:schemeClr val="tx1"/>
                          </a:solidFill>
                          <a:latin typeface="+mn-lt"/>
                          <a:ea typeface="+mn-ea"/>
                          <a:cs typeface="+mn-cs"/>
                        </a:rPr>
                        <a:t>Local traffic regulations are applicable </a:t>
                      </a:r>
                      <a:r>
                        <a:rPr lang="fr-FR" sz="1400" b="0" dirty="0">
                          <a:solidFill>
                            <a:schemeClr val="tx1"/>
                          </a:solidFill>
                          <a:latin typeface="+mn-lt"/>
                          <a:ea typeface="+mn-ea"/>
                          <a:cs typeface="+mn-cs"/>
                        </a:rPr>
                        <a:t>(</a:t>
                      </a:r>
                      <a:r>
                        <a:rPr lang="fr-FR" sz="1400" u="sng" dirty="0">
                          <a:solidFill>
                            <a:srgbClr val="FF0000"/>
                          </a:solidFill>
                        </a:rPr>
                        <a:t>MS, GRP : new </a:t>
                      </a:r>
                      <a:r>
                        <a:rPr lang="fr-FR" sz="1400" u="sng" dirty="0" err="1">
                          <a:solidFill>
                            <a:srgbClr val="FF0000"/>
                          </a:solidFill>
                        </a:rPr>
                        <a:t>requirement</a:t>
                      </a:r>
                      <a:r>
                        <a:rPr lang="fr-FR" sz="1400" u="sng" dirty="0">
                          <a:solidFill>
                            <a:srgbClr val="FF0000"/>
                          </a:solidFill>
                        </a:rPr>
                        <a:t> </a:t>
                      </a:r>
                      <a:r>
                        <a:rPr lang="fr-FR" sz="1400" b="0" dirty="0">
                          <a:solidFill>
                            <a:schemeClr val="tx1"/>
                          </a:solidFill>
                          <a:latin typeface="+mn-lt"/>
                          <a:ea typeface="+mn-ea"/>
                          <a:cs typeface="+mn-cs"/>
                        </a:rPr>
                        <a:t>)</a:t>
                      </a: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GB" sz="1400" b="0" dirty="0">
                          <a:solidFill>
                            <a:schemeClr val="tx1"/>
                          </a:solidFill>
                          <a:latin typeface="+mn-lt"/>
                          <a:ea typeface="+mn-ea"/>
                          <a:cs typeface="+mn-cs"/>
                        </a:rPr>
                        <a:t>Only authorised vehicles can access the site (excluding unenclosed, exterior parking lots). Private vehicles are not allowed to circulate on site, </a:t>
                      </a:r>
                      <a:r>
                        <a:rPr lang="fr-FR" sz="1400" b="1" dirty="0">
                          <a:solidFill>
                            <a:srgbClr val="00B050"/>
                          </a:solidFill>
                        </a:rPr>
                        <a:t>NEW</a:t>
                      </a:r>
                      <a:endParaRPr lang="fr-FR" sz="1400" b="0" dirty="0">
                        <a:solidFill>
                          <a:schemeClr val="tx1"/>
                        </a:solidFill>
                        <a:latin typeface="+mn-lt"/>
                        <a:ea typeface="+mn-ea"/>
                        <a:cs typeface="+mn-cs"/>
                      </a:endParaRP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GB" sz="1400" b="0" dirty="0">
                          <a:solidFill>
                            <a:schemeClr val="tx1"/>
                          </a:solidFill>
                          <a:latin typeface="+mn-lt"/>
                          <a:ea typeface="+mn-ea"/>
                          <a:cs typeface="+mn-cs"/>
                        </a:rPr>
                        <a:t>The separation between motorised vehicle roadways and pedestrian or bicycle roadways is prioritised, and the number of crossings is minimised</a:t>
                      </a:r>
                      <a:r>
                        <a:rPr lang="fr-FR" sz="1400" b="0" dirty="0">
                          <a:solidFill>
                            <a:schemeClr val="tx1"/>
                          </a:solidFill>
                          <a:latin typeface="+mn-lt"/>
                          <a:ea typeface="+mn-ea"/>
                          <a:cs typeface="+mn-cs"/>
                        </a:rPr>
                        <a:t> </a:t>
                      </a:r>
                      <a:r>
                        <a:rPr lang="fr-FR" sz="1400" b="1" dirty="0">
                          <a:solidFill>
                            <a:srgbClr val="00B050"/>
                          </a:solidFill>
                        </a:rPr>
                        <a:t>NEW</a:t>
                      </a:r>
                      <a:endParaRPr lang="fr-FR" sz="1400" b="0" dirty="0">
                        <a:solidFill>
                          <a:schemeClr val="tx1"/>
                        </a:solidFill>
                        <a:latin typeface="+mn-lt"/>
                        <a:ea typeface="+mn-ea"/>
                        <a:cs typeface="+mn-cs"/>
                      </a:endParaRPr>
                    </a:p>
                    <a:p>
                      <a:pPr marL="285750" marR="0" lvl="0" indent="-285750" algn="l" defTabSz="91440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GB" sz="1400" b="0" dirty="0">
                          <a:solidFill>
                            <a:schemeClr val="tx1"/>
                          </a:solidFill>
                          <a:latin typeface="+mn-lt"/>
                          <a:ea typeface="+mn-ea"/>
                          <a:cs typeface="+mn-cs"/>
                        </a:rPr>
                        <a:t>Roadways with high pedestrian flow are, as a minimum, demarcated or identified by ground markings</a:t>
                      </a:r>
                      <a:r>
                        <a:rPr lang="fr-FR" sz="1400" b="0" dirty="0">
                          <a:solidFill>
                            <a:schemeClr val="tx1"/>
                          </a:solidFill>
                          <a:latin typeface="+mn-lt"/>
                          <a:ea typeface="+mn-ea"/>
                          <a:cs typeface="+mn-cs"/>
                        </a:rPr>
                        <a:t>  (</a:t>
                      </a:r>
                      <a:r>
                        <a:rPr lang="fr-FR" sz="1400" u="sng" dirty="0">
                          <a:solidFill>
                            <a:srgbClr val="FF0000"/>
                          </a:solidFill>
                        </a:rPr>
                        <a:t>EP, GRP,</a:t>
                      </a:r>
                      <a:r>
                        <a:rPr lang="fr-FR" sz="1400" u="sng" baseline="0" dirty="0">
                          <a:solidFill>
                            <a:srgbClr val="FF0000"/>
                          </a:solidFill>
                        </a:rPr>
                        <a:t> RC</a:t>
                      </a:r>
                      <a:r>
                        <a:rPr lang="fr-FR" sz="1400" u="sng" dirty="0">
                          <a:solidFill>
                            <a:srgbClr val="FF0000"/>
                          </a:solidFill>
                        </a:rPr>
                        <a:t>: new </a:t>
                      </a:r>
                      <a:r>
                        <a:rPr lang="fr-FR" sz="1400" u="sng" dirty="0" err="1">
                          <a:solidFill>
                            <a:srgbClr val="FF0000"/>
                          </a:solidFill>
                        </a:rPr>
                        <a:t>requirement</a:t>
                      </a:r>
                      <a:r>
                        <a:rPr lang="fr-FR" sz="1400" u="sng" dirty="0">
                          <a:solidFill>
                            <a:srgbClr val="FF0000"/>
                          </a:solidFill>
                        </a:rPr>
                        <a:t> </a:t>
                      </a:r>
                      <a:r>
                        <a:rPr lang="fr-FR" sz="1400" b="0" dirty="0">
                          <a:solidFill>
                            <a:schemeClr val="tx1"/>
                          </a:solidFill>
                          <a:latin typeface="+mn-lt"/>
                          <a:ea typeface="+mn-ea"/>
                          <a:cs typeface="+mn-cs"/>
                        </a:rPr>
                        <a:t>)</a:t>
                      </a:r>
                    </a:p>
                    <a:p>
                      <a:pPr marL="285750" marR="0" lvl="0" indent="-285750" algn="l" defTabSz="91440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GB" sz="1400" b="0" dirty="0">
                          <a:solidFill>
                            <a:schemeClr val="tx1"/>
                          </a:solidFill>
                          <a:latin typeface="+mn-lt"/>
                          <a:ea typeface="+mn-ea"/>
                          <a:cs typeface="+mn-cs"/>
                        </a:rPr>
                        <a:t>Speed limits are defined and cannot exceed</a:t>
                      </a:r>
                      <a:r>
                        <a:rPr lang="fr-FR" sz="1400" b="0" dirty="0">
                          <a:solidFill>
                            <a:schemeClr val="tx1"/>
                          </a:solidFill>
                          <a:latin typeface="+mn-lt"/>
                          <a:ea typeface="+mn-ea"/>
                          <a:cs typeface="+mn-cs"/>
                        </a:rPr>
                        <a:t>:</a:t>
                      </a:r>
                      <a:r>
                        <a:rPr lang="fr-FR" sz="1400" b="0" dirty="0">
                          <a:solidFill>
                            <a:srgbClr val="FF0000"/>
                          </a:solidFill>
                          <a:latin typeface="+mn-lt"/>
                          <a:ea typeface="+mn-ea"/>
                          <a:cs typeface="+mn-cs"/>
                        </a:rPr>
                        <a:t> (</a:t>
                      </a:r>
                      <a:r>
                        <a:rPr lang="fr-FR" sz="1400" u="sng" dirty="0">
                          <a:solidFill>
                            <a:srgbClr val="FF0000"/>
                          </a:solidFill>
                        </a:rPr>
                        <a:t>GRP, EP: new </a:t>
                      </a:r>
                      <a:r>
                        <a:rPr lang="fr-FR" sz="1400" u="sng" dirty="0" err="1">
                          <a:solidFill>
                            <a:srgbClr val="FF0000"/>
                          </a:solidFill>
                        </a:rPr>
                        <a:t>requirement</a:t>
                      </a:r>
                      <a:r>
                        <a:rPr lang="fr-FR" sz="1400" u="sng" dirty="0">
                          <a:solidFill>
                            <a:srgbClr val="FF0000"/>
                          </a:solidFill>
                        </a:rPr>
                        <a:t> . For MS the </a:t>
                      </a:r>
                      <a:r>
                        <a:rPr lang="fr-FR" sz="1400" u="sng" dirty="0" err="1">
                          <a:solidFill>
                            <a:srgbClr val="FF0000"/>
                          </a:solidFill>
                        </a:rPr>
                        <a:t>actual</a:t>
                      </a:r>
                      <a:r>
                        <a:rPr lang="fr-FR" sz="1400" u="sng" dirty="0">
                          <a:solidFill>
                            <a:srgbClr val="FF0000"/>
                          </a:solidFill>
                        </a:rPr>
                        <a:t> </a:t>
                      </a:r>
                      <a:r>
                        <a:rPr lang="fr-FR" sz="1400" u="sng" dirty="0" err="1">
                          <a:solidFill>
                            <a:srgbClr val="FF0000"/>
                          </a:solidFill>
                        </a:rPr>
                        <a:t>limit</a:t>
                      </a:r>
                      <a:r>
                        <a:rPr lang="fr-FR" sz="1400" u="sng" dirty="0">
                          <a:solidFill>
                            <a:srgbClr val="FF0000"/>
                          </a:solidFill>
                        </a:rPr>
                        <a:t> </a:t>
                      </a:r>
                      <a:r>
                        <a:rPr lang="fr-FR" sz="1400" u="sng" dirty="0" err="1">
                          <a:solidFill>
                            <a:srgbClr val="FF0000"/>
                          </a:solidFill>
                        </a:rPr>
                        <a:t>is</a:t>
                      </a:r>
                      <a:r>
                        <a:rPr lang="fr-FR" sz="1400" u="sng" dirty="0">
                          <a:solidFill>
                            <a:srgbClr val="FF0000"/>
                          </a:solidFill>
                        </a:rPr>
                        <a:t> </a:t>
                      </a:r>
                      <a:r>
                        <a:rPr lang="fr-FR" sz="1400" u="sng" dirty="0" err="1">
                          <a:solidFill>
                            <a:srgbClr val="FF0000"/>
                          </a:solidFill>
                        </a:rPr>
                        <a:t>fixed</a:t>
                      </a:r>
                      <a:r>
                        <a:rPr lang="fr-FR" sz="1400" u="sng" dirty="0">
                          <a:solidFill>
                            <a:srgbClr val="FF0000"/>
                          </a:solidFill>
                        </a:rPr>
                        <a:t> at </a:t>
                      </a:r>
                      <a:r>
                        <a:rPr lang="fr-FR" sz="1400" u="sng" baseline="0" dirty="0">
                          <a:solidFill>
                            <a:srgbClr val="FF0000"/>
                          </a:solidFill>
                        </a:rPr>
                        <a:t>25 km/h)</a:t>
                      </a:r>
                      <a:endParaRPr lang="en-US" sz="1400" b="0" dirty="0">
                        <a:solidFill>
                          <a:schemeClr val="tx1"/>
                        </a:solidFill>
                        <a:latin typeface="+mn-lt"/>
                        <a:ea typeface="+mn-ea"/>
                        <a:cs typeface="+mn-cs"/>
                      </a:endParaRPr>
                    </a:p>
                    <a:p>
                      <a:pPr marL="719138" lvl="2" indent="-177800">
                        <a:buFont typeface="Arial" panose="020B0604020202020204" pitchFamily="34" charset="0"/>
                        <a:buChar char="•"/>
                      </a:pPr>
                      <a:r>
                        <a:rPr lang="en-GB" sz="1400" b="0" i="0" dirty="0">
                          <a:solidFill>
                            <a:schemeClr val="tx1"/>
                          </a:solidFill>
                          <a:latin typeface="+mn-lt"/>
                          <a:ea typeface="+mn-ea"/>
                          <a:cs typeface="+mn-cs"/>
                        </a:rPr>
                        <a:t>30 km/h (18 miles/h) on free roadways (excluding roads connecting separate sites); and</a:t>
                      </a:r>
                      <a:endParaRPr lang="en-US" sz="1400" b="0" i="0" dirty="0">
                        <a:solidFill>
                          <a:schemeClr val="tx1"/>
                        </a:solidFill>
                        <a:latin typeface="+mn-lt"/>
                        <a:ea typeface="+mn-ea"/>
                        <a:cs typeface="+mn-cs"/>
                      </a:endParaRPr>
                    </a:p>
                    <a:p>
                      <a:pPr marL="711200" marR="0" lvl="0" indent="-174625"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b="0" i="0" dirty="0">
                          <a:solidFill>
                            <a:schemeClr val="tx1"/>
                          </a:solidFill>
                          <a:latin typeface="+mn-lt"/>
                          <a:ea typeface="+mn-ea"/>
                          <a:cs typeface="+mn-cs"/>
                        </a:rPr>
                        <a:t>10 km/h (6 miles/h) on regulated roadways subject to authorisation as well as in work areas and zones where pedestrians are present.</a:t>
                      </a:r>
                      <a:endParaRPr lang="en-US" sz="1400" b="0" i="0" dirty="0">
                        <a:solidFill>
                          <a:schemeClr val="tx1"/>
                        </a:solidFill>
                        <a:latin typeface="+mn-lt"/>
                        <a:ea typeface="+mn-ea"/>
                        <a:cs typeface="+mn-cs"/>
                      </a:endParaRP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GB" sz="1400" b="0" i="0" dirty="0">
                          <a:solidFill>
                            <a:schemeClr val="tx1"/>
                          </a:solidFill>
                          <a:latin typeface="+mn-lt"/>
                          <a:ea typeface="+mn-ea"/>
                          <a:cs typeface="+mn-cs"/>
                        </a:rPr>
                        <a:t>The seat belt is fastened by all occupants when the vehicle or motorised machine is in motion</a:t>
                      </a:r>
                      <a:r>
                        <a:rPr lang="fr-FR" sz="1400" b="0" i="0" dirty="0">
                          <a:solidFill>
                            <a:schemeClr val="tx1"/>
                          </a:solidFill>
                          <a:latin typeface="+mn-lt"/>
                          <a:ea typeface="+mn-ea"/>
                          <a:cs typeface="+mn-cs"/>
                        </a:rPr>
                        <a:t> </a:t>
                      </a:r>
                      <a:r>
                        <a:rPr lang="fr-FR" sz="1400" b="1" dirty="0">
                          <a:solidFill>
                            <a:srgbClr val="00B050"/>
                          </a:solidFill>
                        </a:rPr>
                        <a:t>NEW (l’exigence s’applique aussi aux engins)</a:t>
                      </a:r>
                      <a:r>
                        <a:rPr lang="fr-FR" sz="1400" b="0" i="1" dirty="0">
                          <a:solidFill>
                            <a:schemeClr val="tx1"/>
                          </a:solidFill>
                          <a:latin typeface="+mn-lt"/>
                          <a:ea typeface="+mn-ea"/>
                          <a:cs typeface="+mn-cs"/>
                        </a:rPr>
                        <a:t> ;</a:t>
                      </a:r>
                      <a:endParaRPr lang="en-US" sz="1400" b="0" i="1" dirty="0">
                        <a:solidFill>
                          <a:schemeClr val="tx1"/>
                        </a:solidFill>
                        <a:latin typeface="+mn-lt"/>
                        <a:ea typeface="+mn-ea"/>
                        <a:cs typeface="+mn-cs"/>
                      </a:endParaRP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GB" sz="1400" b="0" i="0" dirty="0">
                          <a:solidFill>
                            <a:schemeClr val="tx1"/>
                          </a:solidFill>
                          <a:latin typeface="+mn-lt"/>
                          <a:ea typeface="+mn-ea"/>
                          <a:cs typeface="+mn-cs"/>
                        </a:rPr>
                        <a:t>The use of radio link systems, walkie-talkies (except listening mode) and/or mobile phones with or without hands-free devices (hands-free, Bluetooth, etc.) while driving is prohibited (active use of radio link or walkie-talkies is permitted in emergency situation</a:t>
                      </a:r>
                      <a:r>
                        <a:rPr lang="fr-FR" sz="1400" b="0" i="0" dirty="0">
                          <a:solidFill>
                            <a:schemeClr val="tx1"/>
                          </a:solidFill>
                          <a:latin typeface="+mn-lt"/>
                          <a:ea typeface="+mn-ea"/>
                          <a:cs typeface="+mn-cs"/>
                        </a:rPr>
                        <a:t>) </a:t>
                      </a:r>
                      <a:r>
                        <a:rPr lang="fr-FR" sz="1400" b="0" dirty="0">
                          <a:solidFill>
                            <a:schemeClr val="tx1"/>
                          </a:solidFill>
                          <a:latin typeface="+mn-lt"/>
                          <a:ea typeface="+mn-ea"/>
                          <a:cs typeface="+mn-cs"/>
                        </a:rPr>
                        <a:t>(</a:t>
                      </a:r>
                      <a:r>
                        <a:rPr lang="fr-FR" sz="1400" u="sng" dirty="0">
                          <a:solidFill>
                            <a:srgbClr val="FF0000"/>
                          </a:solidFill>
                        </a:rPr>
                        <a:t>MS, GRP:  new </a:t>
                      </a:r>
                      <a:r>
                        <a:rPr lang="fr-FR" sz="1400" u="sng" dirty="0" err="1">
                          <a:solidFill>
                            <a:srgbClr val="FF0000"/>
                          </a:solidFill>
                        </a:rPr>
                        <a:t>requirement</a:t>
                      </a:r>
                      <a:r>
                        <a:rPr lang="fr-FR" sz="1400" b="0" dirty="0">
                          <a:solidFill>
                            <a:schemeClr val="tx1"/>
                          </a:solidFill>
                          <a:latin typeface="+mn-lt"/>
                          <a:ea typeface="+mn-ea"/>
                          <a:cs typeface="+mn-cs"/>
                        </a:rPr>
                        <a:t>)</a:t>
                      </a:r>
                      <a:endParaRPr lang="fr-FR" sz="1400" b="0" i="1" dirty="0">
                        <a:solidFill>
                          <a:schemeClr val="tx1"/>
                        </a:solidFill>
                        <a:latin typeface="+mn-lt"/>
                        <a:ea typeface="+mn-ea"/>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lang="fr-FR" sz="1400" b="0" dirty="0">
                        <a:solidFill>
                          <a:schemeClr val="tx1"/>
                        </a:solidFill>
                        <a:latin typeface="+mn-lt"/>
                        <a:ea typeface="+mn-ea"/>
                        <a:cs typeface="+mn-cs"/>
                      </a:endParaRPr>
                    </a:p>
                    <a:p>
                      <a:endPar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Tree>
    <p:extLst>
      <p:ext uri="{BB962C8B-B14F-4D97-AF65-F5344CB8AC3E}">
        <p14:creationId xmlns:p14="http://schemas.microsoft.com/office/powerpoint/2010/main" val="602273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a:t>
            </a:r>
          </a:p>
        </p:txBody>
      </p:sp>
      <p:graphicFrame>
        <p:nvGraphicFramePr>
          <p:cNvPr id="12" name="Tableau 11">
            <a:extLst>
              <a:ext uri="{FF2B5EF4-FFF2-40B4-BE49-F238E27FC236}">
                <a16:creationId xmlns:a16="http://schemas.microsoft.com/office/drawing/2014/main" id="{AB714005-CC36-4217-9B25-76007DEE7825}"/>
              </a:ext>
            </a:extLst>
          </p:cNvPr>
          <p:cNvGraphicFramePr>
            <a:graphicFrameLocks noGrp="1"/>
          </p:cNvGraphicFramePr>
          <p:nvPr>
            <p:extLst>
              <p:ext uri="{D42A27DB-BD31-4B8C-83A1-F6EECF244321}">
                <p14:modId xmlns:p14="http://schemas.microsoft.com/office/powerpoint/2010/main" val="447977490"/>
              </p:ext>
            </p:extLst>
          </p:nvPr>
        </p:nvGraphicFramePr>
        <p:xfrm>
          <a:off x="551384" y="1052736"/>
          <a:ext cx="11089232" cy="2088232"/>
        </p:xfrm>
        <a:graphic>
          <a:graphicData uri="http://schemas.openxmlformats.org/drawingml/2006/table">
            <a:tbl>
              <a:tblPr firstRow="1" firstCol="1" bandRow="1"/>
              <a:tblGrid>
                <a:gridCol w="11089232">
                  <a:extLst>
                    <a:ext uri="{9D8B030D-6E8A-4147-A177-3AD203B41FA5}">
                      <a16:colId xmlns:a16="http://schemas.microsoft.com/office/drawing/2014/main" val="2553427521"/>
                    </a:ext>
                  </a:extLst>
                </a:gridCol>
              </a:tblGrid>
              <a:tr h="2088232">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Appendix</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1: </a:t>
                      </a:r>
                      <a:r>
                        <a:rPr lang="en-GB"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Specific Provisions for Parking on Site</a:t>
                      </a:r>
                      <a:endParaRPr lang="en-US"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endParaRPr>
                    </a:p>
                    <a:p>
                      <a:endPar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endParaRPr>
                    </a:p>
                    <a:p>
                      <a:pPr marL="285750" marR="0" lvl="0" indent="-285750" algn="l" defTabSz="91440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GB" sz="1400" b="0" dirty="0">
                          <a:solidFill>
                            <a:schemeClr val="tx1"/>
                          </a:solidFill>
                          <a:latin typeface="+mn-lt"/>
                          <a:ea typeface="+mn-ea"/>
                          <a:cs typeface="+mn-cs"/>
                        </a:rPr>
                        <a:t>Vehicles are parked exclusively in the spaces reserved for this purpose</a:t>
                      </a:r>
                      <a:r>
                        <a:rPr lang="fr-FR" sz="1400" b="0" dirty="0">
                          <a:solidFill>
                            <a:schemeClr val="tx1"/>
                          </a:solidFill>
                          <a:latin typeface="+mn-lt"/>
                          <a:ea typeface="+mn-ea"/>
                          <a:cs typeface="+mn-cs"/>
                        </a:rPr>
                        <a:t> (</a:t>
                      </a:r>
                      <a:r>
                        <a:rPr lang="fr-FR" sz="1400" u="sng" dirty="0">
                          <a:solidFill>
                            <a:srgbClr val="FF0000"/>
                          </a:solidFill>
                        </a:rPr>
                        <a:t>GRP, EP, MS : new </a:t>
                      </a:r>
                      <a:r>
                        <a:rPr lang="fr-FR" sz="1400" u="sng" dirty="0" err="1">
                          <a:solidFill>
                            <a:srgbClr val="FF0000"/>
                          </a:solidFill>
                        </a:rPr>
                        <a:t>requirement</a:t>
                      </a:r>
                      <a:r>
                        <a:rPr lang="fr-FR" sz="1400" u="sng" dirty="0">
                          <a:solidFill>
                            <a:srgbClr val="FF0000"/>
                          </a:solidFill>
                        </a:rPr>
                        <a:t> </a:t>
                      </a:r>
                      <a:r>
                        <a:rPr lang="fr-FR" sz="1400" b="0" dirty="0">
                          <a:solidFill>
                            <a:schemeClr val="tx1"/>
                          </a:solidFill>
                          <a:latin typeface="+mn-lt"/>
                          <a:ea typeface="+mn-ea"/>
                          <a:cs typeface="+mn-cs"/>
                        </a:rPr>
                        <a:t>)</a:t>
                      </a:r>
                      <a:r>
                        <a:rPr lang="fr-FR" sz="1400" b="0" baseline="0" dirty="0">
                          <a:solidFill>
                            <a:schemeClr val="tx1"/>
                          </a:solidFill>
                          <a:latin typeface="+mn-lt"/>
                          <a:ea typeface="+mn-ea"/>
                          <a:cs typeface="+mn-cs"/>
                        </a:rPr>
                        <a:t> </a:t>
                      </a:r>
                      <a:endParaRPr lang="en-US" sz="1400" b="0" dirty="0">
                        <a:solidFill>
                          <a:schemeClr val="tx1"/>
                        </a:solidFill>
                        <a:latin typeface="+mn-lt"/>
                        <a:ea typeface="+mn-ea"/>
                        <a:cs typeface="+mn-cs"/>
                      </a:endParaRP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GB" sz="1400" b="0" dirty="0">
                          <a:solidFill>
                            <a:schemeClr val="tx1"/>
                          </a:solidFill>
                          <a:latin typeface="+mn-lt"/>
                          <a:ea typeface="+mn-ea"/>
                          <a:cs typeface="+mn-cs"/>
                        </a:rPr>
                        <a:t>Vehicles and motorised machines are not parked in front of any building or production unit access, in front of access points and walkways, or near fire-fighting facilities</a:t>
                      </a:r>
                      <a:r>
                        <a:rPr lang="fr-FR" sz="1400" b="0" dirty="0">
                          <a:solidFill>
                            <a:schemeClr val="tx1"/>
                          </a:solidFill>
                          <a:latin typeface="+mn-lt"/>
                          <a:ea typeface="+mn-ea"/>
                          <a:cs typeface="+mn-cs"/>
                        </a:rPr>
                        <a:t> (</a:t>
                      </a:r>
                      <a:r>
                        <a:rPr lang="fr-FR" sz="1400" u="sng" dirty="0">
                          <a:solidFill>
                            <a:srgbClr val="FF0000"/>
                          </a:solidFill>
                        </a:rPr>
                        <a:t>GRP, EP, MS : new </a:t>
                      </a:r>
                      <a:r>
                        <a:rPr lang="fr-FR" sz="1400" u="sng" dirty="0" err="1">
                          <a:solidFill>
                            <a:srgbClr val="FF0000"/>
                          </a:solidFill>
                        </a:rPr>
                        <a:t>requirement</a:t>
                      </a:r>
                      <a:r>
                        <a:rPr lang="fr-FR" sz="1400" u="sng" dirty="0">
                          <a:solidFill>
                            <a:srgbClr val="FF0000"/>
                          </a:solidFill>
                        </a:rPr>
                        <a:t> </a:t>
                      </a:r>
                      <a:r>
                        <a:rPr lang="fr-FR" sz="1400" b="0" dirty="0">
                          <a:solidFill>
                            <a:schemeClr val="tx1"/>
                          </a:solidFill>
                          <a:latin typeface="+mn-lt"/>
                          <a:ea typeface="+mn-ea"/>
                          <a:cs typeface="+mn-cs"/>
                        </a:rPr>
                        <a:t>)</a:t>
                      </a:r>
                      <a:r>
                        <a:rPr lang="fr-FR" sz="1400" b="0" baseline="0" dirty="0">
                          <a:solidFill>
                            <a:schemeClr val="tx1"/>
                          </a:solidFill>
                          <a:latin typeface="+mn-lt"/>
                          <a:ea typeface="+mn-ea"/>
                          <a:cs typeface="+mn-cs"/>
                        </a:rPr>
                        <a:t> </a:t>
                      </a:r>
                      <a:r>
                        <a:rPr lang="fr-FR" sz="1400" b="0" dirty="0">
                          <a:solidFill>
                            <a:schemeClr val="tx1"/>
                          </a:solidFill>
                          <a:latin typeface="+mn-lt"/>
                          <a:ea typeface="+mn-ea"/>
                          <a:cs typeface="+mn-cs"/>
                        </a:rPr>
                        <a:t>.</a:t>
                      </a:r>
                      <a:endParaRPr lang="en-US" sz="1400" b="0" dirty="0">
                        <a:solidFill>
                          <a:schemeClr val="tx1"/>
                        </a:solidFill>
                        <a:latin typeface="+mn-lt"/>
                        <a:ea typeface="+mn-ea"/>
                        <a:cs typeface="+mn-cs"/>
                      </a:endParaRPr>
                    </a:p>
                    <a:p>
                      <a:pPr marL="285750" marR="0" lvl="0" indent="-285750" algn="l" defTabSz="91440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GB" sz="1400" b="0" dirty="0">
                          <a:solidFill>
                            <a:schemeClr val="tx1"/>
                          </a:solidFill>
                          <a:latin typeface="+mn-lt"/>
                          <a:ea typeface="+mn-ea"/>
                          <a:cs typeface="+mn-cs"/>
                        </a:rPr>
                        <a:t>Vehicles are parked in such a way that they can leave the parking space in a forward motion. When parked, the parking brake is activated </a:t>
                      </a:r>
                      <a:r>
                        <a:rPr lang="fr-FR" sz="1400" b="0" dirty="0">
                          <a:solidFill>
                            <a:schemeClr val="tx1"/>
                          </a:solidFill>
                          <a:latin typeface="+mn-lt"/>
                          <a:ea typeface="+mn-ea"/>
                          <a:cs typeface="+mn-cs"/>
                        </a:rPr>
                        <a:t>(</a:t>
                      </a:r>
                      <a:r>
                        <a:rPr lang="fr-FR" sz="1400" u="sng" dirty="0">
                          <a:solidFill>
                            <a:srgbClr val="FF0000"/>
                          </a:solidFill>
                        </a:rPr>
                        <a:t>GRP : new </a:t>
                      </a:r>
                      <a:r>
                        <a:rPr lang="fr-FR" sz="1400" u="sng" dirty="0" err="1">
                          <a:solidFill>
                            <a:srgbClr val="FF0000"/>
                          </a:solidFill>
                        </a:rPr>
                        <a:t>requirement</a:t>
                      </a:r>
                      <a:r>
                        <a:rPr lang="fr-FR" sz="1400" u="sng" dirty="0">
                          <a:solidFill>
                            <a:srgbClr val="FF0000"/>
                          </a:solidFill>
                        </a:rPr>
                        <a:t> </a:t>
                      </a:r>
                      <a:r>
                        <a:rPr lang="fr-FR" sz="1400" b="0" dirty="0">
                          <a:solidFill>
                            <a:schemeClr val="tx1"/>
                          </a:solidFill>
                          <a:latin typeface="+mn-lt"/>
                          <a:ea typeface="+mn-ea"/>
                          <a:cs typeface="+mn-cs"/>
                        </a:rPr>
                        <a:t>)</a:t>
                      </a:r>
                    </a:p>
                    <a:p>
                      <a:pPr marL="285750" marR="0" lvl="0" indent="-285750" algn="l" defTabSz="91440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GB" sz="1400" b="0" dirty="0">
                          <a:solidFill>
                            <a:schemeClr val="tx1"/>
                          </a:solidFill>
                          <a:latin typeface="+mn-lt"/>
                          <a:ea typeface="+mn-ea"/>
                          <a:cs typeface="+mn-cs"/>
                        </a:rPr>
                        <a:t>Vehicles and motorised machines parked in a regulated roadway are not locked. Keys and any start codes are placed in a visible position </a:t>
                      </a:r>
                      <a:r>
                        <a:rPr lang="fr-FR" sz="1400" b="0" dirty="0">
                          <a:solidFill>
                            <a:schemeClr val="tx1"/>
                          </a:solidFill>
                          <a:latin typeface="+mn-lt"/>
                          <a:ea typeface="+mn-ea"/>
                          <a:cs typeface="+mn-cs"/>
                        </a:rPr>
                        <a:t>(</a:t>
                      </a:r>
                      <a:r>
                        <a:rPr lang="fr-FR" sz="1400" u="sng" dirty="0">
                          <a:solidFill>
                            <a:srgbClr val="FF0000"/>
                          </a:solidFill>
                        </a:rPr>
                        <a:t>MS, GRP, EP : new </a:t>
                      </a:r>
                      <a:r>
                        <a:rPr lang="fr-FR" sz="1400" u="sng" dirty="0" err="1">
                          <a:solidFill>
                            <a:srgbClr val="FF0000"/>
                          </a:solidFill>
                        </a:rPr>
                        <a:t>requirement</a:t>
                      </a:r>
                      <a:r>
                        <a:rPr lang="fr-FR" sz="1400" u="sng" dirty="0">
                          <a:solidFill>
                            <a:srgbClr val="FF0000"/>
                          </a:solidFill>
                        </a:rPr>
                        <a:t> </a:t>
                      </a:r>
                      <a:r>
                        <a:rPr lang="fr-FR" sz="1400" b="0" dirty="0">
                          <a:solidFill>
                            <a:schemeClr val="tx1"/>
                          </a:solidFill>
                          <a:latin typeface="+mn-lt"/>
                          <a:ea typeface="+mn-ea"/>
                          <a:cs typeface="+mn-cs"/>
                        </a:rPr>
                        <a:t>)</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bl>
          </a:graphicData>
        </a:graphic>
      </p:graphicFrame>
    </p:spTree>
    <p:extLst>
      <p:ext uri="{BB962C8B-B14F-4D97-AF65-F5344CB8AC3E}">
        <p14:creationId xmlns:p14="http://schemas.microsoft.com/office/powerpoint/2010/main" val="4025791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a:t>
            </a:r>
          </a:p>
        </p:txBody>
      </p:sp>
      <p:graphicFrame>
        <p:nvGraphicFramePr>
          <p:cNvPr id="6" name="Tableau 5">
            <a:extLst>
              <a:ext uri="{FF2B5EF4-FFF2-40B4-BE49-F238E27FC236}">
                <a16:creationId xmlns:a16="http://schemas.microsoft.com/office/drawing/2014/main" id="{AB714005-CC36-4217-9B25-76007DEE7825}"/>
              </a:ext>
            </a:extLst>
          </p:cNvPr>
          <p:cNvGraphicFramePr>
            <a:graphicFrameLocks noGrp="1"/>
          </p:cNvGraphicFramePr>
          <p:nvPr>
            <p:extLst>
              <p:ext uri="{D42A27DB-BD31-4B8C-83A1-F6EECF244321}">
                <p14:modId xmlns:p14="http://schemas.microsoft.com/office/powerpoint/2010/main" val="3755208227"/>
              </p:ext>
            </p:extLst>
          </p:nvPr>
        </p:nvGraphicFramePr>
        <p:xfrm>
          <a:off x="551384" y="836712"/>
          <a:ext cx="11089232" cy="3230880"/>
        </p:xfrm>
        <a:graphic>
          <a:graphicData uri="http://schemas.openxmlformats.org/drawingml/2006/table">
            <a:tbl>
              <a:tblPr firstRow="1" firstCol="1" bandRow="1"/>
              <a:tblGrid>
                <a:gridCol w="11089232">
                  <a:extLst>
                    <a:ext uri="{9D8B030D-6E8A-4147-A177-3AD203B41FA5}">
                      <a16:colId xmlns:a16="http://schemas.microsoft.com/office/drawing/2014/main" val="2553427521"/>
                    </a:ext>
                  </a:extLst>
                </a:gridCol>
              </a:tblGrid>
              <a:tr h="2088232">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Appendix</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1: </a:t>
                      </a:r>
                      <a:r>
                        <a:rPr lang="en-GB"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Specific Provisions for Motorised Machines, Particularly Forklifts</a:t>
                      </a:r>
                      <a:endPar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endParaRP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GB" sz="1400" b="0" dirty="0">
                          <a:solidFill>
                            <a:schemeClr val="tx1"/>
                          </a:solidFill>
                          <a:latin typeface="+mn-lt"/>
                          <a:ea typeface="+mn-ea"/>
                          <a:cs typeface="+mn-cs"/>
                        </a:rPr>
                        <a:t>Motorised machines are not moved if their equipment is unsafe or deployed in an extended position </a:t>
                      </a:r>
                      <a:r>
                        <a:rPr lang="fr-FR" sz="1400" b="0" dirty="0">
                          <a:solidFill>
                            <a:schemeClr val="tx1"/>
                          </a:solidFill>
                          <a:latin typeface="+mn-lt"/>
                          <a:ea typeface="+mn-ea"/>
                          <a:cs typeface="+mn-cs"/>
                        </a:rPr>
                        <a:t> </a:t>
                      </a:r>
                      <a:r>
                        <a:rPr lang="fr-FR" sz="1400" b="1" dirty="0">
                          <a:solidFill>
                            <a:srgbClr val="00B050"/>
                          </a:solidFill>
                        </a:rPr>
                        <a:t>NEW (l’exigence  existe</a:t>
                      </a:r>
                      <a:r>
                        <a:rPr lang="fr-FR" sz="1400" b="1" baseline="0" dirty="0">
                          <a:solidFill>
                            <a:srgbClr val="00B050"/>
                          </a:solidFill>
                        </a:rPr>
                        <a:t> pour MS mais que pour les chariots)</a:t>
                      </a:r>
                      <a:r>
                        <a:rPr lang="fr-FR" sz="1400" b="0" dirty="0">
                          <a:solidFill>
                            <a:schemeClr val="tx1"/>
                          </a:solidFill>
                          <a:latin typeface="+mn-lt"/>
                          <a:ea typeface="+mn-ea"/>
                          <a:cs typeface="+mn-cs"/>
                        </a:rPr>
                        <a:t>.</a:t>
                      </a:r>
                      <a:endParaRPr lang="en-US" sz="1400" b="0" dirty="0">
                        <a:solidFill>
                          <a:schemeClr val="tx1"/>
                        </a:solidFill>
                        <a:latin typeface="+mn-lt"/>
                        <a:ea typeface="+mn-ea"/>
                        <a:cs typeface="+mn-cs"/>
                      </a:endParaRPr>
                    </a:p>
                    <a:p>
                      <a:pPr marL="285750" marR="0" lvl="0" indent="-285750" algn="l" defTabSz="91440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GB" sz="1400" b="0" dirty="0">
                          <a:solidFill>
                            <a:schemeClr val="tx1"/>
                          </a:solidFill>
                          <a:latin typeface="+mn-lt"/>
                          <a:ea typeface="+mn-ea"/>
                          <a:cs typeface="+mn-cs"/>
                        </a:rPr>
                        <a:t>Motorised machines are not moved if their equipment is unsafe or deployed in an extended position</a:t>
                      </a:r>
                      <a:r>
                        <a:rPr lang="fr-FR" sz="1400" b="0" dirty="0">
                          <a:solidFill>
                            <a:schemeClr val="tx1"/>
                          </a:solidFill>
                          <a:latin typeface="+mn-lt"/>
                          <a:ea typeface="+mn-ea"/>
                          <a:cs typeface="+mn-cs"/>
                        </a:rPr>
                        <a:t> (</a:t>
                      </a:r>
                      <a:r>
                        <a:rPr lang="fr-FR" sz="1400" u="sng" dirty="0">
                          <a:solidFill>
                            <a:srgbClr val="FF0000"/>
                          </a:solidFill>
                        </a:rPr>
                        <a:t>RC, GRP, EP : new </a:t>
                      </a:r>
                      <a:r>
                        <a:rPr lang="fr-FR" sz="1400" u="sng" dirty="0" err="1">
                          <a:solidFill>
                            <a:srgbClr val="FF0000"/>
                          </a:solidFill>
                        </a:rPr>
                        <a:t>requirement</a:t>
                      </a:r>
                      <a:r>
                        <a:rPr lang="fr-FR" sz="1400" u="sng" dirty="0">
                          <a:solidFill>
                            <a:srgbClr val="FF0000"/>
                          </a:solidFill>
                        </a:rPr>
                        <a:t> </a:t>
                      </a:r>
                      <a:r>
                        <a:rPr lang="fr-FR" sz="1400" b="0" dirty="0">
                          <a:solidFill>
                            <a:schemeClr val="tx1"/>
                          </a:solidFill>
                          <a:latin typeface="+mn-lt"/>
                          <a:ea typeface="+mn-ea"/>
                          <a:cs typeface="+mn-cs"/>
                        </a:rPr>
                        <a:t>)</a:t>
                      </a: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GB" sz="1400" b="0" dirty="0">
                          <a:solidFill>
                            <a:schemeClr val="tx1"/>
                          </a:solidFill>
                          <a:latin typeface="+mn-lt"/>
                          <a:ea typeface="+mn-ea"/>
                          <a:cs typeface="+mn-cs"/>
                        </a:rPr>
                        <a:t>The speed of forklifts is limited to 12 km/h (7 miles/h). This speed is limited to 8 km/h (5 miles/h) in zones with mixed forklift and pedestrian traffic. Depending on the results of the risk analysis, lower speeds may be defined taking into account the environment (e.g. inside of a building/workshop) and the type of forklift used</a:t>
                      </a:r>
                      <a:r>
                        <a:rPr lang="fr-FR" sz="1400" b="0" dirty="0">
                          <a:solidFill>
                            <a:schemeClr val="tx1"/>
                          </a:solidFill>
                          <a:latin typeface="+mn-lt"/>
                          <a:ea typeface="+mn-ea"/>
                          <a:cs typeface="+mn-cs"/>
                        </a:rPr>
                        <a:t>  (</a:t>
                      </a:r>
                      <a:r>
                        <a:rPr lang="fr-FR" sz="1400" u="sng" dirty="0">
                          <a:solidFill>
                            <a:srgbClr val="FF0000"/>
                          </a:solidFill>
                        </a:rPr>
                        <a:t>RC, GRP, EP : new </a:t>
                      </a:r>
                      <a:r>
                        <a:rPr lang="fr-FR" sz="1400" u="sng" dirty="0" err="1">
                          <a:solidFill>
                            <a:srgbClr val="FF0000"/>
                          </a:solidFill>
                        </a:rPr>
                        <a:t>requirement</a:t>
                      </a:r>
                      <a:r>
                        <a:rPr lang="fr-FR" sz="1400" u="sng" dirty="0">
                          <a:solidFill>
                            <a:srgbClr val="FF0000"/>
                          </a:solidFill>
                        </a:rPr>
                        <a:t> </a:t>
                      </a:r>
                      <a:r>
                        <a:rPr lang="fr-FR" sz="1400" b="0" dirty="0">
                          <a:solidFill>
                            <a:schemeClr val="tx1"/>
                          </a:solidFill>
                          <a:latin typeface="+mn-lt"/>
                          <a:ea typeface="+mn-ea"/>
                          <a:cs typeface="+mn-cs"/>
                        </a:rPr>
                        <a:t>) .</a:t>
                      </a:r>
                      <a:endParaRPr lang="en-US" sz="1400" b="0" dirty="0">
                        <a:solidFill>
                          <a:schemeClr val="tx1"/>
                        </a:solidFill>
                        <a:latin typeface="+mn-lt"/>
                        <a:ea typeface="+mn-ea"/>
                        <a:cs typeface="+mn-cs"/>
                      </a:endParaRPr>
                    </a:p>
                    <a:p>
                      <a:pPr marL="285750" marR="0" lvl="0" indent="-285750" algn="l" defTabSz="91440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fr-FR" sz="1400" b="0" dirty="0">
                          <a:solidFill>
                            <a:schemeClr val="tx1"/>
                          </a:solidFill>
                          <a:latin typeface="+mn-lt"/>
                          <a:ea typeface="+mn-ea"/>
                          <a:cs typeface="+mn-cs"/>
                        </a:rPr>
                        <a:t>Lorsque le chariot élévateur est garé, le conducteur repose les fourches à plat au sol. Si cela n’est pas possible, les fourches sont levées à plus de 2 mètres du sol et sans charge  (</a:t>
                      </a:r>
                      <a:r>
                        <a:rPr lang="fr-FR" sz="1400" u="sng" dirty="0">
                          <a:solidFill>
                            <a:srgbClr val="FF0000"/>
                          </a:solidFill>
                        </a:rPr>
                        <a:t>RC, GRP, EP : new </a:t>
                      </a:r>
                      <a:r>
                        <a:rPr lang="fr-FR" sz="1400" u="sng" dirty="0" err="1">
                          <a:solidFill>
                            <a:srgbClr val="FF0000"/>
                          </a:solidFill>
                        </a:rPr>
                        <a:t>requirement</a:t>
                      </a:r>
                      <a:r>
                        <a:rPr lang="fr-FR" sz="1400" b="0" dirty="0">
                          <a:solidFill>
                            <a:schemeClr val="tx1"/>
                          </a:solidFill>
                          <a:latin typeface="+mn-lt"/>
                          <a:ea typeface="+mn-ea"/>
                          <a:cs typeface="+mn-cs"/>
                        </a:rPr>
                        <a:t>).</a:t>
                      </a:r>
                      <a:endParaRPr lang="en-US" sz="1400" b="0" dirty="0">
                        <a:solidFill>
                          <a:schemeClr val="tx1"/>
                        </a:solidFill>
                        <a:latin typeface="+mn-lt"/>
                        <a:ea typeface="+mn-ea"/>
                        <a:cs typeface="+mn-cs"/>
                      </a:endParaRPr>
                    </a:p>
                    <a:p>
                      <a:pPr marL="285750" marR="0" lvl="0" indent="-285750" algn="l" defTabSz="91440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GB" sz="1400" b="0" dirty="0">
                          <a:solidFill>
                            <a:schemeClr val="tx1"/>
                          </a:solidFill>
                          <a:latin typeface="+mn-lt"/>
                          <a:ea typeface="+mn-ea"/>
                          <a:cs typeface="+mn-cs"/>
                        </a:rPr>
                        <a:t>When the forklift is parked, the driver sets the two forks flat on the ground. If this is not possible, the forks are lifted more than 2 meters off the ground without a load </a:t>
                      </a:r>
                      <a:r>
                        <a:rPr lang="fr-FR" sz="1400" b="0" dirty="0">
                          <a:solidFill>
                            <a:schemeClr val="tx1"/>
                          </a:solidFill>
                          <a:latin typeface="+mn-lt"/>
                          <a:ea typeface="+mn-ea"/>
                          <a:cs typeface="+mn-cs"/>
                        </a:rPr>
                        <a:t>(</a:t>
                      </a:r>
                      <a:r>
                        <a:rPr lang="fr-FR" sz="1400" u="sng" dirty="0">
                          <a:solidFill>
                            <a:srgbClr val="FF0000"/>
                          </a:solidFill>
                        </a:rPr>
                        <a:t>RC, GRP, EP : new </a:t>
                      </a:r>
                      <a:r>
                        <a:rPr lang="fr-FR" sz="1400" u="sng" dirty="0" err="1">
                          <a:solidFill>
                            <a:srgbClr val="FF0000"/>
                          </a:solidFill>
                        </a:rPr>
                        <a:t>requirement</a:t>
                      </a:r>
                      <a:r>
                        <a:rPr lang="fr-FR" sz="1400" b="0" dirty="0">
                          <a:solidFill>
                            <a:schemeClr val="tx1"/>
                          </a:solidFill>
                          <a:latin typeface="+mn-lt"/>
                          <a:ea typeface="+mn-ea"/>
                          <a:cs typeface="+mn-cs"/>
                        </a:rPr>
                        <a:t>).</a:t>
                      </a:r>
                      <a:endParaRPr lang="en-US" sz="1400" b="0" dirty="0">
                        <a:solidFill>
                          <a:schemeClr val="tx1"/>
                        </a:solidFill>
                        <a:latin typeface="+mn-lt"/>
                        <a:ea typeface="+mn-ea"/>
                        <a:cs typeface="+mn-cs"/>
                      </a:endParaRP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GB" sz="1400" b="0" dirty="0">
                          <a:solidFill>
                            <a:schemeClr val="tx1"/>
                          </a:solidFill>
                          <a:latin typeface="+mn-lt"/>
                          <a:ea typeface="+mn-ea"/>
                          <a:cs typeface="+mn-cs"/>
                        </a:rPr>
                        <a:t>When visibility moving forward is poor due to the bulk of the load, the driver is guided by a “spotter” or moves the forklift in reverse. This type of manoeuvre is to be used as little as possible and for short distances only, by putting in place appropriate measures based on a risk analysis (such as spotters, driving assistance devices, etc. </a:t>
                      </a:r>
                      <a:r>
                        <a:rPr lang="fr-FR" sz="1400" b="1" dirty="0">
                          <a:solidFill>
                            <a:srgbClr val="00B050"/>
                          </a:solidFill>
                        </a:rPr>
                        <a:t>NEW</a:t>
                      </a:r>
                      <a:endParaRPr lang="en-US" sz="1400" b="0" dirty="0">
                        <a:solidFill>
                          <a:schemeClr val="tx1"/>
                        </a:solidFill>
                        <a:latin typeface="+mn-lt"/>
                        <a:ea typeface="+mn-ea"/>
                        <a:cs typeface="+mn-cs"/>
                      </a:endParaRP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lang="fr-FR" sz="1400" b="0" dirty="0">
                        <a:solidFill>
                          <a:schemeClr val="tx1"/>
                        </a:solidFill>
                        <a:latin typeface="+mn-lt"/>
                        <a:ea typeface="+mn-ea"/>
                        <a:cs typeface="+mn-cs"/>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bl>
          </a:graphicData>
        </a:graphic>
      </p:graphicFrame>
      <p:graphicFrame>
        <p:nvGraphicFramePr>
          <p:cNvPr id="5" name="Tableau 4">
            <a:extLst>
              <a:ext uri="{FF2B5EF4-FFF2-40B4-BE49-F238E27FC236}">
                <a16:creationId xmlns:a16="http://schemas.microsoft.com/office/drawing/2014/main" id="{AB714005-CC36-4217-9B25-76007DEE7825}"/>
              </a:ext>
            </a:extLst>
          </p:cNvPr>
          <p:cNvGraphicFramePr>
            <a:graphicFrameLocks noGrp="1"/>
          </p:cNvGraphicFramePr>
          <p:nvPr>
            <p:extLst>
              <p:ext uri="{D42A27DB-BD31-4B8C-83A1-F6EECF244321}">
                <p14:modId xmlns:p14="http://schemas.microsoft.com/office/powerpoint/2010/main" val="1148771206"/>
              </p:ext>
            </p:extLst>
          </p:nvPr>
        </p:nvGraphicFramePr>
        <p:xfrm>
          <a:off x="551384" y="4581128"/>
          <a:ext cx="11089232" cy="1521648"/>
        </p:xfrm>
        <a:graphic>
          <a:graphicData uri="http://schemas.openxmlformats.org/drawingml/2006/table">
            <a:tbl>
              <a:tblPr firstRow="1" firstCol="1" bandRow="1"/>
              <a:tblGrid>
                <a:gridCol w="11089232">
                  <a:extLst>
                    <a:ext uri="{9D8B030D-6E8A-4147-A177-3AD203B41FA5}">
                      <a16:colId xmlns:a16="http://schemas.microsoft.com/office/drawing/2014/main" val="2553427521"/>
                    </a:ext>
                  </a:extLst>
                </a:gridCol>
              </a:tblGrid>
              <a:tr h="1521648">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Appendix</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1: </a:t>
                      </a:r>
                      <a:r>
                        <a:rPr lang="en-GB"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Provisions for Pedestrians and Cyclists </a:t>
                      </a:r>
                      <a:endParaRPr lang="en-US"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endParaRP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GB" sz="1400" b="0" dirty="0">
                          <a:solidFill>
                            <a:schemeClr val="tx1"/>
                          </a:solidFill>
                          <a:latin typeface="+mn-lt"/>
                          <a:ea typeface="+mn-ea"/>
                          <a:cs typeface="+mn-cs"/>
                        </a:rPr>
                        <a:t>Pedestrians use designated path/walkways and hold the handrail when taking the stairs </a:t>
                      </a:r>
                      <a:r>
                        <a:rPr lang="fr-FR" sz="1400" b="1" dirty="0">
                          <a:solidFill>
                            <a:srgbClr val="00B050"/>
                          </a:solidFill>
                        </a:rPr>
                        <a:t>NEW</a:t>
                      </a:r>
                      <a:r>
                        <a:rPr lang="fr-FR" sz="1400" b="0" dirty="0">
                          <a:solidFill>
                            <a:schemeClr val="tx1"/>
                          </a:solidFill>
                          <a:latin typeface="+mn-lt"/>
                          <a:ea typeface="+mn-ea"/>
                          <a:cs typeface="+mn-cs"/>
                        </a:rPr>
                        <a:t>.</a:t>
                      </a:r>
                      <a:endParaRPr lang="en-US" sz="1400" b="0" dirty="0">
                        <a:solidFill>
                          <a:schemeClr val="tx1"/>
                        </a:solidFill>
                        <a:latin typeface="+mn-lt"/>
                        <a:ea typeface="+mn-ea"/>
                        <a:cs typeface="+mn-cs"/>
                      </a:endParaRP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GB" sz="1400" b="0" dirty="0">
                          <a:solidFill>
                            <a:schemeClr val="tx1"/>
                          </a:solidFill>
                          <a:latin typeface="+mn-lt"/>
                          <a:ea typeface="+mn-ea"/>
                          <a:cs typeface="+mn-cs"/>
                        </a:rPr>
                        <a:t>Personnel appointed as “spotter” or traffic assistants, pedestrians and cyclists having to move in or near busy traffic areas (e.g. loading/unloading zones, common forklift operating zones, pedestrian crossings in areas with a great number of vehicles and no physical separation of the road ways) are to wear high-visibility clothing </a:t>
                      </a:r>
                      <a:r>
                        <a:rPr lang="fr-FR" sz="1400" b="1" dirty="0">
                          <a:solidFill>
                            <a:srgbClr val="00B050"/>
                          </a:solidFill>
                        </a:rPr>
                        <a:t>NEW</a:t>
                      </a:r>
                      <a:r>
                        <a:rPr lang="fr-FR" sz="1400" b="0" dirty="0">
                          <a:solidFill>
                            <a:schemeClr val="tx1"/>
                          </a:solidFill>
                          <a:latin typeface="+mn-lt"/>
                          <a:ea typeface="+mn-ea"/>
                          <a:cs typeface="+mn-cs"/>
                        </a:rPr>
                        <a:t>.</a:t>
                      </a:r>
                      <a:endParaRPr lang="en-US" sz="1400" b="0" dirty="0">
                        <a:solidFill>
                          <a:schemeClr val="tx1"/>
                        </a:solidFill>
                        <a:latin typeface="+mn-lt"/>
                        <a:ea typeface="+mn-ea"/>
                        <a:cs typeface="+mn-cs"/>
                      </a:endParaRP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GB" sz="1400" b="0" dirty="0">
                          <a:solidFill>
                            <a:schemeClr val="tx1"/>
                          </a:solidFill>
                          <a:latin typeface="+mn-lt"/>
                          <a:ea typeface="+mn-ea"/>
                          <a:cs typeface="+mn-cs"/>
                        </a:rPr>
                        <a:t>Personnel designated as "spotters" or traffic assistants are identifiable and can communicate effectively with the driver </a:t>
                      </a:r>
                      <a:r>
                        <a:rPr lang="fr-FR" sz="1400" b="1" dirty="0">
                          <a:solidFill>
                            <a:srgbClr val="00B050"/>
                          </a:solidFill>
                        </a:rPr>
                        <a:t>NEW</a:t>
                      </a:r>
                      <a:r>
                        <a:rPr lang="fr-FR" sz="1400" b="0" dirty="0">
                          <a:solidFill>
                            <a:schemeClr val="tx1"/>
                          </a:solidFill>
                          <a:latin typeface="+mn-lt"/>
                          <a:ea typeface="+mn-ea"/>
                          <a:cs typeface="+mn-cs"/>
                        </a:rPr>
                        <a:t>.</a:t>
                      </a:r>
                      <a:endParaRPr lang="en-US" sz="1400" b="0" dirty="0">
                        <a:solidFill>
                          <a:schemeClr val="tx1"/>
                        </a:solidFill>
                        <a:latin typeface="+mn-lt"/>
                        <a:ea typeface="+mn-ea"/>
                        <a:cs typeface="+mn-cs"/>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bl>
          </a:graphicData>
        </a:graphic>
      </p:graphicFrame>
    </p:spTree>
    <p:extLst>
      <p:ext uri="{BB962C8B-B14F-4D97-AF65-F5344CB8AC3E}">
        <p14:creationId xmlns:p14="http://schemas.microsoft.com/office/powerpoint/2010/main" val="13790228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a:t>
            </a:r>
          </a:p>
        </p:txBody>
      </p:sp>
      <p:graphicFrame>
        <p:nvGraphicFramePr>
          <p:cNvPr id="6" name="Tableau 5">
            <a:extLst>
              <a:ext uri="{FF2B5EF4-FFF2-40B4-BE49-F238E27FC236}">
                <a16:creationId xmlns:a16="http://schemas.microsoft.com/office/drawing/2014/main" id="{AB714005-CC36-4217-9B25-76007DEE7825}"/>
              </a:ext>
            </a:extLst>
          </p:cNvPr>
          <p:cNvGraphicFramePr>
            <a:graphicFrameLocks noGrp="1"/>
          </p:cNvGraphicFramePr>
          <p:nvPr>
            <p:extLst>
              <p:ext uri="{D42A27DB-BD31-4B8C-83A1-F6EECF244321}">
                <p14:modId xmlns:p14="http://schemas.microsoft.com/office/powerpoint/2010/main" val="1621451164"/>
              </p:ext>
            </p:extLst>
          </p:nvPr>
        </p:nvGraphicFramePr>
        <p:xfrm>
          <a:off x="551384" y="908720"/>
          <a:ext cx="11089232" cy="2255520"/>
        </p:xfrm>
        <a:graphic>
          <a:graphicData uri="http://schemas.openxmlformats.org/drawingml/2006/table">
            <a:tbl>
              <a:tblPr firstRow="1" firstCol="1" bandRow="1"/>
              <a:tblGrid>
                <a:gridCol w="11089232">
                  <a:extLst>
                    <a:ext uri="{9D8B030D-6E8A-4147-A177-3AD203B41FA5}">
                      <a16:colId xmlns:a16="http://schemas.microsoft.com/office/drawing/2014/main" val="2553427521"/>
                    </a:ext>
                  </a:extLst>
                </a:gridCol>
              </a:tblGrid>
              <a:tr h="2088232">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Appendix</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2: </a:t>
                      </a:r>
                      <a:r>
                        <a:rPr lang="en-GB"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Minimum Provisions for Drivers of Vehicles and Motorised Machines Circulating on Site (excluding public vehicles at service stations and vehicles only accessing car parks)</a:t>
                      </a:r>
                      <a:endPar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endParaRPr>
                    </a:p>
                    <a:p>
                      <a:endParaRPr lang="fr-FR" sz="1800" dirty="0">
                        <a:solidFill>
                          <a:schemeClr val="tx1"/>
                        </a:solidFill>
                        <a:effectLst/>
                        <a:latin typeface="+mn-lt"/>
                        <a:ea typeface="+mn-ea"/>
                        <a:cs typeface="+mn-cs"/>
                      </a:endParaRPr>
                    </a:p>
                    <a:p>
                      <a:r>
                        <a:rPr lang="fr-FR" sz="1400" dirty="0">
                          <a:solidFill>
                            <a:schemeClr val="tx1"/>
                          </a:solidFill>
                          <a:effectLst/>
                          <a:latin typeface="+mn-lt"/>
                          <a:ea typeface="+mn-ea"/>
                          <a:cs typeface="+mn-cs"/>
                        </a:rPr>
                        <a:t>Drivers:</a:t>
                      </a:r>
                      <a:endParaRPr lang="en-US" sz="1400" dirty="0">
                        <a:solidFill>
                          <a:schemeClr val="tx1"/>
                        </a:solidFill>
                        <a:effectLst/>
                        <a:latin typeface="+mn-lt"/>
                        <a:ea typeface="+mn-ea"/>
                        <a:cs typeface="+mn-cs"/>
                      </a:endParaRPr>
                    </a:p>
                    <a:p>
                      <a:pPr marL="541338"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GB" sz="1400" b="0" dirty="0">
                          <a:solidFill>
                            <a:schemeClr val="tx1"/>
                          </a:solidFill>
                          <a:latin typeface="+mn-lt"/>
                          <a:ea typeface="+mn-ea"/>
                          <a:cs typeface="+mn-cs"/>
                        </a:rPr>
                        <a:t>Perform a daily visual inspection of the general condition of the vehicles and motorised machines before they are used (or at shift change)</a:t>
                      </a:r>
                      <a:r>
                        <a:rPr lang="fr-FR" sz="1400" b="0" dirty="0">
                          <a:solidFill>
                            <a:schemeClr val="tx1"/>
                          </a:solidFill>
                          <a:latin typeface="+mn-lt"/>
                          <a:ea typeface="+mn-ea"/>
                          <a:cs typeface="+mn-cs"/>
                        </a:rPr>
                        <a:t>) </a:t>
                      </a:r>
                      <a:r>
                        <a:rPr lang="fr-FR" sz="1400" b="1" dirty="0">
                          <a:solidFill>
                            <a:srgbClr val="00B050"/>
                          </a:solidFill>
                        </a:rPr>
                        <a:t>NEW</a:t>
                      </a:r>
                      <a:endParaRPr lang="en-US" sz="1400" b="0" dirty="0">
                        <a:solidFill>
                          <a:schemeClr val="tx1"/>
                        </a:solidFill>
                        <a:latin typeface="+mn-lt"/>
                        <a:ea typeface="+mn-ea"/>
                        <a:cs typeface="+mn-cs"/>
                      </a:endParaRPr>
                    </a:p>
                    <a:p>
                      <a:pPr marL="541338" marR="0" lvl="0" indent="-285750" algn="l"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GB" sz="1400" b="0" dirty="0">
                          <a:solidFill>
                            <a:schemeClr val="tx1"/>
                          </a:solidFill>
                          <a:latin typeface="+mn-lt"/>
                          <a:ea typeface="+mn-ea"/>
                          <a:cs typeface="+mn-cs"/>
                        </a:rPr>
                        <a:t>Carry only the number of authorised passengers</a:t>
                      </a:r>
                      <a:r>
                        <a:rPr lang="fr-FR" sz="1400" b="0" dirty="0">
                          <a:solidFill>
                            <a:schemeClr val="tx1"/>
                          </a:solidFill>
                          <a:latin typeface="+mn-lt"/>
                          <a:ea typeface="+mn-ea"/>
                          <a:cs typeface="+mn-cs"/>
                        </a:rPr>
                        <a:t> (</a:t>
                      </a:r>
                      <a:r>
                        <a:rPr lang="fr-FR" sz="1400" u="sng" dirty="0">
                          <a:solidFill>
                            <a:srgbClr val="FF0000"/>
                          </a:solidFill>
                        </a:rPr>
                        <a:t>MS, GRP: new </a:t>
                      </a:r>
                      <a:r>
                        <a:rPr lang="fr-FR" sz="1400" u="sng" dirty="0" err="1">
                          <a:solidFill>
                            <a:srgbClr val="FF0000"/>
                          </a:solidFill>
                        </a:rPr>
                        <a:t>requirement</a:t>
                      </a:r>
                      <a:r>
                        <a:rPr lang="fr-FR" sz="1400" u="sng" dirty="0">
                          <a:solidFill>
                            <a:srgbClr val="FF0000"/>
                          </a:solidFill>
                        </a:rPr>
                        <a:t> </a:t>
                      </a:r>
                      <a:r>
                        <a:rPr lang="fr-FR" sz="1400" b="0" dirty="0">
                          <a:solidFill>
                            <a:schemeClr val="tx1"/>
                          </a:solidFill>
                          <a:latin typeface="+mn-lt"/>
                          <a:ea typeface="+mn-ea"/>
                          <a:cs typeface="+mn-cs"/>
                        </a:rPr>
                        <a:t>)</a:t>
                      </a:r>
                      <a:endParaRPr lang="en-US" sz="1400" b="0" dirty="0">
                        <a:solidFill>
                          <a:schemeClr val="tx1"/>
                        </a:solidFill>
                        <a:latin typeface="+mn-lt"/>
                        <a:ea typeface="+mn-ea"/>
                        <a:cs typeface="+mn-cs"/>
                      </a:endParaRPr>
                    </a:p>
                    <a:p>
                      <a:pPr marL="541338"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GB" sz="1400" b="0" dirty="0">
                          <a:solidFill>
                            <a:schemeClr val="tx1"/>
                          </a:solidFill>
                          <a:latin typeface="+mn-lt"/>
                          <a:ea typeface="+mn-ea"/>
                          <a:cs typeface="+mn-cs"/>
                        </a:rPr>
                        <a:t>If transporting loads, ensure the loads are properly loaded and secured to prevent any load movement, tipping or dropping during movement</a:t>
                      </a:r>
                      <a:r>
                        <a:rPr lang="fr-FR" sz="1400" b="0" dirty="0">
                          <a:solidFill>
                            <a:schemeClr val="tx1"/>
                          </a:solidFill>
                          <a:latin typeface="+mn-lt"/>
                          <a:ea typeface="+mn-ea"/>
                          <a:cs typeface="+mn-cs"/>
                        </a:rPr>
                        <a:t> </a:t>
                      </a:r>
                      <a:r>
                        <a:rPr lang="fr-FR" sz="1400" b="1" dirty="0">
                          <a:solidFill>
                            <a:srgbClr val="00B050"/>
                          </a:solidFill>
                        </a:rPr>
                        <a:t>NEW</a:t>
                      </a:r>
                      <a:r>
                        <a:rPr lang="fr-FR" sz="1400" b="0" dirty="0">
                          <a:solidFill>
                            <a:schemeClr val="tx1"/>
                          </a:solidFill>
                          <a:latin typeface="+mn-lt"/>
                          <a:ea typeface="+mn-ea"/>
                          <a:cs typeface="+mn-cs"/>
                        </a:rPr>
                        <a:t>;</a:t>
                      </a:r>
                      <a:endParaRPr lang="en-US" sz="1400" b="0" dirty="0">
                        <a:solidFill>
                          <a:schemeClr val="tx1"/>
                        </a:solidFill>
                        <a:latin typeface="+mn-lt"/>
                        <a:ea typeface="+mn-ea"/>
                        <a:cs typeface="+mn-cs"/>
                      </a:endParaRPr>
                    </a:p>
                    <a:p>
                      <a:pPr marL="541338"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GB" sz="1400" b="0" dirty="0">
                          <a:solidFill>
                            <a:schemeClr val="tx1"/>
                          </a:solidFill>
                          <a:latin typeface="+mn-lt"/>
                          <a:ea typeface="+mn-ea"/>
                          <a:cs typeface="+mn-cs"/>
                        </a:rPr>
                        <a:t>Ensure there are no loose objects in the cab likely to become a dangerous projectile in the event of an overturn or a sudden manoeuvre</a:t>
                      </a:r>
                      <a:r>
                        <a:rPr lang="fr-FR" sz="1400" b="0" dirty="0">
                          <a:solidFill>
                            <a:schemeClr val="tx1"/>
                          </a:solidFill>
                          <a:latin typeface="+mn-lt"/>
                          <a:ea typeface="+mn-ea"/>
                          <a:cs typeface="+mn-cs"/>
                        </a:rPr>
                        <a:t> </a:t>
                      </a:r>
                      <a:r>
                        <a:rPr lang="fr-FR" sz="1400" b="1" dirty="0">
                          <a:solidFill>
                            <a:srgbClr val="00B050"/>
                          </a:solidFill>
                        </a:rPr>
                        <a:t>NEW</a:t>
                      </a:r>
                      <a:endParaRPr lang="en-US" sz="1400" b="0" dirty="0">
                        <a:solidFill>
                          <a:schemeClr val="tx1"/>
                        </a:solidFill>
                        <a:latin typeface="+mn-lt"/>
                        <a:ea typeface="+mn-ea"/>
                        <a:cs typeface="+mn-cs"/>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bl>
          </a:graphicData>
        </a:graphic>
      </p:graphicFrame>
    </p:spTree>
    <p:extLst>
      <p:ext uri="{BB962C8B-B14F-4D97-AF65-F5344CB8AC3E}">
        <p14:creationId xmlns:p14="http://schemas.microsoft.com/office/powerpoint/2010/main" val="30405904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a:t>
            </a:r>
          </a:p>
        </p:txBody>
      </p:sp>
      <p:graphicFrame>
        <p:nvGraphicFramePr>
          <p:cNvPr id="8" name="Tableau 7">
            <a:extLst>
              <a:ext uri="{FF2B5EF4-FFF2-40B4-BE49-F238E27FC236}">
                <a16:creationId xmlns:a16="http://schemas.microsoft.com/office/drawing/2014/main" id="{AB714005-CC36-4217-9B25-76007DEE7825}"/>
              </a:ext>
            </a:extLst>
          </p:cNvPr>
          <p:cNvGraphicFramePr>
            <a:graphicFrameLocks noGrp="1"/>
          </p:cNvGraphicFramePr>
          <p:nvPr>
            <p:extLst>
              <p:ext uri="{D42A27DB-BD31-4B8C-83A1-F6EECF244321}">
                <p14:modId xmlns:p14="http://schemas.microsoft.com/office/powerpoint/2010/main" val="1356675351"/>
              </p:ext>
            </p:extLst>
          </p:nvPr>
        </p:nvGraphicFramePr>
        <p:xfrm>
          <a:off x="902867" y="808659"/>
          <a:ext cx="9870326" cy="857462"/>
        </p:xfrm>
        <a:graphic>
          <a:graphicData uri="http://schemas.openxmlformats.org/drawingml/2006/table">
            <a:tbl>
              <a:tblPr firstRow="1" firstCol="1" bandRow="1"/>
              <a:tblGrid>
                <a:gridCol w="9870326">
                  <a:extLst>
                    <a:ext uri="{9D8B030D-6E8A-4147-A177-3AD203B41FA5}">
                      <a16:colId xmlns:a16="http://schemas.microsoft.com/office/drawing/2014/main" val="2553427521"/>
                    </a:ext>
                  </a:extLst>
                </a:gridCol>
              </a:tblGrid>
              <a:tr h="430742">
                <a:tc>
                  <a:txBody>
                    <a:bodyPr/>
                    <a:lstStyle/>
                    <a:p>
                      <a:pPr marR="58420" algn="just">
                        <a:lnSpc>
                          <a:spcPct val="115000"/>
                        </a:lnSpc>
                        <a:spcBef>
                          <a:spcPts val="600"/>
                        </a:spcBef>
                        <a:spcAft>
                          <a:spcPts val="300"/>
                        </a:spcAft>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en-GB"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Requirement </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3.1.4 : </a:t>
                      </a:r>
                      <a:r>
                        <a:rPr lang="en-US"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Communication</a:t>
                      </a:r>
                      <a:endPar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340084">
                <a:tc>
                  <a:txBody>
                    <a:bodyPr/>
                    <a:lstStyle/>
                    <a:p>
                      <a:r>
                        <a:rPr lang="en-GB" sz="1400" b="0" dirty="0">
                          <a:solidFill>
                            <a:schemeClr val="tx1"/>
                          </a:solidFill>
                          <a:latin typeface="+mn-lt"/>
                          <a:ea typeface="+mn-ea"/>
                          <a:cs typeface="+mn-cs"/>
                        </a:rPr>
                        <a:t>General safety instructions, including the actions to be taken in the event of an incident or emergency (evacuation, muster points, etc.), and the traffic plan and rules are communicated to all persons who have access to the site.</a:t>
                      </a:r>
                      <a:endParaRPr lang="fr-FR" sz="1400" b="0" dirty="0">
                        <a:solidFill>
                          <a:schemeClr val="tx1"/>
                        </a:solidFill>
                        <a:latin typeface="+mn-lt"/>
                        <a:ea typeface="+mn-ea"/>
                        <a:cs typeface="+mn-cs"/>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10" name="Rectangle 9">
            <a:extLst>
              <a:ext uri="{FF2B5EF4-FFF2-40B4-BE49-F238E27FC236}">
                <a16:creationId xmlns:a16="http://schemas.microsoft.com/office/drawing/2014/main" id="{E377A463-457F-494E-BCCA-C429ABF6A7CC}"/>
              </a:ext>
            </a:extLst>
          </p:cNvPr>
          <p:cNvSpPr/>
          <p:nvPr/>
        </p:nvSpPr>
        <p:spPr>
          <a:xfrm>
            <a:off x="902867" y="1678963"/>
            <a:ext cx="2395207" cy="307777"/>
          </a:xfrm>
          <a:prstGeom prst="rect">
            <a:avLst/>
          </a:prstGeom>
        </p:spPr>
        <p:txBody>
          <a:bodyPr wrap="none">
            <a:spAutoFit/>
          </a:bodyPr>
          <a:lstStyle/>
          <a:p>
            <a:pPr algn="l">
              <a:spcBef>
                <a:spcPts val="600"/>
              </a:spcBef>
              <a:spcAft>
                <a:spcPts val="600"/>
              </a:spcAft>
            </a:pPr>
            <a:r>
              <a:rPr lang="fr-FR" sz="1400" u="sng" dirty="0">
                <a:solidFill>
                  <a:srgbClr val="FF0000"/>
                </a:solidFill>
              </a:rPr>
              <a:t>EP, GRP: new </a:t>
            </a:r>
            <a:r>
              <a:rPr lang="fr-FR" sz="1400" u="sng" dirty="0" err="1">
                <a:solidFill>
                  <a:srgbClr val="FF0000"/>
                </a:solidFill>
              </a:rPr>
              <a:t>requirement</a:t>
            </a:r>
            <a:r>
              <a:rPr lang="fr-FR" sz="1400" u="sng" dirty="0">
                <a:solidFill>
                  <a:srgbClr val="FF0000"/>
                </a:solidFill>
              </a:rPr>
              <a:t> </a:t>
            </a:r>
          </a:p>
        </p:txBody>
      </p:sp>
      <p:graphicFrame>
        <p:nvGraphicFramePr>
          <p:cNvPr id="13" name="Tableau 12">
            <a:extLst>
              <a:ext uri="{FF2B5EF4-FFF2-40B4-BE49-F238E27FC236}">
                <a16:creationId xmlns:a16="http://schemas.microsoft.com/office/drawing/2014/main" id="{AB714005-CC36-4217-9B25-76007DEE7825}"/>
              </a:ext>
            </a:extLst>
          </p:cNvPr>
          <p:cNvGraphicFramePr>
            <a:graphicFrameLocks noGrp="1"/>
          </p:cNvGraphicFramePr>
          <p:nvPr>
            <p:extLst>
              <p:ext uri="{D42A27DB-BD31-4B8C-83A1-F6EECF244321}">
                <p14:modId xmlns:p14="http://schemas.microsoft.com/office/powerpoint/2010/main" val="199326247"/>
              </p:ext>
            </p:extLst>
          </p:nvPr>
        </p:nvGraphicFramePr>
        <p:xfrm>
          <a:off x="911424" y="2510578"/>
          <a:ext cx="9870326" cy="1497542"/>
        </p:xfrm>
        <a:graphic>
          <a:graphicData uri="http://schemas.openxmlformats.org/drawingml/2006/table">
            <a:tbl>
              <a:tblPr firstRow="1" firstCol="1" bandRow="1"/>
              <a:tblGrid>
                <a:gridCol w="9870326">
                  <a:extLst>
                    <a:ext uri="{9D8B030D-6E8A-4147-A177-3AD203B41FA5}">
                      <a16:colId xmlns:a16="http://schemas.microsoft.com/office/drawing/2014/main" val="2553427521"/>
                    </a:ext>
                  </a:extLst>
                </a:gridCol>
              </a:tblGrid>
              <a:tr h="430742">
                <a:tc>
                  <a:txBody>
                    <a:bodyPr/>
                    <a:lstStyle/>
                    <a:p>
                      <a:pPr marR="58420" algn="just">
                        <a:lnSpc>
                          <a:spcPct val="115000"/>
                        </a:lnSpc>
                        <a:spcBef>
                          <a:spcPts val="600"/>
                        </a:spcBef>
                        <a:spcAft>
                          <a:spcPts val="300"/>
                        </a:spcAft>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en-GB"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Requirement </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3.2.1 : A</a:t>
                      </a:r>
                      <a:r>
                        <a:rPr lang="en-GB" sz="1600" b="1"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uthorisation</a:t>
                      </a:r>
                      <a:r>
                        <a:rPr lang="en-GB"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for Driving Motorised Machines On Site</a:t>
                      </a:r>
                      <a:endPar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340084">
                <a:tc>
                  <a:txBody>
                    <a:bodyPr/>
                    <a:lstStyle/>
                    <a:p>
                      <a:r>
                        <a:rPr lang="en-GB" sz="1400" dirty="0">
                          <a:solidFill>
                            <a:srgbClr val="000000"/>
                          </a:solidFill>
                          <a:effectLst/>
                          <a:latin typeface="+mj-lt"/>
                          <a:ea typeface="Times New Roman" panose="02020603050405020304" pitchFamily="18" charset="0"/>
                          <a:cs typeface="Times New Roman" panose="02020603050405020304" pitchFamily="18" charset="0"/>
                        </a:rPr>
                        <a:t>Drivers of motorised machines and in particular forklifts (with mounted drivers) are formally authorised by their employer to drive on the basis of:</a:t>
                      </a:r>
                      <a:endParaRPr lang="en-US" sz="1400" dirty="0">
                        <a:solidFill>
                          <a:srgbClr val="000000"/>
                        </a:solidFill>
                        <a:effectLst/>
                        <a:latin typeface="+mj-lt"/>
                        <a:ea typeface="Times New Roman" panose="02020603050405020304" pitchFamily="18" charset="0"/>
                        <a:cs typeface="Times New Roman" panose="02020603050405020304" pitchFamily="18" charset="0"/>
                      </a:endParaRPr>
                    </a:p>
                    <a:p>
                      <a:pPr marL="541338" lvl="0" indent="-285750">
                        <a:buFont typeface="Wingdings" panose="05000000000000000000" pitchFamily="2" charset="2"/>
                        <a:buChar char="§"/>
                      </a:pPr>
                      <a:r>
                        <a:rPr lang="en-GB" sz="1400" dirty="0">
                          <a:solidFill>
                            <a:srgbClr val="000000"/>
                          </a:solidFill>
                          <a:effectLst/>
                          <a:latin typeface="+mj-lt"/>
                          <a:ea typeface="Times New Roman" panose="02020603050405020304" pitchFamily="18" charset="0"/>
                          <a:cs typeface="Times New Roman" panose="02020603050405020304" pitchFamily="18" charset="0"/>
                        </a:rPr>
                        <a:t>Validation of medical fitness;</a:t>
                      </a:r>
                      <a:endParaRPr lang="en-US" sz="1400" dirty="0">
                        <a:solidFill>
                          <a:srgbClr val="000000"/>
                        </a:solidFill>
                        <a:effectLst/>
                        <a:latin typeface="+mj-lt"/>
                        <a:ea typeface="Times New Roman" panose="02020603050405020304" pitchFamily="18" charset="0"/>
                        <a:cs typeface="Times New Roman" panose="02020603050405020304" pitchFamily="18" charset="0"/>
                      </a:endParaRPr>
                    </a:p>
                    <a:p>
                      <a:pPr marL="541338" lvl="0" indent="-285750">
                        <a:buFont typeface="Wingdings" panose="05000000000000000000" pitchFamily="2" charset="2"/>
                        <a:buChar char="§"/>
                      </a:pPr>
                      <a:r>
                        <a:rPr lang="en-GB" sz="1400" dirty="0">
                          <a:solidFill>
                            <a:srgbClr val="000000"/>
                          </a:solidFill>
                          <a:effectLst/>
                          <a:latin typeface="+mj-lt"/>
                          <a:ea typeface="Times New Roman" panose="02020603050405020304" pitchFamily="18" charset="0"/>
                          <a:cs typeface="Times New Roman" panose="02020603050405020304" pitchFamily="18" charset="0"/>
                        </a:rPr>
                        <a:t>Training for the operation of the motorised machine;</a:t>
                      </a:r>
                      <a:endParaRPr lang="en-US" sz="1400" dirty="0">
                        <a:solidFill>
                          <a:srgbClr val="000000"/>
                        </a:solidFill>
                        <a:effectLst/>
                        <a:latin typeface="+mj-lt"/>
                        <a:ea typeface="Times New Roman" panose="02020603050405020304" pitchFamily="18" charset="0"/>
                        <a:cs typeface="Times New Roman" panose="02020603050405020304" pitchFamily="18" charset="0"/>
                      </a:endParaRPr>
                    </a:p>
                    <a:p>
                      <a:pPr marL="541338" indent="-285750">
                        <a:buFont typeface="Wingdings" panose="05000000000000000000" pitchFamily="2" charset="2"/>
                        <a:buChar char="§"/>
                      </a:pPr>
                      <a:r>
                        <a:rPr lang="en-GB" sz="1400" dirty="0">
                          <a:solidFill>
                            <a:srgbClr val="000000"/>
                          </a:solidFill>
                          <a:effectLst/>
                          <a:latin typeface="+mj-lt"/>
                          <a:ea typeface="Times New Roman" panose="02020603050405020304" pitchFamily="18" charset="0"/>
                          <a:cs typeface="Times New Roman" panose="02020603050405020304" pitchFamily="18" charset="0"/>
                        </a:rPr>
                        <a:t>Knowledge of the site's traffic rules.</a:t>
                      </a:r>
                      <a:endParaRPr lang="en-US" sz="1400" dirty="0">
                        <a:solidFill>
                          <a:srgbClr val="000000"/>
                        </a:solidFill>
                        <a:effectLst/>
                        <a:latin typeface="+mj-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14" name="Rectangle 13">
            <a:extLst>
              <a:ext uri="{FF2B5EF4-FFF2-40B4-BE49-F238E27FC236}">
                <a16:creationId xmlns:a16="http://schemas.microsoft.com/office/drawing/2014/main" id="{E377A463-457F-494E-BCCA-C429ABF6A7CC}"/>
              </a:ext>
            </a:extLst>
          </p:cNvPr>
          <p:cNvSpPr/>
          <p:nvPr/>
        </p:nvSpPr>
        <p:spPr>
          <a:xfrm>
            <a:off x="903837" y="4131832"/>
            <a:ext cx="2754280" cy="307777"/>
          </a:xfrm>
          <a:prstGeom prst="rect">
            <a:avLst/>
          </a:prstGeom>
        </p:spPr>
        <p:txBody>
          <a:bodyPr wrap="none">
            <a:spAutoFit/>
          </a:bodyPr>
          <a:lstStyle/>
          <a:p>
            <a:pPr algn="l">
              <a:spcBef>
                <a:spcPts val="600"/>
              </a:spcBef>
              <a:spcAft>
                <a:spcPts val="600"/>
              </a:spcAft>
            </a:pPr>
            <a:r>
              <a:rPr lang="fr-FR" sz="1400" u="sng" dirty="0">
                <a:solidFill>
                  <a:srgbClr val="FF0000"/>
                </a:solidFill>
              </a:rPr>
              <a:t>RC, EP, GRP: new </a:t>
            </a:r>
            <a:r>
              <a:rPr lang="fr-FR" sz="1400" u="sng" dirty="0" err="1">
                <a:solidFill>
                  <a:srgbClr val="FF0000"/>
                </a:solidFill>
              </a:rPr>
              <a:t>requirement</a:t>
            </a:r>
            <a:r>
              <a:rPr lang="fr-FR" sz="1400" u="sng" dirty="0">
                <a:solidFill>
                  <a:srgbClr val="FF0000"/>
                </a:solidFill>
              </a:rPr>
              <a:t> </a:t>
            </a:r>
          </a:p>
        </p:txBody>
      </p:sp>
    </p:spTree>
    <p:extLst>
      <p:ext uri="{BB962C8B-B14F-4D97-AF65-F5344CB8AC3E}">
        <p14:creationId xmlns:p14="http://schemas.microsoft.com/office/powerpoint/2010/main" val="21922631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a:t>
            </a:r>
          </a:p>
        </p:txBody>
      </p:sp>
      <p:graphicFrame>
        <p:nvGraphicFramePr>
          <p:cNvPr id="8" name="Tableau 7">
            <a:extLst>
              <a:ext uri="{FF2B5EF4-FFF2-40B4-BE49-F238E27FC236}">
                <a16:creationId xmlns:a16="http://schemas.microsoft.com/office/drawing/2014/main" id="{AB714005-CC36-4217-9B25-76007DEE7825}"/>
              </a:ext>
            </a:extLst>
          </p:cNvPr>
          <p:cNvGraphicFramePr>
            <a:graphicFrameLocks noGrp="1"/>
          </p:cNvGraphicFramePr>
          <p:nvPr>
            <p:extLst>
              <p:ext uri="{D42A27DB-BD31-4B8C-83A1-F6EECF244321}">
                <p14:modId xmlns:p14="http://schemas.microsoft.com/office/powerpoint/2010/main" val="3195519198"/>
              </p:ext>
            </p:extLst>
          </p:nvPr>
        </p:nvGraphicFramePr>
        <p:xfrm>
          <a:off x="877083" y="750156"/>
          <a:ext cx="10295065" cy="1380400"/>
        </p:xfrm>
        <a:graphic>
          <a:graphicData uri="http://schemas.openxmlformats.org/drawingml/2006/table">
            <a:tbl>
              <a:tblPr firstRow="1" firstCol="1" bandRow="1"/>
              <a:tblGrid>
                <a:gridCol w="10295065">
                  <a:extLst>
                    <a:ext uri="{9D8B030D-6E8A-4147-A177-3AD203B41FA5}">
                      <a16:colId xmlns:a16="http://schemas.microsoft.com/office/drawing/2014/main" val="2553427521"/>
                    </a:ext>
                  </a:extLst>
                </a:gridCol>
              </a:tblGrid>
              <a:tr h="463016">
                <a:tc>
                  <a:txBody>
                    <a:bodyPr/>
                    <a:lstStyle/>
                    <a:p>
                      <a:pPr marR="58420" algn="just">
                        <a:lnSpc>
                          <a:spcPct val="115000"/>
                        </a:lnSpc>
                        <a:spcBef>
                          <a:spcPts val="600"/>
                        </a:spcBef>
                        <a:spcAft>
                          <a:spcPts val="300"/>
                        </a:spcAft>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en-GB"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Requirement </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3.2.2 : </a:t>
                      </a:r>
                      <a:r>
                        <a:rPr lang="en-GB"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Safety Specifications and Maintenance of Vehicles and Motorised Machines</a:t>
                      </a:r>
                      <a:endPar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917384">
                <a:tc>
                  <a:txBody>
                    <a:bodyPr/>
                    <a:lstStyle/>
                    <a:p>
                      <a:r>
                        <a:rPr lang="en-GB" sz="1400" dirty="0">
                          <a:solidFill>
                            <a:srgbClr val="000000"/>
                          </a:solidFill>
                          <a:effectLst/>
                          <a:latin typeface="+mn-lt"/>
                          <a:ea typeface="Times New Roman" panose="02020603050405020304" pitchFamily="18" charset="0"/>
                          <a:cs typeface="Times New Roman" panose="02020603050405020304" pitchFamily="18" charset="0"/>
                        </a:rPr>
                        <a:t>Vehicles and motorised machines used on site shall comply with the safety specifications in Appendix 3, as a minimum.</a:t>
                      </a:r>
                      <a:endParaRPr lang="en-US" sz="1400" dirty="0">
                        <a:solidFill>
                          <a:srgbClr val="000000"/>
                        </a:solidFill>
                        <a:effectLst/>
                        <a:latin typeface="+mn-lt"/>
                        <a:ea typeface="Times New Roman" panose="02020603050405020304" pitchFamily="18" charset="0"/>
                        <a:cs typeface="Times New Roman" panose="02020603050405020304" pitchFamily="18" charset="0"/>
                      </a:endParaRPr>
                    </a:p>
                    <a:p>
                      <a:r>
                        <a:rPr lang="en-GB" sz="1400" dirty="0">
                          <a:solidFill>
                            <a:srgbClr val="000000"/>
                          </a:solidFill>
                          <a:effectLst/>
                          <a:latin typeface="+mn-lt"/>
                          <a:ea typeface="Times New Roman" panose="02020603050405020304" pitchFamily="18" charset="0"/>
                          <a:cs typeface="Times New Roman" panose="02020603050405020304" pitchFamily="18" charset="0"/>
                        </a:rPr>
                        <a:t>They are regularly serviced and maintained in good working order.</a:t>
                      </a:r>
                      <a:endParaRPr lang="en-US" sz="1400" dirty="0">
                        <a:solidFill>
                          <a:srgbClr val="000000"/>
                        </a:solidFill>
                        <a:effectLst/>
                        <a:latin typeface="+mn-lt"/>
                        <a:ea typeface="Times New Roman" panose="02020603050405020304" pitchFamily="18" charset="0"/>
                        <a:cs typeface="Times New Roman" panose="02020603050405020304" pitchFamily="18" charset="0"/>
                      </a:endParaRPr>
                    </a:p>
                    <a:p>
                      <a:r>
                        <a:rPr lang="en-GB" sz="1400" dirty="0">
                          <a:solidFill>
                            <a:srgbClr val="000000"/>
                          </a:solidFill>
                          <a:effectLst/>
                          <a:latin typeface="+mn-lt"/>
                          <a:ea typeface="Times New Roman" panose="02020603050405020304" pitchFamily="18" charset="0"/>
                          <a:cs typeface="Times New Roman" panose="02020603050405020304" pitchFamily="18" charset="0"/>
                        </a:rPr>
                        <a:t>They are subject to a daily visual check of their general condition before being used for the first time by drivers and cyclists.</a:t>
                      </a:r>
                      <a:endParaRPr lang="en-US" sz="1400" dirty="0">
                        <a:solidFill>
                          <a:srgbClr val="000000"/>
                        </a:solidFill>
                        <a:effectLst/>
                        <a:latin typeface="+mn-lt"/>
                        <a:ea typeface="Times New Roman" panose="02020603050405020304" pitchFamily="18" charset="0"/>
                        <a:cs typeface="Times New Roman" panose="02020603050405020304" pitchFamily="18" charset="0"/>
                      </a:endParaRPr>
                    </a:p>
                    <a:p>
                      <a:r>
                        <a:rPr lang="en-GB" sz="1400" dirty="0">
                          <a:solidFill>
                            <a:srgbClr val="000000"/>
                          </a:solidFill>
                          <a:effectLst/>
                          <a:latin typeface="+mn-lt"/>
                          <a:ea typeface="Times New Roman" panose="02020603050405020304" pitchFamily="18" charset="0"/>
                          <a:cs typeface="Times New Roman" panose="02020603050405020304" pitchFamily="18" charset="0"/>
                        </a:rPr>
                        <a:t>In the event of a detected anomaly, the vehicle or motorised machine is removed from service and labelled until it is repaired.</a:t>
                      </a:r>
                      <a:endParaRPr lang="en-US" sz="1400" dirty="0">
                        <a:solidFill>
                          <a:srgbClr val="000000"/>
                        </a:solidFill>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10" name="Rectangle 9">
            <a:extLst>
              <a:ext uri="{FF2B5EF4-FFF2-40B4-BE49-F238E27FC236}">
                <a16:creationId xmlns:a16="http://schemas.microsoft.com/office/drawing/2014/main" id="{E377A463-457F-494E-BCCA-C429ABF6A7CC}"/>
              </a:ext>
            </a:extLst>
          </p:cNvPr>
          <p:cNvSpPr/>
          <p:nvPr/>
        </p:nvSpPr>
        <p:spPr>
          <a:xfrm>
            <a:off x="875004" y="2194747"/>
            <a:ext cx="2855269" cy="307777"/>
          </a:xfrm>
          <a:prstGeom prst="rect">
            <a:avLst/>
          </a:prstGeom>
        </p:spPr>
        <p:txBody>
          <a:bodyPr wrap="none">
            <a:spAutoFit/>
          </a:bodyPr>
          <a:lstStyle/>
          <a:p>
            <a:pPr algn="l">
              <a:spcBef>
                <a:spcPts val="600"/>
              </a:spcBef>
              <a:spcAft>
                <a:spcPts val="600"/>
              </a:spcAft>
            </a:pPr>
            <a:r>
              <a:rPr lang="fr-FR" sz="1400" u="sng" dirty="0">
                <a:solidFill>
                  <a:srgbClr val="FF0000"/>
                </a:solidFill>
              </a:rPr>
              <a:t>RC, EP, GRP: new </a:t>
            </a:r>
            <a:r>
              <a:rPr lang="fr-FR" sz="1400" u="sng" dirty="0" err="1">
                <a:solidFill>
                  <a:srgbClr val="FF0000"/>
                </a:solidFill>
              </a:rPr>
              <a:t>requirement</a:t>
            </a:r>
            <a:r>
              <a:rPr lang="fr-FR" sz="1400" u="sng" dirty="0">
                <a:solidFill>
                  <a:srgbClr val="FF0000"/>
                </a:solidFill>
              </a:rPr>
              <a:t> </a:t>
            </a:r>
          </a:p>
        </p:txBody>
      </p:sp>
      <p:graphicFrame>
        <p:nvGraphicFramePr>
          <p:cNvPr id="9" name="Tableau 8">
            <a:extLst>
              <a:ext uri="{FF2B5EF4-FFF2-40B4-BE49-F238E27FC236}">
                <a16:creationId xmlns:a16="http://schemas.microsoft.com/office/drawing/2014/main" id="{AB714005-CC36-4217-9B25-76007DEE7825}"/>
              </a:ext>
            </a:extLst>
          </p:cNvPr>
          <p:cNvGraphicFramePr>
            <a:graphicFrameLocks noGrp="1"/>
          </p:cNvGraphicFramePr>
          <p:nvPr>
            <p:extLst>
              <p:ext uri="{D42A27DB-BD31-4B8C-83A1-F6EECF244321}">
                <p14:modId xmlns:p14="http://schemas.microsoft.com/office/powerpoint/2010/main" val="175662367"/>
              </p:ext>
            </p:extLst>
          </p:nvPr>
        </p:nvGraphicFramePr>
        <p:xfrm>
          <a:off x="875004" y="3212976"/>
          <a:ext cx="10297144" cy="857462"/>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430742">
                <a:tc>
                  <a:txBody>
                    <a:bodyPr/>
                    <a:lstStyle/>
                    <a:p>
                      <a:pPr marR="58420" algn="just">
                        <a:lnSpc>
                          <a:spcPct val="115000"/>
                        </a:lnSpc>
                        <a:spcBef>
                          <a:spcPts val="600"/>
                        </a:spcBef>
                        <a:spcAft>
                          <a:spcPts val="300"/>
                        </a:spcAft>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en-GB"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Requirement </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3.3.1 : </a:t>
                      </a:r>
                      <a:r>
                        <a:rPr lang="en-GB"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Roadway Maintenance</a:t>
                      </a:r>
                      <a:endPar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340084">
                <a:tc>
                  <a:txBody>
                    <a:bodyPr/>
                    <a:lstStyle/>
                    <a:p>
                      <a:r>
                        <a:rPr lang="en-GB" sz="1400" dirty="0">
                          <a:solidFill>
                            <a:srgbClr val="000000"/>
                          </a:solidFill>
                          <a:effectLst/>
                          <a:latin typeface="+mn-lt"/>
                          <a:ea typeface="Times New Roman" panose="02020603050405020304" pitchFamily="18" charset="0"/>
                          <a:cs typeface="Times New Roman" panose="02020603050405020304" pitchFamily="18" charset="0"/>
                        </a:rPr>
                        <a:t>Roadways remain permanently unobstructed; if necessary, any obstacle is visibly marked and remains visible both night and day.</a:t>
                      </a:r>
                      <a:endParaRPr lang="en-US" sz="1400" dirty="0">
                        <a:solidFill>
                          <a:srgbClr val="000000"/>
                        </a:solidFill>
                        <a:effectLst/>
                        <a:latin typeface="+mn-lt"/>
                        <a:ea typeface="Times New Roman" panose="02020603050405020304" pitchFamily="18" charset="0"/>
                        <a:cs typeface="Times New Roman" panose="02020603050405020304" pitchFamily="18" charset="0"/>
                      </a:endParaRPr>
                    </a:p>
                    <a:p>
                      <a:pPr>
                        <a:spcAft>
                          <a:spcPts val="600"/>
                        </a:spcAft>
                      </a:pPr>
                      <a:r>
                        <a:rPr lang="en-GB" sz="1400" dirty="0">
                          <a:solidFill>
                            <a:srgbClr val="000000"/>
                          </a:solidFill>
                          <a:effectLst/>
                          <a:latin typeface="+mn-lt"/>
                          <a:ea typeface="Times New Roman" panose="02020603050405020304" pitchFamily="18" charset="0"/>
                          <a:cs typeface="Times New Roman" panose="02020603050405020304" pitchFamily="18" charset="0"/>
                        </a:rPr>
                        <a:t>Roadways and the implemented elements of the traffic plan are regularly inspected and maintained</a:t>
                      </a:r>
                      <a:r>
                        <a:rPr lang="en-US" sz="1400" dirty="0">
                          <a:solidFill>
                            <a:srgbClr val="000000"/>
                          </a:solidFill>
                          <a:effectLst/>
                          <a:latin typeface="+mn-lt"/>
                          <a:ea typeface="Times New Roman" panose="02020603050405020304" pitchFamily="18" charset="0"/>
                          <a:cs typeface="Times New Roman" panose="02020603050405020304" pitchFamily="18" charset="0"/>
                        </a:rPr>
                        <a:t>.</a:t>
                      </a:r>
                      <a:endParaRPr lang="fr-FR" sz="1400" dirty="0">
                        <a:solidFill>
                          <a:srgbClr val="000000"/>
                        </a:solidFill>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11" name="Rectangle 10">
            <a:extLst>
              <a:ext uri="{FF2B5EF4-FFF2-40B4-BE49-F238E27FC236}">
                <a16:creationId xmlns:a16="http://schemas.microsoft.com/office/drawing/2014/main" id="{CEA46C25-C84C-41D7-8D85-5706EE014231}"/>
              </a:ext>
            </a:extLst>
          </p:cNvPr>
          <p:cNvSpPr/>
          <p:nvPr/>
        </p:nvSpPr>
        <p:spPr>
          <a:xfrm>
            <a:off x="847397" y="4138718"/>
            <a:ext cx="2496196" cy="307777"/>
          </a:xfrm>
          <a:prstGeom prst="rect">
            <a:avLst/>
          </a:prstGeom>
        </p:spPr>
        <p:txBody>
          <a:bodyPr wrap="none">
            <a:spAutoFit/>
          </a:bodyPr>
          <a:lstStyle/>
          <a:p>
            <a:pPr marL="0" indent="0" algn="l">
              <a:spcBef>
                <a:spcPts val="600"/>
              </a:spcBef>
              <a:spcAft>
                <a:spcPts val="600"/>
              </a:spcAft>
            </a:pPr>
            <a:r>
              <a:rPr lang="fr-FR" sz="1400" u="sng" dirty="0">
                <a:solidFill>
                  <a:srgbClr val="FF0000"/>
                </a:solidFill>
              </a:rPr>
              <a:t>EP, GRP : new </a:t>
            </a:r>
            <a:r>
              <a:rPr lang="fr-FR" sz="1400" u="sng" dirty="0" err="1">
                <a:solidFill>
                  <a:srgbClr val="FF0000"/>
                </a:solidFill>
              </a:rPr>
              <a:t>requirement</a:t>
            </a:r>
            <a:r>
              <a:rPr lang="fr-FR" sz="1400" u="sng" dirty="0">
                <a:solidFill>
                  <a:srgbClr val="FF0000"/>
                </a:solidFill>
              </a:rPr>
              <a:t> </a:t>
            </a:r>
          </a:p>
        </p:txBody>
      </p:sp>
    </p:spTree>
    <p:extLst>
      <p:ext uri="{BB962C8B-B14F-4D97-AF65-F5344CB8AC3E}">
        <p14:creationId xmlns:p14="http://schemas.microsoft.com/office/powerpoint/2010/main" val="417030266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LEGEND" val="true"/>
</p:tagLst>
</file>

<file path=ppt/tags/tag10.xml><?xml version="1.0" encoding="utf-8"?>
<p:tagLst xmlns:a="http://schemas.openxmlformats.org/drawingml/2006/main" xmlns:r="http://schemas.openxmlformats.org/officeDocument/2006/relationships" xmlns:p="http://schemas.openxmlformats.org/presentationml/2006/main">
  <p:tag name="ISLEGEND" val="true"/>
</p:tagLst>
</file>

<file path=ppt/tags/tag11.xml><?xml version="1.0" encoding="utf-8"?>
<p:tagLst xmlns:a="http://schemas.openxmlformats.org/drawingml/2006/main" xmlns:r="http://schemas.openxmlformats.org/officeDocument/2006/relationships" xmlns:p="http://schemas.openxmlformats.org/presentationml/2006/main">
  <p:tag name="ISLEGEND" val="true"/>
</p:tagLst>
</file>

<file path=ppt/tags/tag12.xml><?xml version="1.0" encoding="utf-8"?>
<p:tagLst xmlns:a="http://schemas.openxmlformats.org/drawingml/2006/main" xmlns:r="http://schemas.openxmlformats.org/officeDocument/2006/relationships" xmlns:p="http://schemas.openxmlformats.org/presentationml/2006/main">
  <p:tag name="ISLEGEND" val="true"/>
</p:tagLst>
</file>

<file path=ppt/tags/tag13.xml><?xml version="1.0" encoding="utf-8"?>
<p:tagLst xmlns:a="http://schemas.openxmlformats.org/drawingml/2006/main" xmlns:r="http://schemas.openxmlformats.org/officeDocument/2006/relationships" xmlns:p="http://schemas.openxmlformats.org/presentationml/2006/main">
  <p:tag name="ISLEGEND" val="true"/>
</p:tagLst>
</file>

<file path=ppt/tags/tag14.xml><?xml version="1.0" encoding="utf-8"?>
<p:tagLst xmlns:a="http://schemas.openxmlformats.org/drawingml/2006/main" xmlns:r="http://schemas.openxmlformats.org/officeDocument/2006/relationships" xmlns:p="http://schemas.openxmlformats.org/presentationml/2006/main">
  <p:tag name="ISLEGEND" val="true"/>
</p:tagLst>
</file>

<file path=ppt/tags/tag15.xml><?xml version="1.0" encoding="utf-8"?>
<p:tagLst xmlns:a="http://schemas.openxmlformats.org/drawingml/2006/main" xmlns:r="http://schemas.openxmlformats.org/officeDocument/2006/relationships" xmlns:p="http://schemas.openxmlformats.org/presentationml/2006/main">
  <p:tag name="ISLEGEND" val="true"/>
</p:tagLst>
</file>

<file path=ppt/tags/tag2.xml><?xml version="1.0" encoding="utf-8"?>
<p:tagLst xmlns:a="http://schemas.openxmlformats.org/drawingml/2006/main" xmlns:r="http://schemas.openxmlformats.org/officeDocument/2006/relationships" xmlns:p="http://schemas.openxmlformats.org/presentationml/2006/main">
  <p:tag name="ISLEGEND" val="true"/>
</p:tagLst>
</file>

<file path=ppt/tags/tag3.xml><?xml version="1.0" encoding="utf-8"?>
<p:tagLst xmlns:a="http://schemas.openxmlformats.org/drawingml/2006/main" xmlns:r="http://schemas.openxmlformats.org/officeDocument/2006/relationships" xmlns:p="http://schemas.openxmlformats.org/presentationml/2006/main">
  <p:tag name="ISLEGEND" val="true"/>
</p:tagLst>
</file>

<file path=ppt/tags/tag4.xml><?xml version="1.0" encoding="utf-8"?>
<p:tagLst xmlns:a="http://schemas.openxmlformats.org/drawingml/2006/main" xmlns:r="http://schemas.openxmlformats.org/officeDocument/2006/relationships" xmlns:p="http://schemas.openxmlformats.org/presentationml/2006/main">
  <p:tag name="ISLEGEND" val="true"/>
</p:tagLst>
</file>

<file path=ppt/tags/tag5.xml><?xml version="1.0" encoding="utf-8"?>
<p:tagLst xmlns:a="http://schemas.openxmlformats.org/drawingml/2006/main" xmlns:r="http://schemas.openxmlformats.org/officeDocument/2006/relationships" xmlns:p="http://schemas.openxmlformats.org/presentationml/2006/main">
  <p:tag name="ISLEGEND" val="true"/>
</p:tagLst>
</file>

<file path=ppt/tags/tag6.xml><?xml version="1.0" encoding="utf-8"?>
<p:tagLst xmlns:a="http://schemas.openxmlformats.org/drawingml/2006/main" xmlns:r="http://schemas.openxmlformats.org/officeDocument/2006/relationships" xmlns:p="http://schemas.openxmlformats.org/presentationml/2006/main">
  <p:tag name="ISLEGEND" val="true"/>
</p:tagLst>
</file>

<file path=ppt/tags/tag7.xml><?xml version="1.0" encoding="utf-8"?>
<p:tagLst xmlns:a="http://schemas.openxmlformats.org/drawingml/2006/main" xmlns:r="http://schemas.openxmlformats.org/officeDocument/2006/relationships" xmlns:p="http://schemas.openxmlformats.org/presentationml/2006/main">
  <p:tag name="ISLEGEND" val="true"/>
</p:tagLst>
</file>

<file path=ppt/tags/tag8.xml><?xml version="1.0" encoding="utf-8"?>
<p:tagLst xmlns:a="http://schemas.openxmlformats.org/drawingml/2006/main" xmlns:r="http://schemas.openxmlformats.org/officeDocument/2006/relationships" xmlns:p="http://schemas.openxmlformats.org/presentationml/2006/main">
  <p:tag name="ISLEGEND" val="true"/>
</p:tagLst>
</file>

<file path=ppt/tags/tag9.xml><?xml version="1.0" encoding="utf-8"?>
<p:tagLst xmlns:a="http://schemas.openxmlformats.org/drawingml/2006/main" xmlns:r="http://schemas.openxmlformats.org/officeDocument/2006/relationships" xmlns:p="http://schemas.openxmlformats.org/presentationml/2006/main">
  <p:tag name="ISLEGEND" val="true"/>
</p:tagLst>
</file>

<file path=ppt/theme/theme1.xml><?xml version="1.0" encoding="utf-8"?>
<a:theme xmlns:a="http://schemas.openxmlformats.org/drawingml/2006/ma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Arab" typeface="Arial"/>
      </a:majorFont>
      <a:minorFont>
        <a:latin typeface="Calibri"/>
        <a:ea typeface=""/>
        <a:cs typeface=""/>
        <a:font script="Arab" typeface="Arial"/>
      </a:minorFont>
    </a:fontScheme>
    <a:fmtScheme name="Office">
      <a:fillStyleLst>
        <a:solidFill>
          <a:schemeClr val="bg1">
            <a:alpha val="0"/>
          </a:schemeClr>
        </a:solidFill>
        <a:gradFill/>
        <a:gradFill/>
      </a:fillStyleLst>
      <a:lnStyleLst>
        <a:ln/>
        <a:ln/>
        <a:ln/>
      </a:lnStyleLst>
      <a:effectStyleLst>
        <a:effectStyle>
          <a:effectLst/>
        </a:effectStyle>
        <a:effectStyle>
          <a:effectLst/>
        </a:effectStyle>
        <a:effectStyle>
          <a:effectLst/>
          <a:scene3d>
            <a:camera prst="orthographicFront"/>
            <a:lightRig rig="threePt" dir="t"/>
          </a:scene3d>
        </a:effectStyle>
      </a:effectStyleLst>
      <a:bgFillStyleLst>
        <a:solidFill>
          <a:schemeClr val="bg1">
            <a:alpha val="0"/>
          </a:schemeClr>
        </a:solidFill>
        <a:gradFill/>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35F59FDF42DE547BFD6E5891ADB92C9" ma:contentTypeVersion="6" ma:contentTypeDescription="Crée un document." ma:contentTypeScope="" ma:versionID="ec53d225e463ae41cf26e3885372c36a">
  <xsd:schema xmlns:xsd="http://www.w3.org/2001/XMLSchema" xmlns:xs="http://www.w3.org/2001/XMLSchema" xmlns:p="http://schemas.microsoft.com/office/2006/metadata/properties" xmlns:ns2="21704ee1-111b-490d-a76d-d2c364ee5600" xmlns:ns3="4b50f26b-75a6-4d91-ac13-e98b30e4ed8a" targetNamespace="http://schemas.microsoft.com/office/2006/metadata/properties" ma:root="true" ma:fieldsID="965c4a813544da05d279c142f4041175" ns2:_="" ns3:_="">
    <xsd:import namespace="21704ee1-111b-490d-a76d-d2c364ee5600"/>
    <xsd:import namespace="4b50f26b-75a6-4d91-ac13-e98b30e4ed8a"/>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1704ee1-111b-490d-a76d-d2c364ee56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b50f26b-75a6-4d91-ac13-e98b30e4ed8a" elementFormDefault="qualified">
    <xsd:import namespace="http://schemas.microsoft.com/office/2006/documentManagement/types"/>
    <xsd:import namespace="http://schemas.microsoft.com/office/infopath/2007/PartnerControls"/>
    <xsd:element name="SharedWithUsers" ma:index="10"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Partagé avec dé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99F6862-519E-4D3B-959E-8B8E74B90771}">
  <ds:schemaRefs>
    <ds:schemaRef ds:uri="http://schemas.microsoft.com/office/2006/documentManagement/types"/>
    <ds:schemaRef ds:uri="http://www.w3.org/XML/1998/namespace"/>
    <ds:schemaRef ds:uri="http://schemas.openxmlformats.org/package/2006/metadata/core-properties"/>
    <ds:schemaRef ds:uri="http://schemas.microsoft.com/office/2006/metadata/properties"/>
    <ds:schemaRef ds:uri="ced47b5e-4e4f-4baf-8203-bd3c429b6fe9"/>
    <ds:schemaRef ds:uri="http://purl.org/dc/dcmitype/"/>
    <ds:schemaRef ds:uri="http://purl.org/dc/terms/"/>
    <ds:schemaRef ds:uri="http://schemas.microsoft.com/office/infopath/2007/PartnerControls"/>
    <ds:schemaRef ds:uri="http://purl.org/dc/elements/1.1/"/>
  </ds:schemaRefs>
</ds:datastoreItem>
</file>

<file path=customXml/itemProps2.xml><?xml version="1.0" encoding="utf-8"?>
<ds:datastoreItem xmlns:ds="http://schemas.openxmlformats.org/officeDocument/2006/customXml" ds:itemID="{0FD88F68-0A51-4E62-AAE4-E730753D5837}">
  <ds:schemaRefs>
    <ds:schemaRef ds:uri="http://schemas.microsoft.com/sharepoint/v3/contenttype/forms"/>
  </ds:schemaRefs>
</ds:datastoreItem>
</file>

<file path=customXml/itemProps3.xml><?xml version="1.0" encoding="utf-8"?>
<ds:datastoreItem xmlns:ds="http://schemas.openxmlformats.org/officeDocument/2006/customXml" ds:itemID="{4A11D074-AA6E-4896-9B52-08A82C125D80}"/>
</file>

<file path=docProps/app.xml><?xml version="1.0" encoding="utf-8"?>
<Properties xmlns="http://schemas.openxmlformats.org/officeDocument/2006/extended-properties" xmlns:vt="http://schemas.openxmlformats.org/officeDocument/2006/docPropsVTypes">
  <TotalTime>236</TotalTime>
  <Words>2209</Words>
  <Application>Microsoft Office PowerPoint</Application>
  <PresentationFormat>Grand écran</PresentationFormat>
  <Paragraphs>126</Paragraphs>
  <Slides>10</Slides>
  <Notes>10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10</vt:i4>
      </vt:variant>
    </vt:vector>
  </HeadingPairs>
  <TitlesOfParts>
    <vt:vector size="14" baseType="lpstr">
      <vt:lpstr>Arial</vt:lpstr>
      <vt:lpstr>Calibri</vt:lpstr>
      <vt:lpstr>Wingdings</vt:lpstr>
      <vt:lpstr/>
      <vt:lpstr>HSE Requirements for Site Traffic  HSE GROUP RULE (CR-GR-HSE-418)</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Sebastien MUNERET</dc:creator>
  <cp:lastModifiedBy>Cyril CHAMPIGNY</cp:lastModifiedBy>
  <cp:revision>338</cp:revision>
  <cp:lastPrinted>2019-06-19T14:48:18Z</cp:lastPrinted>
  <dcterms:modified xsi:type="dcterms:W3CDTF">2020-09-23T13:27:08Z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0x010100035F59FDF42DE547BFD6E5891ADB92C9</vt:lpwstr>
  </property>
  <property fmtid="{D5CDD505-2E9C-101B-9397-08002B2CF9AE}" pid="3" name="Branch">
    <vt:lpwstr>2;#Toutes les branches|d8c5459c-c634-4dad-b3a5-1a2375c988a9</vt:lpwstr>
  </property>
  <property fmtid="{D5CDD505-2E9C-101B-9397-08002B2CF9AE}" pid="4" name="OrganizationStructure">
    <vt:lpwstr>1;#Toutes les structures organisationnelles|c4bb9c23-2c4c-4150-9738-50d0ceb648ec</vt:lpwstr>
  </property>
  <property fmtid="{D5CDD505-2E9C-101B-9397-08002B2CF9AE}" pid="5" name="Metier">
    <vt:lpwstr>5;#H3SEQ|1a49191b-7ec0-475b-ba04-e5bafe48b8b4</vt:lpwstr>
  </property>
  <property fmtid="{D5CDD505-2E9C-101B-9397-08002B2CF9AE}" pid="6" name="Site">
    <vt:lpwstr>3;#Tous les sites|26f15989-d479-4e08-b5e6-c4ab22359765</vt:lpwstr>
  </property>
  <property fmtid="{D5CDD505-2E9C-101B-9397-08002B2CF9AE}" pid="7" name="Country">
    <vt:lpwstr>4;#Tous les pays|de099b83-0153-463f-a92c-1666929f7084</vt:lpwstr>
  </property>
  <property fmtid="{D5CDD505-2E9C-101B-9397-08002B2CF9AE}" pid="8" name="Order">
    <vt:r8>110800</vt:r8>
  </property>
  <property fmtid="{D5CDD505-2E9C-101B-9397-08002B2CF9AE}" pid="9" name="xd_Signature">
    <vt:bool>false</vt:bool>
  </property>
  <property fmtid="{D5CDD505-2E9C-101B-9397-08002B2CF9AE}" pid="10" name="xd_ProgID">
    <vt:lpwstr/>
  </property>
  <property fmtid="{D5CDD505-2E9C-101B-9397-08002B2CF9AE}" pid="11" name="ComplianceAssetId">
    <vt:lpwstr/>
  </property>
  <property fmtid="{D5CDD505-2E9C-101B-9397-08002B2CF9AE}" pid="12" name="TemplateUrl">
    <vt:lpwstr/>
  </property>
  <property fmtid="{D5CDD505-2E9C-101B-9397-08002B2CF9AE}" pid="13" name="MSIP_Label_2b30ed1b-e95f-40b5-af89-828263f287a7_Enabled">
    <vt:lpwstr>True</vt:lpwstr>
  </property>
  <property fmtid="{D5CDD505-2E9C-101B-9397-08002B2CF9AE}" pid="14" name="MSIP_Label_2b30ed1b-e95f-40b5-af89-828263f287a7_SiteId">
    <vt:lpwstr>329e91b0-e21f-48fb-a071-456717ecc28e</vt:lpwstr>
  </property>
  <property fmtid="{D5CDD505-2E9C-101B-9397-08002B2CF9AE}" pid="15" name="MSIP_Label_2b30ed1b-e95f-40b5-af89-828263f287a7_Owner">
    <vt:lpwstr>cyril.champigny@total.com</vt:lpwstr>
  </property>
  <property fmtid="{D5CDD505-2E9C-101B-9397-08002B2CF9AE}" pid="16" name="MSIP_Label_2b30ed1b-e95f-40b5-af89-828263f287a7_SetDate">
    <vt:lpwstr>2020-08-13T07:04:57.6376559Z</vt:lpwstr>
  </property>
  <property fmtid="{D5CDD505-2E9C-101B-9397-08002B2CF9AE}" pid="17" name="MSIP_Label_2b30ed1b-e95f-40b5-af89-828263f287a7_Name">
    <vt:lpwstr>Restricted</vt:lpwstr>
  </property>
  <property fmtid="{D5CDD505-2E9C-101B-9397-08002B2CF9AE}" pid="18" name="MSIP_Label_2b30ed1b-e95f-40b5-af89-828263f287a7_Application">
    <vt:lpwstr>Microsoft Azure Information Protection</vt:lpwstr>
  </property>
  <property fmtid="{D5CDD505-2E9C-101B-9397-08002B2CF9AE}" pid="19" name="MSIP_Label_2b30ed1b-e95f-40b5-af89-828263f287a7_ActionId">
    <vt:lpwstr>35303b52-8e64-4998-a99a-23097ea0ef73</vt:lpwstr>
  </property>
  <property fmtid="{D5CDD505-2E9C-101B-9397-08002B2CF9AE}" pid="20" name="MSIP_Label_2b30ed1b-e95f-40b5-af89-828263f287a7_Extended_MSFT_Method">
    <vt:lpwstr>Automatic</vt:lpwstr>
  </property>
  <property fmtid="{D5CDD505-2E9C-101B-9397-08002B2CF9AE}" pid="21" name="Sensitivity">
    <vt:lpwstr>Restricted</vt:lpwstr>
  </property>
  <property fmtid="{D5CDD505-2E9C-101B-9397-08002B2CF9AE}" pid="22" name="_SourceUrl">
    <vt:lpwstr/>
  </property>
  <property fmtid="{D5CDD505-2E9C-101B-9397-08002B2CF9AE}" pid="23" name="_SharedFileIndex">
    <vt:lpwstr/>
  </property>
</Properties>
</file>