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05" r:id="rId5"/>
  </p:sldMasterIdLst>
  <p:notesMasterIdLst>
    <p:notesMasterId r:id="rId22"/>
  </p:notesMasterIdLst>
  <p:handoutMasterIdLst>
    <p:handoutMasterId r:id="rId23"/>
  </p:handoutMasterIdLst>
  <p:sldIdLst>
    <p:sldId id="3449" r:id="rId6"/>
    <p:sldId id="3453" r:id="rId7"/>
    <p:sldId id="3454" r:id="rId8"/>
    <p:sldId id="3466" r:id="rId9"/>
    <p:sldId id="3455" r:id="rId10"/>
    <p:sldId id="3457" r:id="rId11"/>
    <p:sldId id="3456" r:id="rId12"/>
    <p:sldId id="3451" r:id="rId13"/>
    <p:sldId id="3467" r:id="rId14"/>
    <p:sldId id="3469" r:id="rId15"/>
    <p:sldId id="269" r:id="rId16"/>
    <p:sldId id="3461" r:id="rId17"/>
    <p:sldId id="3462" r:id="rId18"/>
    <p:sldId id="3464" r:id="rId19"/>
    <p:sldId id="3415" r:id="rId20"/>
    <p:sldId id="342"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0" userDrawn="1">
          <p15:clr>
            <a:srgbClr val="A4A3A4"/>
          </p15:clr>
        </p15:guide>
        <p15:guide id="2" orient="horz" pos="754" userDrawn="1">
          <p15:clr>
            <a:srgbClr val="A4A3A4"/>
          </p15:clr>
        </p15:guide>
        <p15:guide id="3" orient="horz" pos="3566" userDrawn="1">
          <p15:clr>
            <a:srgbClr val="A4A3A4"/>
          </p15:clr>
        </p15:guide>
        <p15:guide id="5"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5D1"/>
    <a:srgbClr val="034EA2"/>
    <a:srgbClr val="414141"/>
    <a:srgbClr val="F7941D"/>
    <a:srgbClr val="231F20"/>
    <a:srgbClr val="373737"/>
    <a:srgbClr val="2D2D20"/>
    <a:srgbClr val="BD2B0B"/>
    <a:srgbClr val="C83F18"/>
    <a:srgbClr val="7AB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07443-3BED-4902-9902-F71C093E4D5C}" v="2" dt="2021-05-03T16:51:45.034"/>
    <p1510:client id="{3A6B4D05-2918-488C-9AAC-451EC5ED2DDC}" v="59" dt="2021-05-03T16:44:36.984"/>
    <p1510:client id="{7202D4A2-25C4-4C41-BB79-E2E7CD364391}" v="30" dt="2021-04-30T05:41:32.949"/>
    <p1510:client id="{B6781FDD-C79C-48B3-90AE-0C4CA2DF62B5}" v="5" dt="2021-05-03T10:55:49.663"/>
    <p1510:client id="{C8FEAA79-7B0A-479F-B9A8-00C0D915F8C3}" v="35" dt="2021-05-03T16:54:53.350"/>
  </p1510:revLst>
</p1510:revInfo>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p:scale>
          <a:sx n="125" d="100"/>
          <a:sy n="125" d="100"/>
        </p:scale>
        <p:origin x="576" y="144"/>
      </p:cViewPr>
      <p:guideLst>
        <p:guide orient="horz" pos="3680"/>
        <p:guide orient="horz" pos="754"/>
        <p:guide orient="horz" pos="3566"/>
        <p:guide pos="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PROD'HOMME" userId="S::pierre.prodhomme@total.com::f480ad62-1c70-4d18-b3f7-c1ffc40a06de" providerId="AD" clId="Web-{B6781FDD-C79C-48B3-90AE-0C4CA2DF62B5}"/>
    <pc:docChg chg="modSld">
      <pc:chgData name="Pierre PROD'HOMME" userId="S::pierre.prodhomme@total.com::f480ad62-1c70-4d18-b3f7-c1ffc40a06de" providerId="AD" clId="Web-{B6781FDD-C79C-48B3-90AE-0C4CA2DF62B5}" dt="2021-05-03T10:55:48.131" v="2" actId="20577"/>
      <pc:docMkLst>
        <pc:docMk/>
      </pc:docMkLst>
      <pc:sldChg chg="modSp">
        <pc:chgData name="Pierre PROD'HOMME" userId="S::pierre.prodhomme@total.com::f480ad62-1c70-4d18-b3f7-c1ffc40a06de" providerId="AD" clId="Web-{B6781FDD-C79C-48B3-90AE-0C4CA2DF62B5}" dt="2021-05-03T10:55:48.131" v="2" actId="20577"/>
        <pc:sldMkLst>
          <pc:docMk/>
          <pc:sldMk cId="1841833152" sldId="3461"/>
        </pc:sldMkLst>
        <pc:spChg chg="mod">
          <ac:chgData name="Pierre PROD'HOMME" userId="S::pierre.prodhomme@total.com::f480ad62-1c70-4d18-b3f7-c1ffc40a06de" providerId="AD" clId="Web-{B6781FDD-C79C-48B3-90AE-0C4CA2DF62B5}" dt="2021-05-03T10:55:48.131" v="2" actId="20577"/>
          <ac:spMkLst>
            <pc:docMk/>
            <pc:sldMk cId="1841833152" sldId="3461"/>
            <ac:spMk id="2" creationId="{491C020F-48BE-48D4-AF2E-185FF19BCA83}"/>
          </ac:spMkLst>
        </pc:spChg>
        <pc:spChg chg="mod">
          <ac:chgData name="Pierre PROD'HOMME" userId="S::pierre.prodhomme@total.com::f480ad62-1c70-4d18-b3f7-c1ffc40a06de" providerId="AD" clId="Web-{B6781FDD-C79C-48B3-90AE-0C4CA2DF62B5}" dt="2021-05-03T10:55:13.037" v="0" actId="20577"/>
          <ac:spMkLst>
            <pc:docMk/>
            <pc:sldMk cId="1841833152" sldId="3461"/>
            <ac:spMk id="33" creationId="{B818F35C-69C3-CC4B-B552-0D7FF0F79DF4}"/>
          </ac:spMkLst>
        </pc:spChg>
      </pc:sldChg>
    </pc:docChg>
  </pc:docChgLst>
  <pc:docChgLst>
    <pc:chgData name="Raphael WAXIN" userId="S::raphael.waxin@total.com::be0288c2-53a1-4e45-8997-36152c468d29" providerId="AD" clId="Web-{06307443-3BED-4902-9902-F71C093E4D5C}"/>
    <pc:docChg chg="modSld">
      <pc:chgData name="Raphael WAXIN" userId="S::raphael.waxin@total.com::be0288c2-53a1-4e45-8997-36152c468d29" providerId="AD" clId="Web-{06307443-3BED-4902-9902-F71C093E4D5C}" dt="2021-05-03T16:51:41.909" v="0" actId="20577"/>
      <pc:docMkLst>
        <pc:docMk/>
      </pc:docMkLst>
      <pc:sldChg chg="modSp">
        <pc:chgData name="Raphael WAXIN" userId="S::raphael.waxin@total.com::be0288c2-53a1-4e45-8997-36152c468d29" providerId="AD" clId="Web-{06307443-3BED-4902-9902-F71C093E4D5C}" dt="2021-05-03T16:51:41.909" v="0" actId="20577"/>
        <pc:sldMkLst>
          <pc:docMk/>
          <pc:sldMk cId="765320924" sldId="342"/>
        </pc:sldMkLst>
        <pc:spChg chg="mod">
          <ac:chgData name="Raphael WAXIN" userId="S::raphael.waxin@total.com::be0288c2-53a1-4e45-8997-36152c468d29" providerId="AD" clId="Web-{06307443-3BED-4902-9902-F71C093E4D5C}" dt="2021-05-03T16:51:41.909" v="0" actId="20577"/>
          <ac:spMkLst>
            <pc:docMk/>
            <pc:sldMk cId="765320924" sldId="342"/>
            <ac:spMk id="3" creationId="{B6B4CD54-1C3D-2342-9ACD-E8E3CB2E5F06}"/>
          </ac:spMkLst>
        </pc:spChg>
      </pc:sldChg>
    </pc:docChg>
  </pc:docChgLst>
  <pc:docChgLst>
    <pc:chgData name="Raphael WAXIN" userId="S::raphael.waxin@total.com::be0288c2-53a1-4e45-8997-36152c468d29" providerId="AD" clId="Web-{3A6B4D05-2918-488C-9AAC-451EC5ED2DDC}"/>
    <pc:docChg chg="modSld">
      <pc:chgData name="Raphael WAXIN" userId="S::raphael.waxin@total.com::be0288c2-53a1-4e45-8997-36152c468d29" providerId="AD" clId="Web-{3A6B4D05-2918-488C-9AAC-451EC5ED2DDC}" dt="2021-05-03T16:44:33.062" v="37" actId="20577"/>
      <pc:docMkLst>
        <pc:docMk/>
      </pc:docMkLst>
      <pc:sldChg chg="modSp">
        <pc:chgData name="Raphael WAXIN" userId="S::raphael.waxin@total.com::be0288c2-53a1-4e45-8997-36152c468d29" providerId="AD" clId="Web-{3A6B4D05-2918-488C-9AAC-451EC5ED2DDC}" dt="2021-05-03T16:39:51.321" v="5" actId="20577"/>
        <pc:sldMkLst>
          <pc:docMk/>
          <pc:sldMk cId="84973066" sldId="3415"/>
        </pc:sldMkLst>
        <pc:spChg chg="mod">
          <ac:chgData name="Raphael WAXIN" userId="S::raphael.waxin@total.com::be0288c2-53a1-4e45-8997-36152c468d29" providerId="AD" clId="Web-{3A6B4D05-2918-488C-9AAC-451EC5ED2DDC}" dt="2021-05-03T16:39:51.321" v="5" actId="20577"/>
          <ac:spMkLst>
            <pc:docMk/>
            <pc:sldMk cId="84973066" sldId="3415"/>
            <ac:spMk id="9" creationId="{115C2FEC-CC3D-084F-A6A9-0A53052B6FB3}"/>
          </ac:spMkLst>
        </pc:spChg>
      </pc:sldChg>
      <pc:sldChg chg="modSp">
        <pc:chgData name="Raphael WAXIN" userId="S::raphael.waxin@total.com::be0288c2-53a1-4e45-8997-36152c468d29" providerId="AD" clId="Web-{3A6B4D05-2918-488C-9AAC-451EC5ED2DDC}" dt="2021-05-03T16:43:32.576" v="32" actId="20577"/>
        <pc:sldMkLst>
          <pc:docMk/>
          <pc:sldMk cId="1976470940" sldId="3451"/>
        </pc:sldMkLst>
        <pc:spChg chg="mod">
          <ac:chgData name="Raphael WAXIN" userId="S::raphael.waxin@total.com::be0288c2-53a1-4e45-8997-36152c468d29" providerId="AD" clId="Web-{3A6B4D05-2918-488C-9AAC-451EC5ED2DDC}" dt="2021-05-03T16:43:32.576" v="32" actId="20577"/>
          <ac:spMkLst>
            <pc:docMk/>
            <pc:sldMk cId="1976470940" sldId="3451"/>
            <ac:spMk id="2" creationId="{CE38C1AA-304E-496B-B8BF-D3B119FCF124}"/>
          </ac:spMkLst>
        </pc:spChg>
      </pc:sldChg>
      <pc:sldChg chg="modSp">
        <pc:chgData name="Raphael WAXIN" userId="S::raphael.waxin@total.com::be0288c2-53a1-4e45-8997-36152c468d29" providerId="AD" clId="Web-{3A6B4D05-2918-488C-9AAC-451EC5ED2DDC}" dt="2021-05-03T16:40:29.572" v="7" actId="20577"/>
        <pc:sldMkLst>
          <pc:docMk/>
          <pc:sldMk cId="3764482208" sldId="3453"/>
        </pc:sldMkLst>
        <pc:spChg chg="mod">
          <ac:chgData name="Raphael WAXIN" userId="S::raphael.waxin@total.com::be0288c2-53a1-4e45-8997-36152c468d29" providerId="AD" clId="Web-{3A6B4D05-2918-488C-9AAC-451EC5ED2DDC}" dt="2021-05-03T16:40:29.572" v="7" actId="20577"/>
          <ac:spMkLst>
            <pc:docMk/>
            <pc:sldMk cId="3764482208" sldId="3453"/>
            <ac:spMk id="19" creationId="{C1425CD0-22A0-46B3-A218-A2FFEC9FA8E3}"/>
          </ac:spMkLst>
        </pc:spChg>
      </pc:sldChg>
      <pc:sldChg chg="modSp">
        <pc:chgData name="Raphael WAXIN" userId="S::raphael.waxin@total.com::be0288c2-53a1-4e45-8997-36152c468d29" providerId="AD" clId="Web-{3A6B4D05-2918-488C-9AAC-451EC5ED2DDC}" dt="2021-05-03T16:44:33.062" v="37" actId="20577"/>
        <pc:sldMkLst>
          <pc:docMk/>
          <pc:sldMk cId="3760205130" sldId="3467"/>
        </pc:sldMkLst>
        <pc:spChg chg="mod">
          <ac:chgData name="Raphael WAXIN" userId="S::raphael.waxin@total.com::be0288c2-53a1-4e45-8997-36152c468d29" providerId="AD" clId="Web-{3A6B4D05-2918-488C-9AAC-451EC5ED2DDC}" dt="2021-05-03T16:44:33.062" v="37" actId="20577"/>
          <ac:spMkLst>
            <pc:docMk/>
            <pc:sldMk cId="3760205130" sldId="3467"/>
            <ac:spMk id="42" creationId="{3EBA55C9-A930-D543-83B6-BF82737875E5}"/>
          </ac:spMkLst>
        </pc:spChg>
      </pc:sldChg>
    </pc:docChg>
  </pc:docChgLst>
  <pc:docChgLst>
    <pc:chgData name="Pierre PROD'HOMME" userId="S::pierre.prodhomme@total.com::f480ad62-1c70-4d18-b3f7-c1ffc40a06de" providerId="AD" clId="Web-{7202D4A2-25C4-4C41-BB79-E2E7CD364391}"/>
    <pc:docChg chg="modSld">
      <pc:chgData name="Pierre PROD'HOMME" userId="S::pierre.prodhomme@total.com::f480ad62-1c70-4d18-b3f7-c1ffc40a06de" providerId="AD" clId="Web-{7202D4A2-25C4-4C41-BB79-E2E7CD364391}" dt="2021-04-30T05:41:30.730" v="10" actId="20577"/>
      <pc:docMkLst>
        <pc:docMk/>
      </pc:docMkLst>
      <pc:sldChg chg="modSp">
        <pc:chgData name="Pierre PROD'HOMME" userId="S::pierre.prodhomme@total.com::f480ad62-1c70-4d18-b3f7-c1ffc40a06de" providerId="AD" clId="Web-{7202D4A2-25C4-4C41-BB79-E2E7CD364391}" dt="2021-04-30T05:40:56.850" v="9" actId="20577"/>
        <pc:sldMkLst>
          <pc:docMk/>
          <pc:sldMk cId="84973066" sldId="3415"/>
        </pc:sldMkLst>
        <pc:spChg chg="mod">
          <ac:chgData name="Pierre PROD'HOMME" userId="S::pierre.prodhomme@total.com::f480ad62-1c70-4d18-b3f7-c1ffc40a06de" providerId="AD" clId="Web-{7202D4A2-25C4-4C41-BB79-E2E7CD364391}" dt="2021-04-30T05:40:56.850" v="9" actId="20577"/>
          <ac:spMkLst>
            <pc:docMk/>
            <pc:sldMk cId="84973066" sldId="3415"/>
            <ac:spMk id="9" creationId="{115C2FEC-CC3D-084F-A6A9-0A53052B6FB3}"/>
          </ac:spMkLst>
        </pc:spChg>
      </pc:sldChg>
      <pc:sldChg chg="modSp">
        <pc:chgData name="Pierre PROD'HOMME" userId="S::pierre.prodhomme@total.com::f480ad62-1c70-4d18-b3f7-c1ffc40a06de" providerId="AD" clId="Web-{7202D4A2-25C4-4C41-BB79-E2E7CD364391}" dt="2021-04-30T05:39:13.299" v="0" actId="20577"/>
        <pc:sldMkLst>
          <pc:docMk/>
          <pc:sldMk cId="2500548318" sldId="3449"/>
        </pc:sldMkLst>
        <pc:spChg chg="mod">
          <ac:chgData name="Pierre PROD'HOMME" userId="S::pierre.prodhomme@total.com::f480ad62-1c70-4d18-b3f7-c1ffc40a06de" providerId="AD" clId="Web-{7202D4A2-25C4-4C41-BB79-E2E7CD364391}" dt="2021-04-30T05:39:13.299" v="0" actId="20577"/>
          <ac:spMkLst>
            <pc:docMk/>
            <pc:sldMk cId="2500548318" sldId="3449"/>
            <ac:spMk id="16" creationId="{1298F05F-1226-5F4B-BBBF-A519A1D9A546}"/>
          </ac:spMkLst>
        </pc:spChg>
      </pc:sldChg>
      <pc:sldChg chg="modSp">
        <pc:chgData name="Pierre PROD'HOMME" userId="S::pierre.prodhomme@total.com::f480ad62-1c70-4d18-b3f7-c1ffc40a06de" providerId="AD" clId="Web-{7202D4A2-25C4-4C41-BB79-E2E7CD364391}" dt="2021-04-30T05:39:19.253" v="2" actId="20577"/>
        <pc:sldMkLst>
          <pc:docMk/>
          <pc:sldMk cId="3764482208" sldId="3453"/>
        </pc:sldMkLst>
        <pc:spChg chg="mod">
          <ac:chgData name="Pierre PROD'HOMME" userId="S::pierre.prodhomme@total.com::f480ad62-1c70-4d18-b3f7-c1ffc40a06de" providerId="AD" clId="Web-{7202D4A2-25C4-4C41-BB79-E2E7CD364391}" dt="2021-04-30T05:39:19.253" v="2" actId="20577"/>
          <ac:spMkLst>
            <pc:docMk/>
            <pc:sldMk cId="3764482208" sldId="3453"/>
            <ac:spMk id="4" creationId="{B5F8FF14-4325-4429-8D11-2DE261413005}"/>
          </ac:spMkLst>
        </pc:spChg>
      </pc:sldChg>
      <pc:sldChg chg="modSp">
        <pc:chgData name="Pierre PROD'HOMME" userId="S::pierre.prodhomme@total.com::f480ad62-1c70-4d18-b3f7-c1ffc40a06de" providerId="AD" clId="Web-{7202D4A2-25C4-4C41-BB79-E2E7CD364391}" dt="2021-04-30T05:40:31.646" v="8" actId="20577"/>
        <pc:sldMkLst>
          <pc:docMk/>
          <pc:sldMk cId="1841833152" sldId="3461"/>
        </pc:sldMkLst>
        <pc:spChg chg="mod">
          <ac:chgData name="Pierre PROD'HOMME" userId="S::pierre.prodhomme@total.com::f480ad62-1c70-4d18-b3f7-c1ffc40a06de" providerId="AD" clId="Web-{7202D4A2-25C4-4C41-BB79-E2E7CD364391}" dt="2021-04-30T05:40:31.646" v="8" actId="20577"/>
          <ac:spMkLst>
            <pc:docMk/>
            <pc:sldMk cId="1841833152" sldId="3461"/>
            <ac:spMk id="32" creationId="{A5F38E9B-EE51-2542-98CE-31215B35AE8A}"/>
          </ac:spMkLst>
        </pc:spChg>
      </pc:sldChg>
      <pc:sldChg chg="modSp">
        <pc:chgData name="Pierre PROD'HOMME" userId="S::pierre.prodhomme@total.com::f480ad62-1c70-4d18-b3f7-c1ffc40a06de" providerId="AD" clId="Web-{7202D4A2-25C4-4C41-BB79-E2E7CD364391}" dt="2021-04-30T05:41:30.730" v="10" actId="20577"/>
        <pc:sldMkLst>
          <pc:docMk/>
          <pc:sldMk cId="4244925078" sldId="3466"/>
        </pc:sldMkLst>
        <pc:spChg chg="mod">
          <ac:chgData name="Pierre PROD'HOMME" userId="S::pierre.prodhomme@total.com::f480ad62-1c70-4d18-b3f7-c1ffc40a06de" providerId="AD" clId="Web-{7202D4A2-25C4-4C41-BB79-E2E7CD364391}" dt="2021-04-30T05:41:30.730" v="10" actId="20577"/>
          <ac:spMkLst>
            <pc:docMk/>
            <pc:sldMk cId="4244925078" sldId="3466"/>
            <ac:spMk id="4" creationId="{679575CD-7A02-9943-A633-CF3C3E3AECA1}"/>
          </ac:spMkLst>
        </pc:spChg>
      </pc:sldChg>
    </pc:docChg>
  </pc:docChgLst>
  <pc:docChgLst>
    <pc:chgData name="Raphael WAXIN" userId="S::raphael.waxin@total.com::be0288c2-53a1-4e45-8997-36152c468d29" providerId="AD" clId="Web-{C8FEAA79-7B0A-479F-B9A8-00C0D915F8C3}"/>
    <pc:docChg chg="modSld">
      <pc:chgData name="Raphael WAXIN" userId="S::raphael.waxin@total.com::be0288c2-53a1-4e45-8997-36152c468d29" providerId="AD" clId="Web-{C8FEAA79-7B0A-479F-B9A8-00C0D915F8C3}" dt="2021-05-03T16:54:53.053" v="27" actId="20577"/>
      <pc:docMkLst>
        <pc:docMk/>
      </pc:docMkLst>
      <pc:sldChg chg="modSp">
        <pc:chgData name="Raphael WAXIN" userId="S::raphael.waxin@total.com::be0288c2-53a1-4e45-8997-36152c468d29" providerId="AD" clId="Web-{C8FEAA79-7B0A-479F-B9A8-00C0D915F8C3}" dt="2021-05-03T16:54:53.053" v="27" actId="20577"/>
        <pc:sldMkLst>
          <pc:docMk/>
          <pc:sldMk cId="84973066" sldId="3415"/>
        </pc:sldMkLst>
        <pc:spChg chg="mod">
          <ac:chgData name="Raphael WAXIN" userId="S::raphael.waxin@total.com::be0288c2-53a1-4e45-8997-36152c468d29" providerId="AD" clId="Web-{C8FEAA79-7B0A-479F-B9A8-00C0D915F8C3}" dt="2021-05-03T16:54:01.833" v="1" actId="20577"/>
          <ac:spMkLst>
            <pc:docMk/>
            <pc:sldMk cId="84973066" sldId="3415"/>
            <ac:spMk id="4" creationId="{37D5380B-5299-C24A-A62A-6D258294909A}"/>
          </ac:spMkLst>
        </pc:spChg>
        <pc:spChg chg="mod">
          <ac:chgData name="Raphael WAXIN" userId="S::raphael.waxin@total.com::be0288c2-53a1-4e45-8997-36152c468d29" providerId="AD" clId="Web-{C8FEAA79-7B0A-479F-B9A8-00C0D915F8C3}" dt="2021-05-03T16:54:53.053" v="27" actId="20577"/>
          <ac:spMkLst>
            <pc:docMk/>
            <pc:sldMk cId="84973066" sldId="3415"/>
            <ac:spMk id="6" creationId="{21EB93AA-9EAB-604C-B5A1-F9F4CED146D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c:spPr>
          <c:invertIfNegative val="0"/>
          <c:dLbls>
            <c:delete val="1"/>
          </c:dLbls>
          <c:cat>
            <c:strRef>
              <c:f>Feuil1!$A$4:$A$20</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c:v>
                </c:pt>
              </c:strCache>
              <c:extLst/>
            </c:strRef>
          </c:cat>
          <c:val>
            <c:numRef>
              <c:f>Feuil1!$B$4:$B$20</c:f>
              <c:numCache>
                <c:formatCode>General</c:formatCode>
                <c:ptCount val="15"/>
                <c:pt idx="0">
                  <c:v>94</c:v>
                </c:pt>
                <c:pt idx="1">
                  <c:v>83</c:v>
                </c:pt>
                <c:pt idx="2">
                  <c:v>77</c:v>
                </c:pt>
                <c:pt idx="3">
                  <c:v>64</c:v>
                </c:pt>
                <c:pt idx="4">
                  <c:v>75</c:v>
                </c:pt>
                <c:pt idx="5">
                  <c:v>50</c:v>
                </c:pt>
                <c:pt idx="6">
                  <c:v>49</c:v>
                </c:pt>
                <c:pt idx="7">
                  <c:v>33</c:v>
                </c:pt>
                <c:pt idx="8">
                  <c:v>24</c:v>
                </c:pt>
                <c:pt idx="9">
                  <c:v>20</c:v>
                </c:pt>
                <c:pt idx="10">
                  <c:v>22</c:v>
                </c:pt>
                <c:pt idx="11">
                  <c:v>25</c:v>
                </c:pt>
              </c:numCache>
              <c:extLst/>
            </c:numRef>
          </c:val>
          <c:extLst>
            <c:ext xmlns:c16="http://schemas.microsoft.com/office/drawing/2014/chart" uri="{C3380CC4-5D6E-409C-BE32-E72D297353CC}">
              <c16:uniqueId val="{00000000-776E-4DB5-8F23-AD1F1014339C}"/>
            </c:ext>
          </c:extLst>
        </c:ser>
        <c:dLbls>
          <c:dLblPos val="inEnd"/>
          <c:showLegendKey val="0"/>
          <c:showVal val="1"/>
          <c:showCatName val="0"/>
          <c:showSerName val="0"/>
          <c:showPercent val="0"/>
          <c:showBubbleSize val="0"/>
        </c:dLbls>
        <c:gapWidth val="41"/>
        <c:axId val="584364592"/>
        <c:axId val="584362624"/>
      </c:barChart>
      <c:catAx>
        <c:axId val="58436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fr-FR"/>
          </a:p>
        </c:txPr>
        <c:crossAx val="584362624"/>
        <c:crosses val="autoZero"/>
        <c:auto val="1"/>
        <c:lblAlgn val="ctr"/>
        <c:lblOffset val="100"/>
        <c:noMultiLvlLbl val="0"/>
      </c:catAx>
      <c:valAx>
        <c:axId val="584362624"/>
        <c:scaling>
          <c:orientation val="minMax"/>
        </c:scaling>
        <c:delete val="1"/>
        <c:axPos val="l"/>
        <c:numFmt formatCode="General" sourceLinked="1"/>
        <c:majorTickMark val="none"/>
        <c:minorTickMark val="none"/>
        <c:tickLblPos val="nextTo"/>
        <c:crossAx val="584364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[TBD Transport-restauré.xlsx]Causes!Tableau croisé dynamique1</c:name>
    <c:fmtId val="8"/>
  </c:pivotSource>
  <c:chart>
    <c:autoTitleDeleted val="1"/>
    <c:pivotFmts>
      <c:pivotFmt>
        <c:idx val="0"/>
        <c:dLbl>
          <c:idx val="0"/>
          <c:dLblPos val="outEnd"/>
          <c:showLegendKey val="0"/>
          <c:showVal val="0"/>
          <c:showCatName val="1"/>
          <c:showSerName val="0"/>
          <c:showPercent val="0"/>
          <c:showBubbleSize val="0"/>
          <c:extLst>
            <c:ext xmlns:c15="http://schemas.microsoft.com/office/drawing/2012/chart" uri="{CE6537A1-D6FC-4f65-9D91-7224C49458BB}"/>
          </c:extLst>
        </c:dLbl>
      </c:pivotFmt>
      <c:pivotFmt>
        <c:idx val="1"/>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2"/>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3"/>
        <c:dLbl>
          <c:idx val="0"/>
          <c:tx>
            <c:rich>
              <a:bodyPr/>
              <a:lstStyle/>
              <a:p>
                <a:fld id="{2F8BDEB8-EBA6-40D6-8D69-56123C4B49A0}" type="VALUE">
                  <a:rPr lang="en-US"/>
                  <a:pPr/>
                  <a:t>[VALEUR]</a:t>
                </a:fld>
                <a:endParaRPr lang="fr-FR"/>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Lst>
        </c:dLbl>
      </c:pivotFmt>
      <c:pivotFmt>
        <c:idx val="4"/>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5"/>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6"/>
        <c:spPr>
          <a:solidFill>
            <a:schemeClr val="accent1"/>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8"/>
      </c:pivotFmt>
      <c:pivotFmt>
        <c:idx val="9"/>
        <c:dLbl>
          <c:idx val="0"/>
          <c:tx>
            <c:rich>
              <a:bodyPr/>
              <a:lstStyle/>
              <a:p>
                <a:fld id="{2F8BDEB8-EBA6-40D6-8D69-56123C4B49A0}" type="VALUE">
                  <a:rPr lang="en-US"/>
                  <a:pPr/>
                  <a:t>[VALEUR]</a:t>
                </a:fld>
                <a:endParaRPr lang="fr-F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3"/>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4"/>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5"/>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6"/>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8"/>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8138703250329002"/>
          <c:y val="8.8997945406070617E-2"/>
          <c:w val="0.44114750362087091"/>
          <c:h val="0.56906827048410424"/>
        </c:manualLayout>
      </c:layout>
      <c:pieChart>
        <c:varyColors val="1"/>
        <c:ser>
          <c:idx val="0"/>
          <c:order val="0"/>
          <c:tx>
            <c:strRef>
              <c:f>Causes!$B$10</c:f>
              <c:strCache>
                <c:ptCount val="1"/>
                <c:pt idx="0">
                  <c:v>Total</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A3A8-47C8-8B54-0896BCD6ECDA}"/>
              </c:ext>
            </c:extLst>
          </c:dPt>
          <c:dPt>
            <c:idx val="1"/>
            <c:bubble3D val="0"/>
            <c:spPr>
              <a:solidFill>
                <a:schemeClr val="accent2"/>
              </a:solidFill>
              <a:ln>
                <a:noFill/>
              </a:ln>
              <a:effectLst/>
            </c:spPr>
            <c:extLst>
              <c:ext xmlns:c16="http://schemas.microsoft.com/office/drawing/2014/chart" uri="{C3380CC4-5D6E-409C-BE32-E72D297353CC}">
                <c16:uniqueId val="{00000003-A3A8-47C8-8B54-0896BCD6ECDA}"/>
              </c:ext>
            </c:extLst>
          </c:dPt>
          <c:dPt>
            <c:idx val="2"/>
            <c:bubble3D val="0"/>
            <c:spPr>
              <a:solidFill>
                <a:schemeClr val="accent3"/>
              </a:solidFill>
              <a:ln>
                <a:noFill/>
              </a:ln>
              <a:effectLst/>
            </c:spPr>
            <c:extLst>
              <c:ext xmlns:c16="http://schemas.microsoft.com/office/drawing/2014/chart" uri="{C3380CC4-5D6E-409C-BE32-E72D297353CC}">
                <c16:uniqueId val="{00000005-A3A8-47C8-8B54-0896BCD6ECDA}"/>
              </c:ext>
            </c:extLst>
          </c:dPt>
          <c:dPt>
            <c:idx val="3"/>
            <c:bubble3D val="0"/>
            <c:spPr>
              <a:solidFill>
                <a:schemeClr val="accent4"/>
              </a:solidFill>
              <a:ln>
                <a:noFill/>
              </a:ln>
              <a:effectLst/>
            </c:spPr>
            <c:extLst>
              <c:ext xmlns:c16="http://schemas.microsoft.com/office/drawing/2014/chart" uri="{C3380CC4-5D6E-409C-BE32-E72D297353CC}">
                <c16:uniqueId val="{00000007-A3A8-47C8-8B54-0896BCD6ECDA}"/>
              </c:ext>
            </c:extLst>
          </c:dPt>
          <c:dPt>
            <c:idx val="4"/>
            <c:bubble3D val="0"/>
            <c:spPr>
              <a:solidFill>
                <a:schemeClr val="accent5"/>
              </a:solidFill>
              <a:ln>
                <a:noFill/>
              </a:ln>
              <a:effectLst/>
            </c:spPr>
            <c:extLst>
              <c:ext xmlns:c16="http://schemas.microsoft.com/office/drawing/2014/chart" uri="{C3380CC4-5D6E-409C-BE32-E72D297353CC}">
                <c16:uniqueId val="{00000009-A3A8-47C8-8B54-0896BCD6ECDA}"/>
              </c:ext>
            </c:extLst>
          </c:dPt>
          <c:dLbls>
            <c:dLbl>
              <c:idx val="0"/>
              <c:layout>
                <c:manualLayout>
                  <c:x val="-0.19559072884403733"/>
                  <c:y val="-8.09535076113863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3A8-47C8-8B54-0896BCD6ECDA}"/>
                </c:ext>
              </c:extLst>
            </c:dLbl>
            <c:dLbl>
              <c:idx val="1"/>
              <c:layout>
                <c:manualLayout>
                  <c:x val="0.18904408245310872"/>
                  <c:y val="4.358029698731378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3A8-47C8-8B54-0896BCD6ECDA}"/>
                </c:ext>
              </c:extLst>
            </c:dLbl>
            <c:dLbl>
              <c:idx val="2"/>
              <c:layout>
                <c:manualLayout>
                  <c:x val="1.4447408296873058E-2"/>
                  <c:y val="7.8114487869101632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34EA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3A8-47C8-8B54-0896BCD6ECDA}"/>
                </c:ext>
              </c:extLst>
            </c:dLbl>
            <c:dLbl>
              <c:idx val="3"/>
              <c:layout>
                <c:manualLayout>
                  <c:x val="2.6874576670177036E-2"/>
                  <c:y val="-7.0068533057784776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34EA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3A8-47C8-8B54-0896BCD6ECD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34EA2"/>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Causes!$A$11:$A$15</c:f>
              <c:strCache>
                <c:ptCount val="4"/>
                <c:pt idx="0">
                  <c:v>Comportements</c:v>
                </c:pt>
                <c:pt idx="1">
                  <c:v>Causes Externes (tiers,etc..)</c:v>
                </c:pt>
                <c:pt idx="2">
                  <c:v>Autres</c:v>
                </c:pt>
                <c:pt idx="3">
                  <c:v>Mécaniques</c:v>
                </c:pt>
              </c:strCache>
            </c:strRef>
          </c:cat>
          <c:val>
            <c:numRef>
              <c:f>Causes!$B$11:$B$15</c:f>
              <c:numCache>
                <c:formatCode>General</c:formatCode>
                <c:ptCount val="4"/>
                <c:pt idx="0">
                  <c:v>31</c:v>
                </c:pt>
                <c:pt idx="1">
                  <c:v>11</c:v>
                </c:pt>
                <c:pt idx="2">
                  <c:v>3</c:v>
                </c:pt>
                <c:pt idx="3">
                  <c:v>2</c:v>
                </c:pt>
              </c:numCache>
            </c:numRef>
          </c:val>
          <c:extLst>
            <c:ext xmlns:c16="http://schemas.microsoft.com/office/drawing/2014/chart" uri="{C3380CC4-5D6E-409C-BE32-E72D297353CC}">
              <c16:uniqueId val="{0000000A-9F3D-4776-BC83-199572441237}"/>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03/05/2021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03/05/2021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3EBCA58-F001-2A42-AB6A-B366B18E47A3}" type="slidenum">
              <a:rPr lang="fr-FR" smtClean="0"/>
              <a:pPr/>
              <a:t>10</a:t>
            </a:fld>
            <a:endParaRPr lang="fr-FR"/>
          </a:p>
        </p:txBody>
      </p:sp>
    </p:spTree>
    <p:extLst>
      <p:ext uri="{BB962C8B-B14F-4D97-AF65-F5344CB8AC3E}">
        <p14:creationId xmlns:p14="http://schemas.microsoft.com/office/powerpoint/2010/main" val="379825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3EBCA58-F001-2A42-AB6A-B366B18E47A3}" type="slidenum">
              <a:rPr lang="fr-FR" smtClean="0"/>
              <a:pPr/>
              <a:t>11</a:t>
            </a:fld>
            <a:endParaRPr lang="fr-FR"/>
          </a:p>
        </p:txBody>
      </p:sp>
    </p:spTree>
    <p:extLst>
      <p:ext uri="{BB962C8B-B14F-4D97-AF65-F5344CB8AC3E}">
        <p14:creationId xmlns:p14="http://schemas.microsoft.com/office/powerpoint/2010/main" val="1257194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5" descr="TOTAL_logo_RVB_fond_gris_powerpoin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400"/>
            <a:ext cx="9144000" cy="847344"/>
          </a:xfrm>
          <a:prstGeom prst="rect">
            <a:avLst/>
          </a:prstGeom>
        </p:spPr>
      </p:pic>
      <p:sp>
        <p:nvSpPr>
          <p:cNvPr id="9" name="Slide Number Placeholder 5">
            <a:extLst>
              <a:ext uri="{FF2B5EF4-FFF2-40B4-BE49-F238E27FC236}">
                <a16:creationId xmlns:a16="http://schemas.microsoft.com/office/drawing/2014/main" id="{D15E3214-F442-714C-96ED-22499AA5A710}"/>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450056" y="1420021"/>
            <a:ext cx="8243888" cy="4619272"/>
          </a:xfrm>
          <a:prstGeom prst="rect">
            <a:avLst/>
          </a:prstGeom>
        </p:spPr>
        <p:txBody>
          <a:bodyPr/>
          <a:lstStyle>
            <a:lvl1pPr marL="214314" indent="-214314">
              <a:buClr>
                <a:schemeClr val="accent4"/>
              </a:buClr>
              <a:buSzPct val="100000"/>
              <a:buFont typeface="Arial" panose="020B0604020202020204" pitchFamily="34" charset="0"/>
              <a:buChar char="•"/>
              <a:defRPr sz="1400">
                <a:solidFill>
                  <a:schemeClr val="tx1"/>
                </a:solidFill>
              </a:defRPr>
            </a:lvl1pPr>
            <a:lvl2pPr>
              <a:buClr>
                <a:schemeClr val="accent4"/>
              </a:buClr>
              <a:defRPr sz="1400">
                <a:solidFill>
                  <a:schemeClr val="tx1">
                    <a:lumMod val="75000"/>
                    <a:lumOff val="25000"/>
                  </a:schemeClr>
                </a:solidFill>
              </a:defRPr>
            </a:lvl2pPr>
            <a:lvl3pPr>
              <a:buClr>
                <a:schemeClr val="accent4"/>
              </a:buClr>
              <a:defRPr sz="1100">
                <a:solidFill>
                  <a:schemeClr val="tx1">
                    <a:lumMod val="75000"/>
                    <a:lumOff val="25000"/>
                  </a:schemeClr>
                </a:solidFill>
              </a:defRPr>
            </a:lvl3pPr>
            <a:lvl4pPr>
              <a:buClr>
                <a:schemeClr val="accent4"/>
              </a:buClr>
              <a:defRPr sz="1100">
                <a:solidFill>
                  <a:schemeClr val="tx1">
                    <a:lumMod val="75000"/>
                    <a:lumOff val="25000"/>
                  </a:schemeClr>
                </a:solidFill>
              </a:defRPr>
            </a:lvl4pPr>
            <a:lvl5pPr>
              <a:defRPr sz="11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450056" y="922477"/>
            <a:ext cx="6447234" cy="413343"/>
          </a:xfrm>
          <a:prstGeom prst="rect">
            <a:avLst/>
          </a:prstGeom>
        </p:spPr>
        <p:txBody>
          <a:bodyPr/>
          <a:lstStyle>
            <a:lvl1pPr marL="0" indent="0">
              <a:buNone/>
              <a:defRPr>
                <a:solidFill>
                  <a:schemeClr val="accent4"/>
                </a:solidFill>
              </a:defRPr>
            </a:lvl1pPr>
            <a:lvl2pPr marL="200027" indent="0">
              <a:buNone/>
              <a:defRPr/>
            </a:lvl2pPr>
          </a:lstStyle>
          <a:p>
            <a:pPr lvl="0"/>
            <a:r>
              <a:rPr lang="fr-FR"/>
              <a:t>Sous-titre de la slide</a:t>
            </a:r>
          </a:p>
        </p:txBody>
      </p:sp>
      <p:sp>
        <p:nvSpPr>
          <p:cNvPr id="8" name="Titre 1">
            <a:extLst>
              <a:ext uri="{FF2B5EF4-FFF2-40B4-BE49-F238E27FC236}">
                <a16:creationId xmlns:a16="http://schemas.microsoft.com/office/drawing/2014/main" id="{61668974-392E-4E87-9B4F-31D8344424D0}"/>
              </a:ext>
            </a:extLst>
          </p:cNvPr>
          <p:cNvSpPr>
            <a:spLocks noGrp="1"/>
          </p:cNvSpPr>
          <p:nvPr>
            <p:ph type="title" hasCustomPrompt="1"/>
          </p:nvPr>
        </p:nvSpPr>
        <p:spPr>
          <a:xfrm>
            <a:off x="1115616" y="220484"/>
            <a:ext cx="7439031" cy="616228"/>
          </a:xfrm>
          <a:prstGeom prst="rect">
            <a:avLst/>
          </a:prstGeom>
          <a:noFill/>
        </p:spPr>
        <p:txBody>
          <a:bodyPr lIns="0" anchor="ctr"/>
          <a:lstStyle>
            <a:lvl1pPr marL="405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3064662633"/>
      </p:ext>
    </p:extLst>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488" cy="635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36550" y="1330326"/>
            <a:ext cx="8229600" cy="4172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610196" y="6462222"/>
            <a:ext cx="4114800" cy="217488"/>
          </a:xfrm>
          <a:prstGeom prst="rect">
            <a:avLst/>
          </a:prstGeom>
        </p:spPr>
        <p:txBody>
          <a:bodyPr/>
          <a:lstStyle>
            <a:lvl1pPr>
              <a:defRPr/>
            </a:lvl1pPr>
          </a:lstStyle>
          <a:p>
            <a:r>
              <a:rPr lang="en-GB"/>
              <a:t>HSE CODIV - 20/06/2012 – </a:t>
            </a:r>
            <a:r>
              <a:rPr lang="en-GB" err="1"/>
              <a:t>Tangi</a:t>
            </a:r>
            <a:r>
              <a:rPr lang="en-GB"/>
              <a:t> base</a:t>
            </a:r>
            <a:endParaRPr lang="fr-FR"/>
          </a:p>
        </p:txBody>
      </p:sp>
    </p:spTree>
    <p:extLst>
      <p:ext uri="{BB962C8B-B14F-4D97-AF65-F5344CB8AC3E}">
        <p14:creationId xmlns:p14="http://schemas.microsoft.com/office/powerpoint/2010/main" val="31633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F984B-0F1D-FA4C-A1DD-4C71B8BA9434}"/>
              </a:ext>
            </a:extLst>
          </p:cNvPr>
          <p:cNvSpPr/>
          <p:nvPr userDrawn="1"/>
        </p:nvSpPr>
        <p:spPr>
          <a:xfrm>
            <a:off x="0" y="0"/>
            <a:ext cx="9143999" cy="6857999"/>
          </a:xfrm>
          <a:prstGeom prst="rect">
            <a:avLst/>
          </a:prstGeom>
          <a:solidFill>
            <a:srgbClr val="034EA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4" name="Freeform 13">
            <a:extLst>
              <a:ext uri="{FF2B5EF4-FFF2-40B4-BE49-F238E27FC236}">
                <a16:creationId xmlns:a16="http://schemas.microsoft.com/office/drawing/2014/main" id="{68C57361-619F-484D-8BA1-957BEA065A2C}"/>
              </a:ext>
            </a:extLst>
          </p:cNvPr>
          <p:cNvSpPr/>
          <p:nvPr userDrawn="1"/>
        </p:nvSpPr>
        <p:spPr>
          <a:xfrm>
            <a:off x="0" y="2962577"/>
            <a:ext cx="5903537" cy="778933"/>
          </a:xfrm>
          <a:custGeom>
            <a:avLst/>
            <a:gdLst>
              <a:gd name="connsiteX0" fmla="*/ 0 w 5903537"/>
              <a:gd name="connsiteY0" fmla="*/ 0 h 778933"/>
              <a:gd name="connsiteX1" fmla="*/ 5903537 w 5903537"/>
              <a:gd name="connsiteY1" fmla="*/ 0 h 778933"/>
              <a:gd name="connsiteX2" fmla="*/ 5708804 w 5903537"/>
              <a:gd name="connsiteY2" fmla="*/ 778933 h 778933"/>
              <a:gd name="connsiteX3" fmla="*/ 0 w 5903537"/>
              <a:gd name="connsiteY3" fmla="*/ 778933 h 778933"/>
            </a:gdLst>
            <a:ahLst/>
            <a:cxnLst>
              <a:cxn ang="0">
                <a:pos x="connsiteX0" y="connsiteY0"/>
              </a:cxn>
              <a:cxn ang="0">
                <a:pos x="connsiteX1" y="connsiteY1"/>
              </a:cxn>
              <a:cxn ang="0">
                <a:pos x="connsiteX2" y="connsiteY2"/>
              </a:cxn>
              <a:cxn ang="0">
                <a:pos x="connsiteX3" y="connsiteY3"/>
              </a:cxn>
            </a:cxnLst>
            <a:rect l="l" t="t" r="r" b="b"/>
            <a:pathLst>
              <a:path w="5903537" h="778933">
                <a:moveTo>
                  <a:pt x="0" y="0"/>
                </a:moveTo>
                <a:lnTo>
                  <a:pt x="5903537" y="0"/>
                </a:lnTo>
                <a:lnTo>
                  <a:pt x="5708804" y="778933"/>
                </a:lnTo>
                <a:lnTo>
                  <a:pt x="0" y="778933"/>
                </a:lnTo>
                <a:close/>
              </a:path>
            </a:pathLst>
          </a:cu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Freeform 18">
            <a:extLst>
              <a:ext uri="{FF2B5EF4-FFF2-40B4-BE49-F238E27FC236}">
                <a16:creationId xmlns:a16="http://schemas.microsoft.com/office/drawing/2014/main" id="{CA07FEC2-A609-0948-BC76-B35B87573D2F}"/>
              </a:ext>
            </a:extLst>
          </p:cNvPr>
          <p:cNvSpPr/>
          <p:nvPr userDrawn="1"/>
        </p:nvSpPr>
        <p:spPr>
          <a:xfrm>
            <a:off x="0" y="3431526"/>
            <a:ext cx="7962314" cy="1731317"/>
          </a:xfrm>
          <a:custGeom>
            <a:avLst/>
            <a:gdLst>
              <a:gd name="connsiteX0" fmla="*/ 0 w 7962314"/>
              <a:gd name="connsiteY0" fmla="*/ 0 h 1731317"/>
              <a:gd name="connsiteX1" fmla="*/ 7962314 w 7962314"/>
              <a:gd name="connsiteY1" fmla="*/ 0 h 1731317"/>
              <a:gd name="connsiteX2" fmla="*/ 7529485 w 7962314"/>
              <a:gd name="connsiteY2" fmla="*/ 1731317 h 1731317"/>
              <a:gd name="connsiteX3" fmla="*/ 0 w 7962314"/>
              <a:gd name="connsiteY3" fmla="*/ 1731317 h 1731317"/>
            </a:gdLst>
            <a:ahLst/>
            <a:cxnLst>
              <a:cxn ang="0">
                <a:pos x="connsiteX0" y="connsiteY0"/>
              </a:cxn>
              <a:cxn ang="0">
                <a:pos x="connsiteX1" y="connsiteY1"/>
              </a:cxn>
              <a:cxn ang="0">
                <a:pos x="connsiteX2" y="connsiteY2"/>
              </a:cxn>
              <a:cxn ang="0">
                <a:pos x="connsiteX3" y="connsiteY3"/>
              </a:cxn>
            </a:cxnLst>
            <a:rect l="l" t="t" r="r" b="b"/>
            <a:pathLst>
              <a:path w="7962314" h="1731317">
                <a:moveTo>
                  <a:pt x="0" y="0"/>
                </a:moveTo>
                <a:lnTo>
                  <a:pt x="7962314" y="0"/>
                </a:lnTo>
                <a:lnTo>
                  <a:pt x="7529485" y="1731317"/>
                </a:lnTo>
                <a:lnTo>
                  <a:pt x="0" y="1731317"/>
                </a:lnTo>
                <a:close/>
              </a:path>
            </a:pathLst>
          </a:custGeom>
          <a:solidFill>
            <a:srgbClr val="4495D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5" name="Image 4" descr="Une image contenant signe, poteau&#10;&#10;Description générée automatiquement">
            <a:extLst>
              <a:ext uri="{FF2B5EF4-FFF2-40B4-BE49-F238E27FC236}">
                <a16:creationId xmlns:a16="http://schemas.microsoft.com/office/drawing/2014/main" id="{86A2E3FA-0926-4A57-8843-3E6C82406A0A}"/>
              </a:ext>
            </a:extLst>
          </p:cNvPr>
          <p:cNvPicPr>
            <a:picLocks noChangeAspect="1"/>
          </p:cNvPicPr>
          <p:nvPr userDrawn="1"/>
        </p:nvPicPr>
        <p:blipFill>
          <a:blip r:embed="rId2"/>
          <a:stretch>
            <a:fillRect/>
          </a:stretch>
        </p:blipFill>
        <p:spPr>
          <a:xfrm>
            <a:off x="7767170" y="5552056"/>
            <a:ext cx="1060306" cy="1059761"/>
          </a:xfrm>
          <a:prstGeom prst="rect">
            <a:avLst/>
          </a:prstGeom>
        </p:spPr>
      </p:pic>
      <p:pic>
        <p:nvPicPr>
          <p:cNvPr id="8" name="Image 8" descr="TOTAL_LogoBandeauHaut2017_RGB.png">
            <a:extLst>
              <a:ext uri="{FF2B5EF4-FFF2-40B4-BE49-F238E27FC236}">
                <a16:creationId xmlns:a16="http://schemas.microsoft.com/office/drawing/2014/main" id="{640F8462-B485-9446-8494-9ADB8E10B2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5840"/>
            <a:ext cx="6853868" cy="964618"/>
          </a:xfrm>
          <a:prstGeom prst="rect">
            <a:avLst/>
          </a:prstGeom>
        </p:spPr>
      </p:pic>
      <p:sp>
        <p:nvSpPr>
          <p:cNvPr id="36" name="Titre 35"/>
          <p:cNvSpPr>
            <a:spLocks noGrp="1"/>
          </p:cNvSpPr>
          <p:nvPr>
            <p:ph type="title" hasCustomPrompt="1"/>
          </p:nvPr>
        </p:nvSpPr>
        <p:spPr>
          <a:xfrm>
            <a:off x="257647" y="3904990"/>
            <a:ext cx="8277700" cy="320649"/>
          </a:xfrm>
          <a:prstGeom prst="rect">
            <a:avLst/>
          </a:prstGeom>
          <a:noFill/>
          <a:ln>
            <a:noFill/>
          </a:ln>
        </p:spPr>
        <p:txBody>
          <a:bodyPr anchor="ctr"/>
          <a:lstStyle>
            <a:lvl1pPr algn="l">
              <a:defRPr sz="3300" b="1" cap="none">
                <a:solidFill>
                  <a:schemeClr val="bg1"/>
                </a:solidFill>
              </a:defRPr>
            </a:lvl1pPr>
          </a:lstStyle>
          <a:p>
            <a:r>
              <a:rPr lang="fr-FR" dirty="0"/>
              <a:t>SOUS-PARTIE</a:t>
            </a:r>
          </a:p>
        </p:txBody>
      </p:sp>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NOM DE L'INTERVENANT</a:t>
            </a:r>
            <a:endParaRPr lang="en-GB" dirty="0"/>
          </a:p>
        </p:txBody>
      </p:sp>
    </p:spTree>
    <p:extLst>
      <p:ext uri="{BB962C8B-B14F-4D97-AF65-F5344CB8AC3E}">
        <p14:creationId xmlns:p14="http://schemas.microsoft.com/office/powerpoint/2010/main" val="20683796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sposition 3">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3075FBD-333A-794B-9F83-F583D3C0DEAE}"/>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Tree>
    <p:extLst>
      <p:ext uri="{BB962C8B-B14F-4D97-AF65-F5344CB8AC3E}">
        <p14:creationId xmlns:p14="http://schemas.microsoft.com/office/powerpoint/2010/main" val="478091345"/>
      </p:ext>
    </p:extLst>
  </p:cSld>
  <p:clrMapOvr>
    <a:masterClrMapping/>
  </p:clrMapOvr>
  <p:transition spd="med">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Disposition 3">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3075FBD-333A-794B-9F83-F583D3C0DEAE}"/>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
        <p:nvSpPr>
          <p:cNvPr id="3" name="Rectangle 2">
            <a:extLst>
              <a:ext uri="{FF2B5EF4-FFF2-40B4-BE49-F238E27FC236}">
                <a16:creationId xmlns:a16="http://schemas.microsoft.com/office/drawing/2014/main" id="{65D48BA6-FDEC-144C-A4CD-647DE97D7227}"/>
              </a:ext>
            </a:extLst>
          </p:cNvPr>
          <p:cNvSpPr/>
          <p:nvPr userDrawn="1"/>
        </p:nvSpPr>
        <p:spPr>
          <a:xfrm rot="16200000">
            <a:off x="5654041" y="3368039"/>
            <a:ext cx="6858000" cy="121921"/>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207"/>
              </a:solidFill>
              <a:latin typeface="Arial" charset="0"/>
            </a:endParaRPr>
          </a:p>
        </p:txBody>
      </p:sp>
      <p:cxnSp>
        <p:nvCxnSpPr>
          <p:cNvPr id="4" name="Connecteur droit 9">
            <a:extLst>
              <a:ext uri="{FF2B5EF4-FFF2-40B4-BE49-F238E27FC236}">
                <a16:creationId xmlns:a16="http://schemas.microsoft.com/office/drawing/2014/main" id="{07A53232-7429-AD4D-BF76-0CF59D95F2B8}"/>
              </a:ext>
            </a:extLst>
          </p:cNvPr>
          <p:cNvCxnSpPr/>
          <p:nvPr userDrawn="1"/>
        </p:nvCxnSpPr>
        <p:spPr>
          <a:xfrm>
            <a:off x="493295" y="6297859"/>
            <a:ext cx="8528785" cy="0"/>
          </a:xfrm>
          <a:prstGeom prst="line">
            <a:avLst/>
          </a:prstGeom>
          <a:ln>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5" name="Connecteur droit 10">
            <a:extLst>
              <a:ext uri="{FF2B5EF4-FFF2-40B4-BE49-F238E27FC236}">
                <a16:creationId xmlns:a16="http://schemas.microsoft.com/office/drawing/2014/main" id="{9BCA71F7-C6BE-2642-BE52-A69700A9D9BA}"/>
              </a:ext>
            </a:extLst>
          </p:cNvPr>
          <p:cNvCxnSpPr>
            <a:cxnSpLocks/>
          </p:cNvCxnSpPr>
          <p:nvPr userDrawn="1"/>
        </p:nvCxnSpPr>
        <p:spPr>
          <a:xfrm flipV="1">
            <a:off x="7804141" y="6463899"/>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Image 11">
            <a:extLst>
              <a:ext uri="{FF2B5EF4-FFF2-40B4-BE49-F238E27FC236}">
                <a16:creationId xmlns:a16="http://schemas.microsoft.com/office/drawing/2014/main" id="{C2CC8C3E-4E41-754B-BC15-833B7064A1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075" y="6392004"/>
            <a:ext cx="1065476" cy="373090"/>
          </a:xfrm>
          <a:prstGeom prst="rect">
            <a:avLst/>
          </a:prstGeom>
        </p:spPr>
      </p:pic>
      <p:sp>
        <p:nvSpPr>
          <p:cNvPr id="7" name="Rectangle 6">
            <a:extLst>
              <a:ext uri="{FF2B5EF4-FFF2-40B4-BE49-F238E27FC236}">
                <a16:creationId xmlns:a16="http://schemas.microsoft.com/office/drawing/2014/main" id="{F05EE4BE-6ECF-1C4D-A62B-F28A2431F7CC}"/>
              </a:ext>
            </a:extLst>
          </p:cNvPr>
          <p:cNvSpPr/>
          <p:nvPr userDrawn="1"/>
        </p:nvSpPr>
        <p:spPr>
          <a:xfrm>
            <a:off x="422770" y="6369646"/>
            <a:ext cx="493165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Classification: Restricted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 All rights reserved</a:t>
            </a:r>
            <a:endParaRPr lang="en-US" sz="1000" dirty="0">
              <a:solidFill>
                <a:schemeClr val="tx1">
                  <a:lumMod val="65000"/>
                  <a:lumOff val="35000"/>
                </a:schemeClr>
              </a:solidFill>
              <a:latin typeface="Arial" charset="0"/>
              <a:cs typeface="Arial" charset="0"/>
            </a:endParaRPr>
          </a:p>
        </p:txBody>
      </p:sp>
    </p:spTree>
    <p:extLst>
      <p:ext uri="{BB962C8B-B14F-4D97-AF65-F5344CB8AC3E}">
        <p14:creationId xmlns:p14="http://schemas.microsoft.com/office/powerpoint/2010/main" val="2900418219"/>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574E5-8766-4AEB-807C-0EAC8E5263C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006DC-DA40-4864-BB9A-ACBB2A73DEF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numéro de diapositive 3">
            <a:extLst>
              <a:ext uri="{FF2B5EF4-FFF2-40B4-BE49-F238E27FC236}">
                <a16:creationId xmlns:a16="http://schemas.microsoft.com/office/drawing/2014/main" id="{A3FBB4BA-2E45-4CBA-A181-6496DF56A808}"/>
              </a:ext>
            </a:extLst>
          </p:cNvPr>
          <p:cNvSpPr>
            <a:spLocks noGrp="1"/>
          </p:cNvSpPr>
          <p:nvPr>
            <p:ph type="sldNum" sz="quarter" idx="10"/>
          </p:nvPr>
        </p:nvSpPr>
        <p:spPr/>
        <p:txBody>
          <a:bodyPr/>
          <a:lstStyle/>
          <a:p>
            <a:fld id="{16615CE3-067F-774A-81CA-2B3295222855}" type="slidenum">
              <a:rPr lang="fr-FR" smtClean="0"/>
              <a:pPr/>
              <a:t>‹N°›</a:t>
            </a:fld>
            <a:endParaRPr lang="fr-FR" dirty="0"/>
          </a:p>
        </p:txBody>
      </p:sp>
    </p:spTree>
    <p:extLst>
      <p:ext uri="{BB962C8B-B14F-4D97-AF65-F5344CB8AC3E}">
        <p14:creationId xmlns:p14="http://schemas.microsoft.com/office/powerpoint/2010/main" val="72724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p>
            <a:r>
              <a:rPr lang="fr-FR" noProof="0"/>
              <a:t>Modifiez le style du titre</a:t>
            </a:r>
          </a:p>
        </p:txBody>
      </p:sp>
      <p:sp>
        <p:nvSpPr>
          <p:cNvPr id="3" name="Espace réservé du pied de page 2"/>
          <p:cNvSpPr>
            <a:spLocks noGrp="1"/>
          </p:cNvSpPr>
          <p:nvPr>
            <p:ph type="ftr" sz="quarter" idx="10"/>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4" name="Espace réservé du numéro de diapositive 3"/>
          <p:cNvSpPr>
            <a:spLocks noGrp="1"/>
          </p:cNvSpPr>
          <p:nvPr>
            <p:ph type="sldNum" sz="quarter" idx="11"/>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457200" y="1125538"/>
            <a:ext cx="82188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a:prstGeom prst="rect">
            <a:avLst/>
          </a:prstGeom>
        </p:spPr>
        <p:txBody>
          <a:bodyPr anchor="ctr">
            <a:noAutofit/>
          </a:bodyPr>
          <a:lstStyle>
            <a:lvl1pPr algn="l">
              <a:defRPr sz="3200" b="1" cap="all">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noProof="0"/>
              <a:t>Modifiez le style du titre</a:t>
            </a:r>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Espace réservé du pied de page 5"/>
          <p:cNvSpPr>
            <a:spLocks noGrp="1"/>
          </p:cNvSpPr>
          <p:nvPr>
            <p:ph type="ftr" sz="quarter" idx="11"/>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7" name="Espace réservé du numéro de diapositive 6"/>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a:t>Graphique barres</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a:prstGeom prst="rect">
            <a:avLst/>
          </a:prstGeom>
        </p:spPr>
        <p:txBody>
          <a:bodyPr wrap="square" anchor="t" anchorCtr="1">
            <a:spAutoFit/>
          </a:bodyPr>
          <a:lstStyle>
            <a:lvl1pPr algn="ctr">
              <a:buNone/>
              <a:defRPr sz="1600"/>
            </a:lvl1pPr>
          </a:lstStyle>
          <a:p>
            <a:pPr lvl="0"/>
            <a:r>
              <a:rPr lang="fr-FR"/>
              <a:t>Titre graph type barres</a:t>
            </a:r>
          </a:p>
        </p:txBody>
      </p:sp>
      <p:sp>
        <p:nvSpPr>
          <p:cNvPr id="9"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a:t>Graphique barres</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a:t>Graphique barres</a:t>
            </a:r>
          </a:p>
        </p:txBody>
      </p:sp>
      <p:sp>
        <p:nvSpPr>
          <p:cNvPr id="7"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a:lvl1pPr>
          </a:lstStyle>
          <a:p>
            <a:pPr lvl="0"/>
            <a:r>
              <a:rPr lang="fr-FR"/>
              <a:t>Graphique anneau</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a:prstGeom prst="rect">
            <a:avLst/>
          </a:prstGeom>
        </p:spPr>
        <p:txBody>
          <a:bodyPr wrap="square" anchor="t" anchorCtr="1">
            <a:spAutoFit/>
          </a:bodyPr>
          <a:lstStyle>
            <a:lvl1pPr algn="ctr">
              <a:buNone/>
              <a:defRPr sz="1600"/>
            </a:lvl1pPr>
          </a:lstStyle>
          <a:p>
            <a:pPr lvl="0"/>
            <a:r>
              <a:rPr lang="fr-FR"/>
              <a:t>Titre graph type anneau</a:t>
            </a:r>
          </a:p>
        </p:txBody>
      </p:sp>
      <p:sp>
        <p:nvSpPr>
          <p:cNvPr id="7"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a:t>Tableau</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E4F953-8EEF-7646-807D-DF5F42F99BAA}"/>
              </a:ext>
            </a:extLst>
          </p:cNvPr>
          <p:cNvSpPr/>
          <p:nvPr userDrawn="1"/>
        </p:nvSpPr>
        <p:spPr>
          <a:xfrm rot="16200000">
            <a:off x="5654041" y="3368039"/>
            <a:ext cx="6858000" cy="121921"/>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207"/>
              </a:solidFill>
              <a:latin typeface="Arial" charset="0"/>
            </a:endParaRPr>
          </a:p>
        </p:txBody>
      </p:sp>
      <p:cxnSp>
        <p:nvCxnSpPr>
          <p:cNvPr id="14" name="Connecteur droit 9">
            <a:extLst>
              <a:ext uri="{FF2B5EF4-FFF2-40B4-BE49-F238E27FC236}">
                <a16:creationId xmlns:a16="http://schemas.microsoft.com/office/drawing/2014/main" id="{5D15F7A0-4F83-094C-B352-95F4C376F8C5}"/>
              </a:ext>
            </a:extLst>
          </p:cNvPr>
          <p:cNvCxnSpPr/>
          <p:nvPr userDrawn="1"/>
        </p:nvCxnSpPr>
        <p:spPr>
          <a:xfrm>
            <a:off x="493295" y="6297859"/>
            <a:ext cx="8528785" cy="0"/>
          </a:xfrm>
          <a:prstGeom prst="line">
            <a:avLst/>
          </a:prstGeom>
          <a:ln>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5" name="Connecteur droit 10">
            <a:extLst>
              <a:ext uri="{FF2B5EF4-FFF2-40B4-BE49-F238E27FC236}">
                <a16:creationId xmlns:a16="http://schemas.microsoft.com/office/drawing/2014/main" id="{823C81F6-F6AF-1942-B46A-9CEE9923D3AB}"/>
              </a:ext>
            </a:extLst>
          </p:cNvPr>
          <p:cNvCxnSpPr>
            <a:cxnSpLocks/>
          </p:cNvCxnSpPr>
          <p:nvPr userDrawn="1"/>
        </p:nvCxnSpPr>
        <p:spPr>
          <a:xfrm flipV="1">
            <a:off x="7804141" y="6463899"/>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Image 11">
            <a:extLst>
              <a:ext uri="{FF2B5EF4-FFF2-40B4-BE49-F238E27FC236}">
                <a16:creationId xmlns:a16="http://schemas.microsoft.com/office/drawing/2014/main" id="{E1CDACB3-D692-E443-BB81-4C6C3F86EBFA}"/>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847075" y="6392004"/>
            <a:ext cx="1065476" cy="373090"/>
          </a:xfrm>
          <a:prstGeom prst="rect">
            <a:avLst/>
          </a:prstGeom>
        </p:spPr>
      </p:pic>
      <p:sp>
        <p:nvSpPr>
          <p:cNvPr id="17" name="Rectangle 16">
            <a:extLst>
              <a:ext uri="{FF2B5EF4-FFF2-40B4-BE49-F238E27FC236}">
                <a16:creationId xmlns:a16="http://schemas.microsoft.com/office/drawing/2014/main" id="{23755068-9476-F940-8C8D-C99BC03F8D3C}"/>
              </a:ext>
            </a:extLst>
          </p:cNvPr>
          <p:cNvSpPr/>
          <p:nvPr userDrawn="1"/>
        </p:nvSpPr>
        <p:spPr>
          <a:xfrm>
            <a:off x="422770" y="6369646"/>
            <a:ext cx="493165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Classification: Restricted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 All rights reserved</a:t>
            </a:r>
            <a:endParaRPr lang="en-US" sz="1000" dirty="0">
              <a:solidFill>
                <a:schemeClr val="tx1">
                  <a:lumMod val="65000"/>
                  <a:lumOff val="35000"/>
                </a:schemeClr>
              </a:solidFill>
              <a:latin typeface="Arial" charset="0"/>
              <a:cs typeface="Arial" charset="0"/>
            </a:endParaRPr>
          </a:p>
        </p:txBody>
      </p:sp>
      <p:sp>
        <p:nvSpPr>
          <p:cNvPr id="18" name="Slide Number Placeholder 5">
            <a:extLst>
              <a:ext uri="{FF2B5EF4-FFF2-40B4-BE49-F238E27FC236}">
                <a16:creationId xmlns:a16="http://schemas.microsoft.com/office/drawing/2014/main" id="{B87DA440-16BA-B24D-A271-AE57563CFEF0}"/>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
        <p:nvSpPr>
          <p:cNvPr id="23" name="Freeform 22">
            <a:extLst>
              <a:ext uri="{FF2B5EF4-FFF2-40B4-BE49-F238E27FC236}">
                <a16:creationId xmlns:a16="http://schemas.microsoft.com/office/drawing/2014/main" id="{0F93EB0A-EFC5-474A-801F-7E8F7A5B130E}"/>
              </a:ext>
            </a:extLst>
          </p:cNvPr>
          <p:cNvSpPr/>
          <p:nvPr userDrawn="1"/>
        </p:nvSpPr>
        <p:spPr>
          <a:xfrm>
            <a:off x="1" y="0"/>
            <a:ext cx="7586134" cy="451946"/>
          </a:xfrm>
          <a:custGeom>
            <a:avLst/>
            <a:gdLst>
              <a:gd name="connsiteX0" fmla="*/ 0 w 7586134"/>
              <a:gd name="connsiteY0" fmla="*/ 0 h 451946"/>
              <a:gd name="connsiteX1" fmla="*/ 7586134 w 7586134"/>
              <a:gd name="connsiteY1" fmla="*/ 0 h 451946"/>
              <a:gd name="connsiteX2" fmla="*/ 7473147 w 7586134"/>
              <a:gd name="connsiteY2" fmla="*/ 451946 h 451946"/>
              <a:gd name="connsiteX3" fmla="*/ 0 w 7586134"/>
              <a:gd name="connsiteY3" fmla="*/ 451946 h 451946"/>
            </a:gdLst>
            <a:ahLst/>
            <a:cxnLst>
              <a:cxn ang="0">
                <a:pos x="connsiteX0" y="connsiteY0"/>
              </a:cxn>
              <a:cxn ang="0">
                <a:pos x="connsiteX1" y="connsiteY1"/>
              </a:cxn>
              <a:cxn ang="0">
                <a:pos x="connsiteX2" y="connsiteY2"/>
              </a:cxn>
              <a:cxn ang="0">
                <a:pos x="connsiteX3" y="connsiteY3"/>
              </a:cxn>
            </a:cxnLst>
            <a:rect l="l" t="t" r="r" b="b"/>
            <a:pathLst>
              <a:path w="7586134" h="451946">
                <a:moveTo>
                  <a:pt x="0" y="0"/>
                </a:moveTo>
                <a:lnTo>
                  <a:pt x="7586134" y="0"/>
                </a:lnTo>
                <a:lnTo>
                  <a:pt x="7473147" y="451946"/>
                </a:lnTo>
                <a:lnTo>
                  <a:pt x="0" y="451946"/>
                </a:lnTo>
                <a:close/>
              </a:path>
            </a:pathLst>
          </a:custGeom>
          <a:solidFill>
            <a:srgbClr val="4495D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Freeform 18">
            <a:extLst>
              <a:ext uri="{FF2B5EF4-FFF2-40B4-BE49-F238E27FC236}">
                <a16:creationId xmlns:a16="http://schemas.microsoft.com/office/drawing/2014/main" id="{979CFB10-DDE4-4744-8908-94D3A685F67E}"/>
              </a:ext>
            </a:extLst>
          </p:cNvPr>
          <p:cNvSpPr/>
          <p:nvPr userDrawn="1"/>
        </p:nvSpPr>
        <p:spPr>
          <a:xfrm>
            <a:off x="1" y="135467"/>
            <a:ext cx="7408261" cy="778933"/>
          </a:xfrm>
          <a:custGeom>
            <a:avLst/>
            <a:gdLst>
              <a:gd name="connsiteX0" fmla="*/ 0 w 7408261"/>
              <a:gd name="connsiteY0" fmla="*/ 0 h 778933"/>
              <a:gd name="connsiteX1" fmla="*/ 7408261 w 7408261"/>
              <a:gd name="connsiteY1" fmla="*/ 0 h 778933"/>
              <a:gd name="connsiteX2" fmla="*/ 7213528 w 7408261"/>
              <a:gd name="connsiteY2" fmla="*/ 778933 h 778933"/>
              <a:gd name="connsiteX3" fmla="*/ 0 w 7408261"/>
              <a:gd name="connsiteY3" fmla="*/ 778933 h 778933"/>
            </a:gdLst>
            <a:ahLst/>
            <a:cxnLst>
              <a:cxn ang="0">
                <a:pos x="connsiteX0" y="connsiteY0"/>
              </a:cxn>
              <a:cxn ang="0">
                <a:pos x="connsiteX1" y="connsiteY1"/>
              </a:cxn>
              <a:cxn ang="0">
                <a:pos x="connsiteX2" y="connsiteY2"/>
              </a:cxn>
              <a:cxn ang="0">
                <a:pos x="connsiteX3" y="connsiteY3"/>
              </a:cxn>
            </a:cxnLst>
            <a:rect l="l" t="t" r="r" b="b"/>
            <a:pathLst>
              <a:path w="7408261" h="778933">
                <a:moveTo>
                  <a:pt x="0" y="0"/>
                </a:moveTo>
                <a:lnTo>
                  <a:pt x="7408261" y="0"/>
                </a:lnTo>
                <a:lnTo>
                  <a:pt x="7213528" y="778933"/>
                </a:lnTo>
                <a:lnTo>
                  <a:pt x="0" y="778933"/>
                </a:lnTo>
                <a:close/>
              </a:path>
            </a:pathLst>
          </a:cu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1" name="Image 7">
            <a:extLst>
              <a:ext uri="{FF2B5EF4-FFF2-40B4-BE49-F238E27FC236}">
                <a16:creationId xmlns:a16="http://schemas.microsoft.com/office/drawing/2014/main" id="{C7D65179-B197-9A41-A7FD-9807E4F7CA3D}"/>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24900" y="191911"/>
            <a:ext cx="666924" cy="66692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 id="2147483699" r:id="rId11"/>
    <p:sldLayoutId id="2147483702" r:id="rId12"/>
    <p:sldLayoutId id="2147483703" r:id="rId13"/>
    <p:sldLayoutId id="2147483704" r:id="rId14"/>
    <p:sldLayoutId id="2147483706" r:id="rId15"/>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E4F953-8EEF-7646-807D-DF5F42F99BAA}"/>
              </a:ext>
            </a:extLst>
          </p:cNvPr>
          <p:cNvSpPr/>
          <p:nvPr userDrawn="1"/>
        </p:nvSpPr>
        <p:spPr>
          <a:xfrm rot="16200000">
            <a:off x="5654041" y="3368039"/>
            <a:ext cx="6858000" cy="121921"/>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207"/>
              </a:solidFill>
              <a:latin typeface="Arial" charset="0"/>
            </a:endParaRPr>
          </a:p>
        </p:txBody>
      </p:sp>
      <p:cxnSp>
        <p:nvCxnSpPr>
          <p:cNvPr id="14" name="Connecteur droit 9">
            <a:extLst>
              <a:ext uri="{FF2B5EF4-FFF2-40B4-BE49-F238E27FC236}">
                <a16:creationId xmlns:a16="http://schemas.microsoft.com/office/drawing/2014/main" id="{5D15F7A0-4F83-094C-B352-95F4C376F8C5}"/>
              </a:ext>
            </a:extLst>
          </p:cNvPr>
          <p:cNvCxnSpPr/>
          <p:nvPr userDrawn="1"/>
        </p:nvCxnSpPr>
        <p:spPr>
          <a:xfrm>
            <a:off x="493295" y="6297859"/>
            <a:ext cx="8528785" cy="0"/>
          </a:xfrm>
          <a:prstGeom prst="line">
            <a:avLst/>
          </a:prstGeom>
          <a:ln>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5" name="Connecteur droit 10">
            <a:extLst>
              <a:ext uri="{FF2B5EF4-FFF2-40B4-BE49-F238E27FC236}">
                <a16:creationId xmlns:a16="http://schemas.microsoft.com/office/drawing/2014/main" id="{823C81F6-F6AF-1942-B46A-9CEE9923D3AB}"/>
              </a:ext>
            </a:extLst>
          </p:cNvPr>
          <p:cNvCxnSpPr>
            <a:cxnSpLocks/>
          </p:cNvCxnSpPr>
          <p:nvPr userDrawn="1"/>
        </p:nvCxnSpPr>
        <p:spPr>
          <a:xfrm flipV="1">
            <a:off x="7804141" y="6463899"/>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Image 11">
            <a:extLst>
              <a:ext uri="{FF2B5EF4-FFF2-40B4-BE49-F238E27FC236}">
                <a16:creationId xmlns:a16="http://schemas.microsoft.com/office/drawing/2014/main" id="{E1CDACB3-D692-E443-BB81-4C6C3F86EB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7075" y="6392004"/>
            <a:ext cx="1065476" cy="373090"/>
          </a:xfrm>
          <a:prstGeom prst="rect">
            <a:avLst/>
          </a:prstGeom>
        </p:spPr>
      </p:pic>
      <p:sp>
        <p:nvSpPr>
          <p:cNvPr id="17" name="Rectangle 16">
            <a:extLst>
              <a:ext uri="{FF2B5EF4-FFF2-40B4-BE49-F238E27FC236}">
                <a16:creationId xmlns:a16="http://schemas.microsoft.com/office/drawing/2014/main" id="{23755068-9476-F940-8C8D-C99BC03F8D3C}"/>
              </a:ext>
            </a:extLst>
          </p:cNvPr>
          <p:cNvSpPr/>
          <p:nvPr userDrawn="1"/>
        </p:nvSpPr>
        <p:spPr>
          <a:xfrm>
            <a:off x="422770" y="6369646"/>
            <a:ext cx="493165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Classification: Restricted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 All rights reserved</a:t>
            </a:r>
            <a:endParaRPr lang="en-US" sz="1000" dirty="0">
              <a:solidFill>
                <a:schemeClr val="tx1">
                  <a:lumMod val="65000"/>
                  <a:lumOff val="35000"/>
                </a:schemeClr>
              </a:solidFill>
              <a:latin typeface="Arial" charset="0"/>
              <a:cs typeface="Arial" charset="0"/>
            </a:endParaRPr>
          </a:p>
        </p:txBody>
      </p:sp>
      <p:sp>
        <p:nvSpPr>
          <p:cNvPr id="18" name="Slide Number Placeholder 5">
            <a:extLst>
              <a:ext uri="{FF2B5EF4-FFF2-40B4-BE49-F238E27FC236}">
                <a16:creationId xmlns:a16="http://schemas.microsoft.com/office/drawing/2014/main" id="{B87DA440-16BA-B24D-A271-AE57563CFEF0}"/>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Tree>
    <p:extLst>
      <p:ext uri="{BB962C8B-B14F-4D97-AF65-F5344CB8AC3E}">
        <p14:creationId xmlns:p14="http://schemas.microsoft.com/office/powerpoint/2010/main" val="1612698901"/>
      </p:ext>
    </p:extLst>
  </p:cSld>
  <p:clrMap bg1="lt1" tx1="dk1" bg2="lt2" tx2="dk2" accent1="accent1" accent2="accent2" accent3="accent3" accent4="accent4" accent5="accent5" accent6="accent6" hlink="hlink" folHlink="folHlink"/>
  <p:sldLayoutIdLst>
    <p:sldLayoutId id="2147483707" r:id="rId1"/>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4.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35">
            <a:extLst>
              <a:ext uri="{FF2B5EF4-FFF2-40B4-BE49-F238E27FC236}">
                <a16:creationId xmlns:a16="http://schemas.microsoft.com/office/drawing/2014/main" id="{1298F05F-1226-5F4B-BBBF-A519A1D9A546}"/>
              </a:ext>
            </a:extLst>
          </p:cNvPr>
          <p:cNvSpPr txBox="1">
            <a:spLocks/>
          </p:cNvSpPr>
          <p:nvPr/>
        </p:nvSpPr>
        <p:spPr>
          <a:xfrm>
            <a:off x="257647" y="3904990"/>
            <a:ext cx="8277700" cy="320649"/>
          </a:xfrm>
          <a:prstGeom prst="rect">
            <a:avLst/>
          </a:prstGeom>
          <a:noFill/>
          <a:ln>
            <a:noFill/>
          </a:ln>
        </p:spPr>
        <p:txBody>
          <a:bodyPr lIns="91440" tIns="45720" rIns="91440" bIns="45720" anchor="ctr"/>
          <a:lstStyle>
            <a:lvl1pPr algn="l" defTabSz="457200" rtl="0" eaLnBrk="1" latinLnBrk="0" hangingPunct="1">
              <a:spcBef>
                <a:spcPct val="0"/>
              </a:spcBef>
              <a:buNone/>
              <a:defRPr sz="3300" b="1" i="0" kern="1200" cap="none">
                <a:solidFill>
                  <a:schemeClr val="bg1"/>
                </a:solidFill>
                <a:latin typeface="+mj-lt"/>
                <a:ea typeface="+mj-ea"/>
                <a:cs typeface="Arial"/>
              </a:defRPr>
            </a:lvl1pPr>
          </a:lstStyle>
          <a:p>
            <a:r>
              <a:rPr lang="fr-FR" dirty="0" err="1"/>
              <a:t>SafeDriver</a:t>
            </a:r>
            <a:r>
              <a:rPr lang="fr-FR" dirty="0"/>
              <a:t> – </a:t>
            </a:r>
            <a:r>
              <a:rPr lang="fr-FR" dirty="0" err="1"/>
              <a:t>Everywhere</a:t>
            </a:r>
            <a:r>
              <a:rPr lang="fr-FR" dirty="0"/>
              <a:t>, </a:t>
            </a:r>
            <a:r>
              <a:rPr lang="fr-FR" dirty="0" err="1"/>
              <a:t>Every</a:t>
            </a:r>
            <a:r>
              <a:rPr lang="fr-FR" dirty="0"/>
              <a:t> Day</a:t>
            </a:r>
          </a:p>
        </p:txBody>
      </p:sp>
      <p:sp>
        <p:nvSpPr>
          <p:cNvPr id="17" name="Sous-titre 2">
            <a:extLst>
              <a:ext uri="{FF2B5EF4-FFF2-40B4-BE49-F238E27FC236}">
                <a16:creationId xmlns:a16="http://schemas.microsoft.com/office/drawing/2014/main" id="{BE639302-0BC4-8B47-8F87-B97FE2CC8C8B}"/>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Safety</a:t>
            </a:r>
            <a:r>
              <a:rPr lang="fr-FR" dirty="0"/>
              <a:t> Stand Down</a:t>
            </a:r>
            <a:endParaRPr lang="en-GB" dirty="0"/>
          </a:p>
        </p:txBody>
      </p:sp>
    </p:spTree>
    <p:extLst>
      <p:ext uri="{BB962C8B-B14F-4D97-AF65-F5344CB8AC3E}">
        <p14:creationId xmlns:p14="http://schemas.microsoft.com/office/powerpoint/2010/main" val="250054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2E6EF-C281-6142-8E02-C98B4E3B6803}"/>
              </a:ext>
            </a:extLst>
          </p:cNvPr>
          <p:cNvSpPr/>
          <p:nvPr/>
        </p:nvSpPr>
        <p:spPr>
          <a:xfrm>
            <a:off x="171493" y="2765302"/>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35" name="Picture 7">
            <a:extLst>
              <a:ext uri="{FF2B5EF4-FFF2-40B4-BE49-F238E27FC236}">
                <a16:creationId xmlns:a16="http://schemas.microsoft.com/office/drawing/2014/main" id="{9ADED8F8-D7AA-FD42-813A-3C08C2AA97EB}"/>
              </a:ext>
            </a:extLst>
          </p:cNvPr>
          <p:cNvPicPr>
            <a:picLocks noChangeArrowheads="1"/>
          </p:cNvPicPr>
          <p:nvPr/>
        </p:nvPicPr>
        <p:blipFill rotWithShape="1">
          <a:blip r:embed="rId3">
            <a:extLst>
              <a:ext uri="{28A0092B-C50C-407E-A947-70E740481C1C}">
                <a14:useLocalDpi xmlns:a14="http://schemas.microsoft.com/office/drawing/2010/main" val="0"/>
              </a:ext>
            </a:extLst>
          </a:blip>
          <a:srcRect l="7503" t="-1" b="712"/>
          <a:stretch/>
        </p:blipFill>
        <p:spPr bwMode="auto">
          <a:xfrm>
            <a:off x="7005862" y="2765302"/>
            <a:ext cx="180000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A975BC5C-1128-754B-848B-A888575C8883}"/>
              </a:ext>
            </a:extLst>
          </p:cNvPr>
          <p:cNvSpPr/>
          <p:nvPr/>
        </p:nvSpPr>
        <p:spPr>
          <a:xfrm>
            <a:off x="171493" y="1062415"/>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33" name="Picture 4">
            <a:extLst>
              <a:ext uri="{FF2B5EF4-FFF2-40B4-BE49-F238E27FC236}">
                <a16:creationId xmlns:a16="http://schemas.microsoft.com/office/drawing/2014/main" id="{A890213B-F311-2D45-A282-8A76384FC23D}"/>
              </a:ext>
            </a:extLst>
          </p:cNvPr>
          <p:cNvPicPr>
            <a:picLocks noChangeArrowheads="1"/>
          </p:cNvPicPr>
          <p:nvPr/>
        </p:nvPicPr>
        <p:blipFill rotWithShape="1">
          <a:blip r:embed="rId4">
            <a:extLst>
              <a:ext uri="{28A0092B-C50C-407E-A947-70E740481C1C}">
                <a14:useLocalDpi xmlns:a14="http://schemas.microsoft.com/office/drawing/2010/main" val="0"/>
              </a:ext>
            </a:extLst>
          </a:blip>
          <a:srcRect l="10059" t="1999"/>
          <a:stretch/>
        </p:blipFill>
        <p:spPr bwMode="auto">
          <a:xfrm>
            <a:off x="7005862" y="1062415"/>
            <a:ext cx="1800000" cy="162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3">
            <a:extLst>
              <a:ext uri="{FF2B5EF4-FFF2-40B4-BE49-F238E27FC236}">
                <a16:creationId xmlns:a16="http://schemas.microsoft.com/office/drawing/2014/main" id="{B322E1F8-5160-F743-B561-04D277C5FAD5}"/>
              </a:ext>
            </a:extLst>
          </p:cNvPr>
          <p:cNvSpPr txBox="1">
            <a:spLocks/>
          </p:cNvSpPr>
          <p:nvPr/>
        </p:nvSpPr>
        <p:spPr>
          <a:xfrm>
            <a:off x="1071298" y="397170"/>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EXEMPLES D’ACCIDENTS MAJEURS (EXTERNES)</a:t>
            </a:r>
            <a:endParaRPr lang="fr-FR" sz="1800" dirty="0">
              <a:solidFill>
                <a:schemeClr val="bg1"/>
              </a:solidFill>
              <a:latin typeface="Arial" panose="020B0604020202020204" pitchFamily="34" charset="0"/>
              <a:cs typeface="Arial" panose="020B0604020202020204" pitchFamily="34" charset="0"/>
            </a:endParaRPr>
          </a:p>
        </p:txBody>
      </p:sp>
      <p:sp>
        <p:nvSpPr>
          <p:cNvPr id="15" name="Espace réservé du contenu 1">
            <a:extLst>
              <a:ext uri="{FF2B5EF4-FFF2-40B4-BE49-F238E27FC236}">
                <a16:creationId xmlns:a16="http://schemas.microsoft.com/office/drawing/2014/main" id="{CEF99075-54BC-9B40-8A7D-C6BAC01536DC}"/>
              </a:ext>
            </a:extLst>
          </p:cNvPr>
          <p:cNvSpPr txBox="1">
            <a:spLocks/>
          </p:cNvSpPr>
          <p:nvPr/>
        </p:nvSpPr>
        <p:spPr>
          <a:xfrm>
            <a:off x="364693" y="3244880"/>
            <a:ext cx="6439283" cy="1081431"/>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fr-FR" sz="1200" dirty="0">
                <a:solidFill>
                  <a:schemeClr val="bg1"/>
                </a:solidFill>
              </a:rPr>
              <a:t>Un camion-citerne de carburant est entré en collision avec un autre véhicule et s'est enflammé. Un témoin a raconté qu'un Range Rover argenté roulait à grande vitesse et faisait des embardées dans et hors des voies lorsque le conducteur a perdu le contrôle et s'est encastré dans le séparateur central.</a:t>
            </a:r>
          </a:p>
          <a:p>
            <a:pPr marL="213995" indent="-213995">
              <a:buClr>
                <a:schemeClr val="bg1"/>
              </a:buClr>
              <a:buSzPct val="90000"/>
            </a:pPr>
            <a:r>
              <a:rPr lang="fr-FR" sz="1200" dirty="0">
                <a:solidFill>
                  <a:schemeClr val="bg1"/>
                </a:solidFill>
              </a:rPr>
              <a:t>2 décès</a:t>
            </a:r>
          </a:p>
        </p:txBody>
      </p:sp>
      <p:sp>
        <p:nvSpPr>
          <p:cNvPr id="17" name="Rectangle 16">
            <a:extLst>
              <a:ext uri="{FF2B5EF4-FFF2-40B4-BE49-F238E27FC236}">
                <a16:creationId xmlns:a16="http://schemas.microsoft.com/office/drawing/2014/main" id="{42731D8F-6211-DA4A-BE5C-30331A2ACF1D}"/>
              </a:ext>
            </a:extLst>
          </p:cNvPr>
          <p:cNvSpPr/>
          <p:nvPr/>
        </p:nvSpPr>
        <p:spPr>
          <a:xfrm>
            <a:off x="368676" y="2913329"/>
            <a:ext cx="5382756" cy="246221"/>
          </a:xfrm>
          <a:prstGeom prst="rect">
            <a:avLst/>
          </a:prstGeom>
        </p:spPr>
        <p:txBody>
          <a:bodyPr wrap="none" lIns="0" tIns="0" rIns="0" bIns="0">
            <a:spAutoFit/>
          </a:bodyPr>
          <a:lstStyle/>
          <a:p>
            <a:r>
              <a:rPr lang="fr-FR" sz="1600" b="1" dirty="0">
                <a:solidFill>
                  <a:schemeClr val="bg1"/>
                </a:solidFill>
              </a:rPr>
              <a:t>Vendredi 24 août 2018, </a:t>
            </a:r>
            <a:r>
              <a:rPr lang="fr-FR" sz="1600" b="1" dirty="0" err="1">
                <a:solidFill>
                  <a:schemeClr val="bg1"/>
                </a:solidFill>
              </a:rPr>
              <a:t>Freeway</a:t>
            </a:r>
            <a:r>
              <a:rPr lang="fr-FR" sz="1600" b="1" dirty="0">
                <a:solidFill>
                  <a:schemeClr val="bg1"/>
                </a:solidFill>
              </a:rPr>
              <a:t> 105 à Hawthorne USA. </a:t>
            </a:r>
          </a:p>
        </p:txBody>
      </p:sp>
      <p:sp>
        <p:nvSpPr>
          <p:cNvPr id="20" name="Rectangle 19">
            <a:extLst>
              <a:ext uri="{FF2B5EF4-FFF2-40B4-BE49-F238E27FC236}">
                <a16:creationId xmlns:a16="http://schemas.microsoft.com/office/drawing/2014/main" id="{E7CC30FE-14B6-9142-812F-F0D722F5475C}"/>
              </a:ext>
            </a:extLst>
          </p:cNvPr>
          <p:cNvSpPr/>
          <p:nvPr/>
        </p:nvSpPr>
        <p:spPr>
          <a:xfrm>
            <a:off x="171493" y="4475299"/>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1" name="Espace réservé du contenu 1">
            <a:extLst>
              <a:ext uri="{FF2B5EF4-FFF2-40B4-BE49-F238E27FC236}">
                <a16:creationId xmlns:a16="http://schemas.microsoft.com/office/drawing/2014/main" id="{73F32D6A-89EC-C348-B3EE-1D6C9C625DDA}"/>
              </a:ext>
            </a:extLst>
          </p:cNvPr>
          <p:cNvSpPr txBox="1">
            <a:spLocks/>
          </p:cNvSpPr>
          <p:nvPr/>
        </p:nvSpPr>
        <p:spPr>
          <a:xfrm>
            <a:off x="364693" y="1534666"/>
            <a:ext cx="6439283" cy="927109"/>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fr-FR" sz="1200" dirty="0">
                <a:solidFill>
                  <a:schemeClr val="bg1"/>
                </a:solidFill>
              </a:rPr>
              <a:t>Un camion-citerne de GPL a percuté l'arrière d'un camion qui s'était arrêté dans en embouteillage sur une autoroute bondée, ce qui a provoqué un incendie. Après un laps de temps indéterminé, le camion a explosé. </a:t>
            </a:r>
          </a:p>
          <a:p>
            <a:pPr marL="213995" indent="-213995">
              <a:buClr>
                <a:schemeClr val="bg1"/>
              </a:buClr>
              <a:buSzPct val="90000"/>
            </a:pPr>
            <a:r>
              <a:rPr lang="fr-FR" sz="1200" dirty="0">
                <a:solidFill>
                  <a:schemeClr val="bg1"/>
                </a:solidFill>
              </a:rPr>
              <a:t>3 décès et 70 personnes blessées</a:t>
            </a:r>
          </a:p>
        </p:txBody>
      </p:sp>
      <p:sp>
        <p:nvSpPr>
          <p:cNvPr id="22" name="Rectangle 21">
            <a:extLst>
              <a:ext uri="{FF2B5EF4-FFF2-40B4-BE49-F238E27FC236}">
                <a16:creationId xmlns:a16="http://schemas.microsoft.com/office/drawing/2014/main" id="{D3F23991-0580-8348-BFBB-A6AF8B2EC043}"/>
              </a:ext>
            </a:extLst>
          </p:cNvPr>
          <p:cNvSpPr/>
          <p:nvPr/>
        </p:nvSpPr>
        <p:spPr>
          <a:xfrm>
            <a:off x="371436" y="1196107"/>
            <a:ext cx="3300584" cy="246221"/>
          </a:xfrm>
          <a:prstGeom prst="rect">
            <a:avLst/>
          </a:prstGeom>
        </p:spPr>
        <p:txBody>
          <a:bodyPr wrap="none" lIns="0" tIns="0" rIns="0" bIns="0">
            <a:spAutoFit/>
          </a:bodyPr>
          <a:lstStyle/>
          <a:p>
            <a:r>
              <a:rPr lang="fr-FR" sz="1600" b="1" dirty="0">
                <a:solidFill>
                  <a:schemeClr val="bg1"/>
                </a:solidFill>
              </a:rPr>
              <a:t>Mardi 7 août 2018, Bologne, Italie.</a:t>
            </a:r>
          </a:p>
        </p:txBody>
      </p:sp>
      <p:sp>
        <p:nvSpPr>
          <p:cNvPr id="23" name="Espace réservé du contenu 1">
            <a:extLst>
              <a:ext uri="{FF2B5EF4-FFF2-40B4-BE49-F238E27FC236}">
                <a16:creationId xmlns:a16="http://schemas.microsoft.com/office/drawing/2014/main" id="{0CA667CB-2D23-4F4B-B1A9-3FC735A8375B}"/>
              </a:ext>
            </a:extLst>
          </p:cNvPr>
          <p:cNvSpPr txBox="1">
            <a:spLocks/>
          </p:cNvSpPr>
          <p:nvPr/>
        </p:nvSpPr>
        <p:spPr>
          <a:xfrm>
            <a:off x="287338" y="4994240"/>
            <a:ext cx="6439283" cy="1663403"/>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fr-FR" sz="1100" dirty="0">
                <a:solidFill>
                  <a:schemeClr val="bg1"/>
                </a:solidFill>
              </a:rPr>
              <a:t>Un autocar percute un camion citerne de carburant et s'enflamme. L'incident a eu lieu lorsqu'un autocar en excès de vitesse est entré en collision avec le camion venant de la direction opposée. La plupart des passagers ont subi des brûlures car l'autocar et le camion-citerne ont pris feu après la collision.</a:t>
            </a:r>
          </a:p>
          <a:p>
            <a:pPr marL="213995" indent="-213995">
              <a:buClr>
                <a:schemeClr val="bg1"/>
              </a:buClr>
              <a:buSzPct val="90000"/>
            </a:pPr>
            <a:r>
              <a:rPr lang="fr-FR" sz="1100" dirty="0">
                <a:solidFill>
                  <a:schemeClr val="bg1"/>
                </a:solidFill>
              </a:rPr>
              <a:t>Au moins 27 décès</a:t>
            </a:r>
          </a:p>
        </p:txBody>
      </p:sp>
      <p:sp>
        <p:nvSpPr>
          <p:cNvPr id="24" name="Rectangle 23">
            <a:extLst>
              <a:ext uri="{FF2B5EF4-FFF2-40B4-BE49-F238E27FC236}">
                <a16:creationId xmlns:a16="http://schemas.microsoft.com/office/drawing/2014/main" id="{0FA3C602-65F5-3E48-99C6-1047D364A5C5}"/>
              </a:ext>
            </a:extLst>
          </p:cNvPr>
          <p:cNvSpPr/>
          <p:nvPr/>
        </p:nvSpPr>
        <p:spPr>
          <a:xfrm>
            <a:off x="371436" y="4612780"/>
            <a:ext cx="3092193" cy="246221"/>
          </a:xfrm>
          <a:prstGeom prst="rect">
            <a:avLst/>
          </a:prstGeom>
        </p:spPr>
        <p:txBody>
          <a:bodyPr wrap="none" lIns="0" tIns="0" rIns="0" bIns="0">
            <a:spAutoFit/>
          </a:bodyPr>
          <a:lstStyle/>
          <a:p>
            <a:r>
              <a:rPr lang="fr-FR" sz="1600" b="1" dirty="0">
                <a:solidFill>
                  <a:schemeClr val="bg1"/>
                </a:solidFill>
              </a:rPr>
              <a:t>Lundi 21 janvier 2019, Pakistan.</a:t>
            </a:r>
          </a:p>
        </p:txBody>
      </p:sp>
      <p:pic>
        <p:nvPicPr>
          <p:cNvPr id="37" name="Picture 5">
            <a:extLst>
              <a:ext uri="{FF2B5EF4-FFF2-40B4-BE49-F238E27FC236}">
                <a16:creationId xmlns:a16="http://schemas.microsoft.com/office/drawing/2014/main" id="{15B04835-E3B0-AF49-A372-36816E93D91E}"/>
              </a:ext>
            </a:extLst>
          </p:cNvPr>
          <p:cNvPicPr>
            <a:picLocks/>
          </p:cNvPicPr>
          <p:nvPr/>
        </p:nvPicPr>
        <p:blipFill rotWithShape="1">
          <a:blip r:embed="rId5"/>
          <a:srcRect l="3190" r="3539"/>
          <a:stretch/>
        </p:blipFill>
        <p:spPr>
          <a:xfrm>
            <a:off x="7005862" y="4475299"/>
            <a:ext cx="1800000" cy="1620000"/>
          </a:xfrm>
          <a:prstGeom prst="rect">
            <a:avLst/>
          </a:prstGeom>
        </p:spPr>
      </p:pic>
    </p:spTree>
    <p:extLst>
      <p:ext uri="{BB962C8B-B14F-4D97-AF65-F5344CB8AC3E}">
        <p14:creationId xmlns:p14="http://schemas.microsoft.com/office/powerpoint/2010/main" val="323564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2E6EF-C281-6142-8E02-C98B4E3B6803}"/>
              </a:ext>
            </a:extLst>
          </p:cNvPr>
          <p:cNvSpPr/>
          <p:nvPr/>
        </p:nvSpPr>
        <p:spPr>
          <a:xfrm>
            <a:off x="171493" y="2758700"/>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4" name="Picture 3">
            <a:extLst>
              <a:ext uri="{FF2B5EF4-FFF2-40B4-BE49-F238E27FC236}">
                <a16:creationId xmlns:a16="http://schemas.microsoft.com/office/drawing/2014/main" id="{E8575425-F8E1-4038-8C5B-E4D861D4713E}"/>
              </a:ext>
            </a:extLst>
          </p:cNvPr>
          <p:cNvPicPr>
            <a:picLocks noChangeAspect="1"/>
          </p:cNvPicPr>
          <p:nvPr/>
        </p:nvPicPr>
        <p:blipFill rotWithShape="1">
          <a:blip r:embed="rId3"/>
          <a:srcRect l="10762"/>
          <a:stretch/>
        </p:blipFill>
        <p:spPr>
          <a:xfrm>
            <a:off x="7008801" y="2758700"/>
            <a:ext cx="1800000" cy="1620000"/>
          </a:xfrm>
          <a:prstGeom prst="rect">
            <a:avLst/>
          </a:prstGeom>
          <a:ln>
            <a:noFill/>
          </a:ln>
        </p:spPr>
      </p:pic>
      <p:sp>
        <p:nvSpPr>
          <p:cNvPr id="12" name="Title 3">
            <a:extLst>
              <a:ext uri="{FF2B5EF4-FFF2-40B4-BE49-F238E27FC236}">
                <a16:creationId xmlns:a16="http://schemas.microsoft.com/office/drawing/2014/main" id="{B322E1F8-5160-F743-B561-04D277C5FAD5}"/>
              </a:ext>
            </a:extLst>
          </p:cNvPr>
          <p:cNvSpPr txBox="1">
            <a:spLocks/>
          </p:cNvSpPr>
          <p:nvPr/>
        </p:nvSpPr>
        <p:spPr>
          <a:xfrm>
            <a:off x="271067" y="1583240"/>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EXEMPLES D’ACCIDENTS MAJEURS (EXTERNES)</a:t>
            </a:r>
            <a:endParaRPr lang="fr-FR" sz="1800" dirty="0">
              <a:solidFill>
                <a:schemeClr val="bg1"/>
              </a:solidFill>
              <a:latin typeface="Arial" panose="020B0604020202020204" pitchFamily="34" charset="0"/>
              <a:cs typeface="Arial" panose="020B0604020202020204" pitchFamily="34" charset="0"/>
            </a:endParaRPr>
          </a:p>
        </p:txBody>
      </p:sp>
      <p:sp>
        <p:nvSpPr>
          <p:cNvPr id="15" name="Espace réservé du contenu 1">
            <a:extLst>
              <a:ext uri="{FF2B5EF4-FFF2-40B4-BE49-F238E27FC236}">
                <a16:creationId xmlns:a16="http://schemas.microsoft.com/office/drawing/2014/main" id="{CEF99075-54BC-9B40-8A7D-C6BAC01536DC}"/>
              </a:ext>
            </a:extLst>
          </p:cNvPr>
          <p:cNvSpPr txBox="1">
            <a:spLocks/>
          </p:cNvSpPr>
          <p:nvPr/>
        </p:nvSpPr>
        <p:spPr>
          <a:xfrm>
            <a:off x="364693" y="3244880"/>
            <a:ext cx="6439283" cy="1081431"/>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fr-FR" sz="1200" dirty="0">
                <a:solidFill>
                  <a:schemeClr val="bg1"/>
                </a:solidFill>
              </a:rPr>
              <a:t>Explosion d'un camion-citerne de GPL dans le sud-est de la Chine.. Le camion-citerne s'est renversé en raison de sa vitesse élevée. Il y a eu un premier incendie, suivi près de deux minutes plus tard par l'explosion d'un nuage de vapeur.</a:t>
            </a:r>
          </a:p>
          <a:p>
            <a:pPr marL="213995" indent="-213995">
              <a:buClr>
                <a:schemeClr val="bg1"/>
              </a:buClr>
              <a:buSzPct val="90000"/>
            </a:pPr>
            <a:r>
              <a:rPr lang="fr-FR" sz="1200" dirty="0">
                <a:solidFill>
                  <a:schemeClr val="bg1"/>
                </a:solidFill>
              </a:rPr>
              <a:t>19 décès et 172 blessés</a:t>
            </a:r>
          </a:p>
        </p:txBody>
      </p:sp>
      <p:sp>
        <p:nvSpPr>
          <p:cNvPr id="17" name="Rectangle 16">
            <a:extLst>
              <a:ext uri="{FF2B5EF4-FFF2-40B4-BE49-F238E27FC236}">
                <a16:creationId xmlns:a16="http://schemas.microsoft.com/office/drawing/2014/main" id="{42731D8F-6211-DA4A-BE5C-30331A2ACF1D}"/>
              </a:ext>
            </a:extLst>
          </p:cNvPr>
          <p:cNvSpPr/>
          <p:nvPr/>
        </p:nvSpPr>
        <p:spPr>
          <a:xfrm>
            <a:off x="368676" y="2913329"/>
            <a:ext cx="2750753" cy="246221"/>
          </a:xfrm>
          <a:prstGeom prst="rect">
            <a:avLst/>
          </a:prstGeom>
        </p:spPr>
        <p:txBody>
          <a:bodyPr wrap="none" lIns="0" tIns="0" rIns="0" bIns="0">
            <a:spAutoFit/>
          </a:bodyPr>
          <a:lstStyle/>
          <a:p>
            <a:r>
              <a:rPr lang="fr-FR" sz="1600" b="1" dirty="0">
                <a:solidFill>
                  <a:schemeClr val="bg1"/>
                </a:solidFill>
              </a:rPr>
              <a:t>Samedi 14 juin 2020, Chine. </a:t>
            </a:r>
          </a:p>
        </p:txBody>
      </p:sp>
      <p:pic>
        <p:nvPicPr>
          <p:cNvPr id="14" name="Picture 8">
            <a:extLst>
              <a:ext uri="{FF2B5EF4-FFF2-40B4-BE49-F238E27FC236}">
                <a16:creationId xmlns:a16="http://schemas.microsoft.com/office/drawing/2014/main" id="{3A0F874F-DA73-49AA-B849-0D20DBF401CA}"/>
              </a:ext>
            </a:extLst>
          </p:cNvPr>
          <p:cNvPicPr>
            <a:picLocks noChangeAspect="1"/>
          </p:cNvPicPr>
          <p:nvPr/>
        </p:nvPicPr>
        <p:blipFill rotWithShape="1">
          <a:blip r:embed="rId4"/>
          <a:srcRect l="4385"/>
          <a:stretch/>
        </p:blipFill>
        <p:spPr>
          <a:xfrm>
            <a:off x="7008801" y="1050239"/>
            <a:ext cx="1800000" cy="1620000"/>
          </a:xfrm>
          <a:prstGeom prst="rect">
            <a:avLst/>
          </a:prstGeom>
          <a:ln>
            <a:noFill/>
          </a:ln>
        </p:spPr>
      </p:pic>
      <p:sp>
        <p:nvSpPr>
          <p:cNvPr id="19" name="Rectangle 18">
            <a:extLst>
              <a:ext uri="{FF2B5EF4-FFF2-40B4-BE49-F238E27FC236}">
                <a16:creationId xmlns:a16="http://schemas.microsoft.com/office/drawing/2014/main" id="{A975BC5C-1128-754B-848B-A888575C8883}"/>
              </a:ext>
            </a:extLst>
          </p:cNvPr>
          <p:cNvSpPr/>
          <p:nvPr/>
        </p:nvSpPr>
        <p:spPr>
          <a:xfrm>
            <a:off x="171493" y="1050239"/>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0" name="Picture 9">
            <a:extLst>
              <a:ext uri="{FF2B5EF4-FFF2-40B4-BE49-F238E27FC236}">
                <a16:creationId xmlns:a16="http://schemas.microsoft.com/office/drawing/2014/main" id="{00556E82-D413-45D9-81AB-192B7D9DA242}"/>
              </a:ext>
            </a:extLst>
          </p:cNvPr>
          <p:cNvPicPr>
            <a:picLocks noChangeAspect="1"/>
          </p:cNvPicPr>
          <p:nvPr/>
        </p:nvPicPr>
        <p:blipFill>
          <a:blip r:embed="rId5"/>
          <a:stretch>
            <a:fillRect/>
          </a:stretch>
        </p:blipFill>
        <p:spPr>
          <a:xfrm>
            <a:off x="7008801" y="4464760"/>
            <a:ext cx="1800000" cy="1620000"/>
          </a:xfrm>
          <a:prstGeom prst="rect">
            <a:avLst/>
          </a:prstGeom>
          <a:ln>
            <a:noFill/>
          </a:ln>
        </p:spPr>
      </p:pic>
      <p:sp>
        <p:nvSpPr>
          <p:cNvPr id="20" name="Rectangle 19">
            <a:extLst>
              <a:ext uri="{FF2B5EF4-FFF2-40B4-BE49-F238E27FC236}">
                <a16:creationId xmlns:a16="http://schemas.microsoft.com/office/drawing/2014/main" id="{E7CC30FE-14B6-9142-812F-F0D722F5475C}"/>
              </a:ext>
            </a:extLst>
          </p:cNvPr>
          <p:cNvSpPr/>
          <p:nvPr/>
        </p:nvSpPr>
        <p:spPr>
          <a:xfrm>
            <a:off x="171493" y="4464760"/>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Espace réservé du contenu 1">
            <a:extLst>
              <a:ext uri="{FF2B5EF4-FFF2-40B4-BE49-F238E27FC236}">
                <a16:creationId xmlns:a16="http://schemas.microsoft.com/office/drawing/2014/main" id="{73F32D6A-89EC-C348-B3EE-1D6C9C625DDA}"/>
              </a:ext>
            </a:extLst>
          </p:cNvPr>
          <p:cNvSpPr txBox="1">
            <a:spLocks/>
          </p:cNvSpPr>
          <p:nvPr/>
        </p:nvSpPr>
        <p:spPr>
          <a:xfrm>
            <a:off x="364693" y="1522487"/>
            <a:ext cx="6439283" cy="927109"/>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fr-FR" sz="1200" dirty="0">
                <a:solidFill>
                  <a:schemeClr val="bg1"/>
                </a:solidFill>
              </a:rPr>
              <a:t>Un camion-citerne de carburant s'est renversé à Dar es </a:t>
            </a:r>
            <a:r>
              <a:rPr lang="fr-FR" sz="1200" dirty="0" err="1">
                <a:solidFill>
                  <a:schemeClr val="bg1"/>
                </a:solidFill>
              </a:rPr>
              <a:t>Salaam</a:t>
            </a:r>
            <a:r>
              <a:rPr lang="fr-FR" sz="1200" dirty="0">
                <a:solidFill>
                  <a:schemeClr val="bg1"/>
                </a:solidFill>
              </a:rPr>
              <a:t>, la capitale de la Tanzanie. Des personnes tentaient de récupérer le carburant du véhicule, lorsqu'il a pris feu. </a:t>
            </a:r>
          </a:p>
          <a:p>
            <a:pPr marL="213995" indent="-213995">
              <a:buClr>
                <a:schemeClr val="bg1"/>
              </a:buClr>
              <a:buSzPct val="90000"/>
            </a:pPr>
            <a:r>
              <a:rPr lang="fr-FR" sz="1200" dirty="0">
                <a:solidFill>
                  <a:schemeClr val="bg1"/>
                </a:solidFill>
              </a:rPr>
              <a:t>Au moins 64 décès et 70 personnes blessées avec de graves brûlures. </a:t>
            </a:r>
          </a:p>
        </p:txBody>
      </p:sp>
      <p:sp>
        <p:nvSpPr>
          <p:cNvPr id="22" name="Rectangle 21">
            <a:extLst>
              <a:ext uri="{FF2B5EF4-FFF2-40B4-BE49-F238E27FC236}">
                <a16:creationId xmlns:a16="http://schemas.microsoft.com/office/drawing/2014/main" id="{D3F23991-0580-8348-BFBB-A6AF8B2EC043}"/>
              </a:ext>
            </a:extLst>
          </p:cNvPr>
          <p:cNvSpPr/>
          <p:nvPr/>
        </p:nvSpPr>
        <p:spPr>
          <a:xfrm>
            <a:off x="371436" y="1183928"/>
            <a:ext cx="3110595" cy="246221"/>
          </a:xfrm>
          <a:prstGeom prst="rect">
            <a:avLst/>
          </a:prstGeom>
        </p:spPr>
        <p:txBody>
          <a:bodyPr wrap="none" lIns="0" tIns="0" rIns="0" bIns="0">
            <a:spAutoFit/>
          </a:bodyPr>
          <a:lstStyle/>
          <a:p>
            <a:r>
              <a:rPr lang="fr-FR" sz="1600" b="1" dirty="0">
                <a:solidFill>
                  <a:schemeClr val="bg1"/>
                </a:solidFill>
              </a:rPr>
              <a:t>Samedi 10 août 2019, Tanzanie. </a:t>
            </a:r>
          </a:p>
        </p:txBody>
      </p:sp>
      <p:sp>
        <p:nvSpPr>
          <p:cNvPr id="23" name="Espace réservé du contenu 1">
            <a:extLst>
              <a:ext uri="{FF2B5EF4-FFF2-40B4-BE49-F238E27FC236}">
                <a16:creationId xmlns:a16="http://schemas.microsoft.com/office/drawing/2014/main" id="{0CA667CB-2D23-4F4B-B1A9-3FC735A8375B}"/>
              </a:ext>
            </a:extLst>
          </p:cNvPr>
          <p:cNvSpPr txBox="1">
            <a:spLocks/>
          </p:cNvSpPr>
          <p:nvPr/>
        </p:nvSpPr>
        <p:spPr>
          <a:xfrm>
            <a:off x="287338" y="4994240"/>
            <a:ext cx="6516638" cy="1663403"/>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fr-FR" sz="1200" dirty="0">
                <a:solidFill>
                  <a:schemeClr val="bg1"/>
                </a:solidFill>
              </a:rPr>
              <a:t>Après le renversement d'un camion-citerne dans le nord de la Colombie, la foule s'était rassemblée autour du camion pour essayer de siphonner le carburant lorsque le véhicule s'est enflammé. </a:t>
            </a:r>
          </a:p>
          <a:p>
            <a:pPr marL="213995" indent="-213995">
              <a:buClr>
                <a:schemeClr val="bg1"/>
              </a:buClr>
              <a:buSzPct val="90000"/>
            </a:pPr>
            <a:r>
              <a:rPr lang="fr-FR" sz="1200" dirty="0">
                <a:solidFill>
                  <a:schemeClr val="bg1"/>
                </a:solidFill>
              </a:rPr>
              <a:t> Au moins sept personnes sont mortes brûlées et plus de 40 personnes ont été blessées.</a:t>
            </a:r>
          </a:p>
        </p:txBody>
      </p:sp>
      <p:sp>
        <p:nvSpPr>
          <p:cNvPr id="24" name="Rectangle 23">
            <a:extLst>
              <a:ext uri="{FF2B5EF4-FFF2-40B4-BE49-F238E27FC236}">
                <a16:creationId xmlns:a16="http://schemas.microsoft.com/office/drawing/2014/main" id="{0FA3C602-65F5-3E48-99C6-1047D364A5C5}"/>
              </a:ext>
            </a:extLst>
          </p:cNvPr>
          <p:cNvSpPr/>
          <p:nvPr/>
        </p:nvSpPr>
        <p:spPr>
          <a:xfrm>
            <a:off x="371436" y="4602239"/>
            <a:ext cx="2946319" cy="246221"/>
          </a:xfrm>
          <a:prstGeom prst="rect">
            <a:avLst/>
          </a:prstGeom>
        </p:spPr>
        <p:txBody>
          <a:bodyPr wrap="none" lIns="0" tIns="0" rIns="0" bIns="0">
            <a:spAutoFit/>
          </a:bodyPr>
          <a:lstStyle/>
          <a:p>
            <a:r>
              <a:rPr lang="fr-FR" sz="1600" b="1" dirty="0">
                <a:solidFill>
                  <a:schemeClr val="bg1"/>
                </a:solidFill>
              </a:rPr>
              <a:t>Lundi 6 juillet 2020, Colombie </a:t>
            </a:r>
          </a:p>
        </p:txBody>
      </p:sp>
      <p:sp>
        <p:nvSpPr>
          <p:cNvPr id="35" name="Title 3">
            <a:extLst>
              <a:ext uri="{FF2B5EF4-FFF2-40B4-BE49-F238E27FC236}">
                <a16:creationId xmlns:a16="http://schemas.microsoft.com/office/drawing/2014/main" id="{47D355A0-1DD9-634E-B4FE-5D10EE7D6019}"/>
              </a:ext>
            </a:extLst>
          </p:cNvPr>
          <p:cNvSpPr txBox="1">
            <a:spLocks/>
          </p:cNvSpPr>
          <p:nvPr/>
        </p:nvSpPr>
        <p:spPr>
          <a:xfrm>
            <a:off x="1071298" y="397170"/>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EXEMPLES D’ACCIDENTS MAJEURS (EXTERNES)</a:t>
            </a:r>
            <a:endParaRPr lang="fr-F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96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1C020F-48BE-48D4-AF2E-185FF19BCA83}"/>
              </a:ext>
            </a:extLst>
          </p:cNvPr>
          <p:cNvSpPr>
            <a:spLocks noGrp="1"/>
          </p:cNvSpPr>
          <p:nvPr>
            <p:ph sz="quarter" idx="4294967295"/>
          </p:nvPr>
        </p:nvSpPr>
        <p:spPr>
          <a:xfrm>
            <a:off x="297872" y="1683374"/>
            <a:ext cx="4379119" cy="1889586"/>
          </a:xfrm>
          <a:prstGeom prst="rect">
            <a:avLst/>
          </a:prstGeom>
          <a:ln cap="rnd">
            <a:noFill/>
          </a:ln>
        </p:spPr>
        <p:txBody>
          <a:bodyPr vert="horz" lIns="91440" tIns="45720" rIns="91440" bIns="45720" rtlCol="0" anchor="t">
            <a:noAutofit/>
          </a:bodyPr>
          <a:lstStyle/>
          <a:p>
            <a:pPr marL="213995" indent="-213995">
              <a:spcBef>
                <a:spcPts val="0"/>
              </a:spcBef>
              <a:spcAft>
                <a:spcPts val="500"/>
              </a:spcAft>
              <a:buClr>
                <a:srgbClr val="034EA2"/>
              </a:buClr>
              <a:buSzPct val="90000"/>
            </a:pPr>
            <a:r>
              <a:rPr lang="fr-FR" sz="1200" dirty="0">
                <a:solidFill>
                  <a:srgbClr val="414141"/>
                </a:solidFill>
              </a:rPr>
              <a:t>Difficulté à maintenir sa trajectoire et sa vitesse </a:t>
            </a:r>
          </a:p>
          <a:p>
            <a:pPr marL="213995" indent="-213995">
              <a:spcBef>
                <a:spcPts val="0"/>
              </a:spcBef>
              <a:spcAft>
                <a:spcPts val="500"/>
              </a:spcAft>
              <a:buClr>
                <a:srgbClr val="034EA2"/>
              </a:buClr>
              <a:buSzPct val="90000"/>
            </a:pPr>
            <a:r>
              <a:rPr lang="fr-FR" sz="1200" dirty="0">
                <a:solidFill>
                  <a:srgbClr val="414141"/>
                </a:solidFill>
              </a:rPr>
              <a:t>Tendance à prendre des risques</a:t>
            </a:r>
          </a:p>
          <a:p>
            <a:pPr marL="213995" indent="-213995">
              <a:spcBef>
                <a:spcPts val="0"/>
              </a:spcBef>
              <a:spcAft>
                <a:spcPts val="500"/>
              </a:spcAft>
              <a:buClr>
                <a:srgbClr val="034EA2"/>
              </a:buClr>
              <a:buSzPct val="90000"/>
            </a:pPr>
            <a:r>
              <a:rPr lang="fr-FR" sz="1200" dirty="0">
                <a:solidFill>
                  <a:srgbClr val="414141"/>
                </a:solidFill>
              </a:rPr>
              <a:t>Jugement altéré, qualité des décisions diminuée</a:t>
            </a:r>
          </a:p>
          <a:p>
            <a:pPr marL="213995" indent="-213995">
              <a:spcBef>
                <a:spcPts val="0"/>
              </a:spcBef>
              <a:spcAft>
                <a:spcPts val="500"/>
              </a:spcAft>
              <a:buClr>
                <a:srgbClr val="034EA2"/>
              </a:buClr>
              <a:buSzPct val="90000"/>
            </a:pPr>
            <a:r>
              <a:rPr lang="fr-FR" sz="1200" dirty="0">
                <a:solidFill>
                  <a:srgbClr val="414141"/>
                </a:solidFill>
              </a:rPr>
              <a:t>Diminution de la vigilance, de l’attention</a:t>
            </a:r>
          </a:p>
          <a:p>
            <a:pPr marL="213995" indent="-213995">
              <a:spcBef>
                <a:spcPts val="0"/>
              </a:spcBef>
              <a:spcAft>
                <a:spcPts val="500"/>
              </a:spcAft>
              <a:buClr>
                <a:srgbClr val="034EA2"/>
              </a:buClr>
              <a:buSzPct val="90000"/>
            </a:pPr>
            <a:r>
              <a:rPr lang="fr-FR" sz="1200" dirty="0">
                <a:solidFill>
                  <a:srgbClr val="414141"/>
                </a:solidFill>
              </a:rPr>
              <a:t>Augmentation des temps de réaction</a:t>
            </a:r>
          </a:p>
          <a:p>
            <a:pPr marL="213995" indent="-213995">
              <a:spcBef>
                <a:spcPts val="0"/>
              </a:spcBef>
              <a:spcAft>
                <a:spcPts val="500"/>
              </a:spcAft>
              <a:buClr>
                <a:srgbClr val="034EA2"/>
              </a:buClr>
              <a:buSzPct val="90000"/>
            </a:pPr>
            <a:r>
              <a:rPr lang="fr-FR" sz="1200" dirty="0">
                <a:solidFill>
                  <a:srgbClr val="414141"/>
                </a:solidFill>
              </a:rPr>
              <a:t>Micro-sommeils</a:t>
            </a:r>
          </a:p>
          <a:p>
            <a:pPr marL="213995" indent="-213995">
              <a:spcBef>
                <a:spcPts val="0"/>
              </a:spcBef>
              <a:spcAft>
                <a:spcPts val="500"/>
              </a:spcAft>
              <a:buClr>
                <a:srgbClr val="034EA2"/>
              </a:buClr>
              <a:buSzPct val="90000"/>
            </a:pPr>
            <a:r>
              <a:rPr lang="fr-FR" sz="1200" dirty="0">
                <a:solidFill>
                  <a:srgbClr val="414141"/>
                </a:solidFill>
              </a:rPr>
              <a:t>Endormissement</a:t>
            </a:r>
            <a:endParaRPr lang="fr-FR" sz="1200" b="1" dirty="0">
              <a:solidFill>
                <a:srgbClr val="414141"/>
              </a:solidFill>
            </a:endParaRPr>
          </a:p>
        </p:txBody>
      </p:sp>
      <p:grpSp>
        <p:nvGrpSpPr>
          <p:cNvPr id="10" name="Groupe 9">
            <a:extLst>
              <a:ext uri="{FF2B5EF4-FFF2-40B4-BE49-F238E27FC236}">
                <a16:creationId xmlns:a16="http://schemas.microsoft.com/office/drawing/2014/main" id="{ACA8661B-7987-4608-ABE9-79307D98FE4C}"/>
              </a:ext>
            </a:extLst>
          </p:cNvPr>
          <p:cNvGrpSpPr/>
          <p:nvPr/>
        </p:nvGrpSpPr>
        <p:grpSpPr>
          <a:xfrm>
            <a:off x="4592670" y="1968448"/>
            <a:ext cx="4193933" cy="2085527"/>
            <a:chOff x="5330435" y="1525647"/>
            <a:chExt cx="3616936" cy="1798604"/>
          </a:xfrm>
        </p:grpSpPr>
        <p:pic>
          <p:nvPicPr>
            <p:cNvPr id="6" name="Image 5">
              <a:extLst>
                <a:ext uri="{FF2B5EF4-FFF2-40B4-BE49-F238E27FC236}">
                  <a16:creationId xmlns:a16="http://schemas.microsoft.com/office/drawing/2014/main" id="{C3537EBC-ED94-4CF7-A9CC-8480320FF13A}"/>
                </a:ext>
              </a:extLst>
            </p:cNvPr>
            <p:cNvPicPr>
              <a:picLocks noChangeAspect="1"/>
            </p:cNvPicPr>
            <p:nvPr/>
          </p:nvPicPr>
          <p:blipFill>
            <a:blip r:embed="rId2"/>
            <a:stretch>
              <a:fillRect/>
            </a:stretch>
          </p:blipFill>
          <p:spPr>
            <a:xfrm>
              <a:off x="5330435" y="1525647"/>
              <a:ext cx="3224212" cy="1677842"/>
            </a:xfrm>
            <a:prstGeom prst="rect">
              <a:avLst/>
            </a:prstGeom>
          </p:spPr>
        </p:pic>
        <p:sp>
          <p:nvSpPr>
            <p:cNvPr id="9" name="Rectangle 8">
              <a:extLst>
                <a:ext uri="{FF2B5EF4-FFF2-40B4-BE49-F238E27FC236}">
                  <a16:creationId xmlns:a16="http://schemas.microsoft.com/office/drawing/2014/main" id="{282E6251-4C58-463A-B886-AF655CC44795}"/>
                </a:ext>
              </a:extLst>
            </p:cNvPr>
            <p:cNvSpPr/>
            <p:nvPr/>
          </p:nvSpPr>
          <p:spPr>
            <a:xfrm>
              <a:off x="5378738" y="1534944"/>
              <a:ext cx="901126"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Difficulté à se concentrer</a:t>
              </a:r>
            </a:p>
          </p:txBody>
        </p:sp>
        <p:sp>
          <p:nvSpPr>
            <p:cNvPr id="19" name="Rectangle 18">
              <a:extLst>
                <a:ext uri="{FF2B5EF4-FFF2-40B4-BE49-F238E27FC236}">
                  <a16:creationId xmlns:a16="http://schemas.microsoft.com/office/drawing/2014/main" id="{8BB30F57-2A08-4672-88F9-136E94EADF20}"/>
                </a:ext>
              </a:extLst>
            </p:cNvPr>
            <p:cNvSpPr/>
            <p:nvPr/>
          </p:nvSpPr>
          <p:spPr>
            <a:xfrm>
              <a:off x="5434950" y="1896568"/>
              <a:ext cx="748725"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Nuque raide</a:t>
              </a:r>
            </a:p>
          </p:txBody>
        </p:sp>
        <p:sp>
          <p:nvSpPr>
            <p:cNvPr id="21" name="Rectangle 20">
              <a:extLst>
                <a:ext uri="{FF2B5EF4-FFF2-40B4-BE49-F238E27FC236}">
                  <a16:creationId xmlns:a16="http://schemas.microsoft.com/office/drawing/2014/main" id="{3F91F4D3-96E3-40AC-84F8-3D60EAD52141}"/>
                </a:ext>
              </a:extLst>
            </p:cNvPr>
            <p:cNvSpPr/>
            <p:nvPr/>
          </p:nvSpPr>
          <p:spPr>
            <a:xfrm>
              <a:off x="5501309" y="2258190"/>
              <a:ext cx="748725"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Douleurs dans le dos</a:t>
              </a:r>
            </a:p>
          </p:txBody>
        </p:sp>
        <p:sp>
          <p:nvSpPr>
            <p:cNvPr id="22" name="Rectangle 21">
              <a:extLst>
                <a:ext uri="{FF2B5EF4-FFF2-40B4-BE49-F238E27FC236}">
                  <a16:creationId xmlns:a16="http://schemas.microsoft.com/office/drawing/2014/main" id="{F9245BF8-D454-474F-86AB-88577336C172}"/>
                </a:ext>
              </a:extLst>
            </p:cNvPr>
            <p:cNvSpPr/>
            <p:nvPr/>
          </p:nvSpPr>
          <p:spPr>
            <a:xfrm>
              <a:off x="5378928" y="2924761"/>
              <a:ext cx="993487"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Besoin de changer souvent de position</a:t>
              </a:r>
            </a:p>
          </p:txBody>
        </p:sp>
        <p:sp>
          <p:nvSpPr>
            <p:cNvPr id="24" name="Rectangle 23">
              <a:extLst>
                <a:ext uri="{FF2B5EF4-FFF2-40B4-BE49-F238E27FC236}">
                  <a16:creationId xmlns:a16="http://schemas.microsoft.com/office/drawing/2014/main" id="{B82995D2-787C-4599-9C60-2A53BA8C7AF3}"/>
                </a:ext>
              </a:extLst>
            </p:cNvPr>
            <p:cNvSpPr/>
            <p:nvPr/>
          </p:nvSpPr>
          <p:spPr>
            <a:xfrm>
              <a:off x="7512396" y="1806245"/>
              <a:ext cx="1086369"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Bâillements</a:t>
              </a:r>
            </a:p>
          </p:txBody>
        </p:sp>
        <p:sp>
          <p:nvSpPr>
            <p:cNvPr id="23" name="Rectangle 22">
              <a:extLst>
                <a:ext uri="{FF2B5EF4-FFF2-40B4-BE49-F238E27FC236}">
                  <a16:creationId xmlns:a16="http://schemas.microsoft.com/office/drawing/2014/main" id="{AD6D990B-284C-4C4F-A694-A99EE0E3B4B4}"/>
                </a:ext>
              </a:extLst>
            </p:cNvPr>
            <p:cNvSpPr/>
            <p:nvPr/>
          </p:nvSpPr>
          <p:spPr>
            <a:xfrm>
              <a:off x="7201557" y="1544445"/>
              <a:ext cx="1519073"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Picotement des yeux</a:t>
              </a:r>
            </a:p>
            <a:p>
              <a:r>
                <a:rPr lang="fr-FR" sz="800" dirty="0">
                  <a:solidFill>
                    <a:srgbClr val="414141"/>
                  </a:solidFill>
                </a:rPr>
                <a:t>Paupières lourdes</a:t>
              </a:r>
            </a:p>
            <a:p>
              <a:r>
                <a:rPr lang="fr-FR" sz="800" dirty="0">
                  <a:solidFill>
                    <a:srgbClr val="414141"/>
                  </a:solidFill>
                </a:rPr>
                <a:t>Regard fixe</a:t>
              </a:r>
            </a:p>
          </p:txBody>
        </p:sp>
        <p:sp>
          <p:nvSpPr>
            <p:cNvPr id="25" name="Rectangle 24">
              <a:extLst>
                <a:ext uri="{FF2B5EF4-FFF2-40B4-BE49-F238E27FC236}">
                  <a16:creationId xmlns:a16="http://schemas.microsoft.com/office/drawing/2014/main" id="{F85031CD-74A0-46D6-A7A5-29FE60B31A8F}"/>
                </a:ext>
              </a:extLst>
            </p:cNvPr>
            <p:cNvSpPr/>
            <p:nvPr/>
          </p:nvSpPr>
          <p:spPr>
            <a:xfrm>
              <a:off x="7490782" y="2296365"/>
              <a:ext cx="1456589"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Besoin de se frotter les yeux,</a:t>
              </a:r>
              <a:br>
                <a:rPr lang="fr-FR" sz="800" dirty="0">
                  <a:solidFill>
                    <a:srgbClr val="414141"/>
                  </a:solidFill>
                </a:rPr>
              </a:br>
              <a:r>
                <a:rPr lang="fr-FR" sz="800" dirty="0">
                  <a:solidFill>
                    <a:srgbClr val="414141"/>
                  </a:solidFill>
                </a:rPr>
                <a:t>se toucher le visage, le cou</a:t>
              </a:r>
            </a:p>
          </p:txBody>
        </p:sp>
        <p:sp>
          <p:nvSpPr>
            <p:cNvPr id="26" name="Rectangle 25">
              <a:extLst>
                <a:ext uri="{FF2B5EF4-FFF2-40B4-BE49-F238E27FC236}">
                  <a16:creationId xmlns:a16="http://schemas.microsoft.com/office/drawing/2014/main" id="{16C95E22-DCE8-4955-9B39-69AA2D02F5BA}"/>
                </a:ext>
              </a:extLst>
            </p:cNvPr>
            <p:cNvSpPr/>
            <p:nvPr/>
          </p:nvSpPr>
          <p:spPr>
            <a:xfrm>
              <a:off x="7051944" y="2962628"/>
              <a:ext cx="1456589"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800" dirty="0">
                  <a:solidFill>
                    <a:srgbClr val="414141"/>
                  </a:solidFill>
                </a:rPr>
                <a:t>Engourdissements des jambes</a:t>
              </a:r>
            </a:p>
          </p:txBody>
        </p:sp>
      </p:grpSp>
      <p:sp>
        <p:nvSpPr>
          <p:cNvPr id="28" name="Rectangle 27">
            <a:extLst>
              <a:ext uri="{FF2B5EF4-FFF2-40B4-BE49-F238E27FC236}">
                <a16:creationId xmlns:a16="http://schemas.microsoft.com/office/drawing/2014/main" id="{E64E3666-C65B-44C5-9AE8-0815072D31CA}"/>
              </a:ext>
            </a:extLst>
          </p:cNvPr>
          <p:cNvSpPr/>
          <p:nvPr/>
        </p:nvSpPr>
        <p:spPr>
          <a:xfrm>
            <a:off x="297872" y="3572960"/>
            <a:ext cx="3332964" cy="338554"/>
          </a:xfrm>
          <a:prstGeom prst="rect">
            <a:avLst/>
          </a:prstGeom>
        </p:spPr>
        <p:txBody>
          <a:bodyPr wrap="none">
            <a:spAutoFit/>
          </a:bodyPr>
          <a:lstStyle/>
          <a:p>
            <a:r>
              <a:rPr lang="fr-FR" sz="1600" b="1" dirty="0">
                <a:solidFill>
                  <a:srgbClr val="034EA2"/>
                </a:solidFill>
              </a:rPr>
              <a:t>Les règles et bonnes pratiques :</a:t>
            </a:r>
          </a:p>
        </p:txBody>
      </p:sp>
      <p:sp>
        <p:nvSpPr>
          <p:cNvPr id="29" name="Title 3">
            <a:extLst>
              <a:ext uri="{FF2B5EF4-FFF2-40B4-BE49-F238E27FC236}">
                <a16:creationId xmlns:a16="http://schemas.microsoft.com/office/drawing/2014/main" id="{A53D1620-1FE1-214B-8D7B-09371F352712}"/>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LA FATIGUE</a:t>
            </a:r>
            <a:endParaRPr lang="fr-FR" sz="1800" dirty="0">
              <a:solidFill>
                <a:schemeClr val="bg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E8300E40-041A-2C48-92BD-C4C5BAF00602}"/>
              </a:ext>
            </a:extLst>
          </p:cNvPr>
          <p:cNvGrpSpPr/>
          <p:nvPr/>
        </p:nvGrpSpPr>
        <p:grpSpPr>
          <a:xfrm>
            <a:off x="4570062" y="4863794"/>
            <a:ext cx="3953628" cy="830578"/>
            <a:chOff x="2433228" y="5375772"/>
            <a:chExt cx="4157803" cy="912849"/>
          </a:xfrm>
        </p:grpSpPr>
        <p:sp>
          <p:nvSpPr>
            <p:cNvPr id="31" name="Parallelogram 30">
              <a:extLst>
                <a:ext uri="{FF2B5EF4-FFF2-40B4-BE49-F238E27FC236}">
                  <a16:creationId xmlns:a16="http://schemas.microsoft.com/office/drawing/2014/main" id="{83D9B7A5-9E29-F547-933D-9C3608B9439A}"/>
                </a:ext>
              </a:extLst>
            </p:cNvPr>
            <p:cNvSpPr/>
            <p:nvPr/>
          </p:nvSpPr>
          <p:spPr>
            <a:xfrm>
              <a:off x="2433228" y="5375772"/>
              <a:ext cx="4157803" cy="912849"/>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ZoneTexte 12">
              <a:extLst>
                <a:ext uri="{FF2B5EF4-FFF2-40B4-BE49-F238E27FC236}">
                  <a16:creationId xmlns:a16="http://schemas.microsoft.com/office/drawing/2014/main" id="{A5F38E9B-EE51-2542-98CE-31215B35AE8A}"/>
                </a:ext>
              </a:extLst>
            </p:cNvPr>
            <p:cNvSpPr txBox="1"/>
            <p:nvPr/>
          </p:nvSpPr>
          <p:spPr>
            <a:xfrm>
              <a:off x="2722873" y="5506793"/>
              <a:ext cx="3578512" cy="642699"/>
            </a:xfrm>
            <a:prstGeom prst="rect">
              <a:avLst/>
            </a:prstGeom>
            <a:noFill/>
            <a:ln>
              <a:noFill/>
            </a:ln>
          </p:spPr>
          <p:txBody>
            <a:bodyPr wrap="square" lIns="91440" tIns="45720" rIns="91440" bIns="45720" rtlCol="0" anchor="t">
              <a:spAutoFit/>
            </a:bodyPr>
            <a:lstStyle/>
            <a:p>
              <a:pPr algn="ctr"/>
              <a:r>
                <a:rPr lang="fr-FR" sz="1600" b="1" dirty="0">
                  <a:solidFill>
                    <a:schemeClr val="bg1"/>
                  </a:solidFill>
                </a:rPr>
                <a:t>La fatigue au volant est la cause de 20% de nos accidents</a:t>
              </a:r>
            </a:p>
          </p:txBody>
        </p:sp>
      </p:grpSp>
      <p:sp>
        <p:nvSpPr>
          <p:cNvPr id="4" name="Rectangle 3">
            <a:extLst>
              <a:ext uri="{FF2B5EF4-FFF2-40B4-BE49-F238E27FC236}">
                <a16:creationId xmlns:a16="http://schemas.microsoft.com/office/drawing/2014/main" id="{3FE0CC29-FCC5-D247-819C-FCDA7E5B3C23}"/>
              </a:ext>
            </a:extLst>
          </p:cNvPr>
          <p:cNvSpPr/>
          <p:nvPr/>
        </p:nvSpPr>
        <p:spPr>
          <a:xfrm>
            <a:off x="297872" y="1200860"/>
            <a:ext cx="3400290" cy="338554"/>
          </a:xfrm>
          <a:prstGeom prst="rect">
            <a:avLst/>
          </a:prstGeom>
        </p:spPr>
        <p:txBody>
          <a:bodyPr wrap="none">
            <a:spAutoFit/>
          </a:bodyPr>
          <a:lstStyle/>
          <a:p>
            <a:r>
              <a:rPr lang="fr-FR" sz="1600" b="1" dirty="0">
                <a:solidFill>
                  <a:srgbClr val="034EA2"/>
                </a:solidFill>
              </a:rPr>
              <a:t>Les conséquences de la fatigue :</a:t>
            </a:r>
          </a:p>
        </p:txBody>
      </p:sp>
      <p:sp>
        <p:nvSpPr>
          <p:cNvPr id="33" name="Espace réservé du contenu 1">
            <a:extLst>
              <a:ext uri="{FF2B5EF4-FFF2-40B4-BE49-F238E27FC236}">
                <a16:creationId xmlns:a16="http://schemas.microsoft.com/office/drawing/2014/main" id="{B818F35C-69C3-CC4B-B552-0D7FF0F79DF4}"/>
              </a:ext>
            </a:extLst>
          </p:cNvPr>
          <p:cNvSpPr txBox="1">
            <a:spLocks/>
          </p:cNvSpPr>
          <p:nvPr/>
        </p:nvSpPr>
        <p:spPr>
          <a:xfrm>
            <a:off x="297872" y="3911513"/>
            <a:ext cx="4700176" cy="2238775"/>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spcBef>
                <a:spcPts val="0"/>
              </a:spcBef>
              <a:spcAft>
                <a:spcPts val="500"/>
              </a:spcAft>
              <a:buClr>
                <a:srgbClr val="034EA2"/>
              </a:buClr>
              <a:buSzPct val="90000"/>
            </a:pPr>
            <a:r>
              <a:rPr lang="fr-FR" sz="1200" dirty="0">
                <a:solidFill>
                  <a:srgbClr val="414141"/>
                </a:solidFill>
              </a:rPr>
              <a:t>Avant le départ je prépare mon itinéraire</a:t>
            </a:r>
          </a:p>
          <a:p>
            <a:pPr marL="213995" indent="-213995">
              <a:spcBef>
                <a:spcPts val="0"/>
              </a:spcBef>
              <a:spcAft>
                <a:spcPts val="500"/>
              </a:spcAft>
              <a:buClr>
                <a:srgbClr val="034EA2"/>
              </a:buClr>
              <a:buSzPct val="90000"/>
            </a:pPr>
            <a:r>
              <a:rPr lang="fr-FR" sz="1200" dirty="0">
                <a:solidFill>
                  <a:srgbClr val="414141"/>
                </a:solidFill>
              </a:rPr>
              <a:t>Je pars reposé</a:t>
            </a:r>
          </a:p>
          <a:p>
            <a:pPr marL="213995" indent="-213995">
              <a:spcBef>
                <a:spcPts val="0"/>
              </a:spcBef>
              <a:spcAft>
                <a:spcPts val="500"/>
              </a:spcAft>
              <a:buClr>
                <a:srgbClr val="034EA2"/>
              </a:buClr>
              <a:buSzPct val="90000"/>
            </a:pPr>
            <a:r>
              <a:rPr lang="fr-FR" sz="1200" dirty="0">
                <a:solidFill>
                  <a:srgbClr val="414141"/>
                </a:solidFill>
              </a:rPr>
              <a:t>Je dors suffisamment (7 à 8 heures par nuit)</a:t>
            </a:r>
          </a:p>
          <a:p>
            <a:pPr marL="213995" indent="-213995">
              <a:spcBef>
                <a:spcPts val="0"/>
              </a:spcBef>
              <a:spcAft>
                <a:spcPts val="500"/>
              </a:spcAft>
              <a:buClr>
                <a:srgbClr val="034EA2"/>
              </a:buClr>
              <a:buSzPct val="90000"/>
            </a:pPr>
            <a:r>
              <a:rPr lang="fr-FR" sz="1200" dirty="0">
                <a:solidFill>
                  <a:srgbClr val="414141"/>
                </a:solidFill>
              </a:rPr>
              <a:t>Je respecte les temps de conduite et de repos imposés</a:t>
            </a:r>
          </a:p>
          <a:p>
            <a:pPr marL="213995" indent="-213995">
              <a:spcBef>
                <a:spcPts val="0"/>
              </a:spcBef>
              <a:spcAft>
                <a:spcPts val="500"/>
              </a:spcAft>
              <a:buClr>
                <a:srgbClr val="034EA2"/>
              </a:buClr>
              <a:buSzPct val="90000"/>
            </a:pPr>
            <a:r>
              <a:rPr lang="fr-FR" sz="1200" dirty="0">
                <a:solidFill>
                  <a:srgbClr val="414141"/>
                </a:solidFill>
              </a:rPr>
              <a:t>Je fais une pause dès les premiers signes de fatigue</a:t>
            </a:r>
          </a:p>
          <a:p>
            <a:pPr marL="213995" indent="-213995">
              <a:spcBef>
                <a:spcPts val="0"/>
              </a:spcBef>
              <a:spcAft>
                <a:spcPts val="500"/>
              </a:spcAft>
              <a:buClr>
                <a:srgbClr val="034EA2"/>
              </a:buClr>
              <a:buSzPct val="90000"/>
            </a:pPr>
            <a:r>
              <a:rPr lang="fr-FR" sz="1200" dirty="0">
                <a:solidFill>
                  <a:srgbClr val="414141"/>
                </a:solidFill>
              </a:rPr>
              <a:t>Je me méfie de certaines heures de la journée</a:t>
            </a:r>
            <a:br>
              <a:rPr lang="fr-FR" sz="1200" dirty="0">
                <a:solidFill>
                  <a:srgbClr val="414141"/>
                </a:solidFill>
              </a:rPr>
            </a:br>
            <a:r>
              <a:rPr lang="fr-FR" sz="1200" dirty="0">
                <a:solidFill>
                  <a:srgbClr val="414141"/>
                </a:solidFill>
              </a:rPr>
              <a:t>(13h-15h et de la nuit 2h-5h)</a:t>
            </a:r>
          </a:p>
          <a:p>
            <a:pPr marL="213995" indent="-213995">
              <a:spcBef>
                <a:spcPts val="0"/>
              </a:spcBef>
              <a:spcAft>
                <a:spcPts val="500"/>
              </a:spcAft>
              <a:buClr>
                <a:srgbClr val="034EA2"/>
              </a:buClr>
              <a:buSzPct val="90000"/>
            </a:pPr>
            <a:r>
              <a:rPr lang="fr-FR" sz="1200" dirty="0">
                <a:solidFill>
                  <a:srgbClr val="414141"/>
                </a:solidFill>
              </a:rPr>
              <a:t>Je ne lutte pas contre le sommeil : le combat est</a:t>
            </a:r>
            <a:br>
              <a:rPr lang="fr-FR" sz="1200" dirty="0">
                <a:solidFill>
                  <a:srgbClr val="414141"/>
                </a:solidFill>
              </a:rPr>
            </a:br>
            <a:r>
              <a:rPr lang="fr-FR" sz="1200" dirty="0">
                <a:solidFill>
                  <a:srgbClr val="414141"/>
                </a:solidFill>
              </a:rPr>
              <a:t>perdu d’avance, je m’arrête et je me repose</a:t>
            </a:r>
            <a:endParaRPr lang="fr-FR" sz="1200" b="1" dirty="0">
              <a:solidFill>
                <a:srgbClr val="414141"/>
              </a:solidFill>
            </a:endParaRPr>
          </a:p>
          <a:p>
            <a:pPr marL="213995" indent="-213995">
              <a:spcBef>
                <a:spcPts val="0"/>
              </a:spcBef>
              <a:spcAft>
                <a:spcPts val="500"/>
              </a:spcAft>
              <a:buClr>
                <a:srgbClr val="034EA2"/>
              </a:buClr>
              <a:buSzPct val="90000"/>
            </a:pPr>
            <a:endParaRPr lang="fr-FR" sz="1200" b="1" dirty="0">
              <a:solidFill>
                <a:srgbClr val="414141"/>
              </a:solidFill>
            </a:endParaRPr>
          </a:p>
        </p:txBody>
      </p:sp>
      <p:sp>
        <p:nvSpPr>
          <p:cNvPr id="7" name="Rectangle 6">
            <a:extLst>
              <a:ext uri="{FF2B5EF4-FFF2-40B4-BE49-F238E27FC236}">
                <a16:creationId xmlns:a16="http://schemas.microsoft.com/office/drawing/2014/main" id="{7A368557-528C-F04D-B7F5-AE65BC93241D}"/>
              </a:ext>
            </a:extLst>
          </p:cNvPr>
          <p:cNvSpPr/>
          <p:nvPr/>
        </p:nvSpPr>
        <p:spPr>
          <a:xfrm>
            <a:off x="4351663" y="1355075"/>
            <a:ext cx="4406747" cy="2853368"/>
          </a:xfrm>
          <a:prstGeom prst="rect">
            <a:avLst/>
          </a:prstGeom>
          <a:noFill/>
          <a:ln w="12700">
            <a:solidFill>
              <a:srgbClr val="F7941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178F1F6C-C8A0-48CF-8A77-6468C78C285E}"/>
              </a:ext>
            </a:extLst>
          </p:cNvPr>
          <p:cNvSpPr txBox="1"/>
          <p:nvPr/>
        </p:nvSpPr>
        <p:spPr>
          <a:xfrm>
            <a:off x="4523069" y="1200860"/>
            <a:ext cx="4063934" cy="338554"/>
          </a:xfrm>
          <a:prstGeom prst="rect">
            <a:avLst/>
          </a:prstGeom>
          <a:solidFill>
            <a:schemeClr val="bg1"/>
          </a:solidFill>
        </p:spPr>
        <p:txBody>
          <a:bodyPr wrap="none" rtlCol="0">
            <a:spAutoFit/>
          </a:bodyPr>
          <a:lstStyle/>
          <a:p>
            <a:pPr algn="ctr"/>
            <a:r>
              <a:rPr lang="fr-FR" sz="1600" b="1" dirty="0">
                <a:solidFill>
                  <a:srgbClr val="034EA2"/>
                </a:solidFill>
              </a:rPr>
              <a:t>Savoir reconnaitre les signes de fatigue</a:t>
            </a:r>
          </a:p>
        </p:txBody>
      </p:sp>
    </p:spTree>
    <p:extLst>
      <p:ext uri="{BB962C8B-B14F-4D97-AF65-F5344CB8AC3E}">
        <p14:creationId xmlns:p14="http://schemas.microsoft.com/office/powerpoint/2010/main" val="1841833152"/>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E40B6481-4ADF-0749-AD5E-5F345A945CAD}"/>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La distraction</a:t>
            </a:r>
            <a:endParaRPr lang="fr-FR" sz="1800" dirty="0">
              <a:solidFill>
                <a:schemeClr val="bg1"/>
              </a:solidFill>
              <a:latin typeface="Arial" panose="020B0604020202020204" pitchFamily="34" charset="0"/>
              <a:cs typeface="Arial" panose="020B0604020202020204" pitchFamily="34" charset="0"/>
            </a:endParaRPr>
          </a:p>
        </p:txBody>
      </p:sp>
      <p:sp>
        <p:nvSpPr>
          <p:cNvPr id="13" name="Espace réservé du contenu 1">
            <a:extLst>
              <a:ext uri="{FF2B5EF4-FFF2-40B4-BE49-F238E27FC236}">
                <a16:creationId xmlns:a16="http://schemas.microsoft.com/office/drawing/2014/main" id="{A936FEF1-B544-6041-AE7B-9A843C2C5E92}"/>
              </a:ext>
            </a:extLst>
          </p:cNvPr>
          <p:cNvSpPr txBox="1">
            <a:spLocks/>
          </p:cNvSpPr>
          <p:nvPr/>
        </p:nvSpPr>
        <p:spPr>
          <a:xfrm>
            <a:off x="287338" y="1536072"/>
            <a:ext cx="4014451"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fr-FR" sz="1400" dirty="0">
                <a:solidFill>
                  <a:srgbClr val="414141"/>
                </a:solidFill>
              </a:rPr>
              <a:t>Téléphoner</a:t>
            </a:r>
          </a:p>
          <a:p>
            <a:pPr marL="213995" indent="-213995">
              <a:buClr>
                <a:srgbClr val="034EA2"/>
              </a:buClr>
              <a:buSzPct val="90000"/>
            </a:pPr>
            <a:r>
              <a:rPr lang="fr-FR" sz="1400" dirty="0">
                <a:solidFill>
                  <a:srgbClr val="414141"/>
                </a:solidFill>
              </a:rPr>
              <a:t>Envoyer ou lire un message </a:t>
            </a:r>
          </a:p>
          <a:p>
            <a:pPr marL="213995" indent="-213995">
              <a:buClr>
                <a:srgbClr val="034EA2"/>
              </a:buClr>
              <a:buSzPct val="90000"/>
            </a:pPr>
            <a:r>
              <a:rPr lang="fr-FR" sz="1400" dirty="0">
                <a:solidFill>
                  <a:srgbClr val="414141"/>
                </a:solidFill>
              </a:rPr>
              <a:t>Manipuler un appareil (radio, GPS, etc.) </a:t>
            </a:r>
          </a:p>
          <a:p>
            <a:pPr marL="213995" indent="-213995">
              <a:buClr>
                <a:srgbClr val="034EA2"/>
              </a:buClr>
              <a:buSzPct val="90000"/>
            </a:pPr>
            <a:r>
              <a:rPr lang="fr-FR" sz="1400" dirty="0">
                <a:solidFill>
                  <a:srgbClr val="414141"/>
                </a:solidFill>
              </a:rPr>
              <a:t>Tenter de récupérer un objet à ses pieds ou sur la banquette arrière</a:t>
            </a:r>
          </a:p>
          <a:p>
            <a:pPr marL="213995" indent="-213995">
              <a:buClr>
                <a:srgbClr val="034EA2"/>
              </a:buClr>
              <a:buSzPct val="90000"/>
            </a:pPr>
            <a:r>
              <a:rPr lang="fr-FR" sz="1400" dirty="0">
                <a:solidFill>
                  <a:srgbClr val="414141"/>
                </a:solidFill>
              </a:rPr>
              <a:t>Attraper ou manipuler objet (téléphone portable, carte, document, etc.) </a:t>
            </a:r>
          </a:p>
          <a:p>
            <a:pPr marL="213995" indent="-213995">
              <a:buClr>
                <a:srgbClr val="034EA2"/>
              </a:buClr>
              <a:buSzPct val="90000"/>
            </a:pPr>
            <a:r>
              <a:rPr lang="fr-FR" sz="1400" dirty="0">
                <a:solidFill>
                  <a:srgbClr val="414141"/>
                </a:solidFill>
              </a:rPr>
              <a:t>Fumer, manger ou boire </a:t>
            </a:r>
          </a:p>
        </p:txBody>
      </p:sp>
      <p:sp>
        <p:nvSpPr>
          <p:cNvPr id="16" name="Rectangle 15">
            <a:extLst>
              <a:ext uri="{FF2B5EF4-FFF2-40B4-BE49-F238E27FC236}">
                <a16:creationId xmlns:a16="http://schemas.microsoft.com/office/drawing/2014/main" id="{B3583D4B-60DA-CC4B-AA43-99A009B4395A}"/>
              </a:ext>
            </a:extLst>
          </p:cNvPr>
          <p:cNvSpPr/>
          <p:nvPr/>
        </p:nvSpPr>
        <p:spPr>
          <a:xfrm>
            <a:off x="287338" y="1197518"/>
            <a:ext cx="4052713" cy="338554"/>
          </a:xfrm>
          <a:prstGeom prst="rect">
            <a:avLst/>
          </a:prstGeom>
        </p:spPr>
        <p:txBody>
          <a:bodyPr wrap="none">
            <a:spAutoFit/>
          </a:bodyPr>
          <a:lstStyle/>
          <a:p>
            <a:r>
              <a:rPr lang="fr-FR" sz="1600" b="1" dirty="0">
                <a:solidFill>
                  <a:srgbClr val="034EA2"/>
                </a:solidFill>
              </a:rPr>
              <a:t>Les principales sources de distraction :</a:t>
            </a:r>
          </a:p>
        </p:txBody>
      </p:sp>
      <p:sp>
        <p:nvSpPr>
          <p:cNvPr id="18" name="Espace réservé du contenu 1">
            <a:extLst>
              <a:ext uri="{FF2B5EF4-FFF2-40B4-BE49-F238E27FC236}">
                <a16:creationId xmlns:a16="http://schemas.microsoft.com/office/drawing/2014/main" id="{83A41A8F-C013-A94A-8B43-65272054C917}"/>
              </a:ext>
            </a:extLst>
          </p:cNvPr>
          <p:cNvSpPr txBox="1">
            <a:spLocks/>
          </p:cNvSpPr>
          <p:nvPr/>
        </p:nvSpPr>
        <p:spPr>
          <a:xfrm>
            <a:off x="4721026" y="1536072"/>
            <a:ext cx="4014452"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fr-FR" sz="1400" dirty="0">
                <a:solidFill>
                  <a:srgbClr val="414141"/>
                </a:solidFill>
              </a:rPr>
              <a:t>En conduisant :</a:t>
            </a:r>
          </a:p>
          <a:p>
            <a:pPr marL="375920" lvl="1" indent="-213995">
              <a:buClr>
                <a:srgbClr val="034EA2"/>
              </a:buClr>
              <a:buSzPct val="90000"/>
            </a:pPr>
            <a:r>
              <a:rPr lang="fr-FR" sz="1400" dirty="0">
                <a:solidFill>
                  <a:srgbClr val="414141"/>
                </a:solidFill>
              </a:rPr>
              <a:t>Je ne téléphone pas (y compris avec un kit main libre) </a:t>
            </a:r>
          </a:p>
          <a:p>
            <a:pPr marL="375920" lvl="1" indent="-213995">
              <a:buClr>
                <a:srgbClr val="034EA2"/>
              </a:buClr>
              <a:buSzPct val="90000"/>
            </a:pPr>
            <a:r>
              <a:rPr lang="fr-FR" sz="1400" dirty="0">
                <a:solidFill>
                  <a:srgbClr val="414141"/>
                </a:solidFill>
              </a:rPr>
              <a:t>Je ne lis pas de message</a:t>
            </a:r>
          </a:p>
          <a:p>
            <a:pPr marL="375920" lvl="1" indent="-213995">
              <a:buClr>
                <a:srgbClr val="034EA2"/>
              </a:buClr>
              <a:buSzPct val="90000"/>
            </a:pPr>
            <a:r>
              <a:rPr lang="fr-FR" sz="1400" dirty="0">
                <a:solidFill>
                  <a:srgbClr val="414141"/>
                </a:solidFill>
              </a:rPr>
              <a:t>Je n’envoie pas de message</a:t>
            </a:r>
          </a:p>
          <a:p>
            <a:pPr marL="213995" indent="-213995">
              <a:buClr>
                <a:srgbClr val="034EA2"/>
              </a:buClr>
              <a:buSzPct val="90000"/>
            </a:pPr>
            <a:r>
              <a:rPr lang="fr-FR" sz="1400" dirty="0">
                <a:solidFill>
                  <a:srgbClr val="414141"/>
                </a:solidFill>
              </a:rPr>
              <a:t>Je programme mon GPS uniquement lorsque le véhicule est à l’arrêt</a:t>
            </a:r>
          </a:p>
          <a:p>
            <a:pPr marL="213995" indent="-213995">
              <a:buClr>
                <a:srgbClr val="034EA2"/>
              </a:buClr>
              <a:buSzPct val="90000"/>
            </a:pPr>
            <a:r>
              <a:rPr lang="fr-FR" sz="1400" dirty="0">
                <a:solidFill>
                  <a:srgbClr val="414141"/>
                </a:solidFill>
              </a:rPr>
              <a:t>J’évite toute action qui pourrait me distraire et je m’arrête si nécessaire pour les effectuer </a:t>
            </a:r>
          </a:p>
        </p:txBody>
      </p:sp>
      <p:sp>
        <p:nvSpPr>
          <p:cNvPr id="19" name="Rectangle 18">
            <a:extLst>
              <a:ext uri="{FF2B5EF4-FFF2-40B4-BE49-F238E27FC236}">
                <a16:creationId xmlns:a16="http://schemas.microsoft.com/office/drawing/2014/main" id="{C8E79E37-6062-B242-9E09-554EFDB2E0C4}"/>
              </a:ext>
            </a:extLst>
          </p:cNvPr>
          <p:cNvSpPr/>
          <p:nvPr/>
        </p:nvSpPr>
        <p:spPr>
          <a:xfrm>
            <a:off x="4721025" y="1197518"/>
            <a:ext cx="4052713" cy="338554"/>
          </a:xfrm>
          <a:prstGeom prst="rect">
            <a:avLst/>
          </a:prstGeom>
        </p:spPr>
        <p:txBody>
          <a:bodyPr wrap="square">
            <a:spAutoFit/>
          </a:bodyPr>
          <a:lstStyle/>
          <a:p>
            <a:r>
              <a:rPr lang="fr-FR" sz="1600" b="1" dirty="0">
                <a:solidFill>
                  <a:srgbClr val="034EA2"/>
                </a:solidFill>
              </a:rPr>
              <a:t>Les règles et bonnes pratiques :</a:t>
            </a:r>
          </a:p>
        </p:txBody>
      </p:sp>
      <p:sp>
        <p:nvSpPr>
          <p:cNvPr id="20" name="Espace réservé du contenu 1">
            <a:extLst>
              <a:ext uri="{FF2B5EF4-FFF2-40B4-BE49-F238E27FC236}">
                <a16:creationId xmlns:a16="http://schemas.microsoft.com/office/drawing/2014/main" id="{9710FAA1-9C14-A548-AFC3-4F35B035CDB8}"/>
              </a:ext>
            </a:extLst>
          </p:cNvPr>
          <p:cNvSpPr txBox="1">
            <a:spLocks/>
          </p:cNvSpPr>
          <p:nvPr/>
        </p:nvSpPr>
        <p:spPr>
          <a:xfrm>
            <a:off x="287338" y="4162493"/>
            <a:ext cx="4379119"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fr-FR" sz="1400" dirty="0">
                <a:solidFill>
                  <a:srgbClr val="414141"/>
                </a:solidFill>
              </a:rPr>
              <a:t>Augmentation des temps de réaction</a:t>
            </a:r>
          </a:p>
          <a:p>
            <a:pPr marL="213995" indent="-213995">
              <a:buClr>
                <a:srgbClr val="034EA2"/>
              </a:buClr>
              <a:buSzPct val="90000"/>
            </a:pPr>
            <a:r>
              <a:rPr lang="fr-FR" sz="1400" dirty="0">
                <a:solidFill>
                  <a:srgbClr val="414141"/>
                </a:solidFill>
              </a:rPr>
              <a:t>Affaiblissement du jugement</a:t>
            </a:r>
          </a:p>
          <a:p>
            <a:pPr marL="213995" indent="-213995">
              <a:buClr>
                <a:srgbClr val="034EA2"/>
              </a:buClr>
              <a:buSzPct val="90000"/>
            </a:pPr>
            <a:r>
              <a:rPr lang="fr-FR" sz="1400" dirty="0">
                <a:solidFill>
                  <a:srgbClr val="414141"/>
                </a:solidFill>
              </a:rPr>
              <a:t>Réduction du champ de vision</a:t>
            </a:r>
          </a:p>
        </p:txBody>
      </p:sp>
      <p:sp>
        <p:nvSpPr>
          <p:cNvPr id="21" name="Rectangle 20">
            <a:extLst>
              <a:ext uri="{FF2B5EF4-FFF2-40B4-BE49-F238E27FC236}">
                <a16:creationId xmlns:a16="http://schemas.microsoft.com/office/drawing/2014/main" id="{1565DF5D-6290-0742-9CD6-C544DD3FCF0C}"/>
              </a:ext>
            </a:extLst>
          </p:cNvPr>
          <p:cNvSpPr/>
          <p:nvPr/>
        </p:nvSpPr>
        <p:spPr>
          <a:xfrm>
            <a:off x="287338" y="3823939"/>
            <a:ext cx="3776996" cy="338554"/>
          </a:xfrm>
          <a:prstGeom prst="rect">
            <a:avLst/>
          </a:prstGeom>
        </p:spPr>
        <p:txBody>
          <a:bodyPr wrap="none">
            <a:spAutoFit/>
          </a:bodyPr>
          <a:lstStyle/>
          <a:p>
            <a:r>
              <a:rPr lang="fr-FR" sz="1600" b="1" dirty="0">
                <a:solidFill>
                  <a:srgbClr val="034EA2"/>
                </a:solidFill>
              </a:rPr>
              <a:t>Les conséquences de la distraction :</a:t>
            </a:r>
          </a:p>
        </p:txBody>
      </p:sp>
      <p:grpSp>
        <p:nvGrpSpPr>
          <p:cNvPr id="22" name="Group 21">
            <a:extLst>
              <a:ext uri="{FF2B5EF4-FFF2-40B4-BE49-F238E27FC236}">
                <a16:creationId xmlns:a16="http://schemas.microsoft.com/office/drawing/2014/main" id="{4788FD78-DE79-4D40-9274-EE8A20663B1D}"/>
              </a:ext>
            </a:extLst>
          </p:cNvPr>
          <p:cNvGrpSpPr/>
          <p:nvPr/>
        </p:nvGrpSpPr>
        <p:grpSpPr>
          <a:xfrm>
            <a:off x="783355" y="5312786"/>
            <a:ext cx="7457534" cy="574469"/>
            <a:chOff x="590800" y="5375773"/>
            <a:chExt cx="7842659" cy="631372"/>
          </a:xfrm>
        </p:grpSpPr>
        <p:sp>
          <p:nvSpPr>
            <p:cNvPr id="23" name="Parallelogram 22">
              <a:extLst>
                <a:ext uri="{FF2B5EF4-FFF2-40B4-BE49-F238E27FC236}">
                  <a16:creationId xmlns:a16="http://schemas.microsoft.com/office/drawing/2014/main" id="{E3BE3CC8-1D02-704D-883B-F7E73C6104D8}"/>
                </a:ext>
              </a:extLst>
            </p:cNvPr>
            <p:cNvSpPr/>
            <p:nvPr/>
          </p:nvSpPr>
          <p:spPr>
            <a:xfrm>
              <a:off x="590800" y="5375773"/>
              <a:ext cx="7842659" cy="631372"/>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ZoneTexte 12">
              <a:extLst>
                <a:ext uri="{FF2B5EF4-FFF2-40B4-BE49-F238E27FC236}">
                  <a16:creationId xmlns:a16="http://schemas.microsoft.com/office/drawing/2014/main" id="{778AE8C1-78D5-9343-87EB-239983DD5AB2}"/>
                </a:ext>
              </a:extLst>
            </p:cNvPr>
            <p:cNvSpPr txBox="1"/>
            <p:nvPr/>
          </p:nvSpPr>
          <p:spPr>
            <a:xfrm>
              <a:off x="604750" y="5506793"/>
              <a:ext cx="7814757" cy="372089"/>
            </a:xfrm>
            <a:prstGeom prst="rect">
              <a:avLst/>
            </a:prstGeom>
            <a:noFill/>
            <a:ln>
              <a:noFill/>
            </a:ln>
          </p:spPr>
          <p:txBody>
            <a:bodyPr wrap="square" rtlCol="0">
              <a:spAutoFit/>
            </a:bodyPr>
            <a:lstStyle/>
            <a:p>
              <a:pPr algn="ctr"/>
              <a:r>
                <a:rPr lang="fr-FR" sz="1600" b="1" dirty="0">
                  <a:solidFill>
                    <a:schemeClr val="bg1"/>
                  </a:solidFill>
                </a:rPr>
                <a:t>Les distracteurs au volant sont en cause dans 6% de nos accidents</a:t>
              </a:r>
            </a:p>
          </p:txBody>
        </p:sp>
      </p:grpSp>
      <p:sp>
        <p:nvSpPr>
          <p:cNvPr id="25" name="ZoneTexte 7">
            <a:extLst>
              <a:ext uri="{FF2B5EF4-FFF2-40B4-BE49-F238E27FC236}">
                <a16:creationId xmlns:a16="http://schemas.microsoft.com/office/drawing/2014/main" id="{59F7D18C-6C41-AC4E-9B2A-CC9CF41D9CFF}"/>
              </a:ext>
            </a:extLst>
          </p:cNvPr>
          <p:cNvSpPr txBox="1"/>
          <p:nvPr/>
        </p:nvSpPr>
        <p:spPr>
          <a:xfrm>
            <a:off x="428538" y="6033602"/>
            <a:ext cx="5062796" cy="246221"/>
          </a:xfrm>
          <a:prstGeom prst="rect">
            <a:avLst/>
          </a:prstGeom>
          <a:noFill/>
        </p:spPr>
        <p:txBody>
          <a:bodyPr wrap="square" rtlCol="0">
            <a:spAutoFit/>
          </a:bodyPr>
          <a:lstStyle/>
          <a:p>
            <a:r>
              <a:rPr lang="fr-FR" sz="1000" dirty="0">
                <a:solidFill>
                  <a:srgbClr val="414141"/>
                </a:solidFill>
              </a:rPr>
              <a:t>ONISR 2018 (Observatoire National Interministériel de la Sécurité Routière)</a:t>
            </a:r>
          </a:p>
        </p:txBody>
      </p:sp>
    </p:spTree>
    <p:extLst>
      <p:ext uri="{BB962C8B-B14F-4D97-AF65-F5344CB8AC3E}">
        <p14:creationId xmlns:p14="http://schemas.microsoft.com/office/powerpoint/2010/main" val="2556254421"/>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57AF9A80-082D-5848-8D7C-7211E593673B}"/>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La </a:t>
            </a:r>
            <a:r>
              <a:rPr lang="en-GB" sz="1800" dirty="0" err="1">
                <a:solidFill>
                  <a:schemeClr val="bg1"/>
                </a:solidFill>
                <a:latin typeface="Arial" panose="020B0604020202020204" pitchFamily="34" charset="0"/>
                <a:cs typeface="Arial" panose="020B0604020202020204" pitchFamily="34" charset="0"/>
              </a:rPr>
              <a:t>vitesse</a:t>
            </a:r>
            <a:endParaRPr lang="fr-FR" sz="1800" dirty="0">
              <a:solidFill>
                <a:schemeClr val="bg1"/>
              </a:solidFill>
              <a:latin typeface="Arial" panose="020B0604020202020204" pitchFamily="34" charset="0"/>
              <a:cs typeface="Arial" panose="020B0604020202020204" pitchFamily="34" charset="0"/>
            </a:endParaRPr>
          </a:p>
        </p:txBody>
      </p:sp>
      <p:sp>
        <p:nvSpPr>
          <p:cNvPr id="14" name="Espace réservé du contenu 1">
            <a:extLst>
              <a:ext uri="{FF2B5EF4-FFF2-40B4-BE49-F238E27FC236}">
                <a16:creationId xmlns:a16="http://schemas.microsoft.com/office/drawing/2014/main" id="{4D0D466F-493D-AF4E-A0BF-B4D5F61FF8BF}"/>
              </a:ext>
            </a:extLst>
          </p:cNvPr>
          <p:cNvSpPr txBox="1">
            <a:spLocks/>
          </p:cNvSpPr>
          <p:nvPr/>
        </p:nvSpPr>
        <p:spPr>
          <a:xfrm>
            <a:off x="287338" y="2015954"/>
            <a:ext cx="4379119"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fr-FR" sz="1400" dirty="0">
                <a:solidFill>
                  <a:srgbClr val="414141"/>
                </a:solidFill>
              </a:rPr>
              <a:t>Excès de confiance en soi</a:t>
            </a:r>
          </a:p>
          <a:p>
            <a:pPr marL="213995" indent="-213995">
              <a:buClr>
                <a:srgbClr val="034EA2"/>
              </a:buClr>
              <a:buSzPct val="90000"/>
            </a:pPr>
            <a:r>
              <a:rPr lang="fr-FR" sz="1400" dirty="0">
                <a:solidFill>
                  <a:srgbClr val="414141"/>
                </a:solidFill>
              </a:rPr>
              <a:t>Mauvaise évaluation de la situation</a:t>
            </a:r>
          </a:p>
          <a:p>
            <a:pPr marL="213995" indent="-213995">
              <a:buClr>
                <a:srgbClr val="034EA2"/>
              </a:buClr>
              <a:buSzPct val="90000"/>
            </a:pPr>
            <a:r>
              <a:rPr lang="fr-FR" sz="1400" dirty="0">
                <a:solidFill>
                  <a:srgbClr val="414141"/>
                </a:solidFill>
              </a:rPr>
              <a:t>Mauvaise anticipation</a:t>
            </a:r>
          </a:p>
          <a:p>
            <a:pPr marL="213995" indent="-213995">
              <a:buClr>
                <a:srgbClr val="034EA2"/>
              </a:buClr>
              <a:buSzPct val="90000"/>
            </a:pPr>
            <a:r>
              <a:rPr lang="fr-FR" sz="1400" dirty="0">
                <a:solidFill>
                  <a:srgbClr val="414141"/>
                </a:solidFill>
              </a:rPr>
              <a:t>Objectif que l’on se fixe d’arriver à une heure donnée à un endroit donné</a:t>
            </a:r>
          </a:p>
          <a:p>
            <a:pPr marL="213995" indent="-213995">
              <a:buClr>
                <a:srgbClr val="034EA2"/>
              </a:buClr>
              <a:buSzPct val="90000"/>
            </a:pPr>
            <a:r>
              <a:rPr lang="fr-FR" sz="1400" dirty="0">
                <a:solidFill>
                  <a:srgbClr val="414141"/>
                </a:solidFill>
              </a:rPr>
              <a:t>La fatigue</a:t>
            </a:r>
          </a:p>
          <a:p>
            <a:pPr marL="213995" indent="-213995">
              <a:buClr>
                <a:srgbClr val="034EA2"/>
              </a:buClr>
              <a:buSzPct val="90000"/>
            </a:pPr>
            <a:r>
              <a:rPr lang="fr-FR" sz="1400" dirty="0">
                <a:solidFill>
                  <a:srgbClr val="414141"/>
                </a:solidFill>
              </a:rPr>
              <a:t>La distraction</a:t>
            </a:r>
          </a:p>
        </p:txBody>
      </p:sp>
      <p:sp>
        <p:nvSpPr>
          <p:cNvPr id="15" name="Rectangle 14">
            <a:extLst>
              <a:ext uri="{FF2B5EF4-FFF2-40B4-BE49-F238E27FC236}">
                <a16:creationId xmlns:a16="http://schemas.microsoft.com/office/drawing/2014/main" id="{B6C2AC05-6599-5744-BF99-D1D13C7D3D88}"/>
              </a:ext>
            </a:extLst>
          </p:cNvPr>
          <p:cNvSpPr/>
          <p:nvPr/>
        </p:nvSpPr>
        <p:spPr>
          <a:xfrm>
            <a:off x="287338" y="1670783"/>
            <a:ext cx="1415772" cy="338554"/>
          </a:xfrm>
          <a:prstGeom prst="rect">
            <a:avLst/>
          </a:prstGeom>
        </p:spPr>
        <p:txBody>
          <a:bodyPr wrap="square">
            <a:spAutoFit/>
          </a:bodyPr>
          <a:lstStyle/>
          <a:p>
            <a:r>
              <a:rPr lang="fr-FR" sz="1600" b="1" dirty="0">
                <a:solidFill>
                  <a:srgbClr val="034EA2"/>
                </a:solidFill>
              </a:rPr>
              <a:t>Les causes :</a:t>
            </a:r>
          </a:p>
        </p:txBody>
      </p:sp>
      <p:sp>
        <p:nvSpPr>
          <p:cNvPr id="18" name="Rectangle 17">
            <a:extLst>
              <a:ext uri="{FF2B5EF4-FFF2-40B4-BE49-F238E27FC236}">
                <a16:creationId xmlns:a16="http://schemas.microsoft.com/office/drawing/2014/main" id="{166AEBC7-0A00-9147-9456-0C2AFAEB3B7F}"/>
              </a:ext>
            </a:extLst>
          </p:cNvPr>
          <p:cNvSpPr/>
          <p:nvPr/>
        </p:nvSpPr>
        <p:spPr>
          <a:xfrm>
            <a:off x="287338" y="1213017"/>
            <a:ext cx="6197530" cy="338554"/>
          </a:xfrm>
          <a:prstGeom prst="rect">
            <a:avLst/>
          </a:prstGeom>
        </p:spPr>
        <p:txBody>
          <a:bodyPr wrap="none">
            <a:spAutoFit/>
          </a:bodyPr>
          <a:lstStyle/>
          <a:p>
            <a:r>
              <a:rPr lang="fr-FR" sz="1600" b="1" dirty="0">
                <a:solidFill>
                  <a:srgbClr val="034EA2"/>
                </a:solidFill>
              </a:rPr>
              <a:t>La vitesse inadaptée est la principale raison de nos accidents</a:t>
            </a:r>
          </a:p>
        </p:txBody>
      </p:sp>
      <p:sp>
        <p:nvSpPr>
          <p:cNvPr id="19" name="Rectangle 18">
            <a:extLst>
              <a:ext uri="{FF2B5EF4-FFF2-40B4-BE49-F238E27FC236}">
                <a16:creationId xmlns:a16="http://schemas.microsoft.com/office/drawing/2014/main" id="{DFA611B5-71C9-E940-A645-DEBAA6D262C3}"/>
              </a:ext>
            </a:extLst>
          </p:cNvPr>
          <p:cNvSpPr/>
          <p:nvPr/>
        </p:nvSpPr>
        <p:spPr>
          <a:xfrm>
            <a:off x="4721025" y="1670783"/>
            <a:ext cx="3332964" cy="338554"/>
          </a:xfrm>
          <a:prstGeom prst="rect">
            <a:avLst/>
          </a:prstGeom>
        </p:spPr>
        <p:txBody>
          <a:bodyPr wrap="square">
            <a:spAutoFit/>
          </a:bodyPr>
          <a:lstStyle/>
          <a:p>
            <a:r>
              <a:rPr lang="fr-FR" sz="1600" b="1" dirty="0">
                <a:solidFill>
                  <a:srgbClr val="034EA2"/>
                </a:solidFill>
              </a:rPr>
              <a:t>Les règles et bonnes pratiques :</a:t>
            </a:r>
          </a:p>
        </p:txBody>
      </p:sp>
      <p:sp>
        <p:nvSpPr>
          <p:cNvPr id="20" name="Espace réservé du contenu 1">
            <a:extLst>
              <a:ext uri="{FF2B5EF4-FFF2-40B4-BE49-F238E27FC236}">
                <a16:creationId xmlns:a16="http://schemas.microsoft.com/office/drawing/2014/main" id="{726DB74F-21C2-3446-AA06-3E0AD6F64356}"/>
              </a:ext>
            </a:extLst>
          </p:cNvPr>
          <p:cNvSpPr txBox="1">
            <a:spLocks/>
          </p:cNvSpPr>
          <p:nvPr/>
        </p:nvSpPr>
        <p:spPr>
          <a:xfrm>
            <a:off x="4721026" y="2012298"/>
            <a:ext cx="3883148"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fr-FR" sz="1400" dirty="0">
                <a:solidFill>
                  <a:srgbClr val="414141"/>
                </a:solidFill>
              </a:rPr>
              <a:t>Je ne dépasse pas les limitations de vitesse </a:t>
            </a:r>
          </a:p>
          <a:p>
            <a:pPr marL="213995" indent="-213995">
              <a:buClr>
                <a:srgbClr val="034EA2"/>
              </a:buClr>
              <a:buSzPct val="90000"/>
            </a:pPr>
            <a:r>
              <a:rPr lang="fr-FR" sz="1400" dirty="0">
                <a:solidFill>
                  <a:srgbClr val="414141"/>
                </a:solidFill>
              </a:rPr>
              <a:t>J’adapte mon allure à la route et aux conditions de circulation </a:t>
            </a:r>
          </a:p>
          <a:p>
            <a:pPr marL="213995" indent="-213995">
              <a:buClr>
                <a:srgbClr val="034EA2"/>
              </a:buClr>
              <a:buSzPct val="90000"/>
            </a:pPr>
            <a:r>
              <a:rPr lang="fr-FR" sz="1400" dirty="0">
                <a:solidFill>
                  <a:srgbClr val="414141"/>
                </a:solidFill>
              </a:rPr>
              <a:t>Je garde une distance de sécurité avec le véhicule qui me précède</a:t>
            </a:r>
          </a:p>
          <a:p>
            <a:pPr marL="213995" indent="-213995">
              <a:buClr>
                <a:srgbClr val="034EA2"/>
              </a:buClr>
              <a:buSzPct val="90000"/>
            </a:pPr>
            <a:r>
              <a:rPr lang="fr-FR" sz="1400" dirty="0">
                <a:solidFill>
                  <a:srgbClr val="414141"/>
                </a:solidFill>
              </a:rPr>
              <a:t>Je mets le pied face au frein à l’approche d’un danger</a:t>
            </a:r>
          </a:p>
          <a:p>
            <a:pPr marL="213995" indent="-213995">
              <a:buClr>
                <a:srgbClr val="034EA2"/>
              </a:buClr>
              <a:buSzPct val="90000"/>
            </a:pPr>
            <a:r>
              <a:rPr lang="fr-FR" sz="1400" dirty="0">
                <a:solidFill>
                  <a:srgbClr val="414141"/>
                </a:solidFill>
              </a:rPr>
              <a:t>Je respecte les autres usagers de la route</a:t>
            </a:r>
          </a:p>
          <a:p>
            <a:pPr marL="213995" indent="-213995">
              <a:buClr>
                <a:srgbClr val="034EA2"/>
              </a:buClr>
              <a:buSzPct val="90000"/>
            </a:pPr>
            <a:r>
              <a:rPr lang="fr-FR" sz="1400" dirty="0">
                <a:solidFill>
                  <a:srgbClr val="414141"/>
                </a:solidFill>
              </a:rPr>
              <a:t>Je fais particulièrement attention aux piétons et aux 2 roues</a:t>
            </a:r>
          </a:p>
          <a:p>
            <a:pPr marL="213995" indent="-213995">
              <a:buClr>
                <a:srgbClr val="034EA2"/>
              </a:buClr>
              <a:buSzPct val="90000"/>
            </a:pPr>
            <a:r>
              <a:rPr lang="fr-FR" sz="1400" dirty="0">
                <a:solidFill>
                  <a:srgbClr val="414141"/>
                </a:solidFill>
              </a:rPr>
              <a:t>J’anticipe les erreurs des autres conducteurs</a:t>
            </a:r>
          </a:p>
          <a:p>
            <a:pPr marL="213995" indent="-213995">
              <a:buClr>
                <a:srgbClr val="034EA2"/>
              </a:buClr>
              <a:buSzPct val="90000"/>
            </a:pPr>
            <a:r>
              <a:rPr lang="fr-FR" sz="1400" dirty="0">
                <a:solidFill>
                  <a:srgbClr val="414141"/>
                </a:solidFill>
              </a:rPr>
              <a:t>Je reste conscient de mes propres limites</a:t>
            </a:r>
          </a:p>
        </p:txBody>
      </p:sp>
      <p:grpSp>
        <p:nvGrpSpPr>
          <p:cNvPr id="21" name="Group 20">
            <a:extLst>
              <a:ext uri="{FF2B5EF4-FFF2-40B4-BE49-F238E27FC236}">
                <a16:creationId xmlns:a16="http://schemas.microsoft.com/office/drawing/2014/main" id="{673EA2C9-60C2-A146-ACC8-CF1636E965A2}"/>
              </a:ext>
            </a:extLst>
          </p:cNvPr>
          <p:cNvGrpSpPr/>
          <p:nvPr/>
        </p:nvGrpSpPr>
        <p:grpSpPr>
          <a:xfrm>
            <a:off x="1769908" y="5618130"/>
            <a:ext cx="5484428" cy="574469"/>
            <a:chOff x="1628301" y="5375773"/>
            <a:chExt cx="5767657" cy="631372"/>
          </a:xfrm>
        </p:grpSpPr>
        <p:sp>
          <p:nvSpPr>
            <p:cNvPr id="22" name="Parallelogram 21">
              <a:extLst>
                <a:ext uri="{FF2B5EF4-FFF2-40B4-BE49-F238E27FC236}">
                  <a16:creationId xmlns:a16="http://schemas.microsoft.com/office/drawing/2014/main" id="{1A82FE10-1D0B-DC48-B724-CD8A6EAE20E8}"/>
                </a:ext>
              </a:extLst>
            </p:cNvPr>
            <p:cNvSpPr/>
            <p:nvPr/>
          </p:nvSpPr>
          <p:spPr>
            <a:xfrm>
              <a:off x="1628301" y="5375773"/>
              <a:ext cx="5767657" cy="631372"/>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3" name="ZoneTexte 12">
              <a:extLst>
                <a:ext uri="{FF2B5EF4-FFF2-40B4-BE49-F238E27FC236}">
                  <a16:creationId xmlns:a16="http://schemas.microsoft.com/office/drawing/2014/main" id="{F69A5072-ABD9-184C-8AC6-73325715ED08}"/>
                </a:ext>
              </a:extLst>
            </p:cNvPr>
            <p:cNvSpPr txBox="1"/>
            <p:nvPr/>
          </p:nvSpPr>
          <p:spPr>
            <a:xfrm>
              <a:off x="1754241" y="5506793"/>
              <a:ext cx="5515774" cy="372089"/>
            </a:xfrm>
            <a:prstGeom prst="rect">
              <a:avLst/>
            </a:prstGeom>
            <a:noFill/>
            <a:ln>
              <a:noFill/>
            </a:ln>
          </p:spPr>
          <p:txBody>
            <a:bodyPr wrap="square" rtlCol="0">
              <a:spAutoFit/>
            </a:bodyPr>
            <a:lstStyle/>
            <a:p>
              <a:pPr algn="ctr"/>
              <a:r>
                <a:rPr lang="fr-FR" sz="1600" b="1" dirty="0">
                  <a:solidFill>
                    <a:schemeClr val="bg1"/>
                  </a:solidFill>
                </a:rPr>
                <a:t>La vitesse est la cause de 40% de nos accidents</a:t>
              </a:r>
            </a:p>
          </p:txBody>
        </p:sp>
      </p:grpSp>
    </p:spTree>
    <p:extLst>
      <p:ext uri="{BB962C8B-B14F-4D97-AF65-F5344CB8AC3E}">
        <p14:creationId xmlns:p14="http://schemas.microsoft.com/office/powerpoint/2010/main" val="3505913585"/>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2CF5248-CB5F-484D-8EF3-3DFAA9AB5E1A}"/>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err="1">
                <a:solidFill>
                  <a:schemeClr val="bg1"/>
                </a:solidFill>
                <a:latin typeface="Arial" panose="020B0604020202020204" pitchFamily="34" charset="0"/>
                <a:cs typeface="Arial" panose="020B0604020202020204" pitchFamily="34" charset="0"/>
              </a:rPr>
              <a:t>En</a:t>
            </a:r>
            <a:r>
              <a:rPr lang="en-GB" sz="1800" dirty="0">
                <a:solidFill>
                  <a:schemeClr val="bg1"/>
                </a:solidFill>
                <a:latin typeface="Arial" panose="020B0604020202020204" pitchFamily="34" charset="0"/>
                <a:cs typeface="Arial" panose="020B0604020202020204" pitchFamily="34" charset="0"/>
              </a:rPr>
              <a:t> resumé</a:t>
            </a:r>
            <a:endParaRPr lang="fr-FR" sz="18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7D5380B-5299-C24A-A62A-6D258294909A}"/>
              </a:ext>
            </a:extLst>
          </p:cNvPr>
          <p:cNvSpPr/>
          <p:nvPr/>
        </p:nvSpPr>
        <p:spPr>
          <a:xfrm>
            <a:off x="390176" y="1252012"/>
            <a:ext cx="8243888" cy="584775"/>
          </a:xfrm>
          <a:prstGeom prst="rect">
            <a:avLst/>
          </a:prstGeom>
        </p:spPr>
        <p:txBody>
          <a:bodyPr wrap="square" lIns="91440" tIns="45720" rIns="91440" bIns="45720" anchor="t">
            <a:spAutoFit/>
          </a:bodyPr>
          <a:lstStyle/>
          <a:p>
            <a:r>
              <a:rPr lang="fr-FR" sz="1600" b="1" dirty="0">
                <a:solidFill>
                  <a:srgbClr val="034EA2"/>
                </a:solidFill>
              </a:rPr>
              <a:t>Nous (Conducteurs, Transporteurs, Total) devons tout faire pour réduire encore notre impact</a:t>
            </a:r>
          </a:p>
        </p:txBody>
      </p:sp>
      <p:sp>
        <p:nvSpPr>
          <p:cNvPr id="6" name="Espace réservé du contenu 1">
            <a:extLst>
              <a:ext uri="{FF2B5EF4-FFF2-40B4-BE49-F238E27FC236}">
                <a16:creationId xmlns:a16="http://schemas.microsoft.com/office/drawing/2014/main" id="{21EB93AA-9EAB-604C-B5A1-F9F4CED146D3}"/>
              </a:ext>
            </a:extLst>
          </p:cNvPr>
          <p:cNvSpPr txBox="1">
            <a:spLocks/>
          </p:cNvSpPr>
          <p:nvPr/>
        </p:nvSpPr>
        <p:spPr>
          <a:xfrm>
            <a:off x="390176" y="1934979"/>
            <a:ext cx="8243888" cy="2299386"/>
          </a:xfrm>
          <a:prstGeom prst="rect">
            <a:avLst/>
          </a:prstGeom>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34EA2"/>
              </a:buClr>
              <a:buSzPct val="90000"/>
              <a:buFont typeface="Lucida Grande" panose="020B0600040502020204" pitchFamily="34" charset="0"/>
              <a:buChar char="●"/>
            </a:pPr>
            <a:r>
              <a:rPr lang="fr-FR" sz="1400" dirty="0">
                <a:solidFill>
                  <a:srgbClr val="414141"/>
                </a:solidFill>
                <a:latin typeface="Arial"/>
              </a:rPr>
              <a:t>Nous sommes des professionnels et non pas des simples usagers comme les autres</a:t>
            </a:r>
          </a:p>
          <a:p>
            <a:pPr>
              <a:buClr>
                <a:srgbClr val="034EA2"/>
              </a:buClr>
              <a:buSzPct val="90000"/>
              <a:buFont typeface="Lucida Grande" panose="020B0600040502020204" pitchFamily="34" charset="0"/>
              <a:buChar char="●"/>
            </a:pPr>
            <a:r>
              <a:rPr lang="fr-FR" sz="1400" dirty="0">
                <a:solidFill>
                  <a:srgbClr val="414141"/>
                </a:solidFill>
                <a:latin typeface="Arial" panose="020B0604020202020204" pitchFamily="34" charset="0"/>
                <a:cs typeface="Arial" panose="020B0604020202020204" pitchFamily="34" charset="0"/>
              </a:rPr>
              <a:t>Nous devons rester exemplaires, malgré les difficultés, malgré les contraintes, malgré les autres usagers.</a:t>
            </a:r>
            <a:endParaRPr lang="fr-FR" sz="1400">
              <a:solidFill>
                <a:srgbClr val="414141"/>
              </a:solidFill>
              <a:latin typeface="Arial" panose="020B0604020202020204" pitchFamily="34" charset="0"/>
              <a:cs typeface="Arial" panose="020B0604020202020204" pitchFamily="34" charset="0"/>
            </a:endParaRPr>
          </a:p>
          <a:p>
            <a:pPr>
              <a:buClr>
                <a:srgbClr val="034EA2"/>
              </a:buClr>
              <a:buSzPct val="90000"/>
              <a:buFont typeface="Lucida Grande" panose="020B0600040502020204" pitchFamily="34" charset="0"/>
              <a:buChar char="●"/>
            </a:pPr>
            <a:r>
              <a:rPr lang="fr-FR" sz="1400" dirty="0">
                <a:solidFill>
                  <a:srgbClr val="414141"/>
                </a:solidFill>
                <a:latin typeface="Arial"/>
              </a:rPr>
              <a:t>Notre sécurité et celle des autres usagers doit être, pour tous, au centre de nos préoccupations</a:t>
            </a:r>
          </a:p>
          <a:p>
            <a:pPr>
              <a:buClr>
                <a:srgbClr val="034EA2"/>
              </a:buClr>
              <a:buSzPct val="90000"/>
              <a:buFont typeface="Lucida Grande" panose="020B0600040502020204" pitchFamily="34" charset="0"/>
              <a:buChar char="●"/>
            </a:pPr>
            <a:r>
              <a:rPr lang="fr-FR" sz="1400" dirty="0">
                <a:solidFill>
                  <a:srgbClr val="414141"/>
                </a:solidFill>
                <a:latin typeface="Arial" panose="020B0604020202020204" pitchFamily="34" charset="0"/>
                <a:cs typeface="Arial" panose="020B0604020202020204" pitchFamily="34" charset="0"/>
              </a:rPr>
              <a:t>Nous devons respecter le code de la route et les règles fixées :</a:t>
            </a:r>
          </a:p>
          <a:p>
            <a:pPr lvl="1">
              <a:buClr>
                <a:srgbClr val="034EA2"/>
              </a:buClr>
              <a:buSzPct val="90000"/>
              <a:buFont typeface="System Font Regular"/>
              <a:buChar char="⁻"/>
            </a:pPr>
            <a:r>
              <a:rPr lang="fr-FR" sz="1400" dirty="0">
                <a:solidFill>
                  <a:srgbClr val="414141"/>
                </a:solidFill>
                <a:latin typeface="Arial" panose="020B0604020202020204" pitchFamily="34" charset="0"/>
                <a:cs typeface="Arial" panose="020B0604020202020204" pitchFamily="34" charset="0"/>
              </a:rPr>
              <a:t>L’objectif des règles est de nous protéger et de protéger les autres</a:t>
            </a:r>
          </a:p>
          <a:p>
            <a:pPr lvl="1">
              <a:buClr>
                <a:srgbClr val="034EA2"/>
              </a:buClr>
              <a:buSzPct val="90000"/>
              <a:buFont typeface="System Font Regular"/>
              <a:buChar char="⁻"/>
            </a:pPr>
            <a:r>
              <a:rPr lang="fr-FR" sz="1400" dirty="0">
                <a:solidFill>
                  <a:srgbClr val="414141"/>
                </a:solidFill>
                <a:latin typeface="Arial"/>
              </a:rPr>
              <a:t>La sécurité prime sur la conformité stricte aux exigences</a:t>
            </a:r>
            <a:endParaRPr lang="fr-FR" sz="1400" dirty="0">
              <a:solidFill>
                <a:srgbClr val="414141"/>
              </a:solidFill>
              <a:latin typeface="Arial" panose="020B0604020202020204" pitchFamily="34" charset="0"/>
              <a:cs typeface="Arial" panose="020B0604020202020204" pitchFamily="34" charset="0"/>
            </a:endParaRPr>
          </a:p>
          <a:p>
            <a:pPr>
              <a:buClr>
                <a:srgbClr val="034EA2"/>
              </a:buClr>
              <a:buSzPct val="90000"/>
              <a:buFont typeface="Lucida Grande" panose="020B0600040502020204" pitchFamily="34" charset="0"/>
              <a:buChar char="●"/>
            </a:pPr>
            <a:r>
              <a:rPr lang="fr-FR" sz="1400" dirty="0">
                <a:solidFill>
                  <a:srgbClr val="414141"/>
                </a:solidFill>
                <a:latin typeface="Arial"/>
              </a:rPr>
              <a:t>Notre comportement est la clef de notre sécurité, de celle des autres usagers et des riverains</a:t>
            </a:r>
          </a:p>
        </p:txBody>
      </p:sp>
      <p:grpSp>
        <p:nvGrpSpPr>
          <p:cNvPr id="7" name="Group 6">
            <a:extLst>
              <a:ext uri="{FF2B5EF4-FFF2-40B4-BE49-F238E27FC236}">
                <a16:creationId xmlns:a16="http://schemas.microsoft.com/office/drawing/2014/main" id="{53A77723-B06E-F848-8661-F1BEC4856547}"/>
              </a:ext>
            </a:extLst>
          </p:cNvPr>
          <p:cNvGrpSpPr/>
          <p:nvPr/>
        </p:nvGrpSpPr>
        <p:grpSpPr>
          <a:xfrm>
            <a:off x="907533" y="5196946"/>
            <a:ext cx="7209178" cy="839112"/>
            <a:chOff x="721391" y="5375772"/>
            <a:chExt cx="7581477" cy="922228"/>
          </a:xfrm>
        </p:grpSpPr>
        <p:sp>
          <p:nvSpPr>
            <p:cNvPr id="8" name="Rectangle 7">
              <a:extLst>
                <a:ext uri="{FF2B5EF4-FFF2-40B4-BE49-F238E27FC236}">
                  <a16:creationId xmlns:a16="http://schemas.microsoft.com/office/drawing/2014/main" id="{EAD343B6-437F-D248-94D9-7D3B37CA1CFC}"/>
                </a:ext>
              </a:extLst>
            </p:cNvPr>
            <p:cNvSpPr/>
            <p:nvPr/>
          </p:nvSpPr>
          <p:spPr>
            <a:xfrm>
              <a:off x="721391" y="5375772"/>
              <a:ext cx="7581477" cy="922228"/>
            </a:xfrm>
            <a:prstGeom prst="rect">
              <a:avLst/>
            </a:prstGeom>
            <a:noFill/>
            <a:ln w="28575">
              <a:solidFill>
                <a:srgbClr val="F7941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9" name="ZoneTexte 12">
              <a:extLst>
                <a:ext uri="{FF2B5EF4-FFF2-40B4-BE49-F238E27FC236}">
                  <a16:creationId xmlns:a16="http://schemas.microsoft.com/office/drawing/2014/main" id="{115C2FEC-CC3D-084F-A6A9-0A53052B6FB3}"/>
                </a:ext>
              </a:extLst>
            </p:cNvPr>
            <p:cNvSpPr txBox="1"/>
            <p:nvPr/>
          </p:nvSpPr>
          <p:spPr>
            <a:xfrm>
              <a:off x="1053799" y="5506793"/>
              <a:ext cx="6916656" cy="642699"/>
            </a:xfrm>
            <a:prstGeom prst="rect">
              <a:avLst/>
            </a:prstGeom>
            <a:noFill/>
            <a:ln>
              <a:noFill/>
            </a:ln>
          </p:spPr>
          <p:txBody>
            <a:bodyPr wrap="square" lIns="91440" tIns="45720" rIns="91440" bIns="45720" rtlCol="0" anchor="t">
              <a:spAutoFit/>
            </a:bodyPr>
            <a:lstStyle/>
            <a:p>
              <a:pPr algn="ctr"/>
              <a:r>
                <a:rPr lang="fr-FR" sz="1600" b="1" dirty="0">
                  <a:solidFill>
                    <a:srgbClr val="414141"/>
                  </a:solidFill>
                </a:rPr>
                <a:t>Que pouvons-nous faire ensemble pour améliorer la sécurité ? </a:t>
              </a:r>
            </a:p>
            <a:p>
              <a:pPr algn="ctr"/>
              <a:r>
                <a:rPr lang="fr-FR" sz="1600" b="1" dirty="0">
                  <a:solidFill>
                    <a:srgbClr val="414141"/>
                  </a:solidFill>
                </a:rPr>
                <a:t>Nous vous proposons d’en parler lors d'un atelier</a:t>
              </a:r>
              <a:endParaRPr lang="fr-FR" sz="1600" b="1" dirty="0">
                <a:solidFill>
                  <a:srgbClr val="414141"/>
                </a:solidFill>
                <a:cs typeface="Arial"/>
              </a:endParaRPr>
            </a:p>
          </p:txBody>
        </p:sp>
      </p:grpSp>
      <p:sp>
        <p:nvSpPr>
          <p:cNvPr id="10" name="Rectangle 9">
            <a:extLst>
              <a:ext uri="{FF2B5EF4-FFF2-40B4-BE49-F238E27FC236}">
                <a16:creationId xmlns:a16="http://schemas.microsoft.com/office/drawing/2014/main" id="{D41D22FA-AEF3-2E45-A700-00E97A2EC7B9}"/>
              </a:ext>
            </a:extLst>
          </p:cNvPr>
          <p:cNvSpPr/>
          <p:nvPr/>
        </p:nvSpPr>
        <p:spPr>
          <a:xfrm>
            <a:off x="390176" y="4318445"/>
            <a:ext cx="8243888" cy="584775"/>
          </a:xfrm>
          <a:prstGeom prst="rect">
            <a:avLst/>
          </a:prstGeom>
        </p:spPr>
        <p:txBody>
          <a:bodyPr wrap="square">
            <a:spAutoFit/>
          </a:bodyPr>
          <a:lstStyle/>
          <a:p>
            <a:r>
              <a:rPr lang="fr-FR" sz="1600" b="1" dirty="0">
                <a:solidFill>
                  <a:srgbClr val="034EA2"/>
                </a:solidFill>
              </a:rPr>
              <a:t>Aucun trajet n’est assez important pour mettre notre vie, ou celle des autres,</a:t>
            </a:r>
            <a:br>
              <a:rPr lang="fr-FR" sz="1600" b="1" dirty="0">
                <a:solidFill>
                  <a:srgbClr val="034EA2"/>
                </a:solidFill>
              </a:rPr>
            </a:br>
            <a:r>
              <a:rPr lang="fr-FR" sz="1600" b="1" dirty="0">
                <a:solidFill>
                  <a:srgbClr val="034EA2"/>
                </a:solidFill>
              </a:rPr>
              <a:t>en danger</a:t>
            </a:r>
          </a:p>
        </p:txBody>
      </p:sp>
    </p:spTree>
    <p:extLst>
      <p:ext uri="{BB962C8B-B14F-4D97-AF65-F5344CB8AC3E}">
        <p14:creationId xmlns:p14="http://schemas.microsoft.com/office/powerpoint/2010/main" val="84973066"/>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4CD54-1C3D-2342-9ACD-E8E3CB2E5F06}"/>
              </a:ext>
            </a:extLst>
          </p:cNvPr>
          <p:cNvSpPr>
            <a:spLocks noGrp="1"/>
          </p:cNvSpPr>
          <p:nvPr>
            <p:ph type="title"/>
          </p:nvPr>
        </p:nvSpPr>
        <p:spPr/>
        <p:txBody>
          <a:bodyPr lIns="91440" tIns="45720" rIns="91440" bIns="45720" anchor="ctr"/>
          <a:lstStyle/>
          <a:p>
            <a:r>
              <a:rPr lang="fr-FR" dirty="0"/>
              <a:t>Atelier</a:t>
            </a:r>
          </a:p>
        </p:txBody>
      </p:sp>
      <p:sp>
        <p:nvSpPr>
          <p:cNvPr id="6" name="Sous-titre 2">
            <a:extLst>
              <a:ext uri="{FF2B5EF4-FFF2-40B4-BE49-F238E27FC236}">
                <a16:creationId xmlns:a16="http://schemas.microsoft.com/office/drawing/2014/main" id="{506BC213-FF13-D146-A9FA-8678D8FB4AFA}"/>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Safety</a:t>
            </a:r>
            <a:r>
              <a:rPr lang="fr-FR" dirty="0"/>
              <a:t> Stand Down</a:t>
            </a:r>
            <a:endParaRPr lang="en-GB" dirty="0"/>
          </a:p>
        </p:txBody>
      </p:sp>
    </p:spTree>
    <p:extLst>
      <p:ext uri="{BB962C8B-B14F-4D97-AF65-F5344CB8AC3E}">
        <p14:creationId xmlns:p14="http://schemas.microsoft.com/office/powerpoint/2010/main" val="76532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5E319-BF80-3F40-AF36-E12D7E78060F}"/>
              </a:ext>
            </a:extLst>
          </p:cNvPr>
          <p:cNvSpPr/>
          <p:nvPr/>
        </p:nvSpPr>
        <p:spPr>
          <a:xfrm>
            <a:off x="469232" y="1503947"/>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1</a:t>
            </a:r>
          </a:p>
        </p:txBody>
      </p:sp>
      <p:sp>
        <p:nvSpPr>
          <p:cNvPr id="26" name="Rectangle 25">
            <a:extLst>
              <a:ext uri="{FF2B5EF4-FFF2-40B4-BE49-F238E27FC236}">
                <a16:creationId xmlns:a16="http://schemas.microsoft.com/office/drawing/2014/main" id="{9A88DBE3-9EE7-5840-BDDA-0F84714AA1C6}"/>
              </a:ext>
            </a:extLst>
          </p:cNvPr>
          <p:cNvSpPr/>
          <p:nvPr/>
        </p:nvSpPr>
        <p:spPr>
          <a:xfrm>
            <a:off x="469232" y="2741929"/>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2</a:t>
            </a:r>
          </a:p>
        </p:txBody>
      </p:sp>
      <p:sp>
        <p:nvSpPr>
          <p:cNvPr id="28" name="Rectangle 27">
            <a:extLst>
              <a:ext uri="{FF2B5EF4-FFF2-40B4-BE49-F238E27FC236}">
                <a16:creationId xmlns:a16="http://schemas.microsoft.com/office/drawing/2014/main" id="{3C810927-7D77-0541-B7A2-EC25A3E0A938}"/>
              </a:ext>
            </a:extLst>
          </p:cNvPr>
          <p:cNvSpPr/>
          <p:nvPr/>
        </p:nvSpPr>
        <p:spPr>
          <a:xfrm>
            <a:off x="469232" y="3979911"/>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3</a:t>
            </a:r>
          </a:p>
        </p:txBody>
      </p:sp>
      <p:sp>
        <p:nvSpPr>
          <p:cNvPr id="29" name="Rectangle 28">
            <a:extLst>
              <a:ext uri="{FF2B5EF4-FFF2-40B4-BE49-F238E27FC236}">
                <a16:creationId xmlns:a16="http://schemas.microsoft.com/office/drawing/2014/main" id="{52EECAB9-FD2E-954C-8704-34C5A657E55C}"/>
              </a:ext>
            </a:extLst>
          </p:cNvPr>
          <p:cNvSpPr/>
          <p:nvPr/>
        </p:nvSpPr>
        <p:spPr>
          <a:xfrm>
            <a:off x="469232" y="5217894"/>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4</a:t>
            </a:r>
          </a:p>
        </p:txBody>
      </p:sp>
      <p:sp>
        <p:nvSpPr>
          <p:cNvPr id="4" name="Title 3">
            <a:extLst>
              <a:ext uri="{FF2B5EF4-FFF2-40B4-BE49-F238E27FC236}">
                <a16:creationId xmlns:a16="http://schemas.microsoft.com/office/drawing/2014/main" id="{B5F8FF14-4325-4429-8D11-2DE261413005}"/>
              </a:ext>
            </a:extLst>
          </p:cNvPr>
          <p:cNvSpPr>
            <a:spLocks noGrp="1"/>
          </p:cNvSpPr>
          <p:nvPr>
            <p:ph type="title" idx="4294967295"/>
          </p:nvPr>
        </p:nvSpPr>
        <p:spPr>
          <a:xfrm>
            <a:off x="1165147" y="390144"/>
            <a:ext cx="5484880" cy="276999"/>
          </a:xfrm>
          <a:prstGeom prst="rect">
            <a:avLst/>
          </a:prstGeom>
        </p:spPr>
        <p:txBody>
          <a:bodyPr vert="horz" wrap="square" lIns="0" tIns="0" rIns="0" bIns="0" anchor="t" anchorCtr="0">
            <a:spAutoFit/>
          </a:bodyPr>
          <a:lstStyle/>
          <a:p>
            <a:r>
              <a:rPr lang="en-GB" sz="1800" dirty="0" err="1">
                <a:solidFill>
                  <a:schemeClr val="bg1"/>
                </a:solidFill>
                <a:latin typeface="Arial"/>
              </a:rPr>
              <a:t>SafeDriver</a:t>
            </a:r>
            <a:r>
              <a:rPr lang="en-GB" sz="1800" dirty="0">
                <a:solidFill>
                  <a:schemeClr val="bg1"/>
                </a:solidFill>
                <a:latin typeface="Arial"/>
              </a:rPr>
              <a:t> – Everywhere, Every Day</a:t>
            </a:r>
            <a:endParaRPr lang="fr-FR" sz="1800" dirty="0">
              <a:solidFill>
                <a:schemeClr val="bg1"/>
              </a:solidFill>
              <a:latin typeface="Arial"/>
            </a:endParaRPr>
          </a:p>
        </p:txBody>
      </p:sp>
      <p:sp>
        <p:nvSpPr>
          <p:cNvPr id="9" name="Rectangle 8">
            <a:extLst>
              <a:ext uri="{FF2B5EF4-FFF2-40B4-BE49-F238E27FC236}">
                <a16:creationId xmlns:a16="http://schemas.microsoft.com/office/drawing/2014/main" id="{A912AD63-38E1-4B13-86CC-F5A5087F04A6}"/>
              </a:ext>
            </a:extLst>
          </p:cNvPr>
          <p:cNvSpPr/>
          <p:nvPr/>
        </p:nvSpPr>
        <p:spPr>
          <a:xfrm>
            <a:off x="1140251" y="1608039"/>
            <a:ext cx="6480000" cy="369332"/>
          </a:xfrm>
          <a:prstGeom prst="rect">
            <a:avLst/>
          </a:prstGeom>
        </p:spPr>
        <p:txBody>
          <a:bodyPr wrap="square">
            <a:spAutoFit/>
          </a:bodyPr>
          <a:lstStyle/>
          <a:p>
            <a:pPr marL="87313"/>
            <a:r>
              <a:rPr lang="fr-FR" dirty="0">
                <a:solidFill>
                  <a:srgbClr val="414141"/>
                </a:solidFill>
                <a:latin typeface="Arial" pitchFamily="34" charset="0"/>
                <a:ea typeface="SimSun"/>
                <a:cs typeface="Arial" pitchFamily="34" charset="0"/>
              </a:rPr>
              <a:t>Contexte</a:t>
            </a:r>
          </a:p>
        </p:txBody>
      </p:sp>
      <p:sp>
        <p:nvSpPr>
          <p:cNvPr id="10" name="Rectangle 9">
            <a:extLst>
              <a:ext uri="{FF2B5EF4-FFF2-40B4-BE49-F238E27FC236}">
                <a16:creationId xmlns:a16="http://schemas.microsoft.com/office/drawing/2014/main" id="{DD8EACFD-68E2-43BC-B6D3-3597E22C7166}"/>
              </a:ext>
            </a:extLst>
          </p:cNvPr>
          <p:cNvSpPr/>
          <p:nvPr/>
        </p:nvSpPr>
        <p:spPr>
          <a:xfrm>
            <a:off x="1140251" y="4084003"/>
            <a:ext cx="6480000" cy="369332"/>
          </a:xfrm>
          <a:prstGeom prst="rect">
            <a:avLst/>
          </a:prstGeom>
        </p:spPr>
        <p:txBody>
          <a:bodyPr wrap="square">
            <a:spAutoFit/>
          </a:bodyPr>
          <a:lstStyle/>
          <a:p>
            <a:pPr marL="87313">
              <a:defRPr/>
            </a:pPr>
            <a:r>
              <a:rPr lang="fr-FR" dirty="0">
                <a:solidFill>
                  <a:srgbClr val="414141"/>
                </a:solidFill>
                <a:latin typeface="Arial" pitchFamily="34" charset="0"/>
                <a:ea typeface="SimSun"/>
                <a:cs typeface="Arial" pitchFamily="34" charset="0"/>
              </a:rPr>
              <a:t>Causes et conséquences des accidents </a:t>
            </a:r>
          </a:p>
        </p:txBody>
      </p:sp>
      <p:grpSp>
        <p:nvGrpSpPr>
          <p:cNvPr id="11" name="Group 10">
            <a:extLst>
              <a:ext uri="{FF2B5EF4-FFF2-40B4-BE49-F238E27FC236}">
                <a16:creationId xmlns:a16="http://schemas.microsoft.com/office/drawing/2014/main" id="{24EACDE3-2AB2-D242-B2D3-AC6974A4D9DD}"/>
              </a:ext>
            </a:extLst>
          </p:cNvPr>
          <p:cNvGrpSpPr/>
          <p:nvPr/>
        </p:nvGrpSpPr>
        <p:grpSpPr>
          <a:xfrm>
            <a:off x="7691387" y="1378007"/>
            <a:ext cx="465512" cy="829396"/>
            <a:chOff x="7827003" y="1244891"/>
            <a:chExt cx="465512" cy="829396"/>
          </a:xfrm>
        </p:grpSpPr>
        <p:sp>
          <p:nvSpPr>
            <p:cNvPr id="12" name="Рисунок 70">
              <a:extLst>
                <a:ext uri="{FF2B5EF4-FFF2-40B4-BE49-F238E27FC236}">
                  <a16:creationId xmlns:a16="http://schemas.microsoft.com/office/drawing/2014/main" id="{BCB1C567-5A53-4F68-B1E9-A09FFFFBD0BB}"/>
                </a:ext>
              </a:extLst>
            </p:cNvPr>
            <p:cNvSpPr>
              <a:spLocks noChangeAspect="1"/>
            </p:cNvSpPr>
            <p:nvPr>
              <p:custDataLst>
                <p:tags r:id="rId4"/>
              </p:custDataLst>
            </p:nvPr>
          </p:nvSpPr>
          <p:spPr>
            <a:xfrm>
              <a:off x="784075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13" name="Rectangle 12">
              <a:extLst>
                <a:ext uri="{FF2B5EF4-FFF2-40B4-BE49-F238E27FC236}">
                  <a16:creationId xmlns:a16="http://schemas.microsoft.com/office/drawing/2014/main" id="{983B5DDC-8747-4590-B775-E4C9CACB6ED0}"/>
                </a:ext>
              </a:extLst>
            </p:cNvPr>
            <p:cNvSpPr/>
            <p:nvPr/>
          </p:nvSpPr>
          <p:spPr>
            <a:xfrm>
              <a:off x="7827003" y="1704955"/>
              <a:ext cx="465512" cy="369332"/>
            </a:xfrm>
            <a:prstGeom prst="rect">
              <a:avLst/>
            </a:prstGeom>
          </p:spPr>
          <p:txBody>
            <a:bodyPr wrap="none">
              <a:spAutoFit/>
            </a:bodyPr>
            <a:lstStyle/>
            <a:p>
              <a:pPr marL="87313"/>
              <a:r>
                <a:rPr lang="fr-FR" b="1" dirty="0">
                  <a:solidFill>
                    <a:srgbClr val="F7941D"/>
                  </a:solidFill>
                  <a:latin typeface="Arial" pitchFamily="34" charset="0"/>
                  <a:ea typeface="SimSun"/>
                  <a:cs typeface="Arial" pitchFamily="34" charset="0"/>
                </a:rPr>
                <a:t>5’</a:t>
              </a:r>
            </a:p>
          </p:txBody>
        </p:sp>
      </p:grpSp>
      <p:cxnSp>
        <p:nvCxnSpPr>
          <p:cNvPr id="18" name="Straight Connector 17">
            <a:extLst>
              <a:ext uri="{FF2B5EF4-FFF2-40B4-BE49-F238E27FC236}">
                <a16:creationId xmlns:a16="http://schemas.microsoft.com/office/drawing/2014/main" id="{D5A3ED99-F27F-4F07-B17A-05D9905E33FE}"/>
              </a:ext>
            </a:extLst>
          </p:cNvPr>
          <p:cNvCxnSpPr>
            <a:cxnSpLocks/>
          </p:cNvCxnSpPr>
          <p:nvPr/>
        </p:nvCxnSpPr>
        <p:spPr>
          <a:xfrm>
            <a:off x="2042312" y="2450671"/>
            <a:ext cx="5059376" cy="0"/>
          </a:xfrm>
          <a:prstGeom prst="line">
            <a:avLst/>
          </a:prstGeom>
          <a:ln w="9525">
            <a:solidFill>
              <a:srgbClr val="F7941D"/>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9351F66-CC8F-43FE-A81D-7AE052D87F1E}"/>
              </a:ext>
            </a:extLst>
          </p:cNvPr>
          <p:cNvSpPr/>
          <p:nvPr/>
        </p:nvSpPr>
        <p:spPr>
          <a:xfrm>
            <a:off x="1102636" y="2846021"/>
            <a:ext cx="6480000" cy="369332"/>
          </a:xfrm>
          <a:prstGeom prst="rect">
            <a:avLst/>
          </a:prstGeom>
        </p:spPr>
        <p:txBody>
          <a:bodyPr wrap="square">
            <a:spAutoFit/>
          </a:bodyPr>
          <a:lstStyle/>
          <a:p>
            <a:pPr marL="87313"/>
            <a:r>
              <a:rPr lang="fr-FR" dirty="0">
                <a:solidFill>
                  <a:srgbClr val="414141"/>
                </a:solidFill>
                <a:latin typeface="Arial" pitchFamily="34" charset="0"/>
                <a:ea typeface="SimSun"/>
                <a:cs typeface="Arial" pitchFamily="34" charset="0"/>
              </a:rPr>
              <a:t>Message du Directeur de la Branche Marketing et Service</a:t>
            </a:r>
          </a:p>
        </p:txBody>
      </p:sp>
      <p:sp>
        <p:nvSpPr>
          <p:cNvPr id="19" name="Rectangle 18">
            <a:extLst>
              <a:ext uri="{FF2B5EF4-FFF2-40B4-BE49-F238E27FC236}">
                <a16:creationId xmlns:a16="http://schemas.microsoft.com/office/drawing/2014/main" id="{C1425CD0-22A0-46B3-A218-A2FFEC9FA8E3}"/>
              </a:ext>
            </a:extLst>
          </p:cNvPr>
          <p:cNvSpPr/>
          <p:nvPr/>
        </p:nvSpPr>
        <p:spPr>
          <a:xfrm>
            <a:off x="1140251" y="5321986"/>
            <a:ext cx="6480000" cy="369332"/>
          </a:xfrm>
          <a:prstGeom prst="rect">
            <a:avLst/>
          </a:prstGeom>
        </p:spPr>
        <p:txBody>
          <a:bodyPr wrap="square" lIns="91440" tIns="45720" rIns="91440" bIns="45720" anchor="t">
            <a:spAutoFit/>
          </a:bodyPr>
          <a:lstStyle/>
          <a:p>
            <a:pPr marL="86995">
              <a:defRPr/>
            </a:pPr>
            <a:r>
              <a:rPr lang="fr-FR" dirty="0">
                <a:solidFill>
                  <a:srgbClr val="414141"/>
                </a:solidFill>
                <a:latin typeface="Arial" pitchFamily="34" charset="0"/>
                <a:ea typeface="SimSun"/>
                <a:cs typeface="Arial" pitchFamily="34" charset="0"/>
              </a:rPr>
              <a:t>Atelier</a:t>
            </a:r>
          </a:p>
        </p:txBody>
      </p:sp>
      <p:cxnSp>
        <p:nvCxnSpPr>
          <p:cNvPr id="30" name="Straight Connector 29">
            <a:extLst>
              <a:ext uri="{FF2B5EF4-FFF2-40B4-BE49-F238E27FC236}">
                <a16:creationId xmlns:a16="http://schemas.microsoft.com/office/drawing/2014/main" id="{A1CBF70B-F2F0-5E4C-A3E1-09D1D6D0F4F7}"/>
              </a:ext>
            </a:extLst>
          </p:cNvPr>
          <p:cNvCxnSpPr>
            <a:cxnSpLocks/>
          </p:cNvCxnSpPr>
          <p:nvPr/>
        </p:nvCxnSpPr>
        <p:spPr>
          <a:xfrm>
            <a:off x="2042312" y="3705363"/>
            <a:ext cx="5059376" cy="0"/>
          </a:xfrm>
          <a:prstGeom prst="line">
            <a:avLst/>
          </a:prstGeom>
          <a:ln w="9525">
            <a:solidFill>
              <a:srgbClr val="F7941D"/>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AD5135D-516A-8147-AB17-9BB3DCC6EE8E}"/>
              </a:ext>
            </a:extLst>
          </p:cNvPr>
          <p:cNvCxnSpPr>
            <a:cxnSpLocks/>
          </p:cNvCxnSpPr>
          <p:nvPr/>
        </p:nvCxnSpPr>
        <p:spPr>
          <a:xfrm>
            <a:off x="2042312" y="4929499"/>
            <a:ext cx="5059376" cy="0"/>
          </a:xfrm>
          <a:prstGeom prst="line">
            <a:avLst/>
          </a:prstGeom>
          <a:ln w="9525">
            <a:solidFill>
              <a:srgbClr val="F7941D"/>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070C6BC0-02AC-D44A-A9D4-605C2A27978F}"/>
              </a:ext>
            </a:extLst>
          </p:cNvPr>
          <p:cNvGrpSpPr/>
          <p:nvPr/>
        </p:nvGrpSpPr>
        <p:grpSpPr>
          <a:xfrm>
            <a:off x="7691387" y="2615989"/>
            <a:ext cx="465512" cy="829396"/>
            <a:chOff x="7827003" y="1244891"/>
            <a:chExt cx="465512" cy="829396"/>
          </a:xfrm>
        </p:grpSpPr>
        <p:sp>
          <p:nvSpPr>
            <p:cNvPr id="35" name="Рисунок 70">
              <a:extLst>
                <a:ext uri="{FF2B5EF4-FFF2-40B4-BE49-F238E27FC236}">
                  <a16:creationId xmlns:a16="http://schemas.microsoft.com/office/drawing/2014/main" id="{D1BD6D48-5979-B74A-AAE2-2FFCA5562298}"/>
                </a:ext>
              </a:extLst>
            </p:cNvPr>
            <p:cNvSpPr>
              <a:spLocks noChangeAspect="1"/>
            </p:cNvSpPr>
            <p:nvPr>
              <p:custDataLst>
                <p:tags r:id="rId3"/>
              </p:custDataLst>
            </p:nvPr>
          </p:nvSpPr>
          <p:spPr>
            <a:xfrm>
              <a:off x="784075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36" name="Rectangle 35">
              <a:extLst>
                <a:ext uri="{FF2B5EF4-FFF2-40B4-BE49-F238E27FC236}">
                  <a16:creationId xmlns:a16="http://schemas.microsoft.com/office/drawing/2014/main" id="{2DDF0A57-C2B4-8747-B59F-D47CE4040CA2}"/>
                </a:ext>
              </a:extLst>
            </p:cNvPr>
            <p:cNvSpPr/>
            <p:nvPr/>
          </p:nvSpPr>
          <p:spPr>
            <a:xfrm>
              <a:off x="7827003" y="1704955"/>
              <a:ext cx="465512" cy="369332"/>
            </a:xfrm>
            <a:prstGeom prst="rect">
              <a:avLst/>
            </a:prstGeom>
          </p:spPr>
          <p:txBody>
            <a:bodyPr wrap="none">
              <a:spAutoFit/>
            </a:bodyPr>
            <a:lstStyle/>
            <a:p>
              <a:pPr marL="87313"/>
              <a:r>
                <a:rPr lang="fr-FR" b="1" dirty="0">
                  <a:solidFill>
                    <a:srgbClr val="F7941D"/>
                  </a:solidFill>
                  <a:latin typeface="Arial" pitchFamily="34" charset="0"/>
                  <a:ea typeface="SimSun"/>
                  <a:cs typeface="Arial" pitchFamily="34" charset="0"/>
                </a:rPr>
                <a:t>5’</a:t>
              </a:r>
            </a:p>
          </p:txBody>
        </p:sp>
      </p:grpSp>
      <p:grpSp>
        <p:nvGrpSpPr>
          <p:cNvPr id="37" name="Group 36">
            <a:extLst>
              <a:ext uri="{FF2B5EF4-FFF2-40B4-BE49-F238E27FC236}">
                <a16:creationId xmlns:a16="http://schemas.microsoft.com/office/drawing/2014/main" id="{4C03A3AF-615D-2D45-8849-C8E10ED3CF83}"/>
              </a:ext>
            </a:extLst>
          </p:cNvPr>
          <p:cNvGrpSpPr/>
          <p:nvPr/>
        </p:nvGrpSpPr>
        <p:grpSpPr>
          <a:xfrm>
            <a:off x="7627267" y="3853971"/>
            <a:ext cx="593752" cy="829396"/>
            <a:chOff x="7827003" y="1244891"/>
            <a:chExt cx="593752" cy="829396"/>
          </a:xfrm>
        </p:grpSpPr>
        <p:sp>
          <p:nvSpPr>
            <p:cNvPr id="38" name="Рисунок 70">
              <a:extLst>
                <a:ext uri="{FF2B5EF4-FFF2-40B4-BE49-F238E27FC236}">
                  <a16:creationId xmlns:a16="http://schemas.microsoft.com/office/drawing/2014/main" id="{382B63D7-C9DC-0445-9B6F-54E9D9325DA9}"/>
                </a:ext>
              </a:extLst>
            </p:cNvPr>
            <p:cNvSpPr>
              <a:spLocks noChangeAspect="1"/>
            </p:cNvSpPr>
            <p:nvPr>
              <p:custDataLst>
                <p:tags r:id="rId2"/>
              </p:custDataLst>
            </p:nvPr>
          </p:nvSpPr>
          <p:spPr>
            <a:xfrm>
              <a:off x="790487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39" name="Rectangle 38">
              <a:extLst>
                <a:ext uri="{FF2B5EF4-FFF2-40B4-BE49-F238E27FC236}">
                  <a16:creationId xmlns:a16="http://schemas.microsoft.com/office/drawing/2014/main" id="{6FC5676D-087C-3742-9F7F-CB922F66073F}"/>
                </a:ext>
              </a:extLst>
            </p:cNvPr>
            <p:cNvSpPr/>
            <p:nvPr/>
          </p:nvSpPr>
          <p:spPr>
            <a:xfrm>
              <a:off x="7827003" y="1704955"/>
              <a:ext cx="593752" cy="369332"/>
            </a:xfrm>
            <a:prstGeom prst="rect">
              <a:avLst/>
            </a:prstGeom>
          </p:spPr>
          <p:txBody>
            <a:bodyPr wrap="none">
              <a:spAutoFit/>
            </a:bodyPr>
            <a:lstStyle/>
            <a:p>
              <a:pPr marL="87313"/>
              <a:r>
                <a:rPr lang="fr-FR" b="1" dirty="0">
                  <a:solidFill>
                    <a:srgbClr val="F7941D"/>
                  </a:solidFill>
                  <a:latin typeface="Arial" pitchFamily="34" charset="0"/>
                  <a:ea typeface="SimSun"/>
                  <a:cs typeface="Arial" pitchFamily="34" charset="0"/>
                </a:rPr>
                <a:t>15’</a:t>
              </a:r>
            </a:p>
          </p:txBody>
        </p:sp>
      </p:grpSp>
      <p:grpSp>
        <p:nvGrpSpPr>
          <p:cNvPr id="40" name="Group 39">
            <a:extLst>
              <a:ext uri="{FF2B5EF4-FFF2-40B4-BE49-F238E27FC236}">
                <a16:creationId xmlns:a16="http://schemas.microsoft.com/office/drawing/2014/main" id="{6A45CE77-168F-E74C-B465-E472A15241BD}"/>
              </a:ext>
            </a:extLst>
          </p:cNvPr>
          <p:cNvGrpSpPr/>
          <p:nvPr/>
        </p:nvGrpSpPr>
        <p:grpSpPr>
          <a:xfrm>
            <a:off x="7627267" y="5091954"/>
            <a:ext cx="593752" cy="829396"/>
            <a:chOff x="7827003" y="1244891"/>
            <a:chExt cx="593752" cy="829396"/>
          </a:xfrm>
        </p:grpSpPr>
        <p:sp>
          <p:nvSpPr>
            <p:cNvPr id="41" name="Рисунок 70">
              <a:extLst>
                <a:ext uri="{FF2B5EF4-FFF2-40B4-BE49-F238E27FC236}">
                  <a16:creationId xmlns:a16="http://schemas.microsoft.com/office/drawing/2014/main" id="{B3C16B3F-DEC6-4647-BDCF-451EDFB90F01}"/>
                </a:ext>
              </a:extLst>
            </p:cNvPr>
            <p:cNvSpPr>
              <a:spLocks noChangeAspect="1"/>
            </p:cNvSpPr>
            <p:nvPr>
              <p:custDataLst>
                <p:tags r:id="rId1"/>
              </p:custDataLst>
            </p:nvPr>
          </p:nvSpPr>
          <p:spPr>
            <a:xfrm>
              <a:off x="790487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42" name="Rectangle 41">
              <a:extLst>
                <a:ext uri="{FF2B5EF4-FFF2-40B4-BE49-F238E27FC236}">
                  <a16:creationId xmlns:a16="http://schemas.microsoft.com/office/drawing/2014/main" id="{AE9AB811-C1BD-874C-B576-49A16D58C3FF}"/>
                </a:ext>
              </a:extLst>
            </p:cNvPr>
            <p:cNvSpPr/>
            <p:nvPr/>
          </p:nvSpPr>
          <p:spPr>
            <a:xfrm>
              <a:off x="7827003" y="1704955"/>
              <a:ext cx="593752" cy="369332"/>
            </a:xfrm>
            <a:prstGeom prst="rect">
              <a:avLst/>
            </a:prstGeom>
          </p:spPr>
          <p:txBody>
            <a:bodyPr wrap="none">
              <a:spAutoFit/>
            </a:bodyPr>
            <a:lstStyle/>
            <a:p>
              <a:pPr marL="87313"/>
              <a:r>
                <a:rPr lang="fr-FR" b="1" dirty="0">
                  <a:solidFill>
                    <a:srgbClr val="F7941D"/>
                  </a:solidFill>
                  <a:latin typeface="Arial" pitchFamily="34" charset="0"/>
                  <a:ea typeface="SimSun"/>
                  <a:cs typeface="Arial" pitchFamily="34" charset="0"/>
                </a:rPr>
                <a:t>50’</a:t>
              </a:r>
            </a:p>
          </p:txBody>
        </p:sp>
      </p:grpSp>
    </p:spTree>
    <p:extLst>
      <p:ext uri="{BB962C8B-B14F-4D97-AF65-F5344CB8AC3E}">
        <p14:creationId xmlns:p14="http://schemas.microsoft.com/office/powerpoint/2010/main" val="3764482208"/>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A7944D-9198-7C46-8080-CE19D7AAD593}"/>
              </a:ext>
            </a:extLst>
          </p:cNvPr>
          <p:cNvSpPr>
            <a:spLocks noGrp="1"/>
          </p:cNvSpPr>
          <p:nvPr>
            <p:ph type="title"/>
          </p:nvPr>
        </p:nvSpPr>
        <p:spPr/>
        <p:txBody>
          <a:bodyPr/>
          <a:lstStyle/>
          <a:p>
            <a:r>
              <a:rPr lang="fr-FR" dirty="0"/>
              <a:t>Contexte</a:t>
            </a:r>
          </a:p>
        </p:txBody>
      </p:sp>
      <p:sp>
        <p:nvSpPr>
          <p:cNvPr id="6" name="Sous-titre 2">
            <a:extLst>
              <a:ext uri="{FF2B5EF4-FFF2-40B4-BE49-F238E27FC236}">
                <a16:creationId xmlns:a16="http://schemas.microsoft.com/office/drawing/2014/main" id="{A3E6831B-41B0-9849-8676-E946C3CD3C9A}"/>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Safety</a:t>
            </a:r>
            <a:r>
              <a:rPr lang="fr-FR" dirty="0"/>
              <a:t> Stand Down</a:t>
            </a:r>
            <a:endParaRPr lang="en-GB" dirty="0"/>
          </a:p>
        </p:txBody>
      </p:sp>
    </p:spTree>
    <p:extLst>
      <p:ext uri="{BB962C8B-B14F-4D97-AF65-F5344CB8AC3E}">
        <p14:creationId xmlns:p14="http://schemas.microsoft.com/office/powerpoint/2010/main" val="373232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1C020F-48BE-48D4-AF2E-185FF19BCA83}"/>
              </a:ext>
            </a:extLst>
          </p:cNvPr>
          <p:cNvSpPr>
            <a:spLocks noGrp="1"/>
          </p:cNvSpPr>
          <p:nvPr>
            <p:ph sz="quarter" idx="4294967295"/>
          </p:nvPr>
        </p:nvSpPr>
        <p:spPr>
          <a:xfrm>
            <a:off x="450056" y="1789217"/>
            <a:ext cx="8243888" cy="1002692"/>
          </a:xfrm>
          <a:prstGeom prst="rect">
            <a:avLst/>
          </a:prstGeom>
        </p:spPr>
        <p:txBody>
          <a:bodyPr vert="horz" lIns="91440" tIns="45720" rIns="91440" bIns="45720" rtlCol="0" anchor="t">
            <a:normAutofit/>
          </a:bodyPr>
          <a:lstStyle/>
          <a:p>
            <a:pPr>
              <a:buClr>
                <a:srgbClr val="034EA2"/>
              </a:buClr>
              <a:buSzPct val="90000"/>
              <a:buFont typeface="Lucida Grande" panose="020B0600040502020204" pitchFamily="34" charset="0"/>
              <a:buChar char="●"/>
            </a:pPr>
            <a:r>
              <a:rPr lang="fr-FR" sz="1400" dirty="0">
                <a:solidFill>
                  <a:srgbClr val="414141"/>
                </a:solidFill>
                <a:latin typeface="Arial" panose="020B0604020202020204" pitchFamily="34" charset="0"/>
                <a:cs typeface="Arial" panose="020B0604020202020204" pitchFamily="34" charset="0"/>
              </a:rPr>
              <a:t>La majorité de ces accidents sont liés aux comportements </a:t>
            </a:r>
          </a:p>
          <a:p>
            <a:pPr>
              <a:buClr>
                <a:srgbClr val="034EA2"/>
              </a:buClr>
              <a:buSzPct val="90000"/>
              <a:buFont typeface="Lucida Grande" panose="020B0600040502020204" pitchFamily="34" charset="0"/>
              <a:buChar char="●"/>
            </a:pPr>
            <a:r>
              <a:rPr lang="fr-FR" sz="1400" dirty="0">
                <a:solidFill>
                  <a:srgbClr val="414141"/>
                </a:solidFill>
                <a:latin typeface="Arial" panose="020B0604020202020204" pitchFamily="34" charset="0"/>
                <a:cs typeface="Arial" panose="020B0604020202020204" pitchFamily="34" charset="0"/>
              </a:rPr>
              <a:t>Beaucoup d’accidents auraient pu être évités</a:t>
            </a:r>
          </a:p>
          <a:p>
            <a:pPr>
              <a:buClr>
                <a:srgbClr val="034EA2"/>
              </a:buClr>
              <a:buSzPct val="90000"/>
              <a:buFont typeface="Lucida Grande" panose="020B0600040502020204" pitchFamily="34" charset="0"/>
              <a:buChar char="●"/>
            </a:pPr>
            <a:r>
              <a:rPr lang="fr-FR" sz="1400" dirty="0">
                <a:solidFill>
                  <a:srgbClr val="414141"/>
                </a:solidFill>
                <a:latin typeface="Arial" panose="020B0604020202020204" pitchFamily="34" charset="0"/>
                <a:cs typeface="Arial" panose="020B0604020202020204" pitchFamily="34" charset="0"/>
              </a:rPr>
              <a:t>Après des années de réduction du nombre d’accidents, nos résultats ne s’améliorent plus</a:t>
            </a:r>
          </a:p>
        </p:txBody>
      </p:sp>
      <p:sp>
        <p:nvSpPr>
          <p:cNvPr id="3" name="ZoneTexte 2">
            <a:extLst>
              <a:ext uri="{FF2B5EF4-FFF2-40B4-BE49-F238E27FC236}">
                <a16:creationId xmlns:a16="http://schemas.microsoft.com/office/drawing/2014/main" id="{7017DA47-CCDE-49E3-8A79-7EB259F32B5A}"/>
              </a:ext>
            </a:extLst>
          </p:cNvPr>
          <p:cNvSpPr txBox="1"/>
          <p:nvPr/>
        </p:nvSpPr>
        <p:spPr>
          <a:xfrm>
            <a:off x="2229642" y="4851840"/>
            <a:ext cx="5191125" cy="246221"/>
          </a:xfrm>
          <a:prstGeom prst="rect">
            <a:avLst/>
          </a:prstGeom>
          <a:noFill/>
        </p:spPr>
        <p:txBody>
          <a:bodyPr wrap="square" rtlCol="0">
            <a:spAutoFit/>
          </a:bodyPr>
          <a:lstStyle/>
          <a:p>
            <a:r>
              <a:rPr lang="fr-FR" sz="1000" dirty="0">
                <a:solidFill>
                  <a:srgbClr val="4495D1"/>
                </a:solidFill>
              </a:rPr>
              <a:t>Evolution du nombre d’accidents sévères (SVAR)</a:t>
            </a:r>
          </a:p>
        </p:txBody>
      </p:sp>
      <p:grpSp>
        <p:nvGrpSpPr>
          <p:cNvPr id="20" name="Group 19">
            <a:extLst>
              <a:ext uri="{FF2B5EF4-FFF2-40B4-BE49-F238E27FC236}">
                <a16:creationId xmlns:a16="http://schemas.microsoft.com/office/drawing/2014/main" id="{1E9EC333-5092-F844-AC5A-EAA0B9D85C9B}"/>
              </a:ext>
            </a:extLst>
          </p:cNvPr>
          <p:cNvGrpSpPr/>
          <p:nvPr/>
        </p:nvGrpSpPr>
        <p:grpSpPr>
          <a:xfrm>
            <a:off x="1919157" y="5455132"/>
            <a:ext cx="5185928" cy="574469"/>
            <a:chOff x="1785258" y="5375773"/>
            <a:chExt cx="5453742" cy="631372"/>
          </a:xfrm>
        </p:grpSpPr>
        <p:sp>
          <p:nvSpPr>
            <p:cNvPr id="5" name="Parallelogram 4">
              <a:extLst>
                <a:ext uri="{FF2B5EF4-FFF2-40B4-BE49-F238E27FC236}">
                  <a16:creationId xmlns:a16="http://schemas.microsoft.com/office/drawing/2014/main" id="{7F6B7800-C355-CF40-BC88-DD1FA2B40E87}"/>
                </a:ext>
              </a:extLst>
            </p:cNvPr>
            <p:cNvSpPr/>
            <p:nvPr/>
          </p:nvSpPr>
          <p:spPr>
            <a:xfrm>
              <a:off x="1785258" y="5375773"/>
              <a:ext cx="5453742" cy="631372"/>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ZoneTexte 12">
              <a:extLst>
                <a:ext uri="{FF2B5EF4-FFF2-40B4-BE49-F238E27FC236}">
                  <a16:creationId xmlns:a16="http://schemas.microsoft.com/office/drawing/2014/main" id="{17A46E58-5BE5-4B20-B7A0-B942AA9F00AE}"/>
                </a:ext>
              </a:extLst>
            </p:cNvPr>
            <p:cNvSpPr txBox="1"/>
            <p:nvPr/>
          </p:nvSpPr>
          <p:spPr>
            <a:xfrm>
              <a:off x="1785258" y="5506793"/>
              <a:ext cx="5453742" cy="369332"/>
            </a:xfrm>
            <a:prstGeom prst="rect">
              <a:avLst/>
            </a:prstGeom>
            <a:noFill/>
            <a:ln>
              <a:noFill/>
            </a:ln>
          </p:spPr>
          <p:txBody>
            <a:bodyPr wrap="square" rtlCol="0">
              <a:spAutoFit/>
            </a:bodyPr>
            <a:lstStyle/>
            <a:p>
              <a:pPr algn="ctr"/>
              <a:r>
                <a:rPr lang="fr-FR" sz="1600" b="1" dirty="0">
                  <a:solidFill>
                    <a:schemeClr val="bg1"/>
                  </a:solidFill>
                </a:rPr>
                <a:t>Notre Objectif : Zéro accident responsable</a:t>
              </a:r>
            </a:p>
          </p:txBody>
        </p:sp>
      </p:grpSp>
      <p:grpSp>
        <p:nvGrpSpPr>
          <p:cNvPr id="19" name="Group 18">
            <a:extLst>
              <a:ext uri="{FF2B5EF4-FFF2-40B4-BE49-F238E27FC236}">
                <a16:creationId xmlns:a16="http://schemas.microsoft.com/office/drawing/2014/main" id="{F80B9146-EF34-EA47-8826-468BC3743345}"/>
              </a:ext>
            </a:extLst>
          </p:cNvPr>
          <p:cNvGrpSpPr/>
          <p:nvPr/>
        </p:nvGrpSpPr>
        <p:grpSpPr>
          <a:xfrm>
            <a:off x="2169534" y="2869549"/>
            <a:ext cx="4685189" cy="2008222"/>
            <a:chOff x="1589764" y="2782620"/>
            <a:chExt cx="5095875" cy="2184255"/>
          </a:xfrm>
        </p:grpSpPr>
        <p:graphicFrame>
          <p:nvGraphicFramePr>
            <p:cNvPr id="23" name="Graphique 22">
              <a:extLst>
                <a:ext uri="{FF2B5EF4-FFF2-40B4-BE49-F238E27FC236}">
                  <a16:creationId xmlns:a16="http://schemas.microsoft.com/office/drawing/2014/main" id="{B415D1FF-AED3-4A02-AF31-56FE893708C9}"/>
                </a:ext>
              </a:extLst>
            </p:cNvPr>
            <p:cNvGraphicFramePr>
              <a:graphicFrameLocks/>
            </p:cNvGraphicFramePr>
            <p:nvPr/>
          </p:nvGraphicFramePr>
          <p:xfrm>
            <a:off x="1589764" y="2782620"/>
            <a:ext cx="5095875" cy="218425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avec flèche 10">
              <a:extLst>
                <a:ext uri="{FF2B5EF4-FFF2-40B4-BE49-F238E27FC236}">
                  <a16:creationId xmlns:a16="http://schemas.microsoft.com/office/drawing/2014/main" id="{39F7426F-8FF7-4EDF-9966-D4F8DDCEDCAB}"/>
                </a:ext>
              </a:extLst>
            </p:cNvPr>
            <p:cNvCxnSpPr>
              <a:cxnSpLocks/>
            </p:cNvCxnSpPr>
            <p:nvPr/>
          </p:nvCxnSpPr>
          <p:spPr>
            <a:xfrm>
              <a:off x="2066925" y="2960028"/>
              <a:ext cx="2411296" cy="119423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B2259C51-E7CE-4CB2-B6A9-BE899908AE6F}"/>
                </a:ext>
              </a:extLst>
            </p:cNvPr>
            <p:cNvCxnSpPr>
              <a:cxnSpLocks/>
            </p:cNvCxnSpPr>
            <p:nvPr/>
          </p:nvCxnSpPr>
          <p:spPr>
            <a:xfrm flipV="1">
              <a:off x="4526866" y="4086532"/>
              <a:ext cx="989129" cy="7756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C313068F-C8DA-49B0-A423-B9EF2C1F92DC}"/>
                </a:ext>
              </a:extLst>
            </p:cNvPr>
            <p:cNvCxnSpPr>
              <a:cxnSpLocks/>
            </p:cNvCxnSpPr>
            <p:nvPr/>
          </p:nvCxnSpPr>
          <p:spPr>
            <a:xfrm>
              <a:off x="5564640" y="4125315"/>
              <a:ext cx="836160" cy="30381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Title 3">
            <a:extLst>
              <a:ext uri="{FF2B5EF4-FFF2-40B4-BE49-F238E27FC236}">
                <a16:creationId xmlns:a16="http://schemas.microsoft.com/office/drawing/2014/main" id="{CE9EF173-C271-0D4F-99A0-69620F59C76A}"/>
              </a:ext>
            </a:extLst>
          </p:cNvPr>
          <p:cNvSpPr txBox="1">
            <a:spLocks/>
          </p:cNvSpPr>
          <p:nvPr/>
        </p:nvSpPr>
        <p:spPr>
          <a:xfrm>
            <a:off x="1165147" y="390144"/>
            <a:ext cx="5484880"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err="1">
                <a:solidFill>
                  <a:schemeClr val="bg1"/>
                </a:solidFill>
                <a:latin typeface="Arial" panose="020B0604020202020204" pitchFamily="34" charset="0"/>
                <a:cs typeface="Arial" panose="020B0604020202020204" pitchFamily="34" charset="0"/>
              </a:rPr>
              <a:t>Contexte</a:t>
            </a:r>
            <a:endParaRPr lang="fr-FR" sz="18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79575CD-7A02-9943-A633-CF3C3E3AECA1}"/>
              </a:ext>
            </a:extLst>
          </p:cNvPr>
          <p:cNvSpPr/>
          <p:nvPr/>
        </p:nvSpPr>
        <p:spPr>
          <a:xfrm>
            <a:off x="450056" y="1163586"/>
            <a:ext cx="8073458" cy="584775"/>
          </a:xfrm>
          <a:prstGeom prst="rect">
            <a:avLst/>
          </a:prstGeom>
        </p:spPr>
        <p:txBody>
          <a:bodyPr wrap="square" lIns="91440" tIns="45720" rIns="91440" bIns="45720" anchor="t">
            <a:spAutoFit/>
          </a:bodyPr>
          <a:lstStyle/>
          <a:p>
            <a:r>
              <a:rPr lang="fr-FR" sz="1600" b="1" dirty="0">
                <a:solidFill>
                  <a:srgbClr val="034EA2"/>
                </a:solidFill>
                <a:latin typeface="Arial"/>
                <a:cs typeface="Arial"/>
              </a:rPr>
              <a:t>Depuis janvier 2020 nous avons eu 52 accidents de poids lourds graves</a:t>
            </a:r>
          </a:p>
          <a:p>
            <a:r>
              <a:rPr lang="fr-FR" sz="1600" b="1" dirty="0">
                <a:solidFill>
                  <a:srgbClr val="034EA2"/>
                </a:solidFill>
                <a:latin typeface="Arial"/>
                <a:cs typeface="Arial"/>
              </a:rPr>
              <a:t>ou potentiellement graves dont 31 renversements (soit presque 2 par mois).</a:t>
            </a:r>
          </a:p>
        </p:txBody>
      </p:sp>
    </p:spTree>
    <p:extLst>
      <p:ext uri="{BB962C8B-B14F-4D97-AF65-F5344CB8AC3E}">
        <p14:creationId xmlns:p14="http://schemas.microsoft.com/office/powerpoint/2010/main" val="4244925078"/>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42340636-073A-B64B-94E3-7B3F4B6BF73B}"/>
              </a:ext>
            </a:extLst>
          </p:cNvPr>
          <p:cNvSpPr>
            <a:spLocks noGrp="1"/>
          </p:cNvSpPr>
          <p:nvPr>
            <p:ph type="subTitle" idx="1" hasCustomPrompt="1"/>
          </p:nvPr>
        </p:nvSpPr>
        <p:spPr>
          <a:xfrm>
            <a:off x="257647" y="4524061"/>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Safety</a:t>
            </a:r>
            <a:r>
              <a:rPr lang="fr-FR" dirty="0"/>
              <a:t> Stand Down</a:t>
            </a:r>
            <a:endParaRPr lang="en-GB" dirty="0"/>
          </a:p>
        </p:txBody>
      </p:sp>
      <p:sp>
        <p:nvSpPr>
          <p:cNvPr id="6" name="Title 5">
            <a:extLst>
              <a:ext uri="{FF2B5EF4-FFF2-40B4-BE49-F238E27FC236}">
                <a16:creationId xmlns:a16="http://schemas.microsoft.com/office/drawing/2014/main" id="{17296BF8-EA55-FC43-A1DF-8A7080E30A8E}"/>
              </a:ext>
            </a:extLst>
          </p:cNvPr>
          <p:cNvSpPr>
            <a:spLocks noGrp="1"/>
          </p:cNvSpPr>
          <p:nvPr>
            <p:ph type="title"/>
          </p:nvPr>
        </p:nvSpPr>
        <p:spPr>
          <a:xfrm>
            <a:off x="257647" y="3904990"/>
            <a:ext cx="8277700" cy="320649"/>
          </a:xfrm>
        </p:spPr>
        <p:txBody>
          <a:bodyPr/>
          <a:lstStyle/>
          <a:p>
            <a:r>
              <a:rPr lang="fr-FR" sz="2600" dirty="0"/>
              <a:t>Message de Mr Alexis </a:t>
            </a:r>
            <a:r>
              <a:rPr lang="fr-FR" sz="2600" dirty="0" err="1"/>
              <a:t>Vovk</a:t>
            </a:r>
            <a:br>
              <a:rPr lang="fr-FR" sz="2600" dirty="0"/>
            </a:br>
            <a:r>
              <a:rPr lang="fr-FR" sz="2600" dirty="0"/>
              <a:t>Directeur de la Branche Marketing &amp; Service</a:t>
            </a:r>
          </a:p>
        </p:txBody>
      </p:sp>
    </p:spTree>
    <p:extLst>
      <p:ext uri="{BB962C8B-B14F-4D97-AF65-F5344CB8AC3E}">
        <p14:creationId xmlns:p14="http://schemas.microsoft.com/office/powerpoint/2010/main" val="420385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302E0-45B3-614E-8592-D1F960A8C8F5}"/>
              </a:ext>
            </a:extLst>
          </p:cNvPr>
          <p:cNvSpPr/>
          <p:nvPr/>
        </p:nvSpPr>
        <p:spPr>
          <a:xfrm>
            <a:off x="357142" y="1261872"/>
            <a:ext cx="8293082" cy="4695872"/>
          </a:xfrm>
          <a:prstGeom prst="rect">
            <a:avLst/>
          </a:prstGeom>
          <a:solidFill>
            <a:srgbClr val="4495D1"/>
          </a:solidFill>
          <a:ln w="381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Rectangle 11">
            <a:extLst>
              <a:ext uri="{FF2B5EF4-FFF2-40B4-BE49-F238E27FC236}">
                <a16:creationId xmlns:a16="http://schemas.microsoft.com/office/drawing/2014/main" id="{58E5E2D5-6E79-2B41-B86E-5FB6A294B961}"/>
              </a:ext>
            </a:extLst>
          </p:cNvPr>
          <p:cNvSpPr/>
          <p:nvPr/>
        </p:nvSpPr>
        <p:spPr>
          <a:xfrm>
            <a:off x="411653" y="1308042"/>
            <a:ext cx="8184057" cy="4603532"/>
          </a:xfrm>
          <a:prstGeom prst="rect">
            <a:avLst/>
          </a:prstGeom>
          <a:solidFill>
            <a:schemeClr val="bg1"/>
          </a:solidFill>
          <a:ln w="38100">
            <a:solidFill>
              <a:srgbClr val="4495D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le 3">
            <a:extLst>
              <a:ext uri="{FF2B5EF4-FFF2-40B4-BE49-F238E27FC236}">
                <a16:creationId xmlns:a16="http://schemas.microsoft.com/office/drawing/2014/main" id="{CE448C38-5AAE-5B4B-B0AF-FD590769C281}"/>
              </a:ext>
            </a:extLst>
          </p:cNvPr>
          <p:cNvSpPr txBox="1">
            <a:spLocks/>
          </p:cNvSpPr>
          <p:nvPr/>
        </p:nvSpPr>
        <p:spPr>
          <a:xfrm>
            <a:off x="1165147" y="390144"/>
            <a:ext cx="5484880"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POINTS </a:t>
            </a:r>
            <a:r>
              <a:rPr lang="en-GB" sz="1800" dirty="0" err="1">
                <a:solidFill>
                  <a:schemeClr val="bg1"/>
                </a:solidFill>
                <a:latin typeface="Arial" panose="020B0604020202020204" pitchFamily="34" charset="0"/>
                <a:cs typeface="Arial" panose="020B0604020202020204" pitchFamily="34" charset="0"/>
              </a:rPr>
              <a:t>À</a:t>
            </a:r>
            <a:r>
              <a:rPr lang="en-GB" sz="1800" dirty="0">
                <a:solidFill>
                  <a:schemeClr val="bg1"/>
                </a:solidFill>
                <a:latin typeface="Arial" panose="020B0604020202020204" pitchFamily="34" charset="0"/>
                <a:cs typeface="Arial" panose="020B0604020202020204" pitchFamily="34" charset="0"/>
              </a:rPr>
              <a:t> ABORDER</a:t>
            </a:r>
            <a:endParaRPr lang="fr-FR" sz="1800" dirty="0">
              <a:solidFill>
                <a:schemeClr val="bg1"/>
              </a:solidFill>
              <a:latin typeface="Arial" panose="020B0604020202020204" pitchFamily="34" charset="0"/>
              <a:cs typeface="Arial" panose="020B0604020202020204" pitchFamily="34" charset="0"/>
            </a:endParaRPr>
          </a:p>
        </p:txBody>
      </p:sp>
      <p:sp>
        <p:nvSpPr>
          <p:cNvPr id="14" name="Title 3">
            <a:extLst>
              <a:ext uri="{FF2B5EF4-FFF2-40B4-BE49-F238E27FC236}">
                <a16:creationId xmlns:a16="http://schemas.microsoft.com/office/drawing/2014/main" id="{33DCF509-C427-7C48-A7DB-A3A0905507DC}"/>
              </a:ext>
            </a:extLst>
          </p:cNvPr>
          <p:cNvSpPr txBox="1">
            <a:spLocks/>
          </p:cNvSpPr>
          <p:nvPr/>
        </p:nvSpPr>
        <p:spPr>
          <a:xfrm>
            <a:off x="411653" y="3302031"/>
            <a:ext cx="8184057" cy="615553"/>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pPr algn="ctr"/>
            <a:r>
              <a:rPr lang="en-GB" sz="4000" dirty="0" err="1">
                <a:solidFill>
                  <a:srgbClr val="4495D1"/>
                </a:solidFill>
                <a:latin typeface="Arial" panose="020B0604020202020204" pitchFamily="34" charset="0"/>
                <a:cs typeface="Arial" panose="020B0604020202020204" pitchFamily="34" charset="0"/>
              </a:rPr>
              <a:t>Vidéo</a:t>
            </a:r>
            <a:endParaRPr lang="fr-FR" sz="4000" dirty="0">
              <a:solidFill>
                <a:srgbClr val="4495D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659563"/>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D2A6D890-3D81-9F40-A0C9-BA712B4E2DEE}"/>
              </a:ext>
            </a:extLst>
          </p:cNvPr>
          <p:cNvSpPr>
            <a:spLocks noGrp="1"/>
          </p:cNvSpPr>
          <p:nvPr>
            <p:ph type="subTitle" idx="1" hasCustomPrompt="1"/>
          </p:nvPr>
        </p:nvSpPr>
        <p:spPr>
          <a:xfrm>
            <a:off x="257647" y="462672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Safety</a:t>
            </a:r>
            <a:r>
              <a:rPr lang="fr-FR" dirty="0"/>
              <a:t> Stand Down</a:t>
            </a:r>
            <a:endParaRPr lang="en-GB" dirty="0"/>
          </a:p>
        </p:txBody>
      </p:sp>
      <p:sp>
        <p:nvSpPr>
          <p:cNvPr id="7" name="Title 5">
            <a:extLst>
              <a:ext uri="{FF2B5EF4-FFF2-40B4-BE49-F238E27FC236}">
                <a16:creationId xmlns:a16="http://schemas.microsoft.com/office/drawing/2014/main" id="{7DAFBB7E-FF51-D143-ABE3-D5FC1AC943EE}"/>
              </a:ext>
            </a:extLst>
          </p:cNvPr>
          <p:cNvSpPr txBox="1">
            <a:spLocks/>
          </p:cNvSpPr>
          <p:nvPr/>
        </p:nvSpPr>
        <p:spPr>
          <a:xfrm>
            <a:off x="257647" y="3933126"/>
            <a:ext cx="8277700" cy="320649"/>
          </a:xfrm>
          <a:prstGeom prst="rect">
            <a:avLst/>
          </a:prstGeom>
          <a:noFill/>
          <a:ln>
            <a:noFill/>
          </a:ln>
        </p:spPr>
        <p:txBody>
          <a:bodyPr anchor="ctr"/>
          <a:lstStyle>
            <a:lvl1pPr algn="l" defTabSz="457200" rtl="0" eaLnBrk="1" latinLnBrk="0" hangingPunct="1">
              <a:spcBef>
                <a:spcPct val="0"/>
              </a:spcBef>
              <a:buNone/>
              <a:defRPr sz="3300" b="1" i="0" kern="1200" cap="none">
                <a:solidFill>
                  <a:schemeClr val="bg1"/>
                </a:solidFill>
                <a:latin typeface="+mj-lt"/>
                <a:ea typeface="+mj-ea"/>
                <a:cs typeface="Arial"/>
              </a:defRPr>
            </a:lvl1pPr>
          </a:lstStyle>
          <a:p>
            <a:pPr>
              <a:lnSpc>
                <a:spcPts val="3560"/>
              </a:lnSpc>
            </a:pPr>
            <a:r>
              <a:rPr lang="fr-FR" dirty="0"/>
              <a:t>Causes et Conséquences</a:t>
            </a:r>
          </a:p>
          <a:p>
            <a:pPr>
              <a:lnSpc>
                <a:spcPts val="3560"/>
              </a:lnSpc>
            </a:pPr>
            <a:r>
              <a:rPr lang="fr-FR" dirty="0"/>
              <a:t>de nos accidents</a:t>
            </a:r>
          </a:p>
        </p:txBody>
      </p:sp>
    </p:spTree>
    <p:extLst>
      <p:ext uri="{BB962C8B-B14F-4D97-AF65-F5344CB8AC3E}">
        <p14:creationId xmlns:p14="http://schemas.microsoft.com/office/powerpoint/2010/main" val="80738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AC9900F0-8FD5-49CF-BF4E-7EAFDD41EEF2}"/>
              </a:ext>
            </a:extLst>
          </p:cNvPr>
          <p:cNvGraphicFramePr>
            <a:graphicFrameLocks/>
          </p:cNvGraphicFramePr>
          <p:nvPr>
            <p:extLst>
              <p:ext uri="{D42A27DB-BD31-4B8C-83A1-F6EECF244321}">
                <p14:modId xmlns:p14="http://schemas.microsoft.com/office/powerpoint/2010/main" val="2414015489"/>
              </p:ext>
            </p:extLst>
          </p:nvPr>
        </p:nvGraphicFramePr>
        <p:xfrm>
          <a:off x="-544544" y="1435641"/>
          <a:ext cx="7408526" cy="621306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contenu 1">
            <a:extLst>
              <a:ext uri="{FF2B5EF4-FFF2-40B4-BE49-F238E27FC236}">
                <a16:creationId xmlns:a16="http://schemas.microsoft.com/office/drawing/2014/main" id="{CE38C1AA-304E-496B-B8BF-D3B119FCF124}"/>
              </a:ext>
            </a:extLst>
          </p:cNvPr>
          <p:cNvSpPr>
            <a:spLocks noGrp="1"/>
          </p:cNvSpPr>
          <p:nvPr>
            <p:ph sz="quarter" idx="4294967295"/>
          </p:nvPr>
        </p:nvSpPr>
        <p:spPr>
          <a:xfrm>
            <a:off x="4572000" y="2110201"/>
            <a:ext cx="3771900" cy="2637598"/>
          </a:xfrm>
          <a:prstGeom prst="rect">
            <a:avLst/>
          </a:prstGeom>
        </p:spPr>
        <p:txBody>
          <a:bodyPr lIns="91440" tIns="45720" rIns="91440" bIns="45720" anchor="t"/>
          <a:lstStyle/>
          <a:p>
            <a:pPr>
              <a:buClr>
                <a:srgbClr val="034EA2"/>
              </a:buClr>
              <a:buSzPct val="90000"/>
            </a:pPr>
            <a:r>
              <a:rPr lang="fr-FR" sz="1600" dirty="0">
                <a:solidFill>
                  <a:srgbClr val="414141"/>
                </a:solidFill>
              </a:rPr>
              <a:t>La majorité de nos accidents (2/3) sont liés aux comportements</a:t>
            </a:r>
          </a:p>
          <a:p>
            <a:pPr>
              <a:buClr>
                <a:srgbClr val="034EA2"/>
              </a:buClr>
              <a:buSzPct val="90000"/>
            </a:pPr>
            <a:r>
              <a:rPr lang="fr-FR" sz="1600" dirty="0">
                <a:solidFill>
                  <a:srgbClr val="414141"/>
                </a:solidFill>
              </a:rPr>
              <a:t>Les causes externes (tiers, météo, infrastructure) rendent compte d'1/4 des accidents</a:t>
            </a:r>
          </a:p>
          <a:p>
            <a:pPr>
              <a:buClr>
                <a:srgbClr val="034EA2"/>
              </a:buClr>
              <a:buSzPct val="90000"/>
            </a:pPr>
            <a:r>
              <a:rPr lang="fr-FR" sz="1600" dirty="0">
                <a:solidFill>
                  <a:srgbClr val="414141"/>
                </a:solidFill>
              </a:rPr>
              <a:t>Très peu d‘événements sont d’origine mécanique suite au travail important de renouvellement de la flotte et de contrôles techniques des véhicules</a:t>
            </a:r>
          </a:p>
        </p:txBody>
      </p:sp>
      <p:sp>
        <p:nvSpPr>
          <p:cNvPr id="8" name="ZoneTexte 7">
            <a:extLst>
              <a:ext uri="{FF2B5EF4-FFF2-40B4-BE49-F238E27FC236}">
                <a16:creationId xmlns:a16="http://schemas.microsoft.com/office/drawing/2014/main" id="{BDF98972-3DCF-4E88-8E31-32C1CE49FF7B}"/>
              </a:ext>
            </a:extLst>
          </p:cNvPr>
          <p:cNvSpPr txBox="1"/>
          <p:nvPr/>
        </p:nvSpPr>
        <p:spPr>
          <a:xfrm>
            <a:off x="428538" y="6033602"/>
            <a:ext cx="5062796" cy="246221"/>
          </a:xfrm>
          <a:prstGeom prst="rect">
            <a:avLst/>
          </a:prstGeom>
          <a:noFill/>
        </p:spPr>
        <p:txBody>
          <a:bodyPr wrap="square" rtlCol="0">
            <a:spAutoFit/>
          </a:bodyPr>
          <a:lstStyle/>
          <a:p>
            <a:r>
              <a:rPr lang="fr-FR" sz="1000" dirty="0">
                <a:solidFill>
                  <a:srgbClr val="414141"/>
                </a:solidFill>
              </a:rPr>
              <a:t>* Données internes SVAR de 2019 &amp; 2020</a:t>
            </a:r>
          </a:p>
        </p:txBody>
      </p:sp>
      <p:sp>
        <p:nvSpPr>
          <p:cNvPr id="6" name="Title 3">
            <a:extLst>
              <a:ext uri="{FF2B5EF4-FFF2-40B4-BE49-F238E27FC236}">
                <a16:creationId xmlns:a16="http://schemas.microsoft.com/office/drawing/2014/main" id="{25E92FDD-6FCD-1442-97B2-2ED0502590A6}"/>
              </a:ext>
            </a:extLst>
          </p:cNvPr>
          <p:cNvSpPr txBox="1">
            <a:spLocks/>
          </p:cNvSpPr>
          <p:nvPr/>
        </p:nvSpPr>
        <p:spPr>
          <a:xfrm>
            <a:off x="1165147" y="390144"/>
            <a:ext cx="5484880"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sz="1800" dirty="0">
                <a:solidFill>
                  <a:schemeClr val="bg1"/>
                </a:solidFill>
                <a:latin typeface="Arial" panose="020B0604020202020204" pitchFamily="34" charset="0"/>
                <a:cs typeface="Arial" panose="020B0604020202020204" pitchFamily="34" charset="0"/>
              </a:rPr>
              <a:t>LES CAUSES DES ACCIDENTS*</a:t>
            </a:r>
            <a:endParaRPr lang="fr-F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470940"/>
      </p:ext>
    </p:extLst>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75">
            <a:extLst>
              <a:ext uri="{FF2B5EF4-FFF2-40B4-BE49-F238E27FC236}">
                <a16:creationId xmlns:a16="http://schemas.microsoft.com/office/drawing/2014/main" id="{2C69D28D-3377-7347-A15D-F7814C8EB2E0}"/>
              </a:ext>
            </a:extLst>
          </p:cNvPr>
          <p:cNvSpPr/>
          <p:nvPr/>
        </p:nvSpPr>
        <p:spPr>
          <a:xfrm rot="5400000">
            <a:off x="2066357" y="1554647"/>
            <a:ext cx="5653087" cy="2910670"/>
          </a:xfrm>
          <a:custGeom>
            <a:avLst/>
            <a:gdLst>
              <a:gd name="connsiteX0" fmla="*/ 0 w 5653087"/>
              <a:gd name="connsiteY0" fmla="*/ 2910670 h 2910670"/>
              <a:gd name="connsiteX1" fmla="*/ 0 w 5653087"/>
              <a:gd name="connsiteY1" fmla="*/ 218846 h 2910670"/>
              <a:gd name="connsiteX2" fmla="*/ 2483321 w 5653087"/>
              <a:gd name="connsiteY2" fmla="*/ 218846 h 2910670"/>
              <a:gd name="connsiteX3" fmla="*/ 2826545 w 5653087"/>
              <a:gd name="connsiteY3" fmla="*/ 0 h 2910670"/>
              <a:gd name="connsiteX4" fmla="*/ 3169770 w 5653087"/>
              <a:gd name="connsiteY4" fmla="*/ 218846 h 2910670"/>
              <a:gd name="connsiteX5" fmla="*/ 5653087 w 5653087"/>
              <a:gd name="connsiteY5" fmla="*/ 218846 h 2910670"/>
              <a:gd name="connsiteX6" fmla="*/ 5653087 w 5653087"/>
              <a:gd name="connsiteY6" fmla="*/ 2910670 h 291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3087" h="2910670">
                <a:moveTo>
                  <a:pt x="0" y="2910670"/>
                </a:moveTo>
                <a:lnTo>
                  <a:pt x="0" y="218846"/>
                </a:lnTo>
                <a:lnTo>
                  <a:pt x="2483321" y="218846"/>
                </a:lnTo>
                <a:lnTo>
                  <a:pt x="2826545" y="0"/>
                </a:lnTo>
                <a:lnTo>
                  <a:pt x="3169770" y="218846"/>
                </a:lnTo>
                <a:lnTo>
                  <a:pt x="5653087" y="218846"/>
                </a:lnTo>
                <a:lnTo>
                  <a:pt x="5653087" y="2910670"/>
                </a:lnTo>
                <a:close/>
              </a:path>
            </a:pathLst>
          </a:cu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5" name="Freeform 74">
            <a:extLst>
              <a:ext uri="{FF2B5EF4-FFF2-40B4-BE49-F238E27FC236}">
                <a16:creationId xmlns:a16="http://schemas.microsoft.com/office/drawing/2014/main" id="{24957FE7-71BD-0047-9997-B56945FFAED3}"/>
              </a:ext>
            </a:extLst>
          </p:cNvPr>
          <p:cNvSpPr/>
          <p:nvPr/>
        </p:nvSpPr>
        <p:spPr>
          <a:xfrm rot="5400000">
            <a:off x="-1058956" y="1467482"/>
            <a:ext cx="5653087" cy="3085000"/>
          </a:xfrm>
          <a:custGeom>
            <a:avLst/>
            <a:gdLst>
              <a:gd name="connsiteX0" fmla="*/ 0 w 5653087"/>
              <a:gd name="connsiteY0" fmla="*/ 3085000 h 3085000"/>
              <a:gd name="connsiteX1" fmla="*/ 0 w 5653087"/>
              <a:gd name="connsiteY1" fmla="*/ 219284 h 3085000"/>
              <a:gd name="connsiteX2" fmla="*/ 2482634 w 5653087"/>
              <a:gd name="connsiteY2" fmla="*/ 219284 h 3085000"/>
              <a:gd name="connsiteX3" fmla="*/ 2826545 w 5653087"/>
              <a:gd name="connsiteY3" fmla="*/ 0 h 3085000"/>
              <a:gd name="connsiteX4" fmla="*/ 3170456 w 5653087"/>
              <a:gd name="connsiteY4" fmla="*/ 219284 h 3085000"/>
              <a:gd name="connsiteX5" fmla="*/ 5653087 w 5653087"/>
              <a:gd name="connsiteY5" fmla="*/ 219284 h 3085000"/>
              <a:gd name="connsiteX6" fmla="*/ 5653087 w 5653087"/>
              <a:gd name="connsiteY6" fmla="*/ 3085000 h 30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3087" h="3085000">
                <a:moveTo>
                  <a:pt x="0" y="3085000"/>
                </a:moveTo>
                <a:lnTo>
                  <a:pt x="0" y="219284"/>
                </a:lnTo>
                <a:lnTo>
                  <a:pt x="2482634" y="219284"/>
                </a:lnTo>
                <a:lnTo>
                  <a:pt x="2826545" y="0"/>
                </a:lnTo>
                <a:lnTo>
                  <a:pt x="3170456" y="219284"/>
                </a:lnTo>
                <a:lnTo>
                  <a:pt x="5653087" y="219284"/>
                </a:lnTo>
                <a:lnTo>
                  <a:pt x="5653087" y="3085000"/>
                </a:lnTo>
                <a:close/>
              </a:path>
            </a:pathLst>
          </a:cu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5" name="Rectangle 54">
            <a:extLst>
              <a:ext uri="{FF2B5EF4-FFF2-40B4-BE49-F238E27FC236}">
                <a16:creationId xmlns:a16="http://schemas.microsoft.com/office/drawing/2014/main" id="{7AA23BAE-62A1-DF46-AFCF-CE0D73E24C35}"/>
              </a:ext>
            </a:extLst>
          </p:cNvPr>
          <p:cNvSpPr/>
          <p:nvPr/>
        </p:nvSpPr>
        <p:spPr>
          <a:xfrm>
            <a:off x="6475713" y="183439"/>
            <a:ext cx="2289428" cy="5653087"/>
          </a:xfrm>
          <a:prstGeom prst="rect">
            <a:avLst/>
          </a:prstGeom>
          <a:solidFill>
            <a:srgbClr val="F7941D"/>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ZoneTexte 22">
            <a:extLst>
              <a:ext uri="{FF2B5EF4-FFF2-40B4-BE49-F238E27FC236}">
                <a16:creationId xmlns:a16="http://schemas.microsoft.com/office/drawing/2014/main" id="{EDA442F5-AD99-F448-8B0E-078705145B8D}"/>
              </a:ext>
            </a:extLst>
          </p:cNvPr>
          <p:cNvSpPr txBox="1"/>
          <p:nvPr/>
        </p:nvSpPr>
        <p:spPr>
          <a:xfrm>
            <a:off x="4263943" y="297762"/>
            <a:ext cx="984565" cy="292388"/>
          </a:xfrm>
          <a:prstGeom prst="rect">
            <a:avLst/>
          </a:prstGeom>
          <a:noFill/>
        </p:spPr>
        <p:txBody>
          <a:bodyPr wrap="none" rtlCol="0">
            <a:spAutoFit/>
          </a:bodyPr>
          <a:lstStyle/>
          <a:p>
            <a:r>
              <a:rPr lang="fr-FR" sz="1300" b="1" dirty="0">
                <a:solidFill>
                  <a:schemeClr val="bg1"/>
                </a:solidFill>
              </a:rPr>
              <a:t>Accidents</a:t>
            </a:r>
          </a:p>
        </p:txBody>
      </p:sp>
      <p:grpSp>
        <p:nvGrpSpPr>
          <p:cNvPr id="44" name="Group 43">
            <a:extLst>
              <a:ext uri="{FF2B5EF4-FFF2-40B4-BE49-F238E27FC236}">
                <a16:creationId xmlns:a16="http://schemas.microsoft.com/office/drawing/2014/main" id="{A663087F-304A-124B-AD8B-D86B14B4A8BC}"/>
              </a:ext>
            </a:extLst>
          </p:cNvPr>
          <p:cNvGrpSpPr/>
          <p:nvPr/>
        </p:nvGrpSpPr>
        <p:grpSpPr>
          <a:xfrm>
            <a:off x="3668331" y="728604"/>
            <a:ext cx="2230290" cy="1530009"/>
            <a:chOff x="3483657" y="661921"/>
            <a:chExt cx="2347426" cy="1610366"/>
          </a:xfrm>
        </p:grpSpPr>
        <p:pic>
          <p:nvPicPr>
            <p:cNvPr id="9" name="Picture 6">
              <a:extLst>
                <a:ext uri="{FF2B5EF4-FFF2-40B4-BE49-F238E27FC236}">
                  <a16:creationId xmlns:a16="http://schemas.microsoft.com/office/drawing/2014/main" id="{74C0FC6C-755E-9E48-873C-251C390F2E3D}"/>
                </a:ext>
              </a:extLst>
            </p:cNvPr>
            <p:cNvPicPr>
              <a:picLocks noChangeAspect="1"/>
            </p:cNvPicPr>
            <p:nvPr/>
          </p:nvPicPr>
          <p:blipFill rotWithShape="1">
            <a:blip r:embed="rId2"/>
            <a:srcRect l="18490" r="64"/>
            <a:stretch/>
          </p:blipFill>
          <p:spPr>
            <a:xfrm>
              <a:off x="3483657" y="661921"/>
              <a:ext cx="2347426" cy="1610366"/>
            </a:xfrm>
            <a:prstGeom prst="rect">
              <a:avLst/>
            </a:prstGeom>
            <a:ln>
              <a:noFill/>
            </a:ln>
          </p:spPr>
        </p:pic>
        <p:sp>
          <p:nvSpPr>
            <p:cNvPr id="16" name="ZoneTexte 23">
              <a:extLst>
                <a:ext uri="{FF2B5EF4-FFF2-40B4-BE49-F238E27FC236}">
                  <a16:creationId xmlns:a16="http://schemas.microsoft.com/office/drawing/2014/main" id="{3E42E1AC-E2BB-E444-ADE1-5FC4203721DB}"/>
                </a:ext>
              </a:extLst>
            </p:cNvPr>
            <p:cNvSpPr txBox="1"/>
            <p:nvPr/>
          </p:nvSpPr>
          <p:spPr>
            <a:xfrm>
              <a:off x="3483657" y="2020807"/>
              <a:ext cx="2342941"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Collisions avec usagers vulnérables</a:t>
              </a:r>
            </a:p>
          </p:txBody>
        </p:sp>
      </p:grpSp>
      <p:grpSp>
        <p:nvGrpSpPr>
          <p:cNvPr id="45" name="Group 44">
            <a:extLst>
              <a:ext uri="{FF2B5EF4-FFF2-40B4-BE49-F238E27FC236}">
                <a16:creationId xmlns:a16="http://schemas.microsoft.com/office/drawing/2014/main" id="{C6E59EDF-7248-0E4A-AC33-7BF355975CC5}"/>
              </a:ext>
            </a:extLst>
          </p:cNvPr>
          <p:cNvGrpSpPr/>
          <p:nvPr/>
        </p:nvGrpSpPr>
        <p:grpSpPr>
          <a:xfrm>
            <a:off x="3670462" y="2422698"/>
            <a:ext cx="2226028" cy="1528682"/>
            <a:chOff x="3483657" y="2326670"/>
            <a:chExt cx="2342940" cy="1608969"/>
          </a:xfrm>
        </p:grpSpPr>
        <p:pic>
          <p:nvPicPr>
            <p:cNvPr id="8" name="Picture 1">
              <a:extLst>
                <a:ext uri="{FF2B5EF4-FFF2-40B4-BE49-F238E27FC236}">
                  <a16:creationId xmlns:a16="http://schemas.microsoft.com/office/drawing/2014/main" id="{A58256CA-2CF7-4444-AF39-34AD68180181}"/>
                </a:ext>
              </a:extLst>
            </p:cNvPr>
            <p:cNvPicPr>
              <a:picLocks noChangeAspect="1"/>
            </p:cNvPicPr>
            <p:nvPr/>
          </p:nvPicPr>
          <p:blipFill rotWithShape="1">
            <a:blip r:embed="rId3"/>
            <a:srcRect b="7305"/>
            <a:stretch/>
          </p:blipFill>
          <p:spPr>
            <a:xfrm>
              <a:off x="3483657" y="2326670"/>
              <a:ext cx="2342940" cy="1608969"/>
            </a:xfrm>
            <a:prstGeom prst="rect">
              <a:avLst/>
            </a:prstGeom>
            <a:ln>
              <a:noFill/>
            </a:ln>
          </p:spPr>
        </p:pic>
        <p:sp>
          <p:nvSpPr>
            <p:cNvPr id="17" name="ZoneTexte 53">
              <a:extLst>
                <a:ext uri="{FF2B5EF4-FFF2-40B4-BE49-F238E27FC236}">
                  <a16:creationId xmlns:a16="http://schemas.microsoft.com/office/drawing/2014/main" id="{92B09F21-BDAF-4D4E-835C-D8FA86A345E0}"/>
                </a:ext>
              </a:extLst>
            </p:cNvPr>
            <p:cNvSpPr txBox="1"/>
            <p:nvPr/>
          </p:nvSpPr>
          <p:spPr>
            <a:xfrm>
              <a:off x="3483657" y="3689418"/>
              <a:ext cx="2342940"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Collisions entre véhicules</a:t>
              </a:r>
            </a:p>
          </p:txBody>
        </p:sp>
      </p:grpSp>
      <p:grpSp>
        <p:nvGrpSpPr>
          <p:cNvPr id="46" name="Group 45">
            <a:extLst>
              <a:ext uri="{FF2B5EF4-FFF2-40B4-BE49-F238E27FC236}">
                <a16:creationId xmlns:a16="http://schemas.microsoft.com/office/drawing/2014/main" id="{AAA1DC2E-D118-DA44-9A00-A4FB088A5425}"/>
              </a:ext>
            </a:extLst>
          </p:cNvPr>
          <p:cNvGrpSpPr/>
          <p:nvPr/>
        </p:nvGrpSpPr>
        <p:grpSpPr>
          <a:xfrm>
            <a:off x="3670462" y="4115465"/>
            <a:ext cx="2226029" cy="1530009"/>
            <a:chOff x="3483656" y="4163361"/>
            <a:chExt cx="2342941" cy="1610366"/>
          </a:xfrm>
        </p:grpSpPr>
        <p:pic>
          <p:nvPicPr>
            <p:cNvPr id="6" name="Picture 2">
              <a:extLst>
                <a:ext uri="{FF2B5EF4-FFF2-40B4-BE49-F238E27FC236}">
                  <a16:creationId xmlns:a16="http://schemas.microsoft.com/office/drawing/2014/main" id="{CDA34385-10EA-9449-8CB4-1206B6FB8ABA}"/>
                </a:ext>
              </a:extLst>
            </p:cNvPr>
            <p:cNvPicPr>
              <a:picLocks noChangeAspect="1" noChangeArrowheads="1"/>
            </p:cNvPicPr>
            <p:nvPr/>
          </p:nvPicPr>
          <p:blipFill rotWithShape="1">
            <a:blip r:embed="rId4"/>
            <a:srcRect t="4153" r="1186" b="9889"/>
            <a:stretch/>
          </p:blipFill>
          <p:spPr bwMode="auto">
            <a:xfrm>
              <a:off x="3483657" y="4163361"/>
              <a:ext cx="2342940" cy="1610366"/>
            </a:xfrm>
            <a:prstGeom prst="rect">
              <a:avLst/>
            </a:prstGeom>
            <a:noFill/>
            <a:ln w="9525">
              <a:noFill/>
              <a:miter lim="800000"/>
              <a:headEnd/>
              <a:tailEnd/>
            </a:ln>
          </p:spPr>
        </p:pic>
        <p:sp>
          <p:nvSpPr>
            <p:cNvPr id="18" name="ZoneTexte 54">
              <a:extLst>
                <a:ext uri="{FF2B5EF4-FFF2-40B4-BE49-F238E27FC236}">
                  <a16:creationId xmlns:a16="http://schemas.microsoft.com/office/drawing/2014/main" id="{99CBE60E-B2B7-BE48-BCA3-3B197CD44842}"/>
                </a:ext>
              </a:extLst>
            </p:cNvPr>
            <p:cNvSpPr txBox="1"/>
            <p:nvPr/>
          </p:nvSpPr>
          <p:spPr>
            <a:xfrm>
              <a:off x="3483656" y="5527506"/>
              <a:ext cx="2342940"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Renversements</a:t>
              </a:r>
            </a:p>
          </p:txBody>
        </p:sp>
      </p:grpSp>
      <p:grpSp>
        <p:nvGrpSpPr>
          <p:cNvPr id="51" name="Group 50">
            <a:extLst>
              <a:ext uri="{FF2B5EF4-FFF2-40B4-BE49-F238E27FC236}">
                <a16:creationId xmlns:a16="http://schemas.microsoft.com/office/drawing/2014/main" id="{423C45D5-C4E5-844B-B26F-AC47840A3D75}"/>
              </a:ext>
            </a:extLst>
          </p:cNvPr>
          <p:cNvGrpSpPr/>
          <p:nvPr/>
        </p:nvGrpSpPr>
        <p:grpSpPr>
          <a:xfrm>
            <a:off x="6696034" y="734871"/>
            <a:ext cx="1848786" cy="1127072"/>
            <a:chOff x="6488390" y="660293"/>
            <a:chExt cx="1779793" cy="1085012"/>
          </a:xfrm>
        </p:grpSpPr>
        <p:pic>
          <p:nvPicPr>
            <p:cNvPr id="14" name="Image 14">
              <a:extLst>
                <a:ext uri="{FF2B5EF4-FFF2-40B4-BE49-F238E27FC236}">
                  <a16:creationId xmlns:a16="http://schemas.microsoft.com/office/drawing/2014/main" id="{108D50D7-97A2-3740-8EB6-94C0670B9B9B}"/>
                </a:ext>
              </a:extLst>
            </p:cNvPr>
            <p:cNvPicPr>
              <a:picLocks noChangeAspect="1"/>
            </p:cNvPicPr>
            <p:nvPr/>
          </p:nvPicPr>
          <p:blipFill rotWithShape="1">
            <a:blip r:embed="rId5"/>
            <a:srcRect b="7303"/>
            <a:stretch/>
          </p:blipFill>
          <p:spPr>
            <a:xfrm>
              <a:off x="6488390" y="660293"/>
              <a:ext cx="1779793" cy="1085012"/>
            </a:xfrm>
            <a:prstGeom prst="rect">
              <a:avLst/>
            </a:prstGeom>
            <a:ln>
              <a:noFill/>
            </a:ln>
          </p:spPr>
        </p:pic>
        <p:sp>
          <p:nvSpPr>
            <p:cNvPr id="19" name="ZoneTexte 55">
              <a:extLst>
                <a:ext uri="{FF2B5EF4-FFF2-40B4-BE49-F238E27FC236}">
                  <a16:creationId xmlns:a16="http://schemas.microsoft.com/office/drawing/2014/main" id="{0A90196A-6036-7D4B-8D54-B7AC7842F4F7}"/>
                </a:ext>
              </a:extLst>
            </p:cNvPr>
            <p:cNvSpPr txBox="1"/>
            <p:nvPr/>
          </p:nvSpPr>
          <p:spPr>
            <a:xfrm>
              <a:off x="6488390" y="1499083"/>
              <a:ext cx="1779793"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Décès ou blessures Graves</a:t>
              </a:r>
            </a:p>
          </p:txBody>
        </p:sp>
      </p:grpSp>
      <p:grpSp>
        <p:nvGrpSpPr>
          <p:cNvPr id="52" name="Group 51">
            <a:extLst>
              <a:ext uri="{FF2B5EF4-FFF2-40B4-BE49-F238E27FC236}">
                <a16:creationId xmlns:a16="http://schemas.microsoft.com/office/drawing/2014/main" id="{99F8E71D-57C3-1A44-BAB5-C8BC3B96365D}"/>
              </a:ext>
            </a:extLst>
          </p:cNvPr>
          <p:cNvGrpSpPr/>
          <p:nvPr/>
        </p:nvGrpSpPr>
        <p:grpSpPr>
          <a:xfrm>
            <a:off x="6696034" y="1999407"/>
            <a:ext cx="1848786" cy="1127072"/>
            <a:chOff x="6488390" y="1936893"/>
            <a:chExt cx="1779793" cy="1085012"/>
          </a:xfrm>
        </p:grpSpPr>
        <p:pic>
          <p:nvPicPr>
            <p:cNvPr id="7" name="Picture 6" descr="A picture containing outdoor, road, truck, water&#10;&#10;Description automatically generated">
              <a:extLst>
                <a:ext uri="{FF2B5EF4-FFF2-40B4-BE49-F238E27FC236}">
                  <a16:creationId xmlns:a16="http://schemas.microsoft.com/office/drawing/2014/main" id="{524F5655-E47A-8740-9EC3-847D4F9AEF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21"/>
            <a:stretch/>
          </p:blipFill>
          <p:spPr bwMode="auto">
            <a:xfrm>
              <a:off x="6488391" y="1936893"/>
              <a:ext cx="1779792" cy="10850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ZoneTexte 56">
              <a:extLst>
                <a:ext uri="{FF2B5EF4-FFF2-40B4-BE49-F238E27FC236}">
                  <a16:creationId xmlns:a16="http://schemas.microsoft.com/office/drawing/2014/main" id="{0CE33029-DD5A-F04C-BBFE-37E5DC63668F}"/>
                </a:ext>
              </a:extLst>
            </p:cNvPr>
            <p:cNvSpPr txBox="1"/>
            <p:nvPr/>
          </p:nvSpPr>
          <p:spPr>
            <a:xfrm>
              <a:off x="6488390" y="2775684"/>
              <a:ext cx="1779792"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Perte de confinement</a:t>
              </a:r>
            </a:p>
          </p:txBody>
        </p:sp>
      </p:grpSp>
      <p:grpSp>
        <p:nvGrpSpPr>
          <p:cNvPr id="53" name="Group 52">
            <a:extLst>
              <a:ext uri="{FF2B5EF4-FFF2-40B4-BE49-F238E27FC236}">
                <a16:creationId xmlns:a16="http://schemas.microsoft.com/office/drawing/2014/main" id="{C459A7B0-4B29-B844-B1E1-B5B57C2CA05C}"/>
              </a:ext>
            </a:extLst>
          </p:cNvPr>
          <p:cNvGrpSpPr/>
          <p:nvPr/>
        </p:nvGrpSpPr>
        <p:grpSpPr>
          <a:xfrm>
            <a:off x="6693439" y="3263943"/>
            <a:ext cx="1853977" cy="1127072"/>
            <a:chOff x="6483392" y="3638193"/>
            <a:chExt cx="1784790" cy="1085012"/>
          </a:xfrm>
        </p:grpSpPr>
        <p:pic>
          <p:nvPicPr>
            <p:cNvPr id="13" name="Image 46" descr="vlcsnap-2017-07-07-17h21m43s855.png">
              <a:extLst>
                <a:ext uri="{FF2B5EF4-FFF2-40B4-BE49-F238E27FC236}">
                  <a16:creationId xmlns:a16="http://schemas.microsoft.com/office/drawing/2014/main" id="{60CF2823-3EE7-B740-87FF-F8ABF6495578}"/>
                </a:ext>
              </a:extLst>
            </p:cNvPr>
            <p:cNvPicPr>
              <a:picLocks noChangeAspect="1"/>
            </p:cNvPicPr>
            <p:nvPr/>
          </p:nvPicPr>
          <p:blipFill>
            <a:blip r:embed="rId7" cstate="print"/>
            <a:srcRect r="5680"/>
            <a:stretch>
              <a:fillRect/>
            </a:stretch>
          </p:blipFill>
          <p:spPr>
            <a:xfrm>
              <a:off x="6488390" y="3638193"/>
              <a:ext cx="1779792" cy="1085012"/>
            </a:xfrm>
            <a:prstGeom prst="rect">
              <a:avLst/>
            </a:prstGeom>
            <a:ln>
              <a:noFill/>
            </a:ln>
          </p:spPr>
        </p:pic>
        <p:sp>
          <p:nvSpPr>
            <p:cNvPr id="21" name="ZoneTexte 57">
              <a:extLst>
                <a:ext uri="{FF2B5EF4-FFF2-40B4-BE49-F238E27FC236}">
                  <a16:creationId xmlns:a16="http://schemas.microsoft.com/office/drawing/2014/main" id="{99F8EF17-6AD3-0F49-B06B-9679952BA4E6}"/>
                </a:ext>
              </a:extLst>
            </p:cNvPr>
            <p:cNvSpPr txBox="1"/>
            <p:nvPr/>
          </p:nvSpPr>
          <p:spPr>
            <a:xfrm>
              <a:off x="6483392" y="4476343"/>
              <a:ext cx="1779792"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Pillage</a:t>
              </a:r>
            </a:p>
          </p:txBody>
        </p:sp>
      </p:grpSp>
      <p:grpSp>
        <p:nvGrpSpPr>
          <p:cNvPr id="54" name="Group 53">
            <a:extLst>
              <a:ext uri="{FF2B5EF4-FFF2-40B4-BE49-F238E27FC236}">
                <a16:creationId xmlns:a16="http://schemas.microsoft.com/office/drawing/2014/main" id="{49A2C6EC-ED7B-E742-B0A6-4CEA8EBD55FC}"/>
              </a:ext>
            </a:extLst>
          </p:cNvPr>
          <p:cNvGrpSpPr/>
          <p:nvPr/>
        </p:nvGrpSpPr>
        <p:grpSpPr>
          <a:xfrm>
            <a:off x="6696035" y="4528479"/>
            <a:ext cx="1848785" cy="1127072"/>
            <a:chOff x="6483392" y="4870126"/>
            <a:chExt cx="1779792" cy="1085012"/>
          </a:xfrm>
        </p:grpSpPr>
        <p:pic>
          <p:nvPicPr>
            <p:cNvPr id="11" name="Image 7" descr="Une image contenant extérieur, route, vache, camion&#10;&#10;Description générée automatiquement">
              <a:extLst>
                <a:ext uri="{FF2B5EF4-FFF2-40B4-BE49-F238E27FC236}">
                  <a16:creationId xmlns:a16="http://schemas.microsoft.com/office/drawing/2014/main" id="{4B7A5189-A8BE-A74F-BD1B-2B1ADA3897BB}"/>
                </a:ext>
              </a:extLst>
            </p:cNvPr>
            <p:cNvPicPr>
              <a:picLocks noChangeAspect="1"/>
            </p:cNvPicPr>
            <p:nvPr/>
          </p:nvPicPr>
          <p:blipFill rotWithShape="1">
            <a:blip r:embed="rId8"/>
            <a:srcRect l="1" t="2" r="538" b="18924"/>
            <a:stretch/>
          </p:blipFill>
          <p:spPr>
            <a:xfrm>
              <a:off x="6488389" y="4870126"/>
              <a:ext cx="1774795" cy="1085012"/>
            </a:xfrm>
            <a:prstGeom prst="rect">
              <a:avLst/>
            </a:prstGeom>
            <a:ln>
              <a:noFill/>
            </a:ln>
          </p:spPr>
        </p:pic>
        <p:sp>
          <p:nvSpPr>
            <p:cNvPr id="22" name="ZoneTexte 58">
              <a:extLst>
                <a:ext uri="{FF2B5EF4-FFF2-40B4-BE49-F238E27FC236}">
                  <a16:creationId xmlns:a16="http://schemas.microsoft.com/office/drawing/2014/main" id="{4FEBF3BE-A1F7-C14A-9283-519BA9B12C66}"/>
                </a:ext>
              </a:extLst>
            </p:cNvPr>
            <p:cNvSpPr txBox="1"/>
            <p:nvPr/>
          </p:nvSpPr>
          <p:spPr>
            <a:xfrm>
              <a:off x="6483392" y="5708917"/>
              <a:ext cx="1774795" cy="246221"/>
            </a:xfrm>
            <a:prstGeom prst="rect">
              <a:avLst/>
            </a:prstGeom>
            <a:solidFill>
              <a:schemeClr val="tx1">
                <a:alpha val="40000"/>
              </a:schemeClr>
            </a:solidFill>
          </p:spPr>
          <p:txBody>
            <a:bodyPr wrap="square" rtlCol="0">
              <a:spAutoFit/>
            </a:bodyPr>
            <a:lstStyle/>
            <a:p>
              <a:pPr algn="ctr"/>
              <a:r>
                <a:rPr lang="fr-FR" sz="1000" dirty="0">
                  <a:solidFill>
                    <a:schemeClr val="bg1"/>
                  </a:solidFill>
                </a:rPr>
                <a:t>Accident Majeur</a:t>
              </a:r>
            </a:p>
          </p:txBody>
        </p:sp>
      </p:grpSp>
      <p:sp>
        <p:nvSpPr>
          <p:cNvPr id="24" name="ZoneTexte 99">
            <a:extLst>
              <a:ext uri="{FF2B5EF4-FFF2-40B4-BE49-F238E27FC236}">
                <a16:creationId xmlns:a16="http://schemas.microsoft.com/office/drawing/2014/main" id="{2966EEC2-A844-A140-A917-5D2D880B23A7}"/>
              </a:ext>
            </a:extLst>
          </p:cNvPr>
          <p:cNvSpPr txBox="1"/>
          <p:nvPr/>
        </p:nvSpPr>
        <p:spPr>
          <a:xfrm>
            <a:off x="225087" y="294134"/>
            <a:ext cx="2865716" cy="292388"/>
          </a:xfrm>
          <a:prstGeom prst="rect">
            <a:avLst/>
          </a:prstGeom>
          <a:noFill/>
        </p:spPr>
        <p:txBody>
          <a:bodyPr wrap="square" rtlCol="0">
            <a:spAutoFit/>
          </a:bodyPr>
          <a:lstStyle/>
          <a:p>
            <a:pPr algn="ctr"/>
            <a:r>
              <a:rPr lang="fr-FR" sz="1300" b="1" dirty="0">
                <a:solidFill>
                  <a:schemeClr val="bg1"/>
                </a:solidFill>
              </a:rPr>
              <a:t>Causes liées au comportement*</a:t>
            </a:r>
          </a:p>
        </p:txBody>
      </p:sp>
      <p:sp>
        <p:nvSpPr>
          <p:cNvPr id="25" name="ZoneTexte 100">
            <a:extLst>
              <a:ext uri="{FF2B5EF4-FFF2-40B4-BE49-F238E27FC236}">
                <a16:creationId xmlns:a16="http://schemas.microsoft.com/office/drawing/2014/main" id="{1F3F93F8-787D-3A4C-A37D-2DC7B0DA7721}"/>
              </a:ext>
            </a:extLst>
          </p:cNvPr>
          <p:cNvSpPr txBox="1"/>
          <p:nvPr/>
        </p:nvSpPr>
        <p:spPr>
          <a:xfrm>
            <a:off x="6892503" y="295979"/>
            <a:ext cx="1375698" cy="292388"/>
          </a:xfrm>
          <a:prstGeom prst="rect">
            <a:avLst/>
          </a:prstGeom>
          <a:noFill/>
        </p:spPr>
        <p:txBody>
          <a:bodyPr wrap="none" rtlCol="0">
            <a:spAutoFit/>
          </a:bodyPr>
          <a:lstStyle/>
          <a:p>
            <a:r>
              <a:rPr lang="fr-FR" sz="1300" b="1" dirty="0">
                <a:solidFill>
                  <a:schemeClr val="bg1"/>
                </a:solidFill>
              </a:rPr>
              <a:t>Conséquences</a:t>
            </a:r>
          </a:p>
        </p:txBody>
      </p:sp>
      <p:grpSp>
        <p:nvGrpSpPr>
          <p:cNvPr id="63" name="Group 62">
            <a:extLst>
              <a:ext uri="{FF2B5EF4-FFF2-40B4-BE49-F238E27FC236}">
                <a16:creationId xmlns:a16="http://schemas.microsoft.com/office/drawing/2014/main" id="{ADE06EAA-66D3-E546-9F04-3D4806B6D313}"/>
              </a:ext>
            </a:extLst>
          </p:cNvPr>
          <p:cNvGrpSpPr/>
          <p:nvPr/>
        </p:nvGrpSpPr>
        <p:grpSpPr>
          <a:xfrm>
            <a:off x="461371" y="941079"/>
            <a:ext cx="2393146" cy="702113"/>
            <a:chOff x="484739" y="946553"/>
            <a:chExt cx="2393146" cy="702113"/>
          </a:xfrm>
        </p:grpSpPr>
        <p:sp>
          <p:nvSpPr>
            <p:cNvPr id="58" name="Rectangle 57">
              <a:extLst>
                <a:ext uri="{FF2B5EF4-FFF2-40B4-BE49-F238E27FC236}">
                  <a16:creationId xmlns:a16="http://schemas.microsoft.com/office/drawing/2014/main" id="{C7BF835A-2B40-234B-B7AF-AB4DF89202A6}"/>
                </a:ext>
              </a:extLst>
            </p:cNvPr>
            <p:cNvSpPr/>
            <p:nvPr/>
          </p:nvSpPr>
          <p:spPr>
            <a:xfrm>
              <a:off x="484739" y="946553"/>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Rectangle 4">
              <a:extLst>
                <a:ext uri="{FF2B5EF4-FFF2-40B4-BE49-F238E27FC236}">
                  <a16:creationId xmlns:a16="http://schemas.microsoft.com/office/drawing/2014/main" id="{4E3FBCCA-5A1D-F04E-8D4E-7ADE4FFE03C0}"/>
                </a:ext>
              </a:extLst>
            </p:cNvPr>
            <p:cNvSpPr/>
            <p:nvPr/>
          </p:nvSpPr>
          <p:spPr>
            <a:xfrm>
              <a:off x="1186853" y="946553"/>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rgbClr val="414141"/>
                  </a:solidFill>
                </a:rPr>
                <a:t>Vitesse</a:t>
              </a:r>
            </a:p>
            <a:p>
              <a:pPr algn="ctr"/>
              <a:r>
                <a:rPr lang="fr-FR" sz="1200" dirty="0">
                  <a:solidFill>
                    <a:srgbClr val="414141"/>
                  </a:solidFill>
                </a:rPr>
                <a:t>40 %</a:t>
              </a:r>
            </a:p>
          </p:txBody>
        </p:sp>
        <p:pic>
          <p:nvPicPr>
            <p:cNvPr id="30" name="Picture 12">
              <a:extLst>
                <a:ext uri="{FF2B5EF4-FFF2-40B4-BE49-F238E27FC236}">
                  <a16:creationId xmlns:a16="http://schemas.microsoft.com/office/drawing/2014/main" id="{7C735655-CEA7-DC46-81C0-8BF8EF08D45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27379" y="980560"/>
              <a:ext cx="634573" cy="648579"/>
            </a:xfrm>
            <a:prstGeom prst="rect">
              <a:avLst/>
            </a:prstGeom>
          </p:spPr>
        </p:pic>
      </p:grpSp>
      <p:grpSp>
        <p:nvGrpSpPr>
          <p:cNvPr id="64" name="Group 63">
            <a:extLst>
              <a:ext uri="{FF2B5EF4-FFF2-40B4-BE49-F238E27FC236}">
                <a16:creationId xmlns:a16="http://schemas.microsoft.com/office/drawing/2014/main" id="{0BDE46BD-524D-D343-A056-719972D426D2}"/>
              </a:ext>
            </a:extLst>
          </p:cNvPr>
          <p:cNvGrpSpPr/>
          <p:nvPr/>
        </p:nvGrpSpPr>
        <p:grpSpPr>
          <a:xfrm>
            <a:off x="461371" y="1836284"/>
            <a:ext cx="2393146" cy="702644"/>
            <a:chOff x="484739" y="1841758"/>
            <a:chExt cx="2393146" cy="702644"/>
          </a:xfrm>
        </p:grpSpPr>
        <p:sp>
          <p:nvSpPr>
            <p:cNvPr id="59" name="Rectangle 58">
              <a:extLst>
                <a:ext uri="{FF2B5EF4-FFF2-40B4-BE49-F238E27FC236}">
                  <a16:creationId xmlns:a16="http://schemas.microsoft.com/office/drawing/2014/main" id="{3FD449A1-433A-3A4B-BB01-AF59E08B0BCC}"/>
                </a:ext>
              </a:extLst>
            </p:cNvPr>
            <p:cNvSpPr/>
            <p:nvPr/>
          </p:nvSpPr>
          <p:spPr>
            <a:xfrm>
              <a:off x="484739" y="1841758"/>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6" name="Image 3" descr="Une image contenant texte, ciel, signe&#10;&#10;Description générée automatiquement">
              <a:extLst>
                <a:ext uri="{FF2B5EF4-FFF2-40B4-BE49-F238E27FC236}">
                  <a16:creationId xmlns:a16="http://schemas.microsoft.com/office/drawing/2014/main" id="{6D5DB264-04D0-0949-8E8A-D1EFA36F2C59}"/>
                </a:ext>
              </a:extLst>
            </p:cNvPr>
            <p:cNvPicPr>
              <a:picLocks noChangeAspect="1"/>
            </p:cNvPicPr>
            <p:nvPr/>
          </p:nvPicPr>
          <p:blipFill>
            <a:blip r:embed="rId10"/>
            <a:stretch>
              <a:fillRect/>
            </a:stretch>
          </p:blipFill>
          <p:spPr>
            <a:xfrm>
              <a:off x="566475" y="1921453"/>
              <a:ext cx="556382" cy="542721"/>
            </a:xfrm>
            <a:prstGeom prst="rect">
              <a:avLst/>
            </a:prstGeom>
          </p:spPr>
        </p:pic>
        <p:sp>
          <p:nvSpPr>
            <p:cNvPr id="32" name="Rectangle 31">
              <a:extLst>
                <a:ext uri="{FF2B5EF4-FFF2-40B4-BE49-F238E27FC236}">
                  <a16:creationId xmlns:a16="http://schemas.microsoft.com/office/drawing/2014/main" id="{CF6CDB9C-6FF3-D34F-B6BC-25E4A39235C1}"/>
                </a:ext>
              </a:extLst>
            </p:cNvPr>
            <p:cNvSpPr/>
            <p:nvPr/>
          </p:nvSpPr>
          <p:spPr>
            <a:xfrm>
              <a:off x="1186853" y="1842289"/>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n-GB" sz="1200" dirty="0">
                  <a:solidFill>
                    <a:srgbClr val="414141"/>
                  </a:solidFill>
                </a:rPr>
                <a:t>Fatigue</a:t>
              </a:r>
            </a:p>
            <a:p>
              <a:pPr algn="ctr" defTabSz="444500">
                <a:lnSpc>
                  <a:spcPct val="90000"/>
                </a:lnSpc>
                <a:spcBef>
                  <a:spcPct val="0"/>
                </a:spcBef>
                <a:spcAft>
                  <a:spcPct val="35000"/>
                </a:spcAft>
              </a:pPr>
              <a:r>
                <a:rPr lang="en-GB" sz="1200" dirty="0">
                  <a:solidFill>
                    <a:srgbClr val="414141"/>
                  </a:solidFill>
                </a:rPr>
                <a:t>20%</a:t>
              </a:r>
            </a:p>
          </p:txBody>
        </p:sp>
      </p:grpSp>
      <p:grpSp>
        <p:nvGrpSpPr>
          <p:cNvPr id="65" name="Group 64">
            <a:extLst>
              <a:ext uri="{FF2B5EF4-FFF2-40B4-BE49-F238E27FC236}">
                <a16:creationId xmlns:a16="http://schemas.microsoft.com/office/drawing/2014/main" id="{C07F9D7B-CDCC-4544-ADFC-C1836723A98D}"/>
              </a:ext>
            </a:extLst>
          </p:cNvPr>
          <p:cNvGrpSpPr/>
          <p:nvPr/>
        </p:nvGrpSpPr>
        <p:grpSpPr>
          <a:xfrm>
            <a:off x="461371" y="2732549"/>
            <a:ext cx="2393146" cy="702115"/>
            <a:chOff x="484739" y="2738023"/>
            <a:chExt cx="2393146" cy="702115"/>
          </a:xfrm>
        </p:grpSpPr>
        <p:sp>
          <p:nvSpPr>
            <p:cNvPr id="60" name="Rectangle 59">
              <a:extLst>
                <a:ext uri="{FF2B5EF4-FFF2-40B4-BE49-F238E27FC236}">
                  <a16:creationId xmlns:a16="http://schemas.microsoft.com/office/drawing/2014/main" id="{5FE120EB-7E0A-1048-8F88-FA97C3FD9636}"/>
                </a:ext>
              </a:extLst>
            </p:cNvPr>
            <p:cNvSpPr/>
            <p:nvPr/>
          </p:nvSpPr>
          <p:spPr>
            <a:xfrm>
              <a:off x="484739" y="2738023"/>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8" name="Image 2" descr="Une image contenant texte, signe, ciel, jaune&#10;&#10;Description générée automatiquement">
              <a:extLst>
                <a:ext uri="{FF2B5EF4-FFF2-40B4-BE49-F238E27FC236}">
                  <a16:creationId xmlns:a16="http://schemas.microsoft.com/office/drawing/2014/main" id="{6E07FAC9-512A-C242-A1AD-28B557A4E8DF}"/>
                </a:ext>
              </a:extLst>
            </p:cNvPr>
            <p:cNvPicPr>
              <a:picLocks noChangeAspect="1"/>
            </p:cNvPicPr>
            <p:nvPr/>
          </p:nvPicPr>
          <p:blipFill>
            <a:blip r:embed="rId11"/>
            <a:stretch>
              <a:fillRect/>
            </a:stretch>
          </p:blipFill>
          <p:spPr>
            <a:xfrm>
              <a:off x="562910" y="2817718"/>
              <a:ext cx="545772" cy="542721"/>
            </a:xfrm>
            <a:prstGeom prst="rect">
              <a:avLst/>
            </a:prstGeom>
          </p:spPr>
        </p:pic>
        <p:sp>
          <p:nvSpPr>
            <p:cNvPr id="33" name="Rectangle 32">
              <a:extLst>
                <a:ext uri="{FF2B5EF4-FFF2-40B4-BE49-F238E27FC236}">
                  <a16:creationId xmlns:a16="http://schemas.microsoft.com/office/drawing/2014/main" id="{1B11A15D-BAE4-7D4E-AF3C-24A4465E5392}"/>
                </a:ext>
              </a:extLst>
            </p:cNvPr>
            <p:cNvSpPr/>
            <p:nvPr/>
          </p:nvSpPr>
          <p:spPr>
            <a:xfrm>
              <a:off x="1186853" y="2738025"/>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n-GB" sz="1200" dirty="0">
                  <a:solidFill>
                    <a:srgbClr val="414141"/>
                  </a:solidFill>
                </a:rPr>
                <a:t>Manoeuvre </a:t>
              </a:r>
              <a:r>
                <a:rPr lang="en-GB" sz="1200" dirty="0" err="1">
                  <a:solidFill>
                    <a:srgbClr val="414141"/>
                  </a:solidFill>
                </a:rPr>
                <a:t>dangereuse</a:t>
              </a:r>
              <a:r>
                <a:rPr lang="en-GB" sz="1200" dirty="0">
                  <a:solidFill>
                    <a:srgbClr val="414141"/>
                  </a:solidFill>
                </a:rPr>
                <a:t>** </a:t>
              </a:r>
            </a:p>
            <a:p>
              <a:pPr algn="ctr" defTabSz="444500">
                <a:lnSpc>
                  <a:spcPct val="90000"/>
                </a:lnSpc>
                <a:spcBef>
                  <a:spcPct val="0"/>
                </a:spcBef>
                <a:spcAft>
                  <a:spcPct val="35000"/>
                </a:spcAft>
              </a:pPr>
              <a:r>
                <a:rPr lang="en-GB" sz="1200" dirty="0">
                  <a:solidFill>
                    <a:srgbClr val="414141"/>
                  </a:solidFill>
                </a:rPr>
                <a:t>10%</a:t>
              </a:r>
              <a:endParaRPr lang="en-GB" sz="1200" dirty="0">
                <a:solidFill>
                  <a:srgbClr val="414141"/>
                </a:solidFill>
                <a:cs typeface="Arial"/>
              </a:endParaRPr>
            </a:p>
          </p:txBody>
        </p:sp>
      </p:grpSp>
      <p:grpSp>
        <p:nvGrpSpPr>
          <p:cNvPr id="66" name="Group 65">
            <a:extLst>
              <a:ext uri="{FF2B5EF4-FFF2-40B4-BE49-F238E27FC236}">
                <a16:creationId xmlns:a16="http://schemas.microsoft.com/office/drawing/2014/main" id="{D6D823ED-2A14-F242-B597-987DF142D80D}"/>
              </a:ext>
            </a:extLst>
          </p:cNvPr>
          <p:cNvGrpSpPr/>
          <p:nvPr/>
        </p:nvGrpSpPr>
        <p:grpSpPr>
          <a:xfrm>
            <a:off x="461371" y="3628285"/>
            <a:ext cx="2393146" cy="702115"/>
            <a:chOff x="484739" y="3633759"/>
            <a:chExt cx="2393146" cy="702115"/>
          </a:xfrm>
        </p:grpSpPr>
        <p:sp>
          <p:nvSpPr>
            <p:cNvPr id="61" name="Rectangle 60">
              <a:extLst>
                <a:ext uri="{FF2B5EF4-FFF2-40B4-BE49-F238E27FC236}">
                  <a16:creationId xmlns:a16="http://schemas.microsoft.com/office/drawing/2014/main" id="{222B305B-C90C-104D-B558-22D7B16C9F35}"/>
                </a:ext>
              </a:extLst>
            </p:cNvPr>
            <p:cNvSpPr/>
            <p:nvPr/>
          </p:nvSpPr>
          <p:spPr>
            <a:xfrm>
              <a:off x="484739" y="3633759"/>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9" name="Image 21" descr="Une image contenant texte, ciel, signe&#10;&#10;Description générée automatiquement">
              <a:extLst>
                <a:ext uri="{FF2B5EF4-FFF2-40B4-BE49-F238E27FC236}">
                  <a16:creationId xmlns:a16="http://schemas.microsoft.com/office/drawing/2014/main" id="{7C0D51EA-FC5E-B24F-A347-FD045840E8DF}"/>
                </a:ext>
              </a:extLst>
            </p:cNvPr>
            <p:cNvPicPr>
              <a:picLocks noChangeAspect="1"/>
            </p:cNvPicPr>
            <p:nvPr/>
          </p:nvPicPr>
          <p:blipFill>
            <a:blip r:embed="rId12"/>
            <a:stretch>
              <a:fillRect/>
            </a:stretch>
          </p:blipFill>
          <p:spPr>
            <a:xfrm>
              <a:off x="565298" y="3718891"/>
              <a:ext cx="540997" cy="531853"/>
            </a:xfrm>
            <a:prstGeom prst="rect">
              <a:avLst/>
            </a:prstGeom>
          </p:spPr>
        </p:pic>
        <p:sp>
          <p:nvSpPr>
            <p:cNvPr id="34" name="Rectangle 33">
              <a:extLst>
                <a:ext uri="{FF2B5EF4-FFF2-40B4-BE49-F238E27FC236}">
                  <a16:creationId xmlns:a16="http://schemas.microsoft.com/office/drawing/2014/main" id="{E481DCB5-9E12-2141-9A79-F827B889E1D8}"/>
                </a:ext>
              </a:extLst>
            </p:cNvPr>
            <p:cNvSpPr/>
            <p:nvPr/>
          </p:nvSpPr>
          <p:spPr>
            <a:xfrm>
              <a:off x="1186853" y="3633761"/>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n-GB" sz="1200" dirty="0" err="1">
                  <a:solidFill>
                    <a:srgbClr val="414141"/>
                  </a:solidFill>
                </a:rPr>
                <a:t>Perte</a:t>
              </a:r>
              <a:r>
                <a:rPr lang="en-GB" sz="1200" dirty="0">
                  <a:solidFill>
                    <a:srgbClr val="414141"/>
                  </a:solidFill>
                </a:rPr>
                <a:t> de </a:t>
              </a:r>
              <a:r>
                <a:rPr lang="en-GB" sz="1200" dirty="0" err="1">
                  <a:solidFill>
                    <a:srgbClr val="414141"/>
                  </a:solidFill>
                </a:rPr>
                <a:t>contrôle</a:t>
              </a:r>
              <a:r>
                <a:rPr lang="en-GB" sz="1200" dirty="0">
                  <a:solidFill>
                    <a:srgbClr val="414141"/>
                  </a:solidFill>
                </a:rPr>
                <a:t>**</a:t>
              </a:r>
            </a:p>
            <a:p>
              <a:pPr algn="ctr" defTabSz="444500">
                <a:lnSpc>
                  <a:spcPct val="90000"/>
                </a:lnSpc>
                <a:spcBef>
                  <a:spcPct val="0"/>
                </a:spcBef>
                <a:spcAft>
                  <a:spcPct val="35000"/>
                </a:spcAft>
              </a:pPr>
              <a:r>
                <a:rPr lang="en-GB" sz="1200" dirty="0">
                  <a:solidFill>
                    <a:srgbClr val="414141"/>
                  </a:solidFill>
                </a:rPr>
                <a:t>10%</a:t>
              </a:r>
              <a:endParaRPr lang="fr-FR" sz="1200" dirty="0">
                <a:solidFill>
                  <a:srgbClr val="414141"/>
                </a:solidFill>
                <a:cs typeface="Arial"/>
              </a:endParaRPr>
            </a:p>
          </p:txBody>
        </p:sp>
      </p:grpSp>
      <p:grpSp>
        <p:nvGrpSpPr>
          <p:cNvPr id="67" name="Group 66">
            <a:extLst>
              <a:ext uri="{FF2B5EF4-FFF2-40B4-BE49-F238E27FC236}">
                <a16:creationId xmlns:a16="http://schemas.microsoft.com/office/drawing/2014/main" id="{26AD7DF7-FEB4-3F43-884D-5FB04E2BD4DA}"/>
              </a:ext>
            </a:extLst>
          </p:cNvPr>
          <p:cNvGrpSpPr/>
          <p:nvPr/>
        </p:nvGrpSpPr>
        <p:grpSpPr>
          <a:xfrm>
            <a:off x="461371" y="4524019"/>
            <a:ext cx="2393146" cy="702115"/>
            <a:chOff x="484739" y="4529493"/>
            <a:chExt cx="2393146" cy="702115"/>
          </a:xfrm>
        </p:grpSpPr>
        <p:sp>
          <p:nvSpPr>
            <p:cNvPr id="62" name="Rectangle 61">
              <a:extLst>
                <a:ext uri="{FF2B5EF4-FFF2-40B4-BE49-F238E27FC236}">
                  <a16:creationId xmlns:a16="http://schemas.microsoft.com/office/drawing/2014/main" id="{39B3E1CD-3C78-4347-B0D9-E6E95FF2E338}"/>
                </a:ext>
              </a:extLst>
            </p:cNvPr>
            <p:cNvSpPr/>
            <p:nvPr/>
          </p:nvSpPr>
          <p:spPr>
            <a:xfrm>
              <a:off x="484739" y="4529493"/>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7" name="Picture 6">
              <a:extLst>
                <a:ext uri="{FF2B5EF4-FFF2-40B4-BE49-F238E27FC236}">
                  <a16:creationId xmlns:a16="http://schemas.microsoft.com/office/drawing/2014/main" id="{5C4F6673-2036-A946-8CE1-7FEC0012EBA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505074" y="4543180"/>
              <a:ext cx="679184" cy="674738"/>
            </a:xfrm>
            <a:prstGeom prst="rect">
              <a:avLst/>
            </a:prstGeom>
          </p:spPr>
        </p:pic>
        <p:sp>
          <p:nvSpPr>
            <p:cNvPr id="35" name="Rectangle 34">
              <a:extLst>
                <a:ext uri="{FF2B5EF4-FFF2-40B4-BE49-F238E27FC236}">
                  <a16:creationId xmlns:a16="http://schemas.microsoft.com/office/drawing/2014/main" id="{DD4229E1-6908-8D4F-B9E2-A84DE6718D74}"/>
                </a:ext>
              </a:extLst>
            </p:cNvPr>
            <p:cNvSpPr/>
            <p:nvPr/>
          </p:nvSpPr>
          <p:spPr>
            <a:xfrm>
              <a:off x="1186853" y="4529495"/>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n-GB" sz="1200" dirty="0">
                  <a:solidFill>
                    <a:srgbClr val="414141"/>
                  </a:solidFill>
                </a:rPr>
                <a:t>Distraction </a:t>
              </a:r>
            </a:p>
            <a:p>
              <a:pPr algn="ctr" defTabSz="444500">
                <a:lnSpc>
                  <a:spcPct val="90000"/>
                </a:lnSpc>
                <a:spcBef>
                  <a:spcPct val="0"/>
                </a:spcBef>
                <a:spcAft>
                  <a:spcPct val="35000"/>
                </a:spcAft>
              </a:pPr>
              <a:r>
                <a:rPr lang="en-GB" sz="1200" dirty="0">
                  <a:solidFill>
                    <a:srgbClr val="414141"/>
                  </a:solidFill>
                </a:rPr>
                <a:t> 6%</a:t>
              </a:r>
            </a:p>
          </p:txBody>
        </p:sp>
      </p:grpSp>
      <p:sp>
        <p:nvSpPr>
          <p:cNvPr id="42" name="ZoneTexte 7">
            <a:extLst>
              <a:ext uri="{FF2B5EF4-FFF2-40B4-BE49-F238E27FC236}">
                <a16:creationId xmlns:a16="http://schemas.microsoft.com/office/drawing/2014/main" id="{3EBA55C9-A930-D543-83B6-BF82737875E5}"/>
              </a:ext>
            </a:extLst>
          </p:cNvPr>
          <p:cNvSpPr txBox="1"/>
          <p:nvPr/>
        </p:nvSpPr>
        <p:spPr>
          <a:xfrm>
            <a:off x="428538" y="5885952"/>
            <a:ext cx="5062796" cy="400110"/>
          </a:xfrm>
          <a:prstGeom prst="rect">
            <a:avLst/>
          </a:prstGeom>
          <a:noFill/>
        </p:spPr>
        <p:txBody>
          <a:bodyPr wrap="square" lIns="91440" tIns="45720" rIns="91440" bIns="45720" rtlCol="0" anchor="t">
            <a:spAutoFit/>
          </a:bodyPr>
          <a:lstStyle/>
          <a:p>
            <a:r>
              <a:rPr lang="fr-FR" sz="1000" dirty="0">
                <a:solidFill>
                  <a:srgbClr val="414141"/>
                </a:solidFill>
              </a:rPr>
              <a:t>* Données internes SVAR de 2019 &amp; 2020</a:t>
            </a:r>
          </a:p>
          <a:p>
            <a:r>
              <a:rPr lang="fr-FR" sz="1000" dirty="0">
                <a:solidFill>
                  <a:srgbClr val="414141"/>
                </a:solidFill>
              </a:rPr>
              <a:t>** Hors événements liés à la vitesse, à la fatigue et à la distraction</a:t>
            </a:r>
            <a:endParaRPr lang="fr-FR" sz="1000" dirty="0">
              <a:solidFill>
                <a:srgbClr val="414141"/>
              </a:solidFill>
              <a:cs typeface="Arial"/>
            </a:endParaRPr>
          </a:p>
        </p:txBody>
      </p:sp>
    </p:spTree>
    <p:extLst>
      <p:ext uri="{BB962C8B-B14F-4D97-AF65-F5344CB8AC3E}">
        <p14:creationId xmlns:p14="http://schemas.microsoft.com/office/powerpoint/2010/main" val="3760205130"/>
      </p:ext>
    </p:extLst>
  </p:cSld>
  <p:clrMapOvr>
    <a:masterClrMapping/>
  </p:clrMapOvr>
  <p:transition spd="med">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ags/tag4.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heme/theme1.xml><?xml version="1.0" encoding="utf-8"?>
<a:theme xmlns:a="http://schemas.openxmlformats.org/drawingml/2006/main" name="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955F575E6FBF488A25E5A5323B8B7E" ma:contentTypeVersion="10" ma:contentTypeDescription="Crée un document." ma:contentTypeScope="" ma:versionID="9ff54c3f43e8d115f6d91d67b5014544">
  <xsd:schema xmlns:xsd="http://www.w3.org/2001/XMLSchema" xmlns:xs="http://www.w3.org/2001/XMLSchema" xmlns:p="http://schemas.microsoft.com/office/2006/metadata/properties" xmlns:ns2="5ba28ff4-885b-4ccb-b726-6c5540a883ee" targetNamespace="http://schemas.microsoft.com/office/2006/metadata/properties" ma:root="true" ma:fieldsID="414cf9932a6406a38c7734a29aac8fb5" ns2:_="">
    <xsd:import namespace="5ba28ff4-885b-4ccb-b726-6c5540a883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28ff4-885b-4ccb-b726-6c5540a88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ECB1C-F8FF-477F-8784-A2866DB1D9A5}">
  <ds:schemaRefs>
    <ds:schemaRef ds:uri="http://purl.org/dc/elements/1.1/"/>
    <ds:schemaRef ds:uri="http://schemas.microsoft.com/office/2006/metadata/properties"/>
    <ds:schemaRef ds:uri="f2201258-d0af-4309-9acb-5494ab0fa0b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253A444-4189-4A59-ABCA-F43227CAFC2B}">
  <ds:schemaRefs>
    <ds:schemaRef ds:uri="http://schemas.microsoft.com/sharepoint/v3/contenttype/forms"/>
  </ds:schemaRefs>
</ds:datastoreItem>
</file>

<file path=customXml/itemProps3.xml><?xml version="1.0" encoding="utf-8"?>
<ds:datastoreItem xmlns:ds="http://schemas.openxmlformats.org/officeDocument/2006/customXml" ds:itemID="{354EF88E-F69D-416E-87C1-66FA3AC4C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28ff4-885b-4ccb-b726-6c5540a88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4299</TotalTime>
  <Words>1303</Words>
  <Application>Microsoft Office PowerPoint</Application>
  <PresentationFormat>Affichage à l'écran (4:3)</PresentationFormat>
  <Paragraphs>169</Paragraphs>
  <Slides>16</Slides>
  <Notes>2</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fr_total_modele_blanc</vt:lpstr>
      <vt:lpstr>1_fr_total_modele_blanc</vt:lpstr>
      <vt:lpstr>Présentation PowerPoint</vt:lpstr>
      <vt:lpstr>SafeDriver – Everywhere, Every Day</vt:lpstr>
      <vt:lpstr>Contexte</vt:lpstr>
      <vt:lpstr>Présentation PowerPoint</vt:lpstr>
      <vt:lpstr>Message de Mr Alexis Vovk Directeur de la Branche Marketing &amp; Service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Atelier</vt:lpstr>
    </vt:vector>
  </TitlesOfParts>
  <Company>Vincenti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STAND DOWN</dc:title>
  <dc:creator>Pierre PROD'HOMME</dc:creator>
  <cp:lastModifiedBy>Corentin Bonnet</cp:lastModifiedBy>
  <cp:revision>432</cp:revision>
  <dcterms:created xsi:type="dcterms:W3CDTF">2021-03-08T10:28:41Z</dcterms:created>
  <dcterms:modified xsi:type="dcterms:W3CDTF">2021-05-03T16:55:01Z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0x0101002E955F575E6FBF488A25E5A5323B8B7E</vt:lpwstr>
  </property>
  <property fmtid="{D5CDD505-2E9C-101B-9397-08002B2CF9AE}" pid="3" name="MSIP_Label_2b30ed1b-e95f-40b5-af89-828263f287a7_Enabled">
    <vt:lpwstr>true</vt:lpwstr>
  </property>
  <property fmtid="{D5CDD505-2E9C-101B-9397-08002B2CF9AE}" pid="4" name="MSIP_Label_2b30ed1b-e95f-40b5-af89-828263f287a7_SetDate">
    <vt:lpwstr>2021-03-12T10:05:36Z</vt:lpwstr>
  </property>
  <property fmtid="{D5CDD505-2E9C-101B-9397-08002B2CF9AE}" pid="5" name="MSIP_Label_2b30ed1b-e95f-40b5-af89-828263f287a7_Method">
    <vt:lpwstr>Standard</vt:lpwstr>
  </property>
  <property fmtid="{D5CDD505-2E9C-101B-9397-08002B2CF9AE}" pid="6" name="MSIP_Label_2b30ed1b-e95f-40b5-af89-828263f287a7_Name">
    <vt:lpwstr>2b30ed1b-e95f-40b5-af89-828263f287a7</vt:lpwstr>
  </property>
  <property fmtid="{D5CDD505-2E9C-101B-9397-08002B2CF9AE}" pid="7" name="MSIP_Label_2b30ed1b-e95f-40b5-af89-828263f287a7_SiteId">
    <vt:lpwstr>329e91b0-e21f-48fb-a071-456717ecc28e</vt:lpwstr>
  </property>
  <property fmtid="{D5CDD505-2E9C-101B-9397-08002B2CF9AE}" pid="8" name="MSIP_Label_2b30ed1b-e95f-40b5-af89-828263f287a7_ActionId">
    <vt:lpwstr>b4d4892e-4ed2-4d2f-b5b2-0a55d41ef8d5</vt:lpwstr>
  </property>
  <property fmtid="{D5CDD505-2E9C-101B-9397-08002B2CF9AE}" pid="9" name="MSIP_Label_2b30ed1b-e95f-40b5-af89-828263f287a7_ContentBits">
    <vt:lpwstr>2</vt:lpwstr>
  </property>
</Properties>
</file>