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838" r:id="rId5"/>
    <p:sldMasterId id="2147483849" r:id="rId6"/>
  </p:sldMasterIdLst>
  <p:notesMasterIdLst>
    <p:notesMasterId r:id="rId31"/>
  </p:notesMasterIdLst>
  <p:handoutMasterIdLst>
    <p:handoutMasterId r:id="rId32"/>
  </p:handoutMasterIdLst>
  <p:sldIdLst>
    <p:sldId id="309" r:id="rId7"/>
    <p:sldId id="516" r:id="rId8"/>
    <p:sldId id="359" r:id="rId9"/>
    <p:sldId id="813" r:id="rId10"/>
    <p:sldId id="888" r:id="rId11"/>
    <p:sldId id="919" r:id="rId12"/>
    <p:sldId id="895" r:id="rId13"/>
    <p:sldId id="913" r:id="rId14"/>
    <p:sldId id="889" r:id="rId15"/>
    <p:sldId id="927" r:id="rId16"/>
    <p:sldId id="886" r:id="rId17"/>
    <p:sldId id="934" r:id="rId18"/>
    <p:sldId id="894" r:id="rId19"/>
    <p:sldId id="935" r:id="rId20"/>
    <p:sldId id="892" r:id="rId21"/>
    <p:sldId id="936" r:id="rId22"/>
    <p:sldId id="937" r:id="rId23"/>
    <p:sldId id="901" r:id="rId24"/>
    <p:sldId id="940" r:id="rId25"/>
    <p:sldId id="941" r:id="rId26"/>
    <p:sldId id="942" r:id="rId27"/>
    <p:sldId id="945" r:id="rId28"/>
    <p:sldId id="946" r:id="rId29"/>
    <p:sldId id="947" r:id="rId30"/>
  </p:sldIdLst>
  <p:sldSz cx="12192000" cy="6858000"/>
  <p:notesSz cx="9926638" cy="67976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31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er BONTEMPS" initials="XB" lastIdx="2" clrIdx="0">
    <p:extLst>
      <p:ext uri="{19B8F6BF-5375-455C-9EA6-DF929625EA0E}">
        <p15:presenceInfo xmlns:p15="http://schemas.microsoft.com/office/powerpoint/2012/main" userId="S::xavier.bontemps@total.com::70b58733-df79-4789-90f9-5408efce6caa" providerId="AD"/>
      </p:ext>
    </p:extLst>
  </p:cmAuthor>
  <p:cmAuthor id="2" name="Alexandra PAPILLON" initials="AP" lastIdx="27" clrIdx="1">
    <p:extLst>
      <p:ext uri="{19B8F6BF-5375-455C-9EA6-DF929625EA0E}">
        <p15:presenceInfo xmlns:p15="http://schemas.microsoft.com/office/powerpoint/2012/main" userId="S::alexandra.papillon@total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F61619"/>
    <a:srgbClr val="F4C221"/>
    <a:srgbClr val="5C7987"/>
    <a:srgbClr val="00B050"/>
    <a:srgbClr val="F71416"/>
    <a:srgbClr val="D5DADE"/>
    <a:srgbClr val="EDEDED"/>
    <a:srgbClr val="E4444D"/>
    <a:srgbClr val="D2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0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840" y="108"/>
      </p:cViewPr>
      <p:guideLst>
        <p:guide pos="6576"/>
        <p:guide orient="horz" pos="2160"/>
        <p:guide orient="horz" pos="1872"/>
        <p:guide orient="horz" pos="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31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ocal\Michiel%20De%20Koster%20Local%20Docs\!%20FHOS\IOGP%20LSR\Enqu&#234;te%20RO\R&#233;sultats\Sommaire_Total%20Golden%20Rules%202021%20-%20Listing%20Brut%20FINAL%20-%20work%20cop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628659748334079"/>
          <c:y val="0.10741270039093069"/>
          <c:w val="0.5214325414731753"/>
          <c:h val="0.743168840546390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Yes definitely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5A952C-1DFF-4836-936B-E8115F4BA770}" type="VALU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BF-4AF0-A73D-FD34E2E33C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Group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Holdings</c:v>
                </c:pt>
              </c:strCache>
            </c:strRef>
          </c:cat>
          <c:val>
            <c:numRef>
              <c:f>Feuil1!$B$2:$B$11</c:f>
              <c:numCache>
                <c:formatCode>##0</c:formatCode>
                <c:ptCount val="10"/>
                <c:pt idx="0">
                  <c:v>52.662418932756857</c:v>
                </c:pt>
                <c:pt idx="1">
                  <c:v>51.636422553467277</c:v>
                </c:pt>
                <c:pt idx="2">
                  <c:v>55.082155139472675</c:v>
                </c:pt>
                <c:pt idx="5">
                  <c:v>21</c:v>
                </c:pt>
                <c:pt idx="6">
                  <c:v>55.712906340521407</c:v>
                </c:pt>
                <c:pt idx="7">
                  <c:v>62.042532146389718</c:v>
                </c:pt>
                <c:pt idx="8">
                  <c:v>30.995616781465245</c:v>
                </c:pt>
                <c:pt idx="9">
                  <c:v>27.631578947368425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06BF-4AF0-A73D-FD34E2E33CA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Yes somewhat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5682B3-89D5-4E1A-9D1E-40A00E0ECE29}" type="VALUE">
                      <a:rPr lang="en-US" sz="1400">
                        <a:solidFill>
                          <a:srgbClr val="FFFF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6BF-4AF0-A73D-FD34E2E33C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Group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Holdings</c:v>
                </c:pt>
              </c:strCache>
            </c:strRef>
          </c:cat>
          <c:val>
            <c:numRef>
              <c:f>Feuil1!$C$2:$C$11</c:f>
              <c:numCache>
                <c:formatCode>##0</c:formatCode>
                <c:ptCount val="10"/>
                <c:pt idx="0">
                  <c:v>42.240300375469339</c:v>
                </c:pt>
                <c:pt idx="1">
                  <c:v>43.46241088788075</c:v>
                </c:pt>
                <c:pt idx="2">
                  <c:v>39.358043561329772</c:v>
                </c:pt>
                <c:pt idx="5">
                  <c:v>72</c:v>
                </c:pt>
                <c:pt idx="6">
                  <c:v>39.2018023817187</c:v>
                </c:pt>
                <c:pt idx="7">
                  <c:v>34.755192878338278</c:v>
                </c:pt>
                <c:pt idx="8">
                  <c:v>61.239824671258617</c:v>
                </c:pt>
                <c:pt idx="9">
                  <c:v>62.77089783281734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06BF-4AF0-A73D-FD34E2E33CA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ST No</c:v>
                </c:pt>
              </c:strCache>
            </c:strRef>
          </c:tx>
          <c:spPr>
            <a:solidFill>
              <a:srgbClr val="B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Group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Holdings</c:v>
                </c:pt>
              </c:strCache>
            </c:strRef>
          </c:cat>
          <c:val>
            <c:numRef>
              <c:f>Feuil1!$D$2:$D$11</c:f>
              <c:numCache>
                <c:formatCode>##0</c:formatCode>
                <c:ptCount val="10"/>
                <c:pt idx="0">
                  <c:v>3.8172715894868583</c:v>
                </c:pt>
                <c:pt idx="1">
                  <c:v>3.6049902786779007</c:v>
                </c:pt>
                <c:pt idx="2">
                  <c:v>4.3179212839128773</c:v>
                </c:pt>
                <c:pt idx="5">
                  <c:v>5</c:v>
                </c:pt>
                <c:pt idx="6">
                  <c:v>3.9588027035725784</c:v>
                </c:pt>
                <c:pt idx="7">
                  <c:v>2.6088031651829873</c:v>
                </c:pt>
                <c:pt idx="8">
                  <c:v>5.3850970569818415</c:v>
                </c:pt>
                <c:pt idx="9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BF-4AF0-A73D-FD34E2E33CA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Don't want to answer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Group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Holdings</c:v>
                </c:pt>
              </c:strCache>
            </c:strRef>
          </c:cat>
          <c:val>
            <c:numRef>
              <c:f>Feuil1!$E$2:$E$11</c:f>
              <c:numCache>
                <c:formatCode>##0</c:formatCode>
                <c:ptCount val="10"/>
                <c:pt idx="0">
                  <c:v>1.2800091022869495</c:v>
                </c:pt>
                <c:pt idx="1">
                  <c:v>1.2961762799740766</c:v>
                </c:pt>
                <c:pt idx="2">
                  <c:v>1.2418800152846772</c:v>
                </c:pt>
                <c:pt idx="5">
                  <c:v>2</c:v>
                </c:pt>
                <c:pt idx="6">
                  <c:v>1.126488574187319</c:v>
                </c:pt>
                <c:pt idx="7">
                  <c:v>0.59347181008902083</c:v>
                </c:pt>
                <c:pt idx="8">
                  <c:v>2.3794614902943017</c:v>
                </c:pt>
                <c:pt idx="9">
                  <c:v>3.7151702786377707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BF-4AF0-A73D-FD34E2E33C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8545408"/>
        <c:axId val="118551296"/>
      </c:barChart>
      <c:catAx>
        <c:axId val="118545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551296"/>
        <c:crosses val="autoZero"/>
        <c:auto val="1"/>
        <c:lblAlgn val="ctr"/>
        <c:lblOffset val="100"/>
        <c:noMultiLvlLbl val="0"/>
      </c:catAx>
      <c:valAx>
        <c:axId val="118551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85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628659748334079"/>
          <c:y val="0.10741270039093069"/>
          <c:w val="0.5214325414731753"/>
          <c:h val="0.743168840546390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Yes definitely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5A952C-1DFF-4836-936B-E8115F4BA770}" type="VALUE">
                      <a: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3C-4F64-997F-7C4DE0F8B2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staff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HLD</c:v>
                </c:pt>
              </c:strCache>
            </c:strRef>
          </c:cat>
          <c:val>
            <c:numRef>
              <c:f>Feuil1!$B$2:$B$11</c:f>
              <c:numCache>
                <c:formatCode>##0</c:formatCode>
                <c:ptCount val="10"/>
                <c:pt idx="0">
                  <c:v>55.717373990215044</c:v>
                </c:pt>
                <c:pt idx="1">
                  <c:v>54.844458846403107</c:v>
                </c:pt>
                <c:pt idx="2">
                  <c:v>57.776079480320973</c:v>
                </c:pt>
                <c:pt idx="5">
                  <c:v>21</c:v>
                </c:pt>
                <c:pt idx="6">
                  <c:v>62.50402317347924</c:v>
                </c:pt>
                <c:pt idx="7">
                  <c:v>65.603363006923843</c:v>
                </c:pt>
                <c:pt idx="8">
                  <c:v>31.058234189104571</c:v>
                </c:pt>
                <c:pt idx="9">
                  <c:v>26.857585139318886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FA3C-4F64-997F-7C4DE0F8B23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Yes somewhat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5682B3-89D5-4E1A-9D1E-40A00E0ECE29}" type="VALUE">
                      <a:rPr lang="en-US" sz="1400">
                        <a:solidFill>
                          <a:srgbClr val="FFFF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3C-4F64-997F-7C4DE0F8B2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staff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HLD</c:v>
                </c:pt>
              </c:strCache>
            </c:strRef>
          </c:cat>
          <c:val>
            <c:numRef>
              <c:f>Feuil1!$C$2:$C$11</c:f>
              <c:numCache>
                <c:formatCode>##0</c:formatCode>
                <c:ptCount val="10"/>
                <c:pt idx="0">
                  <c:v>39.475480714529525</c:v>
                </c:pt>
                <c:pt idx="1">
                  <c:v>40.116655865197664</c:v>
                </c:pt>
                <c:pt idx="2">
                  <c:v>37.963316774933134</c:v>
                </c:pt>
                <c:pt idx="5">
                  <c:v>72</c:v>
                </c:pt>
                <c:pt idx="6">
                  <c:v>34.6636626971355</c:v>
                </c:pt>
                <c:pt idx="7">
                  <c:v>31.355093966369928</c:v>
                </c:pt>
                <c:pt idx="8">
                  <c:v>57.921102066374452</c:v>
                </c:pt>
                <c:pt idx="9">
                  <c:v>60.60371517027864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FA3C-4F64-997F-7C4DE0F8B23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ST No</c:v>
                </c:pt>
              </c:strCache>
            </c:strRef>
          </c:tx>
          <c:spPr>
            <a:solidFill>
              <a:srgbClr val="B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staff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HLD</c:v>
                </c:pt>
              </c:strCache>
            </c:strRef>
          </c:cat>
          <c:val>
            <c:numRef>
              <c:f>Feuil1!$D$2:$D$11</c:f>
              <c:numCache>
                <c:formatCode>##0</c:formatCode>
                <c:ptCount val="10"/>
                <c:pt idx="0">
                  <c:v>3.8627830242348393</c:v>
                </c:pt>
                <c:pt idx="1">
                  <c:v>4.0100453661697992</c:v>
                </c:pt>
                <c:pt idx="2">
                  <c:v>3.5154757355750861</c:v>
                </c:pt>
                <c:pt idx="5">
                  <c:v>5</c:v>
                </c:pt>
                <c:pt idx="6">
                  <c:v>2.6070164145477954</c:v>
                </c:pt>
                <c:pt idx="7">
                  <c:v>2.4727992087042532</c:v>
                </c:pt>
                <c:pt idx="8">
                  <c:v>8.6412022542266751</c:v>
                </c:pt>
                <c:pt idx="9">
                  <c:v>8.9783281733746119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3C-4F64-997F-7C4DE0F8B236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Don't want to answer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Feuil1!$A$2:$A$11</c:f>
              <c:strCache>
                <c:ptCount val="10"/>
                <c:pt idx="0">
                  <c:v>GLOBAL</c:v>
                </c:pt>
                <c:pt idx="1">
                  <c:v>Total staff</c:v>
                </c:pt>
                <c:pt idx="2">
                  <c:v>Contractors</c:v>
                </c:pt>
                <c:pt idx="5">
                  <c:v>RP</c:v>
                </c:pt>
                <c:pt idx="6">
                  <c:v>EP</c:v>
                </c:pt>
                <c:pt idx="7">
                  <c:v>MS</c:v>
                </c:pt>
                <c:pt idx="8">
                  <c:v>GRP</c:v>
                </c:pt>
                <c:pt idx="9">
                  <c:v>HLD</c:v>
                </c:pt>
              </c:strCache>
            </c:strRef>
          </c:cat>
          <c:val>
            <c:numRef>
              <c:f>Feuil1!$E$2:$E$11</c:f>
              <c:numCache>
                <c:formatCode>##0</c:formatCode>
                <c:ptCount val="10"/>
                <c:pt idx="0">
                  <c:v>0.944362271020594</c:v>
                </c:pt>
                <c:pt idx="1">
                  <c:v>1.0288399222294231</c:v>
                </c:pt>
                <c:pt idx="2">
                  <c:v>0.74512800917080624</c:v>
                </c:pt>
                <c:pt idx="5">
                  <c:v>0.83416750083416746</c:v>
                </c:pt>
                <c:pt idx="6">
                  <c:v>0.22529771483746378</c:v>
                </c:pt>
                <c:pt idx="7">
                  <c:v>0.56874381800197826</c:v>
                </c:pt>
                <c:pt idx="8">
                  <c:v>2.3794614902943017</c:v>
                </c:pt>
                <c:pt idx="9">
                  <c:v>3.560371517027864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3C-4F64-997F-7C4DE0F8B2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8545408"/>
        <c:axId val="118551296"/>
      </c:barChart>
      <c:catAx>
        <c:axId val="11854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C7987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defRPr>
            </a:pPr>
            <a:endParaRPr lang="fr-FR"/>
          </a:p>
        </c:txPr>
        <c:crossAx val="118551296"/>
        <c:crosses val="autoZero"/>
        <c:auto val="1"/>
        <c:lblAlgn val="ctr"/>
        <c:lblOffset val="100"/>
        <c:noMultiLvlLbl val="0"/>
      </c:catAx>
      <c:valAx>
        <c:axId val="118551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85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9426250012926E-2"/>
          <c:y val="1.290497399006112E-2"/>
          <c:w val="0.94375973156341075"/>
          <c:h val="0.91530294374876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'Matrice (2)'!$D$106</c:f>
              <c:strCache>
                <c:ptCount val="1"/>
                <c:pt idx="0">
                  <c:v>Easy to comply with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'Matrice (2)'!$C$107:$C$118</c:f>
              <c:numCache>
                <c:formatCode>0</c:formatCode>
                <c:ptCount val="12"/>
                <c:pt idx="0">
                  <c:v>80.677615031809438</c:v>
                </c:pt>
                <c:pt idx="1">
                  <c:v>81.654022865690777</c:v>
                </c:pt>
                <c:pt idx="2">
                  <c:v>75.026567481402765</c:v>
                </c:pt>
                <c:pt idx="3">
                  <c:v>78.751006531269567</c:v>
                </c:pt>
                <c:pt idx="4">
                  <c:v>75.670699631772749</c:v>
                </c:pt>
                <c:pt idx="5">
                  <c:v>81.428571428571431</c:v>
                </c:pt>
                <c:pt idx="6">
                  <c:v>79.492785308264104</c:v>
                </c:pt>
                <c:pt idx="7">
                  <c:v>77.079482439926068</c:v>
                </c:pt>
                <c:pt idx="8">
                  <c:v>76.699909338168624</c:v>
                </c:pt>
                <c:pt idx="9">
                  <c:v>80.433159073935784</c:v>
                </c:pt>
                <c:pt idx="10" formatCode="0.0">
                  <c:v>69.542709232096627</c:v>
                </c:pt>
                <c:pt idx="11">
                  <c:v>70.832034901838583</c:v>
                </c:pt>
              </c:numCache>
            </c:numRef>
          </c:xVal>
          <c:yVal>
            <c:numRef>
              <c:f>'Matrice (2)'!$D$107:$D$118</c:f>
              <c:numCache>
                <c:formatCode>0</c:formatCode>
                <c:ptCount val="12"/>
                <c:pt idx="0">
                  <c:v>57.907974552448579</c:v>
                </c:pt>
                <c:pt idx="1">
                  <c:v>67.229404850945613</c:v>
                </c:pt>
                <c:pt idx="2">
                  <c:v>51.895147006730426</c:v>
                </c:pt>
                <c:pt idx="3">
                  <c:v>72.327100295249167</c:v>
                </c:pt>
                <c:pt idx="4">
                  <c:v>58.824302998421885</c:v>
                </c:pt>
                <c:pt idx="5">
                  <c:v>54.102564102564102</c:v>
                </c:pt>
                <c:pt idx="6">
                  <c:v>51.202448622649754</c:v>
                </c:pt>
                <c:pt idx="7">
                  <c:v>54.306839186691313</c:v>
                </c:pt>
                <c:pt idx="8">
                  <c:v>52.402538531278331</c:v>
                </c:pt>
                <c:pt idx="9">
                  <c:v>51.13890963405526</c:v>
                </c:pt>
                <c:pt idx="10">
                  <c:v>38.54616048317515</c:v>
                </c:pt>
                <c:pt idx="11">
                  <c:v>38.54783421626675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F8-41DF-9654-E74E60397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1848607"/>
        <c:axId val="1898781759"/>
      </c:scatterChart>
      <c:valAx>
        <c:axId val="1901848607"/>
        <c:scaling>
          <c:orientation val="minMax"/>
          <c:max val="85"/>
          <c:min val="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8781759"/>
        <c:crosses val="autoZero"/>
        <c:crossBetween val="midCat"/>
      </c:valAx>
      <c:valAx>
        <c:axId val="1898781759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1848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09996379449931"/>
          <c:y val="0.10741270039093069"/>
          <c:w val="0.43487579614811445"/>
          <c:h val="0.84791182890687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% YES</c:v>
                </c:pt>
              </c:strCache>
            </c:strRef>
          </c:tx>
          <c:spPr>
            <a:solidFill>
              <a:srgbClr val="F8911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9752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4-497D-988A-DC1306696C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5A952C-1DFF-4836-936B-E8115F4BA770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04-497D-988A-DC1306696C92}"/>
                </c:ext>
              </c:extLst>
            </c:dLbl>
            <c:dLbl>
              <c:idx val="6"/>
              <c:layout>
                <c:manualLayout>
                  <c:x val="-2.4283585348027135E-2"/>
                  <c:y val="2.9095287754687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4-497D-988A-DC1306696C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8"/>
                <c:pt idx="0">
                  <c:v>I was not sure the situation was dangerous</c:v>
                </c:pt>
                <c:pt idx="1">
                  <c:v>It was not my role to intervene</c:v>
                </c:pt>
                <c:pt idx="2">
                  <c:v>I did not dare to intervene because it implicated my colleagues</c:v>
                </c:pt>
                <c:pt idx="3">
                  <c:v>I did not dare to intervene because it challenged my hierarchy</c:v>
                </c:pt>
                <c:pt idx="4">
                  <c:v>I did not want to disrupt the activities (planning pressure)</c:v>
                </c:pt>
                <c:pt idx="5">
                  <c:v>I did not dare to intervene because it implicated my client</c:v>
                </c:pt>
                <c:pt idx="6">
                  <c:v>I did not have the time</c:v>
                </c:pt>
                <c:pt idx="7">
                  <c:v>Other: please explain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8"/>
                <c:pt idx="0">
                  <c:v>51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  <c:pt idx="4">
                  <c:v>12</c:v>
                </c:pt>
                <c:pt idx="5">
                  <c:v>10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CF04-497D-988A-DC1306696C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8545408"/>
        <c:axId val="118551296"/>
      </c:barChart>
      <c:catAx>
        <c:axId val="11854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C7987"/>
                </a:solidFill>
                <a:latin typeface="+mj-lt"/>
                <a:ea typeface="Malgun Gothic" panose="020B0503020000020004" pitchFamily="34" charset="-127"/>
                <a:cs typeface="+mn-cs"/>
              </a:defRPr>
            </a:pPr>
            <a:endParaRPr lang="fr-FR"/>
          </a:p>
        </c:txPr>
        <c:crossAx val="118551296"/>
        <c:crosses val="autoZero"/>
        <c:auto val="1"/>
        <c:lblAlgn val="ctr"/>
        <c:lblOffset val="100"/>
        <c:noMultiLvlLbl val="0"/>
      </c:catAx>
      <c:valAx>
        <c:axId val="1185512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85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Feuil1!$A$2:$A$7</cx:f>
        <cx:lvl ptCount="6">
          <cx:pt idx="0">All requirements are clear (%)</cx:pt>
          <cx:pt idx="1">All requirements are clear (%)</cx:pt>
          <cx:pt idx="2">Definitely prevents accidents (%)</cx:pt>
          <cx:pt idx="3">Definitely prevents accidents (%)</cx:pt>
          <cx:pt idx="4">Very easy to follow on site (%)</cx:pt>
          <cx:pt idx="5">Very easy to follow on site (%)</cx:pt>
        </cx:lvl>
      </cx:strDim>
      <cx:numDim type="val">
        <cx:f>Feuil1!$B$2:$B$7</cx:f>
        <cx:lvl ptCount="6" formatCode="Standard">
          <cx:pt idx="0">84</cx:pt>
          <cx:pt idx="1">94</cx:pt>
          <cx:pt idx="2">70</cx:pt>
          <cx:pt idx="3">82</cx:pt>
          <cx:pt idx="4">39</cx:pt>
          <cx:pt idx="5">72</cx:pt>
        </cx:lvl>
      </cx:numDim>
    </cx:data>
  </cx:chartData>
  <cx:chart>
    <cx:plotArea>
      <cx:plotAreaRegion>
        <cx:series layoutId="boxWhisker" uniqueId="{16F9F28D-3098-4961-8CB8-A8D7A245E4D0}" formatIdx="0">
          <cx:tx>
            <cx:txData>
              <cx:f>Feuil1!$B$1</cx:f>
              <cx:v>Série 1</cx:v>
            </cx:txData>
          </cx:tx>
          <cx:spPr>
            <a:solidFill>
              <a:srgbClr val="FFC000"/>
            </a:solidFill>
            <a:ln>
              <a:noFill/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 hidden="1">
        <cx:valScaling max="100" min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fr-FR" sz="14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Feuil1!$A$2:$A$8</cx:f>
        <cx:lvl ptCount="7">
          <cx:pt idx="0">Discuss the rules (46%)</cx:pt>
          <cx:pt idx="1">Communicate on the rules (46%)</cx:pt>
          <cx:pt idx="2">Train on the rules (43%)</cx:pt>
          <cx:pt idx="3">Check compliance with the rules (40%)</cx:pt>
          <cx:pt idx="4">Simplify the rules (18%)</cx:pt>
          <cx:pt idx="5">Reformu-late the rules (7%)</cx:pt>
          <cx:pt idx="6">Other sugg. (4%)</cx:pt>
        </cx:lvl>
        <cx:lvl ptCount="0"/>
        <cx:lvl ptCount="0"/>
      </cx:strDim>
      <cx:numDim type="size">
        <cx:f>Feuil1!$B$2:$B$8</cx:f>
        <cx:lvl ptCount="7" formatCode="Standard">
          <cx:pt idx="0">46</cx:pt>
          <cx:pt idx="1">46</cx:pt>
          <cx:pt idx="2">43</cx:pt>
          <cx:pt idx="3">40</cx:pt>
          <cx:pt idx="4">18</cx:pt>
          <cx:pt idx="5">7</cx:pt>
          <cx:pt idx="6">4</cx:pt>
        </cx:lvl>
      </cx:numDim>
    </cx:data>
  </cx:chartData>
  <cx:chart>
    <cx:plotArea>
      <cx:plotAreaRegion>
        <cx:series layoutId="treemap" uniqueId="{4B6E7496-171F-414F-8329-B38C3E4C7134}">
          <cx:tx>
            <cx:txData>
              <cx:f>Feuil1!$B$1</cx:f>
              <cx:v>Série 1</cx:v>
            </cx:txData>
          </cx:tx>
          <cx:dataPt idx="6">
            <cx:spPr>
              <a:solidFill>
                <a:prstClr val="white">
                  <a:lumMod val="85000"/>
                </a:prst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/>
                </a:pPr>
                <a:endParaRPr lang="fr-FR" sz="1600" b="1" i="0" u="none" strike="noStrike" baseline="0">
                  <a:solidFill>
                    <a:prstClr val="white"/>
                  </a:solidFill>
                  <a:latin typeface="Arial"/>
                </a:endParaRPr>
              </a:p>
            </cx:txPr>
            <cx:visibility seriesName="0" categoryName="1" value="0"/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fr-FR" sz="1400" b="1" i="0" u="none" strike="noStrike" baseline="0">
                      <a:solidFill>
                        <a:prstClr val="white"/>
                      </a:solidFill>
                      <a:latin typeface="Arial"/>
                    </a:rPr>
                    <a:t>Reformu-late the rules (7%)</a:t>
                  </a:r>
                </a:p>
              </cx:txPr>
              <cx:visibility seriesName="0" categoryName="1" value="0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fr-FR" sz="1200" b="1" i="0" u="none" strike="noStrike" baseline="0">
                      <a:solidFill>
                        <a:prstClr val="white"/>
                      </a:solidFill>
                      <a:latin typeface="Arial"/>
                    </a:rPr>
                    <a:t>Other sugg. (4%)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C1656-9115-4E08-8585-13603F7D59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928ED2-C6A0-4FAF-B4A7-85A71444042E}">
      <dgm:prSet phldrT="[Text]" custT="1"/>
      <dgm:spPr>
        <a:solidFill>
          <a:srgbClr val="FF9900"/>
        </a:solidFill>
      </dgm:spPr>
      <dgm:t>
        <a:bodyPr/>
        <a:lstStyle/>
        <a:p>
          <a:r>
            <a:rPr lang="fr-FR" sz="1600" b="1"/>
            <a:t>Known on site</a:t>
          </a:r>
        </a:p>
        <a:p>
          <a:r>
            <a:rPr lang="fr-FR" sz="1600" b="1"/>
            <a:t>95%</a:t>
          </a:r>
          <a:endParaRPr lang="fr-FR" sz="1100" b="1"/>
        </a:p>
      </dgm:t>
    </dgm:pt>
    <dgm:pt modelId="{E3886D81-049F-46CB-A85A-A253C88A2389}" type="parTrans" cxnId="{437D47B0-DD55-47F0-A68E-4AC7FDE57105}">
      <dgm:prSet/>
      <dgm:spPr/>
      <dgm:t>
        <a:bodyPr/>
        <a:lstStyle/>
        <a:p>
          <a:endParaRPr lang="fr-FR"/>
        </a:p>
      </dgm:t>
    </dgm:pt>
    <dgm:pt modelId="{DABF03A7-8754-41AC-89BB-41C6450F1200}" type="sibTrans" cxnId="{437D47B0-DD55-47F0-A68E-4AC7FDE57105}">
      <dgm:prSet custT="1"/>
      <dgm:spPr>
        <a:solidFill>
          <a:srgbClr val="245BA7"/>
        </a:solidFill>
      </dgm:spPr>
      <dgm:t>
        <a:bodyPr/>
        <a:lstStyle/>
        <a:p>
          <a:endParaRPr lang="fr-FR" sz="2900" b="1"/>
        </a:p>
      </dgm:t>
    </dgm:pt>
    <dgm:pt modelId="{EA49A79F-D8F3-4600-8887-AEF407A74206}">
      <dgm:prSet phldrT="[Text]" custT="1"/>
      <dgm:spPr>
        <a:solidFill>
          <a:srgbClr val="B7284D"/>
        </a:solidFill>
      </dgm:spPr>
      <dgm:t>
        <a:bodyPr/>
        <a:lstStyle/>
        <a:p>
          <a:r>
            <a:rPr lang="fr-FR" sz="1600" b="1"/>
            <a:t>Under-stood</a:t>
          </a:r>
        </a:p>
        <a:p>
          <a:r>
            <a:rPr lang="fr-FR" sz="1600" b="1"/>
            <a:t>95%</a:t>
          </a:r>
          <a:endParaRPr lang="fr-FR" sz="1000" b="1"/>
        </a:p>
      </dgm:t>
    </dgm:pt>
    <dgm:pt modelId="{F646AF3B-13AC-49E2-A5B3-851A85926F4D}" type="sibTrans" cxnId="{A7D5A04C-FE67-43D8-ABEF-62AFB1347929}">
      <dgm:prSet custT="1"/>
      <dgm:spPr>
        <a:solidFill>
          <a:srgbClr val="6DC7D9"/>
        </a:solidFill>
      </dgm:spPr>
      <dgm:t>
        <a:bodyPr/>
        <a:lstStyle/>
        <a:p>
          <a:r>
            <a:rPr lang="fr-FR" sz="1600" b="1"/>
            <a:t>Regularly applied</a:t>
          </a:r>
        </a:p>
        <a:p>
          <a:r>
            <a:rPr lang="fr-FR" sz="1600" b="1"/>
            <a:t>83%</a:t>
          </a:r>
          <a:endParaRPr lang="fr-FR" sz="1400" b="1"/>
        </a:p>
      </dgm:t>
    </dgm:pt>
    <dgm:pt modelId="{E6833E29-D36B-42FA-BCBD-396D5032D044}" type="parTrans" cxnId="{A7D5A04C-FE67-43D8-ABEF-62AFB1347929}">
      <dgm:prSet/>
      <dgm:spPr/>
      <dgm:t>
        <a:bodyPr/>
        <a:lstStyle/>
        <a:p>
          <a:endParaRPr lang="fr-FR"/>
        </a:p>
      </dgm:t>
    </dgm:pt>
    <dgm:pt modelId="{DBD320A5-E739-4972-9794-AF390D7AD7D7}">
      <dgm:prSet phldrT="[Text]" custT="1"/>
      <dgm:spPr>
        <a:solidFill>
          <a:srgbClr val="5CAC93"/>
        </a:solidFill>
      </dgm:spPr>
      <dgm:t>
        <a:bodyPr/>
        <a:lstStyle/>
        <a:p>
          <a:r>
            <a:rPr lang="fr-FR" sz="1600" b="1"/>
            <a:t>Checked</a:t>
          </a:r>
        </a:p>
        <a:p>
          <a:r>
            <a:rPr lang="fr-FR" sz="1600" b="1"/>
            <a:t>87% at least monthly</a:t>
          </a:r>
          <a:endParaRPr lang="fr-FR" sz="1000" b="1"/>
        </a:p>
      </dgm:t>
    </dgm:pt>
    <dgm:pt modelId="{22ADC271-D503-435B-9AD0-5ACE8D5E3A4E}" type="sibTrans" cxnId="{5E8ACD25-0172-45C4-A401-78019B7A09CD}">
      <dgm:prSet custT="1"/>
      <dgm:spPr>
        <a:solidFill>
          <a:srgbClr val="6B1E7D"/>
        </a:solidFill>
      </dgm:spPr>
      <dgm:t>
        <a:bodyPr/>
        <a:lstStyle/>
        <a:p>
          <a:r>
            <a:rPr lang="fr-FR" sz="1600" b="1"/>
            <a:t>Re-minded</a:t>
          </a:r>
        </a:p>
        <a:p>
          <a:r>
            <a:rPr lang="fr-FR" sz="1600" b="1"/>
            <a:t>82% at least monthly</a:t>
          </a:r>
          <a:endParaRPr lang="fr-FR" sz="2900" b="1"/>
        </a:p>
      </dgm:t>
    </dgm:pt>
    <dgm:pt modelId="{E9BC4031-E473-438B-AA62-11AAEA941E44}" type="parTrans" cxnId="{5E8ACD25-0172-45C4-A401-78019B7A09CD}">
      <dgm:prSet/>
      <dgm:spPr/>
      <dgm:t>
        <a:bodyPr/>
        <a:lstStyle/>
        <a:p>
          <a:endParaRPr lang="fr-FR"/>
        </a:p>
      </dgm:t>
    </dgm:pt>
    <dgm:pt modelId="{4A2AFF79-B6E3-4277-96BE-7B3D17B79D2D}" type="pres">
      <dgm:prSet presAssocID="{C65C1656-9115-4E08-8585-13603F7D59DE}" presName="Name0" presStyleCnt="0">
        <dgm:presLayoutVars>
          <dgm:chMax/>
          <dgm:chPref/>
          <dgm:dir/>
          <dgm:animLvl val="lvl"/>
        </dgm:presLayoutVars>
      </dgm:prSet>
      <dgm:spPr/>
    </dgm:pt>
    <dgm:pt modelId="{EE577934-EE2D-496D-A048-BBB7084C485A}" type="pres">
      <dgm:prSet presAssocID="{AF928ED2-C6A0-4FAF-B4A7-85A71444042E}" presName="composite" presStyleCnt="0"/>
      <dgm:spPr/>
    </dgm:pt>
    <dgm:pt modelId="{23B01C91-9D09-4C26-A3DC-911959A05BA4}" type="pres">
      <dgm:prSet presAssocID="{AF928ED2-C6A0-4FAF-B4A7-85A71444042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2A51469-1CBE-4165-8451-5D7946A7E564}" type="pres">
      <dgm:prSet presAssocID="{AF928ED2-C6A0-4FAF-B4A7-85A71444042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EF1ABE-C6B1-4957-9C03-BB6E3210BE4F}" type="pres">
      <dgm:prSet presAssocID="{AF928ED2-C6A0-4FAF-B4A7-85A71444042E}" presName="BalanceSpacing" presStyleCnt="0"/>
      <dgm:spPr/>
    </dgm:pt>
    <dgm:pt modelId="{085CB3E1-6907-4108-B209-880FCF7FF95C}" type="pres">
      <dgm:prSet presAssocID="{AF928ED2-C6A0-4FAF-B4A7-85A71444042E}" presName="BalanceSpacing1" presStyleCnt="0"/>
      <dgm:spPr/>
    </dgm:pt>
    <dgm:pt modelId="{26BCE874-F0CD-423B-9808-0283888CF6AE}" type="pres">
      <dgm:prSet presAssocID="{DABF03A7-8754-41AC-89BB-41C6450F1200}" presName="Accent1Text" presStyleLbl="node1" presStyleIdx="1" presStyleCnt="6"/>
      <dgm:spPr/>
    </dgm:pt>
    <dgm:pt modelId="{79930E6F-427B-4685-B11F-60477740D821}" type="pres">
      <dgm:prSet presAssocID="{DABF03A7-8754-41AC-89BB-41C6450F1200}" presName="spaceBetweenRectangles" presStyleCnt="0"/>
      <dgm:spPr/>
    </dgm:pt>
    <dgm:pt modelId="{AB8F032E-D6AA-4D21-BFD2-056DA5D3041F}" type="pres">
      <dgm:prSet presAssocID="{EA49A79F-D8F3-4600-8887-AEF407A74206}" presName="composite" presStyleCnt="0"/>
      <dgm:spPr/>
    </dgm:pt>
    <dgm:pt modelId="{68ED0576-45BF-4E35-BA24-35DC0CCD3083}" type="pres">
      <dgm:prSet presAssocID="{EA49A79F-D8F3-4600-8887-AEF407A7420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8314E51-1ED0-4417-B2C2-EEBAFAB3AF01}" type="pres">
      <dgm:prSet presAssocID="{EA49A79F-D8F3-4600-8887-AEF407A7420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7274AF-7DC8-4A02-AB53-07C5EB6E00B6}" type="pres">
      <dgm:prSet presAssocID="{EA49A79F-D8F3-4600-8887-AEF407A74206}" presName="BalanceSpacing" presStyleCnt="0"/>
      <dgm:spPr/>
    </dgm:pt>
    <dgm:pt modelId="{B69A9270-30D6-4B15-B70C-259D32167ADA}" type="pres">
      <dgm:prSet presAssocID="{EA49A79F-D8F3-4600-8887-AEF407A74206}" presName="BalanceSpacing1" presStyleCnt="0"/>
      <dgm:spPr/>
    </dgm:pt>
    <dgm:pt modelId="{08BABC35-740D-40FD-943E-F957E166E0EF}" type="pres">
      <dgm:prSet presAssocID="{F646AF3B-13AC-49E2-A5B3-851A85926F4D}" presName="Accent1Text" presStyleLbl="node1" presStyleIdx="3" presStyleCnt="6" custLinFactNeighborX="2016"/>
      <dgm:spPr/>
    </dgm:pt>
    <dgm:pt modelId="{FD90AD14-9ABC-4334-AC7E-773B13D46312}" type="pres">
      <dgm:prSet presAssocID="{F646AF3B-13AC-49E2-A5B3-851A85926F4D}" presName="spaceBetweenRectangles" presStyleCnt="0"/>
      <dgm:spPr/>
    </dgm:pt>
    <dgm:pt modelId="{A741FF7B-5906-446A-A942-C69646EE72DE}" type="pres">
      <dgm:prSet presAssocID="{DBD320A5-E739-4972-9794-AF390D7AD7D7}" presName="composite" presStyleCnt="0"/>
      <dgm:spPr/>
    </dgm:pt>
    <dgm:pt modelId="{D0744648-CF04-44F1-A58D-EFC370C7878F}" type="pres">
      <dgm:prSet presAssocID="{DBD320A5-E739-4972-9794-AF390D7AD7D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F327D65-08D6-4986-A2B0-F289D277306F}" type="pres">
      <dgm:prSet presAssocID="{DBD320A5-E739-4972-9794-AF390D7AD7D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238038D-631E-4665-967D-D44C66915484}" type="pres">
      <dgm:prSet presAssocID="{DBD320A5-E739-4972-9794-AF390D7AD7D7}" presName="BalanceSpacing" presStyleCnt="0"/>
      <dgm:spPr/>
    </dgm:pt>
    <dgm:pt modelId="{4DDC794B-10C5-446D-AEDF-E6FECF77EC7C}" type="pres">
      <dgm:prSet presAssocID="{DBD320A5-E739-4972-9794-AF390D7AD7D7}" presName="BalanceSpacing1" presStyleCnt="0"/>
      <dgm:spPr/>
    </dgm:pt>
    <dgm:pt modelId="{081E8C20-DF19-4A37-B0F9-2D084FAE9F2F}" type="pres">
      <dgm:prSet presAssocID="{22ADC271-D503-435B-9AD0-5ACE8D5E3A4E}" presName="Accent1Text" presStyleLbl="node1" presStyleIdx="5" presStyleCnt="6"/>
      <dgm:spPr/>
    </dgm:pt>
  </dgm:ptLst>
  <dgm:cxnLst>
    <dgm:cxn modelId="{C9286F0F-E087-4B5C-A54E-5854347872B7}" type="presOf" srcId="{AF928ED2-C6A0-4FAF-B4A7-85A71444042E}" destId="{23B01C91-9D09-4C26-A3DC-911959A05BA4}" srcOrd="0" destOrd="0" presId="urn:microsoft.com/office/officeart/2008/layout/AlternatingHexagons"/>
    <dgm:cxn modelId="{B4F80F11-A9CA-475B-BE3A-706E7A81278A}" type="presOf" srcId="{F646AF3B-13AC-49E2-A5B3-851A85926F4D}" destId="{08BABC35-740D-40FD-943E-F957E166E0EF}" srcOrd="0" destOrd="0" presId="urn:microsoft.com/office/officeart/2008/layout/AlternatingHexagons"/>
    <dgm:cxn modelId="{5E8ACD25-0172-45C4-A401-78019B7A09CD}" srcId="{C65C1656-9115-4E08-8585-13603F7D59DE}" destId="{DBD320A5-E739-4972-9794-AF390D7AD7D7}" srcOrd="2" destOrd="0" parTransId="{E9BC4031-E473-438B-AA62-11AAEA941E44}" sibTransId="{22ADC271-D503-435B-9AD0-5ACE8D5E3A4E}"/>
    <dgm:cxn modelId="{135F612B-ABDC-467F-85FA-77877F36E245}" type="presOf" srcId="{EA49A79F-D8F3-4600-8887-AEF407A74206}" destId="{68ED0576-45BF-4E35-BA24-35DC0CCD3083}" srcOrd="0" destOrd="0" presId="urn:microsoft.com/office/officeart/2008/layout/AlternatingHexagons"/>
    <dgm:cxn modelId="{BAB9742E-EA2C-48ED-9388-3947582ABCF5}" type="presOf" srcId="{C65C1656-9115-4E08-8585-13603F7D59DE}" destId="{4A2AFF79-B6E3-4277-96BE-7B3D17B79D2D}" srcOrd="0" destOrd="0" presId="urn:microsoft.com/office/officeart/2008/layout/AlternatingHexagons"/>
    <dgm:cxn modelId="{795D5940-E834-4FAE-B985-62593DE00BB9}" type="presOf" srcId="{DBD320A5-E739-4972-9794-AF390D7AD7D7}" destId="{D0744648-CF04-44F1-A58D-EFC370C7878F}" srcOrd="0" destOrd="0" presId="urn:microsoft.com/office/officeart/2008/layout/AlternatingHexagons"/>
    <dgm:cxn modelId="{A7D5A04C-FE67-43D8-ABEF-62AFB1347929}" srcId="{C65C1656-9115-4E08-8585-13603F7D59DE}" destId="{EA49A79F-D8F3-4600-8887-AEF407A74206}" srcOrd="1" destOrd="0" parTransId="{E6833E29-D36B-42FA-BCBD-396D5032D044}" sibTransId="{F646AF3B-13AC-49E2-A5B3-851A85926F4D}"/>
    <dgm:cxn modelId="{ECD87D77-3B8E-4DEB-B93B-27DAD41B2AC1}" type="presOf" srcId="{DABF03A7-8754-41AC-89BB-41C6450F1200}" destId="{26BCE874-F0CD-423B-9808-0283888CF6AE}" srcOrd="0" destOrd="0" presId="urn:microsoft.com/office/officeart/2008/layout/AlternatingHexagons"/>
    <dgm:cxn modelId="{74E9507C-5EF0-4EFC-8951-5FF24A59FCDA}" type="presOf" srcId="{22ADC271-D503-435B-9AD0-5ACE8D5E3A4E}" destId="{081E8C20-DF19-4A37-B0F9-2D084FAE9F2F}" srcOrd="0" destOrd="0" presId="urn:microsoft.com/office/officeart/2008/layout/AlternatingHexagons"/>
    <dgm:cxn modelId="{437D47B0-DD55-47F0-A68E-4AC7FDE57105}" srcId="{C65C1656-9115-4E08-8585-13603F7D59DE}" destId="{AF928ED2-C6A0-4FAF-B4A7-85A71444042E}" srcOrd="0" destOrd="0" parTransId="{E3886D81-049F-46CB-A85A-A253C88A2389}" sibTransId="{DABF03A7-8754-41AC-89BB-41C6450F1200}"/>
    <dgm:cxn modelId="{1668B64A-1083-415D-BB39-FA68C6324D21}" type="presParOf" srcId="{4A2AFF79-B6E3-4277-96BE-7B3D17B79D2D}" destId="{EE577934-EE2D-496D-A048-BBB7084C485A}" srcOrd="0" destOrd="0" presId="urn:microsoft.com/office/officeart/2008/layout/AlternatingHexagons"/>
    <dgm:cxn modelId="{7402B2F9-1478-478F-AB37-0FF8598C049B}" type="presParOf" srcId="{EE577934-EE2D-496D-A048-BBB7084C485A}" destId="{23B01C91-9D09-4C26-A3DC-911959A05BA4}" srcOrd="0" destOrd="0" presId="urn:microsoft.com/office/officeart/2008/layout/AlternatingHexagons"/>
    <dgm:cxn modelId="{B7F0DC9D-0DA2-4D6D-B3CE-78966E7538BD}" type="presParOf" srcId="{EE577934-EE2D-496D-A048-BBB7084C485A}" destId="{F2A51469-1CBE-4165-8451-5D7946A7E564}" srcOrd="1" destOrd="0" presId="urn:microsoft.com/office/officeart/2008/layout/AlternatingHexagons"/>
    <dgm:cxn modelId="{A0A6B473-2FE1-41B0-9106-1BF0360862A5}" type="presParOf" srcId="{EE577934-EE2D-496D-A048-BBB7084C485A}" destId="{EEEF1ABE-C6B1-4957-9C03-BB6E3210BE4F}" srcOrd="2" destOrd="0" presId="urn:microsoft.com/office/officeart/2008/layout/AlternatingHexagons"/>
    <dgm:cxn modelId="{594A3815-558C-4083-9CCF-78F24657B5C0}" type="presParOf" srcId="{EE577934-EE2D-496D-A048-BBB7084C485A}" destId="{085CB3E1-6907-4108-B209-880FCF7FF95C}" srcOrd="3" destOrd="0" presId="urn:microsoft.com/office/officeart/2008/layout/AlternatingHexagons"/>
    <dgm:cxn modelId="{8C36CBAB-864E-4238-BE9D-607E63D9E79F}" type="presParOf" srcId="{EE577934-EE2D-496D-A048-BBB7084C485A}" destId="{26BCE874-F0CD-423B-9808-0283888CF6AE}" srcOrd="4" destOrd="0" presId="urn:microsoft.com/office/officeart/2008/layout/AlternatingHexagons"/>
    <dgm:cxn modelId="{94B219E3-FEF3-4572-A7BA-1E20C4CD2EAF}" type="presParOf" srcId="{4A2AFF79-B6E3-4277-96BE-7B3D17B79D2D}" destId="{79930E6F-427B-4685-B11F-60477740D821}" srcOrd="1" destOrd="0" presId="urn:microsoft.com/office/officeart/2008/layout/AlternatingHexagons"/>
    <dgm:cxn modelId="{AE65E472-4C51-4DD4-91D7-B5127A13E73B}" type="presParOf" srcId="{4A2AFF79-B6E3-4277-96BE-7B3D17B79D2D}" destId="{AB8F032E-D6AA-4D21-BFD2-056DA5D3041F}" srcOrd="2" destOrd="0" presId="urn:microsoft.com/office/officeart/2008/layout/AlternatingHexagons"/>
    <dgm:cxn modelId="{EF30B450-8B4B-404E-A02C-E8B2830307E4}" type="presParOf" srcId="{AB8F032E-D6AA-4D21-BFD2-056DA5D3041F}" destId="{68ED0576-45BF-4E35-BA24-35DC0CCD3083}" srcOrd="0" destOrd="0" presId="urn:microsoft.com/office/officeart/2008/layout/AlternatingHexagons"/>
    <dgm:cxn modelId="{463AA18D-89B7-4850-8D0B-8DB1BD3E4A71}" type="presParOf" srcId="{AB8F032E-D6AA-4D21-BFD2-056DA5D3041F}" destId="{A8314E51-1ED0-4417-B2C2-EEBAFAB3AF01}" srcOrd="1" destOrd="0" presId="urn:microsoft.com/office/officeart/2008/layout/AlternatingHexagons"/>
    <dgm:cxn modelId="{06584FFB-F273-4282-81BC-0F86B15186D9}" type="presParOf" srcId="{AB8F032E-D6AA-4D21-BFD2-056DA5D3041F}" destId="{C87274AF-7DC8-4A02-AB53-07C5EB6E00B6}" srcOrd="2" destOrd="0" presId="urn:microsoft.com/office/officeart/2008/layout/AlternatingHexagons"/>
    <dgm:cxn modelId="{A8FD7EFA-808D-4815-8F75-924395E422A9}" type="presParOf" srcId="{AB8F032E-D6AA-4D21-BFD2-056DA5D3041F}" destId="{B69A9270-30D6-4B15-B70C-259D32167ADA}" srcOrd="3" destOrd="0" presId="urn:microsoft.com/office/officeart/2008/layout/AlternatingHexagons"/>
    <dgm:cxn modelId="{01DEE08E-12D7-4346-A845-71D0D8C64D59}" type="presParOf" srcId="{AB8F032E-D6AA-4D21-BFD2-056DA5D3041F}" destId="{08BABC35-740D-40FD-943E-F957E166E0EF}" srcOrd="4" destOrd="0" presId="urn:microsoft.com/office/officeart/2008/layout/AlternatingHexagons"/>
    <dgm:cxn modelId="{984B18B2-A808-40F8-981F-6DE3E6D5A4EE}" type="presParOf" srcId="{4A2AFF79-B6E3-4277-96BE-7B3D17B79D2D}" destId="{FD90AD14-9ABC-4334-AC7E-773B13D46312}" srcOrd="3" destOrd="0" presId="urn:microsoft.com/office/officeart/2008/layout/AlternatingHexagons"/>
    <dgm:cxn modelId="{C3F921FA-6143-4364-AF96-331DE6D78DB9}" type="presParOf" srcId="{4A2AFF79-B6E3-4277-96BE-7B3D17B79D2D}" destId="{A741FF7B-5906-446A-A942-C69646EE72DE}" srcOrd="4" destOrd="0" presId="urn:microsoft.com/office/officeart/2008/layout/AlternatingHexagons"/>
    <dgm:cxn modelId="{0C534A17-C7EC-4917-9C87-384811603BEB}" type="presParOf" srcId="{A741FF7B-5906-446A-A942-C69646EE72DE}" destId="{D0744648-CF04-44F1-A58D-EFC370C7878F}" srcOrd="0" destOrd="0" presId="urn:microsoft.com/office/officeart/2008/layout/AlternatingHexagons"/>
    <dgm:cxn modelId="{D65E1108-A8B8-497C-AA55-88786E855FA5}" type="presParOf" srcId="{A741FF7B-5906-446A-A942-C69646EE72DE}" destId="{BF327D65-08D6-4986-A2B0-F289D277306F}" srcOrd="1" destOrd="0" presId="urn:microsoft.com/office/officeart/2008/layout/AlternatingHexagons"/>
    <dgm:cxn modelId="{853AEF9D-8927-4335-BAE7-83286A697138}" type="presParOf" srcId="{A741FF7B-5906-446A-A942-C69646EE72DE}" destId="{5238038D-631E-4665-967D-D44C66915484}" srcOrd="2" destOrd="0" presId="urn:microsoft.com/office/officeart/2008/layout/AlternatingHexagons"/>
    <dgm:cxn modelId="{787428EF-F159-4E8D-B82D-9E0322CD0961}" type="presParOf" srcId="{A741FF7B-5906-446A-A942-C69646EE72DE}" destId="{4DDC794B-10C5-446D-AEDF-E6FECF77EC7C}" srcOrd="3" destOrd="0" presId="urn:microsoft.com/office/officeart/2008/layout/AlternatingHexagons"/>
    <dgm:cxn modelId="{2E58E5BD-C370-40CD-9E91-158A0A93FB41}" type="presParOf" srcId="{A741FF7B-5906-446A-A942-C69646EE72DE}" destId="{081E8C20-DF19-4A37-B0F9-2D084FAE9F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1C91-9D09-4C26-A3DC-911959A05BA4}">
      <dsp:nvSpPr>
        <dsp:cNvPr id="0" name=""/>
        <dsp:cNvSpPr/>
      </dsp:nvSpPr>
      <dsp:spPr>
        <a:xfrm rot="5400000">
          <a:off x="2470236" y="110895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Known on site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95%</a:t>
          </a:r>
          <a:endParaRPr lang="fr-FR" sz="1100" b="1" kern="1200"/>
        </a:p>
      </dsp:txBody>
      <dsp:txXfrm rot="-5400000">
        <a:off x="2795269" y="258091"/>
        <a:ext cx="970441" cy="1115449"/>
      </dsp:txXfrm>
    </dsp:sp>
    <dsp:sp modelId="{F2A51469-1CBE-4165-8451-5D7946A7E564}">
      <dsp:nvSpPr>
        <dsp:cNvPr id="0" name=""/>
        <dsp:cNvSpPr/>
      </dsp:nvSpPr>
      <dsp:spPr>
        <a:xfrm>
          <a:off x="4028192" y="329664"/>
          <a:ext cx="1808486" cy="97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E874-F0CD-423B-9808-0283888CF6AE}">
      <dsp:nvSpPr>
        <dsp:cNvPr id="0" name=""/>
        <dsp:cNvSpPr/>
      </dsp:nvSpPr>
      <dsp:spPr>
        <a:xfrm rot="5400000">
          <a:off x="947607" y="110895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245B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b="1" kern="1200"/>
        </a:p>
      </dsp:txBody>
      <dsp:txXfrm rot="-5400000">
        <a:off x="1272640" y="258091"/>
        <a:ext cx="970441" cy="1115449"/>
      </dsp:txXfrm>
    </dsp:sp>
    <dsp:sp modelId="{68ED0576-45BF-4E35-BA24-35DC0CCD3083}">
      <dsp:nvSpPr>
        <dsp:cNvPr id="0" name=""/>
        <dsp:cNvSpPr/>
      </dsp:nvSpPr>
      <dsp:spPr>
        <a:xfrm rot="5400000">
          <a:off x="1706005" y="1486383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B728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Under-stood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95%</a:t>
          </a:r>
          <a:endParaRPr lang="fr-FR" sz="1000" b="1" kern="1200"/>
        </a:p>
      </dsp:txBody>
      <dsp:txXfrm rot="-5400000">
        <a:off x="2031038" y="1633579"/>
        <a:ext cx="970441" cy="1115449"/>
      </dsp:txXfrm>
    </dsp:sp>
    <dsp:sp modelId="{A8314E51-1ED0-4417-B2C2-EEBAFAB3AF01}">
      <dsp:nvSpPr>
        <dsp:cNvPr id="0" name=""/>
        <dsp:cNvSpPr/>
      </dsp:nvSpPr>
      <dsp:spPr>
        <a:xfrm>
          <a:off x="2851" y="1705151"/>
          <a:ext cx="1750148" cy="97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ABC35-740D-40FD-943E-F957E166E0EF}">
      <dsp:nvSpPr>
        <dsp:cNvPr id="0" name=""/>
        <dsp:cNvSpPr/>
      </dsp:nvSpPr>
      <dsp:spPr>
        <a:xfrm rot="5400000">
          <a:off x="3257056" y="1486383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6DC7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Regularly applied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83%</a:t>
          </a:r>
          <a:endParaRPr lang="fr-FR" sz="1400" b="1" kern="1200"/>
        </a:p>
      </dsp:txBody>
      <dsp:txXfrm rot="-5400000">
        <a:off x="3582089" y="1633579"/>
        <a:ext cx="970441" cy="1115449"/>
      </dsp:txXfrm>
    </dsp:sp>
    <dsp:sp modelId="{D0744648-CF04-44F1-A58D-EFC370C7878F}">
      <dsp:nvSpPr>
        <dsp:cNvPr id="0" name=""/>
        <dsp:cNvSpPr/>
      </dsp:nvSpPr>
      <dsp:spPr>
        <a:xfrm rot="5400000">
          <a:off x="2470236" y="2861870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5CAC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Checked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87% at least monthly</a:t>
          </a:r>
          <a:endParaRPr lang="fr-FR" sz="1000" b="1" kern="1200"/>
        </a:p>
      </dsp:txBody>
      <dsp:txXfrm rot="-5400000">
        <a:off x="2795269" y="3009066"/>
        <a:ext cx="970441" cy="1115449"/>
      </dsp:txXfrm>
    </dsp:sp>
    <dsp:sp modelId="{BF327D65-08D6-4986-A2B0-F289D277306F}">
      <dsp:nvSpPr>
        <dsp:cNvPr id="0" name=""/>
        <dsp:cNvSpPr/>
      </dsp:nvSpPr>
      <dsp:spPr>
        <a:xfrm>
          <a:off x="4028192" y="3080638"/>
          <a:ext cx="1808486" cy="97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E8C20-DF19-4A37-B0F9-2D084FAE9F2F}">
      <dsp:nvSpPr>
        <dsp:cNvPr id="0" name=""/>
        <dsp:cNvSpPr/>
      </dsp:nvSpPr>
      <dsp:spPr>
        <a:xfrm rot="5400000">
          <a:off x="947607" y="2861870"/>
          <a:ext cx="1620507" cy="1409841"/>
        </a:xfrm>
        <a:prstGeom prst="hexagon">
          <a:avLst>
            <a:gd name="adj" fmla="val 25000"/>
            <a:gd name="vf" fmla="val 115470"/>
          </a:avLst>
        </a:prstGeom>
        <a:solidFill>
          <a:srgbClr val="6B1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Re-minded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82% at least monthly</a:t>
          </a:r>
          <a:endParaRPr lang="fr-FR" sz="2900" b="1" kern="1200"/>
        </a:p>
      </dsp:txBody>
      <dsp:txXfrm rot="-5400000">
        <a:off x="1272640" y="3009066"/>
        <a:ext cx="970441" cy="111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16/04/2021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4919323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49193230"/>
            <a:ext cx="4301543" cy="2589590"/>
          </a:xfrm>
          <a:prstGeom prst="rect">
            <a:avLst/>
          </a:prstGeom>
        </p:spPr>
        <p:txBody>
          <a:bodyPr vert="horz" wrap="square" lIns="189775" tIns="94887" rIns="189775" bIns="94887" numCol="1" anchor="b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16/04/2021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2299950" y="3884613"/>
            <a:ext cx="34526538" cy="1942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9775" tIns="94887" rIns="189775" bIns="9488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24601110"/>
            <a:ext cx="7941310" cy="23306314"/>
          </a:xfrm>
          <a:prstGeom prst="rect">
            <a:avLst/>
          </a:prstGeom>
        </p:spPr>
        <p:txBody>
          <a:bodyPr vert="horz" lIns="189775" tIns="94887" rIns="189775" bIns="94887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9193230"/>
            <a:ext cx="4301543" cy="2589590"/>
          </a:xfrm>
          <a:prstGeom prst="rect">
            <a:avLst/>
          </a:prstGeom>
        </p:spPr>
        <p:txBody>
          <a:bodyPr vert="horz" lIns="189775" tIns="94887" rIns="189775" bIns="948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49193230"/>
            <a:ext cx="4301543" cy="2589590"/>
          </a:xfrm>
          <a:prstGeom prst="rect">
            <a:avLst/>
          </a:prstGeom>
        </p:spPr>
        <p:txBody>
          <a:bodyPr vert="horz" wrap="square" lIns="189775" tIns="94887" rIns="189775" bIns="94887" numCol="1" anchor="b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7835225" y="7024688"/>
            <a:ext cx="62407800" cy="35104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Since 2019, goal of zero fatal accidents. Program our lives first: joint safety tours, safety green light, live saving checks.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</a:t>
            </a:r>
            <a:r>
              <a:rPr lang="en-US" err="1"/>
              <a:t>WDfS</a:t>
            </a:r>
            <a:r>
              <a:rPr lang="en-US"/>
              <a:t> 2021 is enriched to revisit the basics: our Golden Rules everywhere, every day.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IPSOS survey brings lessons of first importance that we will discover.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/>
              <a:t>Two main axes: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Applying a rule in the field is not always very easy, expressing doubt and saying STOP is also not so easy.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Our rituals need Golden Rules well anchored by all to know how to identify risks in the field and intervene in the event of a dangerous situation.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ACDB022-B611-4AB2-AFCE-33E69C66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268" y="6476780"/>
            <a:ext cx="375879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REFORMULATION OF TOTAL’S GOLDEN RULES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97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7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101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</p:bld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02150" y="6402401"/>
            <a:ext cx="3187700" cy="365125"/>
          </a:xfrm>
        </p:spPr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41"/>
            <a:ext cx="10958400" cy="5040311"/>
          </a:xfrm>
        </p:spPr>
        <p:txBody>
          <a:bodyPr/>
          <a:lstStyle>
            <a:lvl1pPr marL="342891" indent="-342891">
              <a:buClr>
                <a:srgbClr val="13439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134391"/>
              </a:buClr>
              <a:defRPr/>
            </a:lvl2pPr>
            <a:lvl3pPr>
              <a:buClr>
                <a:srgbClr val="134391"/>
              </a:buClr>
              <a:defRPr/>
            </a:lvl3pPr>
            <a:lvl4pPr>
              <a:buClr>
                <a:srgbClr val="134391"/>
              </a:buClr>
              <a:defRPr/>
            </a:lvl4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257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493957"/>
            <a:ext cx="103632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904000" y="0"/>
            <a:ext cx="288000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9316D59-8743-4571-AA97-5E3E7C058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2150" y="6402401"/>
            <a:ext cx="3187700" cy="365125"/>
          </a:xfrm>
        </p:spPr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320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695600"/>
            <a:ext cx="10958400" cy="42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WDfS 2021 – Websinshare – April 12, 2021 - HSE Div.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23661" y="1418401"/>
            <a:ext cx="6144683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3" y="6021388"/>
            <a:ext cx="4237567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556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125538"/>
            <a:ext cx="10957984" cy="4896000"/>
          </a:xfrm>
          <a:prstGeom prst="rect">
            <a:avLst/>
          </a:prstGeom>
        </p:spPr>
        <p:txBody>
          <a:bodyPr anchor="t" anchorCtr="0"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WDfS 2021 – Websinshare – April 12, 2021 - HSE Div.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3" y="6021388"/>
            <a:ext cx="4237567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59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45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8849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37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839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1280370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3548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1588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cs typeface="+mn-cs"/>
              </a:rPr>
              <a:t>REFORMULATION OF TOTAL’S GOLDEN RULES</a:t>
            </a:r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A1FE2192-7BE8-4C48-9174-6125D0B7483A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92" r:id="rId2"/>
    <p:sldLayoutId id="2147483856" r:id="rId3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35ADA18A-7A8D-4E37-9137-827277CE46C2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sldNum="0" hdr="0" ft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21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noProof="0"/>
              <a:t>WDfS 2021 – Websinshare – April 12, 2021 - HSE Div.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411921"/>
            <a:ext cx="967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041743" y="0"/>
            <a:ext cx="15026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850"/>
            <a:ext cx="11582400" cy="1588"/>
          </a:xfrm>
          <a:prstGeom prst="line">
            <a:avLst/>
          </a:prstGeom>
          <a:ln w="9525" cap="flat" cmpd="sng" algn="ctr">
            <a:solidFill>
              <a:srgbClr val="1343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9839859" y="6594216"/>
            <a:ext cx="365125" cy="2117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57984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92" y="6368943"/>
            <a:ext cx="1731989" cy="4546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035975" y="0"/>
            <a:ext cx="156028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Helvetica"/>
              <a:cs typeface="Helvetica"/>
            </a:endParaRPr>
          </a:p>
        </p:txBody>
      </p:sp>
      <p:sp>
        <p:nvSpPr>
          <p:cNvPr id="3" name="MSIPCMContentMarking" descr="{&quot;HashCode&quot;:-234220969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73D08E1A-2109-428A-A276-DA304F63E507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200" b="1" i="0" kern="1200" cap="all">
          <a:solidFill>
            <a:srgbClr val="134391"/>
          </a:solidFill>
          <a:latin typeface="+mj-lt"/>
          <a:ea typeface="+mj-ea"/>
          <a:cs typeface="Arial"/>
        </a:defRPr>
      </a:lvl1pPr>
    </p:titleStyle>
    <p:bodyStyle>
      <a:lvl1pPr marL="285744" indent="-285744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63" indent="-180970" algn="l" defTabSz="533387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31" indent="-180970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298" indent="-171446" algn="l" defTabSz="457189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59969" indent="-180970" algn="l" defTabSz="352417" rtl="0" eaLnBrk="1" latinLnBrk="0" hangingPunct="1">
        <a:spcBef>
          <a:spcPts val="300"/>
        </a:spcBef>
        <a:spcAft>
          <a:spcPts val="300"/>
        </a:spcAft>
        <a:buClr>
          <a:srgbClr val="B83B21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5" Type="http://schemas.openxmlformats.org/officeDocument/2006/relationships/image" Target="../media/image23.jpe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www.toolbox-hse.total.com/fr/journee-mondiale-de-la-securite-2021" TargetMode="External"/><Relationship Id="rId4" Type="http://schemas.openxmlformats.org/officeDocument/2006/relationships/hyperlink" Target="https://www.toolbox-hse.total.com/en/world-day-safety-20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dfs.total.com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588AA40-9A11-3640-B85E-2194689A6680}"/>
              </a:ext>
            </a:extLst>
          </p:cNvPr>
          <p:cNvGrpSpPr/>
          <p:nvPr/>
        </p:nvGrpSpPr>
        <p:grpSpPr>
          <a:xfrm>
            <a:off x="522425" y="1988840"/>
            <a:ext cx="6437671" cy="756889"/>
            <a:chOff x="1038437" y="197932"/>
            <a:chExt cx="8583561" cy="100918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A9A211-5391-EF44-B3EE-78BCA2041DB6}"/>
                </a:ext>
              </a:extLst>
            </p:cNvPr>
            <p:cNvSpPr txBox="1"/>
            <p:nvPr userDrawn="1"/>
          </p:nvSpPr>
          <p:spPr>
            <a:xfrm>
              <a:off x="1038437" y="509490"/>
              <a:ext cx="8583561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134391"/>
                  </a:solidFill>
                  <a:latin typeface="Helvetica Neue LT Std 75" panose="020B0604020202020204" pitchFamily="34" charset="0"/>
                </a:rPr>
                <a:t>JOURNÉE MONDIALE </a:t>
              </a:r>
            </a:p>
            <a:p>
              <a:r>
                <a:rPr lang="fr-FR" sz="1400" b="1" dirty="0">
                  <a:solidFill>
                    <a:srgbClr val="134391"/>
                  </a:solidFill>
                  <a:latin typeface="Helvetica Neue LT Std 75" panose="020B0604020202020204" pitchFamily="34" charset="0"/>
                </a:rPr>
                <a:t>DE LA SÉCURITÉ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825B19C-2962-3841-A72C-0CDE9129AE47}"/>
                </a:ext>
              </a:extLst>
            </p:cNvPr>
            <p:cNvSpPr txBox="1"/>
            <p:nvPr userDrawn="1"/>
          </p:nvSpPr>
          <p:spPr>
            <a:xfrm>
              <a:off x="1046960" y="197932"/>
              <a:ext cx="2731133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  <a:latin typeface="Helvetica Neue LT Std 65 Medium" panose="020B0604020202020204" pitchFamily="34" charset="0"/>
                </a:rPr>
                <a:t>26 AVRIL 2021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93EBF0-4F25-DF48-9DFB-5440F6364F54}"/>
              </a:ext>
            </a:extLst>
          </p:cNvPr>
          <p:cNvSpPr/>
          <p:nvPr/>
        </p:nvSpPr>
        <p:spPr>
          <a:xfrm>
            <a:off x="4367808" y="2060848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Les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Règles d’or,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partout,</a:t>
            </a:r>
          </a:p>
          <a:p>
            <a:pPr algn="ctr"/>
            <a:r>
              <a:rPr lang="fr-FR" sz="2000" b="1" dirty="0">
                <a:solidFill>
                  <a:srgbClr val="134391"/>
                </a:solidFill>
                <a:latin typeface="Helvetica Neue LT Std 75" panose="020B0604020202020204" pitchFamily="34" charset="0"/>
              </a:rPr>
              <a:t>tous les jours.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E70B-DCF5-4CC3-8EF3-07350E3715B6}"/>
              </a:ext>
            </a:extLst>
          </p:cNvPr>
          <p:cNvSpPr/>
          <p:nvPr/>
        </p:nvSpPr>
        <p:spPr>
          <a:xfrm>
            <a:off x="0" y="-20476"/>
            <a:ext cx="11903242" cy="5325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CB5AE4A-BB1C-4FDE-BBF8-317068739F2A}"/>
              </a:ext>
            </a:extLst>
          </p:cNvPr>
          <p:cNvGrpSpPr/>
          <p:nvPr/>
        </p:nvGrpSpPr>
        <p:grpSpPr>
          <a:xfrm>
            <a:off x="1518055" y="816976"/>
            <a:ext cx="2555916" cy="564195"/>
            <a:chOff x="728501" y="5695233"/>
            <a:chExt cx="1755267" cy="56419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A5DEC96-7DD8-4FCE-BFDF-D1F55EBAA77A}"/>
                </a:ext>
              </a:extLst>
            </p:cNvPr>
            <p:cNvSpPr txBox="1"/>
            <p:nvPr/>
          </p:nvSpPr>
          <p:spPr>
            <a:xfrm>
              <a:off x="728501" y="5695233"/>
              <a:ext cx="883176" cy="1936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9850">
                <a:lnSpc>
                  <a:spcPct val="100000"/>
                </a:lnSpc>
                <a:spcBef>
                  <a:spcPts val="70"/>
                </a:spcBef>
              </a:pPr>
              <a:r>
                <a:rPr lang="fr-FR" sz="1200" b="1" dirty="0">
                  <a:solidFill>
                    <a:srgbClr val="E20031"/>
                  </a:solidFill>
                  <a:latin typeface="+mn-lt"/>
                  <a:cs typeface="Helvetica"/>
                </a:rPr>
                <a:t>AVRIL, 26</a:t>
              </a:r>
              <a:r>
                <a:rPr sz="1200" b="1" spc="-75" dirty="0">
                  <a:solidFill>
                    <a:srgbClr val="E20031"/>
                  </a:solidFill>
                  <a:latin typeface="+mn-lt"/>
                  <a:cs typeface="Helvetica"/>
                </a:rPr>
                <a:t> </a:t>
              </a:r>
              <a:r>
                <a:rPr lang="fr-FR" sz="1200" b="1" spc="10" dirty="0">
                  <a:solidFill>
                    <a:srgbClr val="E20031"/>
                  </a:solidFill>
                  <a:latin typeface="+mn-lt"/>
                  <a:cs typeface="Helvetica"/>
                </a:rPr>
                <a:t>2021</a:t>
              </a:r>
              <a:endParaRPr sz="1200" b="1" dirty="0">
                <a:solidFill>
                  <a:srgbClr val="E20031"/>
                </a:solidFill>
                <a:latin typeface="+mn-lt"/>
                <a:cs typeface="Helvetica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751DC963-CD63-45E8-A0B1-7FC2A7AA8E92}"/>
                </a:ext>
              </a:extLst>
            </p:cNvPr>
            <p:cNvSpPr txBox="1"/>
            <p:nvPr/>
          </p:nvSpPr>
          <p:spPr>
            <a:xfrm>
              <a:off x="750704" y="5877272"/>
              <a:ext cx="1733064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1200" b="1" spc="15" dirty="0">
                  <a:solidFill>
                    <a:srgbClr val="004494"/>
                  </a:solidFill>
                  <a:latin typeface="+mn-lt"/>
                  <a:cs typeface="Helvetica"/>
                </a:rPr>
                <a:t>WORLD DAY FOR </a:t>
              </a:r>
              <a:br>
                <a:rPr lang="fr-FR" sz="1200" b="1" spc="15" dirty="0">
                  <a:solidFill>
                    <a:srgbClr val="004494"/>
                  </a:solidFill>
                  <a:latin typeface="+mn-lt"/>
                  <a:cs typeface="Helvetica"/>
                </a:rPr>
              </a:br>
              <a:r>
                <a:rPr lang="fr-FR" sz="1200" b="1" spc="15" dirty="0">
                  <a:solidFill>
                    <a:srgbClr val="004494"/>
                  </a:solidFill>
                  <a:latin typeface="+mn-lt"/>
                  <a:cs typeface="Helvetica"/>
                </a:rPr>
                <a:t>SAFETY</a:t>
              </a:r>
              <a:endParaRPr sz="1200" dirty="0">
                <a:solidFill>
                  <a:srgbClr val="004494"/>
                </a:solidFill>
                <a:latin typeface="+mn-lt"/>
                <a:cs typeface="Helvetica"/>
              </a:endParaRPr>
            </a:p>
          </p:txBody>
        </p:sp>
      </p:grpSp>
      <p:pic>
        <p:nvPicPr>
          <p:cNvPr id="13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450318C7-2CDE-4843-8AA1-12F9500A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93156"/>
            <a:ext cx="1064214" cy="10636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91B92F-CA95-486B-98B4-309EA8A55334}"/>
              </a:ext>
            </a:extLst>
          </p:cNvPr>
          <p:cNvSpPr/>
          <p:nvPr/>
        </p:nvSpPr>
        <p:spPr>
          <a:xfrm>
            <a:off x="1438531" y="4298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15" dirty="0">
                <a:solidFill>
                  <a:srgbClr val="004494"/>
                </a:solidFill>
                <a:cs typeface="Helvetica"/>
              </a:rPr>
              <a:t>MANAGER KIT</a:t>
            </a:r>
            <a:endParaRPr lang="fr-FR" dirty="0">
              <a:solidFill>
                <a:srgbClr val="004494"/>
              </a:solidFill>
              <a:cs typeface="Helvetica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519B2B4-DED4-46F8-A246-EA9B95565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05" y="246428"/>
            <a:ext cx="5857967" cy="52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7" name="Graphique 15">
                <a:extLst>
                  <a:ext uri="{FF2B5EF4-FFF2-40B4-BE49-F238E27FC236}">
                    <a16:creationId xmlns:a16="http://schemas.microsoft.com/office/drawing/2014/main" id="{A2F63F35-59AC-4E7F-91F1-E15F3FF8B84A}"/>
                  </a:ext>
                </a:extLst>
              </p:cNvPr>
              <p:cNvGraphicFramePr/>
              <p:nvPr/>
            </p:nvGraphicFramePr>
            <p:xfrm>
              <a:off x="2389965" y="2671822"/>
              <a:ext cx="7857461" cy="3565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7" name="Graphique 15">
                <a:extLst>
                  <a:ext uri="{FF2B5EF4-FFF2-40B4-BE49-F238E27FC236}">
                    <a16:creationId xmlns:a16="http://schemas.microsoft.com/office/drawing/2014/main" id="{A2F63F35-59AC-4E7F-91F1-E15F3FF8B8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9965" y="2671822"/>
                <a:ext cx="7857461" cy="3565991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Image 50">
            <a:extLst>
              <a:ext uri="{FF2B5EF4-FFF2-40B4-BE49-F238E27FC236}">
                <a16:creationId xmlns:a16="http://schemas.microsoft.com/office/drawing/2014/main" id="{5F0A1780-95C5-4DF1-B5FA-7A7470ADA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0"/>
          <a:stretch/>
        </p:blipFill>
        <p:spPr>
          <a:xfrm>
            <a:off x="3546180" y="2961147"/>
            <a:ext cx="471675" cy="316262"/>
          </a:xfrm>
          <a:prstGeom prst="rect">
            <a:avLst/>
          </a:prstGeom>
        </p:spPr>
      </p:pic>
      <p:pic>
        <p:nvPicPr>
          <p:cNvPr id="53" name="Image 51">
            <a:extLst>
              <a:ext uri="{FF2B5EF4-FFF2-40B4-BE49-F238E27FC236}">
                <a16:creationId xmlns:a16="http://schemas.microsoft.com/office/drawing/2014/main" id="{3D5DF618-046C-46DF-8183-FBF6F93F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0"/>
          <a:stretch/>
        </p:blipFill>
        <p:spPr>
          <a:xfrm>
            <a:off x="6058692" y="3367781"/>
            <a:ext cx="590450" cy="395901"/>
          </a:xfrm>
          <a:prstGeom prst="rect">
            <a:avLst/>
          </a:prstGeom>
        </p:spPr>
      </p:pic>
      <p:pic>
        <p:nvPicPr>
          <p:cNvPr id="54" name="Image 52">
            <a:extLst>
              <a:ext uri="{FF2B5EF4-FFF2-40B4-BE49-F238E27FC236}">
                <a16:creationId xmlns:a16="http://schemas.microsoft.com/office/drawing/2014/main" id="{9CDBE278-E91C-4AAB-9F0E-74F6E7CC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0"/>
          <a:stretch/>
        </p:blipFill>
        <p:spPr>
          <a:xfrm>
            <a:off x="8274567" y="3872172"/>
            <a:ext cx="1238270" cy="830269"/>
          </a:xfrm>
          <a:prstGeom prst="rect">
            <a:avLst/>
          </a:prstGeom>
        </p:spPr>
      </p:pic>
      <p:cxnSp>
        <p:nvCxnSpPr>
          <p:cNvPr id="55" name="Connecteur droit avec flèche 61">
            <a:extLst>
              <a:ext uri="{FF2B5EF4-FFF2-40B4-BE49-F238E27FC236}">
                <a16:creationId xmlns:a16="http://schemas.microsoft.com/office/drawing/2014/main" id="{3D24974F-F997-432E-9ECC-AEE4F367AD4F}"/>
              </a:ext>
            </a:extLst>
          </p:cNvPr>
          <p:cNvCxnSpPr/>
          <p:nvPr/>
        </p:nvCxnSpPr>
        <p:spPr>
          <a:xfrm>
            <a:off x="4497572" y="2969141"/>
            <a:ext cx="0" cy="316262"/>
          </a:xfrm>
          <a:prstGeom prst="straightConnector1">
            <a:avLst/>
          </a:prstGeom>
          <a:ln w="31750"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62">
            <a:extLst>
              <a:ext uri="{FF2B5EF4-FFF2-40B4-BE49-F238E27FC236}">
                <a16:creationId xmlns:a16="http://schemas.microsoft.com/office/drawing/2014/main" id="{E88F6773-1B75-471A-AE27-544123FACD96}"/>
              </a:ext>
            </a:extLst>
          </p:cNvPr>
          <p:cNvCxnSpPr>
            <a:cxnSpLocks/>
          </p:cNvCxnSpPr>
          <p:nvPr/>
        </p:nvCxnSpPr>
        <p:spPr>
          <a:xfrm>
            <a:off x="7074599" y="3362507"/>
            <a:ext cx="0" cy="395901"/>
          </a:xfrm>
          <a:prstGeom prst="straightConnector1">
            <a:avLst/>
          </a:prstGeom>
          <a:ln w="31750"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64">
            <a:extLst>
              <a:ext uri="{FF2B5EF4-FFF2-40B4-BE49-F238E27FC236}">
                <a16:creationId xmlns:a16="http://schemas.microsoft.com/office/drawing/2014/main" id="{2D31A64F-DBA9-4071-B95F-4CE3D96666A1}"/>
              </a:ext>
            </a:extLst>
          </p:cNvPr>
          <p:cNvCxnSpPr>
            <a:cxnSpLocks/>
          </p:cNvCxnSpPr>
          <p:nvPr/>
        </p:nvCxnSpPr>
        <p:spPr>
          <a:xfrm>
            <a:off x="9700841" y="3708020"/>
            <a:ext cx="0" cy="1122016"/>
          </a:xfrm>
          <a:prstGeom prst="straightConnector1">
            <a:avLst/>
          </a:prstGeom>
          <a:ln w="31750"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">
            <a:extLst>
              <a:ext uri="{FF2B5EF4-FFF2-40B4-BE49-F238E27FC236}">
                <a16:creationId xmlns:a16="http://schemas.microsoft.com/office/drawing/2014/main" id="{A7727095-7BD5-4D97-A309-AA9B3FB01BD4}"/>
              </a:ext>
            </a:extLst>
          </p:cNvPr>
          <p:cNvSpPr txBox="1">
            <a:spLocks/>
          </p:cNvSpPr>
          <p:nvPr/>
        </p:nvSpPr>
        <p:spPr>
          <a:xfrm>
            <a:off x="0" y="136472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dirty="0"/>
              <a:t>In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9E6A4-EB64-433F-880F-5F8D1B7F02BD}"/>
              </a:ext>
            </a:extLst>
          </p:cNvPr>
          <p:cNvSpPr/>
          <p:nvPr/>
        </p:nvSpPr>
        <p:spPr>
          <a:xfrm>
            <a:off x="480767" y="854071"/>
            <a:ext cx="11368800" cy="972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8468E5-E951-4274-9855-B14B643F53A1}"/>
              </a:ext>
            </a:extLst>
          </p:cNvPr>
          <p:cNvSpPr txBox="1"/>
          <p:nvPr/>
        </p:nvSpPr>
        <p:spPr>
          <a:xfrm>
            <a:off x="477901" y="1010870"/>
            <a:ext cx="11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Requirements of GR are understood and evaluated as effective in preventing accidents.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However, not all </a:t>
            </a:r>
            <a:r>
              <a:rPr lang="en-US" b="1" u="sng">
                <a:solidFill>
                  <a:schemeClr val="bg1"/>
                </a:solidFill>
              </a:rPr>
              <a:t>GR are very easy to follow on site.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6" name="ZoneTexte 17">
            <a:extLst>
              <a:ext uri="{FF2B5EF4-FFF2-40B4-BE49-F238E27FC236}">
                <a16:creationId xmlns:a16="http://schemas.microsoft.com/office/drawing/2014/main" id="{EFB19527-B8C7-4300-85D8-E8C53C8AC530}"/>
              </a:ext>
            </a:extLst>
          </p:cNvPr>
          <p:cNvSpPr txBox="1"/>
          <p:nvPr/>
        </p:nvSpPr>
        <p:spPr>
          <a:xfrm>
            <a:off x="2710146" y="2095558"/>
            <a:ext cx="2026021" cy="584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4"/>
                </a:solidFill>
              </a:rPr>
              <a:t>Each requirement is understood (%)</a:t>
            </a:r>
          </a:p>
        </p:txBody>
      </p:sp>
      <p:sp>
        <p:nvSpPr>
          <p:cNvPr id="28" name="ZoneTexte 45">
            <a:extLst>
              <a:ext uri="{FF2B5EF4-FFF2-40B4-BE49-F238E27FC236}">
                <a16:creationId xmlns:a16="http://schemas.microsoft.com/office/drawing/2014/main" id="{B46EA282-4611-44A4-A9A8-23CFBE0F4885}"/>
              </a:ext>
            </a:extLst>
          </p:cNvPr>
          <p:cNvSpPr txBox="1"/>
          <p:nvPr/>
        </p:nvSpPr>
        <p:spPr>
          <a:xfrm>
            <a:off x="5270826" y="2087047"/>
            <a:ext cx="2026021" cy="584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4"/>
                </a:solidFill>
              </a:rPr>
              <a:t>Definitely prevents accidents (%)</a:t>
            </a:r>
          </a:p>
        </p:txBody>
      </p:sp>
      <p:sp>
        <p:nvSpPr>
          <p:cNvPr id="29" name="ZoneTexte 46">
            <a:extLst>
              <a:ext uri="{FF2B5EF4-FFF2-40B4-BE49-F238E27FC236}">
                <a16:creationId xmlns:a16="http://schemas.microsoft.com/office/drawing/2014/main" id="{67B27908-FD19-4D21-8783-02777DEA4318}"/>
              </a:ext>
            </a:extLst>
          </p:cNvPr>
          <p:cNvSpPr txBox="1"/>
          <p:nvPr/>
        </p:nvSpPr>
        <p:spPr>
          <a:xfrm>
            <a:off x="7831507" y="2095558"/>
            <a:ext cx="2026009" cy="584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4"/>
                </a:solidFill>
              </a:rPr>
              <a:t>Very easy to follow on site (%)</a:t>
            </a:r>
          </a:p>
        </p:txBody>
      </p:sp>
      <p:sp>
        <p:nvSpPr>
          <p:cNvPr id="30" name="ZoneTexte 47">
            <a:extLst>
              <a:ext uri="{FF2B5EF4-FFF2-40B4-BE49-F238E27FC236}">
                <a16:creationId xmlns:a16="http://schemas.microsoft.com/office/drawing/2014/main" id="{15A4ACDC-2BF4-458B-B47C-A47153D67EEE}"/>
              </a:ext>
            </a:extLst>
          </p:cNvPr>
          <p:cNvSpPr txBox="1"/>
          <p:nvPr/>
        </p:nvSpPr>
        <p:spPr>
          <a:xfrm>
            <a:off x="2809753" y="3486812"/>
            <a:ext cx="193776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>
                <a:solidFill>
                  <a:schemeClr val="accent4"/>
                </a:solidFill>
              </a:rPr>
              <a:t>84% to 94%</a:t>
            </a:r>
          </a:p>
          <a:p>
            <a:pPr algn="ctr"/>
            <a:r>
              <a:rPr lang="fr-FR" sz="1400" i="1">
                <a:solidFill>
                  <a:schemeClr val="accent4"/>
                </a:solidFill>
              </a:rPr>
              <a:t>of respondents agree, </a:t>
            </a:r>
            <a:r>
              <a:rPr lang="fr-FR" sz="1400" i="1" err="1">
                <a:solidFill>
                  <a:schemeClr val="accent4"/>
                </a:solidFill>
              </a:rPr>
              <a:t>depending</a:t>
            </a:r>
            <a:r>
              <a:rPr lang="fr-FR" sz="1400" i="1">
                <a:solidFill>
                  <a:schemeClr val="accent4"/>
                </a:solidFill>
              </a:rPr>
              <a:t> on GR </a:t>
            </a:r>
          </a:p>
        </p:txBody>
      </p:sp>
      <p:sp>
        <p:nvSpPr>
          <p:cNvPr id="31" name="ZoneTexte 48">
            <a:extLst>
              <a:ext uri="{FF2B5EF4-FFF2-40B4-BE49-F238E27FC236}">
                <a16:creationId xmlns:a16="http://schemas.microsoft.com/office/drawing/2014/main" id="{51E3D2AA-15CB-45C0-AC6F-36672881F726}"/>
              </a:ext>
            </a:extLst>
          </p:cNvPr>
          <p:cNvSpPr txBox="1"/>
          <p:nvPr/>
        </p:nvSpPr>
        <p:spPr>
          <a:xfrm>
            <a:off x="5369593" y="4003470"/>
            <a:ext cx="19234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>
                <a:solidFill>
                  <a:schemeClr val="accent4"/>
                </a:solidFill>
              </a:rPr>
              <a:t>70% to 82%</a:t>
            </a:r>
          </a:p>
          <a:p>
            <a:pPr algn="ctr"/>
            <a:r>
              <a:rPr lang="fr-FR" sz="1400" i="1">
                <a:solidFill>
                  <a:schemeClr val="accent4"/>
                </a:solidFill>
              </a:rPr>
              <a:t>of respondents agree, </a:t>
            </a:r>
            <a:r>
              <a:rPr lang="fr-FR" sz="1400" i="1" err="1">
                <a:solidFill>
                  <a:schemeClr val="accent4"/>
                </a:solidFill>
              </a:rPr>
              <a:t>depending</a:t>
            </a:r>
            <a:r>
              <a:rPr lang="fr-FR" sz="1400" i="1">
                <a:solidFill>
                  <a:schemeClr val="accent4"/>
                </a:solidFill>
              </a:rPr>
              <a:t> on GR </a:t>
            </a:r>
          </a:p>
        </p:txBody>
      </p:sp>
      <p:sp>
        <p:nvSpPr>
          <p:cNvPr id="32" name="ZoneTexte 49">
            <a:extLst>
              <a:ext uri="{FF2B5EF4-FFF2-40B4-BE49-F238E27FC236}">
                <a16:creationId xmlns:a16="http://schemas.microsoft.com/office/drawing/2014/main" id="{D869B7AB-A9EF-4A5A-8431-97EA540473B1}"/>
              </a:ext>
            </a:extLst>
          </p:cNvPr>
          <p:cNvSpPr txBox="1"/>
          <p:nvPr/>
        </p:nvSpPr>
        <p:spPr>
          <a:xfrm>
            <a:off x="7923122" y="5088938"/>
            <a:ext cx="19486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>
                <a:solidFill>
                  <a:schemeClr val="accent4"/>
                </a:solidFill>
              </a:rPr>
              <a:t>39% to 72%</a:t>
            </a:r>
          </a:p>
          <a:p>
            <a:pPr algn="ctr"/>
            <a:r>
              <a:rPr lang="fr-FR" sz="1400" i="1">
                <a:solidFill>
                  <a:schemeClr val="accent4"/>
                </a:solidFill>
              </a:rPr>
              <a:t>of respondents agree, </a:t>
            </a:r>
            <a:r>
              <a:rPr lang="fr-FR" sz="1400" i="1" err="1">
                <a:solidFill>
                  <a:schemeClr val="accent4"/>
                </a:solidFill>
              </a:rPr>
              <a:t>depending</a:t>
            </a:r>
            <a:r>
              <a:rPr lang="fr-FR" sz="1400" i="1">
                <a:solidFill>
                  <a:schemeClr val="accent4"/>
                </a:solidFill>
              </a:rPr>
              <a:t> on GR </a:t>
            </a:r>
          </a:p>
        </p:txBody>
      </p:sp>
      <p:sp>
        <p:nvSpPr>
          <p:cNvPr id="34" name="ZoneTexte 57">
            <a:extLst>
              <a:ext uri="{FF2B5EF4-FFF2-40B4-BE49-F238E27FC236}">
                <a16:creationId xmlns:a16="http://schemas.microsoft.com/office/drawing/2014/main" id="{67457F6F-C890-4370-B81C-194489C90457}"/>
              </a:ext>
            </a:extLst>
          </p:cNvPr>
          <p:cNvSpPr txBox="1"/>
          <p:nvPr/>
        </p:nvSpPr>
        <p:spPr>
          <a:xfrm>
            <a:off x="970961" y="5671866"/>
            <a:ext cx="94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>
                <a:solidFill>
                  <a:schemeClr val="accent4"/>
                </a:solidFill>
              </a:rPr>
              <a:t>0% agree</a:t>
            </a:r>
          </a:p>
        </p:txBody>
      </p:sp>
      <p:sp>
        <p:nvSpPr>
          <p:cNvPr id="35" name="ZoneTexte 58">
            <a:extLst>
              <a:ext uri="{FF2B5EF4-FFF2-40B4-BE49-F238E27FC236}">
                <a16:creationId xmlns:a16="http://schemas.microsoft.com/office/drawing/2014/main" id="{A6A8AA0A-A7D3-49C3-ADF0-6B3F471706BC}"/>
              </a:ext>
            </a:extLst>
          </p:cNvPr>
          <p:cNvSpPr txBox="1"/>
          <p:nvPr/>
        </p:nvSpPr>
        <p:spPr>
          <a:xfrm>
            <a:off x="588618" y="2736974"/>
            <a:ext cx="1251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>
                <a:solidFill>
                  <a:schemeClr val="accent4"/>
                </a:solidFill>
              </a:rPr>
              <a:t>100% of respondents agree</a:t>
            </a:r>
          </a:p>
        </p:txBody>
      </p:sp>
      <p:pic>
        <p:nvPicPr>
          <p:cNvPr id="62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CA1C2B8F-85B9-4F32-9F90-5439CC0C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9" y="1320782"/>
            <a:ext cx="293157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1E8AAF-CF4B-4BE8-BC2D-3281DF195D98}"/>
              </a:ext>
            </a:extLst>
          </p:cNvPr>
          <p:cNvSpPr/>
          <p:nvPr/>
        </p:nvSpPr>
        <p:spPr>
          <a:xfrm>
            <a:off x="7908867" y="5061968"/>
            <a:ext cx="1948647" cy="804546"/>
          </a:xfrm>
          <a:prstGeom prst="roundRect">
            <a:avLst/>
          </a:prstGeom>
          <a:noFill/>
          <a:ln w="317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A2B76E13-8F32-4B31-BC1F-C2580F44BB98}"/>
              </a:ext>
            </a:extLst>
          </p:cNvPr>
          <p:cNvSpPr/>
          <p:nvPr/>
        </p:nvSpPr>
        <p:spPr>
          <a:xfrm rot="10800000">
            <a:off x="1927716" y="2824320"/>
            <a:ext cx="469984" cy="3156528"/>
          </a:xfrm>
          <a:prstGeom prst="downArrow">
            <a:avLst/>
          </a:prstGeom>
          <a:gradFill>
            <a:gsLst>
              <a:gs pos="0">
                <a:srgbClr val="00B050"/>
              </a:gs>
              <a:gs pos="38000">
                <a:srgbClr val="FFC000"/>
              </a:gs>
              <a:gs pos="100000">
                <a:srgbClr val="F71416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5D3911-92D2-4602-9B3A-16BDC35A2A9E}"/>
              </a:ext>
            </a:extLst>
          </p:cNvPr>
          <p:cNvCxnSpPr>
            <a:cxnSpLocks/>
          </p:cNvCxnSpPr>
          <p:nvPr/>
        </p:nvCxnSpPr>
        <p:spPr>
          <a:xfrm>
            <a:off x="7570801" y="2101228"/>
            <a:ext cx="0" cy="3878415"/>
          </a:xfrm>
          <a:prstGeom prst="line">
            <a:avLst/>
          </a:prstGeom>
          <a:ln w="1905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ACC1F2-F4BE-4E6E-9F8C-5E8C020562D2}"/>
              </a:ext>
            </a:extLst>
          </p:cNvPr>
          <p:cNvCxnSpPr>
            <a:cxnSpLocks/>
          </p:cNvCxnSpPr>
          <p:nvPr/>
        </p:nvCxnSpPr>
        <p:spPr>
          <a:xfrm>
            <a:off x="5009173" y="2059075"/>
            <a:ext cx="0" cy="3878415"/>
          </a:xfrm>
          <a:prstGeom prst="line">
            <a:avLst/>
          </a:prstGeom>
          <a:ln w="1905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48F82AEB-B8EA-4817-BE54-C40CE9C5D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54470"/>
              </p:ext>
            </p:extLst>
          </p:nvPr>
        </p:nvGraphicFramePr>
        <p:xfrm>
          <a:off x="807396" y="1460127"/>
          <a:ext cx="10972799" cy="472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6E3862F-F818-44C7-81F9-AB7B215D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91"/>
            <a:ext cx="11938301" cy="616228"/>
          </a:xfrm>
        </p:spPr>
        <p:txBody>
          <a:bodyPr/>
          <a:lstStyle/>
          <a:p>
            <a:r>
              <a:rPr lang="fr-FR" dirty="0"/>
              <a:t>GR </a:t>
            </a:r>
            <a:r>
              <a:rPr lang="fr-FR" dirty="0" err="1"/>
              <a:t>preventing</a:t>
            </a:r>
            <a:r>
              <a:rPr lang="fr-FR" dirty="0"/>
              <a:t> an accident </a:t>
            </a:r>
            <a:r>
              <a:rPr lang="fr-FR" sz="1600" dirty="0"/>
              <a:t>vs</a:t>
            </a:r>
            <a:r>
              <a:rPr lang="fr-FR" dirty="0"/>
              <a:t> GR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 to follow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F625F-C83B-41ED-ADD4-9EEBDC91E6DF}"/>
              </a:ext>
            </a:extLst>
          </p:cNvPr>
          <p:cNvSpPr/>
          <p:nvPr/>
        </p:nvSpPr>
        <p:spPr>
          <a:xfrm>
            <a:off x="7932351" y="6037735"/>
            <a:ext cx="3842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Malgun Gothic" panose="020B0503020000020004" pitchFamily="34" charset="-127"/>
                <a:cs typeface="Arial"/>
                <a:sym typeface="Wingdings" panose="05000000000000000000" pitchFamily="2" charset="2"/>
              </a:rPr>
              <a:t>Rule definitely prevents an accident (%)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E1F5C2-86F3-413E-BDBD-3DDFF10C0CAF}"/>
              </a:ext>
            </a:extLst>
          </p:cNvPr>
          <p:cNvSpPr/>
          <p:nvPr/>
        </p:nvSpPr>
        <p:spPr>
          <a:xfrm rot="16200000">
            <a:off x="-801892" y="2772358"/>
            <a:ext cx="2877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Malgun Gothic" panose="020B0503020000020004" pitchFamily="34" charset="-127"/>
                <a:cs typeface="Arial"/>
                <a:sym typeface="Wingdings" panose="05000000000000000000" pitchFamily="2" charset="2"/>
              </a:rPr>
              <a:t>Rule is very easy to follow (%)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Arial"/>
            </a:endParaRPr>
          </a:p>
        </p:txBody>
      </p:sp>
      <p:pic>
        <p:nvPicPr>
          <p:cNvPr id="15" name="Image 4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DEE121D-A830-4A66-B7BA-247DC26C9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40" y="5152831"/>
            <a:ext cx="889200" cy="376200"/>
          </a:xfrm>
          <a:prstGeom prst="rect">
            <a:avLst/>
          </a:prstGeom>
        </p:spPr>
      </p:pic>
      <p:pic>
        <p:nvPicPr>
          <p:cNvPr id="19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DFEACB-5040-4C44-8E45-3FCF9F894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92" y="4659230"/>
            <a:ext cx="889200" cy="379057"/>
          </a:xfrm>
          <a:prstGeom prst="rect">
            <a:avLst/>
          </a:prstGeom>
        </p:spPr>
      </p:pic>
      <p:pic>
        <p:nvPicPr>
          <p:cNvPr id="17" name="Image 2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3588632-29D3-4827-817C-7FC3B0135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71" y="3539941"/>
            <a:ext cx="889200" cy="376409"/>
          </a:xfrm>
          <a:prstGeom prst="rect">
            <a:avLst/>
          </a:prstGeom>
        </p:spPr>
      </p:pic>
      <p:pic>
        <p:nvPicPr>
          <p:cNvPr id="18" name="Image 2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E6C033-243A-4F11-BE78-72A582E1D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56" y="2915302"/>
            <a:ext cx="889200" cy="373682"/>
          </a:xfrm>
          <a:prstGeom prst="rect">
            <a:avLst/>
          </a:prstGeom>
        </p:spPr>
      </p:pic>
      <p:pic>
        <p:nvPicPr>
          <p:cNvPr id="9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134415-66FB-4049-86B6-9FAC4C389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41" y="1759674"/>
            <a:ext cx="889200" cy="374832"/>
          </a:xfrm>
          <a:prstGeom prst="rect">
            <a:avLst/>
          </a:prstGeom>
        </p:spPr>
      </p:pic>
      <p:pic>
        <p:nvPicPr>
          <p:cNvPr id="7" name="Image 13">
            <a:extLst>
              <a:ext uri="{FF2B5EF4-FFF2-40B4-BE49-F238E27FC236}">
                <a16:creationId xmlns:a16="http://schemas.microsoft.com/office/drawing/2014/main" id="{0E20BF07-F303-475D-BC3B-A4266C6B4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68" y="2208045"/>
            <a:ext cx="889200" cy="373111"/>
          </a:xfrm>
          <a:prstGeom prst="rect">
            <a:avLst/>
          </a:prstGeom>
        </p:spPr>
      </p:pic>
      <p:pic>
        <p:nvPicPr>
          <p:cNvPr id="8" name="Image 25">
            <a:extLst>
              <a:ext uri="{FF2B5EF4-FFF2-40B4-BE49-F238E27FC236}">
                <a16:creationId xmlns:a16="http://schemas.microsoft.com/office/drawing/2014/main" id="{FED8B629-4C5F-4FF2-86C5-668C4AFE3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05" y="3000037"/>
            <a:ext cx="887568" cy="373784"/>
          </a:xfrm>
          <a:prstGeom prst="rect">
            <a:avLst/>
          </a:prstGeom>
          <a:solidFill>
            <a:srgbClr val="FFE069"/>
          </a:solidFill>
        </p:spPr>
      </p:pic>
      <p:pic>
        <p:nvPicPr>
          <p:cNvPr id="13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592F8C-8630-4D9B-AE2B-ABC06A601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37" y="3936942"/>
            <a:ext cx="889200" cy="373899"/>
          </a:xfrm>
          <a:prstGeom prst="rect">
            <a:avLst/>
          </a:prstGeom>
        </p:spPr>
      </p:pic>
      <p:pic>
        <p:nvPicPr>
          <p:cNvPr id="12" name="Image 3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6F0502-462E-4EA4-A4D4-89CFE951C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13" y="3324298"/>
            <a:ext cx="889200" cy="375409"/>
          </a:xfrm>
          <a:prstGeom prst="rect">
            <a:avLst/>
          </a:prstGeom>
        </p:spPr>
      </p:pic>
      <p:sp>
        <p:nvSpPr>
          <p:cNvPr id="48" name="ZoneTexte 51">
            <a:extLst>
              <a:ext uri="{FF2B5EF4-FFF2-40B4-BE49-F238E27FC236}">
                <a16:creationId xmlns:a16="http://schemas.microsoft.com/office/drawing/2014/main" id="{9E085C2E-9496-4985-9DA0-957E850DF5FC}"/>
              </a:ext>
            </a:extLst>
          </p:cNvPr>
          <p:cNvSpPr txBox="1"/>
          <p:nvPr/>
        </p:nvSpPr>
        <p:spPr>
          <a:xfrm>
            <a:off x="389540" y="5108927"/>
            <a:ext cx="1585858" cy="93447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Malgun Gothic" panose="020B0503020000020004" pitchFamily="34" charset="-127"/>
              </a:rPr>
              <a:t>Lower prevention and </a:t>
            </a: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less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Malgun Gothic" panose="020B0503020000020004" pitchFamily="34" charset="-127"/>
              </a:rPr>
              <a:t>easy to follow</a:t>
            </a:r>
          </a:p>
        </p:txBody>
      </p:sp>
      <p:sp>
        <p:nvSpPr>
          <p:cNvPr id="49" name="ZoneTexte 52">
            <a:extLst>
              <a:ext uri="{FF2B5EF4-FFF2-40B4-BE49-F238E27FC236}">
                <a16:creationId xmlns:a16="http://schemas.microsoft.com/office/drawing/2014/main" id="{8EE99E59-1747-4745-9EB2-AA73ACCC2CE0}"/>
              </a:ext>
            </a:extLst>
          </p:cNvPr>
          <p:cNvSpPr txBox="1"/>
          <p:nvPr/>
        </p:nvSpPr>
        <p:spPr>
          <a:xfrm>
            <a:off x="10455327" y="1124822"/>
            <a:ext cx="1651875" cy="79173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Malgun Gothic" panose="020B0503020000020004" pitchFamily="34" charset="-127"/>
              </a:rPr>
              <a:t>High level of prevention and easy to follow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CF3124-62DE-4C93-91F1-82237AEE0F1E}"/>
              </a:ext>
            </a:extLst>
          </p:cNvPr>
          <p:cNvSpPr/>
          <p:nvPr/>
        </p:nvSpPr>
        <p:spPr>
          <a:xfrm>
            <a:off x="8432938" y="3609608"/>
            <a:ext cx="1299263" cy="695904"/>
          </a:xfrm>
          <a:prstGeom prst="roundRect">
            <a:avLst/>
          </a:prstGeom>
          <a:solidFill>
            <a:schemeClr val="accent3">
              <a:alpha val="23000"/>
            </a:schemeClr>
          </a:solidFill>
          <a:ln w="317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32">
            <a:extLst>
              <a:ext uri="{FF2B5EF4-FFF2-40B4-BE49-F238E27FC236}">
                <a16:creationId xmlns:a16="http://schemas.microsoft.com/office/drawing/2014/main" id="{1357DA6D-D2B0-48A2-9825-C9C3B912FB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45" y="3346528"/>
            <a:ext cx="889200" cy="373464"/>
          </a:xfrm>
          <a:prstGeom prst="rect">
            <a:avLst/>
          </a:prstGeom>
        </p:spPr>
      </p:pic>
      <p:pic>
        <p:nvPicPr>
          <p:cNvPr id="11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082BDA-B4C7-4EBE-A482-2F291E2EA5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1" y="4048257"/>
            <a:ext cx="889200" cy="37540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D7CA1124-E0F0-47E1-A2B6-CE8638D54C98}"/>
              </a:ext>
            </a:extLst>
          </p:cNvPr>
          <p:cNvGrpSpPr/>
          <p:nvPr/>
        </p:nvGrpSpPr>
        <p:grpSpPr>
          <a:xfrm>
            <a:off x="7914313" y="4052201"/>
            <a:ext cx="889200" cy="815160"/>
            <a:chOff x="6513905" y="3643626"/>
            <a:chExt cx="889200" cy="815160"/>
          </a:xfrm>
        </p:grpSpPr>
        <p:cxnSp>
          <p:nvCxnSpPr>
            <p:cNvPr id="21" name="Connecteur droit 2">
              <a:extLst>
                <a:ext uri="{FF2B5EF4-FFF2-40B4-BE49-F238E27FC236}">
                  <a16:creationId xmlns:a16="http://schemas.microsoft.com/office/drawing/2014/main" id="{D17DDA0C-83D6-4A94-BF5A-B3F38F8B1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4155" y="3643626"/>
              <a:ext cx="249224" cy="549284"/>
            </a:xfrm>
            <a:prstGeom prst="line">
              <a:avLst/>
            </a:prstGeom>
            <a:ln w="12700">
              <a:solidFill>
                <a:srgbClr val="141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42">
              <a:extLst>
                <a:ext uri="{FF2B5EF4-FFF2-40B4-BE49-F238E27FC236}">
                  <a16:creationId xmlns:a16="http://schemas.microsoft.com/office/drawing/2014/main" id="{1B0650EF-AC35-4F65-A460-72972239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905" y="4083377"/>
              <a:ext cx="889200" cy="375409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FF8C450B-726B-46FF-86CE-0E84701C2223}"/>
              </a:ext>
            </a:extLst>
          </p:cNvPr>
          <p:cNvSpPr/>
          <p:nvPr/>
        </p:nvSpPr>
        <p:spPr>
          <a:xfrm>
            <a:off x="1107912" y="810739"/>
            <a:ext cx="9097613" cy="6425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32D017-3A44-4C0C-99F4-046056974358}"/>
              </a:ext>
            </a:extLst>
          </p:cNvPr>
          <p:cNvSpPr txBox="1"/>
          <p:nvPr/>
        </p:nvSpPr>
        <p:spPr>
          <a:xfrm>
            <a:off x="1097025" y="943714"/>
            <a:ext cx="90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Lifting, Powered Systems, Work at Height GR </a:t>
            </a:r>
            <a:r>
              <a:rPr lang="en-US" b="1" u="sng">
                <a:solidFill>
                  <a:schemeClr val="bg1"/>
                </a:solidFill>
              </a:rPr>
              <a:t>are not very easy to follow</a:t>
            </a:r>
            <a:r>
              <a:rPr lang="en-US" b="1">
                <a:solidFill>
                  <a:schemeClr val="bg1"/>
                </a:solidFill>
              </a:rPr>
              <a:t>. Why?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54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83AAA1B5-830E-4BE6-B424-E2E67E62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16" y="5012813"/>
            <a:ext cx="293157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B6E799-971A-48D1-AECA-74D269827A05}"/>
              </a:ext>
            </a:extLst>
          </p:cNvPr>
          <p:cNvCxnSpPr/>
          <p:nvPr/>
        </p:nvCxnSpPr>
        <p:spPr>
          <a:xfrm>
            <a:off x="9055578" y="4319969"/>
            <a:ext cx="0" cy="633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6A189F4-0F2F-470F-B4D0-1DB7AC53162B}"/>
              </a:ext>
            </a:extLst>
          </p:cNvPr>
          <p:cNvSpPr/>
          <p:nvPr/>
        </p:nvSpPr>
        <p:spPr>
          <a:xfrm>
            <a:off x="8524549" y="3929962"/>
            <a:ext cx="144000" cy="14400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3737E8-1755-4234-81FC-BB203F410D8A}"/>
              </a:ext>
            </a:extLst>
          </p:cNvPr>
          <p:cNvSpPr/>
          <p:nvPr/>
        </p:nvSpPr>
        <p:spPr>
          <a:xfrm>
            <a:off x="9016316" y="3950385"/>
            <a:ext cx="144000" cy="14400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A6E161-109C-4895-9719-3772B636CF86}"/>
              </a:ext>
            </a:extLst>
          </p:cNvPr>
          <p:cNvSpPr/>
          <p:nvPr/>
        </p:nvSpPr>
        <p:spPr>
          <a:xfrm>
            <a:off x="9526933" y="3688003"/>
            <a:ext cx="144000" cy="14400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2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8ACD5B10-36EA-4662-B21F-79B00D25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9" y="947989"/>
            <a:ext cx="293157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1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59D0-A1FF-4E0F-AECF-413A793B8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733776"/>
            <a:ext cx="10991851" cy="4166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115" indent="-285115"/>
            <a:endParaRPr lang="en-GB" b="1"/>
          </a:p>
          <a:p>
            <a:pPr marL="285115" indent="-285115"/>
            <a:r>
              <a:rPr lang="en-GB" b="1"/>
              <a:t>Discuss specific situations you have faced that make compliance with certain rules difficult.</a:t>
            </a:r>
            <a:endParaRPr lang="fr-FR"/>
          </a:p>
          <a:p>
            <a:pPr marL="0" indent="0">
              <a:buNone/>
            </a:pPr>
            <a:endParaRPr lang="fr-FR" b="1"/>
          </a:p>
          <a:p>
            <a:pPr marL="285115" indent="-285115"/>
            <a:r>
              <a:rPr lang="fr-FR" b="1" err="1"/>
              <a:t>Review</a:t>
            </a:r>
            <a:r>
              <a:rPr lang="fr-FR" b="1"/>
              <a:t> how </a:t>
            </a:r>
            <a:r>
              <a:rPr lang="fr-FR" b="1" err="1"/>
              <a:t>rules</a:t>
            </a:r>
            <a:r>
              <a:rPr lang="fr-FR" b="1"/>
              <a:t> are </a:t>
            </a:r>
            <a:r>
              <a:rPr lang="fr-FR" b="1" err="1"/>
              <a:t>actually</a:t>
            </a:r>
            <a:r>
              <a:rPr lang="fr-FR" b="1"/>
              <a:t> </a:t>
            </a:r>
            <a:r>
              <a:rPr lang="fr-FR" b="1" err="1"/>
              <a:t>explained</a:t>
            </a:r>
            <a:r>
              <a:rPr lang="fr-FR" b="1"/>
              <a:t> and </a:t>
            </a:r>
            <a:r>
              <a:rPr lang="fr-FR" b="1" err="1"/>
              <a:t>illustrated</a:t>
            </a:r>
            <a:r>
              <a:rPr lang="fr-FR" b="1"/>
              <a:t>.</a:t>
            </a:r>
          </a:p>
          <a:p>
            <a:pPr marL="0" indent="0">
              <a:buNone/>
            </a:pPr>
            <a:endParaRPr lang="fr-FR" b="1"/>
          </a:p>
          <a:p>
            <a:pPr marL="285115" indent="-285115"/>
            <a:r>
              <a:rPr lang="fr-FR" b="1"/>
              <a:t>Is </a:t>
            </a:r>
            <a:r>
              <a:rPr lang="fr-FR" b="1" err="1"/>
              <a:t>work</a:t>
            </a:r>
            <a:r>
              <a:rPr lang="fr-FR" b="1"/>
              <a:t> </a:t>
            </a:r>
            <a:r>
              <a:rPr lang="fr-FR" b="1" err="1"/>
              <a:t>preparation</a:t>
            </a:r>
            <a:r>
              <a:rPr lang="fr-FR" b="1"/>
              <a:t> </a:t>
            </a:r>
            <a:r>
              <a:rPr lang="fr-FR" b="1" err="1"/>
              <a:t>critical</a:t>
            </a:r>
            <a:r>
              <a:rPr lang="fr-FR" b="1"/>
              <a:t> to </a:t>
            </a:r>
            <a:r>
              <a:rPr lang="fr-FR" b="1" err="1"/>
              <a:t>improve</a:t>
            </a:r>
            <a:r>
              <a:rPr lang="fr-FR" b="1"/>
              <a:t> </a:t>
            </a:r>
            <a:r>
              <a:rPr lang="fr-FR" b="1" err="1"/>
              <a:t>awareness</a:t>
            </a:r>
            <a:r>
              <a:rPr lang="fr-FR" b="1"/>
              <a:t> and compliance?</a:t>
            </a:r>
            <a:endParaRPr lang="fr-FR"/>
          </a:p>
          <a:p>
            <a:pPr marL="285115" indent="-285115"/>
            <a:endParaRPr lang="fr-FR" b="1"/>
          </a:p>
          <a:p>
            <a:pPr marL="285115" indent="-285115"/>
            <a:r>
              <a:rPr lang="fr-FR" b="1" err="1"/>
              <a:t>What</a:t>
            </a:r>
            <a:r>
              <a:rPr lang="fr-FR" b="1"/>
              <a:t> do </a:t>
            </a:r>
            <a:r>
              <a:rPr lang="fr-FR" b="1" err="1"/>
              <a:t>you</a:t>
            </a:r>
            <a:r>
              <a:rPr lang="fr-FR" b="1"/>
              <a:t> </a:t>
            </a:r>
            <a:r>
              <a:rPr lang="fr-FR" b="1" err="1"/>
              <a:t>expect</a:t>
            </a:r>
            <a:r>
              <a:rPr lang="fr-FR" b="1"/>
              <a:t> of management in </a:t>
            </a:r>
            <a:r>
              <a:rPr lang="fr-FR" b="1" err="1"/>
              <a:t>that</a:t>
            </a:r>
            <a:r>
              <a:rPr lang="fr-FR" b="1"/>
              <a:t> respect?</a:t>
            </a:r>
            <a:endParaRPr lang="fr-FR"/>
          </a:p>
          <a:p>
            <a:pPr marL="285115" indent="-285115"/>
            <a:endParaRPr lang="fr-FR" b="1"/>
          </a:p>
          <a:p>
            <a:pPr marL="0" indent="0">
              <a:buNone/>
            </a:pPr>
            <a:endParaRPr lang="fr-FR" b="1"/>
          </a:p>
          <a:p>
            <a:pPr marL="285115" indent="-285115"/>
            <a:endParaRPr lang="fr-FR" b="1">
              <a:solidFill>
                <a:srgbClr val="000000"/>
              </a:solidFill>
            </a:endParaRPr>
          </a:p>
          <a:p>
            <a:pPr marL="266700" lvl="1" indent="0">
              <a:buNone/>
            </a:pPr>
            <a:endParaRPr lang="fr-FR" b="1">
              <a:solidFill>
                <a:srgbClr val="404040"/>
              </a:solidFill>
            </a:endParaRPr>
          </a:p>
          <a:p>
            <a:pPr marL="447040" lvl="1" indent="-180340">
              <a:buFont typeface="Wingdings" panose="05000000000000000000" pitchFamily="2" charset="2"/>
              <a:buChar char="ü"/>
            </a:pPr>
            <a:endParaRPr lang="fr-FR" b="1">
              <a:solidFill>
                <a:srgbClr val="404040"/>
              </a:solidFill>
            </a:endParaRPr>
          </a:p>
          <a:p>
            <a:pPr marL="447040" lvl="1" indent="-180340">
              <a:buFont typeface="Wingdings" panose="05000000000000000000" pitchFamily="2" charset="2"/>
              <a:buChar char="ü"/>
            </a:pPr>
            <a:endParaRPr lang="fr-FR" b="1">
              <a:solidFill>
                <a:srgbClr val="404040"/>
              </a:solidFill>
            </a:endParaRPr>
          </a:p>
          <a:p>
            <a:pPr marL="285115" indent="-285115"/>
            <a:endParaRPr lang="fr-FR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CFD7-F3FA-49F4-A4F0-33C4BBB13182}"/>
              </a:ext>
            </a:extLst>
          </p:cNvPr>
          <p:cNvSpPr/>
          <p:nvPr/>
        </p:nvSpPr>
        <p:spPr>
          <a:xfrm>
            <a:off x="480767" y="784499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1CEA6-E841-4CD9-834E-D5471658C1F1}"/>
              </a:ext>
            </a:extLst>
          </p:cNvPr>
          <p:cNvSpPr txBox="1"/>
          <p:nvPr/>
        </p:nvSpPr>
        <p:spPr>
          <a:xfrm>
            <a:off x="477901" y="963270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err="1">
                <a:solidFill>
                  <a:schemeClr val="bg1"/>
                </a:solidFill>
              </a:rPr>
              <a:t>What</a:t>
            </a:r>
            <a:r>
              <a:rPr lang="fr-FR" b="1">
                <a:solidFill>
                  <a:schemeClr val="bg1"/>
                </a:solidFill>
              </a:rPr>
              <a:t> </a:t>
            </a:r>
            <a:r>
              <a:rPr lang="fr-FR" b="1" err="1">
                <a:solidFill>
                  <a:schemeClr val="bg1"/>
                </a:solidFill>
              </a:rPr>
              <a:t>would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make</a:t>
            </a:r>
            <a:r>
              <a:rPr lang="fr-FR" b="1">
                <a:solidFill>
                  <a:schemeClr val="bg1"/>
                </a:solidFill>
              </a:rPr>
              <a:t> GR application and compliance </a:t>
            </a:r>
            <a:r>
              <a:rPr lang="fr-FR" b="1" err="1">
                <a:solidFill>
                  <a:schemeClr val="bg1"/>
                </a:solidFill>
              </a:rPr>
              <a:t>easier</a:t>
            </a:r>
            <a:r>
              <a:rPr lang="fr-FR" b="1">
                <a:solidFill>
                  <a:schemeClr val="bg1"/>
                </a:solidFill>
              </a:rPr>
              <a:t>?</a:t>
            </a:r>
            <a:endParaRPr lang="fr-FR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BE258C6-FA0B-4CDD-82B9-9D0F9FF04ED8}"/>
              </a:ext>
            </a:extLst>
          </p:cNvPr>
          <p:cNvSpPr txBox="1"/>
          <p:nvPr/>
        </p:nvSpPr>
        <p:spPr>
          <a:xfrm>
            <a:off x="477901" y="5203330"/>
            <a:ext cx="11368800" cy="844810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r>
              <a:rPr lang="fr-FR" b="1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 dirty="0">
                <a:latin typeface="Arial"/>
                <a:cs typeface="Arial"/>
              </a:rPr>
              <a:t>A manager </a:t>
            </a:r>
            <a:r>
              <a:rPr lang="fr-FR" b="1" dirty="0" err="1">
                <a:latin typeface="Arial"/>
                <a:cs typeface="Arial"/>
              </a:rPr>
              <a:t>explains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useful</a:t>
            </a:r>
            <a:r>
              <a:rPr lang="fr-FR" dirty="0">
                <a:latin typeface="Arial"/>
                <a:cs typeface="Arial"/>
              </a:rPr>
              <a:t> GR </a:t>
            </a:r>
            <a:r>
              <a:rPr lang="fr-FR" dirty="0" err="1">
                <a:latin typeface="Arial"/>
                <a:cs typeface="Arial"/>
              </a:rPr>
              <a:t>requirements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b="1" dirty="0">
                <a:latin typeface="Arial"/>
                <a:cs typeface="Arial"/>
              </a:rPr>
              <a:t>coaches</a:t>
            </a:r>
            <a:r>
              <a:rPr lang="fr-FR" dirty="0">
                <a:latin typeface="Arial"/>
                <a:cs typeface="Arial"/>
              </a:rPr>
              <a:t> team </a:t>
            </a:r>
            <a:r>
              <a:rPr lang="fr-FR" dirty="0" err="1">
                <a:latin typeface="Arial"/>
                <a:cs typeface="Arial"/>
              </a:rPr>
              <a:t>members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b="1" dirty="0" err="1">
                <a:latin typeface="Arial"/>
                <a:cs typeface="Arial"/>
              </a:rPr>
              <a:t>sollicits</a:t>
            </a:r>
            <a:r>
              <a:rPr lang="fr-FR" b="1" dirty="0">
                <a:latin typeface="Arial"/>
                <a:cs typeface="Arial"/>
              </a:rPr>
              <a:t> feedback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b="1" dirty="0" err="1">
                <a:latin typeface="Arial"/>
                <a:cs typeface="Arial"/>
              </a:rPr>
              <a:t>promotes</a:t>
            </a:r>
            <a:r>
              <a:rPr lang="fr-FR" dirty="0">
                <a:latin typeface="Arial"/>
                <a:cs typeface="Arial"/>
              </a:rPr>
              <a:t> best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     practices and </a:t>
            </a:r>
            <a:r>
              <a:rPr lang="fr-FR" b="1" dirty="0">
                <a:latin typeface="Arial"/>
                <a:cs typeface="Arial"/>
              </a:rPr>
              <a:t>checks </a:t>
            </a:r>
            <a:r>
              <a:rPr lang="fr-FR" dirty="0">
                <a:latin typeface="Arial"/>
                <a:cs typeface="Arial"/>
              </a:rPr>
              <a:t>compliance.</a:t>
            </a:r>
            <a:endParaRPr lang="fr-FR" b="1" dirty="0"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522D1FA-8241-4E60-A670-A8592B2D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01"/>
            <a:ext cx="11938301" cy="616228"/>
          </a:xfrm>
        </p:spPr>
        <p:txBody>
          <a:bodyPr/>
          <a:lstStyle/>
          <a:p>
            <a:r>
              <a:rPr lang="fr-FR" dirty="0"/>
              <a:t>Workshop topic #1</a:t>
            </a:r>
          </a:p>
        </p:txBody>
      </p:sp>
    </p:spTree>
    <p:extLst>
      <p:ext uri="{BB962C8B-B14F-4D97-AF65-F5344CB8AC3E}">
        <p14:creationId xmlns:p14="http://schemas.microsoft.com/office/powerpoint/2010/main" val="33245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A09560-BFC3-49B1-8E79-998E2026F6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389661" y="2191573"/>
            <a:ext cx="805904" cy="77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6D7D2-6007-40D2-B023-841BBE3AF3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 rot="1071619">
            <a:off x="6684480" y="1056609"/>
            <a:ext cx="5188947" cy="82809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5B733E-B4D5-49D9-8E3F-FEA3A2E792C5}"/>
              </a:ext>
            </a:extLst>
          </p:cNvPr>
          <p:cNvSpPr/>
          <p:nvPr/>
        </p:nvSpPr>
        <p:spPr>
          <a:xfrm>
            <a:off x="1956619" y="2601874"/>
            <a:ext cx="3927364" cy="4604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C3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aphicFrame>
        <p:nvGraphicFramePr>
          <p:cNvPr id="8" name="Graph1">
            <a:extLst>
              <a:ext uri="{FF2B5EF4-FFF2-40B4-BE49-F238E27FC236}">
                <a16:creationId xmlns:a16="http://schemas.microsoft.com/office/drawing/2014/main" id="{C14740E1-DDE4-4281-BA97-36F8CA393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873704"/>
              </p:ext>
            </p:extLst>
          </p:nvPr>
        </p:nvGraphicFramePr>
        <p:xfrm>
          <a:off x="-222568" y="2139435"/>
          <a:ext cx="11541601" cy="42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462DE2D-2BE0-44BF-B727-D5250887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74"/>
            <a:ext cx="11938301" cy="616228"/>
          </a:xfrm>
        </p:spPr>
        <p:txBody>
          <a:bodyPr lIns="0" tIns="45720" rIns="91440" bIns="45720" anchor="ctr"/>
          <a:lstStyle/>
          <a:p>
            <a:pPr marL="539750"/>
            <a:r>
              <a:rPr lang="fr-FR" dirty="0" err="1"/>
              <a:t>Flagging</a:t>
            </a:r>
            <a:r>
              <a:rPr lang="fr-FR" dirty="0"/>
              <a:t> a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straightforward</a:t>
            </a:r>
            <a:r>
              <a:rPr lang="fr-FR" dirty="0"/>
              <a:t> –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5FFF8-2194-4A39-A8C3-E1DA0BBB4374}"/>
              </a:ext>
            </a:extLst>
          </p:cNvPr>
          <p:cNvSpPr txBox="1"/>
          <p:nvPr/>
        </p:nvSpPr>
        <p:spPr>
          <a:xfrm>
            <a:off x="9833813" y="2242785"/>
            <a:ext cx="4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2">
                    <a:lumMod val="75000"/>
                  </a:schemeClr>
                </a:solidFill>
                <a:latin typeface="+mj-lt"/>
              </a:rPr>
              <a:t>%</a:t>
            </a:r>
            <a:endParaRPr lang="fr-FR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F96070-67CB-4E86-8765-705410BFAB83}"/>
              </a:ext>
            </a:extLst>
          </p:cNvPr>
          <p:cNvSpPr/>
          <p:nvPr/>
        </p:nvSpPr>
        <p:spPr>
          <a:xfrm>
            <a:off x="480767" y="784498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2754F-8B60-4E00-8B3D-28E7957172C7}"/>
              </a:ext>
            </a:extLst>
          </p:cNvPr>
          <p:cNvSpPr txBox="1"/>
          <p:nvPr/>
        </p:nvSpPr>
        <p:spPr>
          <a:xfrm>
            <a:off x="477903" y="983005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30% of respondents do not intervene when spotting a hazardous situation. These are the reasons:</a:t>
            </a:r>
            <a:endParaRPr lang="fr-FR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0DAF7A-B7FF-4003-8651-960071FFEAF2}"/>
              </a:ext>
            </a:extLst>
          </p:cNvPr>
          <p:cNvSpPr/>
          <p:nvPr/>
        </p:nvSpPr>
        <p:spPr>
          <a:xfrm>
            <a:off x="515273" y="1741065"/>
            <a:ext cx="9618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>
                <a:solidFill>
                  <a:schemeClr val="accent4"/>
                </a:solidFill>
                <a:latin typeface="+mn-lt"/>
                <a:ea typeface="Malgun Gothic" panose="020B0503020000020004" pitchFamily="34" charset="-127"/>
                <a:cs typeface="Arial"/>
              </a:rPr>
              <a:t>If you did not intervene in a dangerous situation that you witnessed, what were the reasons? </a:t>
            </a:r>
            <a:endParaRPr lang="en-US" sz="1600">
              <a:solidFill>
                <a:schemeClr val="accent4"/>
              </a:solidFill>
              <a:latin typeface="+mn-lt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83046-526A-4531-9421-3B612C029077}"/>
              </a:ext>
            </a:extLst>
          </p:cNvPr>
          <p:cNvSpPr txBox="1"/>
          <p:nvPr/>
        </p:nvSpPr>
        <p:spPr>
          <a:xfrm>
            <a:off x="9894485" y="6006606"/>
            <a:ext cx="267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Multiple answers allowed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59D0-A1FF-4E0F-AECF-413A793B8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847117"/>
            <a:ext cx="10991851" cy="4166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115" indent="-285115"/>
            <a:r>
              <a:rPr lang="fr-FR" b="1"/>
              <a:t>Have </a:t>
            </a:r>
            <a:r>
              <a:rPr lang="fr-FR" b="1" err="1"/>
              <a:t>you</a:t>
            </a:r>
            <a:r>
              <a:rPr lang="fr-FR" b="1"/>
              <a:t> </a:t>
            </a:r>
            <a:r>
              <a:rPr lang="fr-FR" b="1" err="1"/>
              <a:t>ever</a:t>
            </a:r>
            <a:r>
              <a:rPr lang="fr-FR" b="1"/>
              <a:t> </a:t>
            </a:r>
            <a:r>
              <a:rPr lang="fr-FR" b="1" err="1"/>
              <a:t>observed</a:t>
            </a:r>
            <a:r>
              <a:rPr lang="fr-FR" b="1"/>
              <a:t> a </a:t>
            </a:r>
            <a:r>
              <a:rPr lang="fr-FR" b="1" err="1"/>
              <a:t>potentially</a:t>
            </a:r>
            <a:r>
              <a:rPr lang="fr-FR" b="1"/>
              <a:t> </a:t>
            </a:r>
            <a:r>
              <a:rPr lang="fr-FR" b="1" err="1"/>
              <a:t>dangerous</a:t>
            </a:r>
            <a:r>
              <a:rPr lang="fr-FR" b="1"/>
              <a:t> situation and have </a:t>
            </a:r>
            <a:r>
              <a:rPr lang="fr-FR" b="1" err="1"/>
              <a:t>you</a:t>
            </a:r>
            <a:r>
              <a:rPr lang="fr-FR" b="1"/>
              <a:t> </a:t>
            </a:r>
            <a:r>
              <a:rPr lang="fr-FR" b="1" err="1"/>
              <a:t>intervened</a:t>
            </a:r>
            <a:r>
              <a:rPr lang="fr-FR" b="1"/>
              <a:t>?</a:t>
            </a:r>
            <a:endParaRPr lang="fr-FR"/>
          </a:p>
          <a:p>
            <a:pPr marL="447040" lvl="1" indent="-180340">
              <a:buFont typeface="Wingdings" panose="05000000000000000000" pitchFamily="2" charset="2"/>
              <a:buChar char="ü"/>
            </a:pPr>
            <a:r>
              <a:rPr lang="fr-FR" b="1"/>
              <a:t>If </a:t>
            </a:r>
            <a:r>
              <a:rPr lang="fr-FR" b="1" err="1"/>
              <a:t>you</a:t>
            </a:r>
            <a:r>
              <a:rPr lang="fr-FR" b="1"/>
              <a:t> </a:t>
            </a:r>
            <a:r>
              <a:rPr lang="fr-FR" b="1" err="1"/>
              <a:t>did</a:t>
            </a:r>
            <a:r>
              <a:rPr lang="fr-FR" b="1"/>
              <a:t>, </a:t>
            </a:r>
            <a:r>
              <a:rPr lang="fr-FR" b="1" err="1"/>
              <a:t>what</a:t>
            </a:r>
            <a:r>
              <a:rPr lang="fr-FR" b="1"/>
              <a:t> </a:t>
            </a:r>
            <a:r>
              <a:rPr lang="fr-FR" b="1" err="1"/>
              <a:t>happened</a:t>
            </a:r>
            <a:r>
              <a:rPr lang="fr-FR" b="1"/>
              <a:t> </a:t>
            </a:r>
            <a:r>
              <a:rPr lang="fr-FR" b="1" err="1"/>
              <a:t>then</a:t>
            </a:r>
            <a:r>
              <a:rPr lang="fr-FR" b="1"/>
              <a:t> (</a:t>
            </a:r>
            <a:r>
              <a:rPr lang="fr-FR" b="1" err="1"/>
              <a:t>reaction</a:t>
            </a:r>
            <a:r>
              <a:rPr lang="fr-FR" b="1"/>
              <a:t> of </a:t>
            </a:r>
            <a:r>
              <a:rPr lang="fr-FR" b="1" err="1"/>
              <a:t>co-workers</a:t>
            </a:r>
            <a:r>
              <a:rPr lang="fr-FR" b="1"/>
              <a:t>/</a:t>
            </a:r>
            <a:r>
              <a:rPr lang="fr-FR" b="1" err="1"/>
              <a:t>peers</a:t>
            </a:r>
            <a:r>
              <a:rPr lang="fr-FR" b="1"/>
              <a:t>, </a:t>
            </a:r>
            <a:r>
              <a:rPr lang="fr-FR" b="1" err="1"/>
              <a:t>hierarchy</a:t>
            </a:r>
            <a:r>
              <a:rPr lang="fr-FR" b="1"/>
              <a:t>)?</a:t>
            </a:r>
          </a:p>
          <a:p>
            <a:pPr marL="447040" lvl="1" indent="-180340">
              <a:buFont typeface="Wingdings" panose="05000000000000000000" pitchFamily="2" charset="2"/>
              <a:buChar char="ü"/>
            </a:pPr>
            <a:r>
              <a:rPr lang="fr-FR" b="1"/>
              <a:t>If not, </a:t>
            </a:r>
            <a:r>
              <a:rPr lang="fr-FR" b="1" err="1"/>
              <a:t>what</a:t>
            </a:r>
            <a:r>
              <a:rPr lang="fr-FR" b="1"/>
              <a:t> </a:t>
            </a:r>
            <a:r>
              <a:rPr lang="fr-FR" b="1" err="1"/>
              <a:t>was</a:t>
            </a:r>
            <a:r>
              <a:rPr lang="fr-FR" b="1"/>
              <a:t> the </a:t>
            </a:r>
            <a:r>
              <a:rPr lang="fr-FR" b="1" err="1"/>
              <a:t>reason</a:t>
            </a:r>
            <a:r>
              <a:rPr lang="fr-FR" b="1"/>
              <a:t>?</a:t>
            </a:r>
          </a:p>
          <a:p>
            <a:pPr marL="285115" indent="-285115"/>
            <a:endParaRPr lang="fr-FR" sz="1600" b="1"/>
          </a:p>
          <a:p>
            <a:pPr marL="285115" indent="-285115"/>
            <a:r>
              <a:rPr lang="fr-FR" b="1" err="1"/>
              <a:t>What</a:t>
            </a:r>
            <a:r>
              <a:rPr lang="fr-FR" b="1"/>
              <a:t> </a:t>
            </a:r>
            <a:r>
              <a:rPr lang="fr-FR" b="1" err="1"/>
              <a:t>would</a:t>
            </a:r>
            <a:r>
              <a:rPr lang="fr-FR" b="1"/>
              <a:t> </a:t>
            </a:r>
            <a:r>
              <a:rPr lang="fr-FR" b="1" err="1"/>
              <a:t>it</a:t>
            </a:r>
            <a:r>
              <a:rPr lang="fr-FR" b="1"/>
              <a:t> </a:t>
            </a:r>
            <a:r>
              <a:rPr lang="fr-FR" b="1" err="1"/>
              <a:t>take</a:t>
            </a:r>
            <a:r>
              <a:rPr lang="fr-FR" b="1"/>
              <a:t> to </a:t>
            </a:r>
            <a:r>
              <a:rPr lang="fr-FR" b="1" err="1"/>
              <a:t>overcome</a:t>
            </a:r>
            <a:r>
              <a:rPr lang="fr-FR" b="1"/>
              <a:t> </a:t>
            </a:r>
            <a:r>
              <a:rPr lang="fr-FR" b="1" err="1"/>
              <a:t>doubt</a:t>
            </a:r>
            <a:r>
              <a:rPr lang="fr-FR" b="1"/>
              <a:t> and </a:t>
            </a:r>
            <a:r>
              <a:rPr lang="fr-FR" b="1" err="1"/>
              <a:t>speak</a:t>
            </a:r>
            <a:r>
              <a:rPr lang="fr-FR" b="1"/>
              <a:t> up?</a:t>
            </a:r>
          </a:p>
          <a:p>
            <a:pPr marL="285115" indent="-285115"/>
            <a:endParaRPr lang="fr-FR" b="1"/>
          </a:p>
          <a:p>
            <a:pPr marL="285115" indent="-285115"/>
            <a:r>
              <a:rPr lang="fr-FR" b="1" err="1"/>
              <a:t>What</a:t>
            </a:r>
            <a:r>
              <a:rPr lang="fr-FR" b="1"/>
              <a:t> can </a:t>
            </a:r>
            <a:r>
              <a:rPr lang="fr-FR" b="1" err="1"/>
              <a:t>your</a:t>
            </a:r>
            <a:r>
              <a:rPr lang="fr-FR" b="1"/>
              <a:t> manager or </a:t>
            </a:r>
            <a:r>
              <a:rPr lang="fr-FR" b="1" err="1"/>
              <a:t>colleagues</a:t>
            </a:r>
            <a:r>
              <a:rPr lang="fr-FR" b="1"/>
              <a:t> do to help?</a:t>
            </a:r>
          </a:p>
          <a:p>
            <a:pPr marL="285115" indent="-285115"/>
            <a:endParaRPr lang="fr-FR" b="1"/>
          </a:p>
          <a:p>
            <a:pPr marL="285115" indent="-285115"/>
            <a:r>
              <a:rPr lang="fr-FR" b="1" err="1"/>
              <a:t>What</a:t>
            </a:r>
            <a:r>
              <a:rPr lang="fr-FR" b="1"/>
              <a:t> can </a:t>
            </a:r>
            <a:r>
              <a:rPr lang="fr-FR" b="1" err="1"/>
              <a:t>you</a:t>
            </a:r>
            <a:r>
              <a:rPr lang="fr-FR" b="1"/>
              <a:t> do to help </a:t>
            </a:r>
            <a:r>
              <a:rPr lang="fr-FR" b="1" err="1"/>
              <a:t>others</a:t>
            </a:r>
            <a:r>
              <a:rPr lang="fr-FR" b="1"/>
              <a:t>?</a:t>
            </a:r>
          </a:p>
          <a:p>
            <a:pPr marL="285115" indent="-285115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19248-9C73-4189-B3A0-18DEBD37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444"/>
            <a:ext cx="11938301" cy="616228"/>
          </a:xfrm>
        </p:spPr>
        <p:txBody>
          <a:bodyPr/>
          <a:lstStyle/>
          <a:p>
            <a:pPr marL="539750"/>
            <a:r>
              <a:rPr lang="fr-FR" dirty="0"/>
              <a:t>workshop topic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CFD7-F3FA-49F4-A4F0-33C4BBB13182}"/>
              </a:ext>
            </a:extLst>
          </p:cNvPr>
          <p:cNvSpPr/>
          <p:nvPr/>
        </p:nvSpPr>
        <p:spPr>
          <a:xfrm>
            <a:off x="480767" y="784499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1CEA6-E841-4CD9-834E-D5471658C1F1}"/>
              </a:ext>
            </a:extLst>
          </p:cNvPr>
          <p:cNvSpPr txBox="1"/>
          <p:nvPr/>
        </p:nvSpPr>
        <p:spPr>
          <a:xfrm>
            <a:off x="477901" y="974154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How to </a:t>
            </a:r>
            <a:r>
              <a:rPr lang="fr-FR" b="1" err="1">
                <a:solidFill>
                  <a:schemeClr val="bg1"/>
                </a:solidFill>
              </a:rPr>
              <a:t>overcome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doubt</a:t>
            </a:r>
            <a:r>
              <a:rPr lang="fr-FR" b="1">
                <a:solidFill>
                  <a:schemeClr val="bg1"/>
                </a:solidFill>
              </a:rPr>
              <a:t> and </a:t>
            </a:r>
            <a:r>
              <a:rPr lang="fr-FR" b="1" err="1">
                <a:solidFill>
                  <a:schemeClr val="bg1"/>
                </a:solidFill>
              </a:rPr>
              <a:t>promote</a:t>
            </a:r>
            <a:r>
              <a:rPr lang="fr-FR" b="1">
                <a:solidFill>
                  <a:schemeClr val="bg1"/>
                </a:solidFill>
              </a:rPr>
              <a:t> "</a:t>
            </a:r>
            <a:r>
              <a:rPr lang="fr-FR" b="1" err="1">
                <a:solidFill>
                  <a:schemeClr val="bg1"/>
                </a:solidFill>
              </a:rPr>
              <a:t>speak</a:t>
            </a:r>
            <a:r>
              <a:rPr lang="fr-FR" b="1">
                <a:solidFill>
                  <a:schemeClr val="bg1"/>
                </a:solidFill>
              </a:rPr>
              <a:t> up" if a possible </a:t>
            </a:r>
            <a:r>
              <a:rPr lang="fr-FR" b="1" err="1">
                <a:solidFill>
                  <a:schemeClr val="bg1"/>
                </a:solidFill>
              </a:rPr>
              <a:t>hazard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is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observed</a:t>
            </a:r>
            <a:r>
              <a:rPr lang="fr-FR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3C45-A14F-45FC-97A6-D522A9274007}"/>
              </a:ext>
            </a:extLst>
          </p:cNvPr>
          <p:cNvSpPr txBox="1"/>
          <p:nvPr/>
        </p:nvSpPr>
        <p:spPr>
          <a:xfrm>
            <a:off x="477901" y="5204546"/>
            <a:ext cx="11368800" cy="844810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r>
              <a:rPr lang="fr-FR" b="1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>
                <a:latin typeface="Arial"/>
                <a:cs typeface="Arial"/>
              </a:rPr>
              <a:t>A manager </a:t>
            </a:r>
            <a:r>
              <a:rPr lang="fr-FR" err="1">
                <a:latin typeface="Arial"/>
                <a:cs typeface="Arial"/>
              </a:rPr>
              <a:t>reminds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his</a:t>
            </a:r>
            <a:r>
              <a:rPr lang="fr-FR">
                <a:latin typeface="Arial"/>
                <a:cs typeface="Arial"/>
              </a:rPr>
              <a:t> team </a:t>
            </a:r>
            <a:r>
              <a:rPr lang="fr-FR" err="1">
                <a:latin typeface="Arial"/>
                <a:cs typeface="Arial"/>
              </a:rPr>
              <a:t>that</a:t>
            </a:r>
            <a:r>
              <a:rPr lang="fr-FR">
                <a:latin typeface="Arial"/>
                <a:cs typeface="Arial"/>
              </a:rPr>
              <a:t> intervention </a:t>
            </a:r>
            <a:r>
              <a:rPr lang="fr-FR" err="1">
                <a:latin typeface="Arial"/>
                <a:cs typeface="Arial"/>
              </a:rPr>
              <a:t>is</a:t>
            </a:r>
            <a:r>
              <a:rPr lang="fr-FR">
                <a:latin typeface="Arial"/>
                <a:cs typeface="Arial"/>
              </a:rPr>
              <a:t> an </a:t>
            </a:r>
            <a:r>
              <a:rPr lang="fr-FR" b="1">
                <a:latin typeface="Arial"/>
                <a:cs typeface="Arial"/>
              </a:rPr>
              <a:t>obligation</a:t>
            </a:r>
            <a:r>
              <a:rPr lang="fr-FR">
                <a:latin typeface="Arial"/>
                <a:cs typeface="Arial"/>
              </a:rPr>
              <a:t>, practices the </a:t>
            </a:r>
            <a:r>
              <a:rPr lang="fr-FR" b="1">
                <a:latin typeface="Arial"/>
                <a:cs typeface="Arial"/>
              </a:rPr>
              <a:t>Safety green light</a:t>
            </a:r>
            <a:r>
              <a:rPr lang="fr-FR">
                <a:latin typeface="Arial"/>
                <a:cs typeface="Arial"/>
              </a:rPr>
              <a:t>, sollicits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    </a:t>
            </a:r>
            <a:r>
              <a:rPr lang="fr-FR" b="1">
                <a:latin typeface="Arial"/>
                <a:cs typeface="Arial"/>
              </a:rPr>
              <a:t>speak up</a:t>
            </a:r>
            <a:r>
              <a:rPr lang="fr-FR">
                <a:latin typeface="Arial"/>
                <a:cs typeface="Arial"/>
              </a:rPr>
              <a:t> as </a:t>
            </a:r>
            <a:r>
              <a:rPr lang="fr-FR" err="1">
                <a:latin typeface="Arial"/>
                <a:cs typeface="Arial"/>
              </a:rPr>
              <a:t>welcome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err="1">
                <a:latin typeface="Arial"/>
                <a:cs typeface="Arial"/>
              </a:rPr>
              <a:t>illustrates</a:t>
            </a:r>
            <a:r>
              <a:rPr lang="fr-FR">
                <a:latin typeface="Arial"/>
                <a:cs typeface="Arial"/>
              </a:rPr>
              <a:t> how </a:t>
            </a:r>
            <a:r>
              <a:rPr lang="fr-FR" err="1">
                <a:latin typeface="Arial"/>
                <a:cs typeface="Arial"/>
              </a:rPr>
              <a:t>flagging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hazards</a:t>
            </a:r>
            <a:r>
              <a:rPr lang="fr-FR">
                <a:latin typeface="Arial"/>
                <a:cs typeface="Arial"/>
              </a:rPr>
              <a:t> enables to </a:t>
            </a:r>
            <a:r>
              <a:rPr lang="fr-FR" b="1">
                <a:latin typeface="Arial"/>
                <a:cs typeface="Arial"/>
              </a:rPr>
              <a:t>"Go Home Safe".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467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4CBC9-0EA5-4F56-A6E4-F8F6E62C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251"/>
            <a:ext cx="11938301" cy="616228"/>
          </a:xfrm>
        </p:spPr>
        <p:txBody>
          <a:bodyPr/>
          <a:lstStyle/>
          <a:p>
            <a:r>
              <a:rPr lang="fr-FR" dirty="0"/>
              <a:t>18 000 </a:t>
            </a:r>
            <a:r>
              <a:rPr lang="fr-FR" dirty="0" err="1"/>
              <a:t>respondents</a:t>
            </a:r>
            <a:r>
              <a:rPr lang="fr-FR" dirty="0"/>
              <a:t> tell us </a:t>
            </a:r>
            <a:r>
              <a:rPr lang="fr-FR" dirty="0" err="1"/>
              <a:t>what</a:t>
            </a:r>
            <a:r>
              <a:rPr lang="fr-FR" dirty="0"/>
              <a:t> to 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C7F41-9B6D-4B36-80B4-627B521D0EF6}"/>
              </a:ext>
            </a:extLst>
          </p:cNvPr>
          <p:cNvSpPr/>
          <p:nvPr/>
        </p:nvSpPr>
        <p:spPr>
          <a:xfrm>
            <a:off x="480767" y="784498"/>
            <a:ext cx="11368800" cy="9075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2C46E-D163-4B42-BD53-CF52703A8562}"/>
              </a:ext>
            </a:extLst>
          </p:cNvPr>
          <p:cNvSpPr txBox="1"/>
          <p:nvPr/>
        </p:nvSpPr>
        <p:spPr>
          <a:xfrm>
            <a:off x="468475" y="909204"/>
            <a:ext cx="1138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Golden Rules are not negotiable. But they deserve continuous explanation to fully work.</a:t>
            </a:r>
            <a:endParaRPr lang="fr-FR" b="1">
              <a:solidFill>
                <a:schemeClr val="bg1"/>
              </a:solidFill>
              <a:cs typeface="Arial"/>
            </a:endParaRPr>
          </a:p>
          <a:p>
            <a:r>
              <a:rPr lang="fr-FR" b="1">
                <a:solidFill>
                  <a:schemeClr val="bg1"/>
                </a:solidFill>
                <a:cs typeface="Arial"/>
              </a:rPr>
              <a:t>Here are 4 bottom up requests:</a:t>
            </a:r>
            <a:endParaRPr lang="fr-FR">
              <a:solidFill>
                <a:schemeClr val="bg1"/>
              </a:solidFill>
              <a:cs typeface="Arial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aphique 18">
                <a:extLst>
                  <a:ext uri="{FF2B5EF4-FFF2-40B4-BE49-F238E27FC236}">
                    <a16:creationId xmlns:a16="http://schemas.microsoft.com/office/drawing/2014/main" id="{E60553D2-FBD0-4CEE-B979-465D6ECA03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53561624"/>
                  </p:ext>
                </p:extLst>
              </p:nvPr>
            </p:nvGraphicFramePr>
            <p:xfrm>
              <a:off x="2546617" y="2153185"/>
              <a:ext cx="7261952" cy="41118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Graphique 18">
                <a:extLst>
                  <a:ext uri="{FF2B5EF4-FFF2-40B4-BE49-F238E27FC236}">
                    <a16:creationId xmlns:a16="http://schemas.microsoft.com/office/drawing/2014/main" id="{E60553D2-FBD0-4CEE-B979-465D6ECA03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6617" y="2153185"/>
                <a:ext cx="7261952" cy="4111898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076A0DC-205A-4641-AC5A-766B957638FE}"/>
              </a:ext>
            </a:extLst>
          </p:cNvPr>
          <p:cNvSpPr/>
          <p:nvPr/>
        </p:nvSpPr>
        <p:spPr>
          <a:xfrm>
            <a:off x="596138" y="1805204"/>
            <a:ext cx="1116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>
                <a:solidFill>
                  <a:schemeClr val="accent4"/>
                </a:solidFill>
                <a:latin typeface="+mn-lt"/>
                <a:ea typeface="Malgun Gothic" panose="020B0503020000020004" pitchFamily="34" charset="-127"/>
                <a:cs typeface="Arial"/>
              </a:rPr>
              <a:t>What would be your suggestions for improving the Golden Rules and their application?</a:t>
            </a:r>
            <a:r>
              <a:rPr lang="en-US" sz="1600">
                <a:solidFill>
                  <a:schemeClr val="accent4"/>
                </a:solidFill>
                <a:latin typeface="+mn-lt"/>
                <a:ea typeface="Malgun Gothic" panose="020B0503020000020004" pitchFamily="34" charset="-127"/>
                <a:cs typeface="Arial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033333-5250-4B17-9F92-F873C835847A}"/>
              </a:ext>
            </a:extLst>
          </p:cNvPr>
          <p:cNvSpPr txBox="1"/>
          <p:nvPr/>
        </p:nvSpPr>
        <p:spPr>
          <a:xfrm>
            <a:off x="9894485" y="6006606"/>
            <a:ext cx="267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Multiple answers allowed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A0928C-38C4-4881-8FE9-CC6263D78203}"/>
              </a:ext>
            </a:extLst>
          </p:cNvPr>
          <p:cNvSpPr/>
          <p:nvPr/>
        </p:nvSpPr>
        <p:spPr>
          <a:xfrm>
            <a:off x="2752077" y="2377647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EED3C-4E4D-4BDE-8719-9BA0971B2597}"/>
              </a:ext>
            </a:extLst>
          </p:cNvPr>
          <p:cNvSpPr/>
          <p:nvPr/>
        </p:nvSpPr>
        <p:spPr>
          <a:xfrm>
            <a:off x="4369292" y="2377647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A649AC-A6C4-426C-BB41-F234643CDC28}"/>
              </a:ext>
            </a:extLst>
          </p:cNvPr>
          <p:cNvSpPr/>
          <p:nvPr/>
        </p:nvSpPr>
        <p:spPr>
          <a:xfrm>
            <a:off x="5986507" y="2376043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D86A31-BAC3-4153-8FC1-13BA050C08EE}"/>
              </a:ext>
            </a:extLst>
          </p:cNvPr>
          <p:cNvSpPr/>
          <p:nvPr/>
        </p:nvSpPr>
        <p:spPr>
          <a:xfrm>
            <a:off x="8025183" y="2376043"/>
            <a:ext cx="432000" cy="43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3361F-848F-4451-919B-C54005DDD57C}"/>
              </a:ext>
            </a:extLst>
          </p:cNvPr>
          <p:cNvSpPr txBox="1"/>
          <p:nvPr/>
        </p:nvSpPr>
        <p:spPr>
          <a:xfrm>
            <a:off x="2768023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99443-D7ED-4775-B185-F3BB0929A570}"/>
              </a:ext>
            </a:extLst>
          </p:cNvPr>
          <p:cNvSpPr txBox="1"/>
          <p:nvPr/>
        </p:nvSpPr>
        <p:spPr>
          <a:xfrm>
            <a:off x="4379967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AAEFE-2BE9-4129-B301-77001A9A4279}"/>
              </a:ext>
            </a:extLst>
          </p:cNvPr>
          <p:cNvSpPr txBox="1"/>
          <p:nvPr/>
        </p:nvSpPr>
        <p:spPr>
          <a:xfrm>
            <a:off x="6000912" y="2407376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B943F-B60C-4C28-A18C-2855BA42F6C3}"/>
              </a:ext>
            </a:extLst>
          </p:cNvPr>
          <p:cNvSpPr txBox="1"/>
          <p:nvPr/>
        </p:nvSpPr>
        <p:spPr>
          <a:xfrm>
            <a:off x="8041128" y="2414613"/>
            <a:ext cx="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772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59D0-A1FF-4E0F-AECF-413A793B8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2123327"/>
            <a:ext cx="11372850" cy="4166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err="1"/>
              <a:t>Spend</a:t>
            </a:r>
            <a:r>
              <a:rPr lang="fr-FR" b="1" dirty="0"/>
              <a:t> time </a:t>
            </a:r>
            <a:r>
              <a:rPr lang="fr-FR" b="1" dirty="0" err="1"/>
              <a:t>reviewing</a:t>
            </a:r>
            <a:r>
              <a:rPr lang="fr-FR" b="1" dirty="0"/>
              <a:t> </a:t>
            </a:r>
            <a:r>
              <a:rPr lang="fr-FR" b="1" dirty="0" err="1"/>
              <a:t>selected</a:t>
            </a:r>
            <a:r>
              <a:rPr lang="fr-FR" b="1" dirty="0"/>
              <a:t> GR </a:t>
            </a:r>
            <a:r>
              <a:rPr lang="fr-FR" b="1" dirty="0" err="1"/>
              <a:t>requirements</a:t>
            </a:r>
            <a:r>
              <a:rPr lang="fr-FR" b="1" dirty="0"/>
              <a:t> as a team: </a:t>
            </a:r>
            <a:r>
              <a:rPr lang="fr-FR" b="1" dirty="0" err="1"/>
              <a:t>those</a:t>
            </a:r>
            <a:r>
              <a:rPr lang="fr-FR" b="1" dirty="0"/>
              <a:t> </a:t>
            </a:r>
            <a:r>
              <a:rPr lang="fr-FR" b="1" dirty="0" err="1"/>
              <a:t>that</a:t>
            </a:r>
            <a:r>
              <a:rPr lang="fr-FR" b="1" dirty="0"/>
              <a:t> are </a:t>
            </a:r>
            <a:r>
              <a:rPr lang="fr-FR" b="1" dirty="0" err="1"/>
              <a:t>difficult</a:t>
            </a:r>
            <a:r>
              <a:rPr lang="fr-FR" b="1" dirty="0"/>
              <a:t> and </a:t>
            </a:r>
            <a:r>
              <a:rPr lang="fr-FR" b="1" dirty="0" err="1"/>
              <a:t>why</a:t>
            </a:r>
            <a:r>
              <a:rPr lang="fr-FR" b="1" dirty="0"/>
              <a:t>.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Use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own</a:t>
            </a:r>
            <a:r>
              <a:rPr lang="fr-FR" b="1" dirty="0"/>
              <a:t> </a:t>
            </a:r>
            <a:r>
              <a:rPr lang="fr-FR" b="1" dirty="0" err="1"/>
              <a:t>language</a:t>
            </a:r>
            <a:r>
              <a:rPr lang="fr-FR" b="1" dirty="0"/>
              <a:t> to </a:t>
            </a:r>
            <a:r>
              <a:rPr lang="fr-FR" b="1" dirty="0" err="1"/>
              <a:t>articulate</a:t>
            </a:r>
            <a:r>
              <a:rPr lang="fr-FR" b="1" dirty="0"/>
              <a:t> </a:t>
            </a:r>
            <a:r>
              <a:rPr lang="fr-FR" b="1" dirty="0" err="1"/>
              <a:t>selected</a:t>
            </a:r>
            <a:r>
              <a:rPr lang="fr-FR" b="1" dirty="0"/>
              <a:t> GR. </a:t>
            </a:r>
            <a:r>
              <a:rPr lang="fr-FR" b="1" dirty="0" err="1"/>
              <a:t>Explain</a:t>
            </a:r>
            <a:r>
              <a:rPr lang="fr-FR" b="1" dirty="0"/>
              <a:t> </a:t>
            </a:r>
            <a:r>
              <a:rPr lang="fr-FR" b="1" dirty="0" err="1"/>
              <a:t>why</a:t>
            </a:r>
            <a:r>
              <a:rPr lang="fr-FR" b="1" dirty="0"/>
              <a:t> </a:t>
            </a:r>
            <a:r>
              <a:rPr lang="fr-FR" b="1" dirty="0" err="1"/>
              <a:t>they</a:t>
            </a:r>
            <a:r>
              <a:rPr lang="fr-FR" b="1" dirty="0"/>
              <a:t> </a:t>
            </a:r>
            <a:r>
              <a:rPr lang="fr-FR" b="1" dirty="0" err="1"/>
              <a:t>prevent</a:t>
            </a:r>
            <a:r>
              <a:rPr lang="fr-FR" b="1" dirty="0"/>
              <a:t> </a:t>
            </a:r>
            <a:r>
              <a:rPr lang="fr-FR" b="1" dirty="0" err="1"/>
              <a:t>which</a:t>
            </a:r>
            <a:r>
              <a:rPr lang="fr-FR" b="1" dirty="0"/>
              <a:t> type of injuries. 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 err="1"/>
              <a:t>Memorize</a:t>
            </a:r>
            <a:r>
              <a:rPr lang="fr-FR" b="1" dirty="0"/>
              <a:t> </a:t>
            </a:r>
            <a:r>
              <a:rPr lang="fr-FR" b="1" dirty="0" err="1"/>
              <a:t>selected</a:t>
            </a:r>
            <a:r>
              <a:rPr lang="fr-FR" b="1" dirty="0"/>
              <a:t> GR </a:t>
            </a:r>
            <a:r>
              <a:rPr lang="fr-FR" b="1" dirty="0" err="1"/>
              <a:t>requirements</a:t>
            </a:r>
            <a:r>
              <a:rPr lang="fr-FR" b="1" dirty="0"/>
              <a:t>. </a:t>
            </a:r>
            <a:r>
              <a:rPr lang="fr-FR" b="1" dirty="0" err="1"/>
              <a:t>Illustrate</a:t>
            </a:r>
            <a:r>
              <a:rPr lang="fr-FR" b="1" dirty="0"/>
              <a:t> best practices. </a:t>
            </a:r>
            <a:r>
              <a:rPr lang="fr-FR" b="1" dirty="0" err="1"/>
              <a:t>Discuss</a:t>
            </a:r>
            <a:r>
              <a:rPr lang="fr-FR" b="1" dirty="0"/>
              <a:t> non compliance. 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Check compliance more </a:t>
            </a:r>
            <a:r>
              <a:rPr lang="fr-FR" b="1" dirty="0" err="1"/>
              <a:t>frequently</a:t>
            </a:r>
            <a:r>
              <a:rPr lang="fr-FR" b="1" dirty="0"/>
              <a:t>. Use checks to coach and </a:t>
            </a:r>
            <a:r>
              <a:rPr lang="fr-FR" b="1" dirty="0" err="1"/>
              <a:t>illustrate</a:t>
            </a:r>
            <a:r>
              <a:rPr lang="fr-FR" b="1" dirty="0"/>
              <a:t> </a:t>
            </a:r>
            <a:r>
              <a:rPr lang="fr-FR" b="1" dirty="0" err="1"/>
              <a:t>specific</a:t>
            </a:r>
            <a:r>
              <a:rPr lang="fr-FR" b="1" dirty="0"/>
              <a:t> </a:t>
            </a:r>
            <a:r>
              <a:rPr lang="fr-FR" b="1" dirty="0" err="1"/>
              <a:t>risks</a:t>
            </a:r>
            <a:r>
              <a:rPr lang="fr-FR" b="1" dirty="0"/>
              <a:t>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19248-9C73-4189-B3A0-18DEBD37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65"/>
            <a:ext cx="11938301" cy="616228"/>
          </a:xfrm>
        </p:spPr>
        <p:txBody>
          <a:bodyPr/>
          <a:lstStyle/>
          <a:p>
            <a:pPr marL="539750"/>
            <a:r>
              <a:rPr lang="fr-FR" dirty="0"/>
              <a:t>workshop topic #3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CFD7-F3FA-49F4-A4F0-33C4BBB13182}"/>
              </a:ext>
            </a:extLst>
          </p:cNvPr>
          <p:cNvSpPr/>
          <p:nvPr/>
        </p:nvSpPr>
        <p:spPr>
          <a:xfrm>
            <a:off x="480767" y="784499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1CEA6-E841-4CD9-834E-D5471658C1F1}"/>
              </a:ext>
            </a:extLst>
          </p:cNvPr>
          <p:cNvSpPr txBox="1"/>
          <p:nvPr/>
        </p:nvSpPr>
        <p:spPr>
          <a:xfrm>
            <a:off x="477901" y="974154"/>
            <a:ext cx="1136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How to </a:t>
            </a:r>
            <a:r>
              <a:rPr lang="fr-FR" b="1" err="1">
                <a:solidFill>
                  <a:schemeClr val="bg1"/>
                </a:solidFill>
              </a:rPr>
              <a:t>improve</a:t>
            </a:r>
            <a:r>
              <a:rPr lang="fr-FR" b="1">
                <a:solidFill>
                  <a:schemeClr val="bg1"/>
                </a:solidFill>
              </a:rPr>
              <a:t> Golden Rules and </a:t>
            </a:r>
            <a:r>
              <a:rPr lang="fr-FR" b="1" err="1">
                <a:solidFill>
                  <a:schemeClr val="bg1"/>
                </a:solidFill>
              </a:rPr>
              <a:t>their</a:t>
            </a:r>
            <a:r>
              <a:rPr lang="fr-FR" b="1">
                <a:solidFill>
                  <a:schemeClr val="bg1"/>
                </a:solidFill>
              </a:rPr>
              <a:t> adoption?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594BC70-11F7-442F-81C9-E655C74FBDD3}"/>
              </a:ext>
            </a:extLst>
          </p:cNvPr>
          <p:cNvSpPr txBox="1"/>
          <p:nvPr/>
        </p:nvSpPr>
        <p:spPr>
          <a:xfrm>
            <a:off x="600075" y="5203304"/>
            <a:ext cx="11246626" cy="567811"/>
          </a:xfrm>
          <a:prstGeom prst="rect">
            <a:avLst/>
          </a:prstGeom>
          <a:noFill/>
          <a:ln w="28575">
            <a:solidFill>
              <a:srgbClr val="F61619"/>
            </a:solidFill>
          </a:ln>
        </p:spPr>
        <p:txBody>
          <a:bodyPr wrap="square" lIns="91440" tIns="144000" rIns="91440" bIns="144000" rtlCol="0" anchor="t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FR" dirty="0">
                <a:latin typeface="Arial"/>
                <a:cs typeface="Arial"/>
              </a:rPr>
              <a:t>A manager </a:t>
            </a:r>
            <a:r>
              <a:rPr lang="fr-FR" dirty="0" err="1">
                <a:latin typeface="Arial"/>
                <a:cs typeface="Arial"/>
              </a:rPr>
              <a:t>spends</a:t>
            </a:r>
            <a:r>
              <a:rPr lang="fr-FR" dirty="0">
                <a:latin typeface="Arial"/>
                <a:cs typeface="Arial"/>
              </a:rPr>
              <a:t> the time to engage </a:t>
            </a:r>
            <a:r>
              <a:rPr lang="fr-FR" dirty="0" err="1">
                <a:latin typeface="Arial"/>
                <a:cs typeface="Arial"/>
              </a:rPr>
              <a:t>some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these</a:t>
            </a:r>
            <a:r>
              <a:rPr lang="fr-FR" dirty="0">
                <a:latin typeface="Arial"/>
                <a:cs typeface="Arial"/>
              </a:rPr>
              <a:t> topics </a:t>
            </a:r>
            <a:r>
              <a:rPr lang="fr-FR" dirty="0" err="1">
                <a:latin typeface="Arial"/>
                <a:cs typeface="Arial"/>
              </a:rPr>
              <a:t>with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his</a:t>
            </a:r>
            <a:r>
              <a:rPr lang="fr-FR" dirty="0">
                <a:latin typeface="Arial"/>
                <a:cs typeface="Arial"/>
              </a:rPr>
              <a:t> team.</a:t>
            </a:r>
            <a:endParaRPr lang="fr-FR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5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7004F0-F73B-48AD-B12D-D74BC754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660" y="821300"/>
            <a:ext cx="2058044" cy="15435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401A-5B2A-45DD-BFD8-700F2AC01C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34391"/>
                </a:solidFill>
              </a:rPr>
              <a:t>This first survey shows that:</a:t>
            </a:r>
          </a:p>
          <a:p>
            <a:pPr marL="0" indent="0">
              <a:buNone/>
            </a:pPr>
            <a:endParaRPr lang="en-US">
              <a:solidFill>
                <a:srgbClr val="134391"/>
              </a:solidFill>
            </a:endParaRP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34391"/>
                </a:solidFill>
              </a:rPr>
              <a:t>Employees feel safe at their work place ;</a:t>
            </a: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34391"/>
                </a:solidFill>
              </a:rPr>
              <a:t>Total's Golden Rules are known, understood, applied, reminded and checked ;</a:t>
            </a: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34391"/>
                </a:solidFill>
              </a:rPr>
              <a:t>The perceived ease of application is not as straightforward as the perceived relevance of some rules (Workshop #1);</a:t>
            </a: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34391"/>
                </a:solidFill>
              </a:rPr>
              <a:t>The main obstacle to intervening when witnessing a hazard is the uncertainty in appreciating risk and </a:t>
            </a:r>
            <a:r>
              <a:rPr lang="en-US">
                <a:solidFill>
                  <a:srgbClr val="134391"/>
                </a:solidFill>
              </a:rPr>
              <a:t>hence speaking up (Workshop #2);</a:t>
            </a:r>
            <a:endParaRPr lang="fr-FR">
              <a:solidFill>
                <a:srgbClr val="134391"/>
              </a:solidFill>
            </a:endParaRP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r>
              <a:rPr lang="en-US">
                <a:solidFill>
                  <a:srgbClr val="134391"/>
                </a:solidFill>
                <a:ea typeface="+mn-lt"/>
                <a:cs typeface="+mn-lt"/>
              </a:rPr>
              <a:t>To improve adoption of GR, respondents want more discussion, training and control (Workshop #3).</a:t>
            </a:r>
            <a:endParaRPr lang="en-US">
              <a:ea typeface="+mn-lt"/>
              <a:cs typeface="+mn-lt"/>
            </a:endParaRPr>
          </a:p>
          <a:p>
            <a:pPr marL="285115" indent="-285115"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rgbClr val="134391"/>
              </a:solidFill>
            </a:endParaRPr>
          </a:p>
          <a:p>
            <a:pPr marL="285115" indent="-285115"/>
            <a:endParaRPr lang="fr-FR">
              <a:solidFill>
                <a:srgbClr val="13439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156D36-96F8-4A5B-A7E4-DEEEBAA1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319"/>
            <a:ext cx="11938301" cy="616228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summary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sp>
        <p:nvSpPr>
          <p:cNvPr id="6" name="Titre 21"/>
          <p:cNvSpPr>
            <a:spLocks noGrp="1"/>
          </p:cNvSpPr>
          <p:nvPr>
            <p:ph type="title" idx="4294967295"/>
          </p:nvPr>
        </p:nvSpPr>
        <p:spPr>
          <a:xfrm>
            <a:off x="0" y="2463159"/>
            <a:ext cx="12192000" cy="578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/>
              <a:t>Organize and take part in the WDFS 2021</a:t>
            </a:r>
            <a:endParaRPr lang="en-US" sz="54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47" y="3367235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6DBFD-758F-4D63-9E66-14611566E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134391"/>
                </a:solidFill>
              </a:rPr>
              <a:t>All the support media are available in the HSE Toolbox, </a:t>
            </a:r>
          </a:p>
          <a:p>
            <a:r>
              <a:rPr lang="en-US">
                <a:solidFill>
                  <a:srgbClr val="134391"/>
                </a:solidFill>
              </a:rPr>
              <a:t>and can be easily downloaded using a computer, tablet or smartphone.</a:t>
            </a:r>
          </a:p>
          <a:p>
            <a:pPr marL="0" indent="0">
              <a:buNone/>
            </a:pPr>
            <a:endParaRPr lang="en-US">
              <a:solidFill>
                <a:srgbClr val="13439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134391"/>
                </a:solidFill>
              </a:rPr>
              <a:t>In particular: </a:t>
            </a:r>
          </a:p>
          <a:p>
            <a:pPr marL="622300" indent="-341313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134391"/>
                </a:solidFill>
              </a:rPr>
              <a:t>Memo</a:t>
            </a:r>
          </a:p>
          <a:p>
            <a:pPr marL="622300" indent="-341313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134391"/>
                </a:solidFill>
              </a:rPr>
              <a:t>Poster</a:t>
            </a:r>
          </a:p>
          <a:p>
            <a:pPr marL="622300" indent="-341313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134391"/>
                </a:solidFill>
              </a:rPr>
              <a:t>Managers’ kit</a:t>
            </a:r>
          </a:p>
          <a:p>
            <a:pPr marL="622300" indent="-341313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134391"/>
                </a:solidFill>
              </a:rPr>
              <a:t>Discussion </a:t>
            </a:r>
            <a:br>
              <a:rPr lang="en-US" b="1">
                <a:solidFill>
                  <a:srgbClr val="134391"/>
                </a:solidFill>
              </a:rPr>
            </a:br>
            <a:r>
              <a:rPr lang="en-US" b="1">
                <a:solidFill>
                  <a:srgbClr val="134391"/>
                </a:solidFill>
              </a:rPr>
              <a:t>Workshop guide</a:t>
            </a:r>
          </a:p>
          <a:p>
            <a:endParaRPr lang="fr-FR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CBF32069-EC96-4331-84D4-AC0D4192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67" y="2425177"/>
            <a:ext cx="5367220" cy="28874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68766-90B9-4BFF-A0EC-4646F739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65"/>
            <a:ext cx="11938301" cy="616228"/>
          </a:xfrm>
        </p:spPr>
        <p:txBody>
          <a:bodyPr/>
          <a:lstStyle/>
          <a:p>
            <a:r>
              <a:rPr lang="fr-FR" dirty="0" err="1"/>
              <a:t>Hse</a:t>
            </a:r>
            <a:r>
              <a:rPr lang="fr-FR" dirty="0"/>
              <a:t> </a:t>
            </a:r>
            <a:r>
              <a:rPr lang="fr-FR" dirty="0" err="1"/>
              <a:t>toolbox</a:t>
            </a:r>
            <a:endParaRPr lang="fr-FR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12677B9C-41D8-4959-93E7-C28B07199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7" t="25540" r="21354" b="20674"/>
          <a:stretch/>
        </p:blipFill>
        <p:spPr>
          <a:xfrm>
            <a:off x="4036984" y="5180951"/>
            <a:ext cx="503115" cy="476251"/>
          </a:xfrm>
          <a:prstGeom prst="rect">
            <a:avLst/>
          </a:prstGeom>
        </p:spPr>
      </p:pic>
      <p:sp>
        <p:nvSpPr>
          <p:cNvPr id="6" name="ZoneTexte 9">
            <a:extLst>
              <a:ext uri="{FF2B5EF4-FFF2-40B4-BE49-F238E27FC236}">
                <a16:creationId xmlns:a16="http://schemas.microsoft.com/office/drawing/2014/main" id="{EAFE7391-F70A-4CE5-A40A-5CAF8C10F77B}"/>
              </a:ext>
            </a:extLst>
          </p:cNvPr>
          <p:cNvSpPr txBox="1"/>
          <p:nvPr/>
        </p:nvSpPr>
        <p:spPr>
          <a:xfrm>
            <a:off x="2618542" y="5734850"/>
            <a:ext cx="758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https://www.toolbox-hse.total.com/en/world-day-safety-2021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5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A1677-AD2F-4B32-BF3D-DFA9E11319A7}"/>
              </a:ext>
            </a:extLst>
          </p:cNvPr>
          <p:cNvSpPr/>
          <p:nvPr/>
        </p:nvSpPr>
        <p:spPr>
          <a:xfrm>
            <a:off x="4634039" y="3802989"/>
            <a:ext cx="1689269" cy="133018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871C53F4-E28E-4392-8E66-22445ED38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745" y="3825438"/>
            <a:ext cx="1629508" cy="12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59173E4-9284-49E8-9A2C-68D77EBD30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5693" flipH="1">
            <a:off x="2846853" y="1065053"/>
            <a:ext cx="5593092" cy="49769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281871-A797-46BD-ACE1-7E5FDC94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20"/>
            <a:ext cx="11938301" cy="616228"/>
          </a:xfrm>
        </p:spPr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lives</a:t>
            </a:r>
            <a:r>
              <a:rPr lang="fr-FR" dirty="0"/>
              <a:t> first: </a:t>
            </a:r>
            <a:r>
              <a:rPr lang="fr-FR" dirty="0" err="1"/>
              <a:t>safety</a:t>
            </a:r>
            <a:r>
              <a:rPr lang="fr-FR" dirty="0"/>
              <a:t> close to the </a:t>
            </a:r>
            <a:r>
              <a:rPr lang="fr-FR" dirty="0" err="1"/>
              <a:t>field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A9AF45-8ACF-4B52-9649-C9BB6934F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9" b="96350" l="5450" r="89646">
                        <a14:foregroundMark x1="5722" y1="30657" x2="9537" y2="21898"/>
                        <a14:foregroundMark x1="9537" y1="18978" x2="7084" y2="70803"/>
                        <a14:foregroundMark x1="8447" y1="96350" x2="23433" y2="92701"/>
                        <a14:foregroundMark x1="32970" y1="35766" x2="32970" y2="78102"/>
                        <a14:foregroundMark x1="39237" y1="48905" x2="38692" y2="78102"/>
                        <a14:foregroundMark x1="53134" y1="48905" x2="53134" y2="48905"/>
                        <a14:foregroundMark x1="65123" y1="45985" x2="65123" y2="45985"/>
                        <a14:foregroundMark x1="77112" y1="51095" x2="77112" y2="51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017" y="4609810"/>
            <a:ext cx="2649964" cy="98922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8C4CFB-E205-41B3-886E-72BE33C4EC8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9543" y="2108990"/>
            <a:ext cx="3006660" cy="26971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2B0EA9-7C1D-4F49-97F6-FE7E21651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10" y="943112"/>
            <a:ext cx="1889847" cy="25668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962E85-0000-406E-8036-E8D2ACB7B7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488" y="943112"/>
            <a:ext cx="1850542" cy="25668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B751843-994D-4410-9862-5AA17AA02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9488" y="3591642"/>
            <a:ext cx="1897698" cy="2650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6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AA890-32DC-4A96-B72E-7BFD26103A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44" lvl="1" indent="-285744" algn="just">
              <a:spcBef>
                <a:spcPts val="1200"/>
              </a:spcBef>
              <a:buClr>
                <a:srgbClr val="12439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4391"/>
                </a:solidFill>
              </a:rPr>
              <a:t>Organize discussion workshops with Total and Contractor employees to discuss the results of the IPSOS survey.</a:t>
            </a:r>
          </a:p>
          <a:p>
            <a:pPr marL="285744" lvl="1" indent="-285744" algn="just">
              <a:spcBef>
                <a:spcPts val="1200"/>
              </a:spcBef>
              <a:buClr>
                <a:srgbClr val="12439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4391"/>
                </a:solidFill>
              </a:rPr>
              <a:t>Follow the dedicated guide and lead a constructive discussion to help anchor the Golden Rules among employees and make it easier to step in in the event of a dangerous situation.</a:t>
            </a:r>
          </a:p>
          <a:p>
            <a:pPr marL="285744" lvl="1" indent="-285744" algn="just">
              <a:spcBef>
                <a:spcPts val="1200"/>
              </a:spcBef>
              <a:buClr>
                <a:srgbClr val="12439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4391"/>
                </a:solidFill>
              </a:rPr>
              <a:t>Identify important points and suggestions that arise from the discussions to pass them on to the Group HSE Division.</a:t>
            </a:r>
          </a:p>
          <a:p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D4A3CF-AFB4-4E2C-812E-FE040EED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31"/>
            <a:ext cx="11938301" cy="616228"/>
          </a:xfrm>
        </p:spPr>
        <p:txBody>
          <a:bodyPr/>
          <a:lstStyle/>
          <a:p>
            <a:r>
              <a:rPr lang="en-US" dirty="0"/>
              <a:t>DISCUSSION WORKSHOPS</a:t>
            </a:r>
            <a:endParaRPr lang="fr-FR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EBC14AE0-CA5B-445A-AF2C-18B73630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45" y="3429000"/>
            <a:ext cx="1806949" cy="260281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92C2CA7B-63AD-4677-9BF5-C108AD5D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43" y="3429000"/>
            <a:ext cx="1806949" cy="2612275"/>
          </a:xfrm>
          <a:prstGeom prst="rect">
            <a:avLst/>
          </a:prstGeom>
        </p:spPr>
      </p:pic>
      <p:pic>
        <p:nvPicPr>
          <p:cNvPr id="6" name="Image 10">
            <a:extLst>
              <a:ext uri="{FF2B5EF4-FFF2-40B4-BE49-F238E27FC236}">
                <a16:creationId xmlns:a16="http://schemas.microsoft.com/office/drawing/2014/main" id="{E00F41C5-8173-4A3F-A90C-EB4E99146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41" y="3432694"/>
            <a:ext cx="1809422" cy="2608581"/>
          </a:xfrm>
          <a:prstGeom prst="rect">
            <a:avLst/>
          </a:prstGeom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id="{403D36AA-0778-4C3B-ACCB-C69673B8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012" y="3414373"/>
            <a:ext cx="1806949" cy="2610037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9A99C680-5E8C-4D8D-9C8E-1515E58EB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282" y="4344434"/>
            <a:ext cx="839581" cy="11724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590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D3EE16-31B9-4EAA-A89A-99C952BA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31" y="136115"/>
            <a:ext cx="11938301" cy="616228"/>
          </a:xfrm>
        </p:spPr>
        <p:txBody>
          <a:bodyPr/>
          <a:lstStyle/>
          <a:p>
            <a:r>
              <a:rPr lang="en-US"/>
              <a:t>“RISKS” digital challenge</a:t>
            </a:r>
            <a:endParaRPr lang="fr-FR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0931968-5D5E-498A-98B2-03055EEE9DE2}"/>
              </a:ext>
            </a:extLst>
          </p:cNvPr>
          <p:cNvSpPr txBox="1">
            <a:spLocks/>
          </p:cNvSpPr>
          <p:nvPr/>
        </p:nvSpPr>
        <p:spPr>
          <a:xfrm>
            <a:off x="5341992" y="1130872"/>
            <a:ext cx="6331775" cy="206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Font typeface="Lucida Grande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8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During one hour, play to the Risks digital challenge.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Alone or by team, enjoy to find riddles and participate to a safe truck race.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Website access or printed version.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Teams compatible</a:t>
            </a:r>
          </a:p>
          <a:p>
            <a:endParaRPr lang="fr-FR" sz="1600">
              <a:solidFill>
                <a:srgbClr val="134391"/>
              </a:solidFill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B836D94C-093C-4A42-9980-FB4473A85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7" y="1022711"/>
            <a:ext cx="2666423" cy="2369347"/>
          </a:xfrm>
          <a:prstGeom prst="rect">
            <a:avLst/>
          </a:prstGeom>
          <a:solidFill>
            <a:srgbClr val="002060">
              <a:alpha val="41000"/>
            </a:srgbClr>
          </a:solidFill>
        </p:spPr>
      </p:pic>
      <p:pic>
        <p:nvPicPr>
          <p:cNvPr id="6" name="Image 5" descr="Une image contenant texte, personne, intérieur, gens&#10;&#10;Description générée automatiquement">
            <a:extLst>
              <a:ext uri="{FF2B5EF4-FFF2-40B4-BE49-F238E27FC236}">
                <a16:creationId xmlns:a16="http://schemas.microsoft.com/office/drawing/2014/main" id="{43BD13A4-8FC9-4CF8-9B12-6D07D9F2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45" y="3662426"/>
            <a:ext cx="3210804" cy="2410545"/>
          </a:xfrm>
          <a:prstGeom prst="rect">
            <a:avLst/>
          </a:prstGeom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13CD0255-B924-4BB4-8DBC-1F8498F18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21" t="-189" r="1869" b="74299"/>
          <a:stretch/>
        </p:blipFill>
        <p:spPr>
          <a:xfrm>
            <a:off x="3553719" y="5230378"/>
            <a:ext cx="1387387" cy="849479"/>
          </a:xfrm>
          <a:prstGeom prst="rect">
            <a:avLst/>
          </a:prstGeom>
        </p:spPr>
      </p:pic>
      <p:pic>
        <p:nvPicPr>
          <p:cNvPr id="8" name="Image 11" descr="Une image contenant texte, différent, plusieurs, foule&#10;&#10;Description générée automatiquement">
            <a:extLst>
              <a:ext uri="{FF2B5EF4-FFF2-40B4-BE49-F238E27FC236}">
                <a16:creationId xmlns:a16="http://schemas.microsoft.com/office/drawing/2014/main" id="{5EE649F1-CDF1-4518-AE5F-E03E4B13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23" r="69741" b="19231"/>
          <a:stretch/>
        </p:blipFill>
        <p:spPr>
          <a:xfrm>
            <a:off x="2224828" y="5240003"/>
            <a:ext cx="1328408" cy="799107"/>
          </a:xfrm>
          <a:prstGeom prst="rect">
            <a:avLst/>
          </a:prstGeom>
        </p:spPr>
      </p:pic>
      <p:pic>
        <p:nvPicPr>
          <p:cNvPr id="9" name="Image 12">
            <a:extLst>
              <a:ext uri="{FF2B5EF4-FFF2-40B4-BE49-F238E27FC236}">
                <a16:creationId xmlns:a16="http://schemas.microsoft.com/office/drawing/2014/main" id="{DAC8A81A-20C8-47C6-BD33-EFBE7E13A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289" y="3662426"/>
            <a:ext cx="2672011" cy="1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C1E77-3961-4080-A228-F503A22B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150"/>
            <a:ext cx="11938301" cy="616228"/>
          </a:xfrm>
        </p:spPr>
        <p:txBody>
          <a:bodyPr/>
          <a:lstStyle/>
          <a:p>
            <a:r>
              <a:rPr lang="en-US" dirty="0"/>
              <a:t>WDfS 2021 collect and share website</a:t>
            </a:r>
            <a:endParaRPr lang="fr-FR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35C363-8DCE-4B0F-8EDC-6D7689556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/>
          <a:lstStyle/>
          <a:p>
            <a:pPr marL="342265" indent="-342265">
              <a:spcAft>
                <a:spcPts val="900"/>
              </a:spcAft>
            </a:pPr>
            <a:r>
              <a:rPr lang="en-US">
                <a:solidFill>
                  <a:srgbClr val="134391"/>
                </a:solidFill>
              </a:rPr>
              <a:t>A website has been created especially for the WDfS 2021 so that you can upload your photos &amp; videos, post a comment or print a poster for your site.</a:t>
            </a:r>
            <a:endParaRPr lang="fr-FR"/>
          </a:p>
          <a:p>
            <a:pPr marL="342265" indent="-342265">
              <a:spcAft>
                <a:spcPts val="900"/>
              </a:spcAft>
            </a:pPr>
            <a:r>
              <a:rPr lang="en-US">
                <a:solidFill>
                  <a:srgbClr val="134391"/>
                </a:solidFill>
              </a:rPr>
              <a:t>A souvenir video - accessible to everyone - will be made using the best images. Watch and see if you can spot yourself in the clip!</a:t>
            </a:r>
          </a:p>
          <a:p>
            <a:pPr marL="342265" indent="-342265"/>
            <a:r>
              <a:rPr lang="en-US">
                <a:solidFill>
                  <a:srgbClr val="134391"/>
                </a:solidFill>
              </a:rPr>
              <a:t>A map of the world will also be created, pinpointing all the entities that took part in the WDfS.</a:t>
            </a:r>
          </a:p>
          <a:p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C04482B0-591E-492A-8010-F4E3550C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78" y="3556506"/>
            <a:ext cx="2848691" cy="22317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5552B8-0EB7-481C-8ED0-1729CAA93B4D}"/>
              </a:ext>
            </a:extLst>
          </p:cNvPr>
          <p:cNvSpPr txBox="1"/>
          <p:nvPr/>
        </p:nvSpPr>
        <p:spPr>
          <a:xfrm>
            <a:off x="4885710" y="38151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u="sng">
                <a:solidFill>
                  <a:srgbClr val="0000FF"/>
                </a:solidFill>
                <a:latin typeface="Calibri"/>
                <a:cs typeface="+mn-cs"/>
                <a:hlinkClick r:id="rId3"/>
              </a:rPr>
              <a:t>https://wdfs.total.com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F5F77B-FEC5-4C61-9EED-CF3512E6159D}"/>
              </a:ext>
            </a:extLst>
          </p:cNvPr>
          <p:cNvSpPr txBox="1"/>
          <p:nvPr/>
        </p:nvSpPr>
        <p:spPr>
          <a:xfrm>
            <a:off x="4740275" y="4438650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134391"/>
                </a:solidFill>
                <a:latin typeface="Calibri"/>
                <a:cs typeface="+mn-cs"/>
              </a:rPr>
              <a:t>Login: email address </a:t>
            </a:r>
            <a:endParaRPr lang="fr-FR">
              <a:cs typeface="+mn-cs"/>
            </a:endParaRPr>
          </a:p>
          <a:p>
            <a:pPr algn="ctr"/>
            <a:r>
              <a:rPr lang="en-US" sz="2000" b="1" dirty="0">
                <a:solidFill>
                  <a:srgbClr val="134391"/>
                </a:solidFill>
                <a:latin typeface="Calibri"/>
                <a:cs typeface="+mn-cs"/>
              </a:rPr>
              <a:t>Password: WDFS2021</a:t>
            </a:r>
            <a:endParaRPr lang="fr-FR" dirty="0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6FC23F17-71C8-4942-845D-EE330187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87" y="3605212"/>
            <a:ext cx="2243138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9764B-4B7F-4039-8FD2-C44F8489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550"/>
            <a:ext cx="11938301" cy="616228"/>
          </a:xfrm>
        </p:spPr>
        <p:txBody>
          <a:bodyPr/>
          <a:lstStyle/>
          <a:p>
            <a:r>
              <a:rPr lang="en-US" dirty="0"/>
              <a:t>WDfS – remote or on site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83BE0D-0C76-4494-9DFB-BF4C56B7ED01}"/>
              </a:ext>
            </a:extLst>
          </p:cNvPr>
          <p:cNvSpPr txBox="1">
            <a:spLocks/>
          </p:cNvSpPr>
          <p:nvPr/>
        </p:nvSpPr>
        <p:spPr>
          <a:xfrm>
            <a:off x="609600" y="1125542"/>
            <a:ext cx="10549180" cy="504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Font typeface="Lucida Grande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8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The WDfS is a time to celebrate Safety in all the Group’s entities/affiliates and headquarters, and to federate Total and contractor personnel.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>
              <a:solidFill>
                <a:srgbClr val="13439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34391"/>
                </a:solidFill>
              </a:rPr>
              <a:t>Whether you are working remotely or on site, select the activities to suit your situation: </a:t>
            </a:r>
          </a:p>
          <a:p>
            <a:pPr algn="just"/>
            <a:endParaRPr lang="en-US" sz="1800">
              <a:solidFill>
                <a:srgbClr val="134391"/>
              </a:solidFill>
            </a:endParaRP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Reporting of survey results (managers’ kit).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Discussion workshops (support media) &amp; transmission of noteworthy points.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Digital safety challenge (or paper version).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Safety green light - practices and discussion.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Joint safety tours with contractors.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Presentation/demonstration of best safety practices.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Safety ceremony and Awards.</a:t>
            </a:r>
          </a:p>
          <a:p>
            <a:pPr marL="968350" lvl="2" indent="-34289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solidFill>
                  <a:srgbClr val="134391"/>
                </a:solidFill>
              </a:rPr>
              <a:t>Any other activities that correspond to your expectations, or rituals in your entity/affiliate.</a:t>
            </a:r>
          </a:p>
        </p:txBody>
      </p:sp>
    </p:spTree>
    <p:extLst>
      <p:ext uri="{BB962C8B-B14F-4D97-AF65-F5344CB8AC3E}">
        <p14:creationId xmlns:p14="http://schemas.microsoft.com/office/powerpoint/2010/main" val="417637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BB3E48-1F96-4A54-ADEF-10F26AF8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1"/>
          <p:cNvSpPr>
            <a:spLocks noGrp="1"/>
          </p:cNvSpPr>
          <p:nvPr>
            <p:ph type="title" idx="4294967295"/>
          </p:nvPr>
        </p:nvSpPr>
        <p:spPr>
          <a:xfrm>
            <a:off x="0" y="2490319"/>
            <a:ext cx="12192000" cy="6240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/>
              <a:t>Golden Rules Survey Feedback</a:t>
            </a:r>
            <a:endParaRPr lang="en-US" sz="54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47" y="3587811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58F97E-F8A0-4C14-8D7A-2C426FE6512C}"/>
              </a:ext>
            </a:extLst>
          </p:cNvPr>
          <p:cNvSpPr/>
          <p:nvPr/>
        </p:nvSpPr>
        <p:spPr>
          <a:xfrm>
            <a:off x="480766" y="854071"/>
            <a:ext cx="11368613" cy="1157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FB446-4E3E-40B5-8157-83AB3BA91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7530" y="1277754"/>
            <a:ext cx="10991850" cy="46192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fr-FR"/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</a:p>
          <a:p>
            <a:pPr marL="0" lvl="1" indent="0" defTabSz="457204">
              <a:buSzPct val="100000"/>
              <a:buNone/>
            </a:pPr>
            <a:endParaRPr lang="fr-FR" sz="1800" b="1">
              <a:solidFill>
                <a:schemeClr val="tx1"/>
              </a:solidFill>
            </a:endParaRP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  <a:r>
              <a:rPr lang="fr-FR" sz="1800" b="1" err="1">
                <a:solidFill>
                  <a:schemeClr val="tx1"/>
                </a:solidFill>
              </a:rPr>
              <a:t>From</a:t>
            </a:r>
            <a:r>
              <a:rPr lang="fr-FR" sz="1800" b="1">
                <a:solidFill>
                  <a:schemeClr val="tx1"/>
                </a:solidFill>
              </a:rPr>
              <a:t> Jan. 28</a:t>
            </a:r>
            <a:r>
              <a:rPr lang="fr-FR" sz="1800" b="1" baseline="30000">
                <a:solidFill>
                  <a:schemeClr val="tx1"/>
                </a:solidFill>
              </a:rPr>
              <a:t>th</a:t>
            </a:r>
            <a:r>
              <a:rPr lang="fr-FR" sz="1800" b="1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until</a:t>
            </a:r>
            <a:r>
              <a:rPr lang="fr-FR" sz="1800" b="1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Feb</a:t>
            </a:r>
            <a:r>
              <a:rPr lang="fr-FR" sz="1800" b="1">
                <a:solidFill>
                  <a:schemeClr val="tx1"/>
                </a:solidFill>
              </a:rPr>
              <a:t>. 24</a:t>
            </a:r>
            <a:r>
              <a:rPr lang="fr-FR" sz="1800" b="1" baseline="30000">
                <a:solidFill>
                  <a:schemeClr val="tx1"/>
                </a:solidFill>
              </a:rPr>
              <a:t>th</a:t>
            </a:r>
            <a:r>
              <a:rPr lang="fr-FR" sz="1800" b="1">
                <a:solidFill>
                  <a:schemeClr val="tx1"/>
                </a:solidFill>
              </a:rPr>
              <a:t> 2021</a:t>
            </a:r>
          </a:p>
          <a:p>
            <a:pPr marL="0" lvl="1" indent="0" defTabSz="457204">
              <a:buSzPct val="100000"/>
              <a:buNone/>
            </a:pPr>
            <a:endParaRPr lang="fr-FR" sz="1800" b="1">
              <a:solidFill>
                <a:schemeClr val="tx1"/>
              </a:solidFill>
            </a:endParaRP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18 000 </a:t>
            </a:r>
            <a:r>
              <a:rPr lang="fr-FR" sz="1800" b="1" err="1">
                <a:solidFill>
                  <a:schemeClr val="tx1"/>
                </a:solidFill>
              </a:rPr>
              <a:t>respondents</a:t>
            </a:r>
            <a:r>
              <a:rPr lang="fr-FR" sz="1800" b="1">
                <a:solidFill>
                  <a:schemeClr val="tx1"/>
                </a:solidFill>
              </a:rPr>
              <a:t>: </a:t>
            </a:r>
            <a:r>
              <a:rPr lang="fr-FR" sz="1800">
                <a:solidFill>
                  <a:schemeClr val="tx1"/>
                </a:solidFill>
              </a:rPr>
              <a:t>12 500 Total </a:t>
            </a:r>
            <a:r>
              <a:rPr lang="fr-FR" sz="1800" err="1">
                <a:solidFill>
                  <a:schemeClr val="tx1"/>
                </a:solidFill>
              </a:rPr>
              <a:t>employees</a:t>
            </a:r>
            <a:r>
              <a:rPr lang="fr-FR" sz="1800">
                <a:solidFill>
                  <a:schemeClr val="tx1"/>
                </a:solidFill>
              </a:rPr>
              <a:t> &amp; 5 500 </a:t>
            </a:r>
            <a:r>
              <a:rPr lang="fr-FR" sz="1800" err="1">
                <a:solidFill>
                  <a:schemeClr val="tx1"/>
                </a:solidFill>
              </a:rPr>
              <a:t>contractors</a:t>
            </a: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  <a:r>
              <a:rPr lang="en-GB" sz="1800" b="1">
                <a:solidFill>
                  <a:schemeClr val="tx1"/>
                </a:solidFill>
              </a:rPr>
              <a:t>Participation of Frontline workers/Employees (50%), Supervisors (20%) &amp; Managers (30%)</a:t>
            </a:r>
            <a:endParaRPr lang="fr-FR" sz="1800" b="1">
              <a:solidFill>
                <a:schemeClr val="tx1"/>
              </a:solidFill>
            </a:endParaRPr>
          </a:p>
          <a:p>
            <a:pPr marL="0" lvl="1" indent="0" defTabSz="457204">
              <a:buSzPct val="100000"/>
              <a:buNone/>
            </a:pPr>
            <a:endParaRPr lang="fr-FR" sz="1800" b="1">
              <a:solidFill>
                <a:schemeClr val="tx1"/>
              </a:solidFill>
            </a:endParaRP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84 </a:t>
            </a:r>
            <a:r>
              <a:rPr lang="fr-FR" sz="1800" b="1" err="1">
                <a:solidFill>
                  <a:schemeClr val="tx1"/>
                </a:solidFill>
              </a:rPr>
              <a:t>selected</a:t>
            </a:r>
            <a:r>
              <a:rPr lang="fr-FR" sz="1800" b="1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entities</a:t>
            </a:r>
            <a:r>
              <a:rPr lang="fr-FR" sz="1800" b="1">
                <a:solidFill>
                  <a:schemeClr val="tx1"/>
                </a:solidFill>
              </a:rPr>
              <a:t>/</a:t>
            </a:r>
            <a:r>
              <a:rPr lang="fr-FR" sz="1800" b="1" err="1">
                <a:solidFill>
                  <a:schemeClr val="tx1"/>
                </a:solidFill>
              </a:rPr>
              <a:t>affiliates</a:t>
            </a:r>
            <a:r>
              <a:rPr lang="fr-FR" sz="1800" b="1">
                <a:solidFill>
                  <a:schemeClr val="tx1"/>
                </a:solidFill>
              </a:rPr>
              <a:t>, </a:t>
            </a:r>
            <a:r>
              <a:rPr lang="fr-FR" sz="1800" err="1">
                <a:solidFill>
                  <a:schemeClr val="tx1"/>
                </a:solidFill>
              </a:rPr>
              <a:t>across</a:t>
            </a:r>
            <a:r>
              <a:rPr lang="fr-FR" sz="1800">
                <a:solidFill>
                  <a:schemeClr val="tx1"/>
                </a:solidFill>
              </a:rPr>
              <a:t> all the Branches</a:t>
            </a: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Questionnaire </a:t>
            </a:r>
            <a:r>
              <a:rPr lang="fr-FR" sz="1800" b="1" err="1">
                <a:solidFill>
                  <a:schemeClr val="tx1"/>
                </a:solidFill>
              </a:rPr>
              <a:t>translated</a:t>
            </a:r>
            <a:r>
              <a:rPr lang="fr-FR" sz="1800" b="1">
                <a:solidFill>
                  <a:schemeClr val="tx1"/>
                </a:solidFill>
              </a:rPr>
              <a:t> in 11 </a:t>
            </a:r>
            <a:r>
              <a:rPr lang="fr-FR" sz="1800" b="1" err="1">
                <a:solidFill>
                  <a:schemeClr val="tx1"/>
                </a:solidFill>
              </a:rPr>
              <a:t>languages</a:t>
            </a: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</a:t>
            </a:r>
          </a:p>
          <a:p>
            <a:pPr marL="0" lvl="1" indent="0" defTabSz="457204">
              <a:buSzPct val="100000"/>
              <a:buNone/>
            </a:pPr>
            <a:r>
              <a:rPr lang="fr-FR" sz="1800" b="1">
                <a:solidFill>
                  <a:schemeClr val="tx1"/>
                </a:solidFill>
              </a:rPr>
              <a:t>	Communication : </a:t>
            </a:r>
            <a:r>
              <a:rPr lang="fr-FR" sz="1800">
                <a:solidFill>
                  <a:schemeClr val="tx1"/>
                </a:solidFill>
              </a:rPr>
              <a:t>memo and mail </a:t>
            </a:r>
            <a:r>
              <a:rPr lang="fr-FR" sz="1800" err="1">
                <a:solidFill>
                  <a:schemeClr val="tx1"/>
                </a:solidFill>
              </a:rPr>
              <a:t>with</a:t>
            </a:r>
            <a:r>
              <a:rPr lang="fr-FR" sz="1800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dedicated</a:t>
            </a:r>
            <a:r>
              <a:rPr lang="fr-FR" sz="1800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survey</a:t>
            </a:r>
            <a:r>
              <a:rPr lang="fr-FR" sz="1800">
                <a:solidFill>
                  <a:schemeClr val="tx1"/>
                </a:solidFill>
              </a:rPr>
              <a:t> </a:t>
            </a:r>
            <a:r>
              <a:rPr lang="fr-FR" sz="1800" b="1" err="1">
                <a:solidFill>
                  <a:schemeClr val="tx1"/>
                </a:solidFill>
              </a:rPr>
              <a:t>link</a:t>
            </a:r>
            <a:r>
              <a:rPr lang="fr-FR" sz="1800" b="1">
                <a:solidFill>
                  <a:schemeClr val="tx1"/>
                </a:solidFill>
              </a:rPr>
              <a:t> &amp; poster </a:t>
            </a:r>
            <a:r>
              <a:rPr lang="fr-FR" sz="1800" b="1" err="1">
                <a:solidFill>
                  <a:schemeClr val="tx1"/>
                </a:solidFill>
              </a:rPr>
              <a:t>with</a:t>
            </a:r>
            <a:r>
              <a:rPr lang="fr-FR" sz="1800" b="1">
                <a:solidFill>
                  <a:schemeClr val="tx1"/>
                </a:solidFill>
              </a:rPr>
              <a:t> QR code</a:t>
            </a: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9D0BD-14C8-431D-A769-3D381DF2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000"/>
            <a:ext cx="11938301" cy="616228"/>
          </a:xfrm>
        </p:spPr>
        <p:txBody>
          <a:bodyPr/>
          <a:lstStyle/>
          <a:p>
            <a:r>
              <a:rPr lang="fr-FR" dirty="0"/>
              <a:t>Survey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8FA0D-5F1E-4E3A-BFDA-684D0AAF4543}"/>
              </a:ext>
            </a:extLst>
          </p:cNvPr>
          <p:cNvSpPr txBox="1"/>
          <p:nvPr/>
        </p:nvSpPr>
        <p:spPr>
          <a:xfrm>
            <a:off x="594215" y="974043"/>
            <a:ext cx="1125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457204">
              <a:buSzPct val="100000"/>
              <a:buNone/>
            </a:pPr>
            <a:r>
              <a:rPr lang="fr-FR" b="1">
                <a:solidFill>
                  <a:schemeClr val="bg1"/>
                </a:solidFill>
              </a:rPr>
              <a:t>2 Objectives:</a:t>
            </a:r>
          </a:p>
          <a:p>
            <a:pPr marL="285115" lvl="1" indent="-285115" defTabSz="457193"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to measure Golden Rules adoption</a:t>
            </a:r>
            <a:r>
              <a:rPr lang="en-US">
                <a:solidFill>
                  <a:schemeClr val="bg1"/>
                </a:solidFill>
              </a:rPr>
              <a:t>: the </a:t>
            </a:r>
            <a:r>
              <a:rPr lang="en-US" b="1">
                <a:solidFill>
                  <a:schemeClr val="bg1"/>
                </a:solidFill>
              </a:rPr>
              <a:t>extent to which the Golden Rules have taken root.</a:t>
            </a:r>
            <a:endParaRPr lang="en-US" b="1">
              <a:solidFill>
                <a:schemeClr val="bg1"/>
              </a:solidFill>
              <a:cs typeface="Arial"/>
            </a:endParaRPr>
          </a:p>
          <a:p>
            <a:pPr marL="285115" lvl="1" indent="-285115" defTabSz="457193"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identify the key factors </a:t>
            </a:r>
            <a:r>
              <a:rPr lang="en-US">
                <a:solidFill>
                  <a:schemeClr val="bg1"/>
                </a:solidFill>
              </a:rPr>
              <a:t>that improve </a:t>
            </a:r>
            <a:r>
              <a:rPr lang="en-US" b="1">
                <a:solidFill>
                  <a:schemeClr val="bg1"/>
                </a:solidFill>
              </a:rPr>
              <a:t>understanding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b="1">
                <a:solidFill>
                  <a:schemeClr val="bg1"/>
                </a:solidFill>
              </a:rPr>
              <a:t>ownership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chemeClr val="bg1"/>
                </a:solidFill>
              </a:rPr>
              <a:t>application</a:t>
            </a:r>
            <a:r>
              <a:rPr lang="en-US">
                <a:solidFill>
                  <a:schemeClr val="bg1"/>
                </a:solidFill>
              </a:rPr>
              <a:t> of Golden Rules. 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00260-B326-4133-9EF7-73585FA5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645" y="3947248"/>
            <a:ext cx="544867" cy="53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456FD-287C-40A5-8556-FE2BD3E8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82000"/>
          </a:blip>
          <a:stretch>
            <a:fillRect/>
          </a:stretch>
        </p:blipFill>
        <p:spPr>
          <a:xfrm>
            <a:off x="505778" y="5439409"/>
            <a:ext cx="578359" cy="45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13E1B-60B8-4703-8E38-D7116C1B2C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63" y="3124135"/>
            <a:ext cx="577190" cy="544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9D885-65C5-4AFC-8EF6-873BC01E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tretch>
            <a:fillRect/>
          </a:stretch>
        </p:blipFill>
        <p:spPr>
          <a:xfrm>
            <a:off x="489645" y="4727663"/>
            <a:ext cx="532881" cy="488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CEA8A-89E4-494D-BE08-BEF81849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870" y="2289810"/>
            <a:ext cx="441656" cy="4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581C68-DCF2-40EE-A942-E9DA5662686B}"/>
              </a:ext>
            </a:extLst>
          </p:cNvPr>
          <p:cNvSpPr/>
          <p:nvPr/>
        </p:nvSpPr>
        <p:spPr>
          <a:xfrm>
            <a:off x="480766" y="854071"/>
            <a:ext cx="11381719" cy="972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69D1F8-8025-47E8-8ED3-28C2B4FAE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03515"/>
              </p:ext>
            </p:extLst>
          </p:nvPr>
        </p:nvGraphicFramePr>
        <p:xfrm>
          <a:off x="-545630" y="1858202"/>
          <a:ext cx="5839531" cy="438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E8545-6262-4748-BD3A-A8E3B4FD9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5755" y="1689526"/>
            <a:ext cx="7602244" cy="4619272"/>
          </a:xfrm>
        </p:spPr>
        <p:txBody>
          <a:bodyPr/>
          <a:lstStyle/>
          <a:p>
            <a:endParaRPr lang="en-US" sz="1600"/>
          </a:p>
          <a:p>
            <a:pPr marL="285115" indent="-285115"/>
            <a:r>
              <a:rPr lang="en-US" sz="1600" b="1"/>
              <a:t>Knowledge</a:t>
            </a:r>
            <a:r>
              <a:rPr lang="en-US" sz="1600"/>
              <a:t>: GR are perceived as </a:t>
            </a:r>
            <a:r>
              <a:rPr lang="en-US" sz="1600" b="1"/>
              <a:t>known</a:t>
            </a:r>
            <a:r>
              <a:rPr lang="en-US" sz="1600"/>
              <a:t>, especially by Supervisors and Contractors, less so by Managers.</a:t>
            </a:r>
          </a:p>
          <a:p>
            <a:pPr marL="0" indent="0">
              <a:buNone/>
            </a:pPr>
            <a:endParaRPr lang="en-US" sz="1600"/>
          </a:p>
          <a:p>
            <a:pPr marL="285115" indent="-285115"/>
            <a:r>
              <a:rPr lang="en-US" sz="1600" b="1"/>
              <a:t>Comprehension</a:t>
            </a:r>
            <a:r>
              <a:rPr lang="en-US" sz="1600"/>
              <a:t>: GR are perceived as </a:t>
            </a:r>
            <a:r>
              <a:rPr lang="en-US" sz="1600" b="1"/>
              <a:t>understood</a:t>
            </a:r>
            <a:r>
              <a:rPr lang="en-US" sz="1600"/>
              <a:t>, especially by Supervisors and Contractors, less so by Managers.</a:t>
            </a:r>
          </a:p>
          <a:p>
            <a:pPr marL="285115" indent="-285115"/>
            <a:endParaRPr lang="en-US" sz="1600"/>
          </a:p>
          <a:p>
            <a:pPr marL="285115" indent="-285115"/>
            <a:r>
              <a:rPr lang="en-US" sz="1600" b="1"/>
              <a:t>Application</a:t>
            </a:r>
            <a:r>
              <a:rPr lang="en-US" sz="1600"/>
              <a:t>: GR are perceived as being </a:t>
            </a:r>
            <a:r>
              <a:rPr lang="en-US" sz="1600" b="1"/>
              <a:t>applied regularly</a:t>
            </a:r>
            <a:r>
              <a:rPr lang="en-US" sz="1600"/>
              <a:t>, regardless of hierarchical levels and equivalently between Total staff and Contractors.</a:t>
            </a:r>
          </a:p>
          <a:p>
            <a:pPr marL="285115" indent="-285115"/>
            <a:endParaRPr lang="en-US" sz="1600"/>
          </a:p>
          <a:p>
            <a:pPr marL="285115" indent="-285115"/>
            <a:r>
              <a:rPr lang="en-US" sz="1600" b="1"/>
              <a:t>Repetition</a:t>
            </a:r>
            <a:r>
              <a:rPr lang="en-US" sz="1600"/>
              <a:t>: GR are </a:t>
            </a:r>
            <a:r>
              <a:rPr lang="en-US" sz="1600" b="1"/>
              <a:t>frequently reminded</a:t>
            </a:r>
            <a:r>
              <a:rPr lang="en-US" sz="1600"/>
              <a:t>, specifically by Supervisors and Contractors, at least </a:t>
            </a:r>
            <a:r>
              <a:rPr lang="en-US" sz="1600" b="1"/>
              <a:t>on a weekly basis</a:t>
            </a:r>
            <a:r>
              <a:rPr lang="en-US" sz="1600"/>
              <a:t>.</a:t>
            </a:r>
          </a:p>
          <a:p>
            <a:pPr marL="285115" indent="-285115"/>
            <a:endParaRPr lang="en-US" sz="1600"/>
          </a:p>
          <a:p>
            <a:pPr marL="285115" indent="-285115"/>
            <a:r>
              <a:rPr lang="en-US" sz="1600" b="1"/>
              <a:t>Control</a:t>
            </a:r>
            <a:r>
              <a:rPr lang="en-US" sz="1600"/>
              <a:t>: proper application of GR is </a:t>
            </a:r>
            <a:r>
              <a:rPr lang="en-US" sz="1600" b="1"/>
              <a:t>frequently checked</a:t>
            </a:r>
            <a:r>
              <a:rPr lang="en-US" sz="1600"/>
              <a:t>, specifically by Supervisors and Contractors, at least </a:t>
            </a:r>
            <a:r>
              <a:rPr lang="en-US" sz="1600" b="1"/>
              <a:t>on a weekly basis</a:t>
            </a:r>
            <a:r>
              <a:rPr lang="en-US" sz="1600"/>
              <a:t>.</a:t>
            </a:r>
            <a:endParaRPr lang="fr-FR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C25C0-CAB3-4811-8FB9-A03F66C8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230"/>
            <a:ext cx="11938301" cy="616228"/>
          </a:xfrm>
        </p:spPr>
        <p:txBody>
          <a:bodyPr/>
          <a:lstStyle/>
          <a:p>
            <a:r>
              <a:rPr lang="fr-FR" dirty="0"/>
              <a:t>Survey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6CAB6D1-BC3D-4A33-8A98-A2B4EA743AA6}"/>
              </a:ext>
            </a:extLst>
          </p:cNvPr>
          <p:cNvSpPr/>
          <p:nvPr/>
        </p:nvSpPr>
        <p:spPr>
          <a:xfrm rot="5400000">
            <a:off x="335085" y="1873875"/>
            <a:ext cx="1723025" cy="1691678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2364F-CC28-4172-8C43-27F9F1EC5EB0}"/>
              </a:ext>
            </a:extLst>
          </p:cNvPr>
          <p:cNvSpPr txBox="1"/>
          <p:nvPr/>
        </p:nvSpPr>
        <p:spPr>
          <a:xfrm>
            <a:off x="477901" y="886584"/>
            <a:ext cx="11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 high level of safety is perceived across Total sites, hierarchical levels, staff &amp; contractors alike.</a:t>
            </a:r>
            <a:endParaRPr lang="en-US" b="1">
              <a:solidFill>
                <a:schemeClr val="bg1"/>
              </a:solidFill>
              <a:cs typeface="Arial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Golden Rules are widely known, understood, applied, reminded &amp; checked.</a:t>
            </a:r>
            <a:endParaRPr lang="en-US" b="1">
              <a:solidFill>
                <a:schemeClr val="bg1"/>
              </a:solidFill>
              <a:cs typeface="Arial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However, key learnings can be drawn to improve adoption… and better prevent hazards.</a:t>
            </a:r>
            <a:endParaRPr lang="en-US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E1784-87A2-4D28-A034-ED850837045D}"/>
              </a:ext>
            </a:extLst>
          </p:cNvPr>
          <p:cNvSpPr/>
          <p:nvPr/>
        </p:nvSpPr>
        <p:spPr>
          <a:xfrm>
            <a:off x="-146148" y="2254426"/>
            <a:ext cx="206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Malgun Gothic" panose="020B0503020000020004" pitchFamily="34" charset="-127"/>
                <a:cs typeface="Arial"/>
              </a:rPr>
              <a:t>Golden Rules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Malgun Gothic" panose="020B0503020000020004" pitchFamily="34" charset="-127"/>
                <a:cs typeface="Arial"/>
              </a:rPr>
              <a:t>are…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0B910-E588-495C-B063-55B3E4D90CE7}"/>
              </a:ext>
            </a:extLst>
          </p:cNvPr>
          <p:cNvSpPr txBox="1"/>
          <p:nvPr/>
        </p:nvSpPr>
        <p:spPr>
          <a:xfrm>
            <a:off x="10080126" y="6093990"/>
            <a:ext cx="1997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/>
              <a:t>Note: GR = Golden Rules</a:t>
            </a:r>
          </a:p>
        </p:txBody>
      </p:sp>
    </p:spTree>
    <p:extLst>
      <p:ext uri="{BB962C8B-B14F-4D97-AF65-F5344CB8AC3E}">
        <p14:creationId xmlns:p14="http://schemas.microsoft.com/office/powerpoint/2010/main" val="34797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A7727095-7BD5-4D97-A309-AA9B3FB01BD4}"/>
              </a:ext>
            </a:extLst>
          </p:cNvPr>
          <p:cNvSpPr txBox="1">
            <a:spLocks/>
          </p:cNvSpPr>
          <p:nvPr/>
        </p:nvSpPr>
        <p:spPr>
          <a:xfrm>
            <a:off x="0" y="127362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dirty="0"/>
              <a:t>A few benchmarks</a:t>
            </a:r>
          </a:p>
        </p:txBody>
      </p:sp>
      <p:graphicFrame>
        <p:nvGraphicFramePr>
          <p:cNvPr id="38" name="Graph1">
            <a:extLst>
              <a:ext uri="{FF2B5EF4-FFF2-40B4-BE49-F238E27FC236}">
                <a16:creationId xmlns:a16="http://schemas.microsoft.com/office/drawing/2014/main" id="{124E0F97-60E5-4089-887A-2D7CA61C5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385634"/>
              </p:ext>
            </p:extLst>
          </p:nvPr>
        </p:nvGraphicFramePr>
        <p:xfrm>
          <a:off x="6034283" y="2203796"/>
          <a:ext cx="5852759" cy="43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aph1">
            <a:extLst>
              <a:ext uri="{FF2B5EF4-FFF2-40B4-BE49-F238E27FC236}">
                <a16:creationId xmlns:a16="http://schemas.microsoft.com/office/drawing/2014/main" id="{18728AC2-33C7-4A32-8025-C37FD17FD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13607"/>
              </p:ext>
            </p:extLst>
          </p:nvPr>
        </p:nvGraphicFramePr>
        <p:xfrm>
          <a:off x="1793705" y="2203796"/>
          <a:ext cx="5852759" cy="43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6004AFA9-3C97-4359-BB63-1379A50C7FA7}"/>
              </a:ext>
            </a:extLst>
          </p:cNvPr>
          <p:cNvSpPr txBox="1"/>
          <p:nvPr/>
        </p:nvSpPr>
        <p:spPr>
          <a:xfrm>
            <a:off x="5742052" y="6061197"/>
            <a:ext cx="2230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% Yes </a:t>
            </a:r>
            <a:r>
              <a:rPr lang="fr-FR" sz="1100" b="1" err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somewhat</a:t>
            </a:r>
            <a:endParaRPr lang="fr-FR" sz="1100" b="1">
              <a:solidFill>
                <a:srgbClr val="5C7987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3268A-D1E8-4499-81ED-9D96DB5253B4}"/>
              </a:ext>
            </a:extLst>
          </p:cNvPr>
          <p:cNvSpPr/>
          <p:nvPr/>
        </p:nvSpPr>
        <p:spPr>
          <a:xfrm>
            <a:off x="4844390" y="2305646"/>
            <a:ext cx="1002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D4DA1"/>
                </a:solidFill>
                <a:latin typeface="+mn-lt"/>
                <a:cs typeface="+mn-cs"/>
              </a:rPr>
              <a:t>Known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85D024-3D79-4FBA-BC2C-5704B5FEFEE3}"/>
              </a:ext>
            </a:extLst>
          </p:cNvPr>
          <p:cNvSpPr/>
          <p:nvPr/>
        </p:nvSpPr>
        <p:spPr>
          <a:xfrm>
            <a:off x="8898287" y="2305646"/>
            <a:ext cx="1447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D4DA1"/>
                </a:solidFill>
                <a:latin typeface="+mn-lt"/>
                <a:cs typeface="+mn-cs"/>
              </a:rPr>
              <a:t>Understood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9BAE4D-8139-4F2B-B37E-71197E417ADA}"/>
              </a:ext>
            </a:extLst>
          </p:cNvPr>
          <p:cNvSpPr/>
          <p:nvPr/>
        </p:nvSpPr>
        <p:spPr>
          <a:xfrm>
            <a:off x="480767" y="2002965"/>
            <a:ext cx="8397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chemeClr val="accent4"/>
                </a:solidFill>
                <a:latin typeface="+mn-lt"/>
                <a:ea typeface="Malgun Gothic" panose="020B0503020000020004" pitchFamily="34" charset="-127"/>
                <a:cs typeface="Arial"/>
              </a:rPr>
              <a:t>On the site where you work, would you say the Golden Rules are overall ...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8AD5DE-4CEF-4461-A6A7-C6C9C6561D09}"/>
              </a:ext>
            </a:extLst>
          </p:cNvPr>
          <p:cNvSpPr/>
          <p:nvPr/>
        </p:nvSpPr>
        <p:spPr>
          <a:xfrm>
            <a:off x="4291077" y="6146282"/>
            <a:ext cx="91440" cy="9144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7D9C7C-009E-438C-AEB2-D5D3019A5C71}"/>
              </a:ext>
            </a:extLst>
          </p:cNvPr>
          <p:cNvSpPr/>
          <p:nvPr/>
        </p:nvSpPr>
        <p:spPr>
          <a:xfrm>
            <a:off x="7100912" y="6146282"/>
            <a:ext cx="91440" cy="91440"/>
          </a:xfrm>
          <a:prstGeom prst="rect">
            <a:avLst/>
          </a:prstGeom>
          <a:solidFill>
            <a:srgbClr val="B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B99DB4-602E-4F9A-A94D-083D03CD7C3C}"/>
              </a:ext>
            </a:extLst>
          </p:cNvPr>
          <p:cNvSpPr txBox="1"/>
          <p:nvPr/>
        </p:nvSpPr>
        <p:spPr>
          <a:xfrm>
            <a:off x="4374827" y="6061197"/>
            <a:ext cx="2230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% Yes </a:t>
            </a:r>
            <a:r>
              <a:rPr lang="fr-FR" sz="1100" b="1" err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definitely</a:t>
            </a: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00BDC09-7B66-4135-AAB1-837D526179CF}"/>
              </a:ext>
            </a:extLst>
          </p:cNvPr>
          <p:cNvSpPr txBox="1"/>
          <p:nvPr/>
        </p:nvSpPr>
        <p:spPr>
          <a:xfrm>
            <a:off x="7182062" y="6061197"/>
            <a:ext cx="851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% No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13D144-8AFC-4A6A-8137-1C111E0378AB}"/>
              </a:ext>
            </a:extLst>
          </p:cNvPr>
          <p:cNvSpPr/>
          <p:nvPr/>
        </p:nvSpPr>
        <p:spPr>
          <a:xfrm>
            <a:off x="7821249" y="6146282"/>
            <a:ext cx="91440" cy="91440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39FA1B0-819A-406D-8B10-DFF2C25AFE80}"/>
              </a:ext>
            </a:extLst>
          </p:cNvPr>
          <p:cNvSpPr txBox="1"/>
          <p:nvPr/>
        </p:nvSpPr>
        <p:spPr>
          <a:xfrm>
            <a:off x="7872068" y="6061197"/>
            <a:ext cx="229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% </a:t>
            </a:r>
            <a:r>
              <a:rPr lang="fr-FR" sz="1100" b="1" err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Does</a:t>
            </a: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not </a:t>
            </a:r>
            <a:r>
              <a:rPr lang="fr-FR" sz="1100" b="1" err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want</a:t>
            </a:r>
            <a:r>
              <a:rPr lang="fr-FR" sz="1100" b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to </a:t>
            </a:r>
            <a:r>
              <a:rPr lang="fr-FR" sz="1100" b="1" err="1">
                <a:solidFill>
                  <a:srgbClr val="5C7987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answer</a:t>
            </a:r>
            <a:endParaRPr lang="fr-FR" sz="1100" b="1">
              <a:solidFill>
                <a:srgbClr val="5C7987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1EF29F-967C-4A8D-A99A-6B86C2578C54}"/>
              </a:ext>
            </a:extLst>
          </p:cNvPr>
          <p:cNvSpPr/>
          <p:nvPr/>
        </p:nvSpPr>
        <p:spPr>
          <a:xfrm>
            <a:off x="5658302" y="6146282"/>
            <a:ext cx="91440" cy="91440"/>
          </a:xfrm>
          <a:prstGeom prst="rect">
            <a:avLst/>
          </a:prstGeom>
          <a:solidFill>
            <a:srgbClr val="A9D1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" name="Tableau 2">
            <a:extLst>
              <a:ext uri="{FF2B5EF4-FFF2-40B4-BE49-F238E27FC236}">
                <a16:creationId xmlns:a16="http://schemas.microsoft.com/office/drawing/2014/main" id="{30D83123-3A91-44C9-B89F-EDA1A1CBE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76493"/>
              </p:ext>
            </p:extLst>
          </p:nvPr>
        </p:nvGraphicFramePr>
        <p:xfrm>
          <a:off x="534974" y="3821034"/>
          <a:ext cx="2545572" cy="2431024"/>
        </p:xfrm>
        <a:graphic>
          <a:graphicData uri="http://schemas.openxmlformats.org/drawingml/2006/table">
            <a:tbl>
              <a:tblPr firstRow="1" bandRow="1"/>
              <a:tblGrid>
                <a:gridCol w="891662">
                  <a:extLst>
                    <a:ext uri="{9D8B030D-6E8A-4147-A177-3AD203B41FA5}">
                      <a16:colId xmlns:a16="http://schemas.microsoft.com/office/drawing/2014/main" val="2314239023"/>
                    </a:ext>
                  </a:extLst>
                </a:gridCol>
                <a:gridCol w="826955">
                  <a:extLst>
                    <a:ext uri="{9D8B030D-6E8A-4147-A177-3AD203B41FA5}">
                      <a16:colId xmlns:a16="http://schemas.microsoft.com/office/drawing/2014/main" val="4060739702"/>
                    </a:ext>
                  </a:extLst>
                </a:gridCol>
                <a:gridCol w="826955">
                  <a:extLst>
                    <a:ext uri="{9D8B030D-6E8A-4147-A177-3AD203B41FA5}">
                      <a16:colId xmlns:a16="http://schemas.microsoft.com/office/drawing/2014/main" val="2208239158"/>
                    </a:ext>
                  </a:extLst>
                </a:gridCol>
              </a:tblGrid>
              <a:tr h="420147">
                <a:tc gridSpan="3"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 are known: yes definitely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920811"/>
                  </a:ext>
                </a:extLst>
              </a:tr>
              <a:tr h="420147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200" b="1">
                        <a:solidFill>
                          <a:srgbClr val="5C798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staff (%)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Contrac-tors (%)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902975"/>
                  </a:ext>
                </a:extLst>
              </a:tr>
              <a:tr h="318146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737265"/>
                  </a:ext>
                </a:extLst>
              </a:tr>
              <a:tr h="318146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999663"/>
                  </a:ext>
                </a:extLst>
              </a:tr>
              <a:tr h="318146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575905"/>
                  </a:ext>
                </a:extLst>
              </a:tr>
              <a:tr h="318146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48870"/>
                  </a:ext>
                </a:extLst>
              </a:tr>
              <a:tr h="318146"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4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7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1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15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19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23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26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31" algn="l" defTabSz="45720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rgbClr val="5C79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574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A29E6A4-EB64-433F-880F-5F8D1B7F02BD}"/>
              </a:ext>
            </a:extLst>
          </p:cNvPr>
          <p:cNvSpPr/>
          <p:nvPr/>
        </p:nvSpPr>
        <p:spPr>
          <a:xfrm>
            <a:off x="480766" y="854071"/>
            <a:ext cx="11368800" cy="972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8468E5-E951-4274-9855-B14B643F53A1}"/>
              </a:ext>
            </a:extLst>
          </p:cNvPr>
          <p:cNvSpPr txBox="1"/>
          <p:nvPr/>
        </p:nvSpPr>
        <p:spPr>
          <a:xfrm>
            <a:off x="477901" y="886582"/>
            <a:ext cx="11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Contractors are as familiar with GR as are Total staff.</a:t>
            </a:r>
            <a:endParaRPr lang="fr-FR">
              <a:solidFill>
                <a:schemeClr val="bg1"/>
              </a:solidFill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At EP &amp; MS, both Total and Contractors' staff have a good knowledge &amp; understanding of GR.</a:t>
            </a:r>
            <a:endParaRPr lang="en-US" b="1">
              <a:solidFill>
                <a:schemeClr val="bg1"/>
              </a:solidFill>
              <a:cs typeface="Arial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RP, GRP &amp; HLD need to improve on knowledge and understanding of GR.</a:t>
            </a:r>
            <a:endParaRPr lang="en-US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C6F674-899D-4243-9016-A28CC2E5C2A2}"/>
              </a:ext>
            </a:extLst>
          </p:cNvPr>
          <p:cNvSpPr/>
          <p:nvPr/>
        </p:nvSpPr>
        <p:spPr>
          <a:xfrm>
            <a:off x="1406602" y="4625279"/>
            <a:ext cx="1699180" cy="705043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E7AA15-8041-468E-AD86-A9C0396AA17D}"/>
              </a:ext>
            </a:extLst>
          </p:cNvPr>
          <p:cNvSpPr/>
          <p:nvPr/>
        </p:nvSpPr>
        <p:spPr>
          <a:xfrm>
            <a:off x="2564094" y="2980404"/>
            <a:ext cx="1187777" cy="62414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79A56B-A8AA-4D80-B627-AD979A641C6D}"/>
              </a:ext>
            </a:extLst>
          </p:cNvPr>
          <p:cNvSpPr/>
          <p:nvPr/>
        </p:nvSpPr>
        <p:spPr>
          <a:xfrm>
            <a:off x="3745691" y="4298672"/>
            <a:ext cx="798031" cy="298326"/>
          </a:xfrm>
          <a:prstGeom prst="roundRect">
            <a:avLst/>
          </a:prstGeom>
          <a:noFill/>
          <a:ln w="317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9A056C-804F-4263-BFD3-EF1B06F70028}"/>
              </a:ext>
            </a:extLst>
          </p:cNvPr>
          <p:cNvSpPr/>
          <p:nvPr/>
        </p:nvSpPr>
        <p:spPr>
          <a:xfrm>
            <a:off x="3747260" y="5268064"/>
            <a:ext cx="1163121" cy="629836"/>
          </a:xfrm>
          <a:prstGeom prst="roundRect">
            <a:avLst/>
          </a:prstGeom>
          <a:noFill/>
          <a:ln w="317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26" name="Picture 2" descr="Vecteur de Attention icon danger button - ID:61463260 - image libre de  droit - Stocklib">
            <a:extLst>
              <a:ext uri="{FF2B5EF4-FFF2-40B4-BE49-F238E27FC236}">
                <a16:creationId xmlns:a16="http://schemas.microsoft.com/office/drawing/2014/main" id="{97789F9F-2E6C-4F74-B1DE-87EB9ECB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9" y="1468872"/>
            <a:ext cx="293157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6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29F1EAE-53FF-482D-AC7E-63E9442A3EAD}"/>
              </a:ext>
            </a:extLst>
          </p:cNvPr>
          <p:cNvSpPr/>
          <p:nvPr/>
        </p:nvSpPr>
        <p:spPr>
          <a:xfrm>
            <a:off x="480767" y="784498"/>
            <a:ext cx="11368800" cy="76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431AB9-F725-42AD-B628-19506746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18"/>
            <a:ext cx="11938301" cy="616228"/>
          </a:xfrm>
        </p:spPr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golden </a:t>
            </a:r>
            <a:r>
              <a:rPr lang="fr-FR" dirty="0" err="1"/>
              <a:t>rules</a:t>
            </a:r>
            <a:r>
              <a:rPr lang="fr-FR" dirty="0"/>
              <a:t> are best </a:t>
            </a:r>
            <a:r>
              <a:rPr lang="fr-FR" dirty="0" err="1"/>
              <a:t>understood</a:t>
            </a:r>
            <a:r>
              <a:rPr lang="fr-FR" dirty="0"/>
              <a:t>?</a:t>
            </a:r>
          </a:p>
        </p:txBody>
      </p:sp>
      <p:pic>
        <p:nvPicPr>
          <p:cNvPr id="10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DBC86B8-2093-4A71-9F69-187935A3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2129760"/>
            <a:ext cx="1450800" cy="614142"/>
          </a:xfrm>
          <a:prstGeom prst="rect">
            <a:avLst/>
          </a:prstGeom>
        </p:spPr>
      </p:pic>
      <p:pic>
        <p:nvPicPr>
          <p:cNvPr id="11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9519FF-0495-4FFF-96F0-4638B5DAF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99" y="3477171"/>
            <a:ext cx="1447740" cy="608759"/>
          </a:xfrm>
          <a:prstGeom prst="rect">
            <a:avLst/>
          </a:prstGeom>
        </p:spPr>
      </p:pic>
      <p:pic>
        <p:nvPicPr>
          <p:cNvPr id="12" name="Image 42">
            <a:extLst>
              <a:ext uri="{FF2B5EF4-FFF2-40B4-BE49-F238E27FC236}">
                <a16:creationId xmlns:a16="http://schemas.microsoft.com/office/drawing/2014/main" id="{D01A2B28-CE67-4512-8CE2-6140280F6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31" y="5509473"/>
            <a:ext cx="1441917" cy="608759"/>
          </a:xfrm>
          <a:prstGeom prst="rect">
            <a:avLst/>
          </a:prstGeom>
        </p:spPr>
      </p:pic>
      <p:pic>
        <p:nvPicPr>
          <p:cNvPr id="13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F5DC0A-71B5-49A5-AFF9-FE4AAA1D8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2798333"/>
            <a:ext cx="1441917" cy="608759"/>
          </a:xfrm>
          <a:prstGeom prst="rect">
            <a:avLst/>
          </a:prstGeom>
        </p:spPr>
      </p:pic>
      <p:pic>
        <p:nvPicPr>
          <p:cNvPr id="14" name="Image 4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540803C-04B9-49FD-9E86-210961141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39" y="5532995"/>
            <a:ext cx="1450799" cy="601222"/>
          </a:xfrm>
          <a:prstGeom prst="rect">
            <a:avLst/>
          </a:prstGeom>
        </p:spPr>
      </p:pic>
      <p:pic>
        <p:nvPicPr>
          <p:cNvPr id="15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8487C6-3310-49E3-BE28-FD7425C53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99" y="4156009"/>
            <a:ext cx="1450800" cy="618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A23686-C73E-49E0-B7BB-7CC8F21BB90D}"/>
              </a:ext>
            </a:extLst>
          </p:cNvPr>
          <p:cNvSpPr txBox="1"/>
          <p:nvPr/>
        </p:nvSpPr>
        <p:spPr>
          <a:xfrm>
            <a:off x="9230728" y="5680597"/>
            <a:ext cx="2258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84% </a:t>
            </a:r>
            <a:r>
              <a:rPr lang="fr-FR" sz="1200" b="1">
                <a:solidFill>
                  <a:srgbClr val="00B050"/>
                </a:solidFill>
              </a:rPr>
              <a:t>say </a:t>
            </a:r>
            <a:r>
              <a:rPr lang="fr-FR" sz="1200" b="1" u="sng">
                <a:solidFill>
                  <a:srgbClr val="00B050"/>
                </a:solidFill>
              </a:rPr>
              <a:t>all requirements</a:t>
            </a:r>
            <a:r>
              <a:rPr lang="fr-FR" sz="1200" b="1">
                <a:solidFill>
                  <a:srgbClr val="00B050"/>
                </a:solidFill>
              </a:rPr>
              <a:t> of this rule are understood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24EF4-086B-45C0-9CBC-9BB6932482C5}"/>
              </a:ext>
            </a:extLst>
          </p:cNvPr>
          <p:cNvSpPr txBox="1"/>
          <p:nvPr/>
        </p:nvSpPr>
        <p:spPr>
          <a:xfrm>
            <a:off x="477900" y="854408"/>
            <a:ext cx="11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Overall, respondents understand all the requirements of the Golden Rules that most concern them in their day-to-day activities.</a:t>
            </a:r>
            <a:endParaRPr lang="fr-FR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20" name="Image 16">
            <a:extLst>
              <a:ext uri="{FF2B5EF4-FFF2-40B4-BE49-F238E27FC236}">
                <a16:creationId xmlns:a16="http://schemas.microsoft.com/office/drawing/2014/main" id="{B62AD65B-7B5E-483C-8332-F04ABD066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2121620"/>
            <a:ext cx="1450800" cy="608759"/>
          </a:xfrm>
          <a:prstGeom prst="rect">
            <a:avLst/>
          </a:prstGeom>
        </p:spPr>
      </p:pic>
      <p:pic>
        <p:nvPicPr>
          <p:cNvPr id="21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B76CED-3AED-4934-A5EE-7F6CB82CC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2" y="2795092"/>
            <a:ext cx="1451826" cy="612000"/>
          </a:xfrm>
          <a:prstGeom prst="rect">
            <a:avLst/>
          </a:prstGeom>
        </p:spPr>
      </p:pic>
      <p:pic>
        <p:nvPicPr>
          <p:cNvPr id="22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8F3F10-1B2C-4F8D-AB3E-0BBE55A34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3477171"/>
            <a:ext cx="1450800" cy="609692"/>
          </a:xfrm>
          <a:prstGeom prst="rect">
            <a:avLst/>
          </a:prstGeom>
        </p:spPr>
      </p:pic>
      <p:pic>
        <p:nvPicPr>
          <p:cNvPr id="23" name="Image 10">
            <a:extLst>
              <a:ext uri="{FF2B5EF4-FFF2-40B4-BE49-F238E27FC236}">
                <a16:creationId xmlns:a16="http://schemas.microsoft.com/office/drawing/2014/main" id="{3522EAFF-68D8-4C0C-8F2E-F692DC21D5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2" y="4156115"/>
            <a:ext cx="1453222" cy="612000"/>
          </a:xfrm>
          <a:prstGeom prst="rect">
            <a:avLst/>
          </a:prstGeom>
          <a:solidFill>
            <a:srgbClr val="FFE069"/>
          </a:solidFill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id="{2909900F-F0B5-4218-8ED3-36D47B628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4834126"/>
            <a:ext cx="1450800" cy="609336"/>
          </a:xfrm>
          <a:prstGeom prst="rect">
            <a:avLst/>
          </a:prstGeom>
        </p:spPr>
      </p:pic>
      <p:pic>
        <p:nvPicPr>
          <p:cNvPr id="27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E656E6-688E-40AF-9A88-B5E6C685FC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39" y="4844455"/>
            <a:ext cx="1450800" cy="612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B14460-7E2E-46BC-AF12-15E1B4EB2119}"/>
              </a:ext>
            </a:extLst>
          </p:cNvPr>
          <p:cNvSpPr txBox="1"/>
          <p:nvPr/>
        </p:nvSpPr>
        <p:spPr>
          <a:xfrm>
            <a:off x="1647024" y="1600395"/>
            <a:ext cx="306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All requirements of these rules are best understood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12C51-DA40-450F-BCF3-E2F4375F6562}"/>
              </a:ext>
            </a:extLst>
          </p:cNvPr>
          <p:cNvSpPr txBox="1"/>
          <p:nvPr/>
        </p:nvSpPr>
        <p:spPr>
          <a:xfrm>
            <a:off x="6560265" y="1594706"/>
            <a:ext cx="367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All equirements of these rules are slighlty less understood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F0EC3C-79CF-47D4-8558-15755B842945}"/>
              </a:ext>
            </a:extLst>
          </p:cNvPr>
          <p:cNvSpPr txBox="1"/>
          <p:nvPr/>
        </p:nvSpPr>
        <p:spPr>
          <a:xfrm>
            <a:off x="4336180" y="2117908"/>
            <a:ext cx="2224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FB35E"/>
                </a:solidFill>
              </a:rPr>
              <a:t>94% </a:t>
            </a:r>
            <a:r>
              <a:rPr lang="fr-FR" sz="1200" b="1">
                <a:solidFill>
                  <a:srgbClr val="0FB35E"/>
                </a:solidFill>
              </a:rPr>
              <a:t>say </a:t>
            </a:r>
            <a:r>
              <a:rPr lang="fr-FR" sz="1200" b="1" u="sng">
                <a:solidFill>
                  <a:srgbClr val="0FB35E"/>
                </a:solidFill>
              </a:rPr>
              <a:t>all requirements</a:t>
            </a:r>
            <a:r>
              <a:rPr lang="fr-FR" sz="1200" b="1">
                <a:solidFill>
                  <a:srgbClr val="0FB35E"/>
                </a:solidFill>
              </a:rPr>
              <a:t> of this rule are understood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AB9612-E076-4F9E-975E-119689273728}"/>
              </a:ext>
            </a:extLst>
          </p:cNvPr>
          <p:cNvSpPr txBox="1"/>
          <p:nvPr/>
        </p:nvSpPr>
        <p:spPr>
          <a:xfrm>
            <a:off x="4336180" y="2965039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</a:rPr>
              <a:t>93%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2ED4F-17F6-44E6-9807-7AFB3E6ADED1}"/>
              </a:ext>
            </a:extLst>
          </p:cNvPr>
          <p:cNvSpPr txBox="1"/>
          <p:nvPr/>
        </p:nvSpPr>
        <p:spPr>
          <a:xfrm>
            <a:off x="4329249" y="3643517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92%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DFF3CA-6D06-44B6-A9C8-497800A07643}"/>
              </a:ext>
            </a:extLst>
          </p:cNvPr>
          <p:cNvSpPr txBox="1"/>
          <p:nvPr/>
        </p:nvSpPr>
        <p:spPr>
          <a:xfrm>
            <a:off x="4329249" y="4335055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B050"/>
                </a:solidFill>
              </a:rPr>
              <a:t>91%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91C97-BEA5-425C-B55A-37F747B2D27D}"/>
              </a:ext>
            </a:extLst>
          </p:cNvPr>
          <p:cNvSpPr txBox="1"/>
          <p:nvPr/>
        </p:nvSpPr>
        <p:spPr>
          <a:xfrm>
            <a:off x="4332734" y="5012957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B050"/>
                </a:solidFill>
              </a:rPr>
              <a:t>91%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776A5C-EBFF-4552-B463-0685FBB8E6CC}"/>
              </a:ext>
            </a:extLst>
          </p:cNvPr>
          <p:cNvSpPr txBox="1"/>
          <p:nvPr/>
        </p:nvSpPr>
        <p:spPr>
          <a:xfrm>
            <a:off x="4329249" y="569085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B050"/>
                </a:solidFill>
              </a:rPr>
              <a:t>90%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0E6118-27E3-4D1F-87C9-E42A4297E340}"/>
              </a:ext>
            </a:extLst>
          </p:cNvPr>
          <p:cNvSpPr txBox="1"/>
          <p:nvPr/>
        </p:nvSpPr>
        <p:spPr>
          <a:xfrm>
            <a:off x="9240664" y="2270853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B050"/>
                </a:solidFill>
              </a:rPr>
              <a:t>89%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0A3D4F-3069-4D4E-9882-0116564D585E}"/>
              </a:ext>
            </a:extLst>
          </p:cNvPr>
          <p:cNvSpPr txBox="1"/>
          <p:nvPr/>
        </p:nvSpPr>
        <p:spPr>
          <a:xfrm>
            <a:off x="9233733" y="2949331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00B050"/>
                </a:solidFill>
              </a:rPr>
              <a:t>87%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23CDD0-6632-4682-BB64-3809BE187202}"/>
              </a:ext>
            </a:extLst>
          </p:cNvPr>
          <p:cNvSpPr txBox="1"/>
          <p:nvPr/>
        </p:nvSpPr>
        <p:spPr>
          <a:xfrm>
            <a:off x="9233733" y="364086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4FC986"/>
                </a:solidFill>
              </a:rPr>
              <a:t>87%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F7640-4085-4EC6-9B2A-ECD9D1B95C8A}"/>
              </a:ext>
            </a:extLst>
          </p:cNvPr>
          <p:cNvSpPr txBox="1"/>
          <p:nvPr/>
        </p:nvSpPr>
        <p:spPr>
          <a:xfrm>
            <a:off x="9237218" y="4318771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70D39D"/>
                </a:solidFill>
              </a:rPr>
              <a:t>86%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40B2AD-794E-48DF-8243-3957CE876D34}"/>
              </a:ext>
            </a:extLst>
          </p:cNvPr>
          <p:cNvSpPr txBox="1"/>
          <p:nvPr/>
        </p:nvSpPr>
        <p:spPr>
          <a:xfrm>
            <a:off x="9233733" y="4996673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8EDDB2"/>
                </a:solidFill>
              </a:rPr>
              <a:t>86%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94EEBA-9260-4B1B-902C-5E928068036C}"/>
              </a:ext>
            </a:extLst>
          </p:cNvPr>
          <p:cNvSpPr/>
          <p:nvPr/>
        </p:nvSpPr>
        <p:spPr>
          <a:xfrm>
            <a:off x="8501674" y="2117908"/>
            <a:ext cx="435447" cy="3985117"/>
          </a:xfrm>
          <a:prstGeom prst="rect">
            <a:avLst/>
          </a:prstGeom>
          <a:gradFill>
            <a:gsLst>
              <a:gs pos="89000">
                <a:srgbClr val="C4EDD7"/>
              </a:gs>
              <a:gs pos="85000">
                <a:srgbClr val="A0E2BE"/>
              </a:gs>
              <a:gs pos="0">
                <a:srgbClr val="00B05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97316628-1472-44E5-93E4-E7F4C49BE3EC}"/>
              </a:ext>
            </a:extLst>
          </p:cNvPr>
          <p:cNvSpPr/>
          <p:nvPr/>
        </p:nvSpPr>
        <p:spPr>
          <a:xfrm rot="10800000">
            <a:off x="3443725" y="2117908"/>
            <a:ext cx="885524" cy="401014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0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29F1EAE-53FF-482D-AC7E-63E9442A3EAD}"/>
              </a:ext>
            </a:extLst>
          </p:cNvPr>
          <p:cNvSpPr/>
          <p:nvPr/>
        </p:nvSpPr>
        <p:spPr>
          <a:xfrm>
            <a:off x="480767" y="784497"/>
            <a:ext cx="11368800" cy="9646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431AB9-F725-42AD-B628-19506746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30"/>
            <a:ext cx="11938301" cy="616228"/>
          </a:xfrm>
        </p:spPr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golden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prevent</a:t>
            </a:r>
            <a:r>
              <a:rPr lang="fr-FR" dirty="0"/>
              <a:t> accidents </a:t>
            </a:r>
            <a:r>
              <a:rPr lang="fr-FR" dirty="0" err="1"/>
              <a:t>most</a:t>
            </a:r>
            <a:r>
              <a:rPr lang="fr-FR" dirty="0"/>
              <a:t>?</a:t>
            </a:r>
          </a:p>
        </p:txBody>
      </p:sp>
      <p:pic>
        <p:nvPicPr>
          <p:cNvPr id="10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DBC86B8-2093-4A71-9F69-187935A3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4166484"/>
            <a:ext cx="1450800" cy="614142"/>
          </a:xfrm>
          <a:prstGeom prst="rect">
            <a:avLst/>
          </a:prstGeom>
        </p:spPr>
      </p:pic>
      <p:pic>
        <p:nvPicPr>
          <p:cNvPr id="11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9519FF-0495-4FFF-96F0-4638B5DAF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54" y="2813154"/>
            <a:ext cx="1447740" cy="608759"/>
          </a:xfrm>
          <a:prstGeom prst="rect">
            <a:avLst/>
          </a:prstGeom>
        </p:spPr>
      </p:pic>
      <p:pic>
        <p:nvPicPr>
          <p:cNvPr id="12" name="Image 42">
            <a:extLst>
              <a:ext uri="{FF2B5EF4-FFF2-40B4-BE49-F238E27FC236}">
                <a16:creationId xmlns:a16="http://schemas.microsoft.com/office/drawing/2014/main" id="{D01A2B28-CE67-4512-8CE2-6140280F6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1" y="4158086"/>
            <a:ext cx="1441917" cy="608759"/>
          </a:xfrm>
          <a:prstGeom prst="rect">
            <a:avLst/>
          </a:prstGeom>
        </p:spPr>
      </p:pic>
      <p:pic>
        <p:nvPicPr>
          <p:cNvPr id="13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F5DC0A-71B5-49A5-AFF9-FE4AAA1D8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78" y="5517013"/>
            <a:ext cx="1441917" cy="608759"/>
          </a:xfrm>
          <a:prstGeom prst="rect">
            <a:avLst/>
          </a:prstGeom>
        </p:spPr>
      </p:pic>
      <p:pic>
        <p:nvPicPr>
          <p:cNvPr id="14" name="Image 4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540803C-04B9-49FD-9E86-210961141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8" y="5534900"/>
            <a:ext cx="1450799" cy="601222"/>
          </a:xfrm>
          <a:prstGeom prst="rect">
            <a:avLst/>
          </a:prstGeom>
        </p:spPr>
      </p:pic>
      <p:pic>
        <p:nvPicPr>
          <p:cNvPr id="15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8487C6-3310-49E3-BE28-FD7425C53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7" y="4847187"/>
            <a:ext cx="1450800" cy="618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A23686-C73E-49E0-B7BB-7CC8F21BB90D}"/>
              </a:ext>
            </a:extLst>
          </p:cNvPr>
          <p:cNvSpPr txBox="1"/>
          <p:nvPr/>
        </p:nvSpPr>
        <p:spPr>
          <a:xfrm>
            <a:off x="9230729" y="5581739"/>
            <a:ext cx="1911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AC10D"/>
                </a:solidFill>
              </a:rPr>
              <a:t>70% </a:t>
            </a:r>
            <a:r>
              <a:rPr lang="fr-FR" sz="1200" b="1">
                <a:solidFill>
                  <a:srgbClr val="FAC10D"/>
                </a:solidFill>
              </a:rPr>
              <a:t>say applying this rule </a:t>
            </a:r>
            <a:r>
              <a:rPr lang="fr-FR" sz="1200" b="1" u="sng">
                <a:solidFill>
                  <a:srgbClr val="FAC10D"/>
                </a:solidFill>
              </a:rPr>
              <a:t>definitively</a:t>
            </a:r>
            <a:r>
              <a:rPr lang="fr-FR" sz="1200" b="1">
                <a:solidFill>
                  <a:srgbClr val="FAC10D"/>
                </a:solidFill>
              </a:rPr>
              <a:t> prevents an accident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24EF4-086B-45C0-9CBC-9BB6932482C5}"/>
              </a:ext>
            </a:extLst>
          </p:cNvPr>
          <p:cNvSpPr txBox="1"/>
          <p:nvPr/>
        </p:nvSpPr>
        <p:spPr>
          <a:xfrm>
            <a:off x="473987" y="813501"/>
            <a:ext cx="1137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Globally, GR are perceived as effective in preventing accidents.</a:t>
            </a:r>
            <a:endParaRPr lang="fr-FR">
              <a:solidFill>
                <a:schemeClr val="bg1"/>
              </a:solidFill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Traffic, Lifting &amp; High-Risk GR prevent the most.</a:t>
            </a:r>
            <a:endParaRPr lang="fr-FR" b="1">
              <a:solidFill>
                <a:schemeClr val="bg1"/>
              </a:solidFill>
              <a:cs typeface="Arial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Body Mechanics and Tools, Simultaneous Operations &amp; Change Management prevent the least.</a:t>
            </a:r>
            <a:endParaRPr lang="fr-FR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20" name="Image 16">
            <a:extLst>
              <a:ext uri="{FF2B5EF4-FFF2-40B4-BE49-F238E27FC236}">
                <a16:creationId xmlns:a16="http://schemas.microsoft.com/office/drawing/2014/main" id="{B62AD65B-7B5E-483C-8332-F04ABD066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3" y="2104972"/>
            <a:ext cx="1450800" cy="608759"/>
          </a:xfrm>
          <a:prstGeom prst="rect">
            <a:avLst/>
          </a:prstGeom>
        </p:spPr>
      </p:pic>
      <p:pic>
        <p:nvPicPr>
          <p:cNvPr id="21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B76CED-3AED-4934-A5EE-7F6CB82CC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0" y="4835026"/>
            <a:ext cx="1451826" cy="612000"/>
          </a:xfrm>
          <a:prstGeom prst="rect">
            <a:avLst/>
          </a:prstGeom>
        </p:spPr>
      </p:pic>
      <p:pic>
        <p:nvPicPr>
          <p:cNvPr id="22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8F3F10-1B2C-4F8D-AB3E-0BBE55A34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3490231"/>
            <a:ext cx="1450800" cy="609692"/>
          </a:xfrm>
          <a:prstGeom prst="rect">
            <a:avLst/>
          </a:prstGeom>
        </p:spPr>
      </p:pic>
      <p:pic>
        <p:nvPicPr>
          <p:cNvPr id="23" name="Image 10">
            <a:extLst>
              <a:ext uri="{FF2B5EF4-FFF2-40B4-BE49-F238E27FC236}">
                <a16:creationId xmlns:a16="http://schemas.microsoft.com/office/drawing/2014/main" id="{3522EAFF-68D8-4C0C-8F2E-F692DC21D5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7" y="3483744"/>
            <a:ext cx="1453222" cy="612000"/>
          </a:xfrm>
          <a:prstGeom prst="rect">
            <a:avLst/>
          </a:prstGeom>
          <a:solidFill>
            <a:srgbClr val="FFE069"/>
          </a:solidFill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id="{2909900F-F0B5-4218-8ED3-36D47B628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66" y="2798582"/>
            <a:ext cx="1450800" cy="609336"/>
          </a:xfrm>
          <a:prstGeom prst="rect">
            <a:avLst/>
          </a:prstGeom>
        </p:spPr>
      </p:pic>
      <p:pic>
        <p:nvPicPr>
          <p:cNvPr id="27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E656E6-688E-40AF-9A88-B5E6C685FC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7" y="2130927"/>
            <a:ext cx="1450800" cy="612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B14460-7E2E-46BC-AF12-15E1B4EB2119}"/>
              </a:ext>
            </a:extLst>
          </p:cNvPr>
          <p:cNvSpPr txBox="1"/>
          <p:nvPr/>
        </p:nvSpPr>
        <p:spPr>
          <a:xfrm>
            <a:off x="1647023" y="1788935"/>
            <a:ext cx="460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Rules perceived as effictively preventing accidents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12C51-DA40-450F-BCF3-E2F4375F6562}"/>
              </a:ext>
            </a:extLst>
          </p:cNvPr>
          <p:cNvSpPr txBox="1"/>
          <p:nvPr/>
        </p:nvSpPr>
        <p:spPr>
          <a:xfrm>
            <a:off x="6560265" y="1811527"/>
            <a:ext cx="5178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Rules perceived as less effectively preventing accidents 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9D293CB-67FD-43D0-BFB5-AA9D7E9C8CB0}"/>
              </a:ext>
            </a:extLst>
          </p:cNvPr>
          <p:cNvSpPr/>
          <p:nvPr/>
        </p:nvSpPr>
        <p:spPr>
          <a:xfrm rot="10800000">
            <a:off x="3443725" y="2117908"/>
            <a:ext cx="885524" cy="4010141"/>
          </a:xfrm>
          <a:prstGeom prst="downArrow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F0EC3C-79CF-47D4-8558-15755B842945}"/>
              </a:ext>
            </a:extLst>
          </p:cNvPr>
          <p:cNvSpPr txBox="1"/>
          <p:nvPr/>
        </p:nvSpPr>
        <p:spPr>
          <a:xfrm>
            <a:off x="4336180" y="2117908"/>
            <a:ext cx="18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FB35E"/>
                </a:solidFill>
              </a:rPr>
              <a:t>82% </a:t>
            </a:r>
            <a:r>
              <a:rPr lang="fr-FR" sz="1200" b="1">
                <a:solidFill>
                  <a:srgbClr val="0FB35E"/>
                </a:solidFill>
              </a:rPr>
              <a:t>say applying this rule </a:t>
            </a:r>
            <a:r>
              <a:rPr lang="fr-FR" sz="1200" b="1" u="sng">
                <a:solidFill>
                  <a:srgbClr val="0FB35E"/>
                </a:solidFill>
              </a:rPr>
              <a:t>definitively</a:t>
            </a:r>
            <a:r>
              <a:rPr lang="fr-FR" sz="1200" b="1">
                <a:solidFill>
                  <a:srgbClr val="0FB35E"/>
                </a:solidFill>
              </a:rPr>
              <a:t> prevents an accident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AB9612-E076-4F9E-975E-119689273728}"/>
              </a:ext>
            </a:extLst>
          </p:cNvPr>
          <p:cNvSpPr txBox="1"/>
          <p:nvPr/>
        </p:nvSpPr>
        <p:spPr>
          <a:xfrm>
            <a:off x="4336180" y="2965039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3BBB83"/>
                </a:solidFill>
              </a:rPr>
              <a:t>81%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2ED4F-17F6-44E6-9807-7AFB3E6ADED1}"/>
              </a:ext>
            </a:extLst>
          </p:cNvPr>
          <p:cNvSpPr txBox="1"/>
          <p:nvPr/>
        </p:nvSpPr>
        <p:spPr>
          <a:xfrm>
            <a:off x="4329249" y="3643517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62C2A6"/>
                </a:solidFill>
              </a:rPr>
              <a:t>81%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DFF3CA-6D06-44B6-A9C8-497800A07643}"/>
              </a:ext>
            </a:extLst>
          </p:cNvPr>
          <p:cNvSpPr txBox="1"/>
          <p:nvPr/>
        </p:nvSpPr>
        <p:spPr>
          <a:xfrm>
            <a:off x="4329249" y="4335055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8AC9C9"/>
                </a:solidFill>
              </a:rPr>
              <a:t>80%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91C97-BEA5-425C-B55A-37F747B2D27D}"/>
              </a:ext>
            </a:extLst>
          </p:cNvPr>
          <p:cNvSpPr txBox="1"/>
          <p:nvPr/>
        </p:nvSpPr>
        <p:spPr>
          <a:xfrm>
            <a:off x="4332734" y="5012957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AED0E9"/>
                </a:solidFill>
              </a:rPr>
              <a:t>79%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776A5C-EBFF-4552-B463-0685FBB8E6CC}"/>
              </a:ext>
            </a:extLst>
          </p:cNvPr>
          <p:cNvSpPr txBox="1"/>
          <p:nvPr/>
        </p:nvSpPr>
        <p:spPr>
          <a:xfrm>
            <a:off x="4329249" y="569085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DD8ED"/>
                </a:solidFill>
              </a:rPr>
              <a:t>79%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0E6118-27E3-4D1F-87C9-E42A4297E340}"/>
              </a:ext>
            </a:extLst>
          </p:cNvPr>
          <p:cNvSpPr txBox="1"/>
          <p:nvPr/>
        </p:nvSpPr>
        <p:spPr>
          <a:xfrm>
            <a:off x="9240664" y="2270853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DD8ED"/>
                </a:solidFill>
              </a:rPr>
              <a:t>77%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0A3D4F-3069-4D4E-9882-0116564D585E}"/>
              </a:ext>
            </a:extLst>
          </p:cNvPr>
          <p:cNvSpPr txBox="1"/>
          <p:nvPr/>
        </p:nvSpPr>
        <p:spPr>
          <a:xfrm>
            <a:off x="9233733" y="2949331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AED0E9"/>
                </a:solidFill>
              </a:rPr>
              <a:t>77%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23CDD0-6632-4682-BB64-3809BE187202}"/>
              </a:ext>
            </a:extLst>
          </p:cNvPr>
          <p:cNvSpPr txBox="1"/>
          <p:nvPr/>
        </p:nvSpPr>
        <p:spPr>
          <a:xfrm>
            <a:off x="9233733" y="364086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FCDB9"/>
                </a:solidFill>
              </a:rPr>
              <a:t>76%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F7640-4085-4EC6-9B2A-ECD9D1B95C8A}"/>
              </a:ext>
            </a:extLst>
          </p:cNvPr>
          <p:cNvSpPr txBox="1"/>
          <p:nvPr/>
        </p:nvSpPr>
        <p:spPr>
          <a:xfrm>
            <a:off x="9237218" y="4318771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D1C983"/>
                </a:solidFill>
              </a:rPr>
              <a:t>75%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40B2AD-794E-48DF-8243-3957CE876D34}"/>
              </a:ext>
            </a:extLst>
          </p:cNvPr>
          <p:cNvSpPr txBox="1"/>
          <p:nvPr/>
        </p:nvSpPr>
        <p:spPr>
          <a:xfrm>
            <a:off x="9233733" y="4996673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E5C54B"/>
                </a:solidFill>
              </a:rPr>
              <a:t>71%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C88DA8-C0CD-4D09-A54F-ED29BEF66F4F}"/>
              </a:ext>
            </a:extLst>
          </p:cNvPr>
          <p:cNvSpPr/>
          <p:nvPr/>
        </p:nvSpPr>
        <p:spPr>
          <a:xfrm>
            <a:off x="1606648" y="2064662"/>
            <a:ext cx="1699180" cy="2059363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31FA1F0-DA48-4074-AD4F-05D8D58843FA}"/>
              </a:ext>
            </a:extLst>
          </p:cNvPr>
          <p:cNvSpPr/>
          <p:nvPr/>
        </p:nvSpPr>
        <p:spPr>
          <a:xfrm>
            <a:off x="6538437" y="4121275"/>
            <a:ext cx="1699180" cy="2059363"/>
          </a:xfrm>
          <a:prstGeom prst="roundRect">
            <a:avLst/>
          </a:prstGeom>
          <a:noFill/>
          <a:ln w="31750">
            <a:solidFill>
              <a:srgbClr val="F4C22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D8A250A-D240-4AEB-B5E3-E25B83D06360}"/>
              </a:ext>
            </a:extLst>
          </p:cNvPr>
          <p:cNvSpPr/>
          <p:nvPr/>
        </p:nvSpPr>
        <p:spPr>
          <a:xfrm>
            <a:off x="8345206" y="2133300"/>
            <a:ext cx="885524" cy="4010141"/>
          </a:xfrm>
          <a:prstGeom prst="downArrow">
            <a:avLst>
              <a:gd name="adj1" fmla="val 50000"/>
              <a:gd name="adj2" fmla="val 0"/>
            </a:avLst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29F1EAE-53FF-482D-AC7E-63E9442A3EAD}"/>
              </a:ext>
            </a:extLst>
          </p:cNvPr>
          <p:cNvSpPr/>
          <p:nvPr/>
        </p:nvSpPr>
        <p:spPr>
          <a:xfrm>
            <a:off x="480767" y="784497"/>
            <a:ext cx="11368800" cy="9571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431AB9-F725-42AD-B628-19506746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818"/>
            <a:ext cx="11938301" cy="616228"/>
          </a:xfrm>
        </p:spPr>
        <p:txBody>
          <a:bodyPr/>
          <a:lstStyle/>
          <a:p>
            <a:r>
              <a:rPr lang="fr-FR" dirty="0"/>
              <a:t>are golden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 to follow?</a:t>
            </a:r>
          </a:p>
        </p:txBody>
      </p:sp>
      <p:pic>
        <p:nvPicPr>
          <p:cNvPr id="10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DBC86B8-2093-4A71-9F69-187935A3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2129760"/>
            <a:ext cx="1450800" cy="614142"/>
          </a:xfrm>
          <a:prstGeom prst="rect">
            <a:avLst/>
          </a:prstGeom>
        </p:spPr>
      </p:pic>
      <p:pic>
        <p:nvPicPr>
          <p:cNvPr id="11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9519FF-0495-4FFF-96F0-4638B5DAF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54" y="2813154"/>
            <a:ext cx="1447740" cy="608759"/>
          </a:xfrm>
          <a:prstGeom prst="rect">
            <a:avLst/>
          </a:prstGeom>
        </p:spPr>
      </p:pic>
      <p:pic>
        <p:nvPicPr>
          <p:cNvPr id="12" name="Image 42">
            <a:extLst>
              <a:ext uri="{FF2B5EF4-FFF2-40B4-BE49-F238E27FC236}">
                <a16:creationId xmlns:a16="http://schemas.microsoft.com/office/drawing/2014/main" id="{D01A2B28-CE67-4512-8CE2-6140280F6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4" y="3491165"/>
            <a:ext cx="1441917" cy="608759"/>
          </a:xfrm>
          <a:prstGeom prst="rect">
            <a:avLst/>
          </a:prstGeom>
        </p:spPr>
      </p:pic>
      <p:pic>
        <p:nvPicPr>
          <p:cNvPr id="13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F5DC0A-71B5-49A5-AFF9-FE4AAA1D8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7" y="4169176"/>
            <a:ext cx="1441917" cy="608759"/>
          </a:xfrm>
          <a:prstGeom prst="rect">
            <a:avLst/>
          </a:prstGeom>
        </p:spPr>
      </p:pic>
      <p:pic>
        <p:nvPicPr>
          <p:cNvPr id="14" name="Image 4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540803C-04B9-49FD-9E86-210961141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3" y="4850846"/>
            <a:ext cx="1450799" cy="601222"/>
          </a:xfrm>
          <a:prstGeom prst="rect">
            <a:avLst/>
          </a:prstGeom>
        </p:spPr>
      </p:pic>
      <p:pic>
        <p:nvPicPr>
          <p:cNvPr id="15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8487C6-3310-49E3-BE28-FD7425C53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52" y="5524979"/>
            <a:ext cx="1450800" cy="618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A23686-C73E-49E0-B7BB-7CC8F21BB90D}"/>
              </a:ext>
            </a:extLst>
          </p:cNvPr>
          <p:cNvSpPr txBox="1"/>
          <p:nvPr/>
        </p:nvSpPr>
        <p:spPr>
          <a:xfrm>
            <a:off x="9230729" y="5680597"/>
            <a:ext cx="1911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71416"/>
                </a:solidFill>
              </a:rPr>
              <a:t>39% </a:t>
            </a:r>
            <a:r>
              <a:rPr lang="fr-FR" sz="1200" b="1">
                <a:solidFill>
                  <a:srgbClr val="F71416"/>
                </a:solidFill>
              </a:rPr>
              <a:t>say this rule is </a:t>
            </a:r>
            <a:r>
              <a:rPr lang="fr-FR" sz="1200" b="1" u="sng">
                <a:solidFill>
                  <a:srgbClr val="F71416"/>
                </a:solidFill>
              </a:rPr>
              <a:t>very easy</a:t>
            </a:r>
            <a:r>
              <a:rPr lang="fr-FR" sz="1200" b="1">
                <a:solidFill>
                  <a:srgbClr val="F71416"/>
                </a:solidFill>
              </a:rPr>
              <a:t> to follow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24EF4-086B-45C0-9CBC-9BB6932482C5}"/>
              </a:ext>
            </a:extLst>
          </p:cNvPr>
          <p:cNvSpPr txBox="1"/>
          <p:nvPr/>
        </p:nvSpPr>
        <p:spPr>
          <a:xfrm>
            <a:off x="464263" y="804074"/>
            <a:ext cx="1136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Protective Equipment, Traffic and Work Permits are easiest to follow.</a:t>
            </a:r>
            <a:endParaRPr lang="fr-FR">
              <a:solidFill>
                <a:schemeClr val="bg1"/>
              </a:solidFill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Powered Systems, Change Management and Simultaneous Operations are more difficult to follow. </a:t>
            </a:r>
            <a:endParaRPr lang="fr-FR" b="1" u="sng">
              <a:solidFill>
                <a:schemeClr val="bg1"/>
              </a:solidFill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fr-FR" b="1" u="sng">
                <a:solidFill>
                  <a:schemeClr val="bg1"/>
                </a:solidFill>
              </a:rPr>
              <a:t>Globally though, GR are not straightforward to follow.</a:t>
            </a:r>
            <a:endParaRPr lang="fr-FR" b="1" u="sng">
              <a:solidFill>
                <a:schemeClr val="bg1"/>
              </a:solidFill>
              <a:cs typeface="Arial"/>
            </a:endParaRPr>
          </a:p>
        </p:txBody>
      </p:sp>
      <p:pic>
        <p:nvPicPr>
          <p:cNvPr id="20" name="Image 16">
            <a:extLst>
              <a:ext uri="{FF2B5EF4-FFF2-40B4-BE49-F238E27FC236}">
                <a16:creationId xmlns:a16="http://schemas.microsoft.com/office/drawing/2014/main" id="{B62AD65B-7B5E-483C-8332-F04ABD066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2799160"/>
            <a:ext cx="1450800" cy="608759"/>
          </a:xfrm>
          <a:prstGeom prst="rect">
            <a:avLst/>
          </a:prstGeom>
        </p:spPr>
      </p:pic>
      <p:pic>
        <p:nvPicPr>
          <p:cNvPr id="21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B76CED-3AED-4934-A5EE-7F6CB82CC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2" y="2117908"/>
            <a:ext cx="1451826" cy="612000"/>
          </a:xfrm>
          <a:prstGeom prst="rect">
            <a:avLst/>
          </a:prstGeom>
        </p:spPr>
      </p:pic>
      <p:pic>
        <p:nvPicPr>
          <p:cNvPr id="22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8F3F10-1B2C-4F8D-AB3E-0BBE55A34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3477171"/>
            <a:ext cx="1450800" cy="609692"/>
          </a:xfrm>
          <a:prstGeom prst="rect">
            <a:avLst/>
          </a:prstGeom>
        </p:spPr>
      </p:pic>
      <p:pic>
        <p:nvPicPr>
          <p:cNvPr id="23" name="Image 10">
            <a:extLst>
              <a:ext uri="{FF2B5EF4-FFF2-40B4-BE49-F238E27FC236}">
                <a16:creationId xmlns:a16="http://schemas.microsoft.com/office/drawing/2014/main" id="{3522EAFF-68D8-4C0C-8F2E-F692DC21D5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2" y="4156115"/>
            <a:ext cx="1453222" cy="612000"/>
          </a:xfrm>
          <a:prstGeom prst="rect">
            <a:avLst/>
          </a:prstGeom>
          <a:solidFill>
            <a:srgbClr val="FFE069"/>
          </a:solidFill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id="{2909900F-F0B5-4218-8ED3-36D47B628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4834126"/>
            <a:ext cx="1450800" cy="609336"/>
          </a:xfrm>
          <a:prstGeom prst="rect">
            <a:avLst/>
          </a:prstGeom>
        </p:spPr>
      </p:pic>
      <p:pic>
        <p:nvPicPr>
          <p:cNvPr id="27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E656E6-688E-40AF-9A88-B5E6C685FC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8" y="5513312"/>
            <a:ext cx="1450800" cy="612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B14460-7E2E-46BC-AF12-15E1B4EB2119}"/>
              </a:ext>
            </a:extLst>
          </p:cNvPr>
          <p:cNvSpPr txBox="1"/>
          <p:nvPr/>
        </p:nvSpPr>
        <p:spPr>
          <a:xfrm>
            <a:off x="1647024" y="1807789"/>
            <a:ext cx="260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Most easy rules to follow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12C51-DA40-450F-BCF3-E2F4375F6562}"/>
              </a:ext>
            </a:extLst>
          </p:cNvPr>
          <p:cNvSpPr txBox="1"/>
          <p:nvPr/>
        </p:nvSpPr>
        <p:spPr>
          <a:xfrm>
            <a:off x="6560266" y="1811527"/>
            <a:ext cx="260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/>
              <a:t>Less easy rules to follow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9D293CB-67FD-43D0-BFB5-AA9D7E9C8CB0}"/>
              </a:ext>
            </a:extLst>
          </p:cNvPr>
          <p:cNvSpPr/>
          <p:nvPr/>
        </p:nvSpPr>
        <p:spPr>
          <a:xfrm rot="10800000">
            <a:off x="3443725" y="2117908"/>
            <a:ext cx="885524" cy="4010141"/>
          </a:xfrm>
          <a:prstGeom prst="downArrow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F0EC3C-79CF-47D4-8558-15755B842945}"/>
              </a:ext>
            </a:extLst>
          </p:cNvPr>
          <p:cNvSpPr txBox="1"/>
          <p:nvPr/>
        </p:nvSpPr>
        <p:spPr>
          <a:xfrm>
            <a:off x="4336180" y="2117908"/>
            <a:ext cx="1809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FB35E"/>
                </a:solidFill>
              </a:rPr>
              <a:t>72% </a:t>
            </a:r>
            <a:r>
              <a:rPr lang="fr-FR" sz="1200" b="1">
                <a:solidFill>
                  <a:srgbClr val="0FB35E"/>
                </a:solidFill>
              </a:rPr>
              <a:t>say this rule is </a:t>
            </a:r>
            <a:r>
              <a:rPr lang="fr-FR" sz="1200" b="1" u="sng">
                <a:solidFill>
                  <a:srgbClr val="0FB35E"/>
                </a:solidFill>
              </a:rPr>
              <a:t>very easy</a:t>
            </a:r>
            <a:r>
              <a:rPr lang="fr-FR" sz="1200" b="1">
                <a:solidFill>
                  <a:srgbClr val="0FB35E"/>
                </a:solidFill>
              </a:rPr>
              <a:t> to follow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AB9612-E076-4F9E-975E-119689273728}"/>
              </a:ext>
            </a:extLst>
          </p:cNvPr>
          <p:cNvSpPr txBox="1"/>
          <p:nvPr/>
        </p:nvSpPr>
        <p:spPr>
          <a:xfrm>
            <a:off x="4336180" y="2965039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3BBB83"/>
                </a:solidFill>
              </a:rPr>
              <a:t>67%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2ED4F-17F6-44E6-9807-7AFB3E6ADED1}"/>
              </a:ext>
            </a:extLst>
          </p:cNvPr>
          <p:cNvSpPr txBox="1"/>
          <p:nvPr/>
        </p:nvSpPr>
        <p:spPr>
          <a:xfrm>
            <a:off x="4329249" y="3643517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62C2A6"/>
                </a:solidFill>
              </a:rPr>
              <a:t>59%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DFF3CA-6D06-44B6-A9C8-497800A07643}"/>
              </a:ext>
            </a:extLst>
          </p:cNvPr>
          <p:cNvSpPr txBox="1"/>
          <p:nvPr/>
        </p:nvSpPr>
        <p:spPr>
          <a:xfrm>
            <a:off x="4329249" y="4335055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8AC9C9"/>
                </a:solidFill>
              </a:rPr>
              <a:t>58%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91C97-BEA5-425C-B55A-37F747B2D27D}"/>
              </a:ext>
            </a:extLst>
          </p:cNvPr>
          <p:cNvSpPr txBox="1"/>
          <p:nvPr/>
        </p:nvSpPr>
        <p:spPr>
          <a:xfrm>
            <a:off x="4332734" y="5012957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AED0E9"/>
                </a:solidFill>
              </a:rPr>
              <a:t>54%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776A5C-EBFF-4552-B463-0685FBB8E6CC}"/>
              </a:ext>
            </a:extLst>
          </p:cNvPr>
          <p:cNvSpPr txBox="1"/>
          <p:nvPr/>
        </p:nvSpPr>
        <p:spPr>
          <a:xfrm>
            <a:off x="4329249" y="569085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DD8ED"/>
                </a:solidFill>
              </a:rPr>
              <a:t>54%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0E6118-27E3-4D1F-87C9-E42A4297E340}"/>
              </a:ext>
            </a:extLst>
          </p:cNvPr>
          <p:cNvSpPr txBox="1"/>
          <p:nvPr/>
        </p:nvSpPr>
        <p:spPr>
          <a:xfrm>
            <a:off x="9240664" y="2270853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DD8ED"/>
                </a:solidFill>
              </a:rPr>
              <a:t>52%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0A3D4F-3069-4D4E-9882-0116564D585E}"/>
              </a:ext>
            </a:extLst>
          </p:cNvPr>
          <p:cNvSpPr txBox="1"/>
          <p:nvPr/>
        </p:nvSpPr>
        <p:spPr>
          <a:xfrm>
            <a:off x="9233733" y="2949331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AED0E9"/>
                </a:solidFill>
              </a:rPr>
              <a:t>52%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23CDD0-6632-4682-BB64-3809BE187202}"/>
              </a:ext>
            </a:extLst>
          </p:cNvPr>
          <p:cNvSpPr txBox="1"/>
          <p:nvPr/>
        </p:nvSpPr>
        <p:spPr>
          <a:xfrm>
            <a:off x="9233733" y="3640869"/>
            <a:ext cx="180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BFA3B7"/>
                </a:solidFill>
              </a:rPr>
              <a:t>51%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F7640-4085-4EC6-9B2A-ECD9D1B95C8A}"/>
              </a:ext>
            </a:extLst>
          </p:cNvPr>
          <p:cNvSpPr txBox="1"/>
          <p:nvPr/>
        </p:nvSpPr>
        <p:spPr>
          <a:xfrm>
            <a:off x="9237218" y="4318771"/>
            <a:ext cx="180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D27280"/>
                </a:solidFill>
              </a:rPr>
              <a:t>51%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40B2AD-794E-48DF-8243-3957CE876D34}"/>
              </a:ext>
            </a:extLst>
          </p:cNvPr>
          <p:cNvSpPr txBox="1"/>
          <p:nvPr/>
        </p:nvSpPr>
        <p:spPr>
          <a:xfrm>
            <a:off x="9233733" y="4996673"/>
            <a:ext cx="180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E4444D"/>
                </a:solidFill>
              </a:rPr>
              <a:t>39%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DBBB659-6DB8-4ECB-9739-1DA6B7EA1B09}"/>
              </a:ext>
            </a:extLst>
          </p:cNvPr>
          <p:cNvSpPr/>
          <p:nvPr/>
        </p:nvSpPr>
        <p:spPr>
          <a:xfrm>
            <a:off x="1606648" y="2064662"/>
            <a:ext cx="1699180" cy="2059363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068AB9-506B-4802-8F13-3120C4A35AE3}"/>
              </a:ext>
            </a:extLst>
          </p:cNvPr>
          <p:cNvSpPr/>
          <p:nvPr/>
        </p:nvSpPr>
        <p:spPr>
          <a:xfrm>
            <a:off x="6538437" y="3436089"/>
            <a:ext cx="1699180" cy="2744550"/>
          </a:xfrm>
          <a:prstGeom prst="roundRect">
            <a:avLst/>
          </a:prstGeom>
          <a:noFill/>
          <a:ln w="31750">
            <a:solidFill>
              <a:srgbClr val="F61619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0DD174C5-D2B1-44E4-8570-C05067ADE257}"/>
              </a:ext>
            </a:extLst>
          </p:cNvPr>
          <p:cNvSpPr/>
          <p:nvPr/>
        </p:nvSpPr>
        <p:spPr>
          <a:xfrm>
            <a:off x="8345206" y="2133300"/>
            <a:ext cx="885524" cy="4010141"/>
          </a:xfrm>
          <a:prstGeom prst="downArrow">
            <a:avLst>
              <a:gd name="adj1" fmla="val 50000"/>
              <a:gd name="adj2" fmla="val 0"/>
            </a:avLst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3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r_total_modele_orange-visue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FB72D33C2F499EE8F18D8727BDE8" ma:contentTypeVersion="2" ma:contentTypeDescription="Crée un document." ma:contentTypeScope="" ma:versionID="9000eddb410f502abfe853139b609bf5">
  <xsd:schema xmlns:xsd="http://www.w3.org/2001/XMLSchema" xmlns:xs="http://www.w3.org/2001/XMLSchema" xmlns:p="http://schemas.microsoft.com/office/2006/metadata/properties" xmlns:ns2="759af64a-5e6d-471e-880d-aadfd4151f1c" targetNamespace="http://schemas.microsoft.com/office/2006/metadata/properties" ma:root="true" ma:fieldsID="02d663dfeedd74f6606b9ecca64cd926" ns2:_="">
    <xsd:import namespace="759af64a-5e6d-471e-880d-aadfd4151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af64a-5e6d-471e-880d-aadfd4151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2EB93-0B5E-44E0-90AF-933E0E53C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af64a-5e6d-471e-880d-aadfd4151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9E53B-3E9F-45CB-B007-C5A4F7AAFFB0}">
  <ds:schemaRefs>
    <ds:schemaRef ds:uri="759af64a-5e6d-471e-880d-aadfd4151f1c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1874</Words>
  <Application>Microsoft Office PowerPoint</Application>
  <PresentationFormat>Grand écran</PresentationFormat>
  <Paragraphs>274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Malgun Gothic</vt:lpstr>
      <vt:lpstr>Arial</vt:lpstr>
      <vt:lpstr>Calibri</vt:lpstr>
      <vt:lpstr>Helvetica</vt:lpstr>
      <vt:lpstr>Helvetica Neue LT Std 65 Medium</vt:lpstr>
      <vt:lpstr>Helvetica Neue LT Std 75</vt:lpstr>
      <vt:lpstr>Lucida Grande</vt:lpstr>
      <vt:lpstr>Wingdings</vt:lpstr>
      <vt:lpstr>TOTAL-EN-blue template-VISUAL</vt:lpstr>
      <vt:lpstr>1_TOTAL-EN-blue template-VISUAL</vt:lpstr>
      <vt:lpstr>fr_total_modele_orange-visuel</vt:lpstr>
      <vt:lpstr>Présentation PowerPoint</vt:lpstr>
      <vt:lpstr>Our lives first: safety close to the field</vt:lpstr>
      <vt:lpstr>Golden Rules Survey Feedback</vt:lpstr>
      <vt:lpstr>Survey basics</vt:lpstr>
      <vt:lpstr>Survey results</vt:lpstr>
      <vt:lpstr>Présentation PowerPoint</vt:lpstr>
      <vt:lpstr>Which golden rules are best understood?</vt:lpstr>
      <vt:lpstr>Which golden rules prevent accidents most?</vt:lpstr>
      <vt:lpstr>are golden rules very easy to follow?</vt:lpstr>
      <vt:lpstr>Présentation PowerPoint</vt:lpstr>
      <vt:lpstr>GR preventing an accident vs GR very easy to follow</vt:lpstr>
      <vt:lpstr>Workshop topic #1</vt:lpstr>
      <vt:lpstr>Flagging a risk is not straightforward – why?</vt:lpstr>
      <vt:lpstr>workshop topic #2</vt:lpstr>
      <vt:lpstr>18 000 respondents tell us what to do</vt:lpstr>
      <vt:lpstr>workshop topic #3</vt:lpstr>
      <vt:lpstr>In summary</vt:lpstr>
      <vt:lpstr>Organize and take part in the WDFS 2021</vt:lpstr>
      <vt:lpstr>Hse toolbox</vt:lpstr>
      <vt:lpstr>DISCUSSION WORKSHOPS</vt:lpstr>
      <vt:lpstr>“RISKS” digital challenge</vt:lpstr>
      <vt:lpstr>WDfS 2021 collect and share website</vt:lpstr>
      <vt:lpstr>WDfS – remote or on site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IPSOS survey on the 12 GR &amp; Potential transition to the IOGP LSR  Group HSE Committee – 25th March 2021</dc:title>
  <dc:creator>Michiel DE KOSTER</dc:creator>
  <cp:lastModifiedBy>Claire MAIRET</cp:lastModifiedBy>
  <cp:revision>32</cp:revision>
  <dcterms:created xsi:type="dcterms:W3CDTF">2021-03-03T14:25:07Z</dcterms:created>
  <dcterms:modified xsi:type="dcterms:W3CDTF">2021-04-16T16:46:08Z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0x010100C1B3FB72D33C2F499EE8F18D8727BDE8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etDate">
    <vt:lpwstr>2021-04-16T16:46:08Z</vt:lpwstr>
  </property>
  <property fmtid="{D5CDD505-2E9C-101B-9397-08002B2CF9AE}" pid="5" name="MSIP_Label_2b30ed1b-e95f-40b5-af89-828263f287a7_Method">
    <vt:lpwstr>Privileged</vt:lpwstr>
  </property>
  <property fmtid="{D5CDD505-2E9C-101B-9397-08002B2CF9AE}" pid="6" name="MSIP_Label_2b30ed1b-e95f-40b5-af89-828263f287a7_Name">
    <vt:lpwstr>2b30ed1b-e95f-40b5-af89-828263f287a7</vt:lpwstr>
  </property>
  <property fmtid="{D5CDD505-2E9C-101B-9397-08002B2CF9AE}" pid="7" name="MSIP_Label_2b30ed1b-e95f-40b5-af89-828263f287a7_SiteId">
    <vt:lpwstr>329e91b0-e21f-48fb-a071-456717ecc28e</vt:lpwstr>
  </property>
  <property fmtid="{D5CDD505-2E9C-101B-9397-08002B2CF9AE}" pid="8" name="MSIP_Label_2b30ed1b-e95f-40b5-af89-828263f287a7_ActionId">
    <vt:lpwstr>0cc471d9-0abc-46f7-9846-87716f083fb8</vt:lpwstr>
  </property>
  <property fmtid="{D5CDD505-2E9C-101B-9397-08002B2CF9AE}" pid="9" name="MSIP_Label_2b30ed1b-e95f-40b5-af89-828263f287a7_ContentBits">
    <vt:lpwstr>2</vt:lpwstr>
  </property>
</Properties>
</file>