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5"/>
  </p:notesMasterIdLst>
  <p:handoutMasterIdLst>
    <p:handoutMasterId r:id="rId16"/>
  </p:handoutMasterIdLst>
  <p:sldIdLst>
    <p:sldId id="273" r:id="rId5"/>
    <p:sldId id="427" r:id="rId6"/>
    <p:sldId id="428" r:id="rId7"/>
    <p:sldId id="429" r:id="rId8"/>
    <p:sldId id="430" r:id="rId9"/>
    <p:sldId id="431" r:id="rId10"/>
    <p:sldId id="432" r:id="rId11"/>
    <p:sldId id="433" r:id="rId12"/>
    <p:sldId id="434" r:id="rId13"/>
    <p:sldId id="436" r:id="rId14"/>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bastien MUNERET" initials="SM" lastIdx="1" clrIdx="0">
    <p:extLst>
      <p:ext uri="{19B8F6BF-5375-455C-9EA6-DF929625EA0E}">
        <p15:presenceInfo xmlns:p15="http://schemas.microsoft.com/office/powerpoint/2012/main" userId="S-1-5-21-1688137703-1013256711-2629252250-3234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00"/>
    <a:srgbClr val="376092"/>
    <a:srgbClr val="A90025"/>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405" autoAdjust="0"/>
  </p:normalViewPr>
  <p:slideViewPr>
    <p:cSldViewPr>
      <p:cViewPr varScale="1">
        <p:scale>
          <a:sx n="86" d="100"/>
          <a:sy n="86" d="100"/>
        </p:scale>
        <p:origin x="77" y="173"/>
      </p:cViewPr>
      <p:guideLst>
        <p:guide orient="horz" pos="2160"/>
        <p:guide pos="3840"/>
      </p:guideLst>
    </p:cSldViewPr>
  </p:slideViewPr>
  <p:outlineViewPr>
    <p:cViewPr>
      <p:scale>
        <a:sx n="33" d="100"/>
        <a:sy n="33" d="100"/>
      </p:scale>
      <p:origin x="0" y="757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956"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5"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3/13/2019</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5"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4229661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5"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3/13/2019</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5"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2996519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a:t>
            </a:fld>
            <a:endParaRPr lang="en-US"/>
          </a:p>
        </p:txBody>
      </p:sp>
    </p:spTree>
    <p:extLst>
      <p:ext uri="{BB962C8B-B14F-4D97-AF65-F5344CB8AC3E}">
        <p14:creationId xmlns:p14="http://schemas.microsoft.com/office/powerpoint/2010/main" val="2041812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a:p>
        </p:txBody>
      </p:sp>
    </p:spTree>
    <p:extLst>
      <p:ext uri="{BB962C8B-B14F-4D97-AF65-F5344CB8AC3E}">
        <p14:creationId xmlns:p14="http://schemas.microsoft.com/office/powerpoint/2010/main" val="1790730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3</a:t>
            </a:fld>
            <a:endParaRPr lang="en-US"/>
          </a:p>
        </p:txBody>
      </p:sp>
    </p:spTree>
    <p:extLst>
      <p:ext uri="{BB962C8B-B14F-4D97-AF65-F5344CB8AC3E}">
        <p14:creationId xmlns:p14="http://schemas.microsoft.com/office/powerpoint/2010/main" val="23276662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4</a:t>
            </a:fld>
            <a:endParaRPr lang="en-US"/>
          </a:p>
        </p:txBody>
      </p:sp>
    </p:spTree>
    <p:extLst>
      <p:ext uri="{BB962C8B-B14F-4D97-AF65-F5344CB8AC3E}">
        <p14:creationId xmlns:p14="http://schemas.microsoft.com/office/powerpoint/2010/main" val="3326612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5</a:t>
            </a:fld>
            <a:endParaRPr lang="en-US"/>
          </a:p>
        </p:txBody>
      </p:sp>
    </p:spTree>
    <p:extLst>
      <p:ext uri="{BB962C8B-B14F-4D97-AF65-F5344CB8AC3E}">
        <p14:creationId xmlns:p14="http://schemas.microsoft.com/office/powerpoint/2010/main" val="2969773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100" dirty="0" smtClean="0"/>
              <a:t>Maintenance</a:t>
            </a:r>
            <a:r>
              <a:rPr lang="fr-FR" sz="1100" baseline="0" dirty="0" smtClean="0"/>
              <a:t> et contrôle technique : s’appliquent à tous les véhicules à l’exception des véhicules de location de courte durée et des véhicules personnels utilisées lors d’un déplacement professionnel.</a:t>
            </a:r>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6</a:t>
            </a:fld>
            <a:endParaRPr lang="en-US"/>
          </a:p>
        </p:txBody>
      </p:sp>
    </p:spTree>
    <p:extLst>
      <p:ext uri="{BB962C8B-B14F-4D97-AF65-F5344CB8AC3E}">
        <p14:creationId xmlns:p14="http://schemas.microsoft.com/office/powerpoint/2010/main" val="265984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7</a:t>
            </a:fld>
            <a:endParaRPr lang="en-US"/>
          </a:p>
        </p:txBody>
      </p:sp>
    </p:spTree>
    <p:extLst>
      <p:ext uri="{BB962C8B-B14F-4D97-AF65-F5344CB8AC3E}">
        <p14:creationId xmlns:p14="http://schemas.microsoft.com/office/powerpoint/2010/main" val="21231297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8</a:t>
            </a:fld>
            <a:endParaRPr lang="en-US"/>
          </a:p>
        </p:txBody>
      </p:sp>
    </p:spTree>
    <p:extLst>
      <p:ext uri="{BB962C8B-B14F-4D97-AF65-F5344CB8AC3E}">
        <p14:creationId xmlns:p14="http://schemas.microsoft.com/office/powerpoint/2010/main" val="39589453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9</a:t>
            </a:fld>
            <a:endParaRPr lang="en-US"/>
          </a:p>
        </p:txBody>
      </p:sp>
    </p:spTree>
    <p:extLst>
      <p:ext uri="{BB962C8B-B14F-4D97-AF65-F5344CB8AC3E}">
        <p14:creationId xmlns:p14="http://schemas.microsoft.com/office/powerpoint/2010/main" val="19143881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2106000"/>
            <a:ext cx="9732536" cy="1487487"/>
          </a:xfrm>
          <a:prstGeom prst="rect">
            <a:avLst/>
          </a:prstGeom>
        </p:spPr>
        <p:txBody>
          <a:bodyPr lIns="0" rIns="0" anchor="b">
            <a:noAutofit/>
          </a:bodyPr>
          <a:lstStyle>
            <a:lvl1pPr>
              <a:defRPr sz="3200">
                <a:solidFill>
                  <a:schemeClr val="bg1"/>
                </a:solidFill>
                <a:latin typeface="+mn-lt"/>
              </a:defRPr>
            </a:lvl1pPr>
          </a:lstStyle>
          <a:p>
            <a:r>
              <a:rPr lang="fr-FR" noProof="0" dirty="0" smtClean="0"/>
              <a:t>COMPANY RULE TITLE</a:t>
            </a:r>
            <a:endParaRPr lang="fr-FR" noProof="0" dirty="0"/>
          </a:p>
        </p:txBody>
      </p:sp>
      <p:sp>
        <p:nvSpPr>
          <p:cNvPr id="15" name="Espace réservé du texte 15"/>
          <p:cNvSpPr>
            <a:spLocks noGrp="1"/>
          </p:cNvSpPr>
          <p:nvPr>
            <p:ph type="body" sz="quarter" idx="10" hasCustomPrompt="1"/>
          </p:nvPr>
        </p:nvSpPr>
        <p:spPr>
          <a:xfrm>
            <a:off x="1188000" y="3639600"/>
            <a:ext cx="9732536" cy="1778000"/>
          </a:xfrm>
          <a:prstGeom prst="rect">
            <a:avLst/>
          </a:prstGeom>
        </p:spPr>
        <p:txBody>
          <a:bodyPr lIns="0" rIns="0">
            <a:noAutofit/>
          </a:bodyPr>
          <a:lstStyle>
            <a:lvl1pPr marL="0" indent="0">
              <a:buNone/>
              <a:defRPr>
                <a:solidFill>
                  <a:schemeClr val="bg1"/>
                </a:solidFill>
                <a:latin typeface="+mn-lt"/>
              </a:defRPr>
            </a:lvl1pPr>
          </a:lstStyle>
          <a:p>
            <a:pPr lvl="0"/>
            <a:r>
              <a:rPr lang="fr-FR" noProof="0" dirty="0" err="1" smtClean="0"/>
              <a:t>Executive</a:t>
            </a:r>
            <a:r>
              <a:rPr lang="fr-FR" noProof="0" dirty="0" smtClean="0"/>
              <a:t> </a:t>
            </a:r>
            <a:r>
              <a:rPr lang="fr-FR" noProof="0" dirty="0" err="1" smtClean="0"/>
              <a:t>summary</a:t>
            </a:r>
            <a:endParaRPr lang="fr-FR" noProof="0" dirty="0" smtClean="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DOCUMENTS USED FOR THE GAP ANALYSIS</a:t>
            </a:r>
            <a:endParaRPr lang="en-US" dirty="0"/>
          </a:p>
        </p:txBody>
      </p:sp>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57984" cy="635000"/>
          </a:xfrm>
          <a:prstGeom prst="rect">
            <a:avLst/>
          </a:prstGeom>
        </p:spPr>
        <p:txBody>
          <a:bodyPr/>
          <a:lstStyle/>
          <a:p>
            <a:r>
              <a:rPr lang="fr-FR" noProof="0"/>
              <a:t>Cliquez pour modifier le style du titre</a:t>
            </a:r>
          </a:p>
        </p:txBody>
      </p:sp>
      <p:sp>
        <p:nvSpPr>
          <p:cNvPr id="4" name="Espace réservé du numéro de diapositive 3"/>
          <p:cNvSpPr>
            <a:spLocks noGrp="1"/>
          </p:cNvSpPr>
          <p:nvPr>
            <p:ph type="sldNum" sz="quarter" idx="11"/>
          </p:nvPr>
        </p:nvSpPr>
        <p:spPr>
          <a:xfrm>
            <a:off x="8737600" y="6411917"/>
            <a:ext cx="967317" cy="365125"/>
          </a:xfrm>
          <a:prstGeom prst="rect">
            <a:avLst/>
          </a:prstGeom>
        </p:spPr>
        <p:txBody>
          <a:bodyPr/>
          <a:lstStyle/>
          <a:p>
            <a:fld id="{21F90BE8-D879-4F46-ACF9-7BCC67DCFB75}" type="slidenum">
              <a:rPr lang="fr-FR" smtClean="0"/>
              <a:pPr/>
              <a:t>‹N°›</a:t>
            </a:fld>
            <a:endParaRPr lang="fr-FR"/>
          </a:p>
        </p:txBody>
      </p:sp>
      <p:sp>
        <p:nvSpPr>
          <p:cNvPr id="6" name="Espace réservé du texte 5"/>
          <p:cNvSpPr>
            <a:spLocks noGrp="1"/>
          </p:cNvSpPr>
          <p:nvPr>
            <p:ph type="body" sz="quarter" idx="12"/>
          </p:nvPr>
        </p:nvSpPr>
        <p:spPr>
          <a:xfrm>
            <a:off x="609600" y="1125539"/>
            <a:ext cx="10958400" cy="5040311"/>
          </a:xfrm>
          <a:prstGeom prst="rect">
            <a:avLst/>
          </a:prstGeom>
        </p:spPr>
        <p:txBody>
          <a:bodyPr/>
          <a:lstStyle>
            <a:lvl5pPr marL="1260000">
              <a:buNone/>
              <a:defRPr/>
            </a:lvl5p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p:txBody>
      </p:sp>
      <p:sp>
        <p:nvSpPr>
          <p:cNvPr id="8" name="Espace réservé du pied de page 4"/>
          <p:cNvSpPr>
            <a:spLocks noGrp="1"/>
          </p:cNvSpPr>
          <p:nvPr>
            <p:ph type="ftr" sz="quarter" idx="3"/>
          </p:nvPr>
        </p:nvSpPr>
        <p:spPr>
          <a:xfrm>
            <a:off x="609600" y="6411917"/>
            <a:ext cx="7416800" cy="365125"/>
          </a:xfrm>
          <a:prstGeom prst="rect">
            <a:avLst/>
          </a:prstGeom>
        </p:spPr>
        <p:txBody>
          <a:bodyPr vert="horz" lIns="0" tIns="45720" rIns="91440" bIns="45720" rtlCol="0" anchor="ctr"/>
          <a:lstStyle>
            <a:lvl1pPr algn="l">
              <a:defRPr sz="1400">
                <a:solidFill>
                  <a:schemeClr val="tx1"/>
                </a:solidFill>
                <a:latin typeface="+mn-lt"/>
                <a:cs typeface="Helvetica"/>
              </a:defRPr>
            </a:lvl1pPr>
          </a:lstStyle>
          <a:p>
            <a:r>
              <a:rPr lang="en-GB" b="1">
                <a:solidFill>
                  <a:srgbClr val="F5911F"/>
                </a:solidFill>
              </a:rPr>
              <a:t>#SafeDriver </a:t>
            </a:r>
            <a:r>
              <a:rPr lang="en-GB" sz="1000">
                <a:solidFill>
                  <a:schemeClr val="bg1">
                    <a:lumMod val="50000"/>
                  </a:schemeClr>
                </a:solidFill>
              </a:rPr>
              <a:t>-</a:t>
            </a:r>
            <a:r>
              <a:rPr lang="en-GB" sz="1000" b="1">
                <a:solidFill>
                  <a:schemeClr val="bg1">
                    <a:lumMod val="50000"/>
                  </a:schemeClr>
                </a:solidFill>
              </a:rPr>
              <a:t> </a:t>
            </a:r>
            <a:r>
              <a:rPr lang="fr-FR" sz="1000">
                <a:solidFill>
                  <a:schemeClr val="bg1">
                    <a:lumMod val="50000"/>
                  </a:schemeClr>
                </a:solidFill>
              </a:rPr>
              <a:t>Campagne de sensibilisation aux risques routiers, février 2017 </a:t>
            </a:r>
          </a:p>
        </p:txBody>
      </p:sp>
    </p:spTree>
    <p:extLst>
      <p:ext uri="{BB962C8B-B14F-4D97-AF65-F5344CB8AC3E}">
        <p14:creationId xmlns:p14="http://schemas.microsoft.com/office/powerpoint/2010/main" val="9434143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92" r:id="rId2"/>
    <p:sldLayoutId id="2147483698" r:id="rId3"/>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toolbox-hse.total.com/en/one-maestro" TargetMode="External"/><Relationship Id="rId7" Type="http://schemas.openxmlformats.org/officeDocument/2006/relationships/image" Target="../media/image2.png"/><Relationship Id="rId2" Type="http://schemas.openxmlformats.org/officeDocument/2006/relationships/hyperlink" Target="http://wat.corp.local/sites/s215/en-US/Pages/R%C3%A8gles%20HSE/CR%20404/Nouvelle-r%C3%A8gle-HSE--.aspx" TargetMode="External"/><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hyperlink" Target="http://crescendo4all.rm.corp.local/sites/Ref_MS/Pages/Home.aspx" TargetMode="External"/><Relationship Id="rId4" Type="http://schemas.openxmlformats.org/officeDocument/2006/relationships/hyperlink" Target="https://reflex.sinequa.corp.loca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8000" y="1844824"/>
            <a:ext cx="9732536" cy="1748663"/>
          </a:xfrm>
        </p:spPr>
        <p:txBody>
          <a:bodyPr/>
          <a:lstStyle/>
          <a:p>
            <a:r>
              <a:rPr lang="fr-FR" dirty="0"/>
              <a:t>CR-GR-HSE-404 </a:t>
            </a:r>
            <a:r>
              <a:rPr lang="fr-FR" dirty="0" smtClean="0"/>
              <a:t>: Road </a:t>
            </a:r>
            <a:r>
              <a:rPr lang="fr-FR" dirty="0" err="1" smtClean="0"/>
              <a:t>Vehicle</a:t>
            </a:r>
            <a:r>
              <a:rPr lang="fr-FR" dirty="0" smtClean="0"/>
              <a:t> </a:t>
            </a:r>
            <a:r>
              <a:rPr lang="fr-FR" dirty="0" err="1" smtClean="0"/>
              <a:t>Driving</a:t>
            </a:r>
            <a:r>
              <a:rPr lang="fr-FR" dirty="0" smtClean="0"/>
              <a:t> </a:t>
            </a:r>
            <a:r>
              <a:rPr lang="fr-FR" dirty="0" err="1" smtClean="0"/>
              <a:t>Safety</a:t>
            </a:r>
            <a:r>
              <a:rPr lang="fr-FR" dirty="0" smtClean="0"/>
              <a:t/>
            </a:r>
            <a:br>
              <a:rPr lang="fr-FR" dirty="0" smtClean="0"/>
            </a:br>
            <a:endParaRPr lang="en-US" dirty="0"/>
          </a:p>
        </p:txBody>
      </p:sp>
      <p:sp>
        <p:nvSpPr>
          <p:cNvPr id="3" name="Espace réservé du texte 2"/>
          <p:cNvSpPr>
            <a:spLocks noGrp="1"/>
          </p:cNvSpPr>
          <p:nvPr>
            <p:ph type="body" sz="quarter" idx="10"/>
          </p:nvPr>
        </p:nvSpPr>
        <p:spPr>
          <a:xfrm>
            <a:off x="1188000" y="3429000"/>
            <a:ext cx="9732536" cy="2813736"/>
          </a:xfrm>
        </p:spPr>
        <p:txBody>
          <a:bodyPr/>
          <a:lstStyle/>
          <a:p>
            <a:endParaRPr lang="en-US" dirty="0" smtClean="0"/>
          </a:p>
          <a:p>
            <a:endParaRPr lang="en-US" dirty="0"/>
          </a:p>
          <a:p>
            <a:r>
              <a:rPr lang="en-US" dirty="0"/>
              <a:t>M&amp;S : which differences between </a:t>
            </a:r>
            <a:r>
              <a:rPr lang="en-US" dirty="0" smtClean="0"/>
              <a:t>CR-GR-HSE-404 </a:t>
            </a:r>
            <a:r>
              <a:rPr lang="en-US" dirty="0"/>
              <a:t>and the </a:t>
            </a:r>
            <a:r>
              <a:rPr lang="en-US" dirty="0" smtClean="0"/>
              <a:t>CR-MS-HSEQ-203?</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384"/>
            <a:ext cx="10957984" cy="432048"/>
          </a:xfrm>
          <a:solidFill>
            <a:srgbClr val="376092"/>
          </a:solidFill>
        </p:spPr>
        <p:txBody>
          <a:bodyPr/>
          <a:lstStyle/>
          <a:p>
            <a:r>
              <a:rPr lang="fr-FR" b="1" dirty="0" smtClean="0">
                <a:solidFill>
                  <a:schemeClr val="bg1"/>
                </a:solidFill>
              </a:rPr>
              <a:t>WHERE FIND ADDITIONAL INFORMATION OR DOCUMENTATION?</a:t>
            </a:r>
            <a:endParaRPr lang="en-US" b="1" dirty="0">
              <a:solidFill>
                <a:schemeClr val="bg1"/>
              </a:solidFill>
            </a:endParaRPr>
          </a:p>
        </p:txBody>
      </p:sp>
      <p:sp>
        <p:nvSpPr>
          <p:cNvPr id="3" name="Espace réservé du texte 2"/>
          <p:cNvSpPr>
            <a:spLocks noGrp="1"/>
          </p:cNvSpPr>
          <p:nvPr>
            <p:ph type="body" sz="quarter" idx="12"/>
          </p:nvPr>
        </p:nvSpPr>
        <p:spPr>
          <a:xfrm>
            <a:off x="609600" y="1556792"/>
            <a:ext cx="10958400" cy="4609058"/>
          </a:xfrm>
        </p:spPr>
        <p:txBody>
          <a:bodyPr/>
          <a:lstStyle/>
          <a:p>
            <a:r>
              <a:rPr lang="fr-FR" dirty="0"/>
              <a:t>Publication on WAT</a:t>
            </a:r>
            <a:r>
              <a:rPr lang="fr-FR" dirty="0" smtClean="0"/>
              <a:t>: </a:t>
            </a:r>
            <a:r>
              <a:rPr lang="fr-FR" dirty="0" smtClean="0">
                <a:hlinkClick r:id="rId2"/>
              </a:rPr>
              <a:t>http://wat.corp.local/sites/s215/en-US/Pages/R%C3%A8gles%20HSE/CR%20404/Nouvelle-r%C3%A8gle-HSE--.aspx</a:t>
            </a:r>
            <a:endParaRPr lang="fr-FR" dirty="0" smtClean="0"/>
          </a:p>
          <a:p>
            <a:endParaRPr lang="fr-FR" dirty="0"/>
          </a:p>
          <a:p>
            <a:endParaRPr lang="fr-FR" dirty="0"/>
          </a:p>
          <a:p>
            <a:r>
              <a:rPr lang="fr-FR" dirty="0"/>
              <a:t>HSE </a:t>
            </a:r>
            <a:r>
              <a:rPr lang="fr-FR" dirty="0" err="1"/>
              <a:t>toolbox</a:t>
            </a:r>
            <a:r>
              <a:rPr lang="fr-FR" dirty="0"/>
              <a:t>:</a:t>
            </a:r>
            <a:r>
              <a:rPr lang="en-US" dirty="0"/>
              <a:t> </a:t>
            </a:r>
            <a:r>
              <a:rPr lang="en-US" dirty="0">
                <a:hlinkClick r:id="rId3"/>
              </a:rPr>
              <a:t>https://www.toolbox-hse.total.com/en/one-maestro</a:t>
            </a:r>
            <a:endParaRPr lang="en-US" dirty="0"/>
          </a:p>
          <a:p>
            <a:endParaRPr lang="fr-FR" dirty="0"/>
          </a:p>
          <a:p>
            <a:endParaRPr lang="fr-FR" dirty="0"/>
          </a:p>
          <a:p>
            <a:r>
              <a:rPr lang="fr-FR" dirty="0"/>
              <a:t>REFLEX: group </a:t>
            </a:r>
            <a:r>
              <a:rPr lang="fr-FR" dirty="0" err="1"/>
              <a:t>referential</a:t>
            </a:r>
            <a:r>
              <a:rPr lang="fr-FR" dirty="0"/>
              <a:t> documents : </a:t>
            </a:r>
            <a:r>
              <a:rPr lang="fr-FR" dirty="0" smtClean="0">
                <a:hlinkClick r:id="rId4"/>
              </a:rPr>
              <a:t>https://reflex.sinequa.corp.local/</a:t>
            </a:r>
            <a:endParaRPr lang="fr-FR" dirty="0" smtClean="0"/>
          </a:p>
          <a:p>
            <a:endParaRPr lang="fr-FR" dirty="0" smtClean="0"/>
          </a:p>
          <a:p>
            <a:endParaRPr lang="fr-FR" dirty="0"/>
          </a:p>
          <a:p>
            <a:r>
              <a:rPr lang="fr-FR" dirty="0"/>
              <a:t>M&amp;S Branch </a:t>
            </a:r>
            <a:r>
              <a:rPr lang="fr-FR" dirty="0" err="1"/>
              <a:t>referential</a:t>
            </a:r>
            <a:r>
              <a:rPr lang="fr-FR" dirty="0"/>
              <a:t> : </a:t>
            </a:r>
            <a:r>
              <a:rPr lang="fr-FR" dirty="0">
                <a:hlinkClick r:id="rId5"/>
              </a:rPr>
              <a:t>http://crescendo4all.rm.corp.local/sites/Ref_MS/Pages/Home.aspx</a:t>
            </a:r>
            <a:endParaRPr lang="fr-FR" dirty="0"/>
          </a:p>
          <a:p>
            <a:endParaRPr lang="fr-FR" dirty="0"/>
          </a:p>
          <a:p>
            <a:endParaRPr lang="fr-FR" dirty="0"/>
          </a:p>
          <a:p>
            <a:endParaRPr lang="fr-FR" dirty="0"/>
          </a:p>
          <a:p>
            <a:endParaRPr lang="fr-FR" dirty="0"/>
          </a:p>
        </p:txBody>
      </p:sp>
      <p:cxnSp>
        <p:nvCxnSpPr>
          <p:cNvPr id="4" name="Connecteur droit 3"/>
          <p:cNvCxnSpPr/>
          <p:nvPr/>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5" name="Image 4" descr="TOTAL_AD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6" name="ZoneTexte 5"/>
          <p:cNvSpPr txBox="1"/>
          <p:nvPr/>
        </p:nvSpPr>
        <p:spPr>
          <a:xfrm>
            <a:off x="407368" y="6525344"/>
            <a:ext cx="648072" cy="246221"/>
          </a:xfrm>
          <a:prstGeom prst="rect">
            <a:avLst/>
          </a:prstGeom>
          <a:noFill/>
        </p:spPr>
        <p:txBody>
          <a:bodyPr wrap="square" rtlCol="0">
            <a:spAutoFit/>
          </a:bodyPr>
          <a:lstStyle/>
          <a:p>
            <a:r>
              <a:rPr lang="fr-FR" sz="1000" dirty="0" smtClean="0">
                <a:latin typeface="+mj-lt"/>
              </a:rPr>
              <a:t>10</a:t>
            </a:r>
            <a:endParaRPr lang="en-US" sz="1000" dirty="0">
              <a:latin typeface="+mj-lt"/>
            </a:endParaRPr>
          </a:p>
        </p:txBody>
      </p:sp>
      <p:pic>
        <p:nvPicPr>
          <p:cNvPr id="7" name="Picture 2"/>
          <p:cNvPicPr>
            <a:picLocks noChangeAspect="1" noChangeArrowheads="1"/>
          </p:cNvPicPr>
          <p:nvPr/>
        </p:nvPicPr>
        <p:blipFill>
          <a:blip r:embed="rId7" cstate="print"/>
          <a:srcRect/>
          <a:stretch>
            <a:fillRect/>
          </a:stretch>
        </p:blipFill>
        <p:spPr bwMode="auto">
          <a:xfrm>
            <a:off x="5447928" y="6604556"/>
            <a:ext cx="1228637" cy="136812"/>
          </a:xfrm>
          <a:prstGeom prst="rect">
            <a:avLst/>
          </a:prstGeom>
          <a:noFill/>
          <a:ln w="9525">
            <a:noFill/>
            <a:miter lim="800000"/>
            <a:headEnd/>
            <a:tailEnd/>
          </a:ln>
          <a:effectLst/>
        </p:spPr>
      </p:pic>
    </p:spTree>
    <p:extLst>
      <p:ext uri="{BB962C8B-B14F-4D97-AF65-F5344CB8AC3E}">
        <p14:creationId xmlns:p14="http://schemas.microsoft.com/office/powerpoint/2010/main" val="1302968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smtClean="0"/>
              <a:t>REQUIREMENT OVERVIEW</a:t>
            </a:r>
            <a:endParaRPr lang="en-GB" dirty="0"/>
          </a:p>
        </p:txBody>
      </p:sp>
      <p:sp>
        <p:nvSpPr>
          <p:cNvPr id="11" name="Espace réservé du texte 1"/>
          <p:cNvSpPr txBox="1">
            <a:spLocks/>
          </p:cNvSpPr>
          <p:nvPr/>
        </p:nvSpPr>
        <p:spPr>
          <a:xfrm>
            <a:off x="407368" y="548678"/>
            <a:ext cx="11161240" cy="338437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US" u="sng" dirty="0" smtClean="0">
                <a:solidFill>
                  <a:schemeClr val="tx1"/>
                </a:solidFill>
              </a:rPr>
              <a:t>Management of Road Transport Activities</a:t>
            </a:r>
          </a:p>
          <a:p>
            <a:pPr marL="0" indent="0" algn="l">
              <a:spcAft>
                <a:spcPts val="600"/>
              </a:spcAft>
            </a:pPr>
            <a:endParaRPr lang="en-US" sz="800" dirty="0" smtClean="0">
              <a:solidFill>
                <a:schemeClr val="tx1"/>
              </a:solidFill>
            </a:endParaRPr>
          </a:p>
          <a:p>
            <a:pPr marL="0" indent="0" algn="l">
              <a:spcAft>
                <a:spcPts val="600"/>
              </a:spcAft>
            </a:pPr>
            <a:r>
              <a:rPr lang="en-US" sz="1800" dirty="0" smtClean="0">
                <a:solidFill>
                  <a:schemeClr val="tx1"/>
                </a:solidFill>
              </a:rPr>
              <a:t>Requirement 3.1.1 : Implementation of a road transport safety management system</a:t>
            </a:r>
          </a:p>
          <a:p>
            <a:pPr marL="285750" indent="-285750" algn="l">
              <a:spcAft>
                <a:spcPts val="600"/>
              </a:spcAft>
              <a:buFont typeface="Wingdings" panose="05000000000000000000" pitchFamily="2" charset="2"/>
              <a:buChar char="q"/>
            </a:pPr>
            <a:r>
              <a:rPr lang="en-US" sz="1700" b="0" dirty="0" smtClean="0">
                <a:solidFill>
                  <a:schemeClr val="tx1"/>
                </a:solidFill>
              </a:rPr>
              <a:t>For the transport of dangerous goods.</a:t>
            </a:r>
          </a:p>
          <a:p>
            <a:pPr marL="285750" indent="-285750" algn="l">
              <a:spcAft>
                <a:spcPts val="600"/>
              </a:spcAft>
              <a:buFont typeface="Wingdings" panose="05000000000000000000" pitchFamily="2" charset="2"/>
              <a:buChar char="q"/>
            </a:pPr>
            <a:r>
              <a:rPr lang="en-US" sz="1700" b="0" dirty="0" smtClean="0">
                <a:solidFill>
                  <a:schemeClr val="tx1"/>
                </a:solidFill>
              </a:rPr>
              <a:t>For the transport of goods or collective transport in high driving risk countries.</a:t>
            </a:r>
          </a:p>
          <a:p>
            <a:pPr marL="0" indent="0" algn="l">
              <a:spcAft>
                <a:spcPts val="600"/>
              </a:spcAft>
            </a:pPr>
            <a:endParaRPr lang="en-US" sz="1700" b="0" dirty="0" smtClean="0">
              <a:solidFill>
                <a:schemeClr val="accent6">
                  <a:lumMod val="75000"/>
                </a:schemeClr>
              </a:solidFill>
            </a:endParaRPr>
          </a:p>
          <a:p>
            <a:pPr marL="0" indent="0" algn="l">
              <a:spcAft>
                <a:spcPts val="600"/>
              </a:spcAft>
            </a:pPr>
            <a:r>
              <a:rPr lang="en-US" sz="1700" b="0" dirty="0" smtClean="0">
                <a:solidFill>
                  <a:srgbClr val="FF9900"/>
                </a:solidFill>
              </a:rPr>
              <a:t>New for M&amp;S, except </a:t>
            </a:r>
            <a:r>
              <a:rPr lang="en-US" sz="1700" b="0" dirty="0" smtClean="0">
                <a:solidFill>
                  <a:srgbClr val="FF9900"/>
                </a:solidFill>
              </a:rPr>
              <a:t>for </a:t>
            </a:r>
            <a:r>
              <a:rPr lang="en-US" sz="1700" b="0" dirty="0" smtClean="0">
                <a:solidFill>
                  <a:srgbClr val="FF9900"/>
                </a:solidFill>
              </a:rPr>
              <a:t>the PATROM zone. </a:t>
            </a:r>
          </a:p>
          <a:p>
            <a:pPr marL="0" indent="0" algn="l">
              <a:spcAft>
                <a:spcPts val="600"/>
              </a:spcAft>
            </a:pPr>
            <a:r>
              <a:rPr lang="en-US" sz="1700" b="0" dirty="0" smtClean="0">
                <a:solidFill>
                  <a:srgbClr val="FF9900"/>
                </a:solidFill>
              </a:rPr>
              <a:t>Outside the PATROM zone, this requirement is already largely implemented by logistics departments. </a:t>
            </a:r>
            <a:endParaRPr lang="en-US" sz="1700" b="0" dirty="0">
              <a:solidFill>
                <a:srgbClr val="FF9900"/>
              </a:solidFill>
            </a:endParaRPr>
          </a:p>
        </p:txBody>
      </p:sp>
      <p:sp>
        <p:nvSpPr>
          <p:cNvPr id="7" name="Espace réservé du texte 1"/>
          <p:cNvSpPr txBox="1">
            <a:spLocks/>
          </p:cNvSpPr>
          <p:nvPr/>
        </p:nvSpPr>
        <p:spPr>
          <a:xfrm>
            <a:off x="407368" y="3899384"/>
            <a:ext cx="11161240" cy="2448272"/>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US" sz="1800" dirty="0" smtClean="0">
                <a:solidFill>
                  <a:schemeClr val="tx1"/>
                </a:solidFill>
              </a:rPr>
              <a:t>Requirement 3.1.3 : Use of public transport, taxis and rental vehicles (with or without a driver) in high driving risk countries</a:t>
            </a:r>
          </a:p>
          <a:p>
            <a:pPr marL="285750" indent="-285750" algn="l">
              <a:spcAft>
                <a:spcPts val="600"/>
              </a:spcAft>
              <a:buFont typeface="Wingdings" panose="05000000000000000000" pitchFamily="2" charset="2"/>
              <a:buChar char="q"/>
            </a:pPr>
            <a:r>
              <a:rPr lang="en-US" sz="1700" b="0" dirty="0" smtClean="0">
                <a:solidFill>
                  <a:schemeClr val="tx1"/>
                </a:solidFill>
              </a:rPr>
              <a:t>Obligation for the entity or affiliate to define their policy on use in relation to associated risks and location conditions. </a:t>
            </a:r>
          </a:p>
          <a:p>
            <a:pPr marL="0" indent="0" algn="l">
              <a:spcBef>
                <a:spcPts val="1200"/>
              </a:spcBef>
              <a:spcAft>
                <a:spcPts val="600"/>
              </a:spcAft>
            </a:pPr>
            <a:r>
              <a:rPr lang="en-US" sz="1700" b="0" dirty="0" smtClean="0">
                <a:solidFill>
                  <a:srgbClr val="FF0000"/>
                </a:solidFill>
              </a:rPr>
              <a:t>New for M&amp;S</a:t>
            </a:r>
            <a:endParaRPr lang="en-US" sz="1700" b="0" i="1" dirty="0">
              <a:solidFill>
                <a:schemeClr val="tx1"/>
              </a:solidFill>
            </a:endParaRPr>
          </a:p>
        </p:txBody>
      </p:sp>
      <p:cxnSp>
        <p:nvCxnSpPr>
          <p:cNvPr id="10" name="Connecteur droit 9"/>
          <p:cNvCxnSpPr/>
          <p:nvPr/>
        </p:nvCxnSpPr>
        <p:spPr>
          <a:xfrm>
            <a:off x="275692" y="3645024"/>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43767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sp>
        <p:nvSpPr>
          <p:cNvPr id="11" name="Espace réservé du texte 1"/>
          <p:cNvSpPr txBox="1">
            <a:spLocks/>
          </p:cNvSpPr>
          <p:nvPr/>
        </p:nvSpPr>
        <p:spPr>
          <a:xfrm>
            <a:off x="407368" y="548678"/>
            <a:ext cx="11161240" cy="5760641"/>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US" u="sng" dirty="0" smtClean="0">
                <a:solidFill>
                  <a:schemeClr val="tx1"/>
                </a:solidFill>
              </a:rPr>
              <a:t>Driver Management</a:t>
            </a:r>
          </a:p>
          <a:p>
            <a:pPr marL="0" indent="0" algn="l">
              <a:spcAft>
                <a:spcPts val="600"/>
              </a:spcAft>
            </a:pPr>
            <a:endParaRPr lang="en-US" sz="800" dirty="0" smtClean="0">
              <a:solidFill>
                <a:schemeClr val="tx1"/>
              </a:solidFill>
            </a:endParaRPr>
          </a:p>
          <a:p>
            <a:pPr marL="0" indent="0" algn="l">
              <a:spcAft>
                <a:spcPts val="600"/>
              </a:spcAft>
            </a:pPr>
            <a:r>
              <a:rPr lang="en-US" sz="1800" dirty="0" smtClean="0">
                <a:solidFill>
                  <a:schemeClr val="tx1"/>
                </a:solidFill>
              </a:rPr>
              <a:t>Requirement 3.2.2 : Heavy vehicle driver experience in high driving risk countries</a:t>
            </a:r>
          </a:p>
          <a:p>
            <a:pPr marL="285750" indent="-285750" algn="l">
              <a:spcAft>
                <a:spcPts val="600"/>
              </a:spcAft>
              <a:buFont typeface="Wingdings" panose="05000000000000000000" pitchFamily="2" charset="2"/>
              <a:buChar char="q"/>
            </a:pPr>
            <a:r>
              <a:rPr lang="en-US" sz="1700" b="0" dirty="0" smtClean="0">
                <a:solidFill>
                  <a:schemeClr val="tx1"/>
                </a:solidFill>
              </a:rPr>
              <a:t>Minimum 21 years and 2 years experience for goods transport. </a:t>
            </a:r>
          </a:p>
          <a:p>
            <a:pPr marL="285750" indent="-285750" algn="l">
              <a:spcAft>
                <a:spcPts val="600"/>
              </a:spcAft>
              <a:buFont typeface="Wingdings" panose="05000000000000000000" pitchFamily="2" charset="2"/>
              <a:buChar char="q"/>
            </a:pPr>
            <a:r>
              <a:rPr lang="en-US" sz="1700" b="0" dirty="0" smtClean="0">
                <a:solidFill>
                  <a:schemeClr val="tx1"/>
                </a:solidFill>
              </a:rPr>
              <a:t>Minimum 23 years and 4 years experience for collective transport.</a:t>
            </a:r>
          </a:p>
          <a:p>
            <a:pPr marL="0" indent="0" algn="l">
              <a:spcBef>
                <a:spcPts val="1200"/>
              </a:spcBef>
              <a:spcAft>
                <a:spcPts val="600"/>
              </a:spcAft>
            </a:pPr>
            <a:r>
              <a:rPr lang="en-US" sz="1700" b="0" dirty="0" smtClean="0">
                <a:solidFill>
                  <a:srgbClr val="FF9900"/>
                </a:solidFill>
              </a:rPr>
              <a:t>New requirement (REX) for M&amp;S except in the PATROM zone.</a:t>
            </a:r>
          </a:p>
          <a:p>
            <a:pPr marL="0" lvl="0" indent="0" algn="l">
              <a:spcAft>
                <a:spcPts val="600"/>
              </a:spcAft>
            </a:pPr>
            <a:r>
              <a:rPr lang="fr-FR" sz="1700" b="0" dirty="0" smtClean="0">
                <a:solidFill>
                  <a:srgbClr val="0070C0"/>
                </a:solidFill>
              </a:rPr>
              <a:t>New PATROM more restrictive.</a:t>
            </a:r>
            <a:endParaRPr lang="en-US" sz="1700" b="0" dirty="0" smtClean="0">
              <a:solidFill>
                <a:schemeClr val="accent6">
                  <a:lumMod val="75000"/>
                </a:schemeClr>
              </a:solidFill>
            </a:endParaRPr>
          </a:p>
          <a:p>
            <a:pPr marL="285750" indent="-285750" algn="l">
              <a:spcAft>
                <a:spcPts val="600"/>
              </a:spcAft>
              <a:buFont typeface="Arial" panose="020B0604020202020204" pitchFamily="34" charset="0"/>
              <a:buChar char="•"/>
            </a:pPr>
            <a:endParaRPr lang="en-US" sz="1400" b="0" i="1" dirty="0" smtClean="0">
              <a:solidFill>
                <a:schemeClr val="tx1"/>
              </a:solidFill>
            </a:endParaRPr>
          </a:p>
          <a:p>
            <a:pPr marL="0" indent="0" algn="l">
              <a:spcAft>
                <a:spcPts val="600"/>
              </a:spcAft>
            </a:pPr>
            <a:r>
              <a:rPr lang="en-US" sz="1800" dirty="0" smtClean="0">
                <a:solidFill>
                  <a:schemeClr val="tx1"/>
                </a:solidFill>
              </a:rPr>
              <a:t>Requirement 3.2.3 : Defensive driving training obligations</a:t>
            </a:r>
          </a:p>
          <a:p>
            <a:pPr marL="285750" indent="-285750" algn="l">
              <a:spcAft>
                <a:spcPts val="600"/>
              </a:spcAft>
              <a:buFont typeface="Wingdings" panose="05000000000000000000" pitchFamily="2" charset="2"/>
              <a:buChar char="q"/>
            </a:pPr>
            <a:r>
              <a:rPr lang="en-US" sz="1700" b="0" dirty="0" smtClean="0">
                <a:solidFill>
                  <a:schemeClr val="tx1"/>
                </a:solidFill>
              </a:rPr>
              <a:t>All drivers using vehicles provided by the entity or affiliate. </a:t>
            </a:r>
          </a:p>
          <a:p>
            <a:pPr marL="285750" indent="-285750" algn="l">
              <a:spcAft>
                <a:spcPts val="600"/>
              </a:spcAft>
              <a:buFont typeface="Wingdings" panose="05000000000000000000" pitchFamily="2" charset="2"/>
              <a:buChar char="q"/>
            </a:pPr>
            <a:r>
              <a:rPr lang="en-US" sz="1700" b="0" dirty="0" smtClean="0">
                <a:solidFill>
                  <a:schemeClr val="tx1"/>
                </a:solidFill>
              </a:rPr>
              <a:t>All entity or affiliate drivers who drive more than 10,000 km per year for business purposes. </a:t>
            </a:r>
          </a:p>
          <a:p>
            <a:pPr marL="285750" indent="-285750" algn="l">
              <a:spcAft>
                <a:spcPts val="600"/>
              </a:spcAft>
              <a:buFont typeface="Wingdings" panose="05000000000000000000" pitchFamily="2" charset="2"/>
              <a:buChar char="q"/>
            </a:pPr>
            <a:r>
              <a:rPr lang="en-US" sz="1700" b="0" dirty="0" smtClean="0">
                <a:solidFill>
                  <a:schemeClr val="tx1"/>
                </a:solidFill>
              </a:rPr>
              <a:t>All drivers of vehicles used by contractors for the entity or affiliate, within the scope of application of the rule. </a:t>
            </a:r>
          </a:p>
          <a:p>
            <a:pPr marL="0" indent="0" algn="l">
              <a:spcAft>
                <a:spcPts val="600"/>
              </a:spcAft>
            </a:pPr>
            <a:endParaRPr lang="en-US" sz="1000" b="0" u="sng" dirty="0" smtClean="0">
              <a:solidFill>
                <a:srgbClr val="FF0000"/>
              </a:solidFill>
            </a:endParaRPr>
          </a:p>
          <a:p>
            <a:pPr marL="0" indent="0" algn="l">
              <a:spcAft>
                <a:spcPts val="600"/>
              </a:spcAft>
            </a:pPr>
            <a:r>
              <a:rPr lang="en-US" sz="1700" b="0" dirty="0" smtClean="0">
                <a:solidFill>
                  <a:srgbClr val="00B050"/>
                </a:solidFill>
                <a:latin typeface="+mn-lt"/>
              </a:rPr>
              <a:t>For M&amp;S, simplification of existing requirements for light vehicles.</a:t>
            </a:r>
          </a:p>
          <a:p>
            <a:pPr marL="0" indent="0" algn="l">
              <a:spcAft>
                <a:spcPts val="600"/>
              </a:spcAft>
            </a:pPr>
            <a:r>
              <a:rPr lang="fr-FR" sz="1700" b="0" dirty="0">
                <a:solidFill>
                  <a:srgbClr val="0070C0"/>
                </a:solidFill>
              </a:rPr>
              <a:t>New PATROM more </a:t>
            </a:r>
            <a:r>
              <a:rPr lang="fr-FR" sz="1700" b="0" dirty="0" smtClean="0">
                <a:solidFill>
                  <a:srgbClr val="0070C0"/>
                </a:solidFill>
              </a:rPr>
              <a:t>restrictive for high </a:t>
            </a:r>
            <a:r>
              <a:rPr lang="en-US" sz="1700" b="0" dirty="0" smtClean="0">
                <a:solidFill>
                  <a:srgbClr val="0070C0"/>
                </a:solidFill>
              </a:rPr>
              <a:t>driving</a:t>
            </a:r>
            <a:r>
              <a:rPr lang="fr-FR" sz="1700" b="0" dirty="0" smtClean="0">
                <a:solidFill>
                  <a:srgbClr val="0070C0"/>
                </a:solidFill>
              </a:rPr>
              <a:t> </a:t>
            </a:r>
            <a:r>
              <a:rPr lang="en-US" sz="1700" b="0" dirty="0" smtClean="0">
                <a:solidFill>
                  <a:srgbClr val="0070C0"/>
                </a:solidFill>
              </a:rPr>
              <a:t>risk</a:t>
            </a:r>
            <a:r>
              <a:rPr lang="fr-FR" sz="1700" b="0" dirty="0" smtClean="0">
                <a:solidFill>
                  <a:srgbClr val="0070C0"/>
                </a:solidFill>
              </a:rPr>
              <a:t> countries.</a:t>
            </a:r>
            <a:endParaRPr lang="en-US" sz="1700" b="0" dirty="0">
              <a:solidFill>
                <a:schemeClr val="accent6">
                  <a:lumMod val="75000"/>
                </a:schemeClr>
              </a:solidFill>
            </a:endParaRPr>
          </a:p>
          <a:p>
            <a:pPr marL="0" indent="0" algn="l">
              <a:spcAft>
                <a:spcPts val="600"/>
              </a:spcAft>
            </a:pPr>
            <a:endParaRPr lang="en-US" sz="1000" b="0" dirty="0" smtClean="0">
              <a:solidFill>
                <a:srgbClr val="00B050"/>
              </a:solidFill>
              <a:latin typeface="+mn-lt"/>
            </a:endParaRPr>
          </a:p>
          <a:p>
            <a:pPr marL="0" indent="0" algn="l">
              <a:spcAft>
                <a:spcPts val="600"/>
              </a:spcAft>
            </a:pPr>
            <a:r>
              <a:rPr lang="en-US" sz="1700" b="0" i="1" u="sng" dirty="0" smtClean="0">
                <a:solidFill>
                  <a:schemeClr val="tx1"/>
                </a:solidFill>
                <a:latin typeface="+mn-lt"/>
              </a:rPr>
              <a:t>Note</a:t>
            </a:r>
            <a:r>
              <a:rPr lang="en-US" sz="1700" b="0" i="1" dirty="0" smtClean="0">
                <a:solidFill>
                  <a:schemeClr val="tx1"/>
                </a:solidFill>
                <a:latin typeface="+mn-lt"/>
              </a:rPr>
              <a:t> : The first two points were approved at COPERF in October 2016 in the context of </a:t>
            </a:r>
            <a:r>
              <a:rPr lang="en-US" sz="1700" b="0" i="1" dirty="0" smtClean="0">
                <a:solidFill>
                  <a:schemeClr val="tx1"/>
                </a:solidFill>
              </a:rPr>
              <a:t>the Group’s commitment to promote road safety at work</a:t>
            </a:r>
            <a:r>
              <a:rPr lang="en-US" sz="1700" b="0" i="1" dirty="0" smtClean="0">
                <a:solidFill>
                  <a:schemeClr val="tx1"/>
                </a:solidFill>
                <a:latin typeface="+mn-lt"/>
              </a:rPr>
              <a:t>.</a:t>
            </a:r>
            <a:endParaRPr lang="en-US" sz="1700" b="0" i="1" dirty="0">
              <a:solidFill>
                <a:schemeClr val="tx1"/>
              </a:solidFill>
              <a:latin typeface="+mn-lt"/>
            </a:endParaRPr>
          </a:p>
        </p:txBody>
      </p:sp>
      <p:cxnSp>
        <p:nvCxnSpPr>
          <p:cNvPr id="10" name="Connecteur droit 9"/>
          <p:cNvCxnSpPr/>
          <p:nvPr/>
        </p:nvCxnSpPr>
        <p:spPr>
          <a:xfrm>
            <a:off x="263352" y="3140968"/>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94826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sp>
        <p:nvSpPr>
          <p:cNvPr id="11" name="Espace réservé du texte 1"/>
          <p:cNvSpPr txBox="1">
            <a:spLocks/>
          </p:cNvSpPr>
          <p:nvPr/>
        </p:nvSpPr>
        <p:spPr>
          <a:xfrm>
            <a:off x="407368" y="404664"/>
            <a:ext cx="11521280" cy="3168352"/>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US" u="sng" dirty="0" smtClean="0">
                <a:solidFill>
                  <a:schemeClr val="tx1"/>
                </a:solidFill>
              </a:rPr>
              <a:t>Driver Management</a:t>
            </a:r>
          </a:p>
          <a:p>
            <a:pPr marL="0" indent="0" algn="l">
              <a:spcBef>
                <a:spcPts val="1000"/>
              </a:spcBef>
              <a:spcAft>
                <a:spcPts val="600"/>
              </a:spcAft>
            </a:pPr>
            <a:r>
              <a:rPr lang="en-US" sz="1800" dirty="0" smtClean="0">
                <a:solidFill>
                  <a:schemeClr val="tx1"/>
                </a:solidFill>
              </a:rPr>
              <a:t>Requirement 3.2.5 : Obligations and Prohibitions for Drivers</a:t>
            </a:r>
          </a:p>
          <a:p>
            <a:pPr marL="285750" indent="-285750" algn="l">
              <a:spcBef>
                <a:spcPts val="600"/>
              </a:spcBef>
              <a:spcAft>
                <a:spcPts val="600"/>
              </a:spcAft>
              <a:buFont typeface="Wingdings" panose="05000000000000000000" pitchFamily="2" charset="2"/>
              <a:buChar char="q"/>
            </a:pPr>
            <a:r>
              <a:rPr lang="en-US" sz="1700" b="0" dirty="0" smtClean="0">
                <a:solidFill>
                  <a:schemeClr val="tx1"/>
                </a:solidFill>
              </a:rPr>
              <a:t>This rule lists general and specific requirements.</a:t>
            </a:r>
          </a:p>
          <a:p>
            <a:pPr marL="0" indent="0" algn="l">
              <a:spcAft>
                <a:spcPts val="600"/>
              </a:spcAft>
            </a:pPr>
            <a:r>
              <a:rPr lang="en-US" sz="1700" b="0" dirty="0" smtClean="0">
                <a:solidFill>
                  <a:srgbClr val="00B050"/>
                </a:solidFill>
                <a:latin typeface="+mn-lt"/>
              </a:rPr>
              <a:t>Most of the principles of this requirement already exist in rule REG-GR-SEC-027 or in existing branch rules (the explanation or level of detail may be different). </a:t>
            </a:r>
          </a:p>
          <a:p>
            <a:pPr marL="0" indent="0" algn="l">
              <a:spcAft>
                <a:spcPts val="600"/>
              </a:spcAft>
            </a:pPr>
            <a:r>
              <a:rPr lang="en-US" sz="1700" b="0" dirty="0" smtClean="0">
                <a:solidFill>
                  <a:srgbClr val="FF0000"/>
                </a:solidFill>
                <a:latin typeface="+mn-lt"/>
              </a:rPr>
              <a:t>New for </a:t>
            </a:r>
            <a:r>
              <a:rPr lang="en-US" sz="1700" b="0" dirty="0" smtClean="0">
                <a:solidFill>
                  <a:srgbClr val="FF0000"/>
                </a:solidFill>
                <a:latin typeface="+mn-lt"/>
              </a:rPr>
              <a:t>M&amp;S: prohibition for the driver to intervene on powered </a:t>
            </a:r>
            <a:r>
              <a:rPr lang="en-US" sz="1700" b="0" dirty="0" smtClean="0">
                <a:solidFill>
                  <a:srgbClr val="FF0000"/>
                </a:solidFill>
                <a:latin typeface="+mn-lt"/>
              </a:rPr>
              <a:t>systems </a:t>
            </a:r>
            <a:r>
              <a:rPr lang="en-US" sz="1700" b="0" dirty="0" smtClean="0">
                <a:solidFill>
                  <a:srgbClr val="FF0000"/>
                </a:solidFill>
                <a:latin typeface="+mn-lt"/>
              </a:rPr>
              <a:t>(</a:t>
            </a:r>
            <a:r>
              <a:rPr lang="en-US" sz="1700" b="0" dirty="0" smtClean="0">
                <a:solidFill>
                  <a:srgbClr val="FF0000"/>
                </a:solidFill>
                <a:latin typeface="+mn-lt"/>
              </a:rPr>
              <a:t>REX)</a:t>
            </a:r>
            <a:endParaRPr lang="en-US" sz="1700" b="0" dirty="0">
              <a:solidFill>
                <a:srgbClr val="FF0000"/>
              </a:solidFill>
              <a:latin typeface="+mn-lt"/>
            </a:endParaRPr>
          </a:p>
        </p:txBody>
      </p:sp>
      <p:sp>
        <p:nvSpPr>
          <p:cNvPr id="7" name="Espace réservé du texte 1"/>
          <p:cNvSpPr txBox="1">
            <a:spLocks/>
          </p:cNvSpPr>
          <p:nvPr/>
        </p:nvSpPr>
        <p:spPr>
          <a:xfrm>
            <a:off x="298873" y="2996952"/>
            <a:ext cx="11521280" cy="30963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US" sz="1800" dirty="0" smtClean="0">
                <a:solidFill>
                  <a:schemeClr val="tx1"/>
                </a:solidFill>
              </a:rPr>
              <a:t>Requirement 3.2.7 : Recognition and Sanctions</a:t>
            </a:r>
          </a:p>
          <a:p>
            <a:pPr marL="285750" indent="-285750" algn="l">
              <a:spcAft>
                <a:spcPts val="600"/>
              </a:spcAft>
              <a:buFont typeface="Wingdings" panose="05000000000000000000" pitchFamily="2" charset="2"/>
              <a:buChar char="q"/>
            </a:pPr>
            <a:r>
              <a:rPr lang="en-US" sz="1700" b="0" dirty="0" smtClean="0">
                <a:solidFill>
                  <a:schemeClr val="tx1"/>
                </a:solidFill>
              </a:rPr>
              <a:t>Deficiencies, and in particular those related to the Group's Golden Rules, are punishable by a disciplinary action commensurate with the seriousness or frequency of the breach.</a:t>
            </a:r>
          </a:p>
          <a:p>
            <a:pPr marL="285750" indent="-285750" algn="l">
              <a:spcAft>
                <a:spcPts val="600"/>
              </a:spcAft>
              <a:buFont typeface="Wingdings" panose="05000000000000000000" pitchFamily="2" charset="2"/>
              <a:buChar char="q"/>
            </a:pPr>
            <a:r>
              <a:rPr lang="en-US" sz="1700" b="0" dirty="0" smtClean="0">
                <a:solidFill>
                  <a:schemeClr val="tx1"/>
                </a:solidFill>
              </a:rPr>
              <a:t>Penalties imposed by public authorities (e.g. fines, withdrawal of points on the driving license) as a result of traffic violations are personally borne by the drivers who committed the offenses.</a:t>
            </a:r>
          </a:p>
          <a:p>
            <a:pPr marL="285750" indent="-285750" algn="l">
              <a:spcAft>
                <a:spcPts val="600"/>
              </a:spcAft>
              <a:buFont typeface="Wingdings" panose="05000000000000000000" pitchFamily="2" charset="2"/>
              <a:buChar char="q"/>
            </a:pPr>
            <a:r>
              <a:rPr lang="en-US" sz="1700" b="0" dirty="0" smtClean="0">
                <a:solidFill>
                  <a:schemeClr val="tx1"/>
                </a:solidFill>
              </a:rPr>
              <a:t>Entities or affiliates operating in the same country ensure the consistency of their respective sanction systems. </a:t>
            </a:r>
          </a:p>
          <a:p>
            <a:pPr marL="0" indent="0" algn="l">
              <a:spcAft>
                <a:spcPts val="600"/>
              </a:spcAft>
            </a:pPr>
            <a:r>
              <a:rPr lang="en-US" sz="1700" b="0" u="sng" dirty="0" smtClean="0">
                <a:solidFill>
                  <a:srgbClr val="FF0000"/>
                </a:solidFill>
              </a:rPr>
              <a:t>Changes</a:t>
            </a:r>
            <a:r>
              <a:rPr lang="en-US" sz="1700" b="0" dirty="0" smtClean="0">
                <a:solidFill>
                  <a:srgbClr val="FF0000"/>
                </a:solidFill>
              </a:rPr>
              <a:t>:</a:t>
            </a:r>
          </a:p>
          <a:p>
            <a:pPr marL="285750" indent="-285750" algn="l">
              <a:spcAft>
                <a:spcPts val="600"/>
              </a:spcAft>
              <a:buFont typeface="Wingdings" panose="05000000000000000000" pitchFamily="2" charset="2"/>
              <a:buChar char="q"/>
            </a:pPr>
            <a:r>
              <a:rPr lang="en-US" sz="1700" b="0" dirty="0" smtClean="0">
                <a:solidFill>
                  <a:srgbClr val="FF0000"/>
                </a:solidFill>
              </a:rPr>
              <a:t>Study of the implementation of a recognition system for </a:t>
            </a:r>
            <a:r>
              <a:rPr lang="en-US" sz="1700" b="0" dirty="0" smtClean="0">
                <a:solidFill>
                  <a:srgbClr val="FF0000"/>
                </a:solidFill>
              </a:rPr>
              <a:t>road </a:t>
            </a:r>
            <a:r>
              <a:rPr lang="en-US" sz="1700" b="0" dirty="0" smtClean="0">
                <a:solidFill>
                  <a:srgbClr val="FF0000"/>
                </a:solidFill>
              </a:rPr>
              <a:t>vehicle safety performance. </a:t>
            </a:r>
          </a:p>
          <a:p>
            <a:pPr marL="285750" indent="-285750" algn="l">
              <a:spcAft>
                <a:spcPts val="600"/>
              </a:spcAft>
              <a:buFont typeface="Wingdings" panose="05000000000000000000" pitchFamily="2" charset="2"/>
              <a:buChar char="q"/>
            </a:pPr>
            <a:r>
              <a:rPr lang="en-US" sz="1700" b="0" dirty="0" smtClean="0">
                <a:solidFill>
                  <a:srgbClr val="FF0000"/>
                </a:solidFill>
              </a:rPr>
              <a:t>Loss of points on a license, if applicable. </a:t>
            </a:r>
          </a:p>
          <a:p>
            <a:pPr marL="285750" indent="-285750" algn="l">
              <a:spcAft>
                <a:spcPts val="600"/>
              </a:spcAft>
              <a:buFont typeface="Wingdings" panose="05000000000000000000" pitchFamily="2" charset="2"/>
              <a:buChar char="q"/>
            </a:pPr>
            <a:r>
              <a:rPr lang="en-US" sz="1700" b="0" dirty="0" smtClean="0">
                <a:solidFill>
                  <a:srgbClr val="FF0000"/>
                </a:solidFill>
              </a:rPr>
              <a:t>Consistency of sanction systems within the same country.</a:t>
            </a:r>
            <a:endParaRPr lang="en-US" sz="1700" b="0" dirty="0">
              <a:solidFill>
                <a:srgbClr val="FF0000"/>
              </a:solidFill>
            </a:endParaRPr>
          </a:p>
        </p:txBody>
      </p:sp>
      <p:cxnSp>
        <p:nvCxnSpPr>
          <p:cNvPr id="10" name="Connecteur droit 9"/>
          <p:cNvCxnSpPr/>
          <p:nvPr/>
        </p:nvCxnSpPr>
        <p:spPr>
          <a:xfrm>
            <a:off x="407368" y="2780928"/>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51869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sp>
        <p:nvSpPr>
          <p:cNvPr id="11" name="Espace réservé du texte 1"/>
          <p:cNvSpPr txBox="1">
            <a:spLocks/>
          </p:cNvSpPr>
          <p:nvPr/>
        </p:nvSpPr>
        <p:spPr>
          <a:xfrm>
            <a:off x="407368" y="620688"/>
            <a:ext cx="11161240" cy="5649079"/>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en-US" u="sng" dirty="0" smtClean="0">
                <a:solidFill>
                  <a:schemeClr val="tx1"/>
                </a:solidFill>
              </a:rPr>
              <a:t>Vehicle Management</a:t>
            </a:r>
            <a:endParaRPr lang="en-US" sz="800" dirty="0" smtClean="0">
              <a:solidFill>
                <a:schemeClr val="tx1"/>
              </a:solidFill>
            </a:endParaRPr>
          </a:p>
          <a:p>
            <a:pPr marL="0" indent="0" algn="l">
              <a:spcAft>
                <a:spcPts val="600"/>
              </a:spcAft>
            </a:pPr>
            <a:r>
              <a:rPr lang="en-US" sz="1800" dirty="0" smtClean="0">
                <a:solidFill>
                  <a:schemeClr val="tx1"/>
                </a:solidFill>
              </a:rPr>
              <a:t>Requirements 3.3.1 et 3.3.2 : Vehicles Specifications and On-board Computers</a:t>
            </a:r>
          </a:p>
          <a:p>
            <a:pPr marL="285750" indent="-285750" algn="l">
              <a:spcAft>
                <a:spcPts val="600"/>
              </a:spcAft>
              <a:buFont typeface="Wingdings" panose="05000000000000000000" pitchFamily="2" charset="2"/>
              <a:buChar char="q"/>
            </a:pPr>
            <a:r>
              <a:rPr lang="en-US" sz="1700" b="0" dirty="0" smtClean="0">
                <a:solidFill>
                  <a:schemeClr val="tx1"/>
                </a:solidFill>
              </a:rPr>
              <a:t>The minimum technical requirements are defined (in a General Specification) for light vehicles and heavy vehicles used for goods transport and collective transport. </a:t>
            </a:r>
          </a:p>
          <a:p>
            <a:pPr marL="285750" indent="-285750" algn="l">
              <a:spcAft>
                <a:spcPts val="600"/>
              </a:spcAft>
              <a:buFont typeface="Wingdings" panose="05000000000000000000" pitchFamily="2" charset="2"/>
              <a:buChar char="q"/>
            </a:pPr>
            <a:r>
              <a:rPr lang="en-US" sz="1700" b="0" dirty="0" smtClean="0">
                <a:solidFill>
                  <a:schemeClr val="tx1"/>
                </a:solidFill>
              </a:rPr>
              <a:t>Requirement to install OBC in high driving risk driving countries for entity or affiliate vehicles, contractor vehicles dedicated to the execution of a contract, and vehicles not dedicated to a contract but used for more than 15 days a month for the entity or affiliate. </a:t>
            </a:r>
          </a:p>
          <a:p>
            <a:pPr marL="0" indent="0" algn="l">
              <a:spcBef>
                <a:spcPts val="1200"/>
              </a:spcBef>
              <a:spcAft>
                <a:spcPts val="600"/>
              </a:spcAft>
            </a:pPr>
            <a:r>
              <a:rPr lang="en-US" sz="1700" b="0" u="sng" dirty="0" smtClean="0">
                <a:solidFill>
                  <a:srgbClr val="FF0000"/>
                </a:solidFill>
              </a:rPr>
              <a:t>Changes</a:t>
            </a:r>
            <a:r>
              <a:rPr lang="en-US" sz="1700" b="0" dirty="0" smtClean="0">
                <a:solidFill>
                  <a:srgbClr val="FF0000"/>
                </a:solidFill>
              </a:rPr>
              <a:t>:</a:t>
            </a:r>
          </a:p>
          <a:p>
            <a:pPr marL="285750" indent="-285750" algn="l">
              <a:spcAft>
                <a:spcPts val="600"/>
              </a:spcAft>
              <a:buFont typeface="Wingdings" panose="05000000000000000000" pitchFamily="2" charset="2"/>
              <a:buChar char="q"/>
            </a:pPr>
            <a:r>
              <a:rPr lang="en-US" sz="1700" b="0" dirty="0" smtClean="0">
                <a:solidFill>
                  <a:srgbClr val="FF9900"/>
                </a:solidFill>
                <a:latin typeface="+mn-lt"/>
              </a:rPr>
              <a:t>NCAP 5 star required for all light vehicles and pick-ups. </a:t>
            </a:r>
          </a:p>
          <a:p>
            <a:pPr marL="285750" indent="-285750" algn="l">
              <a:spcAft>
                <a:spcPts val="600"/>
              </a:spcAft>
              <a:buFont typeface="Wingdings" panose="05000000000000000000" pitchFamily="2" charset="2"/>
              <a:buChar char="q"/>
            </a:pPr>
            <a:r>
              <a:rPr lang="en-US" sz="1700" b="0" dirty="0" smtClean="0">
                <a:solidFill>
                  <a:srgbClr val="FF0000"/>
                </a:solidFill>
                <a:latin typeface="+mn-lt"/>
              </a:rPr>
              <a:t>Technical requirements for heavy vehicles (outside the PATROM zone) and for heavy vehicles used for collective transport. </a:t>
            </a:r>
          </a:p>
          <a:p>
            <a:pPr marL="285750" indent="-285750" algn="l">
              <a:spcAft>
                <a:spcPts val="600"/>
              </a:spcAft>
              <a:buFont typeface="Wingdings" panose="05000000000000000000" pitchFamily="2" charset="2"/>
              <a:buChar char="q"/>
            </a:pPr>
            <a:r>
              <a:rPr lang="en-US" sz="1700" b="0" dirty="0">
                <a:solidFill>
                  <a:srgbClr val="FF0000"/>
                </a:solidFill>
                <a:latin typeface="+mn-lt"/>
              </a:rPr>
              <a:t>For M&amp;S, </a:t>
            </a:r>
            <a:r>
              <a:rPr lang="en-US" sz="1700" b="0" dirty="0" smtClean="0">
                <a:solidFill>
                  <a:srgbClr val="FF0000"/>
                </a:solidFill>
                <a:latin typeface="+mn-lt"/>
              </a:rPr>
              <a:t>in </a:t>
            </a:r>
            <a:r>
              <a:rPr lang="en-US" sz="1700" b="0" dirty="0">
                <a:solidFill>
                  <a:srgbClr val="FF0000"/>
                </a:solidFill>
                <a:latin typeface="+mn-lt"/>
              </a:rPr>
              <a:t>high driving risk </a:t>
            </a:r>
            <a:r>
              <a:rPr lang="en-US" sz="1700" b="0" dirty="0" smtClean="0">
                <a:solidFill>
                  <a:srgbClr val="FF0000"/>
                </a:solidFill>
                <a:latin typeface="+mn-lt"/>
              </a:rPr>
              <a:t>countries, installation of OBC on light vehicles</a:t>
            </a:r>
          </a:p>
          <a:p>
            <a:pPr marL="0" lvl="0" indent="0" algn="l">
              <a:spcAft>
                <a:spcPts val="600"/>
              </a:spcAft>
            </a:pPr>
            <a:r>
              <a:rPr lang="fr-FR" sz="1700" b="0" dirty="0" smtClean="0">
                <a:solidFill>
                  <a:srgbClr val="0070C0"/>
                </a:solidFill>
              </a:rPr>
              <a:t>New </a:t>
            </a:r>
            <a:r>
              <a:rPr lang="en-US" sz="1700" b="0" dirty="0" smtClean="0">
                <a:solidFill>
                  <a:srgbClr val="0070C0"/>
                </a:solidFill>
              </a:rPr>
              <a:t>PATROM more restrictive regarding own fleet and dedicated fleet vehicles' equipment in countries with moderate road risk.</a:t>
            </a:r>
          </a:p>
          <a:p>
            <a:pPr marL="285750" indent="-285750" algn="l">
              <a:spcAft>
                <a:spcPts val="600"/>
              </a:spcAft>
              <a:buFont typeface="Wingdings" panose="05000000000000000000" pitchFamily="2" charset="2"/>
              <a:buChar char="q"/>
            </a:pPr>
            <a:endParaRPr lang="en-US" sz="1700" b="0" dirty="0">
              <a:solidFill>
                <a:srgbClr val="FF0000"/>
              </a:solidFill>
              <a:latin typeface="+mn-lt"/>
            </a:endParaRPr>
          </a:p>
        </p:txBody>
      </p:sp>
    </p:spTree>
    <p:extLst>
      <p:ext uri="{BB962C8B-B14F-4D97-AF65-F5344CB8AC3E}">
        <p14:creationId xmlns:p14="http://schemas.microsoft.com/office/powerpoint/2010/main" val="37957716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sp>
        <p:nvSpPr>
          <p:cNvPr id="11" name="Espace réservé du texte 1"/>
          <p:cNvSpPr txBox="1">
            <a:spLocks/>
          </p:cNvSpPr>
          <p:nvPr/>
        </p:nvSpPr>
        <p:spPr>
          <a:xfrm>
            <a:off x="407368" y="548678"/>
            <a:ext cx="11161240" cy="5832649"/>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en-US" u="sng" dirty="0" smtClean="0">
                <a:solidFill>
                  <a:schemeClr val="tx1"/>
                </a:solidFill>
              </a:rPr>
              <a:t>Vehicle Management</a:t>
            </a:r>
            <a:endParaRPr lang="en-US" sz="900" dirty="0" smtClean="0">
              <a:solidFill>
                <a:schemeClr val="tx1"/>
              </a:solidFill>
            </a:endParaRPr>
          </a:p>
          <a:p>
            <a:pPr marL="0" indent="0" algn="l">
              <a:spcAft>
                <a:spcPts val="600"/>
              </a:spcAft>
            </a:pPr>
            <a:r>
              <a:rPr lang="en-US" sz="1800" dirty="0" smtClean="0">
                <a:solidFill>
                  <a:schemeClr val="tx1"/>
                </a:solidFill>
              </a:rPr>
              <a:t>Requirements 3.3.4 et 3.3.5 : Maintenance and Technical Inspections</a:t>
            </a:r>
          </a:p>
          <a:p>
            <a:pPr marL="285750" indent="-285750" algn="l">
              <a:spcAft>
                <a:spcPts val="600"/>
              </a:spcAft>
              <a:buFont typeface="Wingdings" panose="05000000000000000000" pitchFamily="2" charset="2"/>
              <a:buChar char="q"/>
            </a:pPr>
            <a:r>
              <a:rPr lang="en-US" sz="1700" b="0" dirty="0" smtClean="0">
                <a:solidFill>
                  <a:schemeClr val="tx1"/>
                </a:solidFill>
              </a:rPr>
              <a:t>The vehicles are serviced in accordance with the manufacturer's maintenance program and, at minimum, conform to the points outlined in the rule.</a:t>
            </a:r>
          </a:p>
          <a:p>
            <a:pPr marL="285750" indent="-285750" algn="l">
              <a:spcAft>
                <a:spcPts val="600"/>
              </a:spcAft>
              <a:buFont typeface="Wingdings" panose="05000000000000000000" pitchFamily="2" charset="2"/>
              <a:buChar char="q"/>
            </a:pPr>
            <a:r>
              <a:rPr lang="en-US" sz="1700" b="0" dirty="0" smtClean="0">
                <a:solidFill>
                  <a:schemeClr val="tx1"/>
                </a:solidFill>
              </a:rPr>
              <a:t>The vehicles must pass a technical inspection by an official dealer or an inspection body approved by the entity or affiliate and, at minimum, conform to the points outlined in the rule. In high driving risk countries the frequency of inspections is at least annual, and in other countries, the entity or affiliate may rely on national/provincial approval of the technical inspection bodies and on the periodicity defined within regulations  </a:t>
            </a:r>
          </a:p>
          <a:p>
            <a:pPr marL="285750" indent="-285750" algn="l">
              <a:spcAft>
                <a:spcPts val="600"/>
              </a:spcAft>
              <a:buFont typeface="Arial" panose="020B0604020202020204" pitchFamily="34" charset="0"/>
              <a:buChar char="•"/>
            </a:pPr>
            <a:endParaRPr lang="en-US" sz="1700" b="0" i="1" dirty="0" smtClean="0">
              <a:solidFill>
                <a:schemeClr val="tx1"/>
              </a:solidFill>
              <a:latin typeface="+mn-lt"/>
            </a:endParaRPr>
          </a:p>
          <a:p>
            <a:pPr marL="0" indent="0" algn="l">
              <a:spcAft>
                <a:spcPts val="600"/>
              </a:spcAft>
            </a:pPr>
            <a:r>
              <a:rPr lang="en-US" sz="1700" b="0" dirty="0" smtClean="0">
                <a:solidFill>
                  <a:srgbClr val="FF9900"/>
                </a:solidFill>
                <a:latin typeface="+mn-lt"/>
              </a:rPr>
              <a:t>For M&amp;S, precise the elements to inspect and the frequency of the technical inspection. </a:t>
            </a:r>
          </a:p>
        </p:txBody>
      </p:sp>
    </p:spTree>
    <p:extLst>
      <p:ext uri="{BB962C8B-B14F-4D97-AF65-F5344CB8AC3E}">
        <p14:creationId xmlns:p14="http://schemas.microsoft.com/office/powerpoint/2010/main" val="34622099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sp>
        <p:nvSpPr>
          <p:cNvPr id="11" name="Espace réservé du texte 1"/>
          <p:cNvSpPr txBox="1">
            <a:spLocks/>
          </p:cNvSpPr>
          <p:nvPr/>
        </p:nvSpPr>
        <p:spPr>
          <a:xfrm>
            <a:off x="407368" y="548678"/>
            <a:ext cx="11161240" cy="5832649"/>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US" u="sng" dirty="0" smtClean="0">
                <a:solidFill>
                  <a:schemeClr val="tx1"/>
                </a:solidFill>
              </a:rPr>
              <a:t>Journey Management</a:t>
            </a:r>
            <a:endParaRPr lang="en-US" sz="800" dirty="0" smtClean="0">
              <a:solidFill>
                <a:schemeClr val="tx1"/>
              </a:solidFill>
            </a:endParaRPr>
          </a:p>
          <a:p>
            <a:pPr marL="0" indent="0" algn="l">
              <a:spcAft>
                <a:spcPts val="600"/>
              </a:spcAft>
            </a:pPr>
            <a:endParaRPr lang="en-US" sz="300" dirty="0" smtClean="0">
              <a:solidFill>
                <a:schemeClr val="tx1"/>
              </a:solidFill>
            </a:endParaRPr>
          </a:p>
          <a:p>
            <a:pPr marL="0" indent="0" algn="l">
              <a:spcAft>
                <a:spcPts val="600"/>
              </a:spcAft>
            </a:pPr>
            <a:r>
              <a:rPr lang="en-US" sz="1800" dirty="0" smtClean="0">
                <a:solidFill>
                  <a:schemeClr val="tx1"/>
                </a:solidFill>
              </a:rPr>
              <a:t>Requirement 3.4.1 : Limits to Speed, Driving and Rest Times</a:t>
            </a:r>
          </a:p>
          <a:p>
            <a:pPr marL="285750" indent="-285750" algn="l">
              <a:spcAft>
                <a:spcPts val="600"/>
              </a:spcAft>
              <a:buFont typeface="Wingdings" panose="05000000000000000000" pitchFamily="2" charset="2"/>
              <a:buChar char="q"/>
            </a:pPr>
            <a:r>
              <a:rPr lang="en-US" sz="1700" b="0" dirty="0" smtClean="0">
                <a:solidFill>
                  <a:schemeClr val="tx1"/>
                </a:solidFill>
              </a:rPr>
              <a:t>Requirement to define speed limits by road type and by vehicle type is regulations are deemed insufficient in these areas. </a:t>
            </a:r>
          </a:p>
          <a:p>
            <a:pPr marL="285750" indent="-285750" algn="l">
              <a:spcAft>
                <a:spcPts val="600"/>
              </a:spcAft>
              <a:buFont typeface="Wingdings" panose="05000000000000000000" pitchFamily="2" charset="2"/>
              <a:buChar char="q"/>
            </a:pPr>
            <a:r>
              <a:rPr lang="en-US" sz="1700" b="0" dirty="0" smtClean="0">
                <a:solidFill>
                  <a:schemeClr val="tx1"/>
                </a:solidFill>
              </a:rPr>
              <a:t>Required break time of 10 minutes every 2 hours for light vehicles and a maximum daily driving time of 7 hours. </a:t>
            </a:r>
          </a:p>
          <a:p>
            <a:pPr marL="285750" indent="-285750" algn="l">
              <a:spcAft>
                <a:spcPts val="600"/>
              </a:spcAft>
              <a:buFont typeface="Wingdings" panose="05000000000000000000" pitchFamily="2" charset="2"/>
              <a:buChar char="q"/>
            </a:pPr>
            <a:r>
              <a:rPr lang="en-US" sz="1700" b="0" dirty="0" smtClean="0">
                <a:solidFill>
                  <a:schemeClr val="tx1"/>
                </a:solidFill>
              </a:rPr>
              <a:t>Requirement to define driving time, break time, daily and weekly rest time for heavy vehicles without exceeded the limits defined in the rule.</a:t>
            </a:r>
          </a:p>
          <a:p>
            <a:pPr marL="285750" indent="-285750" algn="l">
              <a:spcAft>
                <a:spcPts val="600"/>
              </a:spcAft>
              <a:buFont typeface="Wingdings" panose="05000000000000000000" pitchFamily="2" charset="2"/>
              <a:buChar char="q"/>
            </a:pPr>
            <a:r>
              <a:rPr lang="en-US" sz="1700" b="0" dirty="0" smtClean="0">
                <a:solidFill>
                  <a:schemeClr val="tx1"/>
                </a:solidFill>
              </a:rPr>
              <a:t>The definition of rules related to a possible prohibition of night driving.</a:t>
            </a:r>
          </a:p>
          <a:p>
            <a:pPr marL="0" indent="0" algn="l">
              <a:spcAft>
                <a:spcPts val="600"/>
              </a:spcAft>
            </a:pPr>
            <a:endParaRPr lang="en-US" sz="500" b="0" dirty="0" smtClean="0">
              <a:solidFill>
                <a:schemeClr val="tx1"/>
              </a:solidFill>
            </a:endParaRPr>
          </a:p>
          <a:p>
            <a:pPr marL="0" indent="0" algn="l">
              <a:spcBef>
                <a:spcPts val="600"/>
              </a:spcBef>
              <a:spcAft>
                <a:spcPts val="600"/>
              </a:spcAft>
            </a:pPr>
            <a:r>
              <a:rPr lang="en-US" sz="1800" dirty="0">
                <a:solidFill>
                  <a:schemeClr val="tx1"/>
                </a:solidFill>
              </a:rPr>
              <a:t>Requirement 3.4.2 </a:t>
            </a:r>
            <a:r>
              <a:rPr lang="en-US" sz="1800" dirty="0" smtClean="0">
                <a:solidFill>
                  <a:schemeClr val="tx1"/>
                </a:solidFill>
              </a:rPr>
              <a:t>: Monitoring Requirements for Speed, Driving and Rest Times using OBC for High Driving Risk Countries</a:t>
            </a:r>
            <a:endParaRPr lang="en-US" sz="500" b="0" dirty="0">
              <a:solidFill>
                <a:schemeClr val="tx1"/>
              </a:solidFill>
            </a:endParaRPr>
          </a:p>
          <a:p>
            <a:pPr marL="0" lvl="0" indent="0" algn="l">
              <a:spcAft>
                <a:spcPts val="600"/>
              </a:spcAft>
            </a:pPr>
            <a:endParaRPr lang="en-US" sz="500" b="0" dirty="0">
              <a:solidFill>
                <a:srgbClr val="FF9900"/>
              </a:solidFill>
            </a:endParaRPr>
          </a:p>
          <a:p>
            <a:pPr marL="0" indent="0" algn="l">
              <a:spcAft>
                <a:spcPts val="600"/>
              </a:spcAft>
            </a:pPr>
            <a:r>
              <a:rPr lang="en-US" sz="1700" b="0" dirty="0">
                <a:solidFill>
                  <a:srgbClr val="FF9900"/>
                </a:solidFill>
              </a:rPr>
              <a:t>Light Vehicles: most recommendations have been converted to requirements</a:t>
            </a:r>
          </a:p>
          <a:p>
            <a:pPr marL="0" indent="0" algn="l">
              <a:spcAft>
                <a:spcPts val="600"/>
              </a:spcAft>
            </a:pPr>
            <a:r>
              <a:rPr lang="en-US" sz="1700" b="0" dirty="0">
                <a:solidFill>
                  <a:srgbClr val="FF0000"/>
                </a:solidFill>
              </a:rPr>
              <a:t>Heavy Goods Vehicles: New with the exception of the </a:t>
            </a:r>
            <a:r>
              <a:rPr lang="en-US" sz="1700" b="0" dirty="0" smtClean="0">
                <a:solidFill>
                  <a:srgbClr val="FF0000"/>
                </a:solidFill>
              </a:rPr>
              <a:t>PATROM </a:t>
            </a:r>
            <a:r>
              <a:rPr lang="en-US" sz="1700" b="0" dirty="0">
                <a:solidFill>
                  <a:srgbClr val="FF0000"/>
                </a:solidFill>
              </a:rPr>
              <a:t>zone.</a:t>
            </a:r>
          </a:p>
          <a:p>
            <a:pPr marL="0" indent="0" algn="l">
              <a:spcAft>
                <a:spcPts val="600"/>
              </a:spcAft>
            </a:pPr>
            <a:r>
              <a:rPr lang="en-US" sz="1700" b="0" dirty="0">
                <a:solidFill>
                  <a:srgbClr val="0070C0"/>
                </a:solidFill>
              </a:rPr>
              <a:t>Night driving prohibited in high driving risk countries in the new PATROM</a:t>
            </a:r>
            <a:r>
              <a:rPr lang="fr-FR" sz="1700" b="0" dirty="0">
                <a:solidFill>
                  <a:srgbClr val="0070C0"/>
                </a:solidFill>
              </a:rPr>
              <a:t>.</a:t>
            </a:r>
            <a:endParaRPr lang="en-US" sz="1700" b="0" dirty="0">
              <a:solidFill>
                <a:schemeClr val="tx1"/>
              </a:solidFill>
            </a:endParaRPr>
          </a:p>
          <a:p>
            <a:pPr marL="0" indent="0" algn="l">
              <a:spcAft>
                <a:spcPts val="600"/>
              </a:spcAft>
            </a:pPr>
            <a:r>
              <a:rPr lang="en-US" sz="1700" b="0" i="1" dirty="0" smtClean="0">
                <a:solidFill>
                  <a:schemeClr val="tx1"/>
                </a:solidFill>
                <a:latin typeface="+mn-lt"/>
              </a:rPr>
              <a:t>Note :</a:t>
            </a:r>
          </a:p>
          <a:p>
            <a:pPr marL="285750" indent="-285750" algn="l">
              <a:spcAft>
                <a:spcPts val="600"/>
              </a:spcAft>
              <a:buFont typeface="Wingdings" panose="05000000000000000000" pitchFamily="2" charset="2"/>
              <a:buChar char="q"/>
            </a:pPr>
            <a:r>
              <a:rPr lang="en-US" sz="1700" b="0" i="1" dirty="0">
                <a:solidFill>
                  <a:schemeClr val="tx1"/>
                </a:solidFill>
              </a:rPr>
              <a:t>The requirements for driving time, break time, daily and weekly rest times already existed in European and North American rules for heavy vehicles. </a:t>
            </a:r>
          </a:p>
        </p:txBody>
      </p:sp>
    </p:spTree>
    <p:extLst>
      <p:ext uri="{BB962C8B-B14F-4D97-AF65-F5344CB8AC3E}">
        <p14:creationId xmlns:p14="http://schemas.microsoft.com/office/powerpoint/2010/main" val="6952403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sp>
        <p:nvSpPr>
          <p:cNvPr id="11" name="Espace réservé du texte 1"/>
          <p:cNvSpPr txBox="1">
            <a:spLocks/>
          </p:cNvSpPr>
          <p:nvPr/>
        </p:nvSpPr>
        <p:spPr>
          <a:xfrm>
            <a:off x="407368" y="548678"/>
            <a:ext cx="11161240" cy="5832649"/>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US" u="sng" dirty="0">
                <a:solidFill>
                  <a:schemeClr val="tx1"/>
                </a:solidFill>
              </a:rPr>
              <a:t>Journey Management</a:t>
            </a:r>
            <a:endParaRPr lang="en-US" sz="900" dirty="0">
              <a:solidFill>
                <a:schemeClr val="tx1"/>
              </a:solidFill>
            </a:endParaRPr>
          </a:p>
          <a:p>
            <a:pPr marL="0" indent="0" algn="l">
              <a:spcAft>
                <a:spcPts val="600"/>
              </a:spcAft>
            </a:pPr>
            <a:endParaRPr lang="fr-FR" sz="300" dirty="0" smtClean="0">
              <a:solidFill>
                <a:schemeClr val="tx1"/>
              </a:solidFill>
            </a:endParaRPr>
          </a:p>
          <a:p>
            <a:pPr marL="0" indent="0" algn="l">
              <a:spcAft>
                <a:spcPts val="600"/>
              </a:spcAft>
            </a:pPr>
            <a:r>
              <a:rPr lang="fr-FR" sz="1800" dirty="0" err="1">
                <a:solidFill>
                  <a:schemeClr val="tx1"/>
                </a:solidFill>
              </a:rPr>
              <a:t>Requirement</a:t>
            </a:r>
            <a:r>
              <a:rPr lang="fr-FR" sz="1800" dirty="0">
                <a:solidFill>
                  <a:schemeClr val="tx1"/>
                </a:solidFill>
              </a:rPr>
              <a:t> 3.4.3 </a:t>
            </a:r>
            <a:r>
              <a:rPr lang="fr-FR" sz="1800" dirty="0" smtClean="0">
                <a:solidFill>
                  <a:schemeClr val="tx1"/>
                </a:solidFill>
              </a:rPr>
              <a:t>: Journey management plans for </a:t>
            </a:r>
            <a:r>
              <a:rPr lang="en-US" sz="1800" dirty="0">
                <a:solidFill>
                  <a:schemeClr val="tx1"/>
                </a:solidFill>
              </a:rPr>
              <a:t>goods or collective transport in high driving risk </a:t>
            </a:r>
            <a:r>
              <a:rPr lang="en-US" sz="1800" dirty="0" smtClean="0">
                <a:solidFill>
                  <a:schemeClr val="tx1"/>
                </a:solidFill>
              </a:rPr>
              <a:t>countries</a:t>
            </a:r>
            <a:endParaRPr lang="fr-FR" sz="1800" dirty="0" smtClean="0">
              <a:solidFill>
                <a:schemeClr val="tx1"/>
              </a:solidFill>
            </a:endParaRPr>
          </a:p>
          <a:p>
            <a:pPr marL="285750" indent="-285750" algn="l">
              <a:spcAft>
                <a:spcPts val="600"/>
              </a:spcAft>
              <a:buFont typeface="Wingdings" panose="05000000000000000000" pitchFamily="2" charset="2"/>
              <a:buChar char="q"/>
            </a:pPr>
            <a:r>
              <a:rPr lang="fr-FR" sz="1700" b="0" dirty="0" smtClean="0">
                <a:solidFill>
                  <a:schemeClr val="tx1"/>
                </a:solidFill>
              </a:rPr>
              <a:t>For trips more over 150 </a:t>
            </a:r>
            <a:r>
              <a:rPr lang="fr-FR" sz="1700" b="0" dirty="0">
                <a:solidFill>
                  <a:schemeClr val="tx1"/>
                </a:solidFill>
              </a:rPr>
              <a:t>km </a:t>
            </a:r>
            <a:r>
              <a:rPr lang="fr-FR" sz="1700" b="0" dirty="0" smtClean="0">
                <a:solidFill>
                  <a:schemeClr val="tx1"/>
                </a:solidFill>
              </a:rPr>
              <a:t>or 3 </a:t>
            </a:r>
            <a:r>
              <a:rPr lang="fr-FR" sz="1700" b="0" dirty="0" err="1" smtClean="0">
                <a:solidFill>
                  <a:schemeClr val="tx1"/>
                </a:solidFill>
              </a:rPr>
              <a:t>hours</a:t>
            </a:r>
            <a:r>
              <a:rPr lang="fr-FR" sz="1700" b="0" dirty="0" smtClean="0">
                <a:solidFill>
                  <a:schemeClr val="tx1"/>
                </a:solidFill>
              </a:rPr>
              <a:t>.</a:t>
            </a:r>
            <a:endParaRPr lang="fr-FR" sz="1700" b="0" dirty="0">
              <a:solidFill>
                <a:schemeClr val="tx1"/>
              </a:solidFill>
            </a:endParaRPr>
          </a:p>
          <a:p>
            <a:pPr marL="285750" indent="-285750" algn="l">
              <a:spcAft>
                <a:spcPts val="600"/>
              </a:spcAft>
              <a:buFont typeface="Wingdings" panose="05000000000000000000" pitchFamily="2" charset="2"/>
              <a:buChar char="q"/>
            </a:pPr>
            <a:r>
              <a:rPr lang="fr-FR" sz="1700" b="0" dirty="0" smtClean="0">
                <a:solidFill>
                  <a:schemeClr val="tx1"/>
                </a:solidFill>
              </a:rPr>
              <a:t>Requirement to </a:t>
            </a:r>
            <a:r>
              <a:rPr lang="fr-FR" sz="1700" b="0" dirty="0" err="1" smtClean="0">
                <a:solidFill>
                  <a:schemeClr val="tx1"/>
                </a:solidFill>
              </a:rPr>
              <a:t>establish</a:t>
            </a:r>
            <a:r>
              <a:rPr lang="fr-FR" sz="1700" b="0" dirty="0" smtClean="0">
                <a:solidFill>
                  <a:schemeClr val="tx1"/>
                </a:solidFill>
              </a:rPr>
              <a:t> a </a:t>
            </a:r>
            <a:r>
              <a:rPr lang="fr-FR" sz="1700" b="0" dirty="0" err="1" smtClean="0">
                <a:solidFill>
                  <a:schemeClr val="tx1"/>
                </a:solidFill>
              </a:rPr>
              <a:t>journey</a:t>
            </a:r>
            <a:r>
              <a:rPr lang="fr-FR" sz="1700" b="0" dirty="0" smtClean="0">
                <a:solidFill>
                  <a:schemeClr val="tx1"/>
                </a:solidFill>
              </a:rPr>
              <a:t> management plan with the driver to </a:t>
            </a:r>
            <a:r>
              <a:rPr lang="fr-FR" sz="1700" b="0" dirty="0" err="1" smtClean="0">
                <a:solidFill>
                  <a:schemeClr val="tx1"/>
                </a:solidFill>
              </a:rPr>
              <a:t>define</a:t>
            </a:r>
            <a:r>
              <a:rPr lang="fr-FR" sz="1700" b="0" dirty="0" smtClean="0">
                <a:solidFill>
                  <a:schemeClr val="tx1"/>
                </a:solidFill>
              </a:rPr>
              <a:t> the </a:t>
            </a:r>
            <a:r>
              <a:rPr lang="fr-FR" sz="1700" b="0" dirty="0" err="1" smtClean="0">
                <a:solidFill>
                  <a:schemeClr val="tx1"/>
                </a:solidFill>
              </a:rPr>
              <a:t>planned</a:t>
            </a:r>
            <a:r>
              <a:rPr lang="fr-FR" sz="1700" b="0" dirty="0" smtClean="0">
                <a:solidFill>
                  <a:schemeClr val="tx1"/>
                </a:solidFill>
              </a:rPr>
              <a:t> </a:t>
            </a:r>
            <a:r>
              <a:rPr lang="fr-FR" sz="1700" b="0" dirty="0" err="1" smtClean="0">
                <a:solidFill>
                  <a:schemeClr val="tx1"/>
                </a:solidFill>
              </a:rPr>
              <a:t>itinerary</a:t>
            </a:r>
            <a:r>
              <a:rPr lang="fr-FR" sz="1700" b="0" dirty="0" smtClean="0">
                <a:solidFill>
                  <a:schemeClr val="tx1"/>
                </a:solidFill>
              </a:rPr>
              <a:t>, </a:t>
            </a:r>
            <a:r>
              <a:rPr lang="en-US" sz="1700" b="0" dirty="0">
                <a:solidFill>
                  <a:schemeClr val="tx1"/>
                </a:solidFill>
              </a:rPr>
              <a:t>driving time and breaks, locations of planned </a:t>
            </a:r>
            <a:r>
              <a:rPr lang="en-US" sz="1700" b="0" dirty="0" smtClean="0">
                <a:solidFill>
                  <a:schemeClr val="tx1"/>
                </a:solidFill>
              </a:rPr>
              <a:t>breaks, the main road hazards, the frequency of communications and specific instructions in the event of an incident. </a:t>
            </a:r>
            <a:endParaRPr lang="fr-FR" sz="1700" b="0" dirty="0" smtClean="0">
              <a:solidFill>
                <a:schemeClr val="tx1"/>
              </a:solidFill>
            </a:endParaRPr>
          </a:p>
          <a:p>
            <a:pPr marL="0" indent="0" algn="l">
              <a:spcBef>
                <a:spcPts val="1200"/>
              </a:spcBef>
              <a:spcAft>
                <a:spcPts val="600"/>
              </a:spcAft>
            </a:pPr>
            <a:r>
              <a:rPr lang="fr-FR" sz="1700" b="0" dirty="0" smtClean="0">
                <a:solidFill>
                  <a:srgbClr val="FF9900"/>
                </a:solidFill>
                <a:latin typeface="+mn-lt"/>
              </a:rPr>
              <a:t>New </a:t>
            </a:r>
            <a:r>
              <a:rPr lang="fr-FR" sz="1700" b="0" dirty="0" err="1" smtClean="0">
                <a:solidFill>
                  <a:srgbClr val="FF9900"/>
                </a:solidFill>
                <a:latin typeface="+mn-lt"/>
              </a:rPr>
              <a:t>except</a:t>
            </a:r>
            <a:r>
              <a:rPr lang="fr-FR" sz="1700" b="0" dirty="0" smtClean="0">
                <a:solidFill>
                  <a:srgbClr val="FF9900"/>
                </a:solidFill>
                <a:latin typeface="+mn-lt"/>
              </a:rPr>
              <a:t> for the PATROM zone where the requirement is </a:t>
            </a:r>
            <a:r>
              <a:rPr lang="fr-FR" sz="1700" b="0" dirty="0" err="1" smtClean="0">
                <a:solidFill>
                  <a:srgbClr val="FF9900"/>
                </a:solidFill>
                <a:latin typeface="+mn-lt"/>
              </a:rPr>
              <a:t>partially</a:t>
            </a:r>
            <a:r>
              <a:rPr lang="fr-FR" sz="1700" b="0" dirty="0" smtClean="0">
                <a:solidFill>
                  <a:srgbClr val="FF9900"/>
                </a:solidFill>
                <a:latin typeface="+mn-lt"/>
              </a:rPr>
              <a:t> in place.</a:t>
            </a:r>
            <a:endParaRPr lang="fr-FR" sz="1700" b="0" dirty="0">
              <a:solidFill>
                <a:srgbClr val="FF9900"/>
              </a:solidFill>
              <a:latin typeface="+mn-lt"/>
            </a:endParaRPr>
          </a:p>
        </p:txBody>
      </p:sp>
    </p:spTree>
    <p:extLst>
      <p:ext uri="{BB962C8B-B14F-4D97-AF65-F5344CB8AC3E}">
        <p14:creationId xmlns:p14="http://schemas.microsoft.com/office/powerpoint/2010/main" val="40024163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sp>
        <p:nvSpPr>
          <p:cNvPr id="11" name="Espace réservé du texte 1"/>
          <p:cNvSpPr txBox="1">
            <a:spLocks/>
          </p:cNvSpPr>
          <p:nvPr/>
        </p:nvSpPr>
        <p:spPr>
          <a:xfrm>
            <a:off x="407368" y="548678"/>
            <a:ext cx="11161240" cy="5832649"/>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1" algn="l">
              <a:spcAft>
                <a:spcPts val="600"/>
              </a:spcAft>
              <a:buNone/>
            </a:pPr>
            <a:r>
              <a:rPr lang="en-US" sz="2000" b="1" u="sng" dirty="0" smtClean="0">
                <a:solidFill>
                  <a:schemeClr val="tx1"/>
                </a:solidFill>
                <a:latin typeface="+mj-lt"/>
              </a:rPr>
              <a:t>Risk Analysis, Emergency Plan and Security Plan</a:t>
            </a:r>
          </a:p>
          <a:p>
            <a:pPr marL="0" indent="0" algn="l">
              <a:spcAft>
                <a:spcPts val="600"/>
              </a:spcAft>
            </a:pPr>
            <a:endParaRPr lang="en-US" sz="300" dirty="0" smtClean="0">
              <a:solidFill>
                <a:schemeClr val="tx1"/>
              </a:solidFill>
            </a:endParaRPr>
          </a:p>
          <a:p>
            <a:pPr marL="0" indent="0" algn="l">
              <a:spcAft>
                <a:spcPts val="600"/>
              </a:spcAft>
            </a:pPr>
            <a:r>
              <a:rPr lang="en-US" sz="1600" dirty="0" smtClean="0">
                <a:solidFill>
                  <a:schemeClr val="tx1"/>
                </a:solidFill>
              </a:rPr>
              <a:t>Requirement 3.5.1 : Road Risk Analysis</a:t>
            </a:r>
          </a:p>
          <a:p>
            <a:pPr marL="285750" indent="-285750" algn="l">
              <a:spcAft>
                <a:spcPts val="600"/>
              </a:spcAft>
              <a:buFont typeface="Wingdings" panose="05000000000000000000" pitchFamily="2" charset="2"/>
              <a:buChar char="q"/>
            </a:pPr>
            <a:r>
              <a:rPr lang="en-US" sz="1700" b="0" dirty="0" smtClean="0">
                <a:solidFill>
                  <a:schemeClr val="tx1"/>
                </a:solidFill>
              </a:rPr>
              <a:t>For high driving risk countries.</a:t>
            </a:r>
          </a:p>
          <a:p>
            <a:pPr marL="0" indent="0" algn="l">
              <a:spcBef>
                <a:spcPts val="600"/>
              </a:spcBef>
              <a:spcAft>
                <a:spcPts val="600"/>
              </a:spcAft>
            </a:pPr>
            <a:r>
              <a:rPr lang="en-US" sz="1600" dirty="0" smtClean="0">
                <a:solidFill>
                  <a:schemeClr val="tx1"/>
                </a:solidFill>
              </a:rPr>
              <a:t>Requirement 3.5.2 : Activity Risk Analysis</a:t>
            </a:r>
          </a:p>
          <a:p>
            <a:pPr marL="285750" indent="-285750" algn="l">
              <a:spcAft>
                <a:spcPts val="600"/>
              </a:spcAft>
              <a:buFont typeface="Wingdings" panose="05000000000000000000" pitchFamily="2" charset="2"/>
              <a:buChar char="q"/>
            </a:pPr>
            <a:r>
              <a:rPr lang="en-US" sz="1700" b="0" dirty="0" smtClean="0">
                <a:solidFill>
                  <a:schemeClr val="tx1"/>
                </a:solidFill>
              </a:rPr>
              <a:t>For all transport of dangerous goods.</a:t>
            </a:r>
          </a:p>
          <a:p>
            <a:pPr marL="285750" indent="-285750" algn="l">
              <a:spcAft>
                <a:spcPts val="600"/>
              </a:spcAft>
              <a:buFont typeface="Wingdings" panose="05000000000000000000" pitchFamily="2" charset="2"/>
              <a:buChar char="q"/>
            </a:pPr>
            <a:r>
              <a:rPr lang="en-US" sz="1700" b="0" dirty="0" smtClean="0">
                <a:solidFill>
                  <a:schemeClr val="tx1"/>
                </a:solidFill>
              </a:rPr>
              <a:t>For all transport of goods or collective transport in high driving risk countries.</a:t>
            </a:r>
          </a:p>
          <a:p>
            <a:pPr marL="0" indent="0" algn="l">
              <a:spcBef>
                <a:spcPts val="600"/>
              </a:spcBef>
              <a:spcAft>
                <a:spcPts val="600"/>
              </a:spcAft>
            </a:pPr>
            <a:r>
              <a:rPr lang="en-US" sz="1600" dirty="0" smtClean="0">
                <a:solidFill>
                  <a:schemeClr val="tx1"/>
                </a:solidFill>
              </a:rPr>
              <a:t>Requirement 3.5.3 : Emergency Plan</a:t>
            </a:r>
          </a:p>
          <a:p>
            <a:pPr marL="285750" indent="-285750" algn="l">
              <a:spcAft>
                <a:spcPts val="600"/>
              </a:spcAft>
              <a:buFont typeface="Wingdings" panose="05000000000000000000" pitchFamily="2" charset="2"/>
              <a:buChar char="q"/>
            </a:pPr>
            <a:r>
              <a:rPr lang="en-US" sz="1700" b="0" dirty="0" smtClean="0">
                <a:solidFill>
                  <a:schemeClr val="tx1"/>
                </a:solidFill>
              </a:rPr>
              <a:t>For all for heavy vehicle transport of dangerous goods and for collective transport in high driving risk countries.</a:t>
            </a:r>
          </a:p>
          <a:p>
            <a:pPr marL="0" indent="0" algn="l">
              <a:spcBef>
                <a:spcPts val="600"/>
              </a:spcBef>
              <a:spcAft>
                <a:spcPts val="600"/>
              </a:spcAft>
            </a:pPr>
            <a:r>
              <a:rPr lang="en-US" sz="1600" dirty="0" smtClean="0">
                <a:solidFill>
                  <a:schemeClr val="tx1"/>
                </a:solidFill>
              </a:rPr>
              <a:t>Requirement 3.5.4 : Security Plan  </a:t>
            </a:r>
            <a:r>
              <a:rPr lang="en-US" sz="1600" b="0" i="1" dirty="0" smtClean="0">
                <a:solidFill>
                  <a:schemeClr val="tx1"/>
                </a:solidFill>
              </a:rPr>
              <a:t>[in conjunction with the Security department]</a:t>
            </a:r>
          </a:p>
          <a:p>
            <a:pPr marL="285750" indent="-285750" algn="l">
              <a:spcAft>
                <a:spcPts val="600"/>
              </a:spcAft>
              <a:buFont typeface="Wingdings" panose="05000000000000000000" pitchFamily="2" charset="2"/>
              <a:buChar char="q"/>
            </a:pPr>
            <a:r>
              <a:rPr lang="en-US" sz="1700" b="0" dirty="0" smtClean="0">
                <a:solidFill>
                  <a:schemeClr val="tx1"/>
                </a:solidFill>
              </a:rPr>
              <a:t>For transport of tanks containing flammable or toxic substances in liquid, liquefied or gaseous forms.</a:t>
            </a:r>
          </a:p>
          <a:p>
            <a:pPr marL="0" indent="0" algn="l">
              <a:spcBef>
                <a:spcPts val="1200"/>
              </a:spcBef>
              <a:spcAft>
                <a:spcPts val="600"/>
              </a:spcAft>
            </a:pPr>
            <a:r>
              <a:rPr lang="en-US" sz="1700" b="0" dirty="0">
                <a:solidFill>
                  <a:srgbClr val="FF0000"/>
                </a:solidFill>
                <a:latin typeface="+mn-lt"/>
              </a:rPr>
              <a:t>N</a:t>
            </a:r>
            <a:r>
              <a:rPr lang="en-US" sz="1700" b="0" dirty="0" smtClean="0">
                <a:solidFill>
                  <a:srgbClr val="FF0000"/>
                </a:solidFill>
              </a:rPr>
              <a:t>ew except for the PATROM zone</a:t>
            </a:r>
            <a:r>
              <a:rPr lang="en-US" sz="1700" b="0" dirty="0" smtClean="0">
                <a:solidFill>
                  <a:srgbClr val="FF0000"/>
                </a:solidFill>
                <a:latin typeface="+mn-lt"/>
              </a:rPr>
              <a:t>.</a:t>
            </a:r>
          </a:p>
          <a:p>
            <a:pPr marL="0" indent="0" algn="l">
              <a:spcBef>
                <a:spcPts val="600"/>
              </a:spcBef>
              <a:spcAft>
                <a:spcPts val="600"/>
              </a:spcAft>
            </a:pPr>
            <a:r>
              <a:rPr lang="en-US" sz="1700" b="0" i="1" u="sng" dirty="0" smtClean="0">
                <a:solidFill>
                  <a:schemeClr val="tx1"/>
                </a:solidFill>
                <a:latin typeface="+mn-lt"/>
              </a:rPr>
              <a:t>Note</a:t>
            </a:r>
            <a:r>
              <a:rPr lang="en-US" sz="1700" b="0" i="1" dirty="0" smtClean="0">
                <a:solidFill>
                  <a:schemeClr val="tx1"/>
                </a:solidFill>
                <a:latin typeface="+mn-lt"/>
              </a:rPr>
              <a:t> : The implementation of a security plan is a regulation required by the ADR</a:t>
            </a:r>
            <a:endParaRPr lang="en-US" sz="1700" b="0" i="1" dirty="0">
              <a:solidFill>
                <a:schemeClr val="tx1"/>
              </a:solidFill>
              <a:latin typeface="+mn-lt"/>
            </a:endParaRPr>
          </a:p>
        </p:txBody>
      </p:sp>
    </p:spTree>
    <p:extLst>
      <p:ext uri="{BB962C8B-B14F-4D97-AF65-F5344CB8AC3E}">
        <p14:creationId xmlns:p14="http://schemas.microsoft.com/office/powerpoint/2010/main" val="3677742425"/>
      </p:ext>
    </p:extLst>
  </p:cSld>
  <p:clrMapOvr>
    <a:masterClrMapping/>
  </p:clrMapOvr>
  <p:timing>
    <p:tnLst>
      <p:par>
        <p:cTn id="1" dur="indefinite" restart="never" nodeType="tmRoot"/>
      </p:par>
    </p:tnLst>
  </p:timing>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B5C49A2737EFE41A99FEC662959F5ED" ma:contentTypeVersion="18" ma:contentTypeDescription="Crée un document." ma:contentTypeScope="" ma:versionID="2b2b34eeafd090be7f1ffe44bc7f44d6">
  <xsd:schema xmlns:xsd="http://www.w3.org/2001/XMLSchema" xmlns:xs="http://www.w3.org/2001/XMLSchema" xmlns:p="http://schemas.microsoft.com/office/2006/metadata/properties" xmlns:ns1="http://schemas.microsoft.com/sharepoint/v3" xmlns:ns2="34675de5-4563-4f28-8d82-4e698848548e" xmlns:ns3="6976bd83-f208-4589-bff3-a75963e94f6e" targetNamespace="http://schemas.microsoft.com/office/2006/metadata/properties" ma:root="true" ma:fieldsID="1a8a3c7b7f0f9623ea4ae34e4d64b0ff" ns1:_="" ns2:_="" ns3:_="">
    <xsd:import namespace="http://schemas.microsoft.com/sharepoint/v3"/>
    <xsd:import namespace="34675de5-4563-4f28-8d82-4e698848548e"/>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element ref="ns1:PublishingStartDate" minOccurs="0"/>
                <xsd:element ref="ns1:PublishingExpirationDate" minOccurs="0"/>
                <xsd:element ref="ns1:VariationsItemGroup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24"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internalName="PublishingStartDate">
      <xsd:simpleType>
        <xsd:restriction base="dms:Unknown"/>
      </xsd:simpleType>
    </xsd:element>
    <xsd:element name="PublishingExpirationDate" ma:index="25" nillable="true" ma:displayName="Date de fin de planification" ma:description="La colonne de site Date de fin de planification est créée par la fonctionnalité de publication. Elle permet de spécifier les date et heure auxquelles cette page n'apparaîtra plus aux visiteurs du site." ma:internalName="PublishingExpirationDate">
      <xsd:simpleType>
        <xsd:restriction base="dms:Unknown"/>
      </xsd:simpleType>
    </xsd:element>
    <xsd:element name="VariationsItemGroupID" ma:index="26" nillable="true" ma:displayName="ID de groupe d'éléments" ma:description="" ma:hidden="true" ma:internalName="VariationsItemGroupID">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4675de5-4563-4f28-8d82-4e698848548e"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wingCount xmlns="34675de5-4563-4f28-8d82-4e698848548e" xsi:nil="true"/>
    <RelevantLanguage xmlns="34675de5-4563-4f28-8d82-4e698848548e">1036;3082;1043;1031;2070</RelevantLanguage>
    <VariationGroupID xmlns="34675de5-4563-4f28-8d82-4e698848548e">beb4dd2c-91eb-4db3-8e1b-07a7f8774727</VariationGroupID>
    <ThematicID xmlns="34675de5-4563-4f28-8d82-4e698848548e">7285f05b-4f51-4e04-9a14-6c5d014a9ee8</ThematicID>
    <BranchTaxHTField0 xmlns="34675de5-4563-4f28-8d82-4e698848548e">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MetierTaxHTField0 xmlns="34675de5-4563-4f28-8d82-4e698848548e">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34675de5-4563-4f28-8d82-4e698848548e">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sItemGroupID xmlns="http://schemas.microsoft.com/sharepoint/v3">beff58f9-222f-4201-a51f-c20daadd5194</VariationsItemGroupID>
    <IsThematic xmlns="34675de5-4563-4f28-8d82-4e698848548e">true</IsThematic>
    <OrganizationStructureTaxHTField0 xmlns="34675de5-4563-4f28-8d82-4e698848548e">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SiteTaxHTField0 xmlns="34675de5-4563-4f28-8d82-4e698848548e">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PublishingExpirationDate xmlns="http://schemas.microsoft.com/sharepoint/v3" xsi:nil="true"/>
    <PublishingStartDate xmlns="http://schemas.microsoft.com/sharepoint/v3">2018-10-22T09:38:41+00:00</PublishingStartDate>
    <TaxCatchAll xmlns="6976bd83-f208-4589-bff3-a75963e94f6e">
      <Value>5</Value>
      <Value>4</Value>
      <Value>3</Value>
      <Value>2</Value>
      <Value>1</Value>
    </TaxCatchAll>
  </documentManagement>
</p:properties>
</file>

<file path=customXml/itemProps1.xml><?xml version="1.0" encoding="utf-8"?>
<ds:datastoreItem xmlns:ds="http://schemas.openxmlformats.org/officeDocument/2006/customXml" ds:itemID="{61F270F0-EC24-4674-9301-5B01982C75C9}">
  <ds:schemaRefs>
    <ds:schemaRef ds:uri="http://schemas.microsoft.com/sharepoint/v3/contenttype/forms"/>
  </ds:schemaRefs>
</ds:datastoreItem>
</file>

<file path=customXml/itemProps2.xml><?xml version="1.0" encoding="utf-8"?>
<ds:datastoreItem xmlns:ds="http://schemas.openxmlformats.org/officeDocument/2006/customXml" ds:itemID="{1DC8E44D-87C1-4A4F-8DA2-3CE48C8384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4675de5-4563-4f28-8d82-4e698848548e"/>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AC26BA1-78A3-453B-9FBD-D496DF888812}">
  <ds:schemaRef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6976bd83-f208-4589-bff3-a75963e94f6e"/>
    <ds:schemaRef ds:uri="http://schemas.microsoft.com/office/2006/documentManagement/types"/>
    <ds:schemaRef ds:uri="http://schemas.microsoft.com/office/infopath/2007/PartnerControls"/>
    <ds:schemaRef ds:uri="34675de5-4563-4f28-8d82-4e698848548e"/>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1232</Words>
  <Application>Microsoft Office PowerPoint</Application>
  <PresentationFormat>Grand écran</PresentationFormat>
  <Paragraphs>126</Paragraphs>
  <Slides>10</Slides>
  <Notes>9</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10</vt:i4>
      </vt:variant>
    </vt:vector>
  </HeadingPairs>
  <TitlesOfParts>
    <vt:vector size="15" baseType="lpstr">
      <vt:lpstr>Arial</vt:lpstr>
      <vt:lpstr>Calibri</vt:lpstr>
      <vt:lpstr>Helvetica</vt:lpstr>
      <vt:lpstr>Wingdings</vt:lpstr>
      <vt:lpstr/>
      <vt:lpstr>CR-GR-HSE-404 : Road Vehicle Driving Safety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WHERE FIND ADDITIONAL INFORMATION OR DOCUMENTATION?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Peter THEUNISSEN</cp:lastModifiedBy>
  <cp:revision>354</cp:revision>
  <cp:lastPrinted>2019-03-08T14:35:26Z</cp:lastPrinted>
  <dcterms:modified xsi:type="dcterms:W3CDTF">2019-03-13T09:57:12Z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0x010100AB5C49A2737EFE41A99FEC662959F5ED</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Site">
    <vt:lpwstr>3;#Tous les sites|26f15989-d479-4e08-b5e6-c4ab22359765</vt:lpwstr>
  </property>
  <property fmtid="{D5CDD505-2E9C-101B-9397-08002B2CF9AE}" pid="6" name="Country">
    <vt:lpwstr>4;#Tous les pays|de099b83-0153-463f-a92c-1666929f7084</vt:lpwstr>
  </property>
  <property fmtid="{D5CDD505-2E9C-101B-9397-08002B2CF9AE}" pid="7" name="Metier">
    <vt:lpwstr>5;#H3SEQ|1a49191b-7ec0-475b-ba04-e5bafe48b8b4</vt:lpwstr>
  </property>
</Properties>
</file>