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66" r:id="rId4"/>
    <p:sldId id="261" r:id="rId5"/>
    <p:sldId id="262" r:id="rId6"/>
    <p:sldId id="260" r:id="rId7"/>
    <p:sldId id="293" r:id="rId8"/>
    <p:sldId id="294" r:id="rId9"/>
    <p:sldId id="263" r:id="rId10"/>
    <p:sldId id="265" r:id="rId11"/>
    <p:sldId id="264" r:id="rId12"/>
    <p:sldId id="269" r:id="rId13"/>
    <p:sldId id="267" r:id="rId14"/>
    <p:sldId id="270" r:id="rId15"/>
    <p:sldId id="271" r:id="rId16"/>
    <p:sldId id="272" r:id="rId17"/>
    <p:sldId id="280" r:id="rId18"/>
    <p:sldId id="295" r:id="rId19"/>
    <p:sldId id="279" r:id="rId20"/>
    <p:sldId id="296" r:id="rId21"/>
    <p:sldId id="273" r:id="rId22"/>
    <p:sldId id="275" r:id="rId23"/>
    <p:sldId id="274" r:id="rId24"/>
    <p:sldId id="276" r:id="rId25"/>
    <p:sldId id="277" r:id="rId26"/>
    <p:sldId id="278" r:id="rId27"/>
    <p:sldId id="281" r:id="rId28"/>
    <p:sldId id="282" r:id="rId29"/>
    <p:sldId id="284" r:id="rId30"/>
    <p:sldId id="285" r:id="rId31"/>
    <p:sldId id="286" r:id="rId32"/>
    <p:sldId id="287" r:id="rId33"/>
    <p:sldId id="29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Martin" initials="V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  <a:srgbClr val="3876AF"/>
    <a:srgbClr val="133C75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0" autoAdjust="0"/>
    <p:restoredTop sz="94918" autoAdjust="0"/>
  </p:normalViewPr>
  <p:slideViewPr>
    <p:cSldViewPr snapToObjects="1">
      <p:cViewPr>
        <p:scale>
          <a:sx n="75" d="100"/>
          <a:sy n="75" d="100"/>
        </p:scale>
        <p:origin x="-276" y="-72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58452F3-B184-B24D-9347-CD7EFE89F03D}" type="datetimeFigureOut">
              <a:rPr lang="fr-FR" altLang="fr-FR"/>
              <a:pPr/>
              <a:t>23/06/2017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F794C195-0D55-594A-A35D-BB7E7D16DFC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8870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F6AA4357-725A-534D-BC47-B1196B6D6207}" type="datetimeFigureOut">
              <a:rPr lang="fr-FR" altLang="fr-FR"/>
              <a:pPr/>
              <a:t>23/06/2017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3DCA9AD-7BBE-484A-AA4E-840189C18E2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8425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/>
            <a:endParaRPr lang="it" altLang="fr-FR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fld id="{5987F871-6E0F-E54B-A23B-0EC24624AF18}" type="slidenum">
              <a:rPr>
                <a:latin typeface="Calibri" charset="0"/>
              </a:rPr>
              <a:pPr/>
              <a:t>2</a:t>
            </a:fld>
            <a:endParaRPr lang="it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7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6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172999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nostri sensi possono essere alterati da un insieme di interferenze, che possono essere: 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L'assuefazione, ci si abitua ad una situazione a rischio quando è ricorrente, finisce per diventare normale e vi non si presta più attenzione.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distrazione, ad esempio, quando non si fa attenzione a cosa si fa perché si è distratti da un evento che ha luogo vicino a noi (colpo di martello sul dito). O invece quando si è concentrati su un compito che ci impedisce di vedere cosa ci circonda.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saturazione, quando ci sono troppe informazioni da gestire e il nostro cervello non è più in grado di seguirle.</a:t>
            </a:r>
          </a:p>
          <a:p>
            <a:pPr marL="171450" indent="-171450" algn="l" rtl="0">
              <a:buFont typeface="Arial" charset="0"/>
              <a:buChar char="•"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 stress crea una reazione fisiologica che tende a chiuderci nelle nostre sensazioni e a renderci permeabile a ciò che ci circonda.</a:t>
            </a:r>
            <a:r>
              <a:rPr lang="it" b="0" i="0" u="none" baseline="0">
                <a:effectLst/>
              </a:rPr>
              <a:t> </a:t>
            </a:r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11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154985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segnale debole è dunque qualcosa che vedete ma che non percepite direttamente come evento dalle possibili conseguenze. </a:t>
            </a:r>
          </a:p>
          <a:p>
            <a:pPr algn="l" rtl="0"/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siete certamente già detti dopo un evento significativo: "Mi era sembrato di aver notato qualcosa ma sul momento, non ho reagito!". Avevate percepito uno o più segnali deboli ma non lo avete analizzato, non sono stati considerati nell'azione che è seguita.</a:t>
            </a:r>
          </a:p>
          <a:p>
            <a:pPr algn="l" rtl="0"/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l" rtl="0"/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segnali deboli sono facili da individuare quando non si è coinvolti (durante le visite, di audit, ecc.), ma la sfida consiste nell’identificarli nelle proprie attività: la concentrazione sul compito da svolgere, la stanchezza, lo stress… sono tutti fattori che ci impediscono di analizzare la situazione correttamente. </a:t>
            </a:r>
            <a:endParaRPr lang="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14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1563762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Queste scorciatoie che creiamo con l’esperienza e incosciamente, sono utili per una parte delle azioni che conduciamo, sono riflessi che ci permettono di risolvere i problemi semplici della vita quotidiana rapidamente. Ma per situazioni complesse sono fonti d'errore, soprattutto quando occorre valutare la situazione (raccogliere i fatti).</a:t>
            </a:r>
          </a:p>
          <a:p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19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65088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Oltre alla ricerca delle conseguenze immediate, certe e positive, altri fattori possono spingerci a rischiare, l'assunzione del rischio può anche essere socialmente riconosciuta in caso di successo.</a:t>
            </a:r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23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16708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L'ambiente dove agiscono i due attori della comunicazione può avere effetti sulla comprensione del messaggio. (Si può ricordare l'esempio del volo Air France visto poco prima).</a:t>
            </a:r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30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1092556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La metacomunicazione è un'informazione ulteriore rispetto alle sole parole.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Supporta il messaggio che si vuole fare passare. Per essere efficace, occorra assicurarsi che l’interlocutore vi veda. È una delle ragioni per le quali, per i messaggi importanti, è sempre preferibile comunicare faccia a faccia piuttosto che per posta elettronica o telefono.</a:t>
            </a:r>
          </a:p>
          <a:p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31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91991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3DCA9AD-7BBE-484A-AA4E-840189C18E25}" type="slidenum">
              <a:rPr/>
              <a:pPr/>
              <a:t>33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839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9904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BACD1F-17D0-D44C-9ABD-5458E5043F7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921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57FAC7F-35F1-4545-955D-AC0E4B40091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24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790189-416C-E549-83DE-8B3BF5286D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554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4EA62F-83BB-1849-8168-91EB5A895F9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217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17431EA-86AC-E446-939D-13E5E3082C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176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B51B9C6-944E-254E-8C18-D906B973B8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59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E55F1A9-B3F6-C24D-A480-B8A43E78BE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560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D0FAB3-6634-7C44-82E8-F2CAE2B0DDC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59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31B95C-2366-9044-B55E-DF1E56A5A3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02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+mn-lt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fr-FR" smtClean="0"/>
              <a:t>Kit intégration H3SE - TCT 4.1 – Facteurs Humains, Signaux faibles et Communication – V0.1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A8094584-D55C-694C-A139-3EC38BD4319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i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Fattori umani, Segnali deboli e Comunicazione</a:t>
            </a: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it" b="0" i="0" u="none" baseline="0">
                <a:cs typeface="Arial" charset="0"/>
              </a:rPr>
              <a:t>Kit di inserimento H3SE</a:t>
            </a:r>
          </a:p>
          <a:p>
            <a:pPr algn="l" rtl="0" eaLnBrk="1" hangingPunct="1"/>
            <a:r>
              <a:rPr lang="it" b="0" i="0" u="none" baseline="0">
                <a:cs typeface="Arial" charset="0"/>
              </a:rPr>
              <a:t>Modulo TCT 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La percezione dei rischi è basata sulla ricezione ed il trattamento di segnali (2/2)</a:t>
            </a:r>
            <a:endParaRPr lang="it" dirty="0"/>
          </a:p>
        </p:txBody>
      </p:sp>
      <p:sp>
        <p:nvSpPr>
          <p:cNvPr id="2457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11188" y="1773238"/>
            <a:ext cx="3611562" cy="2087562"/>
          </a:xfrm>
        </p:spPr>
        <p:txBody>
          <a:bodyPr/>
          <a:lstStyle/>
          <a:p>
            <a:pPr marL="0" indent="0" algn="l" rtl="0" eaLnBrk="1" hangingPunct="1">
              <a:buFont typeface="Lucida Grande" charset="0"/>
              <a:buNone/>
            </a:pPr>
            <a:r>
              <a:rPr lang="it" b="1" i="0" u="none" baseline="0">
                <a:solidFill>
                  <a:srgbClr val="A90025"/>
                </a:solidFill>
                <a:cs typeface="Arial" charset="0"/>
              </a:rPr>
              <a:t>I segnali esterni sono catturati dai nostri 5 sensi </a:t>
            </a:r>
          </a:p>
          <a:p>
            <a:pPr marL="0" indent="0" algn="l" rtl="0" eaLnBrk="1" hangingPunct="1"/>
            <a:endParaRPr lang="it" altLang="fr-FR">
              <a:cs typeface="Arial" charset="0"/>
            </a:endParaRPr>
          </a:p>
        </p:txBody>
      </p:sp>
      <p:sp>
        <p:nvSpPr>
          <p:cNvPr id="2458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C20E577-2333-B245-AFE7-5DA05918E52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4581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08275"/>
            <a:ext cx="29448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750" y="1700213"/>
            <a:ext cx="3683000" cy="38893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4816475" y="3152775"/>
            <a:ext cx="3514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it" sz="2000" b="0" i="0" u="none" baseline="0">
                <a:latin typeface="Calibri" charset="0"/>
              </a:rPr>
              <a:t>... possono essere reali o meno</a:t>
            </a:r>
            <a:r>
              <a:rPr lang="it" sz="2000">
                <a:latin typeface="Calibri" charset="0"/>
              </a:rPr>
              <a:t/>
            </a:r>
            <a:br>
              <a:rPr lang="it" sz="2000">
                <a:latin typeface="Calibri" charset="0"/>
              </a:rPr>
            </a:br>
            <a:r>
              <a:rPr lang="it" sz="2000" b="0" i="0" u="none" baseline="0">
                <a:latin typeface="Calibri,Bold" charset="0"/>
              </a:rPr>
              <a:t>... </a:t>
            </a:r>
            <a:r>
              <a:rPr lang="it" sz="2000" b="0" i="0" u="none" baseline="0">
                <a:latin typeface="Calibri" charset="0"/>
              </a:rPr>
              <a:t>possono tradursi in rischi potenziali </a:t>
            </a:r>
            <a:endParaRPr lang="it" altLang="fr-FR" sz="2000" dirty="0"/>
          </a:p>
        </p:txBody>
      </p:sp>
      <p:sp>
        <p:nvSpPr>
          <p:cNvPr id="24584" name="Espace réservé du texte 2"/>
          <p:cNvSpPr txBox="1">
            <a:spLocks/>
          </p:cNvSpPr>
          <p:nvPr/>
        </p:nvSpPr>
        <p:spPr bwMode="auto">
          <a:xfrm>
            <a:off x="4748213" y="1789113"/>
            <a:ext cx="3609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1258888" indent="-180975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17160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1732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26304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0876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 eaLnBrk="1" hangingPunct="1">
              <a:buFont typeface="Lucida Grande" charset="0"/>
              <a:buNone/>
            </a:pPr>
            <a:r>
              <a:rPr lang="it" b="1" i="0" u="none" baseline="0">
                <a:solidFill>
                  <a:srgbClr val="A90025"/>
                </a:solidFill>
              </a:rPr>
              <a:t>Questi segnali…</a:t>
            </a:r>
            <a:endParaRPr lang="it" altLang="fr-FR" b="1">
              <a:solidFill>
                <a:srgbClr val="A90025"/>
              </a:solidFill>
            </a:endParaRPr>
          </a:p>
          <a:p>
            <a:pPr algn="l" rtl="0" eaLnBrk="1" hangingPunct="1"/>
            <a:endParaRPr lang="it" altLang="fr-FR"/>
          </a:p>
        </p:txBody>
      </p:sp>
      <p:sp>
        <p:nvSpPr>
          <p:cNvPr id="13" name="Rectangle 12"/>
          <p:cNvSpPr/>
          <p:nvPr/>
        </p:nvSpPr>
        <p:spPr>
          <a:xfrm>
            <a:off x="4684713" y="1700213"/>
            <a:ext cx="3683000" cy="38893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14" name="Flèche vers la droite 13"/>
          <p:cNvSpPr/>
          <p:nvPr/>
        </p:nvSpPr>
        <p:spPr>
          <a:xfrm>
            <a:off x="4287838" y="3336925"/>
            <a:ext cx="360362" cy="6477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84713" y="4922838"/>
            <a:ext cx="3683000" cy="895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25602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it" b="1" i="0" u="none" baseline="0"/>
              <a:t>Come fenomeno neurologico, la percezione può essere alterata </a:t>
            </a:r>
            <a:r>
              <a:rPr lang="it"/>
              <a:t/>
            </a:r>
            <a:br>
              <a:rPr lang="it"/>
            </a:br>
            <a:endParaRPr lang="it" altLang="fr-FR" dirty="0"/>
          </a:p>
        </p:txBody>
      </p:sp>
      <p:sp>
        <p:nvSpPr>
          <p:cNvPr id="2560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C2FA28E-DEB5-E044-8F34-39F8719B7F9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5605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11188" y="1498600"/>
            <a:ext cx="3611562" cy="2087563"/>
          </a:xfrm>
        </p:spPr>
        <p:txBody>
          <a:bodyPr/>
          <a:lstStyle/>
          <a:p>
            <a:pPr marL="0" indent="0" algn="l" rtl="0" eaLnBrk="1" hangingPunct="1">
              <a:buFont typeface="Lucida Grande" charset="0"/>
              <a:buNone/>
            </a:pPr>
            <a:r>
              <a:rPr lang="it" b="1" i="0" u="none" baseline="0">
                <a:solidFill>
                  <a:srgbClr val="A90025"/>
                </a:solidFill>
                <a:cs typeface="Arial" charset="0"/>
              </a:rPr>
              <a:t>I segnali esterni sono catturati dai nostri 5 sensi </a:t>
            </a:r>
          </a:p>
          <a:p>
            <a:pPr algn="l" rtl="0" eaLnBrk="1" hangingPunct="1"/>
            <a:r>
              <a:rPr lang="it" sz="1600" b="0" i="0" u="none" baseline="0">
                <a:cs typeface="Arial" charset="0"/>
              </a:rPr>
              <a:t>Si possono verificare interferenze tra i segnali esterni ed il cervello </a:t>
            </a:r>
          </a:p>
          <a:p>
            <a:pPr algn="l" rtl="0" eaLnBrk="1" hangingPunct="1"/>
            <a:r>
              <a:rPr lang="it" sz="1600" b="0" i="0" u="none" baseline="0">
                <a:cs typeface="Arial" charset="0"/>
              </a:rPr>
              <a:t>In questo caso, il cervello non elabora più correttamente l'informazione </a:t>
            </a:r>
          </a:p>
          <a:p>
            <a:pPr marL="0" indent="0" algn="l" rtl="0" eaLnBrk="1" hangingPunct="1"/>
            <a:endParaRPr lang="it" altLang="fr-FR" dirty="0">
              <a:cs typeface="Arial" charset="0"/>
            </a:endParaRPr>
          </a:p>
          <a:p>
            <a:pPr marL="0" indent="0" algn="l" rtl="0" eaLnBrk="1" hangingPunct="1"/>
            <a:endParaRPr lang="it" altLang="fr-FR" dirty="0">
              <a:solidFill>
                <a:srgbClr val="A90025"/>
              </a:solidFill>
              <a:cs typeface="Arial" charset="0"/>
            </a:endParaRPr>
          </a:p>
          <a:p>
            <a:pPr marL="0" indent="0" algn="l" rtl="0" eaLnBrk="1" hangingPunct="1"/>
            <a:endParaRPr lang="it" altLang="fr-FR" dirty="0"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750" y="1425575"/>
            <a:ext cx="3683000" cy="439261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5364163" y="2465388"/>
            <a:ext cx="17764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it" sz="2000" b="0" i="0" u="none" baseline="0">
                <a:latin typeface="Calibri" charset="0"/>
              </a:rPr>
              <a:t>Assuefazione</a:t>
            </a:r>
          </a:p>
          <a:p>
            <a:pPr algn="l" rtl="0" eaLnBrk="1" hangingPunct="1"/>
            <a:endParaRPr lang="it" altLang="fr-FR" sz="2000">
              <a:latin typeface="Calibri" charset="0"/>
            </a:endParaRPr>
          </a:p>
          <a:p>
            <a:pPr algn="l" rtl="0" eaLnBrk="1" hangingPunct="1"/>
            <a:r>
              <a:rPr lang="it" sz="2000" b="0" i="0" u="none" baseline="0">
                <a:latin typeface="Calibri" charset="0"/>
              </a:rPr>
              <a:t>Distrazione</a:t>
            </a:r>
          </a:p>
          <a:p>
            <a:pPr algn="l" rtl="0" eaLnBrk="1" hangingPunct="1"/>
            <a:endParaRPr lang="it" altLang="fr-FR" sz="2000">
              <a:latin typeface="Calibri" charset="0"/>
            </a:endParaRPr>
          </a:p>
          <a:p>
            <a:pPr algn="l" rtl="0" eaLnBrk="1" hangingPunct="1"/>
            <a:r>
              <a:rPr lang="it" sz="2000" b="0" i="0" u="none" baseline="0">
                <a:latin typeface="Calibri" charset="0"/>
              </a:rPr>
              <a:t>Saturazione</a:t>
            </a:r>
          </a:p>
          <a:p>
            <a:pPr algn="l" rtl="0" eaLnBrk="1" hangingPunct="1"/>
            <a:endParaRPr lang="it" altLang="fr-FR" sz="2000">
              <a:latin typeface="Calibri" charset="0"/>
            </a:endParaRPr>
          </a:p>
          <a:p>
            <a:pPr algn="l" rtl="0" eaLnBrk="1" hangingPunct="1"/>
            <a:r>
              <a:rPr lang="it" sz="2000" b="0" i="0" u="none" baseline="0">
                <a:latin typeface="Calibri" charset="0"/>
              </a:rPr>
              <a:t>Stress</a:t>
            </a:r>
            <a:endParaRPr lang="it" altLang="fr-FR" sz="2000"/>
          </a:p>
        </p:txBody>
      </p:sp>
      <p:sp>
        <p:nvSpPr>
          <p:cNvPr id="25608" name="Espace réservé du texte 2"/>
          <p:cNvSpPr txBox="1">
            <a:spLocks/>
          </p:cNvSpPr>
          <p:nvPr/>
        </p:nvSpPr>
        <p:spPr bwMode="auto">
          <a:xfrm>
            <a:off x="4748213" y="1514475"/>
            <a:ext cx="3609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1258888" indent="-180975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17160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1732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26304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0876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 eaLnBrk="1" hangingPunct="1">
              <a:buFont typeface="Lucida Grande" charset="0"/>
              <a:buNone/>
            </a:pPr>
            <a:r>
              <a:rPr lang="it" b="1" i="0" u="none" baseline="0">
                <a:solidFill>
                  <a:srgbClr val="A90025"/>
                </a:solidFill>
              </a:rPr>
              <a:t>Queste interferenze possono provenire da varie fonti</a:t>
            </a:r>
            <a:endParaRPr lang="it" altLang="fr-FR"/>
          </a:p>
        </p:txBody>
      </p:sp>
      <p:sp>
        <p:nvSpPr>
          <p:cNvPr id="11" name="Rectangle 10"/>
          <p:cNvSpPr/>
          <p:nvPr/>
        </p:nvSpPr>
        <p:spPr>
          <a:xfrm>
            <a:off x="4684713" y="1425575"/>
            <a:ext cx="3683000" cy="33845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endParaRPr lang="it" altLang="fr-FR">
              <a:solidFill>
                <a:srgbClr val="FFFFFF"/>
              </a:solidFill>
            </a:endParaRPr>
          </a:p>
        </p:txBody>
      </p:sp>
      <p:sp>
        <p:nvSpPr>
          <p:cNvPr id="12" name="Flèche vers la droite 11"/>
          <p:cNvSpPr/>
          <p:nvPr/>
        </p:nvSpPr>
        <p:spPr>
          <a:xfrm>
            <a:off x="4279900" y="3024188"/>
            <a:ext cx="360363" cy="64928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endParaRPr lang="it" altLang="fr-FR">
              <a:solidFill>
                <a:srgbClr val="FFFFFF"/>
              </a:solidFill>
            </a:endParaRPr>
          </a:p>
        </p:txBody>
      </p:sp>
      <p:pic>
        <p:nvPicPr>
          <p:cNvPr id="25611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657600"/>
            <a:ext cx="236855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2" name="Grouper 15"/>
          <p:cNvGrpSpPr>
            <a:grpSpLocks/>
          </p:cNvGrpSpPr>
          <p:nvPr/>
        </p:nvGrpSpPr>
        <p:grpSpPr bwMode="auto">
          <a:xfrm>
            <a:off x="4945063" y="2493963"/>
            <a:ext cx="400050" cy="395287"/>
            <a:chOff x="4747672" y="2816932"/>
            <a:chExt cx="400392" cy="396044"/>
          </a:xfrm>
        </p:grpSpPr>
        <p:sp>
          <p:nvSpPr>
            <p:cNvPr id="14" name="Ellipse 13"/>
            <p:cNvSpPr/>
            <p:nvPr/>
          </p:nvSpPr>
          <p:spPr>
            <a:xfrm>
              <a:off x="4747672" y="2816932"/>
              <a:ext cx="400392" cy="3960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endParaRPr lang="it" altLang="fr-FR">
                <a:solidFill>
                  <a:srgbClr val="FFFFFF"/>
                </a:solidFill>
              </a:endParaRPr>
            </a:p>
          </p:txBody>
        </p:sp>
        <p:sp>
          <p:nvSpPr>
            <p:cNvPr id="25625" name="ZoneTexte 14"/>
            <p:cNvSpPr txBox="1">
              <a:spLocks noChangeArrowheads="1"/>
            </p:cNvSpPr>
            <p:nvPr/>
          </p:nvSpPr>
          <p:spPr bwMode="auto">
            <a:xfrm>
              <a:off x="4791415" y="284272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it" b="0" i="0" u="none" baseline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613" name="Grouper 16"/>
          <p:cNvGrpSpPr>
            <a:grpSpLocks/>
          </p:cNvGrpSpPr>
          <p:nvPr/>
        </p:nvGrpSpPr>
        <p:grpSpPr bwMode="auto">
          <a:xfrm>
            <a:off x="4945063" y="3089275"/>
            <a:ext cx="400050" cy="395288"/>
            <a:chOff x="4747672" y="2816932"/>
            <a:chExt cx="400392" cy="396044"/>
          </a:xfrm>
        </p:grpSpPr>
        <p:sp>
          <p:nvSpPr>
            <p:cNvPr id="18" name="Ellipse 17"/>
            <p:cNvSpPr/>
            <p:nvPr/>
          </p:nvSpPr>
          <p:spPr>
            <a:xfrm>
              <a:off x="4747672" y="2816932"/>
              <a:ext cx="400392" cy="3960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endParaRPr lang="it" altLang="fr-FR">
                <a:solidFill>
                  <a:srgbClr val="FFFFFF"/>
                </a:solidFill>
              </a:endParaRPr>
            </a:p>
          </p:txBody>
        </p:sp>
        <p:sp>
          <p:nvSpPr>
            <p:cNvPr id="25623" name="ZoneTexte 18"/>
            <p:cNvSpPr txBox="1">
              <a:spLocks noChangeArrowheads="1"/>
            </p:cNvSpPr>
            <p:nvPr/>
          </p:nvSpPr>
          <p:spPr bwMode="auto">
            <a:xfrm>
              <a:off x="4791415" y="284272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it" b="0" i="0" u="none" baseline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5614" name="Grouper 19"/>
          <p:cNvGrpSpPr>
            <a:grpSpLocks/>
          </p:cNvGrpSpPr>
          <p:nvPr/>
        </p:nvGrpSpPr>
        <p:grpSpPr bwMode="auto">
          <a:xfrm>
            <a:off x="4945063" y="3684588"/>
            <a:ext cx="400050" cy="396875"/>
            <a:chOff x="4747672" y="2816932"/>
            <a:chExt cx="400392" cy="396044"/>
          </a:xfrm>
        </p:grpSpPr>
        <p:sp>
          <p:nvSpPr>
            <p:cNvPr id="21" name="Ellipse 20"/>
            <p:cNvSpPr/>
            <p:nvPr/>
          </p:nvSpPr>
          <p:spPr>
            <a:xfrm>
              <a:off x="4747672" y="2816932"/>
              <a:ext cx="400392" cy="3960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endParaRPr lang="it" altLang="fr-FR">
                <a:solidFill>
                  <a:srgbClr val="FFFFFF"/>
                </a:solidFill>
              </a:endParaRPr>
            </a:p>
          </p:txBody>
        </p:sp>
        <p:sp>
          <p:nvSpPr>
            <p:cNvPr id="25621" name="ZoneTexte 21"/>
            <p:cNvSpPr txBox="1">
              <a:spLocks noChangeArrowheads="1"/>
            </p:cNvSpPr>
            <p:nvPr/>
          </p:nvSpPr>
          <p:spPr bwMode="auto">
            <a:xfrm>
              <a:off x="4791415" y="284272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it" b="0" i="0" u="none" baseline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5615" name="Grouper 22"/>
          <p:cNvGrpSpPr>
            <a:grpSpLocks/>
          </p:cNvGrpSpPr>
          <p:nvPr/>
        </p:nvGrpSpPr>
        <p:grpSpPr bwMode="auto">
          <a:xfrm>
            <a:off x="4945063" y="4279900"/>
            <a:ext cx="400050" cy="396875"/>
            <a:chOff x="4747672" y="2816932"/>
            <a:chExt cx="400392" cy="396044"/>
          </a:xfrm>
        </p:grpSpPr>
        <p:sp>
          <p:nvSpPr>
            <p:cNvPr id="24" name="Ellipse 23"/>
            <p:cNvSpPr/>
            <p:nvPr/>
          </p:nvSpPr>
          <p:spPr>
            <a:xfrm>
              <a:off x="4747672" y="2816932"/>
              <a:ext cx="400392" cy="39604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 eaLnBrk="1" hangingPunct="1"/>
              <a:endParaRPr lang="it" altLang="fr-FR">
                <a:solidFill>
                  <a:srgbClr val="FFFFFF"/>
                </a:solidFill>
              </a:endParaRPr>
            </a:p>
          </p:txBody>
        </p:sp>
        <p:sp>
          <p:nvSpPr>
            <p:cNvPr id="25619" name="ZoneTexte 24"/>
            <p:cNvSpPr txBox="1">
              <a:spLocks noChangeArrowheads="1"/>
            </p:cNvSpPr>
            <p:nvPr/>
          </p:nvSpPr>
          <p:spPr bwMode="auto">
            <a:xfrm>
              <a:off x="4791415" y="284272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it" b="0" i="0" u="none" baseline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128781" y="2618680"/>
            <a:ext cx="119444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eaLnBrk="1" hangingPunct="1">
              <a:defRPr/>
            </a:pPr>
            <a:r>
              <a:rPr lang="it" sz="12000" b="1" i="0" u="none" baseline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25617" name="ZoneTexte 27"/>
          <p:cNvSpPr txBox="1">
            <a:spLocks noChangeArrowheads="1"/>
          </p:cNvSpPr>
          <p:nvPr/>
        </p:nvSpPr>
        <p:spPr bwMode="auto">
          <a:xfrm>
            <a:off x="4665663" y="5030788"/>
            <a:ext cx="3721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it" b="1" i="0" u="none" baseline="0">
                <a:solidFill>
                  <a:srgbClr val="A90025"/>
                </a:solidFill>
              </a:rPr>
              <a:t>L'uomo ha una percezione dei rischi soggettiva ed irregolare </a:t>
            </a:r>
          </a:p>
          <a:p>
            <a:pPr algn="l" rtl="0" eaLnBrk="1" hangingPunct="1"/>
            <a:endParaRPr lang="it" altLang="fr-FR">
              <a:solidFill>
                <a:srgbClr val="A90025"/>
              </a:solidFill>
            </a:endParaRPr>
          </a:p>
        </p:txBody>
      </p:sp>
      <p:sp>
        <p:nvSpPr>
          <p:cNvPr id="2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Quanti passaggi</a:t>
            </a:r>
            <a:endParaRPr lang="it" dirty="0"/>
          </a:p>
        </p:txBody>
      </p:sp>
      <p:sp>
        <p:nvSpPr>
          <p:cNvPr id="2765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3237"/>
          </a:xfrm>
        </p:spPr>
        <p:txBody>
          <a:bodyPr/>
          <a:lstStyle/>
          <a:p>
            <a:pPr marL="0" indent="0" algn="l" rtl="0" eaLnBrk="1" hangingPunct="1">
              <a:buFont typeface="Lucida Grande" charset="0"/>
              <a:buNone/>
            </a:pPr>
            <a:r>
              <a:rPr lang="it" b="0" i="0" u="none" baseline="0">
                <a:cs typeface="Arial" charset="0"/>
              </a:rPr>
              <a:t>Quanti passaggi i giocatori in bianco fanno in questo film?</a:t>
            </a:r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AC46AD42-D9E0-D848-BB42-81D14D76A52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7653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156325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63"/>
            <a:ext cx="7772400" cy="136207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I segnali deboli</a:t>
            </a:r>
            <a:endParaRPr lang="it" dirty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914DB75-AF20-2345-9413-6998EF80F98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sz="900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sz="900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I segnali deboli (1/2)</a:t>
            </a:r>
            <a:endParaRPr lang="it" dirty="0"/>
          </a:p>
        </p:txBody>
      </p:sp>
      <p:sp>
        <p:nvSpPr>
          <p:cNvPr id="2867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419872" y="1553369"/>
            <a:ext cx="4824413" cy="2087562"/>
          </a:xfrm>
        </p:spPr>
        <p:txBody>
          <a:bodyPr/>
          <a:lstStyle/>
          <a:p>
            <a:pPr marL="0" indent="0" algn="l" rtl="0" eaLnBrk="1" hangingPunct="1">
              <a:buFont typeface="Lucida Grande" charset="0"/>
              <a:buNone/>
            </a:pPr>
            <a:r>
              <a:rPr lang="it" b="0" i="0" u="none" baseline="0">
                <a:cs typeface="Arial" charset="0"/>
              </a:rPr>
              <a:t>"Un segnale debole è un allarme precoce di un cambiamento, che diventa in generale sempre più forte una volta combinato con altri segnali." </a:t>
            </a:r>
            <a:endParaRPr lang="it" altLang="fr-FR" dirty="0">
              <a:cs typeface="Arial" charset="0"/>
            </a:endParaRPr>
          </a:p>
          <a:p>
            <a:pPr marL="0" indent="0" algn="l" rtl="0" eaLnBrk="1" hangingPunct="1">
              <a:buFont typeface="Lucida Grande" charset="0"/>
              <a:buNone/>
            </a:pPr>
            <a:r>
              <a:rPr lang="it" b="0" i="0" u="none" baseline="0">
                <a:cs typeface="Arial" charset="0"/>
              </a:rPr>
              <a:t>- Hiltunen E. </a:t>
            </a:r>
          </a:p>
          <a:p>
            <a:pPr marL="0" indent="0" algn="l" rtl="0" eaLnBrk="1" hangingPunct="1">
              <a:buFont typeface="Lucida Grande" charset="0"/>
              <a:buNone/>
            </a:pPr>
            <a:endParaRPr lang="it" altLang="fr-FR" dirty="0">
              <a:cs typeface="Arial" charset="0"/>
            </a:endParaRPr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78B6AA2-E8AC-2C44-9AFD-82FA5CAFAE9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14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8677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4402"/>
            <a:ext cx="2316883" cy="290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27584" y="4693630"/>
            <a:ext cx="7716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it" b="1" i="0" u="none" baseline="0">
                <a:solidFill>
                  <a:srgbClr val="BD2B0B"/>
                </a:solidFill>
              </a:rPr>
              <a:t>Un segnale debole è dunque qualcosa che vedete, sentite o udite, ma che non percepite direttamente come foriero di conseguenze potenziali. </a:t>
            </a:r>
          </a:p>
          <a:p>
            <a:endParaRPr lang="it" b="1" dirty="0">
              <a:solidFill>
                <a:srgbClr val="BD2B0B"/>
              </a:solidFill>
            </a:endParaRP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I segnali deboli (2/2)</a:t>
            </a:r>
            <a:endParaRPr lang="it" dirty="0"/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4227C8A-5F68-8848-8471-0339BBAE8B5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15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9700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579296" cy="5040312"/>
          </a:xfrm>
        </p:spPr>
        <p:txBody>
          <a:bodyPr/>
          <a:lstStyle/>
          <a:p>
            <a:pPr marL="0" indent="0" algn="l" rtl="0" eaLnBrk="1" hangingPunct="1">
              <a:spcAft>
                <a:spcPts val="1500"/>
              </a:spcAft>
              <a:buFont typeface="Lucida Grande" charset="0"/>
              <a:buNone/>
            </a:pPr>
            <a:r>
              <a:rPr lang="it" b="0" i="0" u="none" baseline="0" dirty="0">
                <a:cs typeface="Arial" charset="0"/>
              </a:rPr>
              <a:t>Alcuni esempi di segnali deboli: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it" b="0" i="0" u="none" baseline="0" dirty="0">
                <a:cs typeface="Arial" charset="0"/>
              </a:rPr>
              <a:t>Troppa o troppo poca fiducia in se stesso da parte dei soggetti in causa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it" b="0" i="0" u="none" baseline="0" dirty="0">
                <a:cs typeface="Arial" charset="0"/>
              </a:rPr>
              <a:t>Sicurezza eccessiva durante le attività ricorrenti 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it" b="0" i="0" u="none" baseline="0" dirty="0">
                <a:cs typeface="Arial" charset="0"/>
              </a:rPr>
              <a:t>Assenza d'esperienza su attività insolite o pericolose. 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it" b="0" i="0" u="none" baseline="0" dirty="0">
                <a:cs typeface="Arial" charset="0"/>
              </a:rPr>
              <a:t>Fatica, stanchezza, demotivazione, scoraggiamento, provocazione, ecc.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it" b="0" i="0" u="none" baseline="0" dirty="0">
                <a:cs typeface="Arial" charset="0"/>
              </a:rPr>
              <a:t>Pressioni diverse (produzione, tempo, sfide finanziarie,…)   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it" b="0" i="0" u="none" baseline="0" dirty="0">
                <a:cs typeface="Arial" charset="0"/>
              </a:rPr>
              <a:t>Situazione ed adeguatezza delle apparecchiature e degli strumenti, ordine e pulizia </a:t>
            </a:r>
            <a:endParaRPr lang="it" altLang="fr-FR" dirty="0" smtClean="0">
              <a:cs typeface="Arial" charset="0"/>
            </a:endParaRPr>
          </a:p>
          <a:p>
            <a:pPr algn="l" rtl="0" eaLnBrk="1" hangingPunct="1">
              <a:spcAft>
                <a:spcPts val="1500"/>
              </a:spcAft>
            </a:pPr>
            <a:r>
              <a:rPr lang="it" b="0" i="0" u="none" baseline="0" dirty="0">
                <a:cs typeface="Arial" charset="0"/>
              </a:rPr>
              <a:t>Anomalie varie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it" b="0" i="0" u="none" baseline="0" dirty="0">
                <a:cs typeface="Arial" charset="0"/>
              </a:rPr>
              <a:t>Ecc. </a:t>
            </a:r>
            <a:endParaRPr lang="it" altLang="fr-FR" dirty="0">
              <a:cs typeface="Arial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63"/>
            <a:ext cx="7772400" cy="136207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La valutazione del rischio</a:t>
            </a:r>
            <a:endParaRPr lang="it" dirty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A7E484C-50C6-EE4D-B5B7-6A904C5CAC0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16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sz="900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sz="900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1" y="274638"/>
            <a:ext cx="8788133" cy="635000"/>
          </a:xfrm>
        </p:spPr>
        <p:txBody>
          <a:bodyPr/>
          <a:lstStyle/>
          <a:p>
            <a:pPr algn="l" rtl="0"/>
            <a:r>
              <a:rPr lang="it" b="1" i="0" u="none" baseline="0" dirty="0"/>
              <a:t>La squadriglia persa nel triangolo delle Bermuda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17</a:t>
            </a:fld>
            <a:endParaRPr lang="it" alt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"/>
          <a:stretch/>
        </p:blipFill>
        <p:spPr>
          <a:xfrm>
            <a:off x="5623529" y="1970691"/>
            <a:ext cx="3344116" cy="33473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0691"/>
            <a:ext cx="5243833" cy="3347314"/>
          </a:xfrm>
          <a:prstGeom prst="rect">
            <a:avLst/>
          </a:prstGeom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88" y="274638"/>
            <a:ext cx="8857992" cy="635000"/>
          </a:xfrm>
        </p:spPr>
        <p:txBody>
          <a:bodyPr/>
          <a:lstStyle/>
          <a:p>
            <a:pPr algn="l" rtl="0"/>
            <a:r>
              <a:rPr lang="it" b="1" i="0" u="none" baseline="0" dirty="0"/>
              <a:t>La squadriglia persa nel triangolo delle Bermuda </a:t>
            </a:r>
            <a:r>
              <a:rPr lang="it" b="1" i="0" u="none" baseline="0" dirty="0" smtClean="0"/>
              <a:t>– </a:t>
            </a:r>
            <a:br>
              <a:rPr lang="it" b="1" i="0" u="none" baseline="0" dirty="0" smtClean="0"/>
            </a:br>
            <a:r>
              <a:rPr lang="it" b="1" i="0" u="none" baseline="0" dirty="0" smtClean="0"/>
              <a:t>i </a:t>
            </a:r>
            <a:r>
              <a:rPr lang="it" b="1" i="0" u="none" baseline="0" dirty="0"/>
              <a:t>fatti 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18</a:t>
            </a:fld>
            <a:endParaRPr lang="it" alt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163096" cy="4633439"/>
          </a:xfrm>
          <a:prstGeom prst="rect">
            <a:avLst/>
          </a:prstGeom>
        </p:spPr>
      </p:pic>
      <p:grpSp>
        <p:nvGrpSpPr>
          <p:cNvPr id="28" name="Grouper 27"/>
          <p:cNvGrpSpPr/>
          <p:nvPr/>
        </p:nvGrpSpPr>
        <p:grpSpPr>
          <a:xfrm>
            <a:off x="-36512" y="2501467"/>
            <a:ext cx="2695578" cy="1159308"/>
            <a:chOff x="149860" y="2216083"/>
            <a:chExt cx="2695578" cy="1159308"/>
          </a:xfrm>
        </p:grpSpPr>
        <p:sp>
          <p:nvSpPr>
            <p:cNvPr id="9" name="Triangle 8"/>
            <p:cNvSpPr/>
            <p:nvPr/>
          </p:nvSpPr>
          <p:spPr>
            <a:xfrm rot="20464600">
              <a:off x="2483768" y="2708920"/>
              <a:ext cx="144016" cy="2880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"/>
            </a:p>
          </p:txBody>
        </p:sp>
        <p:sp>
          <p:nvSpPr>
            <p:cNvPr id="10" name="Triangle 9"/>
            <p:cNvSpPr/>
            <p:nvPr/>
          </p:nvSpPr>
          <p:spPr>
            <a:xfrm rot="20464600">
              <a:off x="2483768" y="3087359"/>
              <a:ext cx="144016" cy="2880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"/>
            </a:p>
          </p:txBody>
        </p:sp>
        <p:sp>
          <p:nvSpPr>
            <p:cNvPr id="11" name="Triangle 10"/>
            <p:cNvSpPr/>
            <p:nvPr/>
          </p:nvSpPr>
          <p:spPr>
            <a:xfrm rot="20464600">
              <a:off x="2701422" y="3028091"/>
              <a:ext cx="144016" cy="2880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1187624" y="2657174"/>
              <a:ext cx="1253331" cy="3899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149860" y="2216083"/>
              <a:ext cx="1173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it" sz="1600" b="0" i="0" u="none" baseline="0" dirty="0"/>
                <a:t>Dove credeva di essere il capitano</a:t>
              </a:r>
              <a:endParaRPr lang="it" sz="1600" dirty="0"/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3737163" y="2013025"/>
            <a:ext cx="2721585" cy="1118937"/>
            <a:chOff x="3303146" y="1933381"/>
            <a:chExt cx="2721585" cy="1118937"/>
          </a:xfrm>
        </p:grpSpPr>
        <p:sp>
          <p:nvSpPr>
            <p:cNvPr id="12" name="Triangle 11"/>
            <p:cNvSpPr/>
            <p:nvPr/>
          </p:nvSpPr>
          <p:spPr>
            <a:xfrm rot="7392495">
              <a:off x="3723822" y="2836294"/>
              <a:ext cx="144016" cy="28803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">
                <a:solidFill>
                  <a:srgbClr val="00B050"/>
                </a:solidFill>
              </a:endParaRPr>
            </a:p>
          </p:txBody>
        </p:sp>
        <p:sp>
          <p:nvSpPr>
            <p:cNvPr id="13" name="Triangle 12"/>
            <p:cNvSpPr/>
            <p:nvPr/>
          </p:nvSpPr>
          <p:spPr>
            <a:xfrm rot="7359678">
              <a:off x="3375154" y="2764720"/>
              <a:ext cx="144016" cy="28803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">
                <a:solidFill>
                  <a:srgbClr val="00B050"/>
                </a:solidFill>
              </a:endParaRPr>
            </a:p>
          </p:txBody>
        </p:sp>
        <p:sp>
          <p:nvSpPr>
            <p:cNvPr id="14" name="Triangle 13"/>
            <p:cNvSpPr/>
            <p:nvPr/>
          </p:nvSpPr>
          <p:spPr>
            <a:xfrm rot="7881872">
              <a:off x="3533437" y="2547953"/>
              <a:ext cx="144016" cy="28803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">
                <a:solidFill>
                  <a:srgbClr val="00B050"/>
                </a:solidFill>
              </a:endParaRPr>
            </a:p>
          </p:txBody>
        </p:sp>
        <p:cxnSp>
          <p:nvCxnSpPr>
            <p:cNvPr id="21" name="Connecteur droit avec flèche 20"/>
            <p:cNvCxnSpPr>
              <a:stCxn id="25" idx="1"/>
            </p:cNvCxnSpPr>
            <p:nvPr/>
          </p:nvCxnSpPr>
          <p:spPr>
            <a:xfrm flipH="1">
              <a:off x="3842476" y="2348880"/>
              <a:ext cx="1008816" cy="4154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4851292" y="1933381"/>
              <a:ext cx="1173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it" sz="1600" b="0" i="0" u="none" baseline="0"/>
                <a:t>Dove erano realmente</a:t>
              </a:r>
              <a:endParaRPr lang="it" sz="1600" dirty="0"/>
            </a:p>
          </p:txBody>
        </p:sp>
      </p:grpSp>
      <p:sp>
        <p:nvSpPr>
          <p:cNvPr id="1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L'errore nella valutazione dei rischi</a:t>
            </a:r>
            <a:endParaRPr lang="i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just" rtl="0">
              <a:buNone/>
            </a:pPr>
            <a:r>
              <a:rPr lang="it" b="0" i="0" u="none" baseline="0"/>
              <a:t>Si possono fare errori nella valutazione dei rischi:</a:t>
            </a:r>
          </a:p>
          <a:p>
            <a:pPr lvl="0" algn="just" rtl="0"/>
            <a:r>
              <a:rPr lang="it" b="0" i="0" u="none" baseline="0"/>
              <a:t>perché ci si fa una </a:t>
            </a:r>
            <a:r>
              <a:rPr lang="it" b="1" i="0" u="none" baseline="0">
                <a:solidFill>
                  <a:srgbClr val="BD2B0B"/>
                </a:solidFill>
              </a:rPr>
              <a:t>rappresentazione</a:t>
            </a:r>
            <a:r>
              <a:rPr lang="it" b="0" i="0" u="none" baseline="0"/>
              <a:t> della realtà che è falsa (immagine mentale diversa dalla realtà), </a:t>
            </a:r>
          </a:p>
          <a:p>
            <a:pPr lvl="0" algn="just" rtl="0"/>
            <a:r>
              <a:rPr lang="it" b="0" i="0" u="none" baseline="0"/>
              <a:t>perchè si prendono delle </a:t>
            </a:r>
            <a:r>
              <a:rPr lang="it" b="1" i="0" u="none" baseline="0">
                <a:solidFill>
                  <a:srgbClr val="BD2B0B"/>
                </a:solidFill>
              </a:rPr>
              <a:t>scorciatoie</a:t>
            </a:r>
            <a:r>
              <a:rPr lang="it" b="0" i="0" u="none" baseline="0"/>
              <a:t> di: </a:t>
            </a:r>
          </a:p>
          <a:p>
            <a:pPr lvl="1" algn="just" rtl="0"/>
            <a:r>
              <a:rPr lang="it" b="1" i="0" u="none" baseline="0">
                <a:solidFill>
                  <a:srgbClr val="BD2B0B"/>
                </a:solidFill>
              </a:rPr>
              <a:t>Rappresentatività</a:t>
            </a:r>
            <a:r>
              <a:rPr lang="it" b="1" i="0" u="none" baseline="0"/>
              <a:t>:</a:t>
            </a:r>
            <a:r>
              <a:rPr lang="it" b="0" i="0" u="none" baseline="0"/>
              <a:t> Scorciatoia mentale sulla probabilità di un evento tratto della sua esperienza personale: </a:t>
            </a:r>
            <a:r>
              <a:rPr lang="it" b="0" i="1" u="none" baseline="0"/>
              <a:t>“Joe è passato da questa scorciatoia per rientrare al campo, non gli è successo nulla!”.</a:t>
            </a:r>
            <a:endParaRPr lang="it" dirty="0"/>
          </a:p>
          <a:p>
            <a:pPr lvl="1" algn="just" rtl="0"/>
            <a:r>
              <a:rPr lang="it" b="1" i="0" u="none" baseline="0">
                <a:solidFill>
                  <a:srgbClr val="BD2B0B"/>
                </a:solidFill>
              </a:rPr>
              <a:t>Disponibilità</a:t>
            </a:r>
            <a:r>
              <a:rPr lang="it" b="1" i="0" u="none" baseline="0"/>
              <a:t>:</a:t>
            </a:r>
            <a:r>
              <a:rPr lang="it" b="0" i="0" u="none" baseline="0"/>
              <a:t> Scorciatoia mentale basata su esempi che vengono immediatamente in mente (eventi o situazioni collegati):</a:t>
            </a:r>
            <a:r>
              <a:rPr lang="it" b="0" i="1" u="none" baseline="0"/>
              <a:t> “La mia macchina è guasta, il mio collega, che ha lo stesso modello, ha avuto un guasto all’avviamento, quindi io ho un problema all’avviamento.”</a:t>
            </a:r>
          </a:p>
          <a:p>
            <a:pPr lvl="1" algn="just" rtl="0"/>
            <a:r>
              <a:rPr lang="it" b="1" i="0" u="none" baseline="0">
                <a:solidFill>
                  <a:srgbClr val="BD2B0B"/>
                </a:solidFill>
              </a:rPr>
              <a:t>Idea consolidata</a:t>
            </a:r>
            <a:r>
              <a:rPr lang="it" b="1" i="0" u="none" baseline="0"/>
              <a:t>:</a:t>
            </a:r>
            <a:r>
              <a:rPr lang="it" b="0" i="0" u="none" baseline="0"/>
              <a:t> La prima informazione ricevuta ("ancorata") ha un maggiore impatto rispetto alle seguenti al momento di prendere una decisione:</a:t>
            </a:r>
            <a:r>
              <a:rPr lang="it" b="0" i="1" u="none" baseline="0"/>
              <a:t>“Ho comperato queste scarpe al 50% di sconto, era un affare perché costavano 300€!”</a:t>
            </a:r>
            <a:endParaRPr lang="it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19</a:t>
            </a:fld>
            <a:endParaRPr lang="it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Obiettivi del modulo</a:t>
            </a:r>
            <a:endParaRPr lang="i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331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  <p:sp>
        <p:nvSpPr>
          <p:cNvPr id="1536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9FB57F2-3C2B-D749-9DAF-BF286056809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l" rtl="0" eaLnBrk="1" hangingPunct="1">
              <a:spcBef>
                <a:spcPts val="600"/>
              </a:spcBef>
              <a:spcAft>
                <a:spcPts val="600"/>
              </a:spcAft>
              <a:buFont typeface="Lucida Grande" charset="0"/>
              <a:buNone/>
            </a:pPr>
            <a:r>
              <a:rPr lang="it" b="0" i="0" u="none" baseline="0">
                <a:cs typeface="Arial" charset="0"/>
              </a:rPr>
              <a:t>Alla fine di questo modulo di mezza giornata:</a:t>
            </a: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</a:pPr>
            <a:r>
              <a:rPr lang="it" b="0" i="0" u="none" baseline="0">
                <a:cs typeface="Arial" charset="0"/>
              </a:rPr>
              <a:t>Comprenderete cosa caratterizza il fattore umano in materia di sicurezza,</a:t>
            </a:r>
            <a:endParaRPr lang="it" altLang="fr-FR" dirty="0">
              <a:cs typeface="Arial" charset="0"/>
            </a:endParaRP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</a:pPr>
            <a:r>
              <a:rPr lang="it" b="0" i="0" u="none" baseline="0">
                <a:cs typeface="Arial" charset="0"/>
              </a:rPr>
              <a:t>Conoscerete il concetto di segnali deboli,</a:t>
            </a:r>
            <a:endParaRPr lang="it" altLang="fr-FR" dirty="0">
              <a:ea typeface="Helvetica" charset="0"/>
              <a:cs typeface="Helvetica" charset="0"/>
            </a:endParaRP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</a:pPr>
            <a:r>
              <a:rPr lang="it" b="0" i="0" u="none" baseline="0">
                <a:cs typeface="Arial" charset="0"/>
              </a:rPr>
              <a:t>Comprenderete l'importanza della comunicazione interpersonale nella gestione dei rischi (anche tenendo conto delle differenze culturali).</a:t>
            </a:r>
          </a:p>
          <a:p>
            <a:pPr algn="l" rtl="0" eaLnBrk="1" hangingPunct="1">
              <a:spcBef>
                <a:spcPts val="600"/>
              </a:spcBef>
              <a:spcAft>
                <a:spcPts val="600"/>
              </a:spcAft>
            </a:pPr>
            <a:r>
              <a:rPr lang="it" b="0" i="0" u="none" baseline="0">
                <a:cs typeface="Arial" charset="0"/>
              </a:rPr>
              <a:t>Sarete capaci di praticare l'ascolto attivo.</a:t>
            </a:r>
            <a:endParaRPr lang="it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63"/>
            <a:ext cx="7772400" cy="136207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L’assunzione del rischio</a:t>
            </a:r>
            <a:endParaRPr lang="it" dirty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A7E484C-50C6-EE4D-B5B7-6A904C5CAC0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20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sz="900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sz="900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it" b="1" i="0" u="none" baseline="0"/>
              <a:t>Video</a:t>
            </a:r>
            <a:r>
              <a:rPr lang="it" b="1" i="0" u="none" cap="none" baseline="0">
                <a:cs typeface="Arial" charset="0"/>
              </a:rPr>
              <a:t> </a:t>
            </a:r>
            <a:r>
              <a:rPr lang="it" b="1" i="0" u="none" baseline="0"/>
              <a:t>di un passaggio a livello</a:t>
            </a:r>
          </a:p>
        </p:txBody>
      </p:sp>
      <p:sp>
        <p:nvSpPr>
          <p:cNvPr id="3174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4F649A1-DE1F-D64B-A3C7-3E131F64643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21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87" y="1412776"/>
            <a:ext cx="5525513" cy="4117190"/>
          </a:xfrm>
          <a:prstGeom prst="rect">
            <a:avLst/>
          </a:prstGeom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775442" y="1376772"/>
            <a:ext cx="1728192" cy="792088"/>
          </a:xfrm>
          <a:prstGeom prst="roundRect">
            <a:avLst/>
          </a:prstGeom>
          <a:solidFill>
            <a:srgbClr val="BD2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Esempio d'analisi – attraversare i binari ferroviari </a:t>
            </a:r>
            <a:r>
              <a:rPr lang="it"/>
              <a:t/>
            </a:r>
            <a:br>
              <a:rPr lang="it"/>
            </a:b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22</a:t>
            </a:fld>
            <a:endParaRPr lang="it" altLang="fr-FR"/>
          </a:p>
        </p:txBody>
      </p:sp>
      <p:sp>
        <p:nvSpPr>
          <p:cNvPr id="10" name="ZoneTexte 9"/>
          <p:cNvSpPr txBox="1"/>
          <p:nvPr/>
        </p:nvSpPr>
        <p:spPr>
          <a:xfrm>
            <a:off x="611559" y="2364187"/>
            <a:ext cx="26657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Sfida/finta</a:t>
            </a:r>
            <a:endParaRPr lang="it" sz="1600" dirty="0">
              <a:latin typeface="+mn-lt"/>
            </a:endParaRP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Di fretta/emergenza</a:t>
            </a:r>
            <a:endParaRPr lang="it" sz="1600" dirty="0">
              <a:latin typeface="+mn-lt"/>
            </a:endParaRP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Già visto qualcuno farlo</a:t>
            </a:r>
            <a:endParaRPr lang="it" sz="1600" dirty="0">
              <a:latin typeface="+mn-lt"/>
            </a:endParaRP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Momento del giorno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In ritardo ad un appuntamento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Rappresentazione falsa dovuta all'assenza di segnale acustico o luminoso</a:t>
            </a:r>
            <a:endParaRPr lang="it" sz="1600" dirty="0">
              <a:latin typeface="+mn-lt"/>
            </a:endParaRP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Percezione del rischio alterata</a:t>
            </a:r>
            <a:endParaRPr lang="it" sz="1600" dirty="0">
              <a:latin typeface="+mn-lt"/>
            </a:endParaRP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Mancata previsione delle conseguenze</a:t>
            </a:r>
            <a:endParaRPr lang="it" sz="16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78312" y="248259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it" b="1" i="0" u="none" baseline="0">
                <a:solidFill>
                  <a:schemeClr val="accent3">
                    <a:lumMod val="75000"/>
                  </a:schemeClr>
                </a:solidFill>
              </a:rPr>
              <a:t>Attraversa i binari ferroviari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81958" y="2427449"/>
            <a:ext cx="2519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it" b="0" i="0" u="none" baseline="0"/>
              <a:t>Aspetti negativi: 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Morte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Lesione 		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Multa</a:t>
            </a:r>
            <a:r>
              <a:rPr lang="it" b="0" i="0" u="none" baseline="0"/>
              <a:t>		</a:t>
            </a:r>
            <a:endParaRPr lang="it" dirty="0"/>
          </a:p>
        </p:txBody>
      </p:sp>
      <p:grpSp>
        <p:nvGrpSpPr>
          <p:cNvPr id="22" name="Grouper 21"/>
          <p:cNvGrpSpPr/>
          <p:nvPr/>
        </p:nvGrpSpPr>
        <p:grpSpPr>
          <a:xfrm>
            <a:off x="4184529" y="3128927"/>
            <a:ext cx="4769429" cy="2885744"/>
            <a:chOff x="4184529" y="3128927"/>
            <a:chExt cx="4769429" cy="2885744"/>
          </a:xfrm>
        </p:grpSpPr>
        <p:sp>
          <p:nvSpPr>
            <p:cNvPr id="8" name="ZoneTexte 7"/>
            <p:cNvSpPr txBox="1"/>
            <p:nvPr/>
          </p:nvSpPr>
          <p:spPr>
            <a:xfrm>
              <a:off x="6181958" y="3706347"/>
              <a:ext cx="2772000" cy="23083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l" rtl="0"/>
              <a:r>
                <a:rPr lang="it" b="0" i="0" u="none" baseline="0" dirty="0">
                  <a:solidFill>
                    <a:schemeClr val="accent3">
                      <a:lumMod val="75000"/>
                    </a:schemeClr>
                  </a:solidFill>
                  <a:sym typeface="Wingdings"/>
                </a:rPr>
                <a:t>Immediati, certi e positivi:</a:t>
              </a:r>
            </a:p>
            <a:p>
              <a:pPr marL="285750" indent="-285750" algn="l" rtl="0" eaLnBrk="1" hangingPunct="1">
                <a:spcBef>
                  <a:spcPts val="0"/>
                </a:spcBef>
                <a:spcAft>
                  <a:spcPts val="0"/>
                </a:spcAft>
                <a:buClr>
                  <a:srgbClr val="A90025"/>
                </a:buClr>
                <a:buSzPct val="120000"/>
                <a:buFont typeface="Arial" charset="0"/>
                <a:buChar char="•"/>
              </a:pPr>
              <a:r>
                <a:rPr lang="it" b="0" i="0" u="none" baseline="0" dirty="0">
                  <a:latin typeface="+mn-lt"/>
                  <a:sym typeface="Wingdings"/>
                </a:rPr>
                <a:t>Tempo guadagnato/all'ora al suo appuntamento</a:t>
              </a:r>
              <a:endParaRPr lang="it" dirty="0">
                <a:latin typeface="+mn-lt"/>
                <a:sym typeface="Wingdings"/>
              </a:endParaRPr>
            </a:p>
            <a:p>
              <a:pPr marL="285750" indent="-285750" algn="l" rtl="0" eaLnBrk="1" hangingPunct="1">
                <a:spcBef>
                  <a:spcPts val="0"/>
                </a:spcBef>
                <a:spcAft>
                  <a:spcPts val="0"/>
                </a:spcAft>
                <a:buClr>
                  <a:srgbClr val="A90025"/>
                </a:buClr>
                <a:buSzPct val="120000"/>
                <a:buFont typeface="Arial" charset="0"/>
                <a:buChar char="•"/>
              </a:pPr>
              <a:r>
                <a:rPr lang="it" b="0" i="0" u="none" baseline="0" dirty="0">
                  <a:latin typeface="+mn-lt"/>
                  <a:sym typeface="Wingdings"/>
                </a:rPr>
                <a:t>Immagine/approvazione dei colleghi 		</a:t>
              </a:r>
            </a:p>
            <a:p>
              <a:pPr marL="285750" indent="-285750" algn="l" rtl="0" eaLnBrk="1" hangingPunct="1">
                <a:spcBef>
                  <a:spcPts val="0"/>
                </a:spcBef>
                <a:spcAft>
                  <a:spcPts val="0"/>
                </a:spcAft>
                <a:buClr>
                  <a:srgbClr val="A90025"/>
                </a:buClr>
                <a:buSzPct val="120000"/>
                <a:buFont typeface="Arial" charset="0"/>
                <a:buChar char="•"/>
              </a:pPr>
              <a:r>
                <a:rPr lang="it" b="0" i="0" u="none" baseline="0" dirty="0">
                  <a:latin typeface="+mn-lt"/>
                  <a:sym typeface="Wingdings"/>
                </a:rPr>
                <a:t>Soddisfazione (adrenalina) </a:t>
              </a:r>
            </a:p>
          </p:txBody>
        </p:sp>
        <p:sp>
          <p:nvSpPr>
            <p:cNvPr id="13" name="Virage 12"/>
            <p:cNvSpPr/>
            <p:nvPr/>
          </p:nvSpPr>
          <p:spPr>
            <a:xfrm rot="16200000">
              <a:off x="4455468" y="2857988"/>
              <a:ext cx="1362132" cy="1904010"/>
            </a:xfrm>
            <a:prstGeom prst="bentArrow">
              <a:avLst>
                <a:gd name="adj1" fmla="val 25000"/>
                <a:gd name="adj2" fmla="val 27277"/>
                <a:gd name="adj3" fmla="val 25000"/>
                <a:gd name="adj4" fmla="val 43750"/>
              </a:avLst>
            </a:prstGeom>
            <a:solidFill>
              <a:srgbClr val="BD2B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">
                <a:solidFill>
                  <a:schemeClr val="tx1"/>
                </a:solidFill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899592" y="158815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it" b="0" i="0" u="none" baseline="0">
                <a:solidFill>
                  <a:schemeClr val="bg1"/>
                </a:solidFill>
              </a:rPr>
              <a:t>Fattore scatenante</a:t>
            </a:r>
            <a:endParaRPr lang="it" dirty="0">
              <a:solidFill>
                <a:schemeClr val="bg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563888" y="1376772"/>
            <a:ext cx="1728192" cy="792088"/>
          </a:xfrm>
          <a:prstGeom prst="roundRect">
            <a:avLst/>
          </a:prstGeom>
          <a:solidFill>
            <a:srgbClr val="BD2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/>
          </a:p>
        </p:txBody>
      </p:sp>
      <p:sp>
        <p:nvSpPr>
          <p:cNvPr id="16" name="ZoneTexte 15"/>
          <p:cNvSpPr txBox="1"/>
          <p:nvPr/>
        </p:nvSpPr>
        <p:spPr>
          <a:xfrm>
            <a:off x="3563888" y="158571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it" b="0" i="0" u="none" baseline="0">
                <a:solidFill>
                  <a:schemeClr val="bg1"/>
                </a:solidFill>
              </a:rPr>
              <a:t>Comportamento</a:t>
            </a:r>
            <a:endParaRPr lang="it" dirty="0">
              <a:solidFill>
                <a:schemeClr val="bg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377109" y="1376772"/>
            <a:ext cx="1728192" cy="792088"/>
          </a:xfrm>
          <a:prstGeom prst="roundRect">
            <a:avLst/>
          </a:prstGeom>
          <a:solidFill>
            <a:srgbClr val="BD2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/>
          </a:p>
        </p:txBody>
      </p:sp>
      <p:sp>
        <p:nvSpPr>
          <p:cNvPr id="18" name="ZoneTexte 17"/>
          <p:cNvSpPr txBox="1"/>
          <p:nvPr/>
        </p:nvSpPr>
        <p:spPr>
          <a:xfrm>
            <a:off x="6402873" y="158571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it" b="0" i="0" u="none" baseline="0">
                <a:solidFill>
                  <a:schemeClr val="bg1"/>
                </a:solidFill>
              </a:rPr>
              <a:t>Conseguenze</a:t>
            </a:r>
            <a:endParaRPr lang="it" dirty="0">
              <a:solidFill>
                <a:schemeClr val="bg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503634" y="1770383"/>
            <a:ext cx="10602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292080" y="1767050"/>
            <a:ext cx="10602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6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Le componenti dell'assunzione del rischio </a:t>
            </a:r>
            <a:r>
              <a:rPr lang="it"/>
              <a:t/>
            </a:r>
            <a:br>
              <a:rPr lang="it"/>
            </a:br>
            <a:endParaRPr lang="i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006066"/>
            <a:ext cx="8447819" cy="1876395"/>
          </a:xfrm>
        </p:spPr>
        <p:txBody>
          <a:bodyPr/>
          <a:lstStyle/>
          <a:p>
            <a:pPr marL="0" indent="0" algn="l" rtl="0">
              <a:spcAft>
                <a:spcPts val="1500"/>
              </a:spcAft>
              <a:buNone/>
            </a:pPr>
            <a:r>
              <a:rPr lang="it" b="0" i="0" u="none" baseline="0"/>
              <a:t>Le conseguenze che hanno maggiore influenza sui nostri comportamenti: </a:t>
            </a:r>
            <a:endParaRPr lang="it" dirty="0" smtClean="0"/>
          </a:p>
          <a:p>
            <a:pPr lvl="1" algn="l" rtl="0"/>
            <a:r>
              <a:rPr lang="it" b="0" i="0" u="none" baseline="0"/>
              <a:t>Immediate (I)</a:t>
            </a:r>
          </a:p>
          <a:p>
            <a:pPr lvl="1" algn="l" rtl="0"/>
            <a:r>
              <a:rPr lang="it" b="0" i="0" u="none" baseline="0"/>
              <a:t>Certe (C)	</a:t>
            </a:r>
          </a:p>
          <a:p>
            <a:pPr lvl="1" algn="l" rtl="0"/>
            <a:r>
              <a:rPr lang="it" b="0" i="0" u="none" baseline="0"/>
              <a:t>Positive (+) 			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23</a:t>
            </a:fld>
            <a:endParaRPr lang="it" altLang="fr-FR"/>
          </a:p>
        </p:txBody>
      </p:sp>
      <p:sp>
        <p:nvSpPr>
          <p:cNvPr id="7" name="Accolade fermante 6"/>
          <p:cNvSpPr/>
          <p:nvPr/>
        </p:nvSpPr>
        <p:spPr>
          <a:xfrm>
            <a:off x="2399618" y="1533353"/>
            <a:ext cx="360040" cy="1080120"/>
          </a:xfrm>
          <a:prstGeom prst="rightBrace">
            <a:avLst/>
          </a:prstGeom>
          <a:noFill/>
          <a:ln>
            <a:solidFill>
              <a:srgbClr val="BD2B0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it"/>
          </a:p>
        </p:txBody>
      </p:sp>
      <p:sp>
        <p:nvSpPr>
          <p:cNvPr id="8" name="ZoneTexte 7"/>
          <p:cNvSpPr txBox="1"/>
          <p:nvPr/>
        </p:nvSpPr>
        <p:spPr>
          <a:xfrm>
            <a:off x="2882766" y="1484784"/>
            <a:ext cx="579292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it" b="0" i="0" u="none" baseline="0">
                <a:solidFill>
                  <a:schemeClr val="accent3">
                    <a:lumMod val="75000"/>
                  </a:schemeClr>
                </a:solidFill>
              </a:rPr>
              <a:t>Ricerchiamo più conseguenze immediate certe/positive </a:t>
            </a:r>
            <a:r>
              <a:rPr lang="it" b="1" i="0" u="none" baseline="0">
                <a:solidFill>
                  <a:schemeClr val="accent3">
                    <a:lumMod val="75000"/>
                  </a:schemeClr>
                </a:solidFill>
              </a:rPr>
              <a:t>(IC+)</a:t>
            </a:r>
          </a:p>
          <a:p>
            <a:pPr marL="285750" indent="-285750" algn="l" rtl="0">
              <a:buFont typeface="Wingdings" charset="2"/>
              <a:buChar char="à"/>
            </a:pPr>
            <a:r>
              <a:rPr lang="it" b="0" i="0" u="none" baseline="0">
                <a:solidFill>
                  <a:schemeClr val="accent3">
                    <a:lumMod val="75000"/>
                  </a:schemeClr>
                </a:solidFill>
                <a:sym typeface="Wingdings"/>
              </a:rPr>
              <a:t>Modifichiamo il nostro comportamento in funzione di queste conseguenze.</a:t>
            </a:r>
          </a:p>
        </p:txBody>
      </p:sp>
      <p:sp>
        <p:nvSpPr>
          <p:cNvPr id="9" name="Rectangle 8"/>
          <p:cNvSpPr/>
          <p:nvPr/>
        </p:nvSpPr>
        <p:spPr>
          <a:xfrm>
            <a:off x="920490" y="2882461"/>
            <a:ext cx="729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rtl="0">
              <a:buNone/>
            </a:pPr>
            <a:r>
              <a:rPr lang="it" b="1" i="0" u="none" baseline="0">
                <a:solidFill>
                  <a:schemeClr val="accent3">
                    <a:lumMod val="75000"/>
                  </a:schemeClr>
                </a:solidFill>
              </a:rPr>
              <a:t>Principio: le conseguenze (immediate, certe e positive) influenzano il comportamento più dei fattori scatenanti. </a:t>
            </a:r>
            <a:endParaRPr lang="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3573016"/>
            <a:ext cx="80641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it" b="0" i="0" u="none" baseline="0"/>
              <a:t>Ma non è il solo elemento che può spingerli ad assumere rischi, occorre aggiungere: 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La pressione sociale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La cultura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Il ruolo nella famiglia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Il ruolo nell'organizzazione</a:t>
            </a:r>
            <a:endParaRPr lang="it" sz="1600" dirty="0">
              <a:latin typeface="+mn-lt"/>
            </a:endParaRP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L’educazione</a:t>
            </a:r>
          </a:p>
          <a:p>
            <a:pPr marL="285750" indent="-285750" algn="l" rtl="0" eaLnBrk="1" hangingPunct="1">
              <a:spcBef>
                <a:spcPts val="0"/>
              </a:spcBef>
              <a:spcAft>
                <a:spcPts val="0"/>
              </a:spcAft>
              <a:buClr>
                <a:srgbClr val="A90025"/>
              </a:buClr>
              <a:buSzPct val="120000"/>
              <a:buFont typeface="Arial" charset="0"/>
              <a:buChar char="•"/>
            </a:pPr>
            <a:r>
              <a:rPr lang="it" sz="1600" b="0" i="0" u="none" baseline="0">
                <a:latin typeface="+mn-lt"/>
              </a:rPr>
              <a:t>…</a:t>
            </a:r>
            <a:endParaRPr lang="it" sz="1600" dirty="0" smtClean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20490" y="5607814"/>
            <a:ext cx="729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" b="1" i="0" u="none" baseline="0">
                <a:solidFill>
                  <a:srgbClr val="BD2B0B"/>
                </a:solidFill>
              </a:rPr>
              <a:t>L'assunzione del rischio può essere attraente poiché è socialmente riconosciuta in caso di successo.</a:t>
            </a:r>
            <a:endParaRPr lang="it" b="1" dirty="0">
              <a:solidFill>
                <a:srgbClr val="BD2B0B"/>
              </a:solidFill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Ora tocca a voi (1/3) 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24</a:t>
            </a:fld>
            <a:endParaRPr lang="it" altLang="fr-FR"/>
          </a:p>
        </p:txBody>
      </p:sp>
      <p:pic>
        <p:nvPicPr>
          <p:cNvPr id="6" name="Image 5" descr="../../../../../../Downloads/35-image-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7" y="1124744"/>
            <a:ext cx="3905274" cy="47089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Ora tocca a voi (2/3) 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25</a:t>
            </a:fld>
            <a:endParaRPr lang="it" altLang="fr-FR"/>
          </a:p>
        </p:txBody>
      </p:sp>
      <p:pic>
        <p:nvPicPr>
          <p:cNvPr id="7" name="Image 6" descr="../../../../../../Downloads/echelle-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480720" cy="49158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69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Ora tocca a voi (3/3) 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26</a:t>
            </a:fld>
            <a:endParaRPr lang="it" altLang="fr-FR"/>
          </a:p>
        </p:txBody>
      </p:sp>
      <p:pic>
        <p:nvPicPr>
          <p:cNvPr id="6" name="Image 5" descr="../../../../../../Downloads/Screen-Shot-2013-10-02-at-7.28.59-PM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" b="5933"/>
          <a:stretch/>
        </p:blipFill>
        <p:spPr bwMode="auto">
          <a:xfrm>
            <a:off x="1043608" y="1484784"/>
            <a:ext cx="6984775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93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E secondo voi?</a:t>
            </a:r>
            <a:endParaRPr lang="i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 rtl="0"/>
            <a:r>
              <a:rPr lang="it" b="0" i="0" u="none" baseline="0"/>
              <a:t>Vi siete già trovati in una situazione in cui vi siete pentiti di assumere rischi?</a:t>
            </a:r>
          </a:p>
          <a:p>
            <a:pPr marL="0" indent="0" algn="just" rtl="0">
              <a:buNone/>
            </a:pPr>
            <a:r>
              <a:rPr lang="it" b="0" i="0" u="none" baseline="0"/>
              <a:t> </a:t>
            </a:r>
          </a:p>
          <a:p>
            <a:pPr algn="just" rtl="0"/>
            <a:r>
              <a:rPr lang="it" b="0" i="0" u="none" baseline="0"/>
              <a:t>Cosa, secondo voi, era all'origine di questa assunzione del rischio?</a:t>
            </a:r>
          </a:p>
          <a:p>
            <a:pPr marL="0" indent="0" algn="just" rtl="0">
              <a:buNone/>
            </a:pPr>
            <a:r>
              <a:rPr lang="it" b="0" i="0" u="none" baseline="0"/>
              <a:t> </a:t>
            </a:r>
          </a:p>
          <a:p>
            <a:pPr algn="just" rtl="0"/>
            <a:r>
              <a:rPr lang="it" b="0" i="0" u="none" baseline="0"/>
              <a:t>Cosa ne traete come azione correttiva concreta, dopo aver seguito in questo modulo?</a:t>
            </a:r>
            <a:r>
              <a:rPr lang="it" b="0" i="0" u="none" baseline="0">
                <a:effectLst/>
              </a:rPr>
              <a:t> 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27</a:t>
            </a:fld>
            <a:endParaRPr lang="it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Il ruolo essenziale della comunicazione</a:t>
            </a:r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A2790189-416C-E549-83DE-8B3BF5286D36}" type="slidenum">
              <a:rPr/>
              <a:pPr/>
              <a:t>28</a:t>
            </a:fld>
            <a:endParaRPr lang="it" altLang="fr-FR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sz="900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sz="900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Gli ultimi minuti del volo AF447 (Rio-Parigi)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29</a:t>
            </a:fld>
            <a:endParaRPr lang="it" altLang="fr-FR"/>
          </a:p>
        </p:txBody>
      </p:sp>
      <p:pic>
        <p:nvPicPr>
          <p:cNvPr id="6" name="Image 5" descr="../../../../../../Desktop/Capture%20d’écran%202016-07-18%20à%2015.28.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375"/>
            <a:ext cx="6264696" cy="38450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7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>
          <a:xfrm>
            <a:off x="722313" y="2493963"/>
            <a:ext cx="7772400" cy="1362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it" b="1" i="0" u="none" baseline="0"/>
              <a:t>Il fattore umano nel campo della sicurezza</a:t>
            </a: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8B3048B-9A14-4745-9061-D319CAF3001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sz="900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sz="900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Il modello meccanico della comunicazione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30</a:t>
            </a:fld>
            <a:endParaRPr lang="it" altLang="fr-FR"/>
          </a:p>
        </p:txBody>
      </p:sp>
      <p:grpSp>
        <p:nvGrpSpPr>
          <p:cNvPr id="10" name="Grouper 9"/>
          <p:cNvGrpSpPr/>
          <p:nvPr/>
        </p:nvGrpSpPr>
        <p:grpSpPr>
          <a:xfrm>
            <a:off x="1259632" y="1628800"/>
            <a:ext cx="6768752" cy="4032448"/>
            <a:chOff x="1259632" y="1628800"/>
            <a:chExt cx="6768752" cy="403244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3" t="8860" r="7058" b="8442"/>
            <a:stretch/>
          </p:blipFill>
          <p:spPr>
            <a:xfrm>
              <a:off x="1259632" y="1628800"/>
              <a:ext cx="6768752" cy="40324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907704" y="2924944"/>
              <a:ext cx="1800200" cy="1008112"/>
            </a:xfrm>
            <a:prstGeom prst="rect">
              <a:avLst/>
            </a:prstGeom>
            <a:solidFill>
              <a:srgbClr val="BD2B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907704" y="3244334"/>
              <a:ext cx="18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" b="0" i="0" u="none" baseline="0">
                  <a:solidFill>
                    <a:schemeClr val="bg1"/>
                  </a:solidFill>
                </a:rPr>
                <a:t>Trasmettitore</a:t>
              </a:r>
              <a:endParaRPr lang="it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92080" y="2924944"/>
              <a:ext cx="1800200" cy="1008112"/>
            </a:xfrm>
            <a:prstGeom prst="rect">
              <a:avLst/>
            </a:prstGeom>
            <a:solidFill>
              <a:srgbClr val="BD2B0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418024" y="3244334"/>
              <a:ext cx="1602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" b="0" i="0" u="none" baseline="0">
                  <a:solidFill>
                    <a:schemeClr val="bg1"/>
                  </a:solidFill>
                </a:rPr>
                <a:t>Ricevitore</a:t>
              </a:r>
              <a:endParaRPr lang="it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La metacomunicazione per migliorare la comunicazione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31</a:t>
            </a:fld>
            <a:endParaRPr lang="it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1037272" y="1556792"/>
            <a:ext cx="7058343" cy="369332"/>
          </a:xfrm>
          <a:prstGeom prst="rect">
            <a:avLst/>
          </a:prstGeom>
          <a:solidFill>
            <a:srgbClr val="BD2B0B"/>
          </a:solidFill>
        </p:spPr>
        <p:txBody>
          <a:bodyPr wrap="none" rtlCol="0">
            <a:spAutoFit/>
          </a:bodyPr>
          <a:lstStyle/>
          <a:p>
            <a:pPr algn="ctr" rtl="0"/>
            <a:r>
              <a:rPr lang="it" b="0" i="0" u="none" baseline="0">
                <a:solidFill>
                  <a:schemeClr val="bg1"/>
                </a:solidFill>
              </a:rPr>
              <a:t>Metacomunicazione: "la comunicazione della comunicazione"</a:t>
            </a:r>
            <a:endParaRPr lang="it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4813423" y="2072334"/>
            <a:ext cx="3379599" cy="268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it" b="0" i="0" u="none" baseline="0">
                <a:solidFill>
                  <a:srgbClr val="BD2B0B"/>
                </a:solidFill>
              </a:rPr>
              <a:t>Paraverbale: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1600" b="0" i="0" u="none" baseline="0">
                <a:latin typeface="+mn-lt"/>
                <a:cs typeface="Arial"/>
              </a:rPr>
              <a:t>Suono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1600" b="0" i="0" u="none" baseline="0">
                <a:latin typeface="+mn-lt"/>
                <a:cs typeface="Arial"/>
              </a:rPr>
              <a:t>Volume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1600" b="0" i="0" u="none" baseline="0">
                <a:latin typeface="+mn-lt"/>
                <a:cs typeface="Arial"/>
              </a:rPr>
              <a:t>Pronuncia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1600" b="0" i="0" u="none" baseline="0">
                <a:latin typeface="+mn-lt"/>
                <a:cs typeface="Arial"/>
              </a:rPr>
              <a:t>Intonazione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1600" b="0" i="0" u="none" baseline="0">
                <a:latin typeface="+mn-lt"/>
                <a:cs typeface="Arial"/>
              </a:rPr>
              <a:t>Ritmo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1600" b="0" i="0" u="none" baseline="0">
                <a:latin typeface="+mn-lt"/>
                <a:cs typeface="Arial"/>
              </a:rPr>
              <a:t>Respirazioni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1600" b="0" i="0" u="none" baseline="0">
                <a:latin typeface="+mn-lt"/>
                <a:cs typeface="Arial"/>
              </a:rPr>
              <a:t>Interiezioni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1259632" y="2137693"/>
            <a:ext cx="3678744" cy="23314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it" b="0" i="0" u="none" baseline="0">
                <a:solidFill>
                  <a:srgbClr val="BD2B0B"/>
                </a:solidFill>
              </a:rPr>
              <a:t>Non verbale: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1600" b="0" i="0" u="none" baseline="0">
                <a:latin typeface="+mn-lt"/>
                <a:cs typeface="Arial"/>
              </a:rPr>
              <a:t>Mimiche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1600" b="0" i="0" u="none" baseline="0">
                <a:latin typeface="+mn-lt"/>
                <a:cs typeface="Arial"/>
              </a:rPr>
              <a:t>Movimenti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1600" b="0" i="0" u="none" baseline="0">
                <a:latin typeface="+mn-lt"/>
                <a:cs typeface="Arial"/>
              </a:rPr>
              <a:t>Aspetto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1600" b="0" i="0" u="none" baseline="0">
                <a:latin typeface="+mn-lt"/>
                <a:cs typeface="Arial"/>
              </a:rPr>
              <a:t>Postura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1600" b="0" i="0" u="none" baseline="0">
                <a:latin typeface="+mn-lt"/>
                <a:cs typeface="Arial"/>
              </a:rPr>
              <a:t>Distanza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1600" b="0" i="0" u="none" baseline="0">
                <a:latin typeface="+mn-lt"/>
                <a:cs typeface="Arial"/>
              </a:rPr>
              <a:t>Atteggiamento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7272" y="1916832"/>
            <a:ext cx="3537873" cy="301504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/>
          </a:p>
        </p:txBody>
      </p:sp>
      <p:sp>
        <p:nvSpPr>
          <p:cNvPr id="11" name="Rectangle 10"/>
          <p:cNvSpPr/>
          <p:nvPr/>
        </p:nvSpPr>
        <p:spPr>
          <a:xfrm>
            <a:off x="4575145" y="1916832"/>
            <a:ext cx="3505142" cy="301504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/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18488" cy="814561"/>
          </a:xfrm>
        </p:spPr>
        <p:txBody>
          <a:bodyPr/>
          <a:lstStyle/>
          <a:p>
            <a:pPr algn="l" rtl="0"/>
            <a:r>
              <a:rPr lang="it" b="1" i="0" u="none" baseline="0"/>
              <a:t>L'ascolto attivo – 1a chiave: </a:t>
            </a:r>
            <a:r>
              <a:rPr lang="it"/>
              <a:t/>
            </a:r>
            <a:br>
              <a:rPr lang="it"/>
            </a:br>
            <a:r>
              <a:rPr lang="it" b="1" i="0" u="none" baseline="0"/>
              <a:t>Ascoltate il vostro interlocutore e… riformulate</a:t>
            </a:r>
            <a:r>
              <a:rPr lang="it" b="0" i="0" u="none" baseline="0"/>
              <a:t> </a:t>
            </a:r>
            <a:r>
              <a:rPr lang="it"/>
              <a:t/>
            </a:r>
            <a:br>
              <a:rPr lang="it"/>
            </a:b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32</a:t>
            </a:fld>
            <a:endParaRPr lang="it" altLang="fr-FR"/>
          </a:p>
        </p:txBody>
      </p:sp>
      <p:sp>
        <p:nvSpPr>
          <p:cNvPr id="26" name="ZoneTexte 25"/>
          <p:cNvSpPr txBox="1"/>
          <p:nvPr/>
        </p:nvSpPr>
        <p:spPr>
          <a:xfrm>
            <a:off x="576536" y="1268760"/>
            <a:ext cx="8171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it" sz="2400" b="0" i="0" u="none" baseline="0"/>
              <a:t>Per far capire al vostro interlocutore </a:t>
            </a:r>
            <a:r>
              <a:rPr lang="it" sz="2400" b="1" i="0" u="none" baseline="0">
                <a:solidFill>
                  <a:srgbClr val="BD2B0B"/>
                </a:solidFill>
              </a:rPr>
              <a:t>che è stato ascoltato e compreso</a:t>
            </a:r>
            <a:r>
              <a:rPr lang="it" sz="2400" b="0" i="0" u="none" baseline="0"/>
              <a:t>...</a:t>
            </a:r>
          </a:p>
          <a:p>
            <a:pPr algn="l" rtl="0"/>
            <a:r>
              <a:rPr lang="it" sz="2400" b="0" i="0" u="none" baseline="0"/>
              <a:t>Per invogliarlo ad </a:t>
            </a:r>
            <a:r>
              <a:rPr lang="it" sz="2400" b="1" i="0" u="none" baseline="0">
                <a:solidFill>
                  <a:srgbClr val="BD2B0B"/>
                </a:solidFill>
              </a:rPr>
              <a:t>approfondire </a:t>
            </a:r>
            <a:r>
              <a:rPr lang="it" sz="2400" b="0" i="0" u="none" baseline="0"/>
              <a:t>e </a:t>
            </a:r>
            <a:r>
              <a:rPr lang="it" sz="2400" b="1" i="0" u="none" baseline="0">
                <a:solidFill>
                  <a:srgbClr val="BD2B0B"/>
                </a:solidFill>
              </a:rPr>
              <a:t> per raccogliere i fatti</a:t>
            </a:r>
            <a:r>
              <a:rPr lang="it" sz="2400" b="0" i="0" u="none" baseline="0"/>
              <a:t>...</a:t>
            </a:r>
            <a:endParaRPr lang="it" sz="2400" dirty="0"/>
          </a:p>
          <a:p>
            <a:pPr algn="l" rtl="0"/>
            <a:r>
              <a:rPr lang="it" sz="2400" b="0" i="0" u="none" baseline="0"/>
              <a:t>Per </a:t>
            </a:r>
            <a:r>
              <a:rPr lang="it" sz="2400" b="1" i="0" u="none" baseline="0">
                <a:solidFill>
                  <a:srgbClr val="BD2B0B"/>
                </a:solidFill>
              </a:rPr>
              <a:t>evitare malintesi</a:t>
            </a:r>
            <a:r>
              <a:rPr lang="it" sz="2400" b="0" i="0" u="none" baseline="0"/>
              <a:t>...</a:t>
            </a:r>
          </a:p>
          <a:p>
            <a:endParaRPr lang="it" sz="2400" dirty="0"/>
          </a:p>
          <a:p>
            <a:endParaRPr lang="it" sz="2400" dirty="0" smtClean="0"/>
          </a:p>
          <a:p>
            <a:pPr algn="l" rtl="0"/>
            <a:r>
              <a:rPr lang="it" sz="2400" b="1" i="0" u="none" baseline="0">
                <a:solidFill>
                  <a:srgbClr val="BD2B0B"/>
                </a:solidFill>
              </a:rPr>
              <a:t>Riformulate</a:t>
            </a:r>
            <a:r>
              <a:rPr lang="it" sz="2400" b="0" i="0" u="none" baseline="0">
                <a:solidFill>
                  <a:srgbClr val="BD2B0B"/>
                </a:solidFill>
              </a:rPr>
              <a:t> </a:t>
            </a:r>
            <a:r>
              <a:rPr lang="it" sz="2400" b="0" i="0" u="none" baseline="0"/>
              <a:t> ciò che avete compreso del discorso del vostro interlocutore: </a:t>
            </a:r>
          </a:p>
          <a:p>
            <a:pPr marL="285750" indent="-285750" algn="l" rtl="0">
              <a:buFont typeface="Arial" charset="0"/>
              <a:buChar char="•"/>
            </a:pPr>
            <a:r>
              <a:rPr lang="it" sz="2400" b="0" i="0" u="none" baseline="0"/>
              <a:t>senza giudizio né interpretazione,</a:t>
            </a:r>
            <a:endParaRPr lang="it" sz="2400" dirty="0"/>
          </a:p>
          <a:p>
            <a:pPr marL="285750" indent="-285750" algn="l" rtl="0">
              <a:buFont typeface="Arial" charset="0"/>
              <a:buChar char="•"/>
            </a:pPr>
            <a:r>
              <a:rPr lang="it" sz="2400" b="0" i="0" u="none" baseline="0"/>
              <a:t>cominciando con una formula come "se ho bene capito…"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43465" cy="635000"/>
          </a:xfrm>
        </p:spPr>
        <p:txBody>
          <a:bodyPr/>
          <a:lstStyle/>
          <a:p>
            <a:pPr algn="l" rtl="0"/>
            <a:r>
              <a:rPr lang="it" b="1" i="0" u="none" baseline="0"/>
              <a:t>L’ascolto attivo - 2a chiave:</a:t>
            </a:r>
            <a:r>
              <a:rPr lang="it"/>
              <a:t/>
            </a:r>
            <a:br>
              <a:rPr lang="it"/>
            </a:br>
            <a:r>
              <a:rPr lang="it" b="1" i="0" u="none" baseline="0"/>
              <a:t>Ascoltate il vostro interlocutore e … Fate precisare</a:t>
            </a:r>
            <a:r>
              <a:rPr lang="it"/>
              <a:t/>
            </a:r>
            <a:br>
              <a:rPr lang="it"/>
            </a:b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33</a:t>
            </a:fld>
            <a:endParaRPr lang="it" altLang="fr-FR"/>
          </a:p>
        </p:txBody>
      </p:sp>
      <p:sp>
        <p:nvSpPr>
          <p:cNvPr id="3" name="ZoneTexte 2"/>
          <p:cNvSpPr txBox="1"/>
          <p:nvPr/>
        </p:nvSpPr>
        <p:spPr>
          <a:xfrm>
            <a:off x="457200" y="1196752"/>
            <a:ext cx="8443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it" sz="2000" b="0" i="0" u="none" baseline="0"/>
              <a:t>Per </a:t>
            </a:r>
            <a:r>
              <a:rPr lang="it" sz="2000" b="1" i="0" u="none" baseline="0">
                <a:solidFill>
                  <a:srgbClr val="C00000"/>
                </a:solidFill>
              </a:rPr>
              <a:t>comprendere il significato dei termini </a:t>
            </a:r>
            <a:r>
              <a:rPr lang="it" sz="2000" b="0" i="0" u="none" baseline="0"/>
              <a:t>usati dal vostro interlocutore.</a:t>
            </a:r>
          </a:p>
          <a:p>
            <a:endParaRPr lang="it" sz="2000" dirty="0" smtClean="0"/>
          </a:p>
          <a:p>
            <a:pPr marL="285750" indent="-285750" algn="l" rtl="0">
              <a:buFont typeface="Arial" charset="0"/>
              <a:buChar char="•"/>
            </a:pPr>
            <a:r>
              <a:rPr lang="it" sz="2000" b="0" i="0" u="none" baseline="0"/>
              <a:t>Fare precisare un nome:</a:t>
            </a:r>
          </a:p>
          <a:p>
            <a:pPr algn="l" rtl="0"/>
            <a:r>
              <a:rPr lang="it" sz="2000" b="0" i="0" u="none" baseline="0"/>
              <a:t>	"Quale genere di (nome) esattamente?”</a:t>
            </a:r>
            <a:endParaRPr lang="it" sz="2000" dirty="0"/>
          </a:p>
          <a:p>
            <a:pPr algn="l" rtl="0"/>
            <a:r>
              <a:rPr lang="it" sz="2000" b="0" i="0" u="none" baseline="0"/>
              <a:t> 	Ad es.: Lui fa un lavoro - </a:t>
            </a:r>
            <a:r>
              <a:rPr lang="it" sz="2000" b="0" i="0" u="none" baseline="0">
                <a:solidFill>
                  <a:srgbClr val="C00000"/>
                </a:solidFill>
              </a:rPr>
              <a:t>Quale tipo di lavoro esattamente?</a:t>
            </a:r>
            <a:endParaRPr lang="it" sz="2000" dirty="0">
              <a:solidFill>
                <a:srgbClr val="C00000"/>
              </a:solidFill>
            </a:endParaRPr>
          </a:p>
          <a:p>
            <a:endParaRPr lang="it" sz="2000" dirty="0" smtClean="0"/>
          </a:p>
          <a:p>
            <a:pPr marL="285750" indent="-285750" algn="l" rtl="0">
              <a:buFont typeface="Arial" charset="0"/>
              <a:buChar char="•"/>
            </a:pPr>
            <a:r>
              <a:rPr lang="it" sz="2000" b="0" i="0" u="none" baseline="0"/>
              <a:t>Fare precisare un verbo:</a:t>
            </a:r>
          </a:p>
          <a:p>
            <a:pPr lvl="1" algn="l" rtl="0"/>
            <a:r>
              <a:rPr lang="it" sz="2000" b="0" i="0" u="none" baseline="0"/>
              <a:t>"Come (verbo) precisamente?"</a:t>
            </a:r>
          </a:p>
          <a:p>
            <a:pPr lvl="1" algn="l" rtl="0"/>
            <a:r>
              <a:rPr lang="it" sz="2000" b="0" i="0" u="none" baseline="0"/>
              <a:t>Ad es.: Me ne occupo io -  </a:t>
            </a:r>
            <a:r>
              <a:rPr lang="it" sz="2000" b="0" i="0" u="none" baseline="0">
                <a:solidFill>
                  <a:srgbClr val="C00000"/>
                </a:solidFill>
              </a:rPr>
              <a:t>Come te ne occuperai esattamente?</a:t>
            </a:r>
          </a:p>
          <a:p>
            <a:pPr lvl="1" algn="l" rtl="0"/>
            <a:endParaRPr lang="it" sz="2000" dirty="0"/>
          </a:p>
          <a:p>
            <a:pPr marL="285750" indent="-285750" algn="l" rtl="0">
              <a:buFont typeface="Arial" charset="0"/>
              <a:buChar char="•"/>
            </a:pPr>
            <a:r>
              <a:rPr lang="it" sz="2000" b="0" i="0" u="none" baseline="0"/>
              <a:t>Fare precisare parole generiche come: </a:t>
            </a:r>
          </a:p>
          <a:p>
            <a:pPr lvl="1" algn="l" rtl="0"/>
            <a:r>
              <a:rPr lang="it" sz="2000" b="0" i="0" u="none" baseline="0"/>
              <a:t>“Noi, sempre, mai, molto…"</a:t>
            </a:r>
            <a:endParaRPr lang="it" sz="2000" dirty="0"/>
          </a:p>
          <a:p>
            <a:pPr algn="l" rtl="0"/>
            <a:r>
              <a:rPr lang="it" sz="2000" b="0" i="0" u="none" baseline="0"/>
              <a:t> 	Ad es.: </a:t>
            </a:r>
            <a:r>
              <a:rPr lang="it" sz="2000" b="0" i="0" u="none" baseline="0">
                <a:solidFill>
                  <a:srgbClr val="C00000"/>
                </a:solidFill>
              </a:rPr>
              <a:t>“Noi” chi?</a:t>
            </a:r>
          </a:p>
          <a:p>
            <a:pPr algn="l" rtl="0"/>
            <a:r>
              <a:rPr lang="it" sz="2000" b="0" i="0" u="none" baseline="0">
                <a:solidFill>
                  <a:srgbClr val="C00000"/>
                </a:solidFill>
              </a:rPr>
              <a:t> 	Veramente… sempre? Mai?</a:t>
            </a:r>
          </a:p>
          <a:p>
            <a:pPr algn="l" rtl="0"/>
            <a:r>
              <a:rPr lang="it" sz="2000" b="0" i="0" u="none" baseline="0">
                <a:solidFill>
                  <a:srgbClr val="C00000"/>
                </a:solidFill>
              </a:rPr>
              <a:t> 	Molto? Quanto?</a:t>
            </a:r>
            <a:endParaRPr lang="it" sz="2000" dirty="0">
              <a:solidFill>
                <a:srgbClr val="C00000"/>
              </a:solidFill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La comunicazione - le lingue straniere</a:t>
            </a:r>
            <a:r>
              <a:rPr lang="it"/>
              <a:t/>
            </a:r>
            <a:br>
              <a:rPr lang="it"/>
            </a:br>
            <a:r>
              <a:rPr lang="it" b="1" i="0" u="none" baseline="0"/>
              <a:t>Video comico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34</a:t>
            </a:fld>
            <a:endParaRPr lang="it" altLang="fr-FR"/>
          </a:p>
        </p:txBody>
      </p:sp>
      <p:pic>
        <p:nvPicPr>
          <p:cNvPr id="6" name="Image 5" descr="../../../../../../Desktop/Capture%20d’écran%202016-07-18%20à%2015.42.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513" y="1700808"/>
            <a:ext cx="4646735" cy="33259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Migliorare la comunicazione in una lingua straniera – 10 trucchi</a:t>
            </a:r>
            <a:endParaRPr lang="i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13703"/>
            <a:ext cx="8579296" cy="5040311"/>
          </a:xfrm>
        </p:spPr>
        <p:txBody>
          <a:bodyPr/>
          <a:lstStyle/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it" b="0" i="0" u="none" baseline="0" dirty="0"/>
              <a:t>Essere </a:t>
            </a:r>
            <a:r>
              <a:rPr lang="it" b="0" i="0" u="none" baseline="0" dirty="0">
                <a:solidFill>
                  <a:srgbClr val="A90025"/>
                </a:solidFill>
                <a:latin typeface="+mj-lt"/>
              </a:rPr>
              <a:t>specifici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it" b="0" i="0" u="none" baseline="0" dirty="0"/>
              <a:t>Essere </a:t>
            </a:r>
            <a:r>
              <a:rPr lang="it" b="0" i="0" u="none" baseline="0" dirty="0">
                <a:solidFill>
                  <a:srgbClr val="A90025"/>
                </a:solidFill>
                <a:latin typeface="+mj-lt"/>
              </a:rPr>
              <a:t>pazienti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it" b="0" i="0" u="none" baseline="0" dirty="0"/>
              <a:t>Evitare le </a:t>
            </a:r>
            <a:r>
              <a:rPr lang="it" b="0" i="0" u="none" baseline="0" dirty="0">
                <a:solidFill>
                  <a:srgbClr val="A90025"/>
                </a:solidFill>
                <a:latin typeface="+mj-lt"/>
              </a:rPr>
              <a:t>espressioni idiomatiche </a:t>
            </a:r>
            <a:r>
              <a:rPr lang="it" b="0" i="0" u="none" baseline="0" dirty="0"/>
              <a:t>(ad es. “Ci metterei la mano sul fuoco”)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it" b="0" i="0" u="none" baseline="0" dirty="0"/>
              <a:t>Chiedere </a:t>
            </a:r>
            <a:r>
              <a:rPr lang="it" b="0" i="0" u="none" baseline="0" dirty="0">
                <a:solidFill>
                  <a:srgbClr val="A90025"/>
                </a:solidFill>
                <a:latin typeface="+mj-lt"/>
              </a:rPr>
              <a:t>chiarimenti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it" b="0" i="0" u="none" baseline="0" dirty="0"/>
              <a:t>Fare attenziona allo </a:t>
            </a:r>
            <a:r>
              <a:rPr lang="it" b="0" i="0" u="none" baseline="0" dirty="0">
                <a:solidFill>
                  <a:srgbClr val="A90025"/>
                </a:solidFill>
                <a:latin typeface="+mj-lt"/>
              </a:rPr>
              <a:t>slang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it" b="0" i="0" u="none" baseline="0" dirty="0"/>
              <a:t>Parlare</a:t>
            </a:r>
            <a:r>
              <a:rPr lang="it" b="0" i="0" u="none" baseline="0" dirty="0">
                <a:solidFill>
                  <a:srgbClr val="A90025"/>
                </a:solidFill>
                <a:latin typeface="+mj-lt"/>
              </a:rPr>
              <a:t>lentamente e chiaramente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it" b="0" i="0" u="none" baseline="0" dirty="0"/>
              <a:t>Definire le </a:t>
            </a:r>
            <a:r>
              <a:rPr lang="it" b="0" i="0" u="none" baseline="0" dirty="0">
                <a:solidFill>
                  <a:srgbClr val="A90025"/>
                </a:solidFill>
                <a:latin typeface="+mj-lt"/>
              </a:rPr>
              <a:t>basi</a:t>
            </a:r>
            <a:r>
              <a:rPr lang="it" b="0" i="0" u="none" baseline="0" dirty="0">
                <a:solidFill>
                  <a:srgbClr val="BD2B0B"/>
                </a:solidFill>
              </a:rPr>
              <a:t> </a:t>
            </a:r>
            <a:r>
              <a:rPr lang="it" b="0" i="0" u="none" baseline="0" dirty="0"/>
              <a:t>del vocabolario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it" b="0" i="0" u="none" baseline="0" dirty="0">
                <a:solidFill>
                  <a:srgbClr val="A90025"/>
                </a:solidFill>
                <a:latin typeface="+mj-lt"/>
              </a:rPr>
              <a:t>Verificare regolarmente </a:t>
            </a:r>
            <a:r>
              <a:rPr lang="it" b="0" i="0" u="none" baseline="0" dirty="0"/>
              <a:t>la comprensione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it" b="0" i="0" u="none" baseline="0" dirty="0"/>
              <a:t>Fornire l’informazione tramite </a:t>
            </a:r>
            <a:r>
              <a:rPr lang="it" b="0" i="0" u="none" baseline="0" dirty="0">
                <a:solidFill>
                  <a:srgbClr val="A90025"/>
                </a:solidFill>
                <a:latin typeface="+mj-lt"/>
              </a:rPr>
              <a:t>canali multipli </a:t>
            </a:r>
            <a:r>
              <a:rPr lang="it" b="0" i="0" u="none" baseline="0" dirty="0"/>
              <a:t>(disegnare, mimare, etc.)</a:t>
            </a:r>
          </a:p>
          <a:p>
            <a:pPr marL="457200" indent="-457200" algn="l" rtl="0">
              <a:spcAft>
                <a:spcPts val="900"/>
              </a:spcAft>
              <a:buFont typeface="+mj-lt"/>
              <a:buAutoNum type="arabicPeriod"/>
            </a:pPr>
            <a:r>
              <a:rPr lang="it" b="0" i="0" u="none" baseline="0" dirty="0">
                <a:solidFill>
                  <a:srgbClr val="A90025"/>
                </a:solidFill>
                <a:latin typeface="+mj-lt"/>
              </a:rPr>
              <a:t>Scegliere</a:t>
            </a:r>
            <a:r>
              <a:rPr lang="it" b="0" i="0" u="none" baseline="0" dirty="0"/>
              <a:t> il mezzo di comunicazione più adeguato (faccia a faccia, telefono, email, ecc.)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35</a:t>
            </a:fld>
            <a:endParaRPr lang="it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Le specificità locali</a:t>
            </a:r>
            <a:endParaRPr lang="i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solidFill>
            <a:srgbClr val="FFFF00"/>
          </a:solidFill>
        </p:spPr>
        <p:txBody>
          <a:bodyPr anchor="ctr"/>
          <a:lstStyle/>
          <a:p>
            <a:pPr marL="0" indent="0" algn="ctr" rtl="0">
              <a:buNone/>
            </a:pPr>
            <a:r>
              <a:rPr lang="it" b="0" i="0" u="none" baseline="0">
                <a:solidFill>
                  <a:srgbClr val="FF0000"/>
                </a:solidFill>
              </a:rPr>
              <a:t>Slide da compilare a livello locale, sulle specificità culturali del paese da conoscere in materia di comunicazione.</a:t>
            </a:r>
            <a:endParaRPr lang="it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36</a:t>
            </a:fld>
            <a:endParaRPr lang="it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Come migliorare la comunicazione interculturale?</a:t>
            </a:r>
            <a:endParaRPr lang="i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361609"/>
            <a:ext cx="8218800" cy="5040311"/>
          </a:xfrm>
        </p:spPr>
        <p:txBody>
          <a:bodyPr/>
          <a:lstStyle/>
          <a:p>
            <a:pPr algn="just" rtl="0">
              <a:spcAft>
                <a:spcPts val="1500"/>
              </a:spcAft>
            </a:pPr>
            <a:r>
              <a:rPr lang="it" b="0" i="0" u="none" baseline="0"/>
              <a:t>Sviluppare la conoscenza delle diverse culture incontrate</a:t>
            </a:r>
          </a:p>
          <a:p>
            <a:pPr algn="just" rtl="0">
              <a:spcAft>
                <a:spcPts val="1500"/>
              </a:spcAft>
            </a:pPr>
            <a:r>
              <a:rPr lang="it" b="0" i="0" u="none" baseline="0"/>
              <a:t>Condividere la propria esperienza pratica in modo semplice</a:t>
            </a:r>
          </a:p>
          <a:p>
            <a:pPr algn="just" rtl="0">
              <a:spcAft>
                <a:spcPts val="1500"/>
              </a:spcAft>
            </a:pPr>
            <a:r>
              <a:rPr lang="it" b="0" i="0" u="none" baseline="0"/>
              <a:t>Evitare l’umorismo</a:t>
            </a:r>
          </a:p>
          <a:p>
            <a:pPr algn="just" rtl="0">
              <a:spcAft>
                <a:spcPts val="1500"/>
              </a:spcAft>
            </a:pPr>
            <a:r>
              <a:rPr lang="it" b="0" i="0" u="none" baseline="0"/>
              <a:t>Adattare la struttura, il ritmo ed i movimenti nella vostra comunicazione</a:t>
            </a:r>
          </a:p>
          <a:p>
            <a:pPr algn="just" rtl="0">
              <a:spcAft>
                <a:spcPts val="1500"/>
              </a:spcAft>
            </a:pPr>
            <a:r>
              <a:rPr lang="it" b="0" i="0" u="none" baseline="0"/>
              <a:t>Rispettare le differenze</a:t>
            </a:r>
          </a:p>
          <a:p>
            <a:pPr algn="just" rtl="0">
              <a:spcAft>
                <a:spcPts val="1500"/>
              </a:spcAft>
            </a:pPr>
            <a:r>
              <a:rPr lang="it" b="0" i="0" u="none" baseline="0"/>
              <a:t>Non dare troppa importanza alle specificità culturali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37</a:t>
            </a:fld>
            <a:endParaRPr lang="it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In sintesi</a:t>
            </a:r>
            <a:endParaRPr lang="i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 rtl="0"/>
            <a:r>
              <a:rPr lang="it" b="1" i="0" u="none" baseline="0"/>
              <a:t>Cosa avete appreso sul fattore umano e l'aspetto comportamentale?</a:t>
            </a:r>
            <a:endParaRPr lang="it" dirty="0" smtClean="0"/>
          </a:p>
          <a:p>
            <a:pPr marL="0" indent="0" algn="just" rtl="0">
              <a:buNone/>
            </a:pPr>
            <a:r>
              <a:rPr lang="it" b="0" i="0" u="none" baseline="0"/>
              <a:t> </a:t>
            </a:r>
            <a:endParaRPr lang="it" dirty="0" smtClean="0"/>
          </a:p>
          <a:p>
            <a:pPr algn="just" rtl="0"/>
            <a:r>
              <a:rPr lang="it" b="0" i="0" u="none" baseline="0"/>
              <a:t>Cosa farete di diverso ora che ne sapete di più?</a:t>
            </a:r>
            <a:endParaRPr lang="it" dirty="0" smtClean="0"/>
          </a:p>
          <a:p>
            <a:pPr marL="0" indent="0" algn="just" rtl="0">
              <a:buNone/>
            </a:pPr>
            <a:r>
              <a:rPr lang="it" b="0" i="0" u="none" baseline="0"/>
              <a:t> </a:t>
            </a:r>
            <a:endParaRPr lang="it" dirty="0" smtClean="0"/>
          </a:p>
          <a:p>
            <a:pPr algn="just" rtl="0"/>
            <a:r>
              <a:rPr lang="it" b="1" i="0" u="none" baseline="0"/>
              <a:t>Sono stati sollevati nuovi problemi?</a:t>
            </a:r>
            <a:r>
              <a:rPr lang="it" b="0" i="0" u="none" baseline="0">
                <a:effectLst/>
              </a:rPr>
              <a:t> 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38</a:t>
            </a:fld>
            <a:endParaRPr lang="it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L’incidente di Apollo</a:t>
            </a:r>
            <a:endParaRPr lang="it" dirty="0"/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A7F48A2-1A32-1B4A-9E8F-881EBB04735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1508" name="Image 5" descr="../../../../../../Desktop/Capture%20d’écran%202016-07-13%20à%2017.20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5389562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La catastrofe evitata del volo qantas 32</a:t>
            </a:r>
            <a:endParaRPr lang="it" dirty="0"/>
          </a:p>
        </p:txBody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7C8A45D-C8D1-174F-AF7C-0A16B54843C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2" name="Image 5" descr="../../../../../../Desktop/Capture%20d’écran%202016-07-18%20à%2010.18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62928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Il fattore umano: l'ultima barriera</a:t>
            </a:r>
            <a:endParaRPr lang="it" dirty="0"/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25C0674-09CA-0E43-A4AA-1B4C41935B2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790733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6438" y="1200150"/>
            <a:ext cx="2112962" cy="2873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731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l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523F"/>
              </a:buClr>
            </a:pPr>
            <a:r>
              <a:rPr lang="it" b="0" i="0" u="none" baseline="0">
                <a:solidFill>
                  <a:srgbClr val="BD2B0B"/>
                </a:solidFill>
                <a:latin typeface="Calibri" charset="0"/>
              </a:rPr>
              <a:t>Barriere di sicurezza</a:t>
            </a:r>
          </a:p>
        </p:txBody>
      </p:sp>
      <p:sp>
        <p:nvSpPr>
          <p:cNvPr id="9" name="Rounded Rectangle 11"/>
          <p:cNvSpPr/>
          <p:nvPr/>
        </p:nvSpPr>
        <p:spPr bwMode="auto">
          <a:xfrm>
            <a:off x="1727200" y="5113338"/>
            <a:ext cx="5976938" cy="10080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it" b="1" i="0" u="none" baseline="0">
                <a:solidFill>
                  <a:srgbClr val="BD2B0B"/>
                </a:solidFill>
                <a:latin typeface="Calibri" charset="0"/>
              </a:rPr>
              <a:t>La presenza e la misura delle lacune nelle varie barriere (tecnica, organizzazione, aspetto umano) sono fortemente influenzate dai fattori umani ed organizzativi. </a:t>
            </a:r>
            <a:endParaRPr lang="it" altLang="fr-FR" b="1" u="sng" dirty="0">
              <a:solidFill>
                <a:srgbClr val="BD2B0B"/>
              </a:solidFill>
              <a:latin typeface="Calibri" charset="0"/>
            </a:endParaRPr>
          </a:p>
        </p:txBody>
      </p:sp>
      <p:sp>
        <p:nvSpPr>
          <p:cNvPr id="10" name="Oval 2"/>
          <p:cNvSpPr/>
          <p:nvPr/>
        </p:nvSpPr>
        <p:spPr>
          <a:xfrm>
            <a:off x="498475" y="3141663"/>
            <a:ext cx="865188" cy="358775"/>
          </a:xfrm>
          <a:prstGeom prst="ellipse">
            <a:avLst/>
          </a:prstGeom>
          <a:solidFill>
            <a:srgbClr val="C00000"/>
          </a:solidFill>
          <a:ln w="127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rtl="0" eaLnBrk="1" hangingPunct="1">
              <a:defRPr/>
            </a:pPr>
            <a:r>
              <a:rPr lang="it" sz="1200" b="0" i="0" u="none" baseline="0">
                <a:solidFill>
                  <a:schemeClr val="bg1"/>
                </a:solidFill>
              </a:rPr>
              <a:t>RISCHIO</a:t>
            </a:r>
          </a:p>
        </p:txBody>
      </p:sp>
      <p:sp>
        <p:nvSpPr>
          <p:cNvPr id="11" name="Oval 12"/>
          <p:cNvSpPr/>
          <p:nvPr/>
        </p:nvSpPr>
        <p:spPr>
          <a:xfrm>
            <a:off x="490538" y="3743325"/>
            <a:ext cx="863600" cy="360363"/>
          </a:xfrm>
          <a:prstGeom prst="ellipse">
            <a:avLst/>
          </a:prstGeom>
          <a:solidFill>
            <a:srgbClr val="C00000"/>
          </a:solidFill>
          <a:ln w="127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rtl="0" eaLnBrk="1" hangingPunct="1">
              <a:defRPr/>
            </a:pPr>
            <a:r>
              <a:rPr lang="it" sz="1200" b="0" i="0" u="none" baseline="0">
                <a:solidFill>
                  <a:schemeClr val="bg1"/>
                </a:solidFill>
              </a:rPr>
              <a:t>RISCHIO</a:t>
            </a:r>
          </a:p>
        </p:txBody>
      </p:sp>
      <p:sp>
        <p:nvSpPr>
          <p:cNvPr id="12" name="Oval 13"/>
          <p:cNvSpPr/>
          <p:nvPr/>
        </p:nvSpPr>
        <p:spPr>
          <a:xfrm>
            <a:off x="684213" y="4411663"/>
            <a:ext cx="863600" cy="360362"/>
          </a:xfrm>
          <a:prstGeom prst="ellipse">
            <a:avLst/>
          </a:prstGeom>
          <a:solidFill>
            <a:srgbClr val="C00000"/>
          </a:solidFill>
          <a:ln w="127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rtl="0" eaLnBrk="1" hangingPunct="1">
              <a:defRPr/>
            </a:pPr>
            <a:r>
              <a:rPr lang="it" sz="1200" b="0" i="0" u="none" baseline="0">
                <a:solidFill>
                  <a:schemeClr val="bg1"/>
                </a:solidFill>
              </a:rPr>
              <a:t>RISCHIO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4203700"/>
            <a:ext cx="1223963" cy="568325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0" indent="-952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it" sz="1200" b="1" i="0" u="none" baseline="0">
                <a:solidFill>
                  <a:schemeClr val="tx1"/>
                </a:solidFill>
              </a:rPr>
              <a:t>Attrezzatura</a:t>
            </a:r>
          </a:p>
          <a:p>
            <a:pPr marL="95250" indent="-952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it" sz="1200" b="1" i="0" u="none" baseline="0">
                <a:solidFill>
                  <a:schemeClr val="tx1"/>
                </a:solidFill>
              </a:rPr>
              <a:t>Progettazione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16688" y="2682875"/>
            <a:ext cx="1655762" cy="37465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0" indent="-952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it" sz="1400" b="1" i="0" u="none" baseline="0">
                <a:solidFill>
                  <a:schemeClr val="tx1"/>
                </a:solidFill>
              </a:rPr>
              <a:t>Persone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16463" y="3413125"/>
            <a:ext cx="2376487" cy="51117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0" indent="-952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it" sz="1200" b="1" i="0" u="none" baseline="0">
                <a:solidFill>
                  <a:schemeClr val="tx1"/>
                </a:solidFill>
              </a:rPr>
              <a:t>Procedure</a:t>
            </a:r>
          </a:p>
          <a:p>
            <a:pPr marL="95250" indent="-95250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it" sz="1200" b="1" i="0" u="none" baseline="0">
                <a:solidFill>
                  <a:schemeClr val="tx1"/>
                </a:solidFill>
              </a:rPr>
              <a:t>Sistemi di gestione</a:t>
            </a:r>
          </a:p>
        </p:txBody>
      </p:sp>
      <p:sp>
        <p:nvSpPr>
          <p:cNvPr id="20493" name="TextBox 4"/>
          <p:cNvSpPr txBox="1">
            <a:spLocks noChangeArrowheads="1"/>
          </p:cNvSpPr>
          <p:nvPr/>
        </p:nvSpPr>
        <p:spPr bwMode="auto">
          <a:xfrm>
            <a:off x="5003800" y="3151188"/>
            <a:ext cx="1365250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it" sz="1100" b="0" i="1" u="none" baseline="0"/>
              <a:t>Attività formalizzate</a:t>
            </a:r>
          </a:p>
        </p:txBody>
      </p:sp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6615113" y="2420938"/>
            <a:ext cx="160337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it" sz="1100" b="0" i="1" u="none" baseline="0"/>
              <a:t>Attività non formalizzate</a:t>
            </a:r>
          </a:p>
        </p:txBody>
      </p:sp>
      <p:sp>
        <p:nvSpPr>
          <p:cNvPr id="1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Cosa caratterizza il fattore umano</a:t>
            </a:r>
            <a:endParaRPr lang="i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 rtl="0">
              <a:spcAft>
                <a:spcPts val="1500"/>
              </a:spcAft>
            </a:pPr>
            <a:r>
              <a:rPr lang="it" b="0" i="0" u="none" baseline="0"/>
              <a:t>Il fattore umano, in termini di sicurezza, è caratterizzato da: </a:t>
            </a:r>
          </a:p>
          <a:p>
            <a:pPr lvl="1" algn="l" rtl="0">
              <a:spcAft>
                <a:spcPts val="1500"/>
              </a:spcAft>
            </a:pPr>
            <a:r>
              <a:rPr lang="it" b="0" i="0" u="none" baseline="0"/>
              <a:t>La percezione del rischio (i segnali ed il giudizio)</a:t>
            </a:r>
          </a:p>
          <a:p>
            <a:pPr lvl="1" algn="l" rtl="0">
              <a:spcAft>
                <a:spcPts val="1500"/>
              </a:spcAft>
            </a:pPr>
            <a:r>
              <a:rPr lang="it" b="0" i="0" u="none" baseline="0"/>
              <a:t>La valutazione del rischio</a:t>
            </a:r>
          </a:p>
          <a:p>
            <a:pPr lvl="1" algn="l" rtl="0">
              <a:spcAft>
                <a:spcPts val="1500"/>
              </a:spcAft>
            </a:pPr>
            <a:r>
              <a:rPr lang="it" b="0" i="0" u="none" baseline="0"/>
              <a:t>L'assunzione del rischio.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57FAC7F-35F1-4545-955D-AC0E4B400912}" type="slidenum">
              <a:rPr/>
              <a:pPr/>
              <a:t>7</a:t>
            </a:fld>
            <a:endParaRPr lang="it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it" b="1" i="0" u="none" baseline="0"/>
              <a:t>La percezione del rischio</a:t>
            </a:r>
            <a:endParaRPr lang="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A2790189-416C-E549-83DE-8B3BF5286D36}" type="slidenum">
              <a:rPr/>
              <a:pPr/>
              <a:t>8</a:t>
            </a:fld>
            <a:endParaRPr lang="it" altLang="fr-FR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sz="900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sz="900" dirty="0" smtClean="0"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La percezione dei rischi è basata sulla ricezione ed il trattamento di segnali (1/2)</a:t>
            </a:r>
            <a:endParaRPr lang="it" dirty="0"/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2205038"/>
            <a:ext cx="8218488" cy="2087562"/>
          </a:xfrm>
        </p:spPr>
        <p:txBody>
          <a:bodyPr/>
          <a:lstStyle/>
          <a:p>
            <a:pPr marL="0" indent="0" algn="l" rtl="0" eaLnBrk="1" hangingPunct="1">
              <a:spcAft>
                <a:spcPts val="1500"/>
              </a:spcAft>
              <a:buFont typeface="Lucida Grande" charset="0"/>
              <a:buNone/>
            </a:pPr>
            <a:r>
              <a:rPr lang="it" b="0" i="0" u="none" baseline="0">
                <a:cs typeface="Arial" charset="0"/>
              </a:rPr>
              <a:t>La percezione dei rischi è… </a:t>
            </a:r>
          </a:p>
          <a:p>
            <a:pPr algn="l" rtl="0" eaLnBrk="1" hangingPunct="1">
              <a:spcAft>
                <a:spcPts val="1500"/>
              </a:spcAft>
            </a:pPr>
            <a:r>
              <a:rPr lang="it" b="0" i="0" u="none" baseline="0">
                <a:cs typeface="Arial" charset="0"/>
              </a:rPr>
              <a:t>La percezione di segnali esterni che possono essere considerati come rischi potenziali. </a:t>
            </a:r>
            <a:endParaRPr lang="it" altLang="fr-FR" dirty="0">
              <a:cs typeface="Arial" charset="0"/>
            </a:endParaRPr>
          </a:p>
          <a:p>
            <a:pPr algn="l" rtl="0" eaLnBrk="1" hangingPunct="1">
              <a:spcAft>
                <a:spcPts val="1500"/>
              </a:spcAft>
            </a:pPr>
            <a:r>
              <a:rPr lang="it" b="0" i="0" u="none" baseline="0">
                <a:cs typeface="Arial" charset="0"/>
              </a:rPr>
              <a:t>Il giudizio soggettivo che gli individui hanno sulle caratteristiche e la gravità del rischio.</a:t>
            </a:r>
            <a:endParaRPr lang="it" altLang="fr-FR" dirty="0">
              <a:cs typeface="Arial" charset="0"/>
            </a:endParaRPr>
          </a:p>
          <a:p>
            <a:pPr marL="0" indent="0" algn="l" rtl="0" eaLnBrk="1" hangingPunct="1"/>
            <a:endParaRPr lang="it" altLang="fr-FR" dirty="0">
              <a:cs typeface="Arial" charset="0"/>
            </a:endParaRPr>
          </a:p>
        </p:txBody>
      </p:sp>
      <p:sp>
        <p:nvSpPr>
          <p:cNvPr id="2355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7CBE1A4-0BBB-C34E-AB7C-D139AE59CB2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" b="0" i="0" u="none" baseline="0">
                <a:ea typeface="Helvetica" charset="0"/>
                <a:cs typeface="Helvetica" charset="0"/>
              </a:rPr>
              <a:t>Kit di inserimento H3SE - TCT 4.1 – Fattori umani, Segnali deboli e comunicazione – V2</a:t>
            </a:r>
            <a:endParaRPr lang="it" altLang="fr-FR" dirty="0" smtClean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1905</TotalTime>
  <Words>2211</Words>
  <Application>Microsoft Office PowerPoint</Application>
  <PresentationFormat>Affichage à l'écran (4:3)</PresentationFormat>
  <Paragraphs>306</Paragraphs>
  <Slides>38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fr_total_modele_rouge_fonce</vt:lpstr>
      <vt:lpstr>Fattori umani, Segnali deboli e Comunicazione</vt:lpstr>
      <vt:lpstr>Obiettivi del modulo</vt:lpstr>
      <vt:lpstr>Il fattore umano nel campo della sicurezza</vt:lpstr>
      <vt:lpstr>L’incidente di Apollo</vt:lpstr>
      <vt:lpstr>La catastrofe evitata del volo qantas 32</vt:lpstr>
      <vt:lpstr>Il fattore umano: l'ultima barriera</vt:lpstr>
      <vt:lpstr>Cosa caratterizza il fattore umano</vt:lpstr>
      <vt:lpstr>La percezione del rischio</vt:lpstr>
      <vt:lpstr>La percezione dei rischi è basata sulla ricezione ed il trattamento di segnali (1/2)</vt:lpstr>
      <vt:lpstr>La percezione dei rischi è basata sulla ricezione ed il trattamento di segnali (2/2)</vt:lpstr>
      <vt:lpstr>Come fenomeno neurologico, la percezione può essere alterata  </vt:lpstr>
      <vt:lpstr>Quanti passaggi</vt:lpstr>
      <vt:lpstr>I segnali deboli</vt:lpstr>
      <vt:lpstr>I segnali deboli (1/2)</vt:lpstr>
      <vt:lpstr>I segnali deboli (2/2)</vt:lpstr>
      <vt:lpstr>La valutazione del rischio</vt:lpstr>
      <vt:lpstr>La squadriglia persa nel triangolo delle Bermuda</vt:lpstr>
      <vt:lpstr>La squadriglia persa nel triangolo delle Bermuda –  i fatti </vt:lpstr>
      <vt:lpstr>L'errore nella valutazione dei rischi</vt:lpstr>
      <vt:lpstr>L’assunzione del rischio</vt:lpstr>
      <vt:lpstr>Video di un passaggio a livello</vt:lpstr>
      <vt:lpstr>Esempio d'analisi – attraversare i binari ferroviari  </vt:lpstr>
      <vt:lpstr>Le componenti dell'assunzione del rischio  </vt:lpstr>
      <vt:lpstr>Ora tocca a voi (1/3) </vt:lpstr>
      <vt:lpstr>Ora tocca a voi (2/3) </vt:lpstr>
      <vt:lpstr>Ora tocca a voi (3/3) </vt:lpstr>
      <vt:lpstr>E secondo voi?</vt:lpstr>
      <vt:lpstr>Il ruolo essenziale della comunicazione</vt:lpstr>
      <vt:lpstr>Gli ultimi minuti del volo AF447 (Rio-Parigi)</vt:lpstr>
      <vt:lpstr>Il modello meccanico della comunicazione</vt:lpstr>
      <vt:lpstr>La metacomunicazione per migliorare la comunicazione</vt:lpstr>
      <vt:lpstr>L'ascolto attivo – 1a chiave:  Ascoltate il vostro interlocutore e… riformulate  </vt:lpstr>
      <vt:lpstr>L’ascolto attivo - 2a chiave: Ascoltate il vostro interlocutore e … Fate precisare </vt:lpstr>
      <vt:lpstr>La comunicazione - le lingue straniere Video comico</vt:lpstr>
      <vt:lpstr>Migliorare la comunicazione in una lingua straniera – 10 trucchi</vt:lpstr>
      <vt:lpstr>Le specificità locali</vt:lpstr>
      <vt:lpstr>Come migliorare la comunicazione interculturale?</vt:lpstr>
      <vt:lpstr>In sintesi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57</cp:revision>
  <dcterms:created xsi:type="dcterms:W3CDTF">2015-09-07T13:13:13Z</dcterms:created>
  <dcterms:modified xsi:type="dcterms:W3CDTF">2017-06-23T20:06:44Z</dcterms:modified>
</cp:coreProperties>
</file>