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1" r:id="rId6"/>
    <p:sldId id="287" r:id="rId7"/>
    <p:sldId id="288" r:id="rId8"/>
    <p:sldId id="289" r:id="rId9"/>
    <p:sldId id="290" r:id="rId10"/>
    <p:sldId id="286" r:id="rId11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99"/>
    <a:srgbClr val="A90025"/>
    <a:srgbClr val="376092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3979" autoAdjust="0"/>
  </p:normalViewPr>
  <p:slideViewPr>
    <p:cSldViewPr>
      <p:cViewPr varScale="1">
        <p:scale>
          <a:sx n="79" d="100"/>
          <a:sy n="79" d="100"/>
        </p:scale>
        <p:origin x="120" y="6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0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67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42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0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6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SYNTHESIS OF CHANGES</a:t>
            </a:r>
            <a:endParaRPr lang="en-US" dirty="0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REQUIREMENTS REMOVED IN NEW RULE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>
                <a:solidFill>
                  <a:srgbClr val="F5911F"/>
                </a:solidFill>
              </a:rPr>
              <a:t>#SafeDriver </a:t>
            </a:r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292694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67" r:id="rId2"/>
    <p:sldLayoutId id="2147483683" r:id="rId3"/>
    <p:sldLayoutId id="2147483684" r:id="rId4"/>
    <p:sldLayoutId id="214748369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en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en-US/Pages/R&#232;gles%20HSE/CR%20902/Nouvelle-r&#232;gle-HSE--.asp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CR-GR-HSE-902 HSE Self-assessments and HSE Audits </a:t>
            </a:r>
            <a:endParaRPr lang="en-US" dirty="0"/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M&amp;S : which differences between CR GR HSE 902 and the CR-MS-HSEQ-112 and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CR-MS-HSEQ-141 company rules (at the perimeter of industrial sites of liquid hydrocarbons and LPG)?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 OVERVIEW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en-US" u="sng" dirty="0">
                <a:solidFill>
                  <a:schemeClr val="tx1"/>
                </a:solidFill>
              </a:rPr>
              <a:t>HSE Self-Assessments</a:t>
            </a: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lvl="0" indent="0">
              <a:spcAft>
                <a:spcPts val="600"/>
              </a:spcAf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Requirement 3.1.1 : </a:t>
            </a:r>
            <a:r>
              <a:rPr lang="nb-NO" sz="1800" dirty="0">
                <a:solidFill>
                  <a:schemeClr val="tx1"/>
                </a:solidFill>
              </a:rPr>
              <a:t>Frequency of HSE self-assessment </a:t>
            </a: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An HSE self-assessment is performed at minimum every 2 years, and following any significant change.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700" b="0" dirty="0" smtClean="0">
                <a:solidFill>
                  <a:srgbClr val="00B050"/>
                </a:solidFill>
              </a:rPr>
              <a:t>The </a:t>
            </a:r>
            <a:r>
              <a:rPr lang="en-US" sz="1700" b="0" dirty="0">
                <a:solidFill>
                  <a:srgbClr val="00B050"/>
                </a:solidFill>
              </a:rPr>
              <a:t>concept of an internal audit noted in the </a:t>
            </a:r>
            <a:r>
              <a:rPr lang="en-US" sz="1700" b="0" dirty="0" smtClean="0">
                <a:solidFill>
                  <a:srgbClr val="00B050"/>
                </a:solidFill>
              </a:rPr>
              <a:t>M&amp;S existing </a:t>
            </a:r>
            <a:r>
              <a:rPr lang="en-US" sz="1700" b="0" dirty="0">
                <a:solidFill>
                  <a:srgbClr val="00B050"/>
                </a:solidFill>
              </a:rPr>
              <a:t>rules </a:t>
            </a:r>
            <a:r>
              <a:rPr lang="en-US" sz="1700" b="0" dirty="0" smtClean="0">
                <a:solidFill>
                  <a:srgbClr val="00B050"/>
                </a:solidFill>
              </a:rPr>
              <a:t>is now assimilated </a:t>
            </a:r>
            <a:r>
              <a:rPr lang="en-US" sz="1700" b="0" dirty="0">
                <a:solidFill>
                  <a:srgbClr val="00B050"/>
                </a:solidFill>
              </a:rPr>
              <a:t>into the SHE self-assessment exercise</a:t>
            </a:r>
            <a:r>
              <a:rPr lang="en-US" sz="1700" b="0" dirty="0" smtClean="0">
                <a:solidFill>
                  <a:srgbClr val="00B050"/>
                </a:solidFill>
              </a:rPr>
              <a:t>.</a:t>
            </a:r>
          </a:p>
          <a:p>
            <a:pPr marL="0" indent="0" algn="l">
              <a:spcAft>
                <a:spcPts val="600"/>
              </a:spcAft>
            </a:pPr>
            <a:r>
              <a:rPr lang="en-US" sz="1700" b="0" dirty="0" smtClean="0">
                <a:solidFill>
                  <a:srgbClr val="FF0000"/>
                </a:solidFill>
              </a:rPr>
              <a:t>The frequency of the self-assessment on the full scope of the entity is increased. </a:t>
            </a:r>
            <a:endParaRPr lang="en-US" sz="1700" b="0" dirty="0">
              <a:solidFill>
                <a:srgbClr val="FF0000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3244950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lvl="0" indent="0" rtl="0">
              <a:spcAft>
                <a:spcPts val="600"/>
              </a:spcAft>
              <a:buSzPct val="100000"/>
              <a:defRPr/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3.1.2 : </a:t>
            </a:r>
            <a:r>
              <a:rPr lang="en-GB" sz="1800" dirty="0">
                <a:solidFill>
                  <a:schemeClr val="tx1"/>
                </a:solidFill>
              </a:rPr>
              <a:t>Action Plan Following the HSE Self-Assessment</a:t>
            </a:r>
            <a:endParaRPr lang="nb-NO" sz="1800" dirty="0">
              <a:solidFill>
                <a:schemeClr val="tx1"/>
              </a:solidFill>
            </a:endParaRP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An action plan that sets out the prioritized corrective and improvement actions related to each gap identified during an HSE self-assessment is established, implemented and monitored through to closure by the entity or affiliate.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3100934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50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 OVERVIEW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en-US" u="sng" dirty="0" smtClean="0">
                <a:solidFill>
                  <a:schemeClr val="tx1"/>
                </a:solidFill>
              </a:rPr>
              <a:t>HSE Audits</a:t>
            </a:r>
            <a:endParaRPr lang="en-US" u="sng" dirty="0">
              <a:solidFill>
                <a:schemeClr val="tx1"/>
              </a:solidFill>
            </a:endParaRP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</a:pPr>
            <a:r>
              <a:rPr lang="en-US" sz="1800" dirty="0" smtClean="0">
                <a:solidFill>
                  <a:schemeClr val="tx1"/>
                </a:solidFill>
              </a:rPr>
              <a:t>Requirement 3.2.1 : </a:t>
            </a:r>
            <a:r>
              <a:rPr lang="en-GB" sz="1800" dirty="0" smtClean="0">
                <a:solidFill>
                  <a:schemeClr val="tx1"/>
                </a:solidFill>
              </a:rPr>
              <a:t>Frequency of HSE Audits</a:t>
            </a:r>
            <a:endParaRPr lang="nb-NO" sz="1800" dirty="0" smtClean="0">
              <a:solidFill>
                <a:schemeClr val="tx1"/>
              </a:solidFill>
            </a:endParaRP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 smtClean="0">
                <a:solidFill>
                  <a:schemeClr val="tx1"/>
                </a:solidFill>
                <a:latin typeface="+mj-lt"/>
              </a:rPr>
              <a:t>Each auditable unit is subject to an HSE audit every 3 to 5 years, according to the long-term plan drawn up by the Group HSE audit division.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</a:t>
            </a:r>
            <a:r>
              <a:rPr lang="fr-FR" sz="1700" b="0" dirty="0">
                <a:solidFill>
                  <a:srgbClr val="00B050"/>
                </a:solidFill>
              </a:rPr>
              <a:t>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3244950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lvl="0" indent="0" rtl="0">
              <a:spcAft>
                <a:spcPts val="600"/>
              </a:spcAft>
              <a:buSzPct val="100000"/>
              <a:defRPr/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3.2.2 </a:t>
            </a:r>
            <a:r>
              <a:rPr lang="fr-FR" sz="1800" dirty="0">
                <a:solidFill>
                  <a:schemeClr val="tx1"/>
                </a:solidFill>
              </a:rPr>
              <a:t>: </a:t>
            </a:r>
            <a:r>
              <a:rPr lang="en-GB" sz="1800" dirty="0">
                <a:solidFill>
                  <a:schemeClr val="tx1"/>
                </a:solidFill>
              </a:rPr>
              <a:t>Information Provided to the HSE Audit Team </a:t>
            </a:r>
            <a:endParaRPr lang="nb-NO" sz="1800" dirty="0">
              <a:solidFill>
                <a:schemeClr val="tx1"/>
              </a:solidFill>
            </a:endParaRP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The documents and any other information required for the HSE audit are made available to the HSE audit team in a timely manner.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3100934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 OVERVIEW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3.2.3 : </a:t>
            </a:r>
            <a:r>
              <a:rPr lang="en-GB" sz="1800" dirty="0">
                <a:solidFill>
                  <a:schemeClr val="tx1"/>
                </a:solidFill>
              </a:rPr>
              <a:t>Comments Regarding the HSE Audit Report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After completion of the HSE audit and upon receipt of the draft HSE audit report, comments are returned to the lead auditor within 15 working days.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2132856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  <a:buSzPct val="100000"/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3.2.4 : </a:t>
            </a:r>
            <a:r>
              <a:rPr lang="en-GB" sz="1800" dirty="0">
                <a:solidFill>
                  <a:schemeClr val="tx1"/>
                </a:solidFill>
              </a:rPr>
              <a:t>Action Plan Following the HSE Audit</a:t>
            </a:r>
            <a:endParaRPr lang="nb-NO" sz="1800" dirty="0">
              <a:solidFill>
                <a:schemeClr val="tx1"/>
              </a:solidFill>
            </a:endParaRPr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Upon receipt of the final HSE audit report, a corrective and improvement action plan appropriate to the HSE audit findings is established, implemented and monitored through to closure.</a:t>
            </a:r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Progress of the action plan is periodically communicated to the auditable unit’s appropriate hierarchy level.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No </a:t>
            </a:r>
            <a:r>
              <a:rPr lang="fr-FR" sz="1700" b="0" dirty="0">
                <a:solidFill>
                  <a:srgbClr val="00B050"/>
                </a:solidFill>
              </a:rPr>
              <a:t>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07368" y="1988840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1"/>
          <p:cNvSpPr txBox="1">
            <a:spLocks/>
          </p:cNvSpPr>
          <p:nvPr/>
        </p:nvSpPr>
        <p:spPr>
          <a:xfrm>
            <a:off x="407368" y="4149080"/>
            <a:ext cx="11521280" cy="201622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  <a:buSzPct val="100000"/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3.2.5 : HSE Action Plan </a:t>
            </a:r>
            <a:r>
              <a:rPr lang="fr-FR" sz="1800" dirty="0" err="1">
                <a:solidFill>
                  <a:schemeClr val="tx1"/>
                </a:solidFill>
              </a:rPr>
              <a:t>Status</a:t>
            </a:r>
            <a:r>
              <a:rPr lang="fr-FR" sz="1800" dirty="0">
                <a:solidFill>
                  <a:schemeClr val="tx1"/>
                </a:solidFill>
              </a:rPr>
              <a:t> Report</a:t>
            </a:r>
            <a:endParaRPr lang="en-GB" sz="1400" dirty="0"/>
          </a:p>
          <a:p>
            <a:pPr marL="28575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Status report including details of actions taken for P1 and P2 audit findings is sent to branch management and the Group HSE division at the end of each semester.</a:t>
            </a:r>
          </a:p>
          <a:p>
            <a:pPr marL="0" indent="0" algn="l">
              <a:spcAft>
                <a:spcPts val="600"/>
              </a:spcAft>
            </a:pPr>
            <a:r>
              <a:rPr lang="en-US" sz="1700" b="0" dirty="0">
                <a:solidFill>
                  <a:srgbClr val="FF0000"/>
                </a:solidFill>
              </a:rPr>
              <a:t>This is a new requirement for all branches.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407368" y="4005064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79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/>
              <a:t>REQUIREMENT OVERVIEW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340086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ctr">
              <a:spcAft>
                <a:spcPts val="600"/>
              </a:spcAft>
            </a:pPr>
            <a:r>
              <a:rPr lang="en-US" u="sng" dirty="0">
                <a:solidFill>
                  <a:schemeClr val="tx1"/>
                </a:solidFill>
              </a:rPr>
              <a:t>Documentation and Archiving</a:t>
            </a:r>
          </a:p>
          <a:p>
            <a:pPr marL="0" indent="0" algn="ctr">
              <a:spcAft>
                <a:spcPts val="600"/>
              </a:spcAft>
            </a:pPr>
            <a:endParaRPr lang="en-US" sz="300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SzPct val="100000"/>
            </a:pPr>
            <a:r>
              <a:rPr lang="fr-FR" sz="1800" dirty="0" err="1">
                <a:solidFill>
                  <a:schemeClr val="tx1"/>
                </a:solidFill>
              </a:rPr>
              <a:t>Requirement</a:t>
            </a:r>
            <a:r>
              <a:rPr lang="fr-FR" sz="1800" dirty="0">
                <a:solidFill>
                  <a:schemeClr val="tx1"/>
                </a:solidFill>
              </a:rPr>
              <a:t> 3.3.1 : </a:t>
            </a:r>
            <a:r>
              <a:rPr lang="en-GB" sz="1800" dirty="0">
                <a:solidFill>
                  <a:schemeClr val="tx1"/>
                </a:solidFill>
              </a:rPr>
              <a:t>Conservation of HSE Self-Assessment and HSE Audit Documents</a:t>
            </a:r>
            <a:endParaRPr lang="nb-NO" sz="1800" dirty="0">
              <a:solidFill>
                <a:schemeClr val="tx1"/>
              </a:solidFill>
            </a:endParaRPr>
          </a:p>
          <a:p>
            <a:pPr marL="285750" marR="0" lvl="4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The following documents and records are conserved following the Group's document retention policy: HSE self-assessment reports, HSE audit reports, detailed evidence of actions taken to close findings. 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No modification</a:t>
            </a:r>
            <a:endParaRPr lang="en-US" sz="1700" b="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en-GB"/>
              <a:t>REQUIREMENTS NOT RETAINED IN THE NEW RULE </a:t>
            </a:r>
            <a:endParaRPr lang="en-US" dirty="0"/>
          </a:p>
        </p:txBody>
      </p:sp>
      <p:sp>
        <p:nvSpPr>
          <p:cNvPr id="5" name="Espace réservé du texte 1"/>
          <p:cNvSpPr txBox="1">
            <a:spLocks/>
          </p:cNvSpPr>
          <p:nvPr/>
        </p:nvSpPr>
        <p:spPr>
          <a:xfrm>
            <a:off x="407368" y="532189"/>
            <a:ext cx="11424592" cy="4480987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Third party acknowledgement of audit protocol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Third party acknowledgement of audit protocol for entities exposed to technological risk is no longer required. (Group DIR-GR-SEC-011)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Audit protocol used by approved contractors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Approved contractor cannot use the audit protocol. (Group DIR-GR-SEC-011)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0" indent="0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Protocol </a:t>
            </a:r>
            <a:r>
              <a:rPr lang="fr-FR" sz="1800" dirty="0" err="1">
                <a:solidFill>
                  <a:schemeClr val="tx1"/>
                </a:solidFill>
              </a:rPr>
              <a:t>modularity</a:t>
            </a:r>
            <a:r>
              <a:rPr lang="fr-FR" sz="1800" dirty="0">
                <a:solidFill>
                  <a:schemeClr val="tx1"/>
                </a:solidFill>
              </a:rPr>
              <a:t> concept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One Maestro </a:t>
            </a:r>
            <a:r>
              <a:rPr lang="fr-FR" sz="1700" dirty="0" err="1">
                <a:solidFill>
                  <a:schemeClr val="tx1"/>
                </a:solidFill>
                <a:latin typeface="+mj-lt"/>
              </a:rPr>
              <a:t>protocol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1700" dirty="0" err="1">
                <a:solidFill>
                  <a:schemeClr val="tx1"/>
                </a:solidFill>
                <a:latin typeface="+mj-lt"/>
              </a:rPr>
              <a:t>is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 no longer </a:t>
            </a:r>
            <a:r>
              <a:rPr lang="fr-FR" sz="1700" dirty="0" err="1">
                <a:solidFill>
                  <a:schemeClr val="tx1"/>
                </a:solidFill>
                <a:latin typeface="+mj-lt"/>
              </a:rPr>
              <a:t>modular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. (Branch MS - CR-MS-HSEQ-112)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Certification </a:t>
            </a:r>
            <a:r>
              <a:rPr lang="fr-FR" b="1" dirty="0" err="1">
                <a:solidFill>
                  <a:schemeClr val="tx1"/>
                </a:solidFill>
                <a:latin typeface="+mj-lt"/>
              </a:rPr>
              <a:t>based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 on international standards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1700" dirty="0">
                <a:solidFill>
                  <a:schemeClr val="tx1"/>
                </a:solidFill>
                <a:latin typeface="+mj-lt"/>
              </a:rPr>
              <a:t>Third parties* will no longer be allowed to conduct One-MAESTRO audits at the same time as an affiliate’s other desired certifications (ISO 14001, OHSAS 18001, ISO 50001). (Branch MS - CR-MS-HSEQ-112) </a:t>
            </a: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>
              <a:solidFill>
                <a:schemeClr val="tx1"/>
              </a:solidFill>
              <a:latin typeface="+mj-lt"/>
            </a:endParaRPr>
          </a:p>
          <a:p>
            <a:pPr lvl="4" algn="l">
              <a:spcAft>
                <a:spcPts val="600"/>
              </a:spcAft>
              <a:buSzPct val="100000"/>
              <a:defRPr/>
            </a:pPr>
            <a:r>
              <a:rPr lang="fr-FR" sz="1200" dirty="0">
                <a:latin typeface="+mj-lt"/>
              </a:rPr>
              <a:t>* </a:t>
            </a:r>
            <a:r>
              <a:rPr lang="en-US" sz="1200" dirty="0">
                <a:latin typeface="+mj-lt"/>
              </a:rPr>
              <a:t>Accredited certification organizations (e.g. DNV, SGS, BV, AFNOR, Lloyd’s</a:t>
            </a:r>
            <a:r>
              <a:rPr lang="fr-FR" sz="1200" dirty="0" smtClean="0">
                <a:latin typeface="+mj-lt"/>
              </a:rPr>
              <a:t>)</a:t>
            </a:r>
            <a:endParaRPr lang="fr-FR" sz="1200" dirty="0"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  <a:defRPr/>
            </a:pP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marL="0" indent="0">
              <a:spcAft>
                <a:spcPts val="600"/>
              </a:spcAft>
            </a:pPr>
            <a:endParaRPr lang="fr-F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10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0957984" cy="432048"/>
          </a:xfrm>
          <a:solidFill>
            <a:srgbClr val="376092"/>
          </a:solidFill>
        </p:spPr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</a:rPr>
              <a:t>WHERE FIND ADDITIONAL INFORMATION OR DOCUMENTATION?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556792"/>
            <a:ext cx="10958400" cy="4609058"/>
          </a:xfrm>
        </p:spPr>
        <p:txBody>
          <a:bodyPr/>
          <a:lstStyle/>
          <a:p>
            <a:r>
              <a:rPr lang="fr-FR" dirty="0"/>
              <a:t>Publication on WAT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http://wat.corp.local/sites/s215/en-US/Pages/Règles%20HSE/CR%20902/Nouvelle-règle-HSE--.aspx</a:t>
            </a:r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HSE </a:t>
            </a:r>
            <a:r>
              <a:rPr lang="fr-FR" dirty="0" err="1"/>
              <a:t>toolbox</a:t>
            </a:r>
            <a:r>
              <a:rPr lang="fr-FR" dirty="0"/>
              <a:t>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https://www.toolbox-hse.total.com/en/one-maestro</a:t>
            </a:r>
            <a:endParaRPr lang="en-US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REFLEX: group </a:t>
            </a:r>
            <a:r>
              <a:rPr lang="fr-FR" dirty="0" err="1"/>
              <a:t>referential</a:t>
            </a:r>
            <a:r>
              <a:rPr lang="fr-FR" dirty="0"/>
              <a:t> documents : </a:t>
            </a:r>
            <a:r>
              <a:rPr lang="fr-FR" dirty="0" smtClean="0">
                <a:hlinkClick r:id="rId4"/>
              </a:rPr>
              <a:t>https://reflex.sinequa.corp.local/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M&amp;S Branch </a:t>
            </a:r>
            <a:r>
              <a:rPr lang="fr-FR" dirty="0" err="1"/>
              <a:t>referential</a:t>
            </a:r>
            <a:r>
              <a:rPr lang="fr-FR" dirty="0"/>
              <a:t> : </a:t>
            </a:r>
            <a:r>
              <a:rPr lang="fr-FR" dirty="0">
                <a:hlinkClick r:id="rId5"/>
              </a:rPr>
              <a:t>http://crescendo4all.rm.corp.local/sites/Ref_MS/Pages/Home.aspx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latin typeface="+mj-lt"/>
              </a:rPr>
              <a:t>7</a:t>
            </a:r>
            <a:endParaRPr lang="en-US" sz="1000" dirty="0">
              <a:latin typeface="+mj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68487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50128f55-3b36-4aa6-98d9-a6fd28e4ae9b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A9FFA6-E2F4-4ED6-9588-81D30AB88B6C}">
  <ds:schemaRefs>
    <ds:schemaRef ds:uri="26ca36b3-22a5-4c03-beea-d9082fda911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2297AEB-3119-44E5-B8AF-69E83210BB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2E46FD-DF65-4135-9E71-4A90FADAD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594</Words>
  <Application>Microsoft Office PowerPoint</Application>
  <PresentationFormat>Grand écran</PresentationFormat>
  <Paragraphs>79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Calibri</vt:lpstr>
      <vt:lpstr>Helvetica</vt:lpstr>
      <vt:lpstr>Wingdings</vt:lpstr>
      <vt:lpstr/>
      <vt:lpstr>CR-GR-HSE-902 HSE Self-assessments and HSE Audits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WHERE FIND ADDITIONAL INFORMATION OR DOCUMENTATION?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158</cp:revision>
  <cp:lastPrinted>2018-09-13T16:16:27Z</cp:lastPrinted>
  <dcterms:modified xsi:type="dcterms:W3CDTF">2018-11-22T14:23:59Z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</Properties>
</file>