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81" r:id="rId6"/>
    <p:sldId id="287" r:id="rId7"/>
    <p:sldId id="288" r:id="rId8"/>
    <p:sldId id="289" r:id="rId9"/>
    <p:sldId id="290" r:id="rId10"/>
    <p:sldId id="286" r:id="rId11"/>
  </p:sldIdLst>
  <p:sldSz cx="12192000" cy="6858000"/>
  <p:notesSz cx="6797675" cy="9926638"/>
  <p:defaultTextStyle/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  <a:srgbClr val="FFFF99"/>
    <a:srgbClr val="A90025"/>
    <a:srgbClr val="376092"/>
    <a:srgbClr val="AC8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BC89EF96-8CEA-46FF-86C4-4CE0E7609802}" styleName="Style léger 3 - Accentuation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C2FFA5D-87B4-456A-9821-1D502468CF0F}" styleName="Style à thème 1 - Accentuation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e à thème 1 - Accentuation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01" autoAdjust="0"/>
    <p:restoredTop sz="93979" autoAdjust="0"/>
  </p:normalViewPr>
  <p:slideViewPr>
    <p:cSldViewPr>
      <p:cViewPr varScale="1">
        <p:scale>
          <a:sx n="79" d="100"/>
          <a:sy n="79" d="100"/>
        </p:scale>
        <p:origin x="120" y="666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7572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9" d="100"/>
          <a:sy n="79" d="100"/>
        </p:scale>
        <p:origin x="3318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A8F9218-3AC4-4588-AD15-C8B9615A4193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71A043-F37E-42BC-90A9-BA46E9EBA480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0470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B1C22-5F7F-45DB-B066-C38515A5A04C}" type="datetimeFigureOut">
              <a:rPr lang="en-US" smtClean="0"/>
              <a:pPr/>
              <a:t>11/22/2018</a:t>
            </a:fld>
            <a:endParaRPr lang="en-US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9BD1F9-669C-4CA0-8FBF-032659BF0921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29357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901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086714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86426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106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3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Espace réservé des commentaires 4"/>
          <p:cNvSpPr>
            <a:spLocks noGrp="1" noEditPoints="1"/>
          </p:cNvSpPr>
          <p:nvPr>
            <p:ph type="body" idx="3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Espace réservé du numéro de diapositive 6"/>
          <p:cNvSpPr>
            <a:spLocks noGrp="1" noEditPoints="1"/>
          </p:cNvSpPr>
          <p:nvPr>
            <p:ph type="sldNum" sz="quarter" idx="5"/>
          </p:nvPr>
        </p:nvSpPr>
        <p:spPr/>
        <p:txBody>
          <a:bodyPr/>
          <a:lstStyle/>
          <a:p>
            <a:fld id="{88686BF0-97CE-4AF3-9423-3886F07A0A5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0633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3.xml"/><Relationship Id="rId7" Type="http://schemas.openxmlformats.org/officeDocument/2006/relationships/image" Target="../media/image3.png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5.xml"/><Relationship Id="rId4" Type="http://schemas.openxmlformats.org/officeDocument/2006/relationships/tags" Target="../tags/tag4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6_1_">
    <p:bg>
      <p:bgPr>
        <a:solidFill>
          <a:srgbClr val="37609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 9" descr="TOTAL_LOGO_bandeau_01_haut_T_RGB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" y="363225"/>
            <a:ext cx="6084167" cy="860932"/>
          </a:xfrm>
          <a:prstGeom prst="rect">
            <a:avLst/>
          </a:prstGeom>
        </p:spPr>
      </p:pic>
      <p:sp>
        <p:nvSpPr>
          <p:cNvPr id="14" name="Titre 4"/>
          <p:cNvSpPr>
            <a:spLocks noGrp="1"/>
          </p:cNvSpPr>
          <p:nvPr>
            <p:ph type="title" hasCustomPrompt="1"/>
          </p:nvPr>
        </p:nvSpPr>
        <p:spPr>
          <a:xfrm>
            <a:off x="1188000" y="1845592"/>
            <a:ext cx="9372496" cy="1487487"/>
          </a:xfrm>
          <a:prstGeom prst="rect">
            <a:avLst/>
          </a:prstGeom>
        </p:spPr>
        <p:txBody>
          <a:bodyPr lIns="0" rIns="0" anchor="b">
            <a:noAutofit/>
          </a:bodyPr>
          <a:lstStyle>
            <a:lvl1pPr>
              <a:defRPr sz="3200" baseline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fr-FR" noProof="0" dirty="0" smtClean="0"/>
              <a:t>COMPANY RULE TITLE</a:t>
            </a:r>
            <a:endParaRPr lang="fr-FR" noProof="0" dirty="0"/>
          </a:p>
        </p:txBody>
      </p:sp>
      <p:sp>
        <p:nvSpPr>
          <p:cNvPr id="6" name="Rectangle 5"/>
          <p:cNvSpPr/>
          <p:nvPr userDrawn="1"/>
        </p:nvSpPr>
        <p:spPr>
          <a:xfrm>
            <a:off x="0" y="6525344"/>
            <a:ext cx="12192000" cy="33265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66919" y="6631430"/>
            <a:ext cx="1458162" cy="1623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SYNTHESIS OF CHANGES</a:t>
            </a:r>
            <a:endParaRPr lang="en-US" dirty="0"/>
          </a:p>
        </p:txBody>
      </p:sp>
      <p:grpSp>
        <p:nvGrpSpPr>
          <p:cNvPr id="14" name="Group 43"/>
          <p:cNvGrpSpPr/>
          <p:nvPr userDrawn="1"/>
        </p:nvGrpSpPr>
        <p:grpSpPr>
          <a:xfrm>
            <a:off x="8760296" y="548680"/>
            <a:ext cx="581013" cy="171451"/>
            <a:chOff x="9219943" y="2346534"/>
            <a:chExt cx="581013" cy="171451"/>
          </a:xfrm>
        </p:grpSpPr>
        <p:sp>
          <p:nvSpPr>
            <p:cNvPr id="15" name="RectangleLegend1"/>
            <p:cNvSpPr>
              <a:spLocks noChangeArrowheads="1"/>
            </p:cNvSpPr>
            <p:nvPr/>
          </p:nvSpPr>
          <p:spPr bwMode="gray">
            <a:xfrm>
              <a:off x="9219943" y="2357647"/>
              <a:ext cx="165100" cy="160338"/>
            </a:xfrm>
            <a:prstGeom prst="rect">
              <a:avLst/>
            </a:prstGeom>
            <a:solidFill>
              <a:schemeClr val="bg1">
                <a:lumMod val="65000"/>
              </a:schemeClr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16" name="Legend1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gray">
            <a:xfrm>
              <a:off x="9473943" y="2346534"/>
              <a:ext cx="327013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Group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17" name="Group 44"/>
          <p:cNvGrpSpPr/>
          <p:nvPr userDrawn="1"/>
        </p:nvGrpSpPr>
        <p:grpSpPr>
          <a:xfrm>
            <a:off x="9500438" y="548680"/>
            <a:ext cx="470406" cy="171451"/>
            <a:chOff x="9219943" y="2553779"/>
            <a:chExt cx="470406" cy="171451"/>
          </a:xfrm>
        </p:grpSpPr>
        <p:sp>
          <p:nvSpPr>
            <p:cNvPr id="18" name="RectangleLegend2"/>
            <p:cNvSpPr>
              <a:spLocks noChangeArrowheads="1"/>
            </p:cNvSpPr>
            <p:nvPr/>
          </p:nvSpPr>
          <p:spPr bwMode="gray">
            <a:xfrm>
              <a:off x="9219943" y="2564892"/>
              <a:ext cx="165100" cy="160338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20" name="Legend2"/>
            <p:cNvSpPr>
              <a:spLocks noChangeArrowheads="1"/>
            </p:cNvSpPr>
            <p:nvPr>
              <p:custDataLst>
                <p:tags r:id="rId4"/>
              </p:custDataLst>
            </p:nvPr>
          </p:nvSpPr>
          <p:spPr bwMode="gray">
            <a:xfrm>
              <a:off x="9473943" y="2553779"/>
              <a:ext cx="216406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E&amp;P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21" name="Group 45"/>
          <p:cNvGrpSpPr/>
          <p:nvPr userDrawn="1"/>
        </p:nvGrpSpPr>
        <p:grpSpPr>
          <a:xfrm>
            <a:off x="10073290" y="548680"/>
            <a:ext cx="510480" cy="171451"/>
            <a:chOff x="9219943" y="2756349"/>
            <a:chExt cx="510480" cy="171451"/>
          </a:xfrm>
        </p:grpSpPr>
        <p:sp>
          <p:nvSpPr>
            <p:cNvPr id="22" name="RectangleLegend3"/>
            <p:cNvSpPr>
              <a:spLocks noChangeArrowheads="1"/>
            </p:cNvSpPr>
            <p:nvPr/>
          </p:nvSpPr>
          <p:spPr bwMode="gray">
            <a:xfrm>
              <a:off x="9219943" y="2767462"/>
              <a:ext cx="165100" cy="160338"/>
            </a:xfrm>
            <a:prstGeom prst="rect">
              <a:avLst/>
            </a:prstGeom>
            <a:solidFill>
              <a:srgbClr val="376092"/>
            </a:solidFill>
            <a:ln w="9525">
              <a:noFill/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23" name="Legend3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gray">
            <a:xfrm>
              <a:off x="9473943" y="2756349"/>
              <a:ext cx="256480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M&amp;S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25" name="Group 46"/>
          <p:cNvGrpSpPr/>
          <p:nvPr userDrawn="1"/>
        </p:nvGrpSpPr>
        <p:grpSpPr>
          <a:xfrm>
            <a:off x="10724348" y="548681"/>
            <a:ext cx="480024" cy="171450"/>
            <a:chOff x="9963489" y="2348072"/>
            <a:chExt cx="480024" cy="171450"/>
          </a:xfrm>
        </p:grpSpPr>
        <p:sp>
          <p:nvSpPr>
            <p:cNvPr id="30" name="RectangleLegend4"/>
            <p:cNvSpPr>
              <a:spLocks noChangeArrowheads="1"/>
            </p:cNvSpPr>
            <p:nvPr/>
          </p:nvSpPr>
          <p:spPr bwMode="gray">
            <a:xfrm>
              <a:off x="9963489" y="2359184"/>
              <a:ext cx="165100" cy="160338"/>
            </a:xfrm>
            <a:prstGeom prst="rect">
              <a:avLst/>
            </a:prstGeom>
            <a:solidFill>
              <a:srgbClr val="7030A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31" name="Legend4"/>
            <p:cNvSpPr>
              <a:spLocks noChangeArrowheads="1"/>
            </p:cNvSpPr>
            <p:nvPr>
              <p:custDataLst>
                <p:tags r:id="rId2"/>
              </p:custDataLst>
            </p:nvPr>
          </p:nvSpPr>
          <p:spPr bwMode="gray">
            <a:xfrm>
              <a:off x="10217489" y="2348072"/>
              <a:ext cx="226024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R&amp;C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  <p:grpSp>
        <p:nvGrpSpPr>
          <p:cNvPr id="32" name="Group 47"/>
          <p:cNvGrpSpPr/>
          <p:nvPr userDrawn="1"/>
        </p:nvGrpSpPr>
        <p:grpSpPr>
          <a:xfrm>
            <a:off x="11371622" y="548681"/>
            <a:ext cx="468802" cy="171450"/>
            <a:chOff x="9963489" y="2555193"/>
            <a:chExt cx="468802" cy="171450"/>
          </a:xfrm>
        </p:grpSpPr>
        <p:sp>
          <p:nvSpPr>
            <p:cNvPr id="33" name="RectangleLegend4"/>
            <p:cNvSpPr>
              <a:spLocks noChangeArrowheads="1"/>
            </p:cNvSpPr>
            <p:nvPr/>
          </p:nvSpPr>
          <p:spPr bwMode="gray">
            <a:xfrm>
              <a:off x="9963489" y="2566305"/>
              <a:ext cx="165100" cy="160338"/>
            </a:xfrm>
            <a:prstGeom prst="rect">
              <a:avLst/>
            </a:prstGeom>
            <a:solidFill>
              <a:srgbClr val="92D050"/>
            </a:solidFill>
            <a:ln w="9525">
              <a:noFill/>
              <a:miter lim="800000"/>
              <a:headEnd/>
              <a:tailEnd/>
            </a:ln>
            <a:effectLst/>
            <a:extLst/>
          </p:spPr>
          <p:txBody>
            <a:bodyPr wrap="none" anchor="ctr"/>
            <a:lstStyle/>
            <a:p>
              <a:endParaRPr lang="en-US" sz="1000" baseline="0" dirty="0">
                <a:latin typeface="+mn-lt"/>
                <a:ea typeface="+mn-ea"/>
              </a:endParaRPr>
            </a:p>
          </p:txBody>
        </p:sp>
        <p:sp>
          <p:nvSpPr>
            <p:cNvPr id="34" name="Legend4"/>
            <p:cNvSpPr>
              <a:spLocks noChangeArrowheads="1"/>
            </p:cNvSpPr>
            <p:nvPr>
              <p:custDataLst>
                <p:tags r:id="rId1"/>
              </p:custDataLst>
            </p:nvPr>
          </p:nvSpPr>
          <p:spPr bwMode="gray">
            <a:xfrm>
              <a:off x="10217489" y="2555193"/>
              <a:ext cx="214802" cy="1538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lIns="0" tIns="0" rIns="0" bIns="0">
              <a:spAutoFit/>
            </a:bodyPr>
            <a:lstStyle/>
            <a:p>
              <a:pPr defTabSz="895350">
                <a:buClr>
                  <a:schemeClr val="tx2"/>
                </a:buClr>
              </a:pPr>
              <a:r>
                <a:rPr lang="en-US" sz="1000" baseline="0" dirty="0" smtClean="0">
                  <a:latin typeface="+mn-lt"/>
                  <a:ea typeface="+mn-ea"/>
                </a:rPr>
                <a:t>GRP</a:t>
              </a:r>
              <a:endParaRPr lang="en-US" sz="1000" baseline="0" dirty="0">
                <a:latin typeface="+mn-lt"/>
                <a:ea typeface="+mn-ea"/>
              </a:endParaRPr>
            </a:p>
          </p:txBody>
        </p:sp>
      </p:grpSp>
    </p:spTree>
  </p:cSld>
  <p:clrMapOvr>
    <a:masterClrMapping/>
  </p:clrMapOvr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1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/>
          <p:cNvCxnSpPr/>
          <p:nvPr userDrawn="1"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7" name="Image 6" descr="TOTAL_ADM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11" name="ZoneTexte 10"/>
          <p:cNvSpPr txBox="1"/>
          <p:nvPr userDrawn="1"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97EE1926-FF4E-457F-A2D1-6C00F261D3E8}" type="slidenum">
              <a:rPr lang="en-US" sz="1000" smtClean="0">
                <a:latin typeface="+mj-lt"/>
              </a:rPr>
              <a:pPr/>
              <a:t>‹N°›</a:t>
            </a:fld>
            <a:endParaRPr lang="en-US" sz="1000" dirty="0">
              <a:latin typeface="+mj-lt"/>
            </a:endParaRPr>
          </a:p>
        </p:txBody>
      </p:sp>
      <p:pic>
        <p:nvPicPr>
          <p:cNvPr id="12" name="Picture 2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4" name="Rectangle 23"/>
          <p:cNvSpPr/>
          <p:nvPr userDrawn="1"/>
        </p:nvSpPr>
        <p:spPr>
          <a:xfrm>
            <a:off x="0" y="0"/>
            <a:ext cx="12192000" cy="404664"/>
          </a:xfrm>
          <a:prstGeom prst="rect">
            <a:avLst/>
          </a:prstGeom>
          <a:solidFill>
            <a:srgbClr val="37609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Espace réservé du texte 16"/>
          <p:cNvSpPr>
            <a:spLocks noGrp="1"/>
          </p:cNvSpPr>
          <p:nvPr>
            <p:ph type="body" sz="quarter" idx="11" hasCustomPrompt="1"/>
          </p:nvPr>
        </p:nvSpPr>
        <p:spPr>
          <a:xfrm>
            <a:off x="407368" y="0"/>
            <a:ext cx="4968552" cy="404664"/>
          </a:xfrm>
          <a:prstGeom prst="rect">
            <a:avLst/>
          </a:prstGeom>
          <a:noFill/>
        </p:spPr>
        <p:txBody>
          <a:bodyPr anchor="ctr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lvl="0"/>
            <a:r>
              <a:rPr lang="fr-FR" dirty="0" smtClean="0"/>
              <a:t>REQUIREMENTS REMOVED IN NEW RULE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57984" cy="635000"/>
          </a:xfrm>
          <a:prstGeom prst="rect">
            <a:avLst/>
          </a:prstGeom>
        </p:spPr>
        <p:txBody>
          <a:bodyPr/>
          <a:lstStyle/>
          <a:p>
            <a:r>
              <a:rPr lang="fr-FR" noProof="0"/>
              <a:t>Cliquez pour modifier le style du titre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1"/>
          </p:nvPr>
        </p:nvSpPr>
        <p:spPr>
          <a:xfrm>
            <a:off x="8737600" y="6411917"/>
            <a:ext cx="967317" cy="365125"/>
          </a:xfrm>
          <a:prstGeom prst="rect">
            <a:avLst/>
          </a:prstGeom>
        </p:spPr>
        <p:txBody>
          <a:bodyPr/>
          <a:lstStyle/>
          <a:p>
            <a:fld id="{21F90BE8-D879-4F46-ACF9-7BCC67DCFB7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Espace réservé du texte 5"/>
          <p:cNvSpPr>
            <a:spLocks noGrp="1"/>
          </p:cNvSpPr>
          <p:nvPr>
            <p:ph type="body" sz="quarter" idx="12"/>
          </p:nvPr>
        </p:nvSpPr>
        <p:spPr>
          <a:xfrm>
            <a:off x="609600" y="1125539"/>
            <a:ext cx="10958400" cy="5040311"/>
          </a:xfrm>
          <a:prstGeom prst="rect">
            <a:avLst/>
          </a:prstGeom>
        </p:spPr>
        <p:txBody>
          <a:bodyPr/>
          <a:lstStyle>
            <a:lvl5pPr marL="1260000">
              <a:buNone/>
              <a:defRPr/>
            </a:lvl5pPr>
          </a:lstStyle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09600" y="6411917"/>
            <a:ext cx="7416800" cy="365125"/>
          </a:xfrm>
          <a:prstGeom prst="rect">
            <a:avLst/>
          </a:prstGeom>
        </p:spPr>
        <p:txBody>
          <a:bodyPr vert="horz" lIns="0" tIns="45720" rIns="91440" bIns="45720" rtlCol="0" anchor="ctr"/>
          <a:lstStyle>
            <a:lvl1pPr algn="l">
              <a:defRPr sz="1400">
                <a:solidFill>
                  <a:schemeClr val="tx1"/>
                </a:solidFill>
                <a:latin typeface="+mn-lt"/>
                <a:cs typeface="Helvetica"/>
              </a:defRPr>
            </a:lvl1pPr>
          </a:lstStyle>
          <a:p>
            <a:r>
              <a:rPr lang="en-GB" b="1">
                <a:solidFill>
                  <a:srgbClr val="F5911F"/>
                </a:solidFill>
              </a:rPr>
              <a:t>#SafeDriver </a:t>
            </a:r>
            <a:r>
              <a:rPr lang="en-GB" sz="1000">
                <a:solidFill>
                  <a:schemeClr val="bg1">
                    <a:lumMod val="50000"/>
                  </a:schemeClr>
                </a:solidFill>
              </a:rPr>
              <a:t>-</a:t>
            </a:r>
            <a:r>
              <a:rPr lang="en-GB" sz="1000" b="1">
                <a:solidFill>
                  <a:schemeClr val="bg1">
                    <a:lumMod val="50000"/>
                  </a:schemeClr>
                </a:solidFill>
              </a:rPr>
              <a:t> </a:t>
            </a:r>
            <a:r>
              <a:rPr lang="fr-FR" sz="1000">
                <a:solidFill>
                  <a:schemeClr val="bg1">
                    <a:lumMod val="50000"/>
                  </a:schemeClr>
                </a:solidFill>
              </a:rPr>
              <a:t>Campagne de sensibilisation aux risques routiers, février 2017 </a:t>
            </a:r>
          </a:p>
        </p:txBody>
      </p:sp>
    </p:spTree>
    <p:extLst>
      <p:ext uri="{BB962C8B-B14F-4D97-AF65-F5344CB8AC3E}">
        <p14:creationId xmlns:p14="http://schemas.microsoft.com/office/powerpoint/2010/main" val="2926940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67" r:id="rId2"/>
    <p:sldLayoutId id="2147483683" r:id="rId3"/>
    <p:sldLayoutId id="2147483684" r:id="rId4"/>
    <p:sldLayoutId id="2147483695" r:id="rId5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oolbox-hse.total.com/en/one-maestro" TargetMode="External"/><Relationship Id="rId7" Type="http://schemas.openxmlformats.org/officeDocument/2006/relationships/image" Target="../media/image2.png"/><Relationship Id="rId2" Type="http://schemas.openxmlformats.org/officeDocument/2006/relationships/hyperlink" Target="http://wat.corp.local/sites/s215/en-US/Pages/R&#232;gles%20HSE/CR%20902/Nouvelle-r&#232;gle-HSE--.aspx" TargetMode="External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3.png"/><Relationship Id="rId5" Type="http://schemas.openxmlformats.org/officeDocument/2006/relationships/hyperlink" Target="http://crescendo4all.rm.corp.local/sites/Ref_MS/Pages/Home.aspx" TargetMode="External"/><Relationship Id="rId4" Type="http://schemas.openxmlformats.org/officeDocument/2006/relationships/hyperlink" Target="https://reflex.sinequa.corp.local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CR-GR-HSE-902 HSE Self-assessments and HSE Audits </a:t>
            </a:r>
            <a:endParaRPr lang="en-US" dirty="0"/>
          </a:p>
        </p:txBody>
      </p:sp>
      <p:sp>
        <p:nvSpPr>
          <p:cNvPr id="5" name="Espace réservé du texte 3"/>
          <p:cNvSpPr txBox="1">
            <a:spLocks/>
          </p:cNvSpPr>
          <p:nvPr/>
        </p:nvSpPr>
        <p:spPr>
          <a:xfrm>
            <a:off x="1188000" y="3639600"/>
            <a:ext cx="9732536" cy="1778000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M&amp;S : which differences between CR GR HSE 902 and the CR-MS-HSEQ-112 and </a:t>
            </a:r>
          </a:p>
          <a:p>
            <a:r>
              <a:rPr lang="en-US" dirty="0" smtClean="0">
                <a:solidFill>
                  <a:schemeClr val="bg1"/>
                </a:solidFill>
              </a:rPr>
              <a:t>CR-MS-HSEQ-141 company rules (at the perimeter of industrial sites of liquid hydrocarbons and LPG)?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/>
              <a:t>REQUIREMENT OVERVIEW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en-US" u="sng" dirty="0">
                <a:solidFill>
                  <a:schemeClr val="tx1"/>
                </a:solidFill>
              </a:rPr>
              <a:t>HSE Self-Assessments</a:t>
            </a: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lvl="0" indent="0">
              <a:spcAft>
                <a:spcPts val="600"/>
              </a:spcAft>
              <a:defRPr/>
            </a:pPr>
            <a:r>
              <a:rPr lang="en-US" sz="1800" dirty="0" smtClean="0">
                <a:solidFill>
                  <a:schemeClr val="tx1"/>
                </a:solidFill>
              </a:rPr>
              <a:t>Requirement 3.1.1 : </a:t>
            </a:r>
            <a:r>
              <a:rPr lang="nb-NO" sz="1800" dirty="0">
                <a:solidFill>
                  <a:schemeClr val="tx1"/>
                </a:solidFill>
              </a:rPr>
              <a:t>Frequency of HSE self-assessment </a:t>
            </a: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An HSE self-assessment is performed at minimum every 2 years, and following any significant change.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en-US" sz="1700" b="0" dirty="0" smtClean="0">
                <a:solidFill>
                  <a:srgbClr val="00B050"/>
                </a:solidFill>
              </a:rPr>
              <a:t>The </a:t>
            </a:r>
            <a:r>
              <a:rPr lang="en-US" sz="1700" b="0" dirty="0">
                <a:solidFill>
                  <a:srgbClr val="00B050"/>
                </a:solidFill>
              </a:rPr>
              <a:t>concept of an internal audit noted in the </a:t>
            </a:r>
            <a:r>
              <a:rPr lang="en-US" sz="1700" b="0" dirty="0" smtClean="0">
                <a:solidFill>
                  <a:srgbClr val="00B050"/>
                </a:solidFill>
              </a:rPr>
              <a:t>M&amp;S existing </a:t>
            </a:r>
            <a:r>
              <a:rPr lang="en-US" sz="1700" b="0" dirty="0">
                <a:solidFill>
                  <a:srgbClr val="00B050"/>
                </a:solidFill>
              </a:rPr>
              <a:t>rules </a:t>
            </a:r>
            <a:r>
              <a:rPr lang="en-US" sz="1700" b="0" dirty="0" smtClean="0">
                <a:solidFill>
                  <a:srgbClr val="00B050"/>
                </a:solidFill>
              </a:rPr>
              <a:t>is now assimilated </a:t>
            </a:r>
            <a:r>
              <a:rPr lang="en-US" sz="1700" b="0" dirty="0">
                <a:solidFill>
                  <a:srgbClr val="00B050"/>
                </a:solidFill>
              </a:rPr>
              <a:t>into the SHE self-assessment exercise</a:t>
            </a:r>
            <a:r>
              <a:rPr lang="en-US" sz="1700" b="0" dirty="0" smtClean="0">
                <a:solidFill>
                  <a:srgbClr val="00B050"/>
                </a:solidFill>
              </a:rPr>
              <a:t>.</a:t>
            </a:r>
          </a:p>
          <a:p>
            <a:pPr marL="0" indent="0" algn="l">
              <a:spcAft>
                <a:spcPts val="600"/>
              </a:spcAft>
            </a:pPr>
            <a:r>
              <a:rPr lang="en-US" sz="1700" b="0" dirty="0" smtClean="0">
                <a:solidFill>
                  <a:srgbClr val="FF0000"/>
                </a:solidFill>
              </a:rPr>
              <a:t>The frequency of the self-assessment on the full scope of the entity is increased. </a:t>
            </a:r>
            <a:endParaRPr lang="en-US" sz="1700" b="0" dirty="0">
              <a:solidFill>
                <a:srgbClr val="FF0000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3244950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lvl="0" indent="0" rtl="0">
              <a:spcAft>
                <a:spcPts val="600"/>
              </a:spcAft>
              <a:buSzPct val="100000"/>
              <a:defRPr/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3.1.2 : </a:t>
            </a:r>
            <a:r>
              <a:rPr lang="en-GB" sz="1800" dirty="0">
                <a:solidFill>
                  <a:schemeClr val="tx1"/>
                </a:solidFill>
              </a:rPr>
              <a:t>Action Plan Following the HSE Self-Assessment</a:t>
            </a:r>
            <a:endParaRPr lang="nb-NO" sz="1800" dirty="0">
              <a:solidFill>
                <a:schemeClr val="tx1"/>
              </a:solidFill>
            </a:endParaRP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An action plan that sets out the prioritized corrective and improvement actions related to each gap identified during an HSE self-assessment is established, implemented and monitored through to closure by the entity or affiliate.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3100934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785043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/>
              <a:t>REQUIREMENT OVERVIEW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en-US" u="sng" dirty="0" smtClean="0">
                <a:solidFill>
                  <a:schemeClr val="tx1"/>
                </a:solidFill>
              </a:rPr>
              <a:t>HSE Audits</a:t>
            </a:r>
            <a:endParaRPr lang="en-US" u="sng" dirty="0">
              <a:solidFill>
                <a:schemeClr val="tx1"/>
              </a:solidFill>
            </a:endParaRP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</a:pPr>
            <a:r>
              <a:rPr lang="en-US" sz="1800" dirty="0" smtClean="0">
                <a:solidFill>
                  <a:schemeClr val="tx1"/>
                </a:solidFill>
              </a:rPr>
              <a:t>Requirement 3.2.1 : </a:t>
            </a:r>
            <a:r>
              <a:rPr lang="en-GB" sz="1800" dirty="0" smtClean="0">
                <a:solidFill>
                  <a:schemeClr val="tx1"/>
                </a:solidFill>
              </a:rPr>
              <a:t>Frequency of HSE Audits</a:t>
            </a:r>
            <a:endParaRPr lang="nb-NO" sz="1800" dirty="0" smtClean="0">
              <a:solidFill>
                <a:schemeClr val="tx1"/>
              </a:solidFill>
            </a:endParaRP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 smtClean="0">
                <a:solidFill>
                  <a:schemeClr val="tx1"/>
                </a:solidFill>
                <a:latin typeface="+mj-lt"/>
              </a:rPr>
              <a:t>Each auditable unit is subject to an HSE audit every 3 to 5 years, according to the long-term plan drawn up by the Group HSE audit division.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</a:t>
            </a:r>
            <a:r>
              <a:rPr lang="fr-FR" sz="1700" b="0" dirty="0">
                <a:solidFill>
                  <a:srgbClr val="00B050"/>
                </a:solidFill>
              </a:rPr>
              <a:t>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3244950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lvl="0" indent="0" rtl="0">
              <a:spcAft>
                <a:spcPts val="600"/>
              </a:spcAft>
              <a:buSzPct val="100000"/>
              <a:defRPr/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</a:t>
            </a:r>
            <a:r>
              <a:rPr lang="fr-FR" sz="1800" dirty="0" smtClean="0">
                <a:solidFill>
                  <a:schemeClr val="tx1"/>
                </a:solidFill>
              </a:rPr>
              <a:t>3.2.2 </a:t>
            </a:r>
            <a:r>
              <a:rPr lang="fr-FR" sz="1800" dirty="0">
                <a:solidFill>
                  <a:schemeClr val="tx1"/>
                </a:solidFill>
              </a:rPr>
              <a:t>: </a:t>
            </a:r>
            <a:r>
              <a:rPr lang="en-GB" sz="1800" dirty="0">
                <a:solidFill>
                  <a:schemeClr val="tx1"/>
                </a:solidFill>
              </a:rPr>
              <a:t>Information Provided to the HSE Audit Team </a:t>
            </a:r>
            <a:endParaRPr lang="nb-NO" sz="1800" dirty="0">
              <a:solidFill>
                <a:schemeClr val="tx1"/>
              </a:solidFill>
            </a:endParaRP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The documents and any other information required for the HSE audit are made available to the HSE audit team in a timely manner.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3100934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968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/>
              <a:t>REQUIREMENT OVERVIEW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3.2.3 : </a:t>
            </a:r>
            <a:r>
              <a:rPr lang="en-GB" sz="1800" dirty="0">
                <a:solidFill>
                  <a:schemeClr val="tx1"/>
                </a:solidFill>
              </a:rPr>
              <a:t>Comments Regarding the HSE Audit Report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>
              <a:spcAft>
                <a:spcPts val="600"/>
              </a:spcAft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After completion of the HSE audit and upon receipt of the draft HSE audit report, comments are returned to the lead auditor within 15 working days.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  <p:sp>
        <p:nvSpPr>
          <p:cNvPr id="7" name="Espace réservé du texte 1"/>
          <p:cNvSpPr txBox="1">
            <a:spLocks/>
          </p:cNvSpPr>
          <p:nvPr/>
        </p:nvSpPr>
        <p:spPr>
          <a:xfrm>
            <a:off x="407368" y="2132856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  <a:buSzPct val="100000"/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3.2.4 : </a:t>
            </a:r>
            <a:r>
              <a:rPr lang="en-GB" sz="1800" dirty="0">
                <a:solidFill>
                  <a:schemeClr val="tx1"/>
                </a:solidFill>
              </a:rPr>
              <a:t>Action Plan Following the HSE Audit</a:t>
            </a:r>
            <a:endParaRPr lang="nb-NO" sz="1800" dirty="0">
              <a:solidFill>
                <a:schemeClr val="tx1"/>
              </a:solidFill>
            </a:endParaRPr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Upon receipt of the final HSE audit report, a corrective and improvement action plan appropriate to the HSE audit findings is established, implemented and monitored through to closure.</a:t>
            </a:r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Progress of the action plan is periodically communicated to the auditable unit’s appropriate hierarchy level.</a:t>
            </a:r>
          </a:p>
          <a:p>
            <a:pPr marL="0" indent="0" algn="l">
              <a:spcAft>
                <a:spcPts val="600"/>
              </a:spcAft>
            </a:pPr>
            <a:r>
              <a:rPr lang="fr-FR" sz="1700" b="0" dirty="0" smtClean="0">
                <a:solidFill>
                  <a:srgbClr val="00B050"/>
                </a:solidFill>
              </a:rPr>
              <a:t>No </a:t>
            </a:r>
            <a:r>
              <a:rPr lang="fr-FR" sz="1700" b="0" dirty="0">
                <a:solidFill>
                  <a:srgbClr val="00B050"/>
                </a:solidFill>
              </a:rPr>
              <a:t>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  <p:cxnSp>
        <p:nvCxnSpPr>
          <p:cNvPr id="8" name="Connecteur droit 7"/>
          <p:cNvCxnSpPr/>
          <p:nvPr/>
        </p:nvCxnSpPr>
        <p:spPr>
          <a:xfrm>
            <a:off x="407368" y="1988840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Espace réservé du texte 1"/>
          <p:cNvSpPr txBox="1">
            <a:spLocks/>
          </p:cNvSpPr>
          <p:nvPr/>
        </p:nvSpPr>
        <p:spPr>
          <a:xfrm>
            <a:off x="407368" y="4149080"/>
            <a:ext cx="11521280" cy="2016224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  <a:buSzPct val="100000"/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3.2.5 : HSE Action Plan </a:t>
            </a:r>
            <a:r>
              <a:rPr lang="fr-FR" sz="1800" dirty="0" err="1">
                <a:solidFill>
                  <a:schemeClr val="tx1"/>
                </a:solidFill>
              </a:rPr>
              <a:t>Status</a:t>
            </a:r>
            <a:r>
              <a:rPr lang="fr-FR" sz="1800" dirty="0">
                <a:solidFill>
                  <a:schemeClr val="tx1"/>
                </a:solidFill>
              </a:rPr>
              <a:t> Report</a:t>
            </a:r>
            <a:endParaRPr lang="en-GB" sz="1400" dirty="0"/>
          </a:p>
          <a:p>
            <a:pPr marL="28575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Status report including details of actions taken for P1 and P2 audit findings is sent to branch management and the Group HSE division at the end of each semester.</a:t>
            </a:r>
          </a:p>
          <a:p>
            <a:pPr marL="0" indent="0" algn="l">
              <a:spcAft>
                <a:spcPts val="600"/>
              </a:spcAft>
            </a:pPr>
            <a:r>
              <a:rPr lang="en-US" sz="1700" b="0" dirty="0">
                <a:solidFill>
                  <a:srgbClr val="FF0000"/>
                </a:solidFill>
              </a:rPr>
              <a:t>This is a new requirement for all branches. </a:t>
            </a:r>
          </a:p>
        </p:txBody>
      </p:sp>
      <p:cxnSp>
        <p:nvCxnSpPr>
          <p:cNvPr id="10" name="Connecteur droit 9"/>
          <p:cNvCxnSpPr/>
          <p:nvPr/>
        </p:nvCxnSpPr>
        <p:spPr>
          <a:xfrm>
            <a:off x="407368" y="4005064"/>
            <a:ext cx="11424592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6579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fr-FR" dirty="0"/>
              <a:t>REQUIREMENT OVERVIEW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340086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 algn="ctr">
              <a:spcAft>
                <a:spcPts val="600"/>
              </a:spcAft>
            </a:pPr>
            <a:r>
              <a:rPr lang="en-US" u="sng" dirty="0">
                <a:solidFill>
                  <a:schemeClr val="tx1"/>
                </a:solidFill>
              </a:rPr>
              <a:t>Documentation and Archiving</a:t>
            </a:r>
          </a:p>
          <a:p>
            <a:pPr marL="0" indent="0" algn="ctr">
              <a:spcAft>
                <a:spcPts val="600"/>
              </a:spcAft>
            </a:pPr>
            <a:endParaRPr lang="en-US" sz="300" dirty="0" smtClean="0">
              <a:solidFill>
                <a:schemeClr val="tx1"/>
              </a:solidFill>
            </a:endParaRPr>
          </a:p>
          <a:p>
            <a:pPr marL="0" indent="0">
              <a:spcAft>
                <a:spcPts val="600"/>
              </a:spcAft>
              <a:buSzPct val="100000"/>
            </a:pPr>
            <a:r>
              <a:rPr lang="fr-FR" sz="1800" dirty="0" err="1">
                <a:solidFill>
                  <a:schemeClr val="tx1"/>
                </a:solidFill>
              </a:rPr>
              <a:t>Requirement</a:t>
            </a:r>
            <a:r>
              <a:rPr lang="fr-FR" sz="1800" dirty="0">
                <a:solidFill>
                  <a:schemeClr val="tx1"/>
                </a:solidFill>
              </a:rPr>
              <a:t> 3.3.1 : </a:t>
            </a:r>
            <a:r>
              <a:rPr lang="en-GB" sz="1800" dirty="0">
                <a:solidFill>
                  <a:schemeClr val="tx1"/>
                </a:solidFill>
              </a:rPr>
              <a:t>Conservation of HSE Self-Assessment and HSE Audit Documents</a:t>
            </a:r>
            <a:endParaRPr lang="nb-NO" sz="1800" dirty="0">
              <a:solidFill>
                <a:schemeClr val="tx1"/>
              </a:solidFill>
            </a:endParaRPr>
          </a:p>
          <a:p>
            <a:pPr marL="285750" marR="0" lvl="4" indent="-285750" algn="l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 typeface="Wingdings" panose="05000000000000000000" pitchFamily="2" charset="2"/>
              <a:buChar char="q"/>
              <a:tabLst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The following documents and records are conserved following the Group's document retention policy: HSE self-assessment reports, HSE audit reports, detailed evidence of actions taken to close findings. </a:t>
            </a:r>
          </a:p>
          <a:p>
            <a:pPr marL="0" indent="0" algn="l">
              <a:spcAft>
                <a:spcPts val="600"/>
              </a:spcAft>
            </a:pPr>
            <a:endParaRPr lang="fr-FR" sz="1700" b="0" dirty="0" smtClean="0">
              <a:solidFill>
                <a:schemeClr val="tx1"/>
              </a:solidFill>
            </a:endParaRPr>
          </a:p>
          <a:p>
            <a:pPr marL="0" indent="0" algn="l">
              <a:spcAft>
                <a:spcPts val="600"/>
              </a:spcAft>
            </a:pPr>
            <a:r>
              <a:rPr lang="fr-FR" sz="1700" b="0" dirty="0">
                <a:solidFill>
                  <a:srgbClr val="00B050"/>
                </a:solidFill>
              </a:rPr>
              <a:t>No modification</a:t>
            </a:r>
            <a:endParaRPr lang="en-US" sz="1700" b="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91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exte 16"/>
          <p:cNvSpPr>
            <a:spLocks noGrp="1" noEditPoints="1"/>
          </p:cNvSpPr>
          <p:nvPr>
            <p:ph type="body" sz="quarter" idx="11"/>
          </p:nvPr>
        </p:nvSpPr>
        <p:spPr>
          <a:xfrm>
            <a:off x="0" y="0"/>
            <a:ext cx="6312024" cy="404664"/>
          </a:xfrm>
        </p:spPr>
        <p:txBody>
          <a:bodyPr/>
          <a:lstStyle/>
          <a:p>
            <a:r>
              <a:rPr lang="en-GB"/>
              <a:t>REQUIREMENTS NOT RETAINED IN THE NEW RULE </a:t>
            </a:r>
            <a:endParaRPr lang="en-US" dirty="0"/>
          </a:p>
        </p:txBody>
      </p:sp>
      <p:sp>
        <p:nvSpPr>
          <p:cNvPr id="5" name="Espace réservé du texte 1"/>
          <p:cNvSpPr txBox="1">
            <a:spLocks/>
          </p:cNvSpPr>
          <p:nvPr/>
        </p:nvSpPr>
        <p:spPr>
          <a:xfrm>
            <a:off x="407368" y="532189"/>
            <a:ext cx="11424592" cy="4480987"/>
          </a:xfrm>
          <a:prstGeom prst="rect">
            <a:avLst/>
          </a:prstGeom>
          <a:noFill/>
        </p:spPr>
        <p:txBody>
          <a:bodyPr anchor="t" anchorCtr="0"/>
          <a:lstStyle>
            <a:lvl1pPr marL="342900" indent="-342900">
              <a:buFontTx/>
              <a:buNone/>
              <a:defRPr sz="2000" b="1" baseline="0">
                <a:solidFill>
                  <a:schemeClr val="bg1"/>
                </a:solidFill>
                <a:latin typeface="+mj-lt"/>
              </a:defRPr>
            </a:lvl1pPr>
            <a:lvl2pPr>
              <a:buFont typeface="Wingdings" pitchFamily="2" charset="2"/>
              <a:buChar char="q"/>
              <a:defRPr sz="1600"/>
            </a:lvl2pPr>
          </a:lstStyle>
          <a:p>
            <a:pPr marL="0" indent="0">
              <a:spcAft>
                <a:spcPts val="600"/>
              </a:spcAft>
            </a:pPr>
            <a:r>
              <a:rPr lang="en-US" sz="1800" dirty="0">
                <a:solidFill>
                  <a:schemeClr val="tx1"/>
                </a:solidFill>
              </a:rPr>
              <a:t>Third party acknowledgement of audit protocol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Third party acknowledgement of audit protocol for entities exposed to technological risk is no longer required. (Group DIR-GR-SEC-011)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en-US" b="1" dirty="0">
                <a:solidFill>
                  <a:schemeClr val="tx1"/>
                </a:solidFill>
                <a:latin typeface="+mj-lt"/>
              </a:rPr>
              <a:t>Audit protocol used by approved contractors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Approved contractor cannot use the audit protocol. (Group DIR-GR-SEC-011)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Aft>
                <a:spcPts val="600"/>
              </a:spcAft>
            </a:pPr>
            <a:r>
              <a:rPr lang="fr-FR" sz="1800" dirty="0">
                <a:solidFill>
                  <a:schemeClr val="tx1"/>
                </a:solidFill>
              </a:rPr>
              <a:t>Protocol </a:t>
            </a:r>
            <a:r>
              <a:rPr lang="fr-FR" sz="1800" dirty="0" err="1">
                <a:solidFill>
                  <a:schemeClr val="tx1"/>
                </a:solidFill>
              </a:rPr>
              <a:t>modularity</a:t>
            </a:r>
            <a:r>
              <a:rPr lang="fr-FR" sz="1800" dirty="0">
                <a:solidFill>
                  <a:schemeClr val="tx1"/>
                </a:solidFill>
              </a:rPr>
              <a:t> concept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fr-FR" sz="1700" dirty="0">
                <a:solidFill>
                  <a:schemeClr val="tx1"/>
                </a:solidFill>
                <a:latin typeface="+mj-lt"/>
              </a:rPr>
              <a:t>One Maestro </a:t>
            </a:r>
            <a:r>
              <a:rPr lang="fr-FR" sz="1700" dirty="0" err="1">
                <a:solidFill>
                  <a:schemeClr val="tx1"/>
                </a:solidFill>
                <a:latin typeface="+mj-lt"/>
              </a:rPr>
              <a:t>protocol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 </a:t>
            </a:r>
            <a:r>
              <a:rPr lang="fr-FR" sz="1700" dirty="0" err="1">
                <a:solidFill>
                  <a:schemeClr val="tx1"/>
                </a:solidFill>
                <a:latin typeface="+mj-lt"/>
              </a:rPr>
              <a:t>is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 no longer </a:t>
            </a:r>
            <a:r>
              <a:rPr lang="fr-FR" sz="1700" dirty="0" err="1">
                <a:solidFill>
                  <a:schemeClr val="tx1"/>
                </a:solidFill>
                <a:latin typeface="+mj-lt"/>
              </a:rPr>
              <a:t>modular</a:t>
            </a:r>
            <a:r>
              <a:rPr lang="fr-FR" sz="1700" dirty="0">
                <a:solidFill>
                  <a:schemeClr val="tx1"/>
                </a:solidFill>
                <a:latin typeface="+mj-lt"/>
              </a:rPr>
              <a:t>. (Branch MS - CR-MS-HSEQ-112)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fr-FR" b="1" dirty="0">
                <a:solidFill>
                  <a:schemeClr val="tx1"/>
                </a:solidFill>
                <a:latin typeface="+mj-lt"/>
              </a:rPr>
              <a:t>Certification </a:t>
            </a:r>
            <a:r>
              <a:rPr lang="fr-FR" b="1" dirty="0" err="1">
                <a:solidFill>
                  <a:schemeClr val="tx1"/>
                </a:solidFill>
                <a:latin typeface="+mj-lt"/>
              </a:rPr>
              <a:t>based</a:t>
            </a:r>
            <a:r>
              <a:rPr lang="fr-FR" b="1" dirty="0">
                <a:solidFill>
                  <a:schemeClr val="tx1"/>
                </a:solidFill>
                <a:latin typeface="+mj-lt"/>
              </a:rPr>
              <a:t> on international standards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r>
              <a:rPr lang="en-US" sz="1700" dirty="0">
                <a:solidFill>
                  <a:schemeClr val="tx1"/>
                </a:solidFill>
                <a:latin typeface="+mj-lt"/>
              </a:rPr>
              <a:t>Third parties* will no longer be allowed to conduct One-MAESTRO audits at the same time as an affiliate’s other desired certifications (ISO 14001, OHSAS 18001, ISO 50001). (Branch MS - CR-MS-HSEQ-112) </a:t>
            </a: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>
              <a:solidFill>
                <a:schemeClr val="tx1"/>
              </a:solidFill>
              <a:latin typeface="+mj-lt"/>
            </a:endParaRPr>
          </a:p>
          <a:p>
            <a:pPr lvl="4" algn="l">
              <a:spcAft>
                <a:spcPts val="600"/>
              </a:spcAft>
              <a:buSzPct val="100000"/>
              <a:defRPr/>
            </a:pPr>
            <a:r>
              <a:rPr lang="fr-FR" sz="1200" dirty="0">
                <a:latin typeface="+mj-lt"/>
              </a:rPr>
              <a:t>* </a:t>
            </a:r>
            <a:r>
              <a:rPr lang="en-US" sz="1200" dirty="0">
                <a:latin typeface="+mj-lt"/>
              </a:rPr>
              <a:t>Accredited certification organizations (e.g. DNV, SGS, BV, AFNOR, Lloyd’s</a:t>
            </a:r>
            <a:r>
              <a:rPr lang="fr-FR" sz="1200" dirty="0" smtClean="0">
                <a:latin typeface="+mj-lt"/>
              </a:rPr>
              <a:t>)</a:t>
            </a:r>
            <a:endParaRPr lang="fr-FR" sz="1200" dirty="0"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285750" lvl="4" indent="-285750" algn="l">
              <a:spcAft>
                <a:spcPts val="600"/>
              </a:spcAft>
              <a:buSzPct val="100000"/>
              <a:buFont typeface="Wingdings" panose="05000000000000000000" pitchFamily="2" charset="2"/>
              <a:buChar char="q"/>
              <a:defRPr/>
            </a:pPr>
            <a:endParaRPr lang="fr-FR" sz="1700" dirty="0" smtClean="0">
              <a:solidFill>
                <a:schemeClr val="tx1"/>
              </a:solidFill>
              <a:latin typeface="+mj-lt"/>
            </a:endParaRPr>
          </a:p>
          <a:p>
            <a:pPr marL="0" indent="0">
              <a:spcAft>
                <a:spcPts val="600"/>
              </a:spcAft>
            </a:pPr>
            <a:endParaRPr lang="fr-FR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310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-27384"/>
            <a:ext cx="10957984" cy="432048"/>
          </a:xfrm>
          <a:solidFill>
            <a:srgbClr val="376092"/>
          </a:solidFill>
        </p:spPr>
        <p:txBody>
          <a:bodyPr/>
          <a:lstStyle/>
          <a:p>
            <a:r>
              <a:rPr lang="fr-FR" b="1" dirty="0" smtClean="0">
                <a:solidFill>
                  <a:schemeClr val="bg1"/>
                </a:solidFill>
              </a:rPr>
              <a:t>WHERE FIND ADDITIONAL INFORMATION OR DOCUMENTATION?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quarter" idx="12"/>
          </p:nvPr>
        </p:nvSpPr>
        <p:spPr>
          <a:xfrm>
            <a:off x="609600" y="1556792"/>
            <a:ext cx="10958400" cy="4609058"/>
          </a:xfrm>
        </p:spPr>
        <p:txBody>
          <a:bodyPr/>
          <a:lstStyle/>
          <a:p>
            <a:r>
              <a:rPr lang="fr-FR" dirty="0"/>
              <a:t>Publication on WAT</a:t>
            </a:r>
            <a:r>
              <a:rPr lang="fr-FR" dirty="0" smtClean="0"/>
              <a:t>: </a:t>
            </a:r>
            <a:r>
              <a:rPr lang="fr-FR" dirty="0" smtClean="0">
                <a:hlinkClick r:id="rId2"/>
              </a:rPr>
              <a:t>http://wat.corp.local/sites/s215/en-US/Pages/Règles%20HSE/CR%20902/Nouvelle-règle-HSE--.aspx</a:t>
            </a:r>
            <a:endParaRPr lang="fr-FR" dirty="0" smtClean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HSE </a:t>
            </a:r>
            <a:r>
              <a:rPr lang="fr-FR" dirty="0" err="1"/>
              <a:t>toolbox</a:t>
            </a:r>
            <a:r>
              <a:rPr lang="fr-FR" dirty="0"/>
              <a:t>:</a:t>
            </a:r>
            <a:r>
              <a:rPr lang="en-US" dirty="0"/>
              <a:t> </a:t>
            </a:r>
            <a:r>
              <a:rPr lang="en-US" dirty="0">
                <a:hlinkClick r:id="rId3"/>
              </a:rPr>
              <a:t>https://www.toolbox-hse.total.com/en/one-maestro</a:t>
            </a:r>
            <a:endParaRPr lang="en-US" dirty="0"/>
          </a:p>
          <a:p>
            <a:endParaRPr lang="fr-FR" dirty="0"/>
          </a:p>
          <a:p>
            <a:endParaRPr lang="fr-FR" dirty="0"/>
          </a:p>
          <a:p>
            <a:r>
              <a:rPr lang="fr-FR" dirty="0"/>
              <a:t>REFLEX: group </a:t>
            </a:r>
            <a:r>
              <a:rPr lang="fr-FR" dirty="0" err="1"/>
              <a:t>referential</a:t>
            </a:r>
            <a:r>
              <a:rPr lang="fr-FR" dirty="0"/>
              <a:t> documents : </a:t>
            </a:r>
            <a:r>
              <a:rPr lang="fr-FR" dirty="0" smtClean="0">
                <a:hlinkClick r:id="rId4"/>
              </a:rPr>
              <a:t>https://reflex.sinequa.corp.local/</a:t>
            </a:r>
            <a:endParaRPr lang="fr-FR" dirty="0" smtClean="0"/>
          </a:p>
          <a:p>
            <a:endParaRPr lang="fr-FR" dirty="0" smtClean="0"/>
          </a:p>
          <a:p>
            <a:endParaRPr lang="fr-FR" dirty="0"/>
          </a:p>
          <a:p>
            <a:r>
              <a:rPr lang="fr-FR" dirty="0"/>
              <a:t>M&amp;S Branch </a:t>
            </a:r>
            <a:r>
              <a:rPr lang="fr-FR" dirty="0" err="1"/>
              <a:t>referential</a:t>
            </a:r>
            <a:r>
              <a:rPr lang="fr-FR" dirty="0"/>
              <a:t> : </a:t>
            </a:r>
            <a:r>
              <a:rPr lang="fr-FR" dirty="0">
                <a:hlinkClick r:id="rId5"/>
              </a:rPr>
              <a:t>http://crescendo4all.rm.corp.local/sites/Ref_MS/Pages/Home.aspx</a:t>
            </a: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cxnSp>
        <p:nvCxnSpPr>
          <p:cNvPr id="4" name="Connecteur droit 3"/>
          <p:cNvCxnSpPr/>
          <p:nvPr/>
        </p:nvCxnSpPr>
        <p:spPr>
          <a:xfrm>
            <a:off x="457200" y="6453336"/>
            <a:ext cx="11734800" cy="0"/>
          </a:xfrm>
          <a:prstGeom prst="line">
            <a:avLst/>
          </a:prstGeom>
          <a:ln w="9525" cap="flat" cmpd="sng" algn="ctr">
            <a:solidFill>
              <a:srgbClr val="376092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5" name="Image 4" descr="TOTAL_ADM.pn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6560" y="6497366"/>
            <a:ext cx="792088" cy="316010"/>
          </a:xfrm>
          <a:prstGeom prst="rect">
            <a:avLst/>
          </a:prstGeom>
        </p:spPr>
      </p:pic>
      <p:sp>
        <p:nvSpPr>
          <p:cNvPr id="6" name="ZoneTexte 5"/>
          <p:cNvSpPr txBox="1"/>
          <p:nvPr/>
        </p:nvSpPr>
        <p:spPr>
          <a:xfrm>
            <a:off x="407368" y="6525344"/>
            <a:ext cx="64807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000">
                <a:latin typeface="+mj-lt"/>
              </a:rPr>
              <a:t>7</a:t>
            </a:r>
            <a:endParaRPr lang="en-US" sz="1000" dirty="0">
              <a:latin typeface="+mj-lt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447928" y="6604556"/>
            <a:ext cx="1228637" cy="13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1568487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LEGEND" val="true"/>
</p:tagLst>
</file>

<file path=ppt/theme/theme1.xml><?xml version="1.0" encoding="utf-8"?>
<a:theme xmlns:a="http://schemas.openxmlformats.org/drawingml/2006/ma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Arab" typeface="Arial"/>
      </a:majorFont>
      <a:minorFont>
        <a:latin typeface="Calibri"/>
        <a:ea typeface=""/>
        <a:cs typeface=""/>
        <a:font script="Arab" typeface="Arial"/>
      </a:minorFont>
    </a:fontScheme>
    <a:fmtScheme name="Office">
      <a:fillStyleLst>
        <a:solidFill>
          <a:schemeClr val="bg1">
            <a:alpha val="0"/>
          </a:schemeClr>
        </a:solidFill>
        <a:gradFill/>
        <a:gradFill/>
      </a:fillStyleLst>
      <a:lnStyleLst>
        <a:ln/>
        <a:ln/>
        <a:ln/>
      </a:lnStyleLst>
      <a:effectStyleLst>
        <a:effectStyle>
          <a:effectLst/>
        </a:effectStyle>
        <a:effectStyle>
          <a:effectLst/>
        </a:effectStyle>
        <a:effectStyle>
          <a:effectLst/>
          <a:scene3d>
            <a:camera prst="orthographicFront"/>
            <a:lightRig rig="threePt" dir="t"/>
          </a:scene3d>
        </a:effectStyle>
      </a:effectStyleLst>
      <a:bgFillStyleLst>
        <a:solidFill>
          <a:schemeClr val="bg1">
            <a:alpha val="0"/>
          </a:schemeClr>
        </a:solidFill>
        <a:gradFill/>
        <a:gradFill/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OrganizationStructur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structures organisationnelles</TermName>
          <TermId xmlns="http://schemas.microsoft.com/office/infopath/2007/PartnerControls">c4bb9c23-2c4c-4150-9738-50d0ceb648ec</TermId>
        </TermInfo>
      </Terms>
    </OrganizationStructureTaxHTField0>
    <TwingCount xmlns="26ca36b3-22a5-4c03-beea-d9082fda911d" xsi:nil="true"/>
    <Metier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H3SEQ</TermName>
          <TermId xmlns="http://schemas.microsoft.com/office/infopath/2007/PartnerControls">1a49191b-7ec0-475b-ba04-e5bafe48b8b4</TermId>
        </TermInfo>
      </Terms>
    </MetierTaxHTField0>
    <Country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pays</TermName>
          <TermId xmlns="http://schemas.microsoft.com/office/infopath/2007/PartnerControls">de099b83-0153-463f-a92c-1666929f7084</TermId>
        </TermInfo>
      </Terms>
    </CountryTaxHTField0>
    <VariationGroupID xmlns="26ca36b3-22a5-4c03-beea-d9082fda911d">50128f55-3b36-4aa6-98d9-a6fd28e4ae9b</VariationGroupID>
    <Branch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Toutes les branches</TermName>
          <TermId xmlns="http://schemas.microsoft.com/office/infopath/2007/PartnerControls">d8c5459c-c634-4dad-b3a5-1a2375c988a9</TermId>
        </TermInfo>
      </Terms>
    </BranchTaxHTField0>
    <ThematicID xmlns="26ca36b3-22a5-4c03-beea-d9082fda911d">7285f05b-4f51-4e04-9a14-6c5d014a9ee8</ThematicID>
    <SiteTaxHTField0 xmlns="26ca36b3-22a5-4c03-beea-d9082fda911d">
      <Terms xmlns="http://schemas.microsoft.com/office/infopath/2007/PartnerControls">
        <TermInfo xmlns="http://schemas.microsoft.com/office/infopath/2007/PartnerControls">
          <TermName xmlns="http://schemas.microsoft.com/office/infopath/2007/PartnerControls">Tous les sites</TermName>
          <TermId xmlns="http://schemas.microsoft.com/office/infopath/2007/PartnerControls">26f15989-d479-4e08-b5e6-c4ab22359765</TermId>
        </TermInfo>
      </Terms>
    </SiteTaxHTField0>
    <RelevantLanguage xmlns="26ca36b3-22a5-4c03-beea-d9082fda911d">1036;3082;1043;1031;2070</RelevantLanguage>
    <IsThematic xmlns="26ca36b3-22a5-4c03-beea-d9082fda911d">true</IsThematic>
    <TaxCatchAll xmlns="6976bd83-f208-4589-bff3-a75963e94f6e">
      <Value>5</Value>
      <Value>4</Value>
      <Value>3</Value>
      <Value>2</Value>
      <Value>1</Value>
    </TaxCatchAll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5873449EDCA51458FAA15C14DBA0E95" ma:contentTypeVersion="16" ma:contentTypeDescription="Crée un document." ma:contentTypeScope="" ma:versionID="839b9953c28822155395fc620e234d29">
  <xsd:schema xmlns:xsd="http://www.w3.org/2001/XMLSchema" xmlns:xs="http://www.w3.org/2001/XMLSchema" xmlns:p="http://schemas.microsoft.com/office/2006/metadata/properties" xmlns:ns2="26ca36b3-22a5-4c03-beea-d9082fda911d" xmlns:ns3="6976bd83-f208-4589-bff3-a75963e94f6e" targetNamespace="http://schemas.microsoft.com/office/2006/metadata/properties" ma:root="true" ma:fieldsID="34a00d64dfa625b9f8d98bc82219a4ae" ns2:_="" ns3:_="">
    <xsd:import namespace="26ca36b3-22a5-4c03-beea-d9082fda911d"/>
    <xsd:import namespace="6976bd83-f208-4589-bff3-a75963e94f6e"/>
    <xsd:element name="properties">
      <xsd:complexType>
        <xsd:sequence>
          <xsd:element name="documentManagement">
            <xsd:complexType>
              <xsd:all>
                <xsd:element ref="ns2:IsThematic" minOccurs="0"/>
                <xsd:element ref="ns2:VariationGroupID" minOccurs="0"/>
                <xsd:element ref="ns2:OrganizationStructureTaxHTField0" minOccurs="0"/>
                <xsd:element ref="ns3:TaxCatchAll" minOccurs="0"/>
                <xsd:element ref="ns2:MetierTaxHTField0" minOccurs="0"/>
                <xsd:element ref="ns2:SiteTaxHTField0" minOccurs="0"/>
                <xsd:element ref="ns2:BranchTaxHTField0" minOccurs="0"/>
                <xsd:element ref="ns2:CountryTaxHTField0" minOccurs="0"/>
                <xsd:element ref="ns2:RelevantLanguage" minOccurs="0"/>
                <xsd:element ref="ns2:ThematicID" minOccurs="0"/>
                <xsd:element ref="ns2:TwingCoun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ca36b3-22a5-4c03-beea-d9082fda911d" elementFormDefault="qualified">
    <xsd:import namespace="http://schemas.microsoft.com/office/2006/documentManagement/types"/>
    <xsd:import namespace="http://schemas.microsoft.com/office/infopath/2007/PartnerControls"/>
    <xsd:element name="IsThematic" ma:index="8" nillable="true" ma:displayName="IsThematic" ma:internalName="IsThematic">
      <xsd:simpleType>
        <xsd:restriction base="dms:Boolean"/>
      </xsd:simpleType>
    </xsd:element>
    <xsd:element name="VariationGroupID" ma:index="9" nillable="true" ma:displayName="Variation Group ID" ma:internalName="VariationGroupID">
      <xsd:simpleType>
        <xsd:restriction base="dms:Text"/>
      </xsd:simpleType>
    </xsd:element>
    <xsd:element name="OrganizationStructureTaxHTField0" ma:index="11" nillable="true" ma:taxonomy="true" ma:internalName="OrganizationStructureTaxHTField0" ma:taxonomyFieldName="OrganizationStructure" ma:displayName="Structures organisationnelles" ma:fieldId="{d4789308-6a24-4d47-9d27-3f386d404da3}" ma:taxonomyMulti="true" ma:sspId="5e13f9b5-2255-4d96-951a-207b37861865" ma:termSetId="9c836ecf-91cc-4204-9fa8-2b09fed1c9ff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MetierTaxHTField0" ma:index="14" nillable="true" ma:taxonomy="true" ma:internalName="MetierTaxHTField0" ma:taxonomyFieldName="Metier" ma:displayName="Métiers" ma:fieldId="{77e9a047-fa2e-4b88-9127-e85e9d6b9d28}" ma:taxonomyMulti="true" ma:sspId="5e13f9b5-2255-4d96-951a-207b37861865" ma:termSetId="913146e6-88cd-43cd-8dd2-67fad055309a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iteTaxHTField0" ma:index="16" nillable="true" ma:taxonomy="true" ma:internalName="SiteTaxHTField0" ma:taxonomyFieldName="Site" ma:displayName="Site" ma:fieldId="{a6d30efa-312b-498c-a40e-a93a96439f24}" ma:taxonomyMulti="true" ma:sspId="5e13f9b5-2255-4d96-951a-207b37861865" ma:termSetId="ef87b464-ebc2-436f-b533-994e8e4d408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BranchTaxHTField0" ma:index="18" nillable="true" ma:taxonomy="true" ma:internalName="BranchTaxHTField0" ma:taxonomyFieldName="Branch" ma:displayName="Branche" ma:fieldId="{a3f753d6-2cf2-45ee-80b6-8abbc6f6870b}" ma:taxonomyMulti="true" ma:sspId="5e13f9b5-2255-4d96-951a-207b37861865" ma:termSetId="7d07145e-2bb9-486a-b8b6-a78f0894b2ce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CountryTaxHTField0" ma:index="20" nillable="true" ma:taxonomy="true" ma:internalName="CountryTaxHTField0" ma:taxonomyFieldName="Country" ma:displayName="Pays" ma:fieldId="{a60b14d2-742a-48d9-a73e-a1c4390c9889}" ma:taxonomyMulti="true" ma:sspId="5e13f9b5-2255-4d96-951a-207b37861865" ma:termSetId="f894f5e3-5096-4f56-8f02-89d8377dafa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RelevantLanguage" ma:index="21" nillable="true" ma:displayName="Langue usuelle" ma:internalName="RelevantLanguage">
      <xsd:simpleType>
        <xsd:restriction base="dms:Text"/>
      </xsd:simpleType>
    </xsd:element>
    <xsd:element name="ThematicID" ma:index="22" nillable="true" ma:displayName="ThematicID" ma:internalName="ThematicID">
      <xsd:simpleType>
        <xsd:restriction base="dms:Text"/>
      </xsd:simpleType>
    </xsd:element>
    <xsd:element name="TwingCount" ma:index="23" nillable="true" ma:displayName="Nombre de Twings" ma:decimals="0" ma:hidden="true" ma:internalName="TwingCount">
      <xsd:simpleType>
        <xsd:restriction base="dms:Number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76bd83-f208-4589-bff3-a75963e94f6e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Colonne Attraper tout de Taxonomie" ma:description="" ma:hidden="true" ma:list="{f11ad8d0-1821-4bb0-832f-2998add6fa25}" ma:internalName="TaxCatchAll" ma:showField="CatchAllData" ma:web="6976bd83-f208-4589-bff3-a75963e94f6e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2A9FFA6-E2F4-4ED6-9588-81D30AB88B6C}">
  <ds:schemaRefs>
    <ds:schemaRef ds:uri="26ca36b3-22a5-4c03-beea-d9082fda911d"/>
    <ds:schemaRef ds:uri="http://purl.org/dc/elements/1.1/"/>
    <ds:schemaRef ds:uri="http://schemas.microsoft.com/office/2006/metadata/properties"/>
    <ds:schemaRef ds:uri="http://purl.org/dc/terms/"/>
    <ds:schemaRef ds:uri="http://schemas.openxmlformats.org/package/2006/metadata/core-properties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42297AEB-3119-44E5-B8AF-69E83210BB8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2E46FD-DF65-4135-9E71-4A90FADAD54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6ca36b3-22a5-4c03-beea-d9082fda911d"/>
    <ds:schemaRef ds:uri="6976bd83-f208-4589-bff3-a75963e94f6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341</TotalTime>
  <Words>594</Words>
  <Application>Microsoft Office PowerPoint</Application>
  <PresentationFormat>Grand écran</PresentationFormat>
  <Paragraphs>79</Paragraphs>
  <Slides>7</Slides>
  <Notes>5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1" baseType="lpstr">
      <vt:lpstr>Calibri</vt:lpstr>
      <vt:lpstr>Helvetica</vt:lpstr>
      <vt:lpstr>Wingdings</vt:lpstr>
      <vt:lpstr/>
      <vt:lpstr>CR-GR-HSE-902 HSE Self-assessments and HSE Audits 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WHERE FIND ADDITIONAL INFORMATION OR DOCUMENTATION?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Sebastien MUNERET</dc:creator>
  <cp:lastModifiedBy>Alexandra PAPILLON</cp:lastModifiedBy>
  <cp:revision>158</cp:revision>
  <cp:lastPrinted>2018-09-13T16:16:27Z</cp:lastPrinted>
  <dcterms:modified xsi:type="dcterms:W3CDTF">2018-11-22T14:23:59Z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0x01010075873449EDCA51458FAA15C14DBA0E95</vt:lpwstr>
  </property>
  <property fmtid="{D5CDD505-2E9C-101B-9397-08002B2CF9AE}" pid="3" name="Branch">
    <vt:lpwstr>2;#Toutes les branches|d8c5459c-c634-4dad-b3a5-1a2375c988a9</vt:lpwstr>
  </property>
  <property fmtid="{D5CDD505-2E9C-101B-9397-08002B2CF9AE}" pid="4" name="OrganizationStructure">
    <vt:lpwstr>1;#Toutes les structures organisationnelles|c4bb9c23-2c4c-4150-9738-50d0ceb648ec</vt:lpwstr>
  </property>
  <property fmtid="{D5CDD505-2E9C-101B-9397-08002B2CF9AE}" pid="5" name="Metier">
    <vt:lpwstr>5;#H3SEQ|1a49191b-7ec0-475b-ba04-e5bafe48b8b4</vt:lpwstr>
  </property>
  <property fmtid="{D5CDD505-2E9C-101B-9397-08002B2CF9AE}" pid="6" name="Site">
    <vt:lpwstr>3;#Tous les sites|26f15989-d479-4e08-b5e6-c4ab22359765</vt:lpwstr>
  </property>
  <property fmtid="{D5CDD505-2E9C-101B-9397-08002B2CF9AE}" pid="7" name="Country">
    <vt:lpwstr>4;#Tous les pays|de099b83-0153-463f-a92c-1666929f7084</vt:lpwstr>
  </property>
</Properties>
</file>