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2"/>
  </p:notesMasterIdLst>
  <p:handoutMasterIdLst>
    <p:handoutMasterId r:id="rId13"/>
  </p:handoutMasterIdLst>
  <p:sldIdLst>
    <p:sldId id="273" r:id="rId5"/>
    <p:sldId id="427" r:id="rId6"/>
    <p:sldId id="428" r:id="rId7"/>
    <p:sldId id="429" r:id="rId8"/>
    <p:sldId id="439" r:id="rId9"/>
    <p:sldId id="437" r:id="rId10"/>
    <p:sldId id="440" r:id="rId11"/>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 id="2" name="Tiffanie BILLEY" initials="TB" lastIdx="2" clrIdx="1">
    <p:extLst>
      <p:ext uri="{19B8F6BF-5375-455C-9EA6-DF929625EA0E}">
        <p15:presenceInfo xmlns:p15="http://schemas.microsoft.com/office/powerpoint/2012/main" userId="S-1-5-21-1688137703-1013256711-2629252250-678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376092"/>
    <a:srgbClr val="FF9900"/>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58" autoAdjust="0"/>
    <p:restoredTop sz="95405" autoAdjust="0"/>
  </p:normalViewPr>
  <p:slideViewPr>
    <p:cSldViewPr>
      <p:cViewPr varScale="1">
        <p:scale>
          <a:sx n="85" d="100"/>
          <a:sy n="85" d="100"/>
        </p:scale>
        <p:origin x="114" y="342"/>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1/3/2019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1/3/2019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332661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97921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a:p>
        </p:txBody>
      </p:sp>
    </p:spTree>
    <p:extLst>
      <p:ext uri="{BB962C8B-B14F-4D97-AF65-F5344CB8AC3E}">
        <p14:creationId xmlns:p14="http://schemas.microsoft.com/office/powerpoint/2010/main" val="31492364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prstClr val="white">
                    <a:lumMod val="50000"/>
                  </a:prstClr>
                </a:solidFill>
              </a:rPr>
              <a:t>-</a:t>
            </a:r>
            <a:r>
              <a:rPr lang="en-GB" sz="1000" b="1">
                <a:solidFill>
                  <a:prstClr val="white">
                    <a:lumMod val="50000"/>
                  </a:prstClr>
                </a:solidFill>
              </a:rPr>
              <a:t> </a:t>
            </a:r>
            <a:r>
              <a:rPr lang="fr-FR" sz="1000">
                <a:solidFill>
                  <a:prstClr val="white">
                    <a:lumMod val="50000"/>
                  </a:prstClr>
                </a:solidFill>
              </a:rPr>
              <a:t>Campagne de sensibilisation aux risques routiers, février 2017 </a:t>
            </a:r>
          </a:p>
        </p:txBody>
      </p:sp>
    </p:spTree>
    <p:extLst>
      <p:ext uri="{BB962C8B-B14F-4D97-AF65-F5344CB8AC3E}">
        <p14:creationId xmlns:p14="http://schemas.microsoft.com/office/powerpoint/2010/main" val="39064533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3"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R&#232;gles%20HSE/CR%20412/Nouvelle-r&#232;gle-HSE--Gestion-des-parties-prenantes-et-impacts-locaux.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9732536" cy="1748663"/>
          </a:xfrm>
        </p:spPr>
        <p:txBody>
          <a:bodyPr/>
          <a:lstStyle/>
          <a:p>
            <a:r>
              <a:rPr lang="fr-FR" dirty="0" smtClean="0"/>
              <a:t>CR-GR-HSE-412 </a:t>
            </a:r>
            <a:r>
              <a:rPr lang="fr-FR" dirty="0" err="1" smtClean="0"/>
              <a:t>Stakeholder</a:t>
            </a:r>
            <a:r>
              <a:rPr lang="fr-FR" dirty="0" smtClean="0"/>
              <a:t> and Local Impact </a:t>
            </a:r>
            <a:r>
              <a:rPr lang="fr-FR" dirty="0" err="1" smtClean="0"/>
              <a:t>Assessment</a:t>
            </a:r>
            <a:r>
              <a:rPr lang="fr-FR" dirty="0" smtClean="0"/>
              <a:t/>
            </a:r>
            <a:br>
              <a:rPr lang="fr-FR" dirty="0" smtClean="0"/>
            </a:br>
            <a:endParaRPr lang="en-US" dirty="0"/>
          </a:p>
        </p:txBody>
      </p:sp>
      <p:sp>
        <p:nvSpPr>
          <p:cNvPr id="3" name="Espace réservé du texte 2"/>
          <p:cNvSpPr>
            <a:spLocks noGrp="1"/>
          </p:cNvSpPr>
          <p:nvPr>
            <p:ph type="body" sz="quarter" idx="10"/>
          </p:nvPr>
        </p:nvSpPr>
        <p:spPr>
          <a:xfrm>
            <a:off x="1188000" y="3212976"/>
            <a:ext cx="9732536" cy="3029760"/>
          </a:xfrm>
        </p:spPr>
        <p:txBody>
          <a:bodyPr/>
          <a:lstStyle/>
          <a:p>
            <a:endParaRPr lang="fr-FR" dirty="0"/>
          </a:p>
          <a:p>
            <a:r>
              <a:rPr lang="fr-FR" dirty="0"/>
              <a:t>M&amp;S : </a:t>
            </a:r>
            <a:r>
              <a:rPr lang="fr-FR" dirty="0" err="1"/>
              <a:t>which</a:t>
            </a:r>
            <a:r>
              <a:rPr lang="fr-FR" dirty="0"/>
              <a:t> </a:t>
            </a:r>
            <a:r>
              <a:rPr lang="fr-FR" dirty="0" err="1"/>
              <a:t>differences</a:t>
            </a:r>
            <a:r>
              <a:rPr lang="fr-FR" dirty="0"/>
              <a:t> </a:t>
            </a:r>
            <a:r>
              <a:rPr lang="fr-FR" dirty="0" err="1"/>
              <a:t>between</a:t>
            </a:r>
            <a:r>
              <a:rPr lang="fr-FR" dirty="0"/>
              <a:t> </a:t>
            </a:r>
            <a:r>
              <a:rPr lang="fr-FR" dirty="0" smtClean="0"/>
              <a:t>CR-GR-HSE-412 </a:t>
            </a:r>
            <a:r>
              <a:rPr lang="fr-FR" dirty="0"/>
              <a:t>and </a:t>
            </a:r>
            <a:r>
              <a:rPr lang="fr-FR" dirty="0" smtClean="0"/>
              <a:t>CR-MS-DD-001?</a:t>
            </a:r>
            <a:endParaRPr lang="en-US" dirty="0"/>
          </a:p>
          <a:p>
            <a:endParaRPr lang="en-US" dirty="0" smtClean="0"/>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smtClean="0"/>
              <a:t>REQUIREMENT OVERVIEW</a:t>
            </a:r>
            <a:endParaRPr lang="en-GB" dirty="0"/>
          </a:p>
        </p:txBody>
      </p:sp>
      <p:sp>
        <p:nvSpPr>
          <p:cNvPr id="11" name="Espace réservé du texte 1"/>
          <p:cNvSpPr txBox="1">
            <a:spLocks/>
          </p:cNvSpPr>
          <p:nvPr/>
        </p:nvSpPr>
        <p:spPr>
          <a:xfrm>
            <a:off x="407368" y="548679"/>
            <a:ext cx="11161240" cy="273630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err="1">
                <a:solidFill>
                  <a:schemeClr val="tx1"/>
                </a:solidFill>
              </a:rPr>
              <a:t>Requirement</a:t>
            </a:r>
            <a:r>
              <a:rPr lang="fr-FR" sz="1800" dirty="0">
                <a:solidFill>
                  <a:schemeClr val="tx1"/>
                </a:solidFill>
              </a:rPr>
              <a:t> 3.1.1 </a:t>
            </a:r>
            <a:r>
              <a:rPr lang="fr-FR" sz="1800" dirty="0" smtClean="0">
                <a:solidFill>
                  <a:schemeClr val="tx1"/>
                </a:solidFill>
              </a:rPr>
              <a:t>: </a:t>
            </a:r>
            <a:r>
              <a:rPr lang="fr-FR" sz="1800" dirty="0" err="1" smtClean="0">
                <a:solidFill>
                  <a:schemeClr val="tx1"/>
                </a:solidFill>
              </a:rPr>
              <a:t>Roles</a:t>
            </a:r>
            <a:r>
              <a:rPr lang="fr-FR" sz="1800" dirty="0" smtClean="0">
                <a:solidFill>
                  <a:schemeClr val="tx1"/>
                </a:solidFill>
              </a:rPr>
              <a:t> and </a:t>
            </a:r>
            <a:r>
              <a:rPr lang="fr-FR" sz="1800" dirty="0" err="1" smtClean="0">
                <a:solidFill>
                  <a:schemeClr val="tx1"/>
                </a:solidFill>
              </a:rPr>
              <a:t>Responsibilities</a:t>
            </a:r>
            <a:endParaRPr lang="fr-FR" sz="1800" dirty="0">
              <a:solidFill>
                <a:schemeClr val="tx1"/>
              </a:solidFill>
            </a:endParaRPr>
          </a:p>
          <a:p>
            <a:pPr>
              <a:spcAft>
                <a:spcPts val="600"/>
              </a:spcAft>
            </a:pPr>
            <a:r>
              <a:rPr lang="en-US" sz="1700" b="0" dirty="0">
                <a:solidFill>
                  <a:schemeClr val="tx1"/>
                </a:solidFill>
              </a:rPr>
              <a:t>Societal management governance is formalized and the necessary organizational means and resources are </a:t>
            </a:r>
            <a:r>
              <a:rPr lang="en-US" sz="1700" b="0" dirty="0" smtClean="0">
                <a:solidFill>
                  <a:schemeClr val="tx1"/>
                </a:solidFill>
              </a:rPr>
              <a:t>assigned to: </a:t>
            </a:r>
            <a:endParaRPr lang="en-US" sz="1700" b="0" dirty="0" smtClean="0"/>
          </a:p>
          <a:p>
            <a:pPr marL="285750" lvl="4" indent="-285750" algn="l">
              <a:spcAft>
                <a:spcPts val="600"/>
              </a:spcAft>
              <a:buFont typeface="Wingdings" panose="05000000000000000000" pitchFamily="2" charset="2"/>
              <a:buChar char="q"/>
              <a:defRPr/>
            </a:pPr>
            <a:r>
              <a:rPr lang="en-US" sz="1700" dirty="0">
                <a:solidFill>
                  <a:schemeClr val="tx1"/>
                </a:solidFill>
                <a:latin typeface="+mj-lt"/>
              </a:rPr>
              <a:t>Design, deploy, coordinate and report on societal actions;</a:t>
            </a:r>
          </a:p>
          <a:p>
            <a:pPr marL="285750" lvl="4" indent="-285750" algn="l">
              <a:spcAft>
                <a:spcPts val="600"/>
              </a:spcAft>
              <a:buFont typeface="Wingdings" panose="05000000000000000000" pitchFamily="2" charset="2"/>
              <a:buChar char="q"/>
              <a:defRPr/>
            </a:pPr>
            <a:r>
              <a:rPr lang="en-US" sz="1700" dirty="0">
                <a:solidFill>
                  <a:schemeClr val="tx1"/>
                </a:solidFill>
                <a:latin typeface="+mj-lt"/>
              </a:rPr>
              <a:t>Ensure an interface with the Group HSE direction</a:t>
            </a:r>
            <a:r>
              <a:rPr lang="en-US" sz="1700" dirty="0" smtClean="0">
                <a:solidFill>
                  <a:schemeClr val="tx1"/>
                </a:solidFill>
                <a:latin typeface="+mj-lt"/>
              </a:rPr>
              <a:t>.</a:t>
            </a:r>
            <a:endParaRPr lang="en-US" sz="1700" dirty="0">
              <a:solidFill>
                <a:schemeClr val="tx1"/>
              </a:solidFill>
              <a:latin typeface="+mj-lt"/>
            </a:endParaRPr>
          </a:p>
          <a:p>
            <a:pPr marL="0" indent="0" algn="l">
              <a:spcBef>
                <a:spcPts val="600"/>
              </a:spcBef>
              <a:spcAft>
                <a:spcPts val="600"/>
              </a:spcAft>
            </a:pPr>
            <a:endParaRPr lang="en-US" sz="1700" u="sng" dirty="0" smtClean="0">
              <a:solidFill>
                <a:srgbClr val="00B050"/>
              </a:solidFill>
            </a:endParaRPr>
          </a:p>
          <a:p>
            <a:pPr marL="0" indent="0" algn="l">
              <a:spcBef>
                <a:spcPts val="600"/>
              </a:spcBef>
              <a:spcAft>
                <a:spcPts val="600"/>
              </a:spcAft>
            </a:pPr>
            <a:r>
              <a:rPr lang="en-US" sz="1700" dirty="0" smtClean="0">
                <a:solidFill>
                  <a:srgbClr val="00B050"/>
                </a:solidFill>
              </a:rPr>
              <a:t> </a:t>
            </a:r>
            <a:r>
              <a:rPr lang="fr-FR" sz="1700" b="0" dirty="0" smtClean="0">
                <a:solidFill>
                  <a:srgbClr val="00B050"/>
                </a:solidFill>
                <a:latin typeface="+mn-lt"/>
              </a:rPr>
              <a:t>No change</a:t>
            </a:r>
            <a:endParaRPr lang="en-US" sz="1700" b="0" dirty="0" smtClean="0">
              <a:solidFill>
                <a:srgbClr val="00B050"/>
              </a:solidFill>
              <a:latin typeface="+mn-lt"/>
            </a:endParaRPr>
          </a:p>
        </p:txBody>
      </p:sp>
      <p:sp>
        <p:nvSpPr>
          <p:cNvPr id="7" name="Espace réservé du texte 1"/>
          <p:cNvSpPr txBox="1">
            <a:spLocks/>
          </p:cNvSpPr>
          <p:nvPr/>
        </p:nvSpPr>
        <p:spPr>
          <a:xfrm>
            <a:off x="407368" y="3501008"/>
            <a:ext cx="11161240" cy="284664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err="1">
                <a:solidFill>
                  <a:schemeClr val="tx1"/>
                </a:solidFill>
              </a:rPr>
              <a:t>Requirement</a:t>
            </a:r>
            <a:r>
              <a:rPr lang="fr-FR" sz="1800" dirty="0">
                <a:solidFill>
                  <a:schemeClr val="tx1"/>
                </a:solidFill>
              </a:rPr>
              <a:t> </a:t>
            </a:r>
            <a:r>
              <a:rPr lang="fr-FR" sz="1800" dirty="0" smtClean="0">
                <a:solidFill>
                  <a:schemeClr val="tx1"/>
                </a:solidFill>
              </a:rPr>
              <a:t>3.2.1 : </a:t>
            </a:r>
            <a:r>
              <a:rPr lang="fr-FR" sz="1800" dirty="0" err="1" smtClean="0">
                <a:solidFill>
                  <a:schemeClr val="tx1"/>
                </a:solidFill>
              </a:rPr>
              <a:t>Context</a:t>
            </a:r>
            <a:r>
              <a:rPr lang="fr-FR" sz="1800" dirty="0" smtClean="0">
                <a:solidFill>
                  <a:schemeClr val="tx1"/>
                </a:solidFill>
              </a:rPr>
              <a:t> and </a:t>
            </a:r>
            <a:r>
              <a:rPr lang="fr-FR" sz="1800" dirty="0" err="1" smtClean="0">
                <a:solidFill>
                  <a:schemeClr val="tx1"/>
                </a:solidFill>
              </a:rPr>
              <a:t>Societal</a:t>
            </a:r>
            <a:r>
              <a:rPr lang="fr-FR" sz="1800" dirty="0" smtClean="0">
                <a:solidFill>
                  <a:schemeClr val="tx1"/>
                </a:solidFill>
              </a:rPr>
              <a:t> </a:t>
            </a:r>
            <a:r>
              <a:rPr lang="fr-FR" sz="1800" dirty="0" err="1" smtClean="0">
                <a:solidFill>
                  <a:schemeClr val="tx1"/>
                </a:solidFill>
              </a:rPr>
              <a:t>Risk</a:t>
            </a:r>
            <a:r>
              <a:rPr lang="fr-FR" sz="1800" dirty="0" smtClean="0">
                <a:solidFill>
                  <a:schemeClr val="tx1"/>
                </a:solidFill>
              </a:rPr>
              <a:t> </a:t>
            </a:r>
            <a:r>
              <a:rPr lang="fr-FR" sz="1800" dirty="0" err="1" smtClean="0">
                <a:solidFill>
                  <a:schemeClr val="tx1"/>
                </a:solidFill>
              </a:rPr>
              <a:t>Assessment</a:t>
            </a:r>
            <a:endParaRPr lang="fr-FR" sz="1800" dirty="0">
              <a:solidFill>
                <a:schemeClr val="tx1"/>
              </a:solidFill>
            </a:endParaRPr>
          </a:p>
          <a:p>
            <a:pPr marL="0" indent="0" algn="l">
              <a:spcAft>
                <a:spcPts val="600"/>
              </a:spcAft>
            </a:pPr>
            <a:r>
              <a:rPr lang="en-US" sz="1700" b="0" dirty="0">
                <a:solidFill>
                  <a:schemeClr val="tx1"/>
                </a:solidFill>
              </a:rPr>
              <a:t>The societal risk assessment within the local context in terms of the entity’s or affiliate’s exposure and the impacts of its activities on stakeholders is carried out and reviewed at minimum every five years. It takes into </a:t>
            </a:r>
            <a:r>
              <a:rPr lang="en-US" sz="1700" b="0" dirty="0" smtClean="0">
                <a:solidFill>
                  <a:schemeClr val="tx1"/>
                </a:solidFill>
              </a:rPr>
              <a:t>account:</a:t>
            </a:r>
          </a:p>
          <a:p>
            <a:pPr marL="285750" lvl="4" indent="-285750" algn="l">
              <a:spcAft>
                <a:spcPts val="600"/>
              </a:spcAft>
              <a:buFont typeface="Wingdings" panose="05000000000000000000" pitchFamily="2" charset="2"/>
              <a:buChar char="q"/>
              <a:defRPr/>
            </a:pPr>
            <a:r>
              <a:rPr lang="en-US" sz="1700" dirty="0">
                <a:solidFill>
                  <a:schemeClr val="tx1"/>
                </a:solidFill>
                <a:latin typeface="+mj-lt"/>
              </a:rPr>
              <a:t>The sensitivity of the human, social, economic and cultural environment;</a:t>
            </a:r>
          </a:p>
          <a:p>
            <a:pPr marL="285750" lvl="4" indent="-285750" algn="l">
              <a:spcAft>
                <a:spcPts val="600"/>
              </a:spcAft>
              <a:buFont typeface="Wingdings" panose="05000000000000000000" pitchFamily="2" charset="2"/>
              <a:buChar char="q"/>
              <a:defRPr/>
            </a:pPr>
            <a:r>
              <a:rPr lang="en-US" sz="1700" dirty="0">
                <a:solidFill>
                  <a:schemeClr val="tx1"/>
                </a:solidFill>
                <a:latin typeface="+mj-lt"/>
              </a:rPr>
              <a:t>The societal impacts (including human rights) related to the operations and the presence of the entity or affiliate. </a:t>
            </a:r>
          </a:p>
          <a:p>
            <a:pPr marL="0" indent="0" algn="l">
              <a:spcAft>
                <a:spcPts val="600"/>
              </a:spcAft>
            </a:pPr>
            <a:endParaRPr lang="fr-FR" sz="1700" b="0" u="sng" dirty="0" smtClean="0">
              <a:solidFill>
                <a:srgbClr val="FF0000"/>
              </a:solidFill>
            </a:endParaRPr>
          </a:p>
          <a:p>
            <a:pPr marL="0" indent="0" algn="l">
              <a:spcAft>
                <a:spcPts val="600"/>
              </a:spcAft>
            </a:pPr>
            <a:r>
              <a:rPr lang="en-GB" sz="1700" b="0" dirty="0" smtClean="0">
                <a:solidFill>
                  <a:srgbClr val="00B050"/>
                </a:solidFill>
              </a:rPr>
              <a:t>This rule summarises all the methodological steps of SRM+ via the requirements, however the SRM+ as a tool is not specifically mentioned in this rule. </a:t>
            </a:r>
            <a:endParaRPr lang="en-GB" sz="1700" b="0" dirty="0">
              <a:solidFill>
                <a:srgbClr val="00B050"/>
              </a:solidFill>
            </a:endParaRPr>
          </a:p>
          <a:p>
            <a:pPr marL="285750" indent="-285750" algn="l">
              <a:spcAft>
                <a:spcPts val="600"/>
              </a:spcAft>
              <a:buFont typeface="Arial" panose="020B0604020202020204" pitchFamily="34" charset="0"/>
              <a:buChar char="•"/>
            </a:pPr>
            <a:endParaRPr lang="fr-FR" sz="1400" b="0" i="1" dirty="0">
              <a:solidFill>
                <a:schemeClr val="tx1"/>
              </a:solidFill>
            </a:endParaRPr>
          </a:p>
        </p:txBody>
      </p:sp>
      <p:cxnSp>
        <p:nvCxnSpPr>
          <p:cNvPr id="10" name="Connecteur droit 9"/>
          <p:cNvCxnSpPr/>
          <p:nvPr/>
        </p:nvCxnSpPr>
        <p:spPr>
          <a:xfrm>
            <a:off x="263352" y="3284985"/>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692696"/>
            <a:ext cx="11161240" cy="5616623"/>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Requirement 3.3.1 </a:t>
            </a:r>
            <a:r>
              <a:rPr lang="en-GB" sz="1800" dirty="0" smtClean="0">
                <a:solidFill>
                  <a:schemeClr val="tx1"/>
                </a:solidFill>
              </a:rPr>
              <a:t>: Dialogue with Stakeholders</a:t>
            </a:r>
            <a:endParaRPr lang="fr-FR" sz="1800" dirty="0">
              <a:solidFill>
                <a:schemeClr val="tx1"/>
              </a:solidFill>
            </a:endParaRPr>
          </a:p>
          <a:p>
            <a:pPr marL="0" indent="0" algn="l">
              <a:spcBef>
                <a:spcPts val="1200"/>
              </a:spcBef>
              <a:spcAft>
                <a:spcPts val="600"/>
              </a:spcAft>
            </a:pPr>
            <a:r>
              <a:rPr lang="en-US" sz="1700" b="0" dirty="0">
                <a:solidFill>
                  <a:schemeClr val="tx1"/>
                </a:solidFill>
              </a:rPr>
              <a:t>Stakeholders are identified, mapped and prioritized according to the level of their expectations and their potential influence</a:t>
            </a:r>
            <a:r>
              <a:rPr lang="en-US" sz="1700" b="0" dirty="0" smtClean="0">
                <a:solidFill>
                  <a:schemeClr val="tx1"/>
                </a:solidFill>
              </a:rPr>
              <a:t>.</a:t>
            </a:r>
            <a:endParaRPr lang="en-GB" sz="1700" b="0" dirty="0" smtClean="0">
              <a:solidFill>
                <a:schemeClr val="tx1"/>
              </a:solidFill>
            </a:endParaRPr>
          </a:p>
          <a:p>
            <a:pPr marL="0" indent="0" algn="l">
              <a:spcAft>
                <a:spcPts val="1200"/>
              </a:spcAft>
            </a:pPr>
            <a:r>
              <a:rPr lang="en-GB" sz="1700" b="0" dirty="0">
                <a:solidFill>
                  <a:schemeClr val="tx1"/>
                </a:solidFill>
              </a:rPr>
              <a:t>A structured dialogue process is initiated and maintained with the stakeholders</a:t>
            </a:r>
            <a:r>
              <a:rPr lang="en-GB" sz="1700" b="0" dirty="0" smtClean="0">
                <a:solidFill>
                  <a:schemeClr val="tx1"/>
                </a:solidFill>
              </a:rPr>
              <a:t>, and includes the following 3 steps:</a:t>
            </a:r>
            <a:endParaRPr lang="fr-FR" sz="1700" b="0" dirty="0">
              <a:solidFill>
                <a:schemeClr val="tx1"/>
              </a:solidFill>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Information about the negative impacts and the benefits generated by current or planned activities of the entity or affiliate and about the actions taken to avoid, reduce or mitigate the impacts;</a:t>
            </a:r>
            <a:endParaRPr lang="fr-FR"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Consultation to listen to stakeholder’s opinions, concerns, perceptions and expectations;</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Feedback to the stakeholders on the actions taken. </a:t>
            </a:r>
          </a:p>
          <a:p>
            <a:pPr marL="0" indent="0" algn="l">
              <a:spcBef>
                <a:spcPts val="1200"/>
              </a:spcBef>
              <a:spcAft>
                <a:spcPts val="600"/>
              </a:spcAft>
            </a:pPr>
            <a:endParaRPr lang="en-GB" sz="1700" b="0" dirty="0" smtClean="0">
              <a:solidFill>
                <a:srgbClr val="00B050"/>
              </a:solidFill>
            </a:endParaRPr>
          </a:p>
          <a:p>
            <a:pPr marL="0" indent="0" algn="l">
              <a:spcBef>
                <a:spcPts val="1200"/>
              </a:spcBef>
              <a:spcAft>
                <a:spcPts val="600"/>
              </a:spcAft>
            </a:pPr>
            <a:r>
              <a:rPr lang="en-GB" sz="1700" b="0" dirty="0" smtClean="0">
                <a:solidFill>
                  <a:srgbClr val="00B050"/>
                </a:solidFill>
              </a:rPr>
              <a:t>No change</a:t>
            </a:r>
            <a:endParaRPr lang="en-US" sz="1700" b="0" dirty="0" smtClean="0">
              <a:solidFill>
                <a:srgbClr val="00B050"/>
              </a:solidFill>
            </a:endParaRPr>
          </a:p>
          <a:p>
            <a:pPr marL="285750" indent="-285750" algn="l">
              <a:spcAft>
                <a:spcPts val="600"/>
              </a:spcAft>
              <a:buFont typeface="Arial" panose="020B0604020202020204" pitchFamily="34" charset="0"/>
              <a:buChar char="•"/>
            </a:pPr>
            <a:endParaRPr lang="fr-FR" sz="1400" b="0" i="1" dirty="0">
              <a:solidFill>
                <a:schemeClr val="tx1"/>
              </a:solidFill>
            </a:endParaRPr>
          </a:p>
        </p:txBody>
      </p:sp>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18416" y="620688"/>
            <a:ext cx="11424592" cy="295156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Requirement 3.4.1 </a:t>
            </a:r>
            <a:r>
              <a:rPr lang="en-GB" sz="1800" dirty="0" smtClean="0">
                <a:solidFill>
                  <a:schemeClr val="tx1"/>
                </a:solidFill>
              </a:rPr>
              <a:t>: Local </a:t>
            </a:r>
            <a:r>
              <a:rPr lang="en-GB" sz="1800" dirty="0">
                <a:solidFill>
                  <a:schemeClr val="tx1"/>
                </a:solidFill>
              </a:rPr>
              <a:t>S</a:t>
            </a:r>
            <a:r>
              <a:rPr lang="en-GB" sz="1800" dirty="0" smtClean="0">
                <a:solidFill>
                  <a:schemeClr val="tx1"/>
                </a:solidFill>
              </a:rPr>
              <a:t>ocietal Strategy</a:t>
            </a:r>
            <a:endParaRPr lang="fr-FR" sz="1800" dirty="0">
              <a:solidFill>
                <a:schemeClr val="tx1"/>
              </a:solidFill>
            </a:endParaRPr>
          </a:p>
          <a:p>
            <a:pPr marL="0" indent="0" algn="l">
              <a:spcBef>
                <a:spcPts val="600"/>
              </a:spcBef>
              <a:spcAft>
                <a:spcPts val="1200"/>
              </a:spcAft>
            </a:pPr>
            <a:r>
              <a:rPr lang="en-GB" sz="1700" b="0" dirty="0">
                <a:solidFill>
                  <a:schemeClr val="tx1"/>
                </a:solidFill>
              </a:rPr>
              <a:t>A local societal strategy (integrated into the operations) is defined along with short and long-term objectives. It takes into account</a:t>
            </a:r>
            <a:r>
              <a:rPr lang="en-GB" sz="1700" b="0" dirty="0" smtClean="0">
                <a:solidFill>
                  <a:schemeClr val="tx1"/>
                </a:solidFill>
              </a:rPr>
              <a:t>:</a:t>
            </a:r>
            <a:endParaRPr lang="fr-FR" sz="1700" b="0" dirty="0">
              <a:solidFill>
                <a:schemeClr val="tx1"/>
              </a:solidFill>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Regulatory and contractual frameworks as well as applicable standards;</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Stakeholder concerns and expectations regarding social, economic and environmental matters;</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The societal assessment in terms of risks and impacts;</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The Group's voluntary commitments regarding civil society. </a:t>
            </a:r>
          </a:p>
          <a:p>
            <a:pPr>
              <a:spcBef>
                <a:spcPts val="1200"/>
              </a:spcBef>
            </a:pPr>
            <a:endParaRPr lang="fr-FR" sz="1700" b="0" u="sng" dirty="0" smtClean="0">
              <a:solidFill>
                <a:srgbClr val="FF0000"/>
              </a:solidFill>
            </a:endParaRPr>
          </a:p>
          <a:p>
            <a:pPr marL="0" indent="0" algn="l">
              <a:spcBef>
                <a:spcPts val="600"/>
              </a:spcBef>
              <a:spcAft>
                <a:spcPts val="600"/>
              </a:spcAft>
            </a:pPr>
            <a:r>
              <a:rPr lang="fr-FR" sz="1700" b="0" dirty="0" smtClean="0">
                <a:solidFill>
                  <a:srgbClr val="00B050"/>
                </a:solidFill>
              </a:rPr>
              <a:t>This new rule </a:t>
            </a:r>
            <a:r>
              <a:rPr lang="fr-FR" sz="1700" b="0" dirty="0" err="1" smtClean="0">
                <a:solidFill>
                  <a:srgbClr val="00B050"/>
                </a:solidFill>
              </a:rPr>
              <a:t>clearly</a:t>
            </a:r>
            <a:r>
              <a:rPr lang="fr-FR" sz="1700" b="0" dirty="0" smtClean="0">
                <a:solidFill>
                  <a:srgbClr val="00B050"/>
                </a:solidFill>
              </a:rPr>
              <a:t> </a:t>
            </a:r>
            <a:r>
              <a:rPr lang="fr-FR" sz="1700" b="0" dirty="0" err="1" smtClean="0">
                <a:solidFill>
                  <a:srgbClr val="00B050"/>
                </a:solidFill>
              </a:rPr>
              <a:t>defines</a:t>
            </a:r>
            <a:r>
              <a:rPr lang="fr-FR" sz="1700" b="0" dirty="0" smtClean="0">
                <a:solidFill>
                  <a:srgbClr val="00B050"/>
                </a:solidFill>
              </a:rPr>
              <a:t> the components of the local </a:t>
            </a:r>
            <a:r>
              <a:rPr lang="fr-FR" sz="1700" b="0" dirty="0" err="1" smtClean="0">
                <a:solidFill>
                  <a:srgbClr val="00B050"/>
                </a:solidFill>
              </a:rPr>
              <a:t>strategy</a:t>
            </a:r>
            <a:r>
              <a:rPr lang="fr-FR" sz="1700" b="0" dirty="0" smtClean="0">
                <a:solidFill>
                  <a:srgbClr val="00B050"/>
                </a:solidFill>
              </a:rPr>
              <a:t>. </a:t>
            </a:r>
            <a:endParaRPr lang="fr-FR" sz="1700" b="0" dirty="0">
              <a:solidFill>
                <a:srgbClr val="00B050"/>
              </a:solidFill>
            </a:endParaRPr>
          </a:p>
        </p:txBody>
      </p: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7" name="Espace réservé du texte 1"/>
          <p:cNvSpPr txBox="1">
            <a:spLocks/>
          </p:cNvSpPr>
          <p:nvPr/>
        </p:nvSpPr>
        <p:spPr>
          <a:xfrm>
            <a:off x="263352" y="692696"/>
            <a:ext cx="11449272" cy="316835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Requirement </a:t>
            </a:r>
            <a:r>
              <a:rPr lang="en-GB" sz="1800" dirty="0" smtClean="0">
                <a:solidFill>
                  <a:schemeClr val="tx1"/>
                </a:solidFill>
              </a:rPr>
              <a:t>3.5.1 : Societal Action Plan</a:t>
            </a:r>
            <a:endParaRPr lang="fr-FR" sz="1800" dirty="0">
              <a:solidFill>
                <a:schemeClr val="tx1"/>
              </a:solidFill>
            </a:endParaRPr>
          </a:p>
          <a:p>
            <a:pPr marL="0" indent="0" algn="l" fontAlgn="t">
              <a:spcBef>
                <a:spcPts val="600"/>
              </a:spcBef>
              <a:spcAft>
                <a:spcPts val="600"/>
              </a:spcAft>
            </a:pPr>
            <a:r>
              <a:rPr lang="en-GB" sz="1700" b="0" dirty="0">
                <a:solidFill>
                  <a:schemeClr val="tx1"/>
                </a:solidFill>
              </a:rPr>
              <a:t>A societal action plan is formalized to implement the strategy giving priority to cooperation, partnerships and skills development. The plan is structured around 3 </a:t>
            </a:r>
            <a:r>
              <a:rPr lang="en-GB" sz="1700" b="0" dirty="0" smtClean="0">
                <a:solidFill>
                  <a:schemeClr val="tx1"/>
                </a:solidFill>
              </a:rPr>
              <a:t>levers:</a:t>
            </a:r>
          </a:p>
          <a:p>
            <a:pPr marL="285750" lvl="4" indent="-285750" algn="l">
              <a:spcAft>
                <a:spcPts val="600"/>
              </a:spcAft>
              <a:buFont typeface="Wingdings" panose="05000000000000000000" pitchFamily="2" charset="2"/>
              <a:buChar char="q"/>
              <a:defRPr/>
            </a:pPr>
            <a:r>
              <a:rPr lang="en-GB" sz="1700" dirty="0">
                <a:solidFill>
                  <a:schemeClr val="tx1"/>
                </a:solidFill>
                <a:latin typeface="+mj-lt"/>
              </a:rPr>
              <a:t>Constructive dialogue and stakeholder engagement;</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Mitigation of negative societal impacts related to entity or affiliate activities;</a:t>
            </a:r>
            <a:endParaRPr lang="en-US" sz="1700" dirty="0">
              <a:solidFill>
                <a:schemeClr val="tx1"/>
              </a:solidFill>
              <a:latin typeface="+mj-lt"/>
            </a:endParaRPr>
          </a:p>
          <a:p>
            <a:pPr marL="285750" lvl="4" indent="-285750" algn="l">
              <a:spcAft>
                <a:spcPts val="600"/>
              </a:spcAft>
              <a:buFont typeface="Wingdings" panose="05000000000000000000" pitchFamily="2" charset="2"/>
              <a:buChar char="q"/>
              <a:defRPr/>
            </a:pPr>
            <a:r>
              <a:rPr lang="en-GB" sz="1700" dirty="0">
                <a:solidFill>
                  <a:schemeClr val="tx1"/>
                </a:solidFill>
                <a:latin typeface="+mj-lt"/>
              </a:rPr>
              <a:t>The contribution to local human, social, economic and cultural development, in line with the priority themes and axes of the Total Foundation. </a:t>
            </a:r>
          </a:p>
          <a:p>
            <a:endParaRPr lang="en-GB" sz="1700" b="0" u="sng" dirty="0">
              <a:solidFill>
                <a:srgbClr val="FF0000"/>
              </a:solidFill>
            </a:endParaRPr>
          </a:p>
          <a:p>
            <a:r>
              <a:rPr lang="fr-FR" sz="1700" b="0" u="sng" dirty="0" smtClean="0">
                <a:solidFill>
                  <a:srgbClr val="00B050"/>
                </a:solidFill>
              </a:rPr>
              <a:t>Changes:</a:t>
            </a:r>
            <a:endParaRPr lang="fr-FR" sz="1700" b="0" u="sng" dirty="0">
              <a:solidFill>
                <a:srgbClr val="00B050"/>
              </a:solidFill>
            </a:endParaRPr>
          </a:p>
          <a:p>
            <a:pPr marL="285750" lvl="4" indent="-285750" algn="l">
              <a:spcBef>
                <a:spcPts val="600"/>
              </a:spcBef>
              <a:spcAft>
                <a:spcPts val="600"/>
              </a:spcAft>
              <a:buFont typeface="Wingdings" panose="05000000000000000000" pitchFamily="2" charset="2"/>
              <a:buChar char="q"/>
              <a:defRPr/>
            </a:pPr>
            <a:r>
              <a:rPr lang="en-GB" sz="1700" dirty="0">
                <a:solidFill>
                  <a:srgbClr val="00B050"/>
                </a:solidFill>
                <a:latin typeface="+mj-lt"/>
              </a:rPr>
              <a:t>The structure of the action plan is specified through application of the 3 levers. </a:t>
            </a:r>
          </a:p>
          <a:p>
            <a:pPr marL="285750" lvl="4" indent="-285750" algn="l">
              <a:spcAft>
                <a:spcPts val="600"/>
              </a:spcAft>
              <a:buFont typeface="Wingdings" panose="05000000000000000000" pitchFamily="2" charset="2"/>
              <a:buChar char="q"/>
              <a:defRPr/>
            </a:pPr>
            <a:r>
              <a:rPr lang="en-GB" sz="1700" dirty="0">
                <a:solidFill>
                  <a:srgbClr val="00B050"/>
                </a:solidFill>
                <a:latin typeface="+mj-lt"/>
              </a:rPr>
              <a:t>The priorities were previously defined in the policy POL-GR-SBS-001 and are now replaced by the 4 new priority themes of the Total Foundation. </a:t>
            </a:r>
          </a:p>
        </p:txBody>
      </p:sp>
    </p:spTree>
    <p:extLst>
      <p:ext uri="{BB962C8B-B14F-4D97-AF65-F5344CB8AC3E}">
        <p14:creationId xmlns:p14="http://schemas.microsoft.com/office/powerpoint/2010/main" val="1123699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18416" y="475907"/>
            <a:ext cx="11424592" cy="3096345"/>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Requirement 3.6.1 </a:t>
            </a:r>
            <a:r>
              <a:rPr lang="en-GB" sz="1800" dirty="0" smtClean="0">
                <a:solidFill>
                  <a:schemeClr val="tx1"/>
                </a:solidFill>
              </a:rPr>
              <a:t>: Grievance Management</a:t>
            </a:r>
            <a:endParaRPr lang="fr-FR" sz="1800" dirty="0">
              <a:solidFill>
                <a:schemeClr val="tx1"/>
              </a:solidFill>
            </a:endParaRPr>
          </a:p>
          <a:p>
            <a:pPr marL="0" indent="0">
              <a:spcAft>
                <a:spcPts val="900"/>
              </a:spcAft>
            </a:pPr>
            <a:r>
              <a:rPr lang="en-GB" sz="1700" b="0" dirty="0">
                <a:solidFill>
                  <a:schemeClr val="tx1"/>
                </a:solidFill>
              </a:rPr>
              <a:t>A process is put in place to manage stakeholder grievances related to entity or affiliate activities (apart from commercial claims) and those of its contractors. This consists of:</a:t>
            </a:r>
            <a:endParaRPr lang="en-US" sz="1700" b="0" dirty="0">
              <a:solidFill>
                <a:schemeClr val="tx1"/>
              </a:solidFill>
            </a:endParaRPr>
          </a:p>
          <a:p>
            <a:pPr marL="285750" lvl="4" indent="-285750" algn="l" fontAlgn="t">
              <a:spcAft>
                <a:spcPts val="600"/>
              </a:spcAft>
              <a:buFont typeface="Wingdings" panose="05000000000000000000" pitchFamily="2" charset="2"/>
              <a:buChar char="q"/>
              <a:defRPr/>
            </a:pPr>
            <a:r>
              <a:rPr lang="en-US" sz="1700" dirty="0">
                <a:solidFill>
                  <a:schemeClr val="tx1"/>
                </a:solidFill>
                <a:latin typeface="+mj-lt"/>
              </a:rPr>
              <a:t>Receiving and registering grievances;</a:t>
            </a:r>
          </a:p>
          <a:p>
            <a:pPr marL="285750" lvl="4" indent="-285750" algn="l" fontAlgn="t">
              <a:spcAft>
                <a:spcPts val="600"/>
              </a:spcAft>
              <a:buFont typeface="Wingdings" panose="05000000000000000000" pitchFamily="2" charset="2"/>
              <a:buChar char="q"/>
              <a:defRPr/>
            </a:pPr>
            <a:r>
              <a:rPr lang="en-US" sz="1700" dirty="0">
                <a:solidFill>
                  <a:schemeClr val="tx1"/>
                </a:solidFill>
                <a:latin typeface="+mj-lt"/>
              </a:rPr>
              <a:t>Acknowledgement of grievances received and informing stakeholders about the follow-up actions; </a:t>
            </a:r>
          </a:p>
          <a:p>
            <a:pPr marL="285750" lvl="4" indent="-285750" algn="l" fontAlgn="t">
              <a:spcAft>
                <a:spcPts val="600"/>
              </a:spcAft>
              <a:buFont typeface="Wingdings" panose="05000000000000000000" pitchFamily="2" charset="2"/>
              <a:buChar char="q"/>
              <a:defRPr/>
            </a:pPr>
            <a:r>
              <a:rPr lang="en-US" sz="1700" dirty="0">
                <a:solidFill>
                  <a:schemeClr val="tx1"/>
                </a:solidFill>
                <a:latin typeface="+mj-lt"/>
              </a:rPr>
              <a:t>Following internal analysis, as necessary, proposing settlement of grievances in collaboration with the stakeholders;</a:t>
            </a:r>
          </a:p>
          <a:p>
            <a:pPr marL="285750" lvl="4" indent="-285750" algn="l" fontAlgn="t">
              <a:spcAft>
                <a:spcPts val="600"/>
              </a:spcAft>
              <a:buFont typeface="Wingdings" panose="05000000000000000000" pitchFamily="2" charset="2"/>
              <a:buChar char="q"/>
              <a:defRPr/>
            </a:pPr>
            <a:r>
              <a:rPr lang="en-US" sz="1700" dirty="0">
                <a:solidFill>
                  <a:schemeClr val="tx1"/>
                </a:solidFill>
                <a:latin typeface="+mj-lt"/>
              </a:rPr>
              <a:t>Monitoring and ensuring the traceability of the entire process and analyzing the process to identify improvements to be put in place.</a:t>
            </a:r>
          </a:p>
          <a:p>
            <a:pPr marL="0" indent="0" algn="l">
              <a:spcAft>
                <a:spcPts val="600"/>
              </a:spcAft>
            </a:pPr>
            <a:r>
              <a:rPr lang="fr-FR" sz="1700" b="0" dirty="0" smtClean="0">
                <a:solidFill>
                  <a:schemeClr val="accent6">
                    <a:lumMod val="75000"/>
                  </a:schemeClr>
                </a:solidFill>
              </a:rPr>
              <a:t>Clarification: </a:t>
            </a:r>
            <a:r>
              <a:rPr lang="fr-FR" sz="1700" b="0" dirty="0" err="1" smtClean="0">
                <a:solidFill>
                  <a:schemeClr val="accent6">
                    <a:lumMod val="75000"/>
                  </a:schemeClr>
                </a:solidFill>
              </a:rPr>
              <a:t>this</a:t>
            </a:r>
            <a:r>
              <a:rPr lang="fr-FR" sz="1700" b="0" dirty="0" smtClean="0">
                <a:solidFill>
                  <a:schemeClr val="accent6">
                    <a:lumMod val="75000"/>
                  </a:schemeClr>
                </a:solidFill>
              </a:rPr>
              <a:t> </a:t>
            </a:r>
            <a:r>
              <a:rPr lang="fr-FR" sz="1700" b="0" dirty="0" err="1" smtClean="0">
                <a:solidFill>
                  <a:schemeClr val="accent6">
                    <a:lumMod val="75000"/>
                  </a:schemeClr>
                </a:solidFill>
              </a:rPr>
              <a:t>requirement</a:t>
            </a:r>
            <a:r>
              <a:rPr lang="fr-FR" sz="1700" b="0" dirty="0" smtClean="0">
                <a:solidFill>
                  <a:schemeClr val="accent6">
                    <a:lumMod val="75000"/>
                  </a:schemeClr>
                </a:solidFill>
              </a:rPr>
              <a:t> </a:t>
            </a:r>
            <a:r>
              <a:rPr lang="fr-FR" sz="1700" b="0" dirty="0" err="1" smtClean="0">
                <a:solidFill>
                  <a:schemeClr val="accent6">
                    <a:lumMod val="75000"/>
                  </a:schemeClr>
                </a:solidFill>
              </a:rPr>
              <a:t>was</a:t>
            </a:r>
            <a:r>
              <a:rPr lang="fr-FR" sz="1700" b="0" dirty="0" smtClean="0">
                <a:solidFill>
                  <a:schemeClr val="accent6">
                    <a:lumMod val="75000"/>
                  </a:schemeClr>
                </a:solidFill>
              </a:rPr>
              <a:t> in the CR-MS-DD-001 but not in the Group Directive</a:t>
            </a:r>
            <a:r>
              <a:rPr lang="en-GB" sz="1700" b="0" i="1" dirty="0" smtClean="0">
                <a:solidFill>
                  <a:schemeClr val="accent6">
                    <a:lumMod val="75000"/>
                  </a:schemeClr>
                </a:solidFill>
              </a:rPr>
              <a:t>. </a:t>
            </a:r>
            <a:endParaRPr lang="en-GB" sz="1700" b="0" i="1" dirty="0">
              <a:solidFill>
                <a:schemeClr val="accent6">
                  <a:lumMod val="75000"/>
                </a:schemeClr>
              </a:solidFill>
            </a:endParaRPr>
          </a:p>
        </p:txBody>
      </p:sp>
      <p:sp>
        <p:nvSpPr>
          <p:cNvPr id="7" name="Espace réservé du texte 1"/>
          <p:cNvSpPr txBox="1">
            <a:spLocks/>
          </p:cNvSpPr>
          <p:nvPr/>
        </p:nvSpPr>
        <p:spPr>
          <a:xfrm>
            <a:off x="407368" y="4005064"/>
            <a:ext cx="11521280" cy="232988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Requirement 3.7.1 : Reporting and Performance Review</a:t>
            </a:r>
            <a:endParaRPr lang="fr-FR" sz="1800" dirty="0" smtClean="0">
              <a:solidFill>
                <a:schemeClr val="tx1"/>
              </a:solidFill>
            </a:endParaRPr>
          </a:p>
          <a:p>
            <a:pPr>
              <a:spcAft>
                <a:spcPts val="900"/>
              </a:spcAft>
            </a:pPr>
            <a:r>
              <a:rPr lang="en-US" sz="1700" b="0" dirty="0" smtClean="0">
                <a:solidFill>
                  <a:schemeClr val="tx1"/>
                </a:solidFill>
              </a:rPr>
              <a:t>Societal </a:t>
            </a:r>
            <a:r>
              <a:rPr lang="en-US" sz="1700" b="0" dirty="0">
                <a:solidFill>
                  <a:schemeClr val="tx1"/>
                </a:solidFill>
              </a:rPr>
              <a:t>reporting is carried out at least once a year and allows measurement of:</a:t>
            </a:r>
          </a:p>
          <a:p>
            <a:pPr marL="285750" lvl="4" indent="-285750" algn="l" fontAlgn="t">
              <a:spcAft>
                <a:spcPts val="600"/>
              </a:spcAft>
              <a:buFont typeface="Wingdings" panose="05000000000000000000" pitchFamily="2" charset="2"/>
              <a:buChar char="q"/>
              <a:defRPr/>
            </a:pPr>
            <a:r>
              <a:rPr lang="en-GB" sz="1700" dirty="0">
                <a:solidFill>
                  <a:schemeClr val="tx1"/>
                </a:solidFill>
                <a:latin typeface="+mj-lt"/>
              </a:rPr>
              <a:t>The progress of the societal action plan;</a:t>
            </a:r>
            <a:endParaRPr lang="en-US" sz="1700" dirty="0">
              <a:solidFill>
                <a:schemeClr val="tx1"/>
              </a:solidFill>
              <a:latin typeface="+mj-lt"/>
            </a:endParaRPr>
          </a:p>
          <a:p>
            <a:pPr marL="285750" lvl="4" indent="-285750" algn="l" fontAlgn="t">
              <a:spcAft>
                <a:spcPts val="600"/>
              </a:spcAft>
              <a:buFont typeface="Wingdings" panose="05000000000000000000" pitchFamily="2" charset="2"/>
              <a:buChar char="q"/>
              <a:defRPr/>
            </a:pPr>
            <a:r>
              <a:rPr lang="en-GB" sz="1700" dirty="0">
                <a:solidFill>
                  <a:schemeClr val="tx1"/>
                </a:solidFill>
                <a:latin typeface="+mj-lt"/>
              </a:rPr>
              <a:t>The performance of the societal approach based on key performance indicators (KPIs);</a:t>
            </a:r>
            <a:endParaRPr lang="en-US" sz="1700" dirty="0">
              <a:solidFill>
                <a:schemeClr val="tx1"/>
              </a:solidFill>
              <a:latin typeface="+mj-lt"/>
            </a:endParaRPr>
          </a:p>
          <a:p>
            <a:pPr marL="285750" lvl="4" indent="-285750" algn="l" fontAlgn="t">
              <a:spcAft>
                <a:spcPts val="600"/>
              </a:spcAft>
              <a:buFont typeface="Wingdings" panose="05000000000000000000" pitchFamily="2" charset="2"/>
              <a:buChar char="q"/>
              <a:defRPr/>
            </a:pPr>
            <a:r>
              <a:rPr lang="en-GB" sz="1700" dirty="0">
                <a:solidFill>
                  <a:schemeClr val="tx1"/>
                </a:solidFill>
                <a:latin typeface="+mj-lt"/>
              </a:rPr>
              <a:t>The contribution to the Group's voluntary commitments regarding civil society.</a:t>
            </a:r>
            <a:endParaRPr lang="en-US" sz="1700" dirty="0">
              <a:solidFill>
                <a:schemeClr val="tx1"/>
              </a:solidFill>
              <a:latin typeface="+mj-lt"/>
            </a:endParaRPr>
          </a:p>
          <a:p>
            <a:pPr marL="0" indent="0" algn="l">
              <a:spcAft>
                <a:spcPts val="600"/>
              </a:spcAft>
            </a:pPr>
            <a:r>
              <a:rPr lang="en-GB" sz="1700" b="0" dirty="0">
                <a:solidFill>
                  <a:prstClr val="black"/>
                </a:solidFill>
                <a:ea typeface="+mn-ea"/>
                <a:cs typeface="+mn-cs"/>
              </a:rPr>
              <a:t>Based on this reporting, a review of the societal performance is conducted at least once a year to assess and adapt the strategy. </a:t>
            </a:r>
          </a:p>
          <a:p>
            <a:r>
              <a:rPr lang="en-GB" sz="1700" b="0" dirty="0" smtClean="0">
                <a:solidFill>
                  <a:srgbClr val="00B050"/>
                </a:solidFill>
              </a:rPr>
              <a:t>No change</a:t>
            </a:r>
            <a:endParaRPr lang="en-US" sz="1700" b="0" dirty="0">
              <a:solidFill>
                <a:srgbClr val="00B050"/>
              </a:solidFill>
            </a:endParaRPr>
          </a:p>
          <a:p>
            <a:pPr marL="0" indent="0" algn="l">
              <a:spcAft>
                <a:spcPts val="600"/>
              </a:spcAft>
            </a:pPr>
            <a:endParaRPr lang="fr-FR" sz="1400" b="0" i="1" dirty="0">
              <a:solidFill>
                <a:schemeClr val="tx1"/>
              </a:solidFill>
            </a:endParaRPr>
          </a:p>
        </p:txBody>
      </p:sp>
      <p:cxnSp>
        <p:nvCxnSpPr>
          <p:cNvPr id="10" name="Connecteur droit 9"/>
          <p:cNvCxnSpPr/>
          <p:nvPr/>
        </p:nvCxnSpPr>
        <p:spPr>
          <a:xfrm>
            <a:off x="407368" y="393305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583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dirty="0" err="1">
                <a:solidFill>
                  <a:schemeClr val="bg1"/>
                </a:solidFill>
              </a:rPr>
              <a:t>Where</a:t>
            </a:r>
            <a:r>
              <a:rPr lang="fr-FR" b="1" dirty="0">
                <a:solidFill>
                  <a:schemeClr val="bg1"/>
                </a:solidFill>
              </a:rPr>
              <a:t> to </a:t>
            </a:r>
            <a:r>
              <a:rPr lang="fr-FR" b="1" dirty="0" err="1">
                <a:solidFill>
                  <a:schemeClr val="bg1"/>
                </a:solidFill>
              </a:rPr>
              <a:t>find</a:t>
            </a:r>
            <a:r>
              <a:rPr lang="fr-FR" b="1" dirty="0">
                <a:solidFill>
                  <a:schemeClr val="bg1"/>
                </a:solidFill>
              </a:rPr>
              <a:t> </a:t>
            </a:r>
            <a:r>
              <a:rPr lang="fr-FR" b="1" dirty="0" err="1">
                <a:solidFill>
                  <a:schemeClr val="bg1"/>
                </a:solidFill>
              </a:rPr>
              <a:t>additional</a:t>
            </a:r>
            <a:r>
              <a:rPr lang="fr-FR" b="1" dirty="0">
                <a:solidFill>
                  <a:schemeClr val="bg1"/>
                </a:solidFill>
              </a:rPr>
              <a:t> information or documentation?</a:t>
            </a:r>
            <a:endParaRPr lang="en-US" b="1" dirty="0">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 </a:t>
            </a:r>
            <a:r>
              <a:rPr lang="fr-FR" dirty="0" smtClean="0">
                <a:hlinkClick r:id="rId2"/>
              </a:rPr>
              <a:t>http://wat.corp.local/sites/s215/en-US/Pages/Règles%20HSE/CR%20412/Nouvelle-règle-HSE--Gestion-des-parties-prenantes-et-impacts-locaux.aspx</a:t>
            </a:r>
            <a:endParaRPr lang="fr-FR" dirty="0" smtClean="0"/>
          </a:p>
          <a:p>
            <a:endParaRPr lang="fr-FR" dirty="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dirty="0" smtClean="0">
                <a:latin typeface="Calibri"/>
              </a:rPr>
              <a:t>7</a:t>
            </a:r>
            <a:endParaRPr lang="en-US" sz="1000" dirty="0">
              <a:latin typeface="Calibri"/>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707541020"/>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2b2b34eeafd090be7f1ffe44bc7f44d6">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1a8a3c7b7f0f9623ea4ae34e4d64b0ff"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ce0d2fcb-c8f5-47e8-81f0-48c3b5d16f0b</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4a020b67-22b9-486a-9745-455bc3682046</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2018-11-23T16:02:22+00:00</PublishingStartDate>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61F270F0-EC24-4674-9301-5B01982C75C9}">
  <ds:schemaRefs>
    <ds:schemaRef ds:uri="http://schemas.microsoft.com/sharepoint/v3/contenttype/forms"/>
  </ds:schemaRefs>
</ds:datastoreItem>
</file>

<file path=customXml/itemProps2.xml><?xml version="1.0" encoding="utf-8"?>
<ds:datastoreItem xmlns:ds="http://schemas.openxmlformats.org/officeDocument/2006/customXml" ds:itemID="{55E52338-727A-4415-BCCC-896C0804C0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C26BA1-78A3-453B-9FBD-D496DF888812}">
  <ds:schemaRefs>
    <ds:schemaRef ds:uri="http://purl.org/dc/elements/1.1/"/>
    <ds:schemaRef ds:uri="http://schemas.microsoft.com/office/2006/metadata/properties"/>
    <ds:schemaRef ds:uri="http://schemas.microsoft.com/office/infopath/2007/PartnerControls"/>
    <ds:schemaRef ds:uri="http://schemas.microsoft.com/sharepoint/v3"/>
    <ds:schemaRef ds:uri="http://purl.org/dc/terms/"/>
    <ds:schemaRef ds:uri="http://schemas.microsoft.com/office/2006/documentManagement/types"/>
    <ds:schemaRef ds:uri="http://purl.org/dc/dcmitype/"/>
    <ds:schemaRef ds:uri="http://schemas.openxmlformats.org/package/2006/metadata/core-properties"/>
    <ds:schemaRef ds:uri="6976bd83-f208-4589-bff3-a75963e94f6e"/>
    <ds:schemaRef ds:uri="34675de5-4563-4f28-8d82-4e698848548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45</TotalTime>
  <Words>720</Words>
  <Application>Microsoft Office PowerPoint</Application>
  <PresentationFormat>Grand écran</PresentationFormat>
  <Paragraphs>81</Paragraphs>
  <Slides>7</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Helvetica</vt:lpstr>
      <vt:lpstr>Wingdings</vt:lpstr>
      <vt:lpstr/>
      <vt:lpstr>CR-GR-HSE-412 Stakeholder and Local Impact Assessment </vt:lpstr>
      <vt:lpstr>Présentation PowerPoint</vt:lpstr>
      <vt:lpstr>Présentation PowerPoint</vt:lpstr>
      <vt:lpstr>Présentation PowerPoint</vt:lpstr>
      <vt:lpstr>Présentation PowerPoint</vt:lpstr>
      <vt:lpstr>Présentation PowerPoint</vt:lpstr>
      <vt:lpstr>Where to find additional information or documentation?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347</cp:revision>
  <cp:lastPrinted>2018-11-20T10:51:24Z</cp:lastPrinted>
  <dcterms:modified xsi:type="dcterms:W3CDTF">2019-01-03T10:58:25Z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Site">
    <vt:lpwstr>3;#Tous les sites|26f15989-d479-4e08-b5e6-c4ab22359765</vt:lpwstr>
  </property>
  <property fmtid="{D5CDD505-2E9C-101B-9397-08002B2CF9AE}" pid="6" name="Country">
    <vt:lpwstr>4;#Tous les pays|de099b83-0153-463f-a92c-1666929f7084</vt:lpwstr>
  </property>
  <property fmtid="{D5CDD505-2E9C-101B-9397-08002B2CF9AE}" pid="7" name="Metier">
    <vt:lpwstr>5;#H3SEQ|1a49191b-7ec0-475b-ba04-e5bafe48b8b4</vt:lpwstr>
  </property>
</Properties>
</file>