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handoutMasterIdLst>
    <p:handoutMasterId r:id="rId17"/>
  </p:handoutMasterIdLst>
  <p:sldIdLst>
    <p:sldId id="273" r:id="rId5"/>
    <p:sldId id="436" r:id="rId6"/>
    <p:sldId id="427" r:id="rId7"/>
    <p:sldId id="458" r:id="rId8"/>
    <p:sldId id="454" r:id="rId9"/>
    <p:sldId id="428" r:id="rId10"/>
    <p:sldId id="455" r:id="rId11"/>
    <p:sldId id="459" r:id="rId12"/>
    <p:sldId id="460" r:id="rId13"/>
    <p:sldId id="456" r:id="rId14"/>
    <p:sldId id="457" r:id="rId15"/>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405" autoAdjust="0"/>
  </p:normalViewPr>
  <p:slideViewPr>
    <p:cSldViewPr>
      <p:cViewPr varScale="1">
        <p:scale>
          <a:sx n="85" d="100"/>
          <a:sy n="85" d="100"/>
        </p:scale>
        <p:origin x="470" y="7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6/19/2019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6/19/2019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31908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48279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33196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138148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11532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85758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257469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Exigences HSE pour les travaux </a:t>
            </a:r>
            <a:r>
              <a:rPr lang="fr-FR" dirty="0"/>
              <a:t>de fouille</a:t>
            </a:r>
            <a:r>
              <a:rPr lang="fr-FR" dirty="0" smtClean="0"/>
              <a:t/>
            </a:r>
            <a:br>
              <a:rPr lang="fr-FR" dirty="0" smtClean="0"/>
            </a:br>
            <a:r>
              <a:rPr lang="fr-FR" sz="2000" dirty="0" smtClean="0"/>
              <a:t>REGLE HSE GROUPE (CR-GR-HSE-419)</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SYNTHÈSE</a:t>
            </a:r>
          </a:p>
          <a:p>
            <a:pPr algn="just"/>
            <a:r>
              <a:rPr lang="fr-FR" sz="1600" dirty="0"/>
              <a:t>Cette règle décrit les exigences HSE à mettre en œuvre pour gérer les risques liés aux travaux de fouille y compris les forages géotechniques et l’enfoncement des pieux. Pour ces derniers, quelques exigences de la présente règle ne s’y appliquent pas. Cette règle ne concerne pas le forage de puits de pétrole ou de gaz et les activités de dragage sous-marins.</a:t>
            </a:r>
            <a:endParaRPr lang="fr-FR" sz="1600" dirty="0" smtClean="0"/>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Travaux dans la fouille</a:t>
            </a:r>
            <a:endParaRPr lang="en-GB" dirty="0"/>
          </a:p>
        </p:txBody>
      </p:sp>
      <p:sp>
        <p:nvSpPr>
          <p:cNvPr id="11" name="Espace réservé du texte 1"/>
          <p:cNvSpPr txBox="1">
            <a:spLocks/>
          </p:cNvSpPr>
          <p:nvPr/>
        </p:nvSpPr>
        <p:spPr>
          <a:xfrm>
            <a:off x="479376" y="1746590"/>
            <a:ext cx="11272066" cy="488319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schemeClr val="tx1"/>
                </a:solidFill>
              </a:rPr>
              <a:t>Accès </a:t>
            </a:r>
            <a:r>
              <a:rPr lang="fr-FR" u="sng" dirty="0">
                <a:solidFill>
                  <a:schemeClr val="tx1"/>
                </a:solidFill>
              </a:rPr>
              <a:t>à la fouille (profondeur &gt; 1,3 m</a:t>
            </a:r>
            <a:r>
              <a:rPr lang="fr-FR" u="sng" dirty="0" smtClean="0">
                <a:solidFill>
                  <a:schemeClr val="tx1"/>
                </a:solidFill>
              </a:rPr>
              <a:t>) </a:t>
            </a:r>
            <a:r>
              <a:rPr lang="en-GB" u="sng" dirty="0" smtClean="0">
                <a:solidFill>
                  <a:schemeClr val="tx1"/>
                </a:solidFill>
              </a:rPr>
              <a:t>(Exigence 3.3.3)</a:t>
            </a:r>
            <a:endParaRPr lang="fr-FR" u="sng" dirty="0">
              <a:solidFill>
                <a:schemeClr val="tx1"/>
              </a:solidFill>
            </a:endParaRPr>
          </a:p>
          <a:p>
            <a:pPr marL="0" indent="0" algn="just">
              <a:spcAft>
                <a:spcPts val="600"/>
              </a:spcAft>
            </a:pPr>
            <a:r>
              <a:rPr lang="fr-FR" sz="1600" b="0" dirty="0">
                <a:solidFill>
                  <a:schemeClr val="tx1"/>
                </a:solidFill>
              </a:rPr>
              <a:t>Des moyens d’accès sécurisés sont aménagés dans la fouille pour faciliter l’accès et l’évacuation y compris en cas d’urgence</a:t>
            </a:r>
            <a:r>
              <a:rPr lang="fr-FR" sz="1600" b="0" dirty="0" smtClean="0">
                <a:solidFill>
                  <a:schemeClr val="tx1"/>
                </a:solidFill>
              </a:rPr>
              <a:t>.</a:t>
            </a:r>
            <a:endParaRPr lang="fr-FR" sz="1400" b="0" dirty="0">
              <a:solidFill>
                <a:prstClr val="black"/>
              </a:solidFill>
              <a:ea typeface="+mn-ea"/>
              <a:cs typeface="+mn-cs"/>
            </a:endParaRPr>
          </a:p>
          <a:p>
            <a:pPr marL="0" indent="0" algn="l">
              <a:spcBef>
                <a:spcPts val="600"/>
              </a:spcBef>
              <a:spcAft>
                <a:spcPts val="600"/>
              </a:spcAft>
            </a:pPr>
            <a:r>
              <a:rPr lang="fr-FR" sz="1400" b="0" u="sng" dirty="0" smtClean="0">
                <a:solidFill>
                  <a:srgbClr val="FF0000"/>
                </a:solidFill>
              </a:rPr>
              <a:t>Commentaire</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 Distance </a:t>
            </a:r>
            <a:r>
              <a:rPr lang="fr-FR" sz="1400" b="0" i="1" dirty="0">
                <a:solidFill>
                  <a:schemeClr val="tx1"/>
                </a:solidFill>
              </a:rPr>
              <a:t>maximale de 8 m pour trouver un moyen de sortie sécurisé : exigée dans la GS RC et en ligne avec la réglementation OSHA (US).</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4" name="Picture 3"/>
          <p:cNvPicPr>
            <a:picLocks noChangeAspect="1"/>
          </p:cNvPicPr>
          <p:nvPr/>
        </p:nvPicPr>
        <p:blipFill>
          <a:blip r:embed="rId3"/>
          <a:stretch>
            <a:fillRect/>
          </a:stretch>
        </p:blipFill>
        <p:spPr>
          <a:xfrm>
            <a:off x="1199456" y="764704"/>
            <a:ext cx="9693480" cy="621846"/>
          </a:xfrm>
          <a:prstGeom prst="rect">
            <a:avLst/>
          </a:prstGeom>
        </p:spPr>
      </p:pic>
    </p:spTree>
    <p:extLst>
      <p:ext uri="{BB962C8B-B14F-4D97-AF65-F5344CB8AC3E}">
        <p14:creationId xmlns:p14="http://schemas.microsoft.com/office/powerpoint/2010/main" val="2137016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Fermeture de la fouille</a:t>
            </a:r>
            <a:endParaRPr lang="en-GB" dirty="0"/>
          </a:p>
        </p:txBody>
      </p:sp>
      <p:sp>
        <p:nvSpPr>
          <p:cNvPr id="11" name="Espace réservé du texte 1"/>
          <p:cNvSpPr txBox="1">
            <a:spLocks/>
          </p:cNvSpPr>
          <p:nvPr/>
        </p:nvSpPr>
        <p:spPr>
          <a:xfrm>
            <a:off x="371482" y="1700808"/>
            <a:ext cx="11449272"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Fermeture </a:t>
            </a:r>
            <a:r>
              <a:rPr lang="fr-FR" u="sng" dirty="0">
                <a:solidFill>
                  <a:schemeClr val="tx1"/>
                </a:solidFill>
              </a:rPr>
              <a:t>de la fouille et signalisation des </a:t>
            </a:r>
            <a:r>
              <a:rPr lang="fr-FR" u="sng" dirty="0" smtClean="0">
                <a:solidFill>
                  <a:schemeClr val="tx1"/>
                </a:solidFill>
              </a:rPr>
              <a:t>ouvrages </a:t>
            </a:r>
            <a:r>
              <a:rPr lang="en-GB" u="sng" dirty="0" smtClean="0">
                <a:solidFill>
                  <a:schemeClr val="tx1"/>
                </a:solidFill>
              </a:rPr>
              <a:t>(Exigence 3.4.1)</a:t>
            </a:r>
            <a:endParaRPr lang="fr-FR" u="sng" dirty="0">
              <a:solidFill>
                <a:schemeClr val="tx1"/>
              </a:solidFill>
            </a:endParaRPr>
          </a:p>
          <a:p>
            <a:pPr marL="0" indent="0" algn="just">
              <a:spcAft>
                <a:spcPts val="600"/>
              </a:spcAft>
            </a:pPr>
            <a:r>
              <a:rPr lang="fr-FR" sz="1600" b="0" dirty="0">
                <a:solidFill>
                  <a:schemeClr val="tx1"/>
                </a:solidFill>
              </a:rPr>
              <a:t>Un dispositif avertisseur est systématiquement installé à l’aplomb des ouvrages enterrés avant la fermeture. Les caractéristiques de ce dispositif avertisseur ainsi que son installation respectent la règlementation locale en vigueur</a:t>
            </a:r>
            <a:r>
              <a:rPr lang="fr-FR" sz="1600" b="0" dirty="0" smtClean="0">
                <a:solidFill>
                  <a:schemeClr val="tx1"/>
                </a:solidFill>
              </a:rPr>
              <a:t>.</a:t>
            </a:r>
          </a:p>
          <a:p>
            <a:pPr marL="0" indent="0" algn="just">
              <a:spcBef>
                <a:spcPts val="1200"/>
              </a:spcBef>
              <a:spcAft>
                <a:spcPts val="1200"/>
              </a:spcAft>
            </a:pPr>
            <a:r>
              <a:rPr lang="fr-FR" sz="1400" b="0" u="sng" dirty="0" smtClean="0">
                <a:solidFill>
                  <a:srgbClr val="FF0000"/>
                </a:solidFill>
              </a:rPr>
              <a:t>Pas </a:t>
            </a:r>
            <a:r>
              <a:rPr lang="fr-FR" sz="1400" b="0" u="sng" dirty="0">
                <a:solidFill>
                  <a:srgbClr val="FF0000"/>
                </a:solidFill>
              </a:rPr>
              <a:t>de changement</a:t>
            </a:r>
          </a:p>
          <a:p>
            <a:pPr marL="0" indent="0" algn="l">
              <a:spcBef>
                <a:spcPts val="2400"/>
              </a:spcBef>
              <a:spcAft>
                <a:spcPts val="600"/>
              </a:spcAft>
            </a:pPr>
            <a:r>
              <a:rPr lang="fr-FR" u="sng" dirty="0" smtClean="0">
                <a:solidFill>
                  <a:schemeClr val="tx1"/>
                </a:solidFill>
              </a:rPr>
              <a:t>Mise </a:t>
            </a:r>
            <a:r>
              <a:rPr lang="fr-FR" u="sng" dirty="0">
                <a:solidFill>
                  <a:schemeClr val="tx1"/>
                </a:solidFill>
              </a:rPr>
              <a:t>à jour des plans du </a:t>
            </a:r>
            <a:r>
              <a:rPr lang="fr-FR" u="sng" dirty="0" smtClean="0">
                <a:solidFill>
                  <a:schemeClr val="tx1"/>
                </a:solidFill>
              </a:rPr>
              <a:t>sous-sol </a:t>
            </a:r>
            <a:r>
              <a:rPr lang="en-GB" u="sng" dirty="0" smtClean="0">
                <a:solidFill>
                  <a:schemeClr val="tx1"/>
                </a:solidFill>
              </a:rPr>
              <a:t>(Exigence 3.4.2)</a:t>
            </a:r>
            <a:endParaRPr lang="fr-FR" u="sng" dirty="0" smtClean="0">
              <a:solidFill>
                <a:schemeClr val="tx1"/>
              </a:solidFill>
            </a:endParaRPr>
          </a:p>
          <a:p>
            <a:pPr marL="0" indent="0" algn="just">
              <a:spcAft>
                <a:spcPts val="600"/>
              </a:spcAft>
            </a:pPr>
            <a:r>
              <a:rPr lang="fr-FR" sz="1600" b="0" dirty="0">
                <a:solidFill>
                  <a:schemeClr val="tx1"/>
                </a:solidFill>
              </a:rPr>
              <a:t>Les plans du sous-sol sont créés ou mise à jour lorsqu’un nouvel ouvrage a été enterré, en cas de découverte d’ouvrage enterré imprévu ou en cas de localisation erronée d’ouvrage existant</a:t>
            </a:r>
            <a:r>
              <a:rPr lang="fr-FR" sz="1600" b="0" dirty="0" smtClean="0">
                <a:solidFill>
                  <a:schemeClr val="tx1"/>
                </a:solidFill>
              </a:rPr>
              <a:t>.</a:t>
            </a:r>
          </a:p>
          <a:p>
            <a:pPr marL="0" indent="0" algn="just">
              <a:spcAft>
                <a:spcPts val="600"/>
              </a:spcAft>
            </a:pPr>
            <a:r>
              <a:rPr lang="fr-FR" sz="1400" b="0" u="sng" dirty="0" smtClean="0">
                <a:solidFill>
                  <a:srgbClr val="FF0000"/>
                </a:solidFill>
              </a:rPr>
              <a:t>Commentaire</a:t>
            </a:r>
          </a:p>
          <a:p>
            <a:pPr marL="285750" indent="-285750" algn="l">
              <a:spcBef>
                <a:spcPts val="300"/>
              </a:spcBef>
              <a:spcAft>
                <a:spcPts val="300"/>
              </a:spcAft>
              <a:buFont typeface="Arial" panose="020B0604020202020204" pitchFamily="34" charset="0"/>
              <a:buChar char="•"/>
            </a:pPr>
            <a:r>
              <a:rPr lang="fr-FR" sz="1400" b="0" i="1" dirty="0">
                <a:solidFill>
                  <a:schemeClr val="tx1"/>
                </a:solidFill>
              </a:rPr>
              <a:t>Exigence existante dans la règle MS mais avec une recommandation nouvelle, concernant le géo-référencement de l’ouvrage ou réseau.</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1127448" y="697814"/>
            <a:ext cx="9937341" cy="493819"/>
          </a:xfrm>
          <a:prstGeom prst="rect">
            <a:avLst/>
          </a:prstGeom>
        </p:spPr>
      </p:pic>
    </p:spTree>
    <p:extLst>
      <p:ext uri="{BB962C8B-B14F-4D97-AF65-F5344CB8AC3E}">
        <p14:creationId xmlns:p14="http://schemas.microsoft.com/office/powerpoint/2010/main" val="39775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992475"/>
            <a:ext cx="5904657" cy="4956806"/>
          </a:xfrm>
          <a:solidFill>
            <a:schemeClr val="bg1">
              <a:alpha val="35000"/>
            </a:schemeClr>
          </a:solidFill>
        </p:spPr>
        <p:txBody>
          <a:bodyPr/>
          <a:lstStyle/>
          <a:p>
            <a:r>
              <a:rPr lang="en-GB" dirty="0" smtClean="0"/>
              <a:t>Champ d’application : </a:t>
            </a:r>
            <a:r>
              <a:rPr lang="fr-FR" dirty="0" smtClean="0"/>
              <a:t>Toutes entités ou filiales du Groupe exposées aux risques des travaux de fouille.</a:t>
            </a:r>
          </a:p>
          <a:p>
            <a:pPr>
              <a:spcBef>
                <a:spcPts val="600"/>
              </a:spcBef>
            </a:pPr>
            <a:r>
              <a:rPr lang="fr-FR" dirty="0"/>
              <a:t>Définit 13 exigences concernant les 4 étapes :</a:t>
            </a:r>
          </a:p>
          <a:p>
            <a:pPr marL="719138" lvl="2" indent="-363538">
              <a:spcBef>
                <a:spcPts val="300"/>
              </a:spcBef>
              <a:buFont typeface="Wingdings" panose="05000000000000000000" pitchFamily="2" charset="2"/>
              <a:buChar char="ü"/>
            </a:pPr>
            <a:r>
              <a:rPr lang="fr-FR" sz="1400" dirty="0" smtClean="0">
                <a:latin typeface="+mj-lt"/>
              </a:rPr>
              <a:t>La préparation des travaux de fouille	</a:t>
            </a:r>
          </a:p>
          <a:p>
            <a:pPr marL="719138" lvl="2" indent="-363538">
              <a:spcBef>
                <a:spcPts val="300"/>
              </a:spcBef>
              <a:buFont typeface="Wingdings" panose="05000000000000000000" pitchFamily="2" charset="2"/>
              <a:buChar char="ü"/>
            </a:pPr>
            <a:r>
              <a:rPr lang="fr-FR" sz="1400" dirty="0" smtClean="0">
                <a:latin typeface="+mj-lt"/>
              </a:rPr>
              <a:t>Les opérations de fouille</a:t>
            </a:r>
          </a:p>
          <a:p>
            <a:pPr marL="719138" lvl="2" indent="-363538">
              <a:spcBef>
                <a:spcPts val="300"/>
              </a:spcBef>
              <a:buFont typeface="Wingdings" panose="05000000000000000000" pitchFamily="2" charset="2"/>
              <a:buChar char="ü"/>
            </a:pPr>
            <a:r>
              <a:rPr lang="fr-FR" sz="1400" dirty="0" smtClean="0">
                <a:latin typeface="+mj-lt"/>
              </a:rPr>
              <a:t>Les travaux dans la fouille</a:t>
            </a:r>
          </a:p>
          <a:p>
            <a:pPr marL="719138" lvl="2" indent="-363538">
              <a:spcBef>
                <a:spcPts val="300"/>
              </a:spcBef>
              <a:buFont typeface="Wingdings" panose="05000000000000000000" pitchFamily="2" charset="2"/>
              <a:buChar char="ü"/>
            </a:pPr>
            <a:r>
              <a:rPr lang="fr-FR" sz="1400" dirty="0" smtClean="0">
                <a:latin typeface="+mj-lt"/>
              </a:rPr>
              <a:t>La fermeture de la fouille</a:t>
            </a:r>
          </a:p>
          <a:p>
            <a:pPr>
              <a:spcBef>
                <a:spcPts val="1200"/>
              </a:spcBef>
            </a:pPr>
            <a:r>
              <a:rPr lang="fr-FR" dirty="0" smtClean="0"/>
              <a:t>Remplace </a:t>
            </a:r>
            <a:r>
              <a:rPr lang="fr-FR" dirty="0">
                <a:solidFill>
                  <a:prstClr val="black"/>
                </a:solidFill>
              </a:rPr>
              <a:t>le chapitre 12 de la règle existante </a:t>
            </a:r>
            <a:r>
              <a:rPr lang="fr-FR" dirty="0" smtClean="0">
                <a:solidFill>
                  <a:prstClr val="black"/>
                </a:solidFill>
              </a:rPr>
              <a:t>CR-MS-HSE-202.</a:t>
            </a:r>
          </a:p>
          <a:p>
            <a:pPr>
              <a:spcBef>
                <a:spcPts val="1200"/>
              </a:spcBef>
            </a:pPr>
            <a:r>
              <a:rPr lang="fr-FR" dirty="0" smtClean="0">
                <a:solidFill>
                  <a:prstClr val="black"/>
                </a:solidFill>
              </a:rPr>
              <a:t>Prend en compte les GS:</a:t>
            </a:r>
          </a:p>
          <a:p>
            <a:pPr marL="719138" lvl="2" indent="-363538">
              <a:spcBef>
                <a:spcPts val="300"/>
              </a:spcBef>
              <a:buFont typeface="Wingdings" panose="05000000000000000000" pitchFamily="2" charset="2"/>
              <a:buChar char="ü"/>
            </a:pPr>
            <a:r>
              <a:rPr lang="fr-FR" sz="1400" dirty="0">
                <a:latin typeface="+mj-lt"/>
              </a:rPr>
              <a:t>GS-EP-CIV-101</a:t>
            </a:r>
          </a:p>
          <a:p>
            <a:pPr marL="719138" lvl="2" indent="-363538">
              <a:spcBef>
                <a:spcPts val="300"/>
              </a:spcBef>
              <a:buFont typeface="Wingdings" panose="05000000000000000000" pitchFamily="2" charset="2"/>
              <a:buChar char="ü"/>
            </a:pPr>
            <a:r>
              <a:rPr lang="fr-FR" sz="1400" dirty="0">
                <a:latin typeface="+mj-lt"/>
              </a:rPr>
              <a:t>GS-RC-CIV-100</a:t>
            </a:r>
          </a:p>
          <a:p>
            <a:pPr algn="l">
              <a:spcBef>
                <a:spcPts val="1200"/>
              </a:spcBef>
              <a:spcAft>
                <a:spcPts val="1200"/>
              </a:spcAft>
            </a:pPr>
            <a:r>
              <a:rPr lang="fr-FR" dirty="0" smtClean="0"/>
              <a:t>Date </a:t>
            </a:r>
            <a:r>
              <a:rPr lang="fr-FR" dirty="0"/>
              <a:t>de publication dans REFLEX : </a:t>
            </a:r>
            <a:r>
              <a:rPr lang="fr-FR" dirty="0" smtClean="0">
                <a:solidFill>
                  <a:schemeClr val="tx1"/>
                </a:solidFill>
              </a:rPr>
              <a:t>24/</a:t>
            </a:r>
            <a:r>
              <a:rPr lang="fr-FR" dirty="0" smtClean="0"/>
              <a:t>06/2019</a:t>
            </a:r>
            <a:r>
              <a:rPr lang="fr-FR" dirty="0" smtClean="0"/>
              <a:t>.</a:t>
            </a:r>
            <a:endParaRPr lang="fr-FR" dirty="0"/>
          </a:p>
          <a:p>
            <a:pPr algn="l">
              <a:spcBef>
                <a:spcPts val="600"/>
              </a:spcBef>
              <a:spcAft>
                <a:spcPts val="300"/>
              </a:spcAft>
            </a:pPr>
            <a:r>
              <a:rPr lang="fr-FR" dirty="0"/>
              <a:t>Date d’application : dans les 3 mois après </a:t>
            </a:r>
            <a:r>
              <a:rPr lang="fr-FR" dirty="0" smtClean="0"/>
              <a:t>publication.</a:t>
            </a:r>
            <a:endParaRPr lang="fr-FR" dirty="0"/>
          </a:p>
        </p:txBody>
      </p:sp>
      <p:pic>
        <p:nvPicPr>
          <p:cNvPr id="3" name="Picture 2"/>
          <p:cNvPicPr>
            <a:picLocks noChangeAspect="1"/>
          </p:cNvPicPr>
          <p:nvPr/>
        </p:nvPicPr>
        <p:blipFill>
          <a:blip r:embed="rId3"/>
          <a:stretch>
            <a:fillRect/>
          </a:stretch>
        </p:blipFill>
        <p:spPr>
          <a:xfrm>
            <a:off x="191345" y="260647"/>
            <a:ext cx="5733636" cy="510467"/>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Préparation</a:t>
            </a:r>
            <a:endParaRPr lang="en-GB" dirty="0"/>
          </a:p>
        </p:txBody>
      </p:sp>
      <p:sp>
        <p:nvSpPr>
          <p:cNvPr id="7" name="Espace réservé du texte 1"/>
          <p:cNvSpPr txBox="1">
            <a:spLocks/>
          </p:cNvSpPr>
          <p:nvPr/>
        </p:nvSpPr>
        <p:spPr>
          <a:xfrm>
            <a:off x="479376" y="1628931"/>
            <a:ext cx="11325290" cy="280818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a:solidFill>
                  <a:schemeClr val="tx1"/>
                </a:solidFill>
              </a:rPr>
              <a:t>I</a:t>
            </a:r>
            <a:r>
              <a:rPr lang="fr-FR" u="sng" dirty="0" smtClean="0">
                <a:solidFill>
                  <a:schemeClr val="tx1"/>
                </a:solidFill>
              </a:rPr>
              <a:t>dentification </a:t>
            </a:r>
            <a:r>
              <a:rPr lang="fr-FR" u="sng" dirty="0">
                <a:solidFill>
                  <a:schemeClr val="tx1"/>
                </a:solidFill>
              </a:rPr>
              <a:t>des ouvrages et réseaux </a:t>
            </a:r>
            <a:r>
              <a:rPr lang="fr-FR" u="sng" dirty="0" smtClean="0">
                <a:solidFill>
                  <a:schemeClr val="tx1"/>
                </a:solidFill>
              </a:rPr>
              <a:t>enterrés (</a:t>
            </a:r>
            <a:r>
              <a:rPr lang="fr-FR" u="sng" dirty="0">
                <a:solidFill>
                  <a:schemeClr val="tx1"/>
                </a:solidFill>
              </a:rPr>
              <a:t>Exigence </a:t>
            </a:r>
            <a:r>
              <a:rPr lang="fr-FR" u="sng" dirty="0" smtClean="0">
                <a:solidFill>
                  <a:schemeClr val="tx1"/>
                </a:solidFill>
              </a:rPr>
              <a:t>3.1.1)</a:t>
            </a:r>
            <a:endParaRPr lang="fr-FR" u="sng" dirty="0">
              <a:solidFill>
                <a:schemeClr val="tx1"/>
              </a:solidFill>
            </a:endParaRPr>
          </a:p>
          <a:p>
            <a:pPr marL="0" indent="0" algn="just">
              <a:spcAft>
                <a:spcPts val="600"/>
              </a:spcAft>
            </a:pPr>
            <a:r>
              <a:rPr lang="fr-FR" sz="1600" b="0" dirty="0">
                <a:solidFill>
                  <a:schemeClr val="tx1"/>
                </a:solidFill>
              </a:rPr>
              <a:t>Tous les ouvrages ou réseaux enterrés à l’intérieur et à proximité de l’emprise de la fouille sont identifiés et localisés, en consultation avec les exploitants des ouvrages ou réseaux tiers, le cas échéant.</a:t>
            </a:r>
          </a:p>
          <a:p>
            <a:pPr marL="0" indent="0" algn="just">
              <a:spcAft>
                <a:spcPts val="600"/>
              </a:spcAft>
            </a:pPr>
            <a:r>
              <a:rPr lang="fr-FR" sz="1600" b="0" dirty="0">
                <a:solidFill>
                  <a:schemeClr val="tx1"/>
                </a:solidFill>
              </a:rPr>
              <a:t>En cas de travaux de fouille réalisés avec des méthodes agressives, la localisation réelle des ouvrages ou réseaux enterrés se fait avec précision (incertitude maximale de localisation de 50 cm) avec l’utilisation des plans existants et la vérification par des investigations complémentaires. </a:t>
            </a:r>
          </a:p>
          <a:p>
            <a:pPr marL="0" indent="0" algn="just">
              <a:spcAft>
                <a:spcPts val="600"/>
              </a:spcAft>
            </a:pPr>
            <a:r>
              <a:rPr lang="fr-FR" sz="1600" b="0" dirty="0">
                <a:solidFill>
                  <a:schemeClr val="tx1"/>
                </a:solidFill>
              </a:rPr>
              <a:t>Si des ouvrages ou réseaux enterrés existants appartenant à des tiers sont identifiés, une réunion initiale entre l’entité ou la filiale et les tiers concernés est organisée afin de définir les mesures à prendre.</a:t>
            </a:r>
          </a:p>
          <a:p>
            <a:pPr marL="0" indent="0" algn="just">
              <a:spcAft>
                <a:spcPts val="600"/>
              </a:spcAft>
            </a:pPr>
            <a:r>
              <a:rPr lang="fr-FR" sz="1600" b="0" dirty="0">
                <a:solidFill>
                  <a:schemeClr val="tx1"/>
                </a:solidFill>
              </a:rPr>
              <a:t>Les ouvrages ou réseaux enterrés identifiés font l’objet d’un repérage sur site.</a:t>
            </a:r>
          </a:p>
          <a:p>
            <a:pPr marL="0" indent="0" algn="l">
              <a:spcBef>
                <a:spcPts val="1200"/>
              </a:spcBef>
              <a:spcAft>
                <a:spcPts val="600"/>
              </a:spcAft>
            </a:pPr>
            <a:r>
              <a:rPr lang="fr-FR" sz="1600" u="sng" dirty="0" smtClean="0">
                <a:solidFill>
                  <a:srgbClr val="FF0000"/>
                </a:solidFill>
              </a:rPr>
              <a:t>Nouvelle exigence</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N</a:t>
            </a:r>
            <a:r>
              <a:rPr lang="fr-FR" sz="1400" b="0" i="1" dirty="0" smtClean="0">
                <a:solidFill>
                  <a:schemeClr val="tx1"/>
                </a:solidFill>
              </a:rPr>
              <a:t>iveau </a:t>
            </a:r>
            <a:r>
              <a:rPr lang="fr-FR" sz="1400" b="0" i="1" dirty="0">
                <a:solidFill>
                  <a:schemeClr val="tx1"/>
                </a:solidFill>
              </a:rPr>
              <a:t>de précision (incertitude maximale de localisation de 50 cm), investigations complémentaires systématiques</a:t>
            </a:r>
            <a:r>
              <a:rPr lang="fr-FR" sz="1400" b="0" i="1" dirty="0">
                <a:solidFill>
                  <a:srgbClr val="00B050"/>
                </a:solidFill>
              </a:rPr>
              <a:t> </a:t>
            </a:r>
            <a:r>
              <a:rPr lang="fr-FR" sz="1400" b="0" i="1" dirty="0" smtClean="0">
                <a:solidFill>
                  <a:schemeClr val="tx1"/>
                </a:solidFill>
              </a:rPr>
              <a:t>(si utilisation des méthodes agressives) et </a:t>
            </a:r>
            <a:r>
              <a:rPr lang="fr-FR" sz="1400" b="0" i="1" dirty="0">
                <a:solidFill>
                  <a:schemeClr val="tx1"/>
                </a:solidFill>
              </a:rPr>
              <a:t>repérage sur site des réseaux enterrés identifiés. </a:t>
            </a:r>
            <a:endParaRPr lang="fr-FR" sz="1400" b="0" i="1" dirty="0" smtClean="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Bonnes </a:t>
            </a:r>
            <a:r>
              <a:rPr lang="fr-FR" sz="1400" b="0" i="1" dirty="0">
                <a:solidFill>
                  <a:schemeClr val="tx1"/>
                </a:solidFill>
              </a:rPr>
              <a:t>pratiques déjà en place sur plusieurs </a:t>
            </a:r>
            <a:r>
              <a:rPr lang="fr-FR" sz="1400" b="0" i="1" dirty="0" smtClean="0">
                <a:solidFill>
                  <a:schemeClr val="tx1"/>
                </a:solidFill>
              </a:rPr>
              <a:t>sites/filiales.</a:t>
            </a:r>
            <a:endParaRPr lang="en-US" sz="1400" b="0" u="sng" dirty="0">
              <a:solidFill>
                <a:srgbClr val="FF0000"/>
              </a:solidFill>
            </a:endParaRPr>
          </a:p>
        </p:txBody>
      </p:sp>
      <p:pic>
        <p:nvPicPr>
          <p:cNvPr id="3" name="Picture 2"/>
          <p:cNvPicPr>
            <a:picLocks noChangeAspect="1"/>
          </p:cNvPicPr>
          <p:nvPr/>
        </p:nvPicPr>
        <p:blipFill>
          <a:blip r:embed="rId3"/>
          <a:stretch>
            <a:fillRect/>
          </a:stretch>
        </p:blipFill>
        <p:spPr>
          <a:xfrm>
            <a:off x="911424" y="692696"/>
            <a:ext cx="9876376" cy="615749"/>
          </a:xfrm>
          <a:prstGeom prst="rect">
            <a:avLst/>
          </a:prstGeom>
        </p:spPr>
      </p:pic>
      <p:sp>
        <p:nvSpPr>
          <p:cNvPr id="4" name="Rectangle 3"/>
          <p:cNvSpPr/>
          <p:nvPr/>
        </p:nvSpPr>
        <p:spPr>
          <a:xfrm>
            <a:off x="5971606" y="3244334"/>
            <a:ext cx="412425" cy="369332"/>
          </a:xfrm>
          <a:prstGeom prst="rect">
            <a:avLst/>
          </a:prstGeom>
        </p:spPr>
        <p:txBody>
          <a:bodyPr wrap="square">
            <a:spAutoFit/>
          </a:bodyPr>
          <a:lstStyle/>
          <a:p>
            <a:r>
              <a:rPr lang="en-US" dirty="0" smtClean="0"/>
              <a:t> </a:t>
            </a:r>
            <a:endParaRPr lang="fr-FR" dirty="0"/>
          </a:p>
        </p:txBody>
      </p:sp>
      <p:sp>
        <p:nvSpPr>
          <p:cNvPr id="5" name="5-Point Star 4"/>
          <p:cNvSpPr/>
          <p:nvPr/>
        </p:nvSpPr>
        <p:spPr>
          <a:xfrm>
            <a:off x="47328" y="4411757"/>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Préparation</a:t>
            </a:r>
            <a:endParaRPr lang="en-GB" dirty="0"/>
          </a:p>
        </p:txBody>
      </p:sp>
      <p:sp>
        <p:nvSpPr>
          <p:cNvPr id="7" name="Espace réservé du texte 1"/>
          <p:cNvSpPr txBox="1">
            <a:spLocks/>
          </p:cNvSpPr>
          <p:nvPr/>
        </p:nvSpPr>
        <p:spPr>
          <a:xfrm>
            <a:off x="479376" y="1700808"/>
            <a:ext cx="11325290" cy="280818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Certificat </a:t>
            </a:r>
            <a:r>
              <a:rPr lang="fr-FR" u="sng" dirty="0">
                <a:solidFill>
                  <a:schemeClr val="tx1"/>
                </a:solidFill>
              </a:rPr>
              <a:t>de </a:t>
            </a:r>
            <a:r>
              <a:rPr lang="fr-FR" u="sng" dirty="0" smtClean="0">
                <a:solidFill>
                  <a:schemeClr val="tx1"/>
                </a:solidFill>
              </a:rPr>
              <a:t>fouille (Exigence 3.1.2)</a:t>
            </a:r>
            <a:endParaRPr lang="fr-FR" u="sng" dirty="0">
              <a:solidFill>
                <a:schemeClr val="tx1"/>
              </a:solidFill>
            </a:endParaRPr>
          </a:p>
          <a:p>
            <a:pPr marL="0" indent="0" algn="just">
              <a:spcAft>
                <a:spcPts val="600"/>
              </a:spcAft>
            </a:pPr>
            <a:r>
              <a:rPr lang="fr-FR" sz="1600" b="0" dirty="0">
                <a:solidFill>
                  <a:schemeClr val="tx1"/>
                </a:solidFill>
              </a:rPr>
              <a:t>L’identification des ouvrages ou réseaux enterrés est formalisée par un certificat de fouille préalable au permis de travail. Ce certificat de fouille est accompagné d’un plan détaillant les éventuels ouvrages enterrés, les consignes de sécurité générales à respecter et particulièrement celles liées aux moyens d’excavations.</a:t>
            </a:r>
          </a:p>
          <a:p>
            <a:pPr marL="0" indent="0" algn="just">
              <a:spcAft>
                <a:spcPts val="600"/>
              </a:spcAft>
            </a:pPr>
            <a:r>
              <a:rPr lang="fr-FR" sz="1600" b="0" dirty="0">
                <a:solidFill>
                  <a:schemeClr val="tx1"/>
                </a:solidFill>
              </a:rPr>
              <a:t>Si la profondeur maximum de la fouille est &lt; 10 cm, le permis de fouille n’est pas obligatoire pour le décapage de routes et les travaux dans l’épaisseur des dalles en béton, et si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travaux sont réalisés avec des techniques qui permettent à l’opérateur de contrôler l’outil pour ne pas dépasser la profondeur maximale et l’épaisseur de la dalle ou de l’enrobé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présence de réseaux dans l’épaisseur de la dalle ou de l’enrobé est exclue.</a:t>
            </a:r>
          </a:p>
          <a:p>
            <a:pPr marL="0" indent="0" algn="l">
              <a:spcBef>
                <a:spcPts val="1200"/>
              </a:spcBef>
              <a:spcAft>
                <a:spcPts val="600"/>
              </a:spcAft>
            </a:pPr>
            <a:r>
              <a:rPr lang="fr-FR" sz="1400" b="0" u="sng" dirty="0" smtClean="0">
                <a:solidFill>
                  <a:srgbClr val="FF0000"/>
                </a:solidFill>
              </a:rPr>
              <a:t>Commentaire: </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Pas de changement significatif (pratique et exigence liée au permis de travail). Les cas d’exclusion sont une nouveauté (pour le décapage de routes et les travaux dans l’épaisseur des dalles en béton si profondeur maximum de la fouille est &lt; 10 cm</a:t>
            </a:r>
            <a:r>
              <a:rPr lang="fr-FR" sz="1400" b="0" i="1" dirty="0" smtClean="0">
                <a:solidFill>
                  <a:schemeClr val="tx1"/>
                </a:solidFill>
              </a:rPr>
              <a:t>).</a:t>
            </a:r>
            <a:endParaRPr lang="fr-FR" sz="1400" b="0" i="1" dirty="0">
              <a:solidFill>
                <a:schemeClr val="tx1"/>
              </a:solidFill>
            </a:endParaRPr>
          </a:p>
          <a:p>
            <a:pPr marL="0" indent="0" algn="l">
              <a:spcAft>
                <a:spcPts val="600"/>
              </a:spcAft>
            </a:pPr>
            <a:endParaRPr lang="en-US" sz="1400" b="0" u="sng" dirty="0">
              <a:solidFill>
                <a:srgbClr val="FF0000"/>
              </a:solidFill>
            </a:endParaRPr>
          </a:p>
        </p:txBody>
      </p:sp>
      <p:pic>
        <p:nvPicPr>
          <p:cNvPr id="3" name="Picture 2"/>
          <p:cNvPicPr>
            <a:picLocks noChangeAspect="1"/>
          </p:cNvPicPr>
          <p:nvPr/>
        </p:nvPicPr>
        <p:blipFill>
          <a:blip r:embed="rId3"/>
          <a:stretch>
            <a:fillRect/>
          </a:stretch>
        </p:blipFill>
        <p:spPr>
          <a:xfrm>
            <a:off x="983432" y="692696"/>
            <a:ext cx="9876376" cy="615749"/>
          </a:xfrm>
          <a:prstGeom prst="rect">
            <a:avLst/>
          </a:prstGeom>
        </p:spPr>
      </p:pic>
    </p:spTree>
    <p:extLst>
      <p:ext uri="{BB962C8B-B14F-4D97-AF65-F5344CB8AC3E}">
        <p14:creationId xmlns:p14="http://schemas.microsoft.com/office/powerpoint/2010/main" val="295626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Préparation</a:t>
            </a:r>
            <a:endParaRPr lang="en-GB" dirty="0"/>
          </a:p>
        </p:txBody>
      </p:sp>
      <p:sp>
        <p:nvSpPr>
          <p:cNvPr id="9" name="TextBox 8"/>
          <p:cNvSpPr txBox="1"/>
          <p:nvPr/>
        </p:nvSpPr>
        <p:spPr>
          <a:xfrm>
            <a:off x="551384" y="1916832"/>
            <a:ext cx="11320840" cy="3039294"/>
          </a:xfrm>
          <a:prstGeom prst="rect">
            <a:avLst/>
          </a:prstGeom>
          <a:noFill/>
        </p:spPr>
        <p:txBody>
          <a:bodyPr wrap="square" rtlCol="0">
            <a:spAutoFit/>
          </a:bodyPr>
          <a:lstStyle/>
          <a:p>
            <a:pPr algn="l">
              <a:spcAft>
                <a:spcPts val="900"/>
              </a:spcAft>
            </a:pPr>
            <a:r>
              <a:rPr lang="fr-FR" sz="2000" b="1" u="sng" dirty="0">
                <a:solidFill>
                  <a:schemeClr val="tx1"/>
                </a:solidFill>
                <a:latin typeface="+mj-lt"/>
              </a:rPr>
              <a:t>A</a:t>
            </a:r>
            <a:r>
              <a:rPr lang="fr-FR" sz="2000" b="1" u="sng" dirty="0" smtClean="0">
                <a:solidFill>
                  <a:schemeClr val="tx1"/>
                </a:solidFill>
                <a:latin typeface="+mj-lt"/>
              </a:rPr>
              <a:t>nalyse des risques (Exigence 3.1.3)</a:t>
            </a:r>
            <a:endParaRPr lang="fr-FR" sz="2000" b="1" u="sng" dirty="0">
              <a:solidFill>
                <a:schemeClr val="tx1"/>
              </a:solidFill>
              <a:latin typeface="+mj-lt"/>
            </a:endParaRPr>
          </a:p>
          <a:p>
            <a:pPr algn="just">
              <a:spcAft>
                <a:spcPts val="600"/>
              </a:spcAft>
            </a:pPr>
            <a:r>
              <a:rPr lang="fr-FR" sz="1600" dirty="0">
                <a:solidFill>
                  <a:schemeClr val="tx1"/>
                </a:solidFill>
                <a:latin typeface="+mj-lt"/>
              </a:rPr>
              <a:t>Une analyse des risques est réalisée et conduit à la définition d’un mode opératoire adapté contenant les mesures de maitrise des risques identifiés.</a:t>
            </a:r>
          </a:p>
          <a:p>
            <a:pPr algn="just">
              <a:spcAft>
                <a:spcPts val="600"/>
              </a:spcAft>
            </a:pPr>
            <a:r>
              <a:rPr lang="fr-FR" sz="1600" dirty="0">
                <a:solidFill>
                  <a:schemeClr val="tx1"/>
                </a:solidFill>
                <a:latin typeface="+mj-lt"/>
              </a:rPr>
              <a:t>L’analyse des risques couvre toute la zone d’emprise du chantier en tenant compte du mode opératoire défini et des équipements envisagés pour réaliser la fouille.</a:t>
            </a:r>
          </a:p>
          <a:p>
            <a:pPr algn="just">
              <a:spcAft>
                <a:spcPts val="600"/>
              </a:spcAft>
            </a:pPr>
            <a:r>
              <a:rPr lang="fr-FR" sz="1600" dirty="0">
                <a:solidFill>
                  <a:schemeClr val="tx1"/>
                </a:solidFill>
                <a:latin typeface="+mj-lt"/>
              </a:rPr>
              <a:t>Avant d’autoriser le début des travaux de fouille, les mesures de maitrise des risques identifiées sont vérifiées sur site.</a:t>
            </a:r>
          </a:p>
          <a:p>
            <a:pPr algn="l">
              <a:spcBef>
                <a:spcPts val="1200"/>
              </a:spcBef>
              <a:spcAft>
                <a:spcPts val="600"/>
              </a:spcAft>
            </a:pPr>
            <a:r>
              <a:rPr lang="fr-FR" sz="1400" u="sng" dirty="0" smtClean="0">
                <a:solidFill>
                  <a:srgbClr val="FF0000"/>
                </a:solidFill>
                <a:latin typeface="+mj-lt"/>
              </a:rPr>
              <a:t>Commentaire</a:t>
            </a:r>
            <a:r>
              <a:rPr lang="fr-FR" sz="1400" u="sng" dirty="0">
                <a:solidFill>
                  <a:srgbClr val="FF0000"/>
                </a:solidFill>
                <a:latin typeface="+mj-lt"/>
              </a:rPr>
              <a:t>: </a:t>
            </a:r>
          </a:p>
          <a:p>
            <a:pPr marL="285750" indent="-285750" algn="l">
              <a:spcBef>
                <a:spcPts val="600"/>
              </a:spcBef>
              <a:spcAft>
                <a:spcPts val="600"/>
              </a:spcAft>
              <a:buFont typeface="Arial" panose="020B0604020202020204" pitchFamily="34" charset="0"/>
              <a:buChar char="•"/>
            </a:pPr>
            <a:r>
              <a:rPr lang="fr-FR" sz="1400" i="1" dirty="0">
                <a:solidFill>
                  <a:schemeClr val="tx1"/>
                </a:solidFill>
                <a:latin typeface="+mj-lt"/>
              </a:rPr>
              <a:t>Exigence existante mais avec des précisions (ex</a:t>
            </a:r>
            <a:r>
              <a:rPr lang="fr-FR" sz="1400" i="1" dirty="0" smtClean="0">
                <a:solidFill>
                  <a:schemeClr val="tx1"/>
                </a:solidFill>
                <a:latin typeface="+mj-lt"/>
              </a:rPr>
              <a:t>. : </a:t>
            </a:r>
            <a:r>
              <a:rPr lang="fr-FR" sz="1400" i="1" dirty="0">
                <a:solidFill>
                  <a:schemeClr val="tx1"/>
                </a:solidFill>
                <a:latin typeface="+mj-lt"/>
              </a:rPr>
              <a:t>prise en compte des équipements utilisés) issues de l’accident avec la trancheuse.</a:t>
            </a:r>
          </a:p>
          <a:p>
            <a:endParaRPr lang="fr-FR" sz="16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983432" y="692696"/>
            <a:ext cx="9876376" cy="615749"/>
          </a:xfrm>
          <a:prstGeom prst="rect">
            <a:avLst/>
          </a:prstGeom>
        </p:spPr>
      </p:pic>
    </p:spTree>
    <p:extLst>
      <p:ext uri="{BB962C8B-B14F-4D97-AF65-F5344CB8AC3E}">
        <p14:creationId xmlns:p14="http://schemas.microsoft.com/office/powerpoint/2010/main" val="3686178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Travaux de fouille</a:t>
            </a:r>
            <a:endParaRPr lang="en-GB" dirty="0"/>
          </a:p>
        </p:txBody>
      </p:sp>
      <p:sp>
        <p:nvSpPr>
          <p:cNvPr id="11" name="Espace réservé du texte 1"/>
          <p:cNvSpPr txBox="1">
            <a:spLocks/>
          </p:cNvSpPr>
          <p:nvPr/>
        </p:nvSpPr>
        <p:spPr>
          <a:xfrm>
            <a:off x="407368" y="1412776"/>
            <a:ext cx="11305256"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Restriction </a:t>
            </a:r>
            <a:r>
              <a:rPr lang="fr-FR" u="sng" dirty="0">
                <a:solidFill>
                  <a:schemeClr val="tx1"/>
                </a:solidFill>
              </a:rPr>
              <a:t>relative aux méthodes </a:t>
            </a:r>
            <a:r>
              <a:rPr lang="fr-FR" u="sng" dirty="0" smtClean="0">
                <a:solidFill>
                  <a:schemeClr val="tx1"/>
                </a:solidFill>
              </a:rPr>
              <a:t>agressives </a:t>
            </a:r>
            <a:r>
              <a:rPr lang="en-GB" u="sng" dirty="0" smtClean="0">
                <a:solidFill>
                  <a:schemeClr val="tx1"/>
                </a:solidFill>
              </a:rPr>
              <a:t>(Exigence 3.2.1)</a:t>
            </a:r>
            <a:endParaRPr lang="fr-FR" u="sng" dirty="0">
              <a:solidFill>
                <a:schemeClr val="tx1"/>
              </a:solidFill>
            </a:endParaRPr>
          </a:p>
          <a:p>
            <a:pPr marL="0" indent="0" algn="just">
              <a:spcAft>
                <a:spcPts val="600"/>
              </a:spcAft>
            </a:pPr>
            <a:r>
              <a:rPr lang="fr-FR" sz="1600" b="0" dirty="0">
                <a:solidFill>
                  <a:schemeClr val="tx1"/>
                </a:solidFill>
              </a:rPr>
              <a:t>Les travaux de fouille avec des méthodes agressives sont interdits à une distance &lt; 1 m des réseaux présentant un niveau élevé de risques pour la sécurité identifiés et localisés selon les termes de l’exigence 3.1.1 ou à la découverte d’un dispositif avertisseur.</a:t>
            </a:r>
          </a:p>
          <a:p>
            <a:pPr marL="0" indent="0" algn="just">
              <a:spcAft>
                <a:spcPts val="600"/>
              </a:spcAft>
            </a:pPr>
            <a:r>
              <a:rPr lang="fr-FR" sz="1600" b="0" dirty="0">
                <a:solidFill>
                  <a:schemeClr val="tx1"/>
                </a:solidFill>
              </a:rPr>
              <a:t>Si la distance susmentionnée ne peut pas être respectée, une consignation complète de ces ouvrages est mise en œuvre.</a:t>
            </a:r>
          </a:p>
          <a:p>
            <a:pPr marL="0" indent="0" algn="l">
              <a:spcBef>
                <a:spcPts val="900"/>
              </a:spcBef>
              <a:spcAft>
                <a:spcPts val="600"/>
              </a:spcAft>
            </a:pPr>
            <a:r>
              <a:rPr lang="fr-FR" sz="1600" u="sng" dirty="0">
                <a:solidFill>
                  <a:srgbClr val="FF0000"/>
                </a:solidFill>
              </a:rPr>
              <a:t>Nouvelle exigence</a:t>
            </a:r>
          </a:p>
          <a:p>
            <a:pPr marL="285750" indent="-285750" algn="l">
              <a:spcBef>
                <a:spcPts val="600"/>
              </a:spcBef>
              <a:spcAft>
                <a:spcPts val="300"/>
              </a:spcAft>
              <a:buFont typeface="Arial" panose="020B0604020202020204" pitchFamily="34" charset="0"/>
              <a:buChar char="•"/>
            </a:pPr>
            <a:r>
              <a:rPr lang="fr-FR" sz="1400" b="0" i="1" dirty="0">
                <a:solidFill>
                  <a:schemeClr val="tx1"/>
                </a:solidFill>
              </a:rPr>
              <a:t>Cette exigence existe au MS pour les câbles enterrés électriques (&gt; 50 V) </a:t>
            </a:r>
            <a:r>
              <a:rPr lang="fr-FR" sz="1400" b="0" i="1" dirty="0" smtClean="0">
                <a:solidFill>
                  <a:schemeClr val="tx1"/>
                </a:solidFill>
              </a:rPr>
              <a:t>uniquement.</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a:t>
            </a:r>
            <a:r>
              <a:rPr lang="fr-FR" sz="1400" b="0" i="1" dirty="0">
                <a:solidFill>
                  <a:schemeClr val="tx1"/>
                </a:solidFill>
              </a:rPr>
              <a:t>: La règle MS établit d'autres critères qui prennent en compte la typologie (criticité) du réseau enterré.</a:t>
            </a:r>
          </a:p>
          <a:p>
            <a:pPr marL="0" indent="0" algn="l">
              <a:spcBef>
                <a:spcPts val="1800"/>
              </a:spcBef>
              <a:spcAft>
                <a:spcPts val="600"/>
              </a:spcAft>
            </a:pPr>
            <a:r>
              <a:rPr lang="fr-FR" u="sng" dirty="0" smtClean="0">
                <a:solidFill>
                  <a:schemeClr val="tx1"/>
                </a:solidFill>
              </a:rPr>
              <a:t>Aménagement </a:t>
            </a:r>
            <a:r>
              <a:rPr lang="fr-FR" u="sng" dirty="0">
                <a:solidFill>
                  <a:schemeClr val="tx1"/>
                </a:solidFill>
              </a:rPr>
              <a:t>des parois des fouilles accessibles au </a:t>
            </a:r>
            <a:r>
              <a:rPr lang="fr-FR" u="sng" dirty="0" smtClean="0">
                <a:solidFill>
                  <a:schemeClr val="tx1"/>
                </a:solidFill>
              </a:rPr>
              <a:t>personnel </a:t>
            </a:r>
            <a:r>
              <a:rPr lang="en-GB" u="sng" dirty="0" smtClean="0">
                <a:solidFill>
                  <a:schemeClr val="tx1"/>
                </a:solidFill>
              </a:rPr>
              <a:t>(Exigence 3.2.2)</a:t>
            </a:r>
            <a:endParaRPr lang="fr-FR" u="sng" dirty="0">
              <a:solidFill>
                <a:schemeClr val="tx1"/>
              </a:solidFill>
            </a:endParaRPr>
          </a:p>
          <a:p>
            <a:pPr marL="0" indent="0" algn="just">
              <a:spcAft>
                <a:spcPts val="600"/>
              </a:spcAft>
            </a:pPr>
            <a:r>
              <a:rPr lang="fr-FR" sz="1600" b="0" dirty="0">
                <a:solidFill>
                  <a:schemeClr val="tx1"/>
                </a:solidFill>
              </a:rPr>
              <a:t>Si du personnel est censé accéder à la fouille, les parois de celle-ci sont aménagées en prenant en compte la nature et l'état du sol, de façon à prévenir les éboulements dans les cas suivants :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fouille </a:t>
            </a:r>
            <a:r>
              <a:rPr lang="fr-FR" sz="1400" b="0" dirty="0">
                <a:solidFill>
                  <a:prstClr val="black"/>
                </a:solidFill>
                <a:ea typeface="+mn-ea"/>
                <a:cs typeface="+mn-cs"/>
              </a:rPr>
              <a:t>en tranchée avec une profondeur supérieure à 1,3 m ; ou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fouille </a:t>
            </a:r>
            <a:r>
              <a:rPr lang="fr-FR" sz="1400" b="0" dirty="0">
                <a:solidFill>
                  <a:prstClr val="black"/>
                </a:solidFill>
                <a:ea typeface="+mn-ea"/>
                <a:cs typeface="+mn-cs"/>
              </a:rPr>
              <a:t>présentant un risque d’éboulement identifié dans le cadre de l’analyse des risques.</a:t>
            </a:r>
          </a:p>
          <a:p>
            <a:pPr marL="0" indent="0" algn="l">
              <a:spcBef>
                <a:spcPts val="900"/>
              </a:spcBef>
              <a:spcAft>
                <a:spcPts val="600"/>
              </a:spcAft>
            </a:pPr>
            <a:r>
              <a:rPr lang="fr-FR" sz="1400" b="0" u="sng" dirty="0">
                <a:solidFill>
                  <a:srgbClr val="FF0000"/>
                </a:solidFill>
              </a:rPr>
              <a:t>Commentaire: </a:t>
            </a:r>
          </a:p>
          <a:p>
            <a:pPr marL="285750" indent="-285750" algn="l">
              <a:spcBef>
                <a:spcPts val="600"/>
              </a:spcBef>
              <a:spcAft>
                <a:spcPts val="300"/>
              </a:spcAft>
              <a:buFont typeface="Arial" panose="020B0604020202020204" pitchFamily="34" charset="0"/>
              <a:buChar char="•"/>
            </a:pPr>
            <a:r>
              <a:rPr lang="fr-FR" sz="1400" b="0" i="1" dirty="0">
                <a:solidFill>
                  <a:schemeClr val="tx1"/>
                </a:solidFill>
              </a:rPr>
              <a:t>Principe déjà présent dans la règle MS et la GS RC mais plus générique.</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1086379" y="633801"/>
            <a:ext cx="9803218" cy="621846"/>
          </a:xfrm>
          <a:prstGeom prst="rect">
            <a:avLst/>
          </a:prstGeom>
        </p:spPr>
      </p:pic>
      <p:sp>
        <p:nvSpPr>
          <p:cNvPr id="5" name="5-Point Star 4"/>
          <p:cNvSpPr/>
          <p:nvPr/>
        </p:nvSpPr>
        <p:spPr>
          <a:xfrm>
            <a:off x="0" y="270892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Travaux de fouille</a:t>
            </a:r>
            <a:endParaRPr lang="en-GB" dirty="0"/>
          </a:p>
        </p:txBody>
      </p:sp>
      <p:sp>
        <p:nvSpPr>
          <p:cNvPr id="11" name="Espace réservé du texte 1"/>
          <p:cNvSpPr txBox="1">
            <a:spLocks/>
          </p:cNvSpPr>
          <p:nvPr/>
        </p:nvSpPr>
        <p:spPr>
          <a:xfrm>
            <a:off x="335360" y="1484784"/>
            <a:ext cx="11449272" cy="43204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Balisage </a:t>
            </a:r>
            <a:r>
              <a:rPr lang="fr-FR" u="sng" dirty="0">
                <a:solidFill>
                  <a:schemeClr val="tx1"/>
                </a:solidFill>
              </a:rPr>
              <a:t>de la fouille et du </a:t>
            </a:r>
            <a:r>
              <a:rPr lang="fr-FR" u="sng" dirty="0" smtClean="0">
                <a:solidFill>
                  <a:schemeClr val="tx1"/>
                </a:solidFill>
              </a:rPr>
              <a:t>chantier </a:t>
            </a:r>
            <a:r>
              <a:rPr lang="en-GB" u="sng" dirty="0" smtClean="0">
                <a:solidFill>
                  <a:schemeClr val="tx1"/>
                </a:solidFill>
              </a:rPr>
              <a:t>(Exigence 3.2.3)</a:t>
            </a:r>
            <a:endParaRPr lang="fr-FR" u="sng" dirty="0">
              <a:solidFill>
                <a:schemeClr val="tx1"/>
              </a:solidFill>
            </a:endParaRPr>
          </a:p>
          <a:p>
            <a:pPr marL="0" indent="0" algn="just">
              <a:spcAft>
                <a:spcPts val="600"/>
              </a:spcAft>
            </a:pPr>
            <a:r>
              <a:rPr lang="fr-FR" sz="1600" b="0" dirty="0">
                <a:solidFill>
                  <a:schemeClr val="tx1"/>
                </a:solidFill>
              </a:rPr>
              <a:t>La zone d’emprise de la fouille est totalement délimitée par balisage. </a:t>
            </a:r>
            <a:endParaRPr lang="fr-FR" sz="1600" b="0" dirty="0" smtClean="0">
              <a:solidFill>
                <a:schemeClr val="tx1"/>
              </a:solidFill>
            </a:endParaRPr>
          </a:p>
          <a:p>
            <a:pPr marL="0" indent="0" algn="just">
              <a:spcAft>
                <a:spcPts val="600"/>
              </a:spcAft>
            </a:pPr>
            <a:r>
              <a:rPr lang="fr-FR" sz="1600" b="0" dirty="0" smtClean="0">
                <a:solidFill>
                  <a:schemeClr val="tx1"/>
                </a:solidFill>
              </a:rPr>
              <a:t>En cas de risques de chutes de personnes ou des véhicules, une barrière physique rigide adaptée est mise en place, visible de jour comme de nuit.</a:t>
            </a:r>
          </a:p>
          <a:p>
            <a:pPr marL="0" indent="0" algn="l">
              <a:spcBef>
                <a:spcPts val="600"/>
              </a:spcBef>
              <a:spcAft>
                <a:spcPts val="600"/>
              </a:spcAft>
            </a:pPr>
            <a:r>
              <a:rPr lang="fr-FR" sz="1400" b="0" u="sng" dirty="0" smtClean="0">
                <a:solidFill>
                  <a:srgbClr val="FF0000"/>
                </a:solidFill>
              </a:rPr>
              <a:t>Commentaires: </a:t>
            </a:r>
          </a:p>
          <a:p>
            <a:pPr marL="285750" indent="-285750" algn="l">
              <a:spcBef>
                <a:spcPts val="300"/>
              </a:spcBef>
              <a:spcAft>
                <a:spcPts val="300"/>
              </a:spcAft>
              <a:buFont typeface="Arial" panose="020B0604020202020204" pitchFamily="34" charset="0"/>
              <a:buChar char="•"/>
            </a:pPr>
            <a:r>
              <a:rPr lang="fr-FR" sz="1400" b="0" i="1" dirty="0" smtClean="0">
                <a:solidFill>
                  <a:schemeClr val="tx1"/>
                </a:solidFill>
              </a:rPr>
              <a:t>Possibilité </a:t>
            </a:r>
            <a:r>
              <a:rPr lang="fr-FR" sz="1400" b="0" i="1" dirty="0">
                <a:solidFill>
                  <a:schemeClr val="tx1"/>
                </a:solidFill>
              </a:rPr>
              <a:t>d’exclure de cette exigence les zones isolées (ex. : sans occupation ou circulation humaine</a:t>
            </a:r>
            <a:r>
              <a:rPr lang="fr-FR" sz="1400" b="0" i="1" dirty="0" smtClean="0">
                <a:solidFill>
                  <a:schemeClr val="tx1"/>
                </a:solidFill>
              </a:rPr>
              <a:t>).</a:t>
            </a:r>
          </a:p>
          <a:p>
            <a:pPr marL="285750" indent="-285750" algn="l">
              <a:spcBef>
                <a:spcPts val="300"/>
              </a:spcBef>
              <a:spcAft>
                <a:spcPts val="300"/>
              </a:spcAft>
              <a:buFont typeface="Arial" panose="020B0604020202020204" pitchFamily="34" charset="0"/>
              <a:buChar char="•"/>
            </a:pPr>
            <a:r>
              <a:rPr lang="fr-FR" sz="1400" b="0" i="1" dirty="0">
                <a:solidFill>
                  <a:schemeClr val="tx1"/>
                </a:solidFill>
              </a:rPr>
              <a:t>L’exigence d’un périmètre à accès restreint autour de la fouille et du chantier pendant l’excavation</a:t>
            </a:r>
            <a:r>
              <a:rPr lang="fr-FR" sz="1400" b="0" i="1" dirty="0" smtClean="0">
                <a:solidFill>
                  <a:schemeClr val="tx1"/>
                </a:solidFill>
              </a:rPr>
              <a:t>.</a:t>
            </a:r>
          </a:p>
          <a:p>
            <a:pPr marL="0" indent="0" algn="l">
              <a:spcBef>
                <a:spcPts val="2400"/>
              </a:spcBef>
              <a:spcAft>
                <a:spcPts val="600"/>
              </a:spcAft>
            </a:pPr>
            <a:r>
              <a:rPr lang="fr-FR" u="sng" dirty="0" smtClean="0">
                <a:solidFill>
                  <a:schemeClr val="tx1"/>
                </a:solidFill>
              </a:rPr>
              <a:t>Distance </a:t>
            </a:r>
            <a:r>
              <a:rPr lang="fr-FR" u="sng" dirty="0">
                <a:solidFill>
                  <a:schemeClr val="tx1"/>
                </a:solidFill>
              </a:rPr>
              <a:t>de sécurité aux abords de la </a:t>
            </a:r>
            <a:r>
              <a:rPr lang="fr-FR" u="sng" dirty="0" smtClean="0">
                <a:solidFill>
                  <a:schemeClr val="tx1"/>
                </a:solidFill>
              </a:rPr>
              <a:t>fouille </a:t>
            </a:r>
            <a:r>
              <a:rPr lang="en-GB" u="sng" dirty="0" smtClean="0">
                <a:solidFill>
                  <a:schemeClr val="tx1"/>
                </a:solidFill>
              </a:rPr>
              <a:t>(Exigence 3.2.4)</a:t>
            </a:r>
            <a:endParaRPr lang="fr-FR" u="sng" dirty="0" smtClean="0">
              <a:solidFill>
                <a:schemeClr val="tx1"/>
              </a:solidFill>
            </a:endParaRPr>
          </a:p>
          <a:p>
            <a:pPr marL="0" indent="0" algn="just">
              <a:spcAft>
                <a:spcPts val="600"/>
              </a:spcAft>
            </a:pPr>
            <a:r>
              <a:rPr lang="fr-FR" sz="1600" b="0" dirty="0">
                <a:solidFill>
                  <a:schemeClr val="tx1"/>
                </a:solidFill>
              </a:rPr>
              <a:t>Une distance de sécurité d’1 mètre, au minimum, du bord de la fouille est réservée pour l’emplacement d’engins, des matériaux extraits ou d’équipements divers</a:t>
            </a:r>
            <a:r>
              <a:rPr lang="fr-FR" sz="1600" b="0" dirty="0" smtClean="0">
                <a:solidFill>
                  <a:schemeClr val="tx1"/>
                </a:solidFill>
              </a:rPr>
              <a:t>.</a:t>
            </a:r>
          </a:p>
          <a:p>
            <a:pPr marL="0" indent="0" algn="l">
              <a:spcBef>
                <a:spcPts val="600"/>
              </a:spcBef>
              <a:spcAft>
                <a:spcPts val="600"/>
              </a:spcAft>
            </a:pPr>
            <a:r>
              <a:rPr lang="fr-FR" sz="1400" b="0" u="sng" dirty="0" smtClean="0">
                <a:solidFill>
                  <a:srgbClr val="FF0000"/>
                </a:solidFill>
              </a:rPr>
              <a:t>Pas de changement</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 </a:t>
            </a:r>
            <a:r>
              <a:rPr lang="fr-FR" sz="1400" b="0" i="1" dirty="0">
                <a:solidFill>
                  <a:schemeClr val="tx1"/>
                </a:solidFill>
              </a:rPr>
              <a:t>Il a été inclue la possibilité de déroger pour la pose de matériel extrait de la fouille s’il n’y a pas d'accès de personnel dans la fouille.</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1127448" y="633801"/>
            <a:ext cx="9803218" cy="621846"/>
          </a:xfrm>
          <a:prstGeom prst="rect">
            <a:avLst/>
          </a:prstGeom>
        </p:spPr>
      </p:pic>
    </p:spTree>
    <p:extLst>
      <p:ext uri="{BB962C8B-B14F-4D97-AF65-F5344CB8AC3E}">
        <p14:creationId xmlns:p14="http://schemas.microsoft.com/office/powerpoint/2010/main" val="239306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Travaux de fouille</a:t>
            </a:r>
            <a:endParaRPr lang="en-GB" dirty="0"/>
          </a:p>
        </p:txBody>
      </p:sp>
      <p:sp>
        <p:nvSpPr>
          <p:cNvPr id="11" name="Espace réservé du texte 1"/>
          <p:cNvSpPr txBox="1">
            <a:spLocks/>
          </p:cNvSpPr>
          <p:nvPr/>
        </p:nvSpPr>
        <p:spPr>
          <a:xfrm>
            <a:off x="304421" y="1735433"/>
            <a:ext cx="11449272" cy="473918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schemeClr val="tx1"/>
                </a:solidFill>
              </a:rPr>
              <a:t>Suspension </a:t>
            </a:r>
            <a:r>
              <a:rPr lang="fr-FR" u="sng" dirty="0">
                <a:solidFill>
                  <a:schemeClr val="tx1"/>
                </a:solidFill>
              </a:rPr>
              <a:t>des travaux de </a:t>
            </a:r>
            <a:r>
              <a:rPr lang="fr-FR" u="sng" dirty="0" smtClean="0">
                <a:solidFill>
                  <a:schemeClr val="tx1"/>
                </a:solidFill>
              </a:rPr>
              <a:t>fouille </a:t>
            </a:r>
            <a:r>
              <a:rPr lang="en-GB" u="sng" dirty="0" smtClean="0">
                <a:solidFill>
                  <a:schemeClr val="tx1"/>
                </a:solidFill>
              </a:rPr>
              <a:t>(Exigence 3.2.5)</a:t>
            </a:r>
            <a:endParaRPr lang="fr-FR" u="sng" dirty="0">
              <a:solidFill>
                <a:schemeClr val="tx1"/>
              </a:solidFill>
            </a:endParaRPr>
          </a:p>
          <a:p>
            <a:pPr marL="0" indent="0" algn="just">
              <a:spcAft>
                <a:spcPts val="600"/>
              </a:spcAft>
            </a:pPr>
            <a:r>
              <a:rPr lang="fr-FR" sz="1600" b="0" dirty="0">
                <a:solidFill>
                  <a:schemeClr val="tx1"/>
                </a:solidFill>
              </a:rPr>
              <a:t>Les travaux de fouille sont immédiatement arrêtés et les mesures de maitrise des risques nécessaires sont prises en cas de découverte d’une situation non prévue telle que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pollution </a:t>
            </a:r>
            <a:r>
              <a:rPr lang="fr-FR" sz="1400" b="0" dirty="0">
                <a:solidFill>
                  <a:prstClr val="black"/>
                </a:solidFill>
                <a:ea typeface="+mn-ea"/>
                <a:cs typeface="+mn-cs"/>
              </a:rPr>
              <a:t>du sol avérée ou suspectée, présence d’hydrocarbures, odeur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présence </a:t>
            </a:r>
            <a:r>
              <a:rPr lang="fr-FR" sz="1400" b="0" dirty="0">
                <a:solidFill>
                  <a:prstClr val="black"/>
                </a:solidFill>
                <a:ea typeface="+mn-ea"/>
                <a:cs typeface="+mn-cs"/>
              </a:rPr>
              <a:t>d’un objet non identifié préalablement ou potentiellement dangereux.</a:t>
            </a:r>
          </a:p>
          <a:p>
            <a:pPr marL="0" indent="0" algn="l">
              <a:spcBef>
                <a:spcPts val="1200"/>
              </a:spcBef>
              <a:spcAft>
                <a:spcPts val="600"/>
              </a:spcAft>
            </a:pPr>
            <a:r>
              <a:rPr lang="fr-FR" sz="1400" b="0" u="sng" dirty="0" smtClean="0">
                <a:solidFill>
                  <a:srgbClr val="FF0000"/>
                </a:solidFill>
              </a:rPr>
              <a:t>Pas de changement</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1127448" y="764704"/>
            <a:ext cx="9803218" cy="621846"/>
          </a:xfrm>
          <a:prstGeom prst="rect">
            <a:avLst/>
          </a:prstGeom>
        </p:spPr>
      </p:pic>
    </p:spTree>
    <p:extLst>
      <p:ext uri="{BB962C8B-B14F-4D97-AF65-F5344CB8AC3E}">
        <p14:creationId xmlns:p14="http://schemas.microsoft.com/office/powerpoint/2010/main" val="3454863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Travaux dans la fouille</a:t>
            </a:r>
            <a:endParaRPr lang="en-GB" dirty="0"/>
          </a:p>
        </p:txBody>
      </p:sp>
      <p:sp>
        <p:nvSpPr>
          <p:cNvPr id="11" name="Espace réservé du texte 1"/>
          <p:cNvSpPr txBox="1">
            <a:spLocks/>
          </p:cNvSpPr>
          <p:nvPr/>
        </p:nvSpPr>
        <p:spPr>
          <a:xfrm>
            <a:off x="481627" y="1484784"/>
            <a:ext cx="11272066"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Inspection </a:t>
            </a:r>
            <a:r>
              <a:rPr lang="fr-FR" u="sng" dirty="0">
                <a:solidFill>
                  <a:schemeClr val="tx1"/>
                </a:solidFill>
              </a:rPr>
              <a:t>de la fouille (profondeur &gt; 1,3 m) avant </a:t>
            </a:r>
            <a:r>
              <a:rPr lang="fr-FR" u="sng" dirty="0" smtClean="0">
                <a:solidFill>
                  <a:schemeClr val="tx1"/>
                </a:solidFill>
              </a:rPr>
              <a:t>accès </a:t>
            </a:r>
            <a:r>
              <a:rPr lang="en-GB" u="sng" dirty="0" smtClean="0">
                <a:solidFill>
                  <a:schemeClr val="tx1"/>
                </a:solidFill>
              </a:rPr>
              <a:t>(Exigence 3.3.1)</a:t>
            </a:r>
            <a:endParaRPr lang="fr-FR" u="sng" dirty="0">
              <a:solidFill>
                <a:schemeClr val="tx1"/>
              </a:solidFill>
            </a:endParaRPr>
          </a:p>
          <a:p>
            <a:pPr marL="0" indent="0" algn="just">
              <a:spcAft>
                <a:spcPts val="600"/>
              </a:spcAft>
            </a:pPr>
            <a:r>
              <a:rPr lang="fr-FR" sz="1600" b="0" dirty="0">
                <a:solidFill>
                  <a:schemeClr val="tx1"/>
                </a:solidFill>
              </a:rPr>
              <a:t>Une inspection de la fouille, des abords, des accès, des systèmes de protection et de son état général (ex. : présence d’eau, de gaz ou de pollution) est réalisée chaque jour avant que du personnel ne rentre dans la fouille et à la fin de l’excavation</a:t>
            </a:r>
            <a:r>
              <a:rPr lang="fr-FR" sz="1600" b="0" dirty="0" smtClean="0">
                <a:solidFill>
                  <a:schemeClr val="tx1"/>
                </a:solidFill>
              </a:rPr>
              <a:t>.</a:t>
            </a:r>
          </a:p>
          <a:p>
            <a:pPr marL="0" indent="0" algn="l">
              <a:spcBef>
                <a:spcPts val="900"/>
              </a:spcBef>
              <a:spcAft>
                <a:spcPts val="600"/>
              </a:spcAft>
            </a:pPr>
            <a:r>
              <a:rPr lang="fr-FR" sz="1600" u="sng" dirty="0">
                <a:solidFill>
                  <a:srgbClr val="FF0000"/>
                </a:solidFill>
              </a:rPr>
              <a:t>Nouvelle exigence</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EP</a:t>
            </a:r>
            <a:r>
              <a:rPr lang="fr-FR" sz="1400" b="0" i="1" dirty="0">
                <a:solidFill>
                  <a:schemeClr val="tx1"/>
                </a:solidFill>
              </a:rPr>
              <a:t>, </a:t>
            </a:r>
            <a:r>
              <a:rPr lang="fr-FR" sz="1400" b="0" i="1" dirty="0" smtClean="0">
                <a:solidFill>
                  <a:schemeClr val="tx1"/>
                </a:solidFill>
              </a:rPr>
              <a:t>MS, RC, GRP : </a:t>
            </a:r>
            <a:r>
              <a:rPr lang="fr-FR" sz="1400" b="0" i="1" dirty="0">
                <a:solidFill>
                  <a:schemeClr val="tx1"/>
                </a:solidFill>
              </a:rPr>
              <a:t>signalisation adéquate et visible de l’état de la fouille (ex</a:t>
            </a:r>
            <a:r>
              <a:rPr lang="fr-FR" sz="1400" b="0" i="1" dirty="0" smtClean="0">
                <a:solidFill>
                  <a:schemeClr val="tx1"/>
                </a:solidFill>
              </a:rPr>
              <a:t>. : </a:t>
            </a:r>
            <a:r>
              <a:rPr lang="fr-FR" sz="1400" b="0" i="1" dirty="0">
                <a:solidFill>
                  <a:schemeClr val="tx1"/>
                </a:solidFill>
              </a:rPr>
              <a:t>accessible ou non-accessible).</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RC : inspection journalière existait déjà.</a:t>
            </a:r>
          </a:p>
          <a:p>
            <a:pPr marL="0" indent="0" algn="l">
              <a:spcBef>
                <a:spcPts val="600"/>
              </a:spcBef>
              <a:spcAft>
                <a:spcPts val="600"/>
              </a:spcAft>
            </a:pPr>
            <a:endParaRPr lang="fr-FR" sz="1400" b="0" i="1" dirty="0">
              <a:solidFill>
                <a:schemeClr val="tx1"/>
              </a:solidFill>
            </a:endParaRPr>
          </a:p>
          <a:p>
            <a:pPr marL="0" indent="0" algn="l">
              <a:spcBef>
                <a:spcPts val="1200"/>
              </a:spcBef>
              <a:spcAft>
                <a:spcPts val="600"/>
              </a:spcAft>
            </a:pPr>
            <a:r>
              <a:rPr lang="fr-FR" u="sng" dirty="0" smtClean="0">
                <a:solidFill>
                  <a:schemeClr val="tx1"/>
                </a:solidFill>
              </a:rPr>
              <a:t>Assistance </a:t>
            </a:r>
            <a:r>
              <a:rPr lang="fr-FR" u="sng" dirty="0">
                <a:solidFill>
                  <a:schemeClr val="tx1"/>
                </a:solidFill>
              </a:rPr>
              <a:t>par un </a:t>
            </a:r>
            <a:r>
              <a:rPr lang="fr-FR" u="sng" dirty="0" smtClean="0">
                <a:solidFill>
                  <a:schemeClr val="tx1"/>
                </a:solidFill>
              </a:rPr>
              <a:t>surveillant </a:t>
            </a:r>
            <a:r>
              <a:rPr lang="en-GB" u="sng" dirty="0" smtClean="0">
                <a:solidFill>
                  <a:schemeClr val="tx1"/>
                </a:solidFill>
              </a:rPr>
              <a:t>(Exigence 3.3.2)</a:t>
            </a:r>
            <a:endParaRPr lang="fr-FR" u="sng" dirty="0" smtClean="0">
              <a:solidFill>
                <a:schemeClr val="tx1"/>
              </a:solidFill>
            </a:endParaRPr>
          </a:p>
          <a:p>
            <a:pPr marL="0" indent="0" algn="just">
              <a:spcAft>
                <a:spcPts val="600"/>
              </a:spcAft>
            </a:pPr>
            <a:r>
              <a:rPr lang="fr-FR" sz="1600" b="0" dirty="0">
                <a:solidFill>
                  <a:schemeClr val="tx1"/>
                </a:solidFill>
              </a:rPr>
              <a:t>Un surveillant est obligatoire dans chacun des cas suivants </a:t>
            </a:r>
            <a:r>
              <a:rPr lang="fr-FR" sz="1600" b="0" dirty="0" smtClean="0">
                <a:solidFill>
                  <a:schemeClr val="tx1"/>
                </a:solidFill>
              </a:rPr>
              <a:t>:</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lorsque </a:t>
            </a:r>
            <a:r>
              <a:rPr lang="fr-FR" sz="1400" b="0" dirty="0">
                <a:solidFill>
                  <a:prstClr val="black"/>
                </a:solidFill>
                <a:ea typeface="+mn-ea"/>
                <a:cs typeface="+mn-cs"/>
              </a:rPr>
              <a:t>le conducteur d’engin d’excavation n’a pas, depuis son poste de conduite, une visibilité correcte de l’outil d’excavation et de sa trajectoire dans la zone d’intervention ou à l’approche d’un réseau existant ;</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lorsqu’il </a:t>
            </a:r>
            <a:r>
              <a:rPr lang="fr-FR" sz="1400" b="0" dirty="0">
                <a:solidFill>
                  <a:prstClr val="black"/>
                </a:solidFill>
                <a:ea typeface="+mn-ea"/>
                <a:cs typeface="+mn-cs"/>
              </a:rPr>
              <a:t>y a présence de personnel dans une fouille d’une profondeur &gt; 1,3 m. </a:t>
            </a:r>
          </a:p>
          <a:p>
            <a:pPr marL="0" indent="0" algn="l">
              <a:spcBef>
                <a:spcPts val="900"/>
              </a:spcBef>
              <a:spcAft>
                <a:spcPts val="600"/>
              </a:spcAft>
            </a:pPr>
            <a:r>
              <a:rPr lang="fr-FR" sz="1600" u="sng" dirty="0">
                <a:solidFill>
                  <a:srgbClr val="FF0000"/>
                </a:solidFill>
              </a:rPr>
              <a:t>Nouvelle exigence</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4" name="Picture 3"/>
          <p:cNvPicPr>
            <a:picLocks noChangeAspect="1"/>
          </p:cNvPicPr>
          <p:nvPr/>
        </p:nvPicPr>
        <p:blipFill>
          <a:blip r:embed="rId3"/>
          <a:stretch>
            <a:fillRect/>
          </a:stretch>
        </p:blipFill>
        <p:spPr>
          <a:xfrm>
            <a:off x="1343472" y="633801"/>
            <a:ext cx="9693480" cy="621846"/>
          </a:xfrm>
          <a:prstGeom prst="rect">
            <a:avLst/>
          </a:prstGeom>
        </p:spPr>
      </p:pic>
      <p:pic>
        <p:nvPicPr>
          <p:cNvPr id="5" name="Picture 4"/>
          <p:cNvPicPr>
            <a:picLocks noChangeAspect="1"/>
          </p:cNvPicPr>
          <p:nvPr/>
        </p:nvPicPr>
        <p:blipFill>
          <a:blip r:embed="rId4"/>
          <a:stretch>
            <a:fillRect/>
          </a:stretch>
        </p:blipFill>
        <p:spPr>
          <a:xfrm>
            <a:off x="0" y="2492896"/>
            <a:ext cx="481626" cy="396274"/>
          </a:xfrm>
          <a:prstGeom prst="rect">
            <a:avLst/>
          </a:prstGeom>
        </p:spPr>
      </p:pic>
      <p:pic>
        <p:nvPicPr>
          <p:cNvPr id="3" name="Picture 2"/>
          <p:cNvPicPr>
            <a:picLocks noChangeAspect="1"/>
          </p:cNvPicPr>
          <p:nvPr/>
        </p:nvPicPr>
        <p:blipFill>
          <a:blip r:embed="rId4"/>
          <a:stretch>
            <a:fillRect/>
          </a:stretch>
        </p:blipFill>
        <p:spPr>
          <a:xfrm>
            <a:off x="0" y="5661248"/>
            <a:ext cx="481626" cy="396274"/>
          </a:xfrm>
          <a:prstGeom prst="rect">
            <a:avLst/>
          </a:prstGeom>
        </p:spPr>
      </p:pic>
    </p:spTree>
    <p:extLst>
      <p:ext uri="{BB962C8B-B14F-4D97-AF65-F5344CB8AC3E}">
        <p14:creationId xmlns:p14="http://schemas.microsoft.com/office/powerpoint/2010/main" val="80990852"/>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3C479FD848434EA541F979F2465512" ma:contentTypeVersion="2" ma:contentTypeDescription="Crée un document." ma:contentTypeScope="" ma:versionID="6884601fdf2109a4a65afaec2f099c52">
  <xsd:schema xmlns:xsd="http://www.w3.org/2001/XMLSchema" xmlns:xs="http://www.w3.org/2001/XMLSchema" xmlns:p="http://schemas.microsoft.com/office/2006/metadata/properties" xmlns:ns2="c8a7921e-9ad3-49fc-8192-a2d736b89f34" targetNamespace="http://schemas.microsoft.com/office/2006/metadata/properties" ma:root="true" ma:fieldsID="e654481e55cf446a1bcdba035e234466" ns2:_="">
    <xsd:import namespace="c8a7921e-9ad3-49fc-8192-a2d736b89f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7921e-9ad3-49fc-8192-a2d736b89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018C5-7A6D-47FA-AD94-9EDC3892F24D}"/>
</file>

<file path=customXml/itemProps2.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3.xml><?xml version="1.0" encoding="utf-8"?>
<ds:datastoreItem xmlns:ds="http://schemas.openxmlformats.org/officeDocument/2006/customXml" ds:itemID="{4AC26BA1-78A3-453B-9FBD-D496DF88881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Widescreen</PresentationFormat>
  <Paragraphs>110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
      <vt:lpstr>Exigences HSE pour les travaux de fouille REGLE HSE GROUPE (CR-GR-HSE-419)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431</cp:revision>
  <cp:lastPrinted>2019-06-19T09:19:22Z</cp:lastPrinted>
  <dcterms:modified xsi:type="dcterms:W3CDTF">2019-06-19T09:19:58Z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0x010100083C479FD848434EA541F979F2465512</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