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handoutMasterIdLst>
    <p:handoutMasterId r:id="rId23"/>
  </p:handoutMasterIdLst>
  <p:sldIdLst>
    <p:sldId id="256" r:id="rId5"/>
    <p:sldId id="492" r:id="rId6"/>
    <p:sldId id="436" r:id="rId7"/>
    <p:sldId id="462" r:id="rId8"/>
    <p:sldId id="477" r:id="rId9"/>
    <p:sldId id="493" r:id="rId10"/>
    <p:sldId id="494" r:id="rId11"/>
    <p:sldId id="495" r:id="rId12"/>
    <p:sldId id="496" r:id="rId13"/>
    <p:sldId id="478" r:id="rId14"/>
    <p:sldId id="497" r:id="rId15"/>
    <p:sldId id="498" r:id="rId16"/>
    <p:sldId id="499" r:id="rId17"/>
    <p:sldId id="500" r:id="rId18"/>
    <p:sldId id="501" r:id="rId19"/>
    <p:sldId id="502" r:id="rId20"/>
    <p:sldId id="281" r:id="rId21"/>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3979" autoAdjust="0"/>
  </p:normalViewPr>
  <p:slideViewPr>
    <p:cSldViewPr>
      <p:cViewPr varScale="1">
        <p:scale>
          <a:sx n="79" d="100"/>
          <a:sy n="79" d="100"/>
        </p:scale>
        <p:origin x="96" y="696"/>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10/18/2019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10/18/2019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148817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60631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2117432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114080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405091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179558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368826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57702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46784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94268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188580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311430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593389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endParaRPr lang="fr-FR" noProof="0" dirty="0"/>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dirty="0">
                <a:solidFill>
                  <a:srgbClr val="F5911F"/>
                </a:solidFill>
              </a:rPr>
              <a:t>#SafeDriver </a:t>
            </a:r>
            <a:r>
              <a:rPr lang="en-GB" sz="1000" dirty="0">
                <a:solidFill>
                  <a:schemeClr val="bg1">
                    <a:lumMod val="50000"/>
                  </a:schemeClr>
                </a:solidFill>
              </a:rPr>
              <a:t>-</a:t>
            </a:r>
            <a:r>
              <a:rPr lang="en-GB" sz="1000" b="1" dirty="0">
                <a:solidFill>
                  <a:schemeClr val="bg1">
                    <a:lumMod val="50000"/>
                  </a:schemeClr>
                </a:solidFill>
              </a:rPr>
              <a:t> </a:t>
            </a:r>
            <a:r>
              <a:rPr lang="fr-FR" sz="1000" dirty="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137686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1643899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67" r:id="rId2"/>
    <p:sldLayoutId id="2147483684" r:id="rId3"/>
    <p:sldLayoutId id="2147483695" r:id="rId4"/>
    <p:sldLayoutId id="2147483696"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oolbox-hse.total.com/fr/one-maestro" TargetMode="External"/><Relationship Id="rId7" Type="http://schemas.openxmlformats.org/officeDocument/2006/relationships/image" Target="../media/image2.png"/><Relationship Id="rId2" Type="http://schemas.openxmlformats.org/officeDocument/2006/relationships/hyperlink" Target="http://wat.corp.local/sites/s215/fr-FR/Pages/R%C3%A8gles%20HSE/CR%20417/CR-GR-HSE-417.aspx"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crescendo4all.rm.corp.local/sites/Ref_MS/Pages/Home.aspx" TargetMode="External"/><Relationship Id="rId4" Type="http://schemas.openxmlformats.org/officeDocument/2006/relationships/hyperlink" Target="https://reflex.sinequa.corp.loca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CR-GR-HSE-417 Sécurité des stockages de liquides inflammables et combustibles​</a:t>
            </a:r>
            <a:endParaRPr lang="en-US" dirty="0"/>
          </a:p>
        </p:txBody>
      </p:sp>
      <p:sp>
        <p:nvSpPr>
          <p:cNvPr id="5" name="Espace réservé du texte 3"/>
          <p:cNvSpPr>
            <a:spLocks noGrp="1"/>
          </p:cNvSpPr>
          <p:nvPr>
            <p:ph type="body" sz="quarter" idx="10"/>
          </p:nvPr>
        </p:nvSpPr>
        <p:spPr>
          <a:xfrm>
            <a:off x="1188000" y="3639600"/>
            <a:ext cx="9732536" cy="1778000"/>
          </a:xfrm>
        </p:spPr>
        <p:txBody>
          <a:bodyPr/>
          <a:lstStyle/>
          <a:p>
            <a:r>
              <a:rPr lang="fr-FR" dirty="0"/>
              <a:t> </a:t>
            </a:r>
          </a:p>
          <a:p>
            <a:r>
              <a:rPr lang="fr-FR" sz="1800" dirty="0"/>
              <a:t>M&amp;S : différences entre la CR-GR-HSE-417 et les règles CR-MS-HSEQ-332 et CR-MS-HSEQ-352</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3.3.1 : Classement des zones</a:t>
            </a:r>
            <a:endParaRPr lang="fr-FR" dirty="0">
              <a:solidFill>
                <a:schemeClr val="tx1"/>
              </a:solidFill>
            </a:endParaRPr>
          </a:p>
          <a:p>
            <a:pPr marL="0" indent="0" algn="just">
              <a:spcBef>
                <a:spcPts val="600"/>
              </a:spcBef>
              <a:spcAft>
                <a:spcPts val="600"/>
              </a:spcAft>
            </a:pPr>
            <a:r>
              <a:rPr lang="fr-FR" sz="1600" b="0" dirty="0">
                <a:solidFill>
                  <a:schemeClr val="tx1"/>
                </a:solidFill>
              </a:rPr>
              <a:t>Les installations de stockage sont classées en zones à atmosphères potentiellement explosives selon la réglementation locale et à défaut selon les prescriptions de la directive européenne « ATEX » n° 1999/92/CE ou du standard international IEC60079-10-1.</a:t>
            </a:r>
          </a:p>
          <a:p>
            <a:pPr marL="0" lv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a:solidFill>
                  <a:schemeClr val="tx1"/>
                </a:solidFill>
              </a:rPr>
              <a:t>Exigence 3.3.2 : Protection contre les risques liés à la foudre </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Tous les réservoirs et leurs accessoires sont protégés contre la foudre.</a:t>
            </a:r>
          </a:p>
          <a:p>
            <a:pPr marL="0" indent="0" algn="just">
              <a:spcBef>
                <a:spcPts val="600"/>
              </a:spcBef>
              <a:spcAft>
                <a:spcPts val="600"/>
              </a:spcAft>
            </a:pPr>
            <a:r>
              <a:rPr lang="fr-FR" sz="1600" b="0" dirty="0">
                <a:solidFill>
                  <a:schemeClr val="tx1"/>
                </a:solidFill>
              </a:rPr>
              <a:t>Les réservoirs aériens à toit fixe sans écran flottant interne, dans lesquels une atmosphère explosive est susceptible de se former dans les conditions normales d’exploitation, font l’objet de mesures de protection contre l’explosion. </a:t>
            </a:r>
          </a:p>
          <a:p>
            <a:pPr marL="0" indent="0" algn="just">
              <a:spcBef>
                <a:spcPts val="600"/>
              </a:spcBef>
              <a:spcAft>
                <a:spcPts val="600"/>
              </a:spcAft>
            </a:pPr>
            <a:r>
              <a:rPr lang="fr-FR" sz="1600" b="0" dirty="0">
                <a:solidFill>
                  <a:schemeClr val="tx1"/>
                </a:solidFill>
              </a:rPr>
              <a:t>Ces mesures sont définies sur la base d’une analyse préalable des risques foudre.</a:t>
            </a:r>
          </a:p>
          <a:p>
            <a:pPr marL="0" lv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563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3.3.3 : Protection contre les risques liés à l’électricité statique</a:t>
            </a:r>
            <a:endParaRPr lang="fr-FR" dirty="0">
              <a:solidFill>
                <a:schemeClr val="tx1"/>
              </a:solidFill>
            </a:endParaRPr>
          </a:p>
          <a:p>
            <a:pPr marL="0" indent="0" algn="just">
              <a:spcBef>
                <a:spcPts val="600"/>
              </a:spcBef>
              <a:spcAft>
                <a:spcPts val="600"/>
              </a:spcAft>
            </a:pPr>
            <a:r>
              <a:rPr lang="fr-FR" sz="1600" b="0" dirty="0">
                <a:solidFill>
                  <a:schemeClr val="tx1"/>
                </a:solidFill>
              </a:rPr>
              <a:t>Pour éviter l’accumulation excessive de charges électrostatiques, la vitesse linéaire de transfert des produits lors du remplissage des réservoirs contenant des produits susceptibles de présenter un risque d’explosion en cas de décharge d’électricité statique, respecte les recommandations de l’API RP 2003. </a:t>
            </a:r>
          </a:p>
          <a:p>
            <a:pPr marL="0" lv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a:solidFill>
                  <a:schemeClr val="tx1"/>
                </a:solidFill>
              </a:rPr>
              <a:t>Exigence 3.3.4 : Moyens d’isolements en cas d’incendie</a:t>
            </a:r>
            <a:endParaRPr lang="fr-FR" dirty="0">
              <a:solidFill>
                <a:schemeClr val="tx1"/>
              </a:solidFill>
              <a:cs typeface="Calibri"/>
            </a:endParaRPr>
          </a:p>
          <a:p>
            <a:pPr marL="0" indent="0" algn="just">
              <a:spcBef>
                <a:spcPts val="600"/>
              </a:spcBef>
              <a:spcAft>
                <a:spcPts val="600"/>
              </a:spcAft>
            </a:pPr>
            <a:r>
              <a:rPr lang="fr-FR" sz="1600" b="0" dirty="0">
                <a:solidFill>
                  <a:schemeClr val="tx1"/>
                </a:solidFill>
              </a:rPr>
              <a:t>Les réservoirs de liquides inflammables sont équipés de moyens d’isolement résistants au feu et situés au plus près du réservoir.</a:t>
            </a:r>
          </a:p>
          <a:p>
            <a:pPr marL="0" indent="0" algn="l"/>
            <a:r>
              <a:rPr lang="fr-FR" sz="1600" b="0" dirty="0">
                <a:solidFill>
                  <a:srgbClr val="00B050"/>
                </a:solidFill>
              </a:rPr>
              <a:t>Déjà en place selon la règle CR-MS-EXP-001</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75474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3.3.5 : Défense contre incendie</a:t>
            </a:r>
          </a:p>
          <a:p>
            <a:pPr marL="0" indent="0" algn="just">
              <a:spcBef>
                <a:spcPts val="600"/>
              </a:spcBef>
              <a:spcAft>
                <a:spcPts val="600"/>
              </a:spcAft>
            </a:pPr>
            <a:r>
              <a:rPr lang="fr-FR" sz="1600" b="0" dirty="0">
                <a:solidFill>
                  <a:schemeClr val="tx1"/>
                </a:solidFill>
              </a:rPr>
              <a:t>Les stockages de liquides inflammables et combustibles sont équipés d’une DCI adaptée aux quantités et à la nature des produits stockés et aux scenarios identifiés.</a:t>
            </a:r>
          </a:p>
          <a:p>
            <a:pPr marL="0" indent="0" algn="just">
              <a:spcBef>
                <a:spcPts val="600"/>
              </a:spcBef>
              <a:spcAft>
                <a:spcPts val="600"/>
              </a:spcAft>
            </a:pPr>
            <a:r>
              <a:rPr lang="fr-FR" sz="1600" b="0" dirty="0">
                <a:solidFill>
                  <a:schemeClr val="tx1"/>
                </a:solidFill>
              </a:rPr>
              <a:t>Les moyens DCI sont dimensionnés a minima sur la base des scenarios de :</a:t>
            </a:r>
          </a:p>
          <a:p>
            <a:pPr marL="285750" lvl="6" indent="-285750" algn="l">
              <a:buFont typeface="Wingdings" panose="05000000000000000000" pitchFamily="2" charset="2"/>
              <a:buChar char="q"/>
              <a:defRPr/>
            </a:pPr>
            <a:r>
              <a:rPr lang="fr-FR" sz="1600" dirty="0">
                <a:solidFill>
                  <a:schemeClr val="tx1"/>
                </a:solidFill>
                <a:latin typeface="Calibri"/>
              </a:rPr>
              <a:t>feux de réservoirs de liquides inflammables et combustibles ;</a:t>
            </a:r>
          </a:p>
          <a:p>
            <a:pPr marL="285750" lvl="6" indent="-285750" algn="l">
              <a:buFont typeface="Wingdings" panose="05000000000000000000" pitchFamily="2" charset="2"/>
              <a:buChar char="q"/>
              <a:defRPr/>
            </a:pPr>
            <a:r>
              <a:rPr lang="fr-FR" sz="1600" dirty="0">
                <a:solidFill>
                  <a:schemeClr val="tx1"/>
                </a:solidFill>
                <a:latin typeface="Calibri"/>
              </a:rPr>
              <a:t>feux de rétention de liquides inflammables ;</a:t>
            </a:r>
          </a:p>
          <a:p>
            <a:pPr marL="285750" lvl="6" indent="-285750" algn="l">
              <a:buFont typeface="Wingdings" panose="05000000000000000000" pitchFamily="2" charset="2"/>
              <a:buChar char="q"/>
              <a:defRPr/>
            </a:pPr>
            <a:r>
              <a:rPr lang="fr-FR" sz="1600" dirty="0">
                <a:solidFill>
                  <a:schemeClr val="tx1"/>
                </a:solidFill>
                <a:latin typeface="Calibri"/>
              </a:rPr>
              <a:t>feux de </a:t>
            </a:r>
            <a:r>
              <a:rPr lang="fr-FR" sz="1600" dirty="0" err="1">
                <a:solidFill>
                  <a:schemeClr val="tx1"/>
                </a:solidFill>
                <a:latin typeface="Calibri"/>
              </a:rPr>
              <a:t>pomperie</a:t>
            </a:r>
            <a:r>
              <a:rPr lang="fr-FR" sz="1600" dirty="0">
                <a:solidFill>
                  <a:schemeClr val="tx1"/>
                </a:solidFill>
                <a:latin typeface="Calibri"/>
              </a:rPr>
              <a:t> de liquides inflammables et combustibles ;</a:t>
            </a:r>
          </a:p>
          <a:p>
            <a:pPr marL="285750" lvl="6" indent="-285750" algn="l">
              <a:buFont typeface="Wingdings" panose="05000000000000000000" pitchFamily="2" charset="2"/>
              <a:buChar char="q"/>
              <a:defRPr/>
            </a:pPr>
            <a:r>
              <a:rPr lang="fr-FR" sz="1600" dirty="0">
                <a:solidFill>
                  <a:schemeClr val="tx1"/>
                </a:solidFill>
                <a:latin typeface="Calibri"/>
              </a:rPr>
              <a:t>refroidissement des réservoirs exposés en cas d’incendie, pour éviter l’extension de celui-ci.</a:t>
            </a:r>
          </a:p>
          <a:p>
            <a:pPr marL="0" lvl="0" indent="0" algn="l">
              <a:spcBef>
                <a:spcPts val="600"/>
              </a:spcBef>
              <a:spcAft>
                <a:spcPts val="600"/>
              </a:spcAft>
            </a:pPr>
            <a:r>
              <a:rPr lang="fr-FR" sz="1600" b="0" dirty="0">
                <a:solidFill>
                  <a:srgbClr val="00B050"/>
                </a:solidFill>
              </a:rPr>
              <a:t>Pas d’impact</a:t>
            </a:r>
          </a:p>
          <a:p>
            <a:pPr marL="0" indent="0" algn="l">
              <a:spcBef>
                <a:spcPts val="600"/>
              </a:spcBef>
              <a:spcAft>
                <a:spcPts val="600"/>
              </a:spcAft>
            </a:pPr>
            <a:endParaRPr lang="fr-FR" sz="1000" b="0" u="sng" dirty="0">
              <a:solidFill>
                <a:srgbClr val="FF0000"/>
              </a:solidFill>
            </a:endParaRPr>
          </a:p>
          <a:p>
            <a:pPr marL="0" indent="0" algn="l">
              <a:spcAft>
                <a:spcPts val="1200"/>
              </a:spcAft>
            </a:pPr>
            <a:r>
              <a:rPr lang="fr-FR" sz="1800" dirty="0">
                <a:solidFill>
                  <a:schemeClr val="tx1"/>
                </a:solidFill>
              </a:rPr>
              <a:t>Exigence 3.3.6 : Plan d’intervention d’urgence</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Tout site de stockage fait l’objet d’un plan d’intervention d’urgence qui traite les scenarios d’incendies et d’explosions ainsi que des fuites et épandages.</a:t>
            </a:r>
          </a:p>
          <a:p>
            <a:pPr marL="0" indent="0" algn="just">
              <a:spcBef>
                <a:spcPts val="600"/>
              </a:spcBef>
              <a:spcAft>
                <a:spcPts val="600"/>
              </a:spcAft>
            </a:pPr>
            <a:r>
              <a:rPr lang="fr-FR" sz="1600" b="0" dirty="0">
                <a:solidFill>
                  <a:schemeClr val="tx1"/>
                </a:solidFill>
              </a:rPr>
              <a:t>Ce plan d’intervention contient des fiches réflexes permettant de faire face a minima aux cas suivants : débordement d’un réservoir, atteinte d’un Niveau Très Haut dans un réservoir et détection de produit dans le confinement secondaire.</a:t>
            </a:r>
          </a:p>
          <a:p>
            <a:pPr marL="0" indent="0" algn="just">
              <a:spcBef>
                <a:spcPts val="600"/>
              </a:spcBef>
              <a:spcAft>
                <a:spcPts val="600"/>
              </a:spcAft>
            </a:pPr>
            <a:r>
              <a:rPr lang="fr-FR" sz="1600" b="0" dirty="0">
                <a:solidFill>
                  <a:schemeClr val="tx1"/>
                </a:solidFill>
              </a:rPr>
              <a:t>Il est régulièrement mis à jour pour refléter les évolutions de configurations, d’équipements et d’organisation et au minimum tous les 5 ans.</a:t>
            </a:r>
          </a:p>
          <a:p>
            <a:pPr marL="0" lv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0889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explosions et incendies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3.3.7 : Tests et exercices</a:t>
            </a:r>
          </a:p>
          <a:p>
            <a:pPr marL="0" indent="0" algn="just">
              <a:spcBef>
                <a:spcPts val="600"/>
              </a:spcBef>
              <a:spcAft>
                <a:spcPts val="600"/>
              </a:spcAft>
            </a:pPr>
            <a:r>
              <a:rPr lang="fr-FR" sz="1600" b="0" dirty="0">
                <a:solidFill>
                  <a:schemeClr val="tx1"/>
                </a:solidFill>
              </a:rPr>
              <a:t>Les moyens de DCI sont mis en œuvre lors d’exercices réguliers, selon une périodicité définie dans le plan d’intervention d’urgence et au minimum une fois par an. Ces exercices font l’objet de comptes rendus écrits disponibles sur le site.</a:t>
            </a:r>
          </a:p>
          <a:p>
            <a:pPr marL="0" lvl="0" indent="0" algn="l">
              <a:spcBef>
                <a:spcPts val="600"/>
              </a:spcBef>
              <a:spcAft>
                <a:spcPts val="600"/>
              </a:spcAft>
            </a:pPr>
            <a:r>
              <a:rPr lang="fr-FR" sz="1600" b="0" dirty="0">
                <a:solidFill>
                  <a:srgbClr val="00B050"/>
                </a:solidFill>
              </a:rPr>
              <a:t>Pas d’impact</a:t>
            </a:r>
          </a:p>
          <a:p>
            <a:pPr marL="0" indent="0" algn="l">
              <a:spcAft>
                <a:spcPts val="12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5333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Sécurité des opérations d’exploitation</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3.4.1 : Procédure d’exploitation</a:t>
            </a:r>
          </a:p>
          <a:p>
            <a:pPr marL="0" indent="0" algn="just">
              <a:spcBef>
                <a:spcPts val="600"/>
              </a:spcBef>
              <a:spcAft>
                <a:spcPts val="600"/>
              </a:spcAft>
            </a:pPr>
            <a:r>
              <a:rPr lang="fr-FR" sz="1600" b="0" dirty="0">
                <a:solidFill>
                  <a:schemeClr val="tx1"/>
                </a:solidFill>
              </a:rPr>
              <a:t>La (ou les) procédure(s) d’exploitation intègre(nt) a minima les éléments suivants :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les aspects de planification des mouvements de produits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la surveillance des paramètres opératoires et les informations à échanger entre intervenants au cours des opérations ;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la continuité de la supervision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la traçabilité des informations clés transmises à l’occasion des relèves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les moyens de communication et le test de leur fiabilité, pour être en mesure d’arrêter les mouvements de produit en cas d’urgence.</a:t>
            </a:r>
          </a:p>
          <a:p>
            <a:pPr marL="0" lvl="0" indent="0" algn="l">
              <a:spcBef>
                <a:spcPts val="600"/>
              </a:spcBef>
              <a:spcAft>
                <a:spcPts val="600"/>
              </a:spcAft>
            </a:pPr>
            <a:r>
              <a:rPr lang="fr-FR" sz="1600" b="0" dirty="0">
                <a:solidFill>
                  <a:srgbClr val="00B050"/>
                </a:solidFill>
              </a:rPr>
              <a:t>Pas d’impact</a:t>
            </a:r>
          </a:p>
          <a:p>
            <a:pPr marL="0" lvl="0" indent="0" algn="l">
              <a:spcBef>
                <a:spcPts val="600"/>
              </a:spcBef>
              <a:spcAft>
                <a:spcPts val="600"/>
              </a:spcAft>
            </a:pPr>
            <a:endParaRPr lang="fr-FR" u="sng" dirty="0">
              <a:solidFill>
                <a:schemeClr val="tx1"/>
              </a:solidFill>
            </a:endParaRPr>
          </a:p>
          <a:p>
            <a:pPr marL="0" indent="0" algn="l">
              <a:spcAft>
                <a:spcPts val="1200"/>
              </a:spcAft>
            </a:pPr>
            <a:r>
              <a:rPr lang="fr-FR" sz="1800" dirty="0">
                <a:solidFill>
                  <a:schemeClr val="tx1"/>
                </a:solidFill>
              </a:rPr>
              <a:t>Exigence 3.4.2 : Protection contre les niveaux bas</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Si un niveau bas est susceptible d’entraîner un risque pour la sécurité, tout réservoir d’une capacité &gt; 100 m3 est équipé d’un dispositif d’alarme niveau bas.</a:t>
            </a:r>
          </a:p>
          <a:p>
            <a:pPr marL="0" lvl="0" indent="0" algn="l">
              <a:spcBef>
                <a:spcPts val="600"/>
              </a:spcBef>
              <a:spcAft>
                <a:spcPts val="600"/>
              </a:spcAft>
            </a:pPr>
            <a:r>
              <a:rPr lang="fr-FR" sz="1600" b="0" dirty="0">
                <a:solidFill>
                  <a:srgbClr val="00B050"/>
                </a:solidFill>
              </a:rPr>
              <a:t>Pas d’impact</a:t>
            </a:r>
          </a:p>
          <a:p>
            <a:pPr marL="0" indent="0" algn="l">
              <a:spcBef>
                <a:spcPts val="600"/>
              </a:spcBef>
              <a:spcAft>
                <a:spcPts val="600"/>
              </a:spcAft>
            </a:pPr>
            <a:br>
              <a:rPr lang="fr-FR" sz="1400" b="0" u="sng" dirty="0">
                <a:solidFill>
                  <a:srgbClr val="FF0000"/>
                </a:solidFill>
              </a:rPr>
            </a:b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30099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Sécurité des opérations d’exploitation</a:t>
            </a:r>
            <a:r>
              <a:rPr lang="en-GB" dirty="0"/>
              <a:t>  </a:t>
            </a:r>
          </a:p>
        </p:txBody>
      </p:sp>
      <p:sp>
        <p:nvSpPr>
          <p:cNvPr id="7" name="Espace réservé du texte 1"/>
          <p:cNvSpPr txBox="1">
            <a:spLocks/>
          </p:cNvSpPr>
          <p:nvPr/>
        </p:nvSpPr>
        <p:spPr>
          <a:xfrm>
            <a:off x="400712"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3.4.3 : Surveillance de la température</a:t>
            </a:r>
          </a:p>
          <a:p>
            <a:pPr marL="0" indent="0" algn="just">
              <a:spcBef>
                <a:spcPts val="600"/>
              </a:spcBef>
              <a:spcAft>
                <a:spcPts val="600"/>
              </a:spcAft>
            </a:pPr>
            <a:r>
              <a:rPr lang="fr-FR" sz="1600" b="0" dirty="0">
                <a:solidFill>
                  <a:schemeClr val="tx1"/>
                </a:solidFill>
              </a:rPr>
              <a:t>Tout réservoir dans lequel l’élévation de température est susceptible de conduire à des phénomènes dangereux est équipé de capteurs de température et d’alarmes associées.</a:t>
            </a:r>
          </a:p>
          <a:p>
            <a:pPr marL="0" lvl="0" indent="0" algn="l">
              <a:spcBef>
                <a:spcPts val="600"/>
              </a:spcBef>
              <a:spcAft>
                <a:spcPts val="600"/>
              </a:spcAft>
            </a:pPr>
            <a:r>
              <a:rPr lang="fr-FR" sz="1600" b="0" dirty="0">
                <a:solidFill>
                  <a:srgbClr val="00B050"/>
                </a:solidFill>
              </a:rPr>
              <a:t>Pas d’impact</a:t>
            </a:r>
            <a:br>
              <a:rPr lang="fr-FR" sz="1400" b="0" u="sng" dirty="0">
                <a:solidFill>
                  <a:srgbClr val="FF0000"/>
                </a:solidFill>
              </a:rPr>
            </a:br>
            <a:endParaRPr lang="fr-FR" sz="1400" b="0" u="sng" dirty="0">
              <a:solidFill>
                <a:srgbClr val="FF0000"/>
              </a:solidFill>
            </a:endParaRPr>
          </a:p>
          <a:p>
            <a:pPr marL="0" indent="0" algn="l">
              <a:spcAft>
                <a:spcPts val="1200"/>
              </a:spcAft>
            </a:pPr>
            <a:r>
              <a:rPr lang="fr-FR" sz="1800" dirty="0">
                <a:solidFill>
                  <a:schemeClr val="tx1"/>
                </a:solidFill>
              </a:rPr>
              <a:t>Exigence 3.4.4 : Contrôle des purges d’eau</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Lorsque la purge de l’eau des réservoirs est préconisée, elle est réalisée sous contrôle.</a:t>
            </a:r>
          </a:p>
          <a:p>
            <a:pPr marL="0" lvl="0" indent="0" algn="l">
              <a:spcBef>
                <a:spcPts val="600"/>
              </a:spcBef>
              <a:spcAft>
                <a:spcPts val="600"/>
              </a:spcAft>
            </a:pPr>
            <a:r>
              <a:rPr lang="fr-FR" sz="1600" b="0" dirty="0">
                <a:solidFill>
                  <a:srgbClr val="00B050"/>
                </a:solidFill>
              </a:rPr>
              <a:t>Pas d’impact</a:t>
            </a:r>
            <a:br>
              <a:rPr lang="fr-FR" sz="1400" b="0" u="sng" dirty="0">
                <a:solidFill>
                  <a:srgbClr val="FF0000"/>
                </a:solidFill>
              </a:rPr>
            </a:br>
            <a:endParaRPr lang="fr-FR" sz="1800" b="0" u="sng" dirty="0">
              <a:solidFill>
                <a:prstClr val="black"/>
              </a:solidFill>
            </a:endParaRPr>
          </a:p>
          <a:p>
            <a:pPr marL="0" lvl="0" indent="0" algn="l">
              <a:spcAft>
                <a:spcPts val="1200"/>
              </a:spcAft>
            </a:pPr>
            <a:r>
              <a:rPr lang="fr-FR" sz="1800" dirty="0">
                <a:solidFill>
                  <a:prstClr val="black"/>
                </a:solidFill>
              </a:rPr>
              <a:t>Exigence 3.4.5 : Contrôle des accès aux toits des réservoirs</a:t>
            </a:r>
            <a:endParaRPr lang="fr-FR" sz="1800" dirty="0">
              <a:solidFill>
                <a:prstClr val="black"/>
              </a:solidFill>
              <a:cs typeface="Calibri"/>
            </a:endParaRPr>
          </a:p>
          <a:p>
            <a:pPr marL="0" lvl="0" indent="0" algn="just">
              <a:spcBef>
                <a:spcPts val="600"/>
              </a:spcBef>
              <a:spcAft>
                <a:spcPts val="600"/>
              </a:spcAft>
            </a:pPr>
            <a:r>
              <a:rPr lang="fr-FR" sz="1600" b="0" dirty="0">
                <a:solidFill>
                  <a:prstClr val="black"/>
                </a:solidFill>
              </a:rPr>
              <a:t>Un document définit les conditions d’accès aux toits des réservoirs. Il mentionne a minima les conditions atmosphériques ou d’exploitation admissibles, les EPI et les mesures de sécurité à mettre en place.</a:t>
            </a:r>
          </a:p>
          <a:p>
            <a:pPr marL="0" lvl="0" indent="0" algn="l">
              <a:spcBef>
                <a:spcPts val="600"/>
              </a:spcBef>
              <a:spcAft>
                <a:spcPts val="600"/>
              </a:spcAft>
            </a:pPr>
            <a:r>
              <a:rPr lang="fr-FR" sz="1600" b="0" dirty="0">
                <a:solidFill>
                  <a:srgbClr val="00B050"/>
                </a:solidFill>
              </a:rPr>
              <a:t>Pas d’impact</a:t>
            </a: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34706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Sécurité des opérations d’exploitation</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3.4.6 : Jaugeage</a:t>
            </a:r>
          </a:p>
          <a:p>
            <a:pPr marL="0" indent="0" algn="just">
              <a:spcBef>
                <a:spcPts val="600"/>
              </a:spcBef>
              <a:spcAft>
                <a:spcPts val="600"/>
              </a:spcAft>
            </a:pPr>
            <a:r>
              <a:rPr lang="fr-FR" sz="1600" b="0" dirty="0">
                <a:solidFill>
                  <a:schemeClr val="tx1"/>
                </a:solidFill>
              </a:rPr>
              <a:t>Les opérations de jaugeage ou d’échantillonnage à partir du toit d’un réservoir font l’objet d’une procédure, qui tient compte des risques liés aux caractéristiques des produits et à la configuration du réservoir et qui spécifie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les délais d’attente à respecter après les mouvements de produits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les équipements à utiliser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les conditions d’exécution (temps orageux, mouvement de produit dans le réservoir, etc.).</a:t>
            </a:r>
          </a:p>
          <a:p>
            <a:pPr marL="0" indent="0" algn="l">
              <a:spcBef>
                <a:spcPts val="600"/>
              </a:spcBef>
              <a:spcAft>
                <a:spcPts val="600"/>
              </a:spcAft>
            </a:pPr>
            <a:r>
              <a:rPr lang="fr-FR" sz="1600" b="0" dirty="0">
                <a:solidFill>
                  <a:srgbClr val="00B050"/>
                </a:solidFill>
              </a:rPr>
              <a:t>Pas d’impact</a:t>
            </a: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4782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2192000" cy="418058"/>
          </a:xfrm>
          <a:solidFill>
            <a:srgbClr val="376092"/>
          </a:solidFill>
        </p:spPr>
        <p:txBody>
          <a:bodyPr/>
          <a:lstStyle/>
          <a:p>
            <a:r>
              <a:rPr lang="fr-FR" b="1" dirty="0">
                <a:solidFill>
                  <a:schemeClr val="bg1"/>
                </a:solidFill>
              </a:rPr>
              <a:t>Où trouver des informations complémentaires et documents ?</a:t>
            </a:r>
            <a:endParaRPr lang="en-US" b="1" dirty="0">
              <a:solidFill>
                <a:schemeClr val="bg1"/>
              </a:solidFill>
            </a:endParaRPr>
          </a:p>
        </p:txBody>
      </p:sp>
      <p:sp>
        <p:nvSpPr>
          <p:cNvPr id="3" name="Espace réservé du texte 2"/>
          <p:cNvSpPr>
            <a:spLocks noGrp="1"/>
          </p:cNvSpPr>
          <p:nvPr>
            <p:ph type="body" sz="quarter" idx="12"/>
          </p:nvPr>
        </p:nvSpPr>
        <p:spPr>
          <a:xfrm>
            <a:off x="609600" y="1629049"/>
            <a:ext cx="10958400" cy="5040311"/>
          </a:xfrm>
        </p:spPr>
        <p:txBody>
          <a:bodyPr/>
          <a:lstStyle/>
          <a:p>
            <a:r>
              <a:rPr lang="fr-FR" dirty="0">
                <a:solidFill>
                  <a:schemeClr val="tx1"/>
                </a:solidFill>
              </a:rPr>
              <a:t>Publication sur WAT</a:t>
            </a:r>
            <a:r>
              <a:rPr lang="fr-FR" dirty="0"/>
              <a:t>: </a:t>
            </a:r>
            <a:r>
              <a:rPr lang="fr-FR" dirty="0">
                <a:hlinkClick r:id="rId2"/>
              </a:rPr>
              <a:t>http://wat.corp.local/sites/s215/fr-FR/Pages/R%C3%A8gles%20HSE/CR%20417/CR-GR-HSE-417.aspx</a:t>
            </a:r>
            <a:endParaRPr lang="fr-FR" dirty="0"/>
          </a:p>
          <a:p>
            <a:endParaRPr lang="fr-FR" dirty="0"/>
          </a:p>
          <a:p>
            <a:endParaRPr lang="fr-FR" dirty="0"/>
          </a:p>
          <a:p>
            <a:r>
              <a:rPr lang="fr-FR" dirty="0"/>
              <a:t>HSE </a:t>
            </a:r>
            <a:r>
              <a:rPr lang="fr-FR" dirty="0" err="1"/>
              <a:t>toolbox</a:t>
            </a:r>
            <a:r>
              <a:rPr lang="fr-FR" dirty="0"/>
              <a:t>:</a:t>
            </a:r>
            <a:r>
              <a:rPr lang="en-US" dirty="0"/>
              <a:t> </a:t>
            </a:r>
            <a:r>
              <a:rPr lang="en-US" dirty="0">
                <a:hlinkClick r:id="rId3"/>
              </a:rPr>
              <a:t>https://www.toolbox-hse.total.com/fr/one-maestro</a:t>
            </a:r>
            <a:endParaRPr lang="en-US" dirty="0"/>
          </a:p>
          <a:p>
            <a:endParaRPr lang="fr-FR" dirty="0"/>
          </a:p>
          <a:p>
            <a:endParaRPr lang="fr-FR" dirty="0"/>
          </a:p>
          <a:p>
            <a:r>
              <a:rPr lang="fr-FR" dirty="0"/>
              <a:t>REFLEX: référentiel des textes normatifs Groupe: </a:t>
            </a:r>
            <a:r>
              <a:rPr lang="fr-FR" dirty="0">
                <a:hlinkClick r:id="rId4"/>
              </a:rPr>
              <a:t>https://reflex.sinequa.corp.local/</a:t>
            </a:r>
            <a:endParaRPr lang="fr-FR" dirty="0"/>
          </a:p>
          <a:p>
            <a:endParaRPr lang="fr-FR" dirty="0"/>
          </a:p>
          <a:p>
            <a:endParaRPr lang="fr-FR" dirty="0"/>
          </a:p>
          <a:p>
            <a:r>
              <a:rPr lang="fr-FR" dirty="0"/>
              <a:t>M&amp;S Référentiel Branche : </a:t>
            </a:r>
            <a:r>
              <a:rPr lang="fr-FR" dirty="0">
                <a:hlinkClick r:id="rId5"/>
              </a:rPr>
              <a:t>http://crescendo4all.rm.corp.local/sites/Ref_MS/Pages/Home.aspx</a:t>
            </a:r>
            <a:endParaRPr lang="fr-FR" dirty="0"/>
          </a:p>
          <a:p>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en-US" sz="1000" dirty="0">
                <a:latin typeface="+mj-lt"/>
              </a:rPr>
              <a:t>7</a:t>
            </a:r>
          </a:p>
        </p:txBody>
      </p:sp>
      <p:pic>
        <p:nvPicPr>
          <p:cNvPr id="7" name="Picture 2"/>
          <p:cNvPicPr>
            <a:picLocks noChangeAspect="1" noChangeArrowheads="1"/>
          </p:cNvPicPr>
          <p:nvPr/>
        </p:nvPicPr>
        <p:blipFill>
          <a:blip r:embed="rId7"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21088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6041913" cy="5256584"/>
          </a:xfrm>
          <a:solidFill>
            <a:schemeClr val="bg1">
              <a:alpha val="40000"/>
            </a:schemeClr>
          </a:solidFill>
        </p:spPr>
        <p:txBody>
          <a:bodyPr anchor="t"/>
          <a:lstStyle/>
          <a:p>
            <a:pPr algn="just">
              <a:lnSpc>
                <a:spcPct val="100000"/>
              </a:lnSpc>
              <a:spcBef>
                <a:spcPts val="600"/>
              </a:spcBef>
              <a:spcAft>
                <a:spcPts val="600"/>
              </a:spcAft>
            </a:pPr>
            <a:r>
              <a:rPr lang="fr-FR" b="1" dirty="0"/>
              <a:t>Objet</a:t>
            </a:r>
            <a:r>
              <a:rPr lang="en-GB" b="1" dirty="0"/>
              <a:t>: </a:t>
            </a:r>
            <a:r>
              <a:rPr lang="fr-FR" dirty="0"/>
              <a:t>La présente règle définit les exigences HSE minimales à respecter pour la gestion des risques liés aux installations de stockage de liquides inflammables et combustibles (« produits ») suivantes :</a:t>
            </a:r>
          </a:p>
          <a:p>
            <a:pPr marL="540000" lvl="1" indent="-216000" algn="just">
              <a:buFont typeface="Arial" panose="020B0604020202020204" pitchFamily="34" charset="0"/>
              <a:buChar char="•"/>
            </a:pPr>
            <a:r>
              <a:rPr lang="fr-FR" sz="1200" dirty="0">
                <a:latin typeface="+mj-lt"/>
              </a:rPr>
              <a:t>pétrole brut, condensats, coupes pétrolières intermédiaires de raffinage ;</a:t>
            </a:r>
          </a:p>
          <a:p>
            <a:pPr marL="540000" lvl="1" indent="-216000" algn="just">
              <a:buFont typeface="Arial" panose="020B0604020202020204" pitchFamily="34" charset="0"/>
              <a:buChar char="•"/>
            </a:pPr>
            <a:r>
              <a:rPr lang="fr-FR" sz="1200" dirty="0">
                <a:latin typeface="+mj-lt"/>
              </a:rPr>
              <a:t>carburants et combustibles (essences, kérosène, diesel, fiouls, etc.) ;</a:t>
            </a:r>
          </a:p>
          <a:p>
            <a:pPr marL="540000" lvl="1" indent="-216000" algn="just">
              <a:buFont typeface="Arial" panose="020B0604020202020204" pitchFamily="34" charset="0"/>
              <a:buChar char="•"/>
            </a:pPr>
            <a:r>
              <a:rPr lang="fr-FR" sz="1200" dirty="0">
                <a:latin typeface="+mj-lt"/>
              </a:rPr>
              <a:t>solvants purs, en mélange ou </a:t>
            </a:r>
            <a:r>
              <a:rPr lang="fr-FR" sz="1200" dirty="0" err="1">
                <a:latin typeface="+mj-lt"/>
              </a:rPr>
              <a:t>additivés</a:t>
            </a:r>
            <a:r>
              <a:rPr lang="fr-FR" sz="1200" dirty="0">
                <a:latin typeface="+mj-lt"/>
              </a:rPr>
              <a:t>, et fluides spéciaux pétroliers ;</a:t>
            </a:r>
          </a:p>
          <a:p>
            <a:pPr marL="540000" lvl="1" indent="-216000" algn="just">
              <a:buFont typeface="Arial" panose="020B0604020202020204" pitchFamily="34" charset="0"/>
              <a:buChar char="•"/>
            </a:pPr>
            <a:r>
              <a:rPr lang="fr-FR" sz="1200" dirty="0">
                <a:latin typeface="+mj-lt"/>
              </a:rPr>
              <a:t>éthanol, ou autres composants des biocarburants ;</a:t>
            </a:r>
          </a:p>
          <a:p>
            <a:pPr marL="540000" lvl="1" indent="-216000" algn="just">
              <a:buFont typeface="Arial" panose="020B0604020202020204" pitchFamily="34" charset="0"/>
              <a:buChar char="•"/>
            </a:pPr>
            <a:r>
              <a:rPr lang="fr-FR" sz="1200" dirty="0">
                <a:latin typeface="+mj-lt"/>
              </a:rPr>
              <a:t>autres produits pétroliers (bitumes, lubrifiants, etc.).</a:t>
            </a:r>
          </a:p>
          <a:p>
            <a:pPr algn="just">
              <a:spcBef>
                <a:spcPts val="1200"/>
              </a:spcBef>
            </a:pPr>
            <a:r>
              <a:rPr lang="fr-FR" b="1" dirty="0"/>
              <a:t>Champ d’application</a:t>
            </a:r>
            <a:r>
              <a:rPr lang="en-GB" b="1" dirty="0"/>
              <a:t>: </a:t>
            </a:r>
            <a:r>
              <a:rPr lang="en-GB" dirty="0"/>
              <a:t>Applicable</a:t>
            </a:r>
            <a:r>
              <a:rPr lang="en-US" dirty="0"/>
              <a:t> par </a:t>
            </a:r>
            <a:r>
              <a:rPr lang="en-US" dirty="0" err="1"/>
              <a:t>toutes</a:t>
            </a:r>
            <a:r>
              <a:rPr lang="en-US" dirty="0"/>
              <a:t> les </a:t>
            </a:r>
            <a:r>
              <a:rPr lang="en-US" dirty="0" err="1"/>
              <a:t>entités</a:t>
            </a:r>
            <a:r>
              <a:rPr lang="en-US" dirty="0"/>
              <a:t> et </a:t>
            </a:r>
            <a:r>
              <a:rPr lang="en-US" dirty="0" err="1"/>
              <a:t>filiales</a:t>
            </a:r>
            <a:r>
              <a:rPr lang="en-US" dirty="0"/>
              <a:t> M&amp;S</a:t>
            </a:r>
          </a:p>
          <a:p>
            <a:pPr marL="324000" indent="0" algn="just">
              <a:buNone/>
            </a:pPr>
            <a:r>
              <a:rPr lang="fr-FR" sz="1200" dirty="0"/>
              <a:t>Cette règle concerne les installations constituées de réservoirs aériens situés dans des sites :</a:t>
            </a:r>
          </a:p>
          <a:p>
            <a:pPr marL="540000" lvl="1" indent="-216000" algn="just">
              <a:buFont typeface="Arial" panose="020B0604020202020204" pitchFamily="34" charset="0"/>
              <a:buChar char="•"/>
            </a:pPr>
            <a:r>
              <a:rPr lang="fr-FR" sz="1200" dirty="0">
                <a:latin typeface="+mj-lt"/>
              </a:rPr>
              <a:t>totalisant &gt; 500 m3 de produits stockés ; ou</a:t>
            </a:r>
          </a:p>
          <a:p>
            <a:pPr marL="540000" lvl="1" indent="-216000" algn="just">
              <a:buFont typeface="Arial" panose="020B0604020202020204" pitchFamily="34" charset="0"/>
              <a:buChar char="•"/>
            </a:pPr>
            <a:r>
              <a:rPr lang="fr-FR" sz="1200" dirty="0">
                <a:latin typeface="+mj-lt"/>
              </a:rPr>
              <a:t>contenant au moins un réservoir aérien de stockage de produit de Classe I au sens de NFPA 30 (point éclair inférieur à 37,8 °C) de capacité unitaire supérieure à 100 m3.</a:t>
            </a:r>
          </a:p>
          <a:p>
            <a:pPr marL="324000" indent="0" algn="just">
              <a:buNone/>
            </a:pPr>
            <a:r>
              <a:rPr lang="fr-FR" sz="1200" dirty="0"/>
              <a:t>Cette règle ne s’applique pas aux stockages :</a:t>
            </a:r>
          </a:p>
          <a:p>
            <a:pPr marL="540000" indent="-216000" algn="just">
              <a:buFont typeface="Arial" panose="020B0604020202020204" pitchFamily="34" charset="0"/>
              <a:buChar char="•"/>
            </a:pPr>
            <a:r>
              <a:rPr lang="fr-FR" sz="1200" dirty="0"/>
              <a:t>d’hydrocarbures sous forme liquéfiée ou réfrigérés (ex. : GPL, GNL) qui font l’objet d’une autre règle dédiée ;</a:t>
            </a:r>
          </a:p>
          <a:p>
            <a:pPr marL="540000" indent="-216000" algn="just">
              <a:buFont typeface="Arial" panose="020B0604020202020204" pitchFamily="34" charset="0"/>
              <a:buChar char="•"/>
            </a:pPr>
            <a:r>
              <a:rPr lang="fr-FR" sz="1200" dirty="0"/>
              <a:t>dans des capacités intégrées au sein des unités de production ;</a:t>
            </a:r>
          </a:p>
          <a:p>
            <a:pPr marL="540000" indent="-216000" algn="just">
              <a:buFont typeface="Arial" panose="020B0604020202020204" pitchFamily="34" charset="0"/>
              <a:buChar char="•"/>
            </a:pPr>
            <a:r>
              <a:rPr lang="fr-FR" sz="1200" dirty="0"/>
              <a:t>en réservoirs mobiles (ex. : camions, wagons, grands récipients vrac) ; </a:t>
            </a:r>
          </a:p>
          <a:p>
            <a:pPr marL="540000" indent="-216000" algn="just">
              <a:buFont typeface="Arial" panose="020B0604020202020204" pitchFamily="34" charset="0"/>
              <a:buChar char="•"/>
            </a:pPr>
            <a:r>
              <a:rPr lang="fr-FR" sz="1200" dirty="0"/>
              <a:t>en réservoirs enterrés </a:t>
            </a:r>
          </a:p>
          <a:p>
            <a:pPr marL="540000" indent="-216000" algn="just">
              <a:buFont typeface="Arial" panose="020B0604020202020204" pitchFamily="34" charset="0"/>
              <a:buChar char="•"/>
            </a:pPr>
            <a:r>
              <a:rPr lang="fr-FR" sz="1200" dirty="0"/>
              <a:t>en stations-services ;</a:t>
            </a:r>
          </a:p>
          <a:p>
            <a:pPr marL="540000" indent="-216000" algn="just">
              <a:buFont typeface="Arial" panose="020B0604020202020204" pitchFamily="34" charset="0"/>
              <a:buChar char="•"/>
            </a:pPr>
            <a:r>
              <a:rPr lang="fr-FR" sz="1200" dirty="0"/>
              <a:t>en réservoirs aériens de capacité &lt; 5 m3.</a:t>
            </a:r>
          </a:p>
        </p:txBody>
      </p:sp>
    </p:spTree>
    <p:extLst>
      <p:ext uri="{BB962C8B-B14F-4D97-AF65-F5344CB8AC3E}">
        <p14:creationId xmlns:p14="http://schemas.microsoft.com/office/powerpoint/2010/main" val="236026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spcBef>
                <a:spcPts val="1200"/>
              </a:spcBef>
            </a:pPr>
            <a:r>
              <a:rPr lang="fr-FR" b="1" dirty="0"/>
              <a:t>Remplace: </a:t>
            </a:r>
            <a:endParaRPr lang="en-GB" dirty="0">
              <a:latin typeface="+mj-lt"/>
              <a:ea typeface="+mj-lt"/>
              <a:cs typeface="+mj-lt"/>
            </a:endParaRPr>
          </a:p>
          <a:p>
            <a:pPr marL="540000" lvl="1" indent="-216000" algn="l" rtl="0">
              <a:spcBef>
                <a:spcPts val="300"/>
              </a:spcBef>
              <a:spcAft>
                <a:spcPts val="300"/>
              </a:spcAft>
              <a:buFont typeface="Arial" panose="020B0604020202020204" pitchFamily="34" charset="0"/>
              <a:buChar char="•"/>
              <a:defRPr/>
            </a:pPr>
            <a:r>
              <a:rPr lang="fr-FR" sz="1400" kern="1200" dirty="0">
                <a:solidFill>
                  <a:prstClr val="black"/>
                </a:solidFill>
                <a:latin typeface="+mj-lt"/>
                <a:ea typeface="+mn-ea"/>
                <a:cs typeface="+mn-cs"/>
              </a:rPr>
              <a:t>REG-GR-SEC-029   </a:t>
            </a:r>
            <a:r>
              <a:rPr lang="fr-FR" sz="1400" dirty="0">
                <a:solidFill>
                  <a:schemeClr val="tx1"/>
                </a:solidFill>
                <a:latin typeface="+mj-lt"/>
              </a:rPr>
              <a:t>REX majeur – Prévention des débordements de bacs</a:t>
            </a:r>
          </a:p>
          <a:p>
            <a:pPr marL="540000" lvl="1" indent="-216000" algn="l" rtl="0">
              <a:spcBef>
                <a:spcPts val="300"/>
              </a:spcBef>
              <a:spcAft>
                <a:spcPts val="300"/>
              </a:spcAft>
              <a:buFont typeface="Arial" panose="020B0604020202020204" pitchFamily="34" charset="0"/>
              <a:buChar char="•"/>
              <a:defRPr/>
            </a:pPr>
            <a:r>
              <a:rPr lang="fr-FR" sz="1400" kern="1200" dirty="0">
                <a:solidFill>
                  <a:prstClr val="black"/>
                </a:solidFill>
                <a:latin typeface="+mj-lt"/>
                <a:ea typeface="+mn-ea"/>
                <a:cs typeface="+mn-cs"/>
              </a:rPr>
              <a:t>REG-GR-SEC-028   </a:t>
            </a:r>
            <a:r>
              <a:rPr lang="fr-FR" sz="1400" dirty="0">
                <a:solidFill>
                  <a:schemeClr val="tx1"/>
                </a:solidFill>
                <a:latin typeface="+mj-lt"/>
              </a:rPr>
              <a:t>REX majeur – Foudroiement de bac</a:t>
            </a:r>
          </a:p>
          <a:p>
            <a:pPr marL="540000" lvl="1" indent="-216000" algn="l" rtl="0">
              <a:spcBef>
                <a:spcPts val="300"/>
              </a:spcBef>
              <a:spcAft>
                <a:spcPts val="300"/>
              </a:spcAft>
              <a:buFont typeface="Arial" panose="020B0604020202020204" pitchFamily="34" charset="0"/>
              <a:buChar char="•"/>
              <a:defRPr/>
            </a:pPr>
            <a:r>
              <a:rPr lang="en-US" sz="1400" kern="1200" dirty="0">
                <a:solidFill>
                  <a:prstClr val="black"/>
                </a:solidFill>
                <a:latin typeface="+mj-lt"/>
                <a:ea typeface="+mn-ea"/>
                <a:cs typeface="+mn-cs"/>
              </a:rPr>
              <a:t>CR-MS-HSE-332   </a:t>
            </a:r>
            <a:r>
              <a:rPr lang="fr-FR" sz="1400" kern="1200" dirty="0">
                <a:solidFill>
                  <a:prstClr val="black"/>
                </a:solidFill>
                <a:latin typeface="+mj-lt"/>
                <a:ea typeface="+mn-ea"/>
                <a:cs typeface="+mn-cs"/>
              </a:rPr>
              <a:t>Processus de prévention des débordements</a:t>
            </a:r>
          </a:p>
          <a:p>
            <a:pPr marL="540000" lvl="1" indent="-216000" algn="l" rtl="0">
              <a:spcBef>
                <a:spcPts val="300"/>
              </a:spcBef>
              <a:spcAft>
                <a:spcPts val="1200"/>
              </a:spcAft>
              <a:buFont typeface="Arial" panose="020B0604020202020204" pitchFamily="34" charset="0"/>
              <a:buChar char="•"/>
              <a:defRPr/>
            </a:pPr>
            <a:r>
              <a:rPr lang="en-US" sz="1400" kern="1200" dirty="0">
                <a:solidFill>
                  <a:prstClr val="black"/>
                </a:solidFill>
                <a:latin typeface="+mj-lt"/>
                <a:ea typeface="+mn-ea"/>
                <a:cs typeface="+mn-cs"/>
              </a:rPr>
              <a:t>CR-MS-HSE-352   </a:t>
            </a:r>
            <a:r>
              <a:rPr lang="en-US" sz="1400" kern="1200" dirty="0" err="1">
                <a:solidFill>
                  <a:prstClr val="black"/>
                </a:solidFill>
                <a:latin typeface="+mj-lt"/>
                <a:ea typeface="+mn-ea"/>
                <a:cs typeface="+mn-cs"/>
              </a:rPr>
              <a:t>Risque</a:t>
            </a:r>
            <a:r>
              <a:rPr lang="en-US" sz="1400" kern="1200" dirty="0">
                <a:solidFill>
                  <a:prstClr val="black"/>
                </a:solidFill>
                <a:latin typeface="+mj-lt"/>
                <a:ea typeface="+mn-ea"/>
                <a:cs typeface="+mn-cs"/>
              </a:rPr>
              <a:t> </a:t>
            </a:r>
            <a:r>
              <a:rPr lang="en-US" sz="1400" kern="1200" dirty="0" err="1">
                <a:solidFill>
                  <a:prstClr val="black"/>
                </a:solidFill>
                <a:latin typeface="+mj-lt"/>
                <a:ea typeface="+mn-ea"/>
                <a:cs typeface="+mn-cs"/>
              </a:rPr>
              <a:t>foudre</a:t>
            </a:r>
            <a:endParaRPr lang="en-US" sz="1400" kern="1200" dirty="0">
              <a:solidFill>
                <a:prstClr val="black"/>
              </a:solidFill>
              <a:latin typeface="Calibri"/>
              <a:ea typeface="+mn-ea"/>
              <a:cs typeface="+mn-cs"/>
            </a:endParaRPr>
          </a:p>
          <a:p>
            <a:pPr algn="l">
              <a:spcBef>
                <a:spcPts val="300"/>
              </a:spcBef>
              <a:spcAft>
                <a:spcPts val="1200"/>
              </a:spcAft>
            </a:pPr>
            <a:r>
              <a:rPr lang="fr-FR" b="1" dirty="0"/>
              <a:t>Date de publication dans REFLEX: </a:t>
            </a:r>
            <a:r>
              <a:rPr lang="fr-FR" dirty="0"/>
              <a:t>30/09/2019</a:t>
            </a:r>
          </a:p>
          <a:p>
            <a:pPr>
              <a:spcAft>
                <a:spcPts val="600"/>
              </a:spcAft>
            </a:pPr>
            <a:r>
              <a:rPr lang="fr-FR" b="1" dirty="0"/>
              <a:t>Date d’application: </a:t>
            </a:r>
            <a:r>
              <a:rPr lang="fr-FR" dirty="0"/>
              <a:t>6 mois après publication, sauf pour :</a:t>
            </a:r>
          </a:p>
          <a:p>
            <a:pPr marL="540000" lvl="0" indent="-216000">
              <a:buFont typeface="Arial" panose="020B0604020202020204" pitchFamily="34" charset="0"/>
              <a:buChar char="•"/>
            </a:pPr>
            <a:r>
              <a:rPr lang="fr-FR" sz="1400" dirty="0"/>
              <a:t>les exigences qui requièrent des travaux sur réservoirs, à réaliser lors de la prochaine inspection interne ; </a:t>
            </a:r>
          </a:p>
          <a:p>
            <a:pPr marL="540000" lvl="0" indent="-216000">
              <a:buFont typeface="Arial" panose="020B0604020202020204" pitchFamily="34" charset="0"/>
              <a:buChar char="•"/>
            </a:pPr>
            <a:r>
              <a:rPr lang="fr-FR" sz="1400" dirty="0"/>
              <a:t>2 ans pour la protection contre l’échauffement des pompes.</a:t>
            </a:r>
          </a:p>
          <a:p>
            <a:pPr marL="0" indent="0" algn="l">
              <a:spcBef>
                <a:spcPts val="300"/>
              </a:spcBef>
              <a:spcAft>
                <a:spcPts val="600"/>
              </a:spcAft>
              <a:buNone/>
            </a:pPr>
            <a:endParaRPr lang="fr-FR" dirty="0"/>
          </a:p>
        </p:txBody>
      </p:sp>
    </p:spTree>
    <p:extLst>
      <p:ext uri="{BB962C8B-B14F-4D97-AF65-F5344CB8AC3E}">
        <p14:creationId xmlns:p14="http://schemas.microsoft.com/office/powerpoint/2010/main" val="23360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Types de réservoirs autorisés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3.1.1 : Code de construction des réservoirs</a:t>
            </a:r>
          </a:p>
          <a:p>
            <a:pPr marL="0" indent="0" algn="just">
              <a:spcBef>
                <a:spcPts val="600"/>
              </a:spcBef>
              <a:spcAft>
                <a:spcPts val="600"/>
              </a:spcAft>
            </a:pPr>
            <a:r>
              <a:rPr lang="fr-FR" sz="1600" b="0" dirty="0">
                <a:solidFill>
                  <a:schemeClr val="tx1"/>
                </a:solidFill>
              </a:rPr>
              <a:t>Les réservoirs sont construits conformément à un code professionnel ou une norme reconnus par la réglementation locale applicable.</a:t>
            </a:r>
          </a:p>
          <a:p>
            <a:pPr marL="0" indent="0" algn="just">
              <a:spcBef>
                <a:spcPts val="600"/>
              </a:spcBef>
              <a:spcAft>
                <a:spcPts val="600"/>
              </a:spcAft>
            </a:pPr>
            <a:r>
              <a:rPr lang="fr-FR" sz="1600" b="0" dirty="0">
                <a:solidFill>
                  <a:schemeClr val="tx1"/>
                </a:solidFill>
              </a:rPr>
              <a:t>Les dossiers des réservoirs et des rétentions associées, sont disponibles.</a:t>
            </a:r>
          </a:p>
          <a:p>
            <a:pPr marL="0" indent="0" algn="just">
              <a:spcBef>
                <a:spcPts val="600"/>
              </a:spcBef>
              <a:spcAft>
                <a:spcPts val="600"/>
              </a:spcAft>
            </a:pPr>
            <a:r>
              <a:rPr lang="fr-FR" sz="1600" b="0" dirty="0">
                <a:solidFill>
                  <a:schemeClr val="accent6">
                    <a:lumMod val="75000"/>
                  </a:schemeClr>
                </a:solidFill>
              </a:rPr>
              <a:t>Travail documentaire à réaliser pour les anciens sites où certaines données seraient manquantes</a:t>
            </a:r>
            <a:endParaRPr lang="fr-FR" sz="1600" b="0" i="1" dirty="0">
              <a:solidFill>
                <a:schemeClr val="accent6">
                  <a:lumMod val="75000"/>
                </a:schemeClr>
              </a:solidFill>
            </a:endParaRP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a:solidFill>
                  <a:schemeClr val="tx1"/>
                </a:solidFill>
              </a:rPr>
              <a:t>Exigence 3.1.2 : Classification des réservoirs suivant les produits</a:t>
            </a:r>
            <a:endParaRPr lang="fr-FR" sz="1800" dirty="0">
              <a:solidFill>
                <a:schemeClr val="tx1"/>
              </a:solidFill>
              <a:cs typeface="Calibri"/>
            </a:endParaRPr>
          </a:p>
          <a:p>
            <a:pPr marL="0" indent="0" algn="just">
              <a:spcBef>
                <a:spcPts val="600"/>
              </a:spcBef>
              <a:spcAft>
                <a:spcPts val="600"/>
              </a:spcAft>
            </a:pPr>
            <a:r>
              <a:rPr lang="fr-FR" sz="1600" b="0" dirty="0">
                <a:solidFill>
                  <a:schemeClr val="tx1"/>
                </a:solidFill>
              </a:rPr>
              <a:t>Les réservoirs sont identifiés et marqués en fonction des produits qu’ils contiennent.</a:t>
            </a:r>
          </a:p>
          <a:p>
            <a:pPr marL="0" indent="0" algn="just">
              <a:spcBef>
                <a:spcPts val="600"/>
              </a:spcBef>
              <a:spcAft>
                <a:spcPts val="600"/>
              </a:spcAft>
            </a:pPr>
            <a:r>
              <a:rPr lang="fr-FR" sz="1600" b="0" dirty="0">
                <a:solidFill>
                  <a:schemeClr val="tx1"/>
                </a:solidFill>
              </a:rPr>
              <a:t>Dans le cas de stockage de produits différents dans une cuvette de rétention commune, il est tenu compte de la classification et donc des risques potentiels liés à l’épandage d’un ou plusieurs de ces produits.</a:t>
            </a:r>
          </a:p>
          <a:p>
            <a:pPr mar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3.2.1 : Protection contre les montées en pression et les dépressions </a:t>
            </a:r>
          </a:p>
          <a:p>
            <a:pPr marL="0" indent="0" algn="just">
              <a:spcBef>
                <a:spcPts val="600"/>
              </a:spcBef>
              <a:spcAft>
                <a:spcPts val="600"/>
              </a:spcAft>
            </a:pPr>
            <a:r>
              <a:rPr lang="fr-FR" sz="1600" b="0" dirty="0">
                <a:solidFill>
                  <a:schemeClr val="tx1"/>
                </a:solidFill>
              </a:rPr>
              <a:t>Les réservoirs sont protégés contre les montées en pression et les dépressions liées aux conditions d’exploitation.</a:t>
            </a:r>
          </a:p>
          <a:p>
            <a:pPr marL="0" indent="0" algn="just">
              <a:spcBef>
                <a:spcPts val="600"/>
              </a:spcBef>
              <a:spcAft>
                <a:spcPts val="600"/>
              </a:spcAft>
            </a:pPr>
            <a:r>
              <a:rPr lang="fr-FR" sz="1600" b="0" dirty="0">
                <a:solidFill>
                  <a:schemeClr val="tx1"/>
                </a:solidFill>
              </a:rPr>
              <a:t>Les réservoirs verticaux à toit fixe peuvent subir une augmentation de pression progressive liée à un feu de rétention, sans générer une rupture de la liaison robe-fond.</a:t>
            </a:r>
          </a:p>
          <a:p>
            <a:pPr marL="0" lvl="0" indent="0" algn="l">
              <a:spcBef>
                <a:spcPts val="600"/>
              </a:spcBef>
              <a:spcAft>
                <a:spcPts val="600"/>
              </a:spcAft>
            </a:pPr>
            <a:r>
              <a:rPr lang="fr-FR" sz="1600" b="0" dirty="0">
                <a:solidFill>
                  <a:srgbClr val="00B050"/>
                </a:solidFill>
              </a:rPr>
              <a:t>Pas d’impact</a:t>
            </a:r>
          </a:p>
          <a:p>
            <a:pPr marL="0" indent="0" algn="l">
              <a:spcBef>
                <a:spcPts val="600"/>
              </a:spcBef>
              <a:spcAft>
                <a:spcPts val="600"/>
              </a:spcAft>
            </a:pPr>
            <a:endParaRPr lang="fr-FR" sz="800" u="sng" dirty="0">
              <a:solidFill>
                <a:schemeClr val="tx1"/>
              </a:solidFill>
            </a:endParaRPr>
          </a:p>
          <a:p>
            <a:pPr marL="0" indent="0" algn="l">
              <a:spcAft>
                <a:spcPts val="1200"/>
              </a:spcAft>
            </a:pPr>
            <a:r>
              <a:rPr lang="fr-FR" sz="1800" dirty="0">
                <a:solidFill>
                  <a:schemeClr val="tx1"/>
                </a:solidFill>
              </a:rPr>
              <a:t>Exigence 3.2.2 : Niveaux et alarmes </a:t>
            </a:r>
            <a:endParaRPr lang="fr-FR" sz="1800" dirty="0">
              <a:solidFill>
                <a:schemeClr val="tx1"/>
              </a:solidFill>
              <a:cs typeface="Calibri"/>
            </a:endParaRPr>
          </a:p>
          <a:p>
            <a:pPr marL="0" indent="0" algn="just"/>
            <a:r>
              <a:rPr lang="fr-FR" sz="1600" b="0" dirty="0">
                <a:solidFill>
                  <a:schemeClr val="tx1"/>
                </a:solidFill>
              </a:rPr>
              <a:t>Pour tout réservoir de produits de Classe I ou Classe II, d’une capacité &gt; 100 m3, les niveaux suivants sont définis et documentés :</a:t>
            </a:r>
          </a:p>
          <a:p>
            <a:pPr marL="285750" lvl="4" indent="-285750" algn="l">
              <a:spcAft>
                <a:spcPts val="600"/>
              </a:spcAft>
              <a:buFont typeface="Wingdings" panose="05000000000000000000" pitchFamily="2" charset="2"/>
              <a:buChar char="q"/>
              <a:defRPr/>
            </a:pPr>
            <a:r>
              <a:rPr lang="fr-FR" sz="1600" dirty="0">
                <a:solidFill>
                  <a:schemeClr val="tx1"/>
                </a:solidFill>
                <a:latin typeface="Calibri"/>
              </a:rPr>
              <a:t>Niveau Haut Critique ; </a:t>
            </a:r>
          </a:p>
          <a:p>
            <a:pPr marL="285750" lvl="4" indent="-285750" algn="l">
              <a:spcAft>
                <a:spcPts val="600"/>
              </a:spcAft>
              <a:buFont typeface="Wingdings" panose="05000000000000000000" pitchFamily="2" charset="2"/>
              <a:buChar char="q"/>
              <a:defRPr/>
            </a:pPr>
            <a:r>
              <a:rPr lang="fr-FR" sz="1600" dirty="0">
                <a:solidFill>
                  <a:schemeClr val="tx1"/>
                </a:solidFill>
                <a:latin typeface="Calibri"/>
              </a:rPr>
              <a:t>Niveau Très Haut ;</a:t>
            </a:r>
          </a:p>
          <a:p>
            <a:pPr marL="285750" lvl="4" indent="-285750" algn="l">
              <a:spcAft>
                <a:spcPts val="600"/>
              </a:spcAft>
              <a:buFont typeface="Wingdings" panose="05000000000000000000" pitchFamily="2" charset="2"/>
              <a:buChar char="q"/>
              <a:defRPr/>
            </a:pPr>
            <a:r>
              <a:rPr lang="fr-FR" sz="1600" dirty="0">
                <a:solidFill>
                  <a:schemeClr val="tx1"/>
                </a:solidFill>
                <a:latin typeface="Calibri"/>
              </a:rPr>
              <a:t>Niveau Haut ;</a:t>
            </a:r>
          </a:p>
          <a:p>
            <a:pPr marL="285750" lvl="4" indent="-285750" algn="l">
              <a:spcAft>
                <a:spcPts val="600"/>
              </a:spcAft>
              <a:buFont typeface="Wingdings" panose="05000000000000000000" pitchFamily="2" charset="2"/>
              <a:buChar char="q"/>
              <a:defRPr/>
            </a:pPr>
            <a:r>
              <a:rPr lang="fr-FR" sz="1600" dirty="0">
                <a:solidFill>
                  <a:schemeClr val="tx1"/>
                </a:solidFill>
                <a:latin typeface="Calibri"/>
              </a:rPr>
              <a:t>Niveau Maximum d’Exploitation.</a:t>
            </a:r>
          </a:p>
          <a:p>
            <a:pPr marL="0" indent="0" algn="just">
              <a:spcBef>
                <a:spcPts val="600"/>
              </a:spcBef>
              <a:spcAft>
                <a:spcPts val="600"/>
              </a:spcAft>
            </a:pPr>
            <a:r>
              <a:rPr lang="fr-FR" sz="1600" b="0" dirty="0">
                <a:solidFill>
                  <a:schemeClr val="tx1"/>
                </a:solidFill>
              </a:rPr>
              <a:t>Le Niveau Très Haut génère une alarme. Pour un liquide inflammable, le Niveau Haut génère également une alarme.</a:t>
            </a:r>
          </a:p>
          <a:p>
            <a:pPr marL="0" indent="0" algn="just">
              <a:spcBef>
                <a:spcPts val="600"/>
              </a:spcBef>
              <a:spcAft>
                <a:spcPts val="600"/>
              </a:spcAft>
            </a:pPr>
            <a:r>
              <a:rPr lang="fr-FR" sz="1600" b="0" dirty="0">
                <a:solidFill>
                  <a:schemeClr val="tx1"/>
                </a:solidFill>
              </a:rPr>
              <a:t>Toute activation de ces alarmes pendant l’exploitation est enregistrée.</a:t>
            </a:r>
          </a:p>
          <a:p>
            <a:pPr marL="0" indent="0" algn="just">
              <a:spcBef>
                <a:spcPts val="600"/>
              </a:spcBef>
              <a:spcAft>
                <a:spcPts val="600"/>
              </a:spcAft>
            </a:pPr>
            <a:r>
              <a:rPr lang="fr-FR" sz="1600" b="0" dirty="0">
                <a:solidFill>
                  <a:schemeClr val="tx1"/>
                </a:solidFill>
              </a:rPr>
              <a:t>Le Niveau Maximum d’Exploitation est toujours inférieur au Niveau Haut. L’utilisation des alarmes de Niveau Haut ou Très Haut pour la gestion et le suivi du remplissage courant des réservoirs de stockage n’est pas autorisée.</a:t>
            </a:r>
          </a:p>
          <a:p>
            <a:pPr marL="0" lv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80225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3.2.3 : Protection contre les débordements</a:t>
            </a:r>
          </a:p>
          <a:p>
            <a:pPr marL="0" indent="0" algn="just">
              <a:spcBef>
                <a:spcPts val="600"/>
              </a:spcBef>
              <a:spcAft>
                <a:spcPts val="600"/>
              </a:spcAft>
            </a:pPr>
            <a:r>
              <a:rPr lang="fr-FR" sz="1600" b="0" dirty="0">
                <a:solidFill>
                  <a:schemeClr val="tx1"/>
                </a:solidFill>
              </a:rPr>
              <a:t>Tout réservoir de liquide inflammable qui est rempli à partir de pipelines, de navires/barges ou de wagons citernes est équipé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d’un jaugeur automatique (</a:t>
            </a:r>
            <a:r>
              <a:rPr lang="fr-FR" sz="1600" dirty="0" err="1">
                <a:solidFill>
                  <a:schemeClr val="tx1"/>
                </a:solidFill>
                <a:latin typeface="Calibri"/>
              </a:rPr>
              <a:t>Automatic</a:t>
            </a:r>
            <a:r>
              <a:rPr lang="fr-FR" sz="1600" dirty="0">
                <a:solidFill>
                  <a:schemeClr val="tx1"/>
                </a:solidFill>
                <a:latin typeface="Calibri"/>
              </a:rPr>
              <a:t> Tank Gauge : ATG) qui mesure en continu le niveau de produit dans le réservoir ; et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d’un système de prévention des débordements automatique (</a:t>
            </a:r>
            <a:r>
              <a:rPr lang="fr-FR" sz="1600" dirty="0" err="1">
                <a:solidFill>
                  <a:schemeClr val="tx1"/>
                </a:solidFill>
                <a:latin typeface="Calibri"/>
              </a:rPr>
              <a:t>Automatic</a:t>
            </a:r>
            <a:r>
              <a:rPr lang="fr-FR" sz="1600" dirty="0">
                <a:solidFill>
                  <a:schemeClr val="tx1"/>
                </a:solidFill>
                <a:latin typeface="Calibri"/>
              </a:rPr>
              <a:t> </a:t>
            </a:r>
            <a:r>
              <a:rPr lang="fr-FR" sz="1600" dirty="0" err="1">
                <a:solidFill>
                  <a:schemeClr val="tx1"/>
                </a:solidFill>
                <a:latin typeface="Calibri"/>
              </a:rPr>
              <a:t>Overfill</a:t>
            </a:r>
            <a:r>
              <a:rPr lang="fr-FR" sz="1600" dirty="0">
                <a:solidFill>
                  <a:schemeClr val="tx1"/>
                </a:solidFill>
                <a:latin typeface="Calibri"/>
              </a:rPr>
              <a:t> </a:t>
            </a:r>
            <a:r>
              <a:rPr lang="fr-FR" sz="1600" dirty="0" err="1">
                <a:solidFill>
                  <a:schemeClr val="tx1"/>
                </a:solidFill>
                <a:latin typeface="Calibri"/>
              </a:rPr>
              <a:t>Prevention</a:t>
            </a:r>
            <a:r>
              <a:rPr lang="fr-FR" sz="1600" dirty="0">
                <a:solidFill>
                  <a:schemeClr val="tx1"/>
                </a:solidFill>
                <a:latin typeface="Calibri"/>
              </a:rPr>
              <a:t> System : AOPS), </a:t>
            </a:r>
          </a:p>
          <a:p>
            <a:pPr marL="720000" indent="0" algn="just">
              <a:spcBef>
                <a:spcPts val="600"/>
              </a:spcBef>
              <a:spcAft>
                <a:spcPts val="600"/>
              </a:spcAft>
            </a:pPr>
            <a:r>
              <a:rPr lang="fr-FR" sz="1600" b="0" dirty="0">
                <a:solidFill>
                  <a:schemeClr val="tx1"/>
                </a:solidFill>
              </a:rPr>
              <a:t>-	L’</a:t>
            </a:r>
            <a:r>
              <a:rPr lang="fr-FR" sz="1600" b="0" i="1" dirty="0">
                <a:solidFill>
                  <a:schemeClr val="tx1"/>
                </a:solidFill>
              </a:rPr>
              <a:t>AOPS</a:t>
            </a:r>
            <a:r>
              <a:rPr lang="fr-FR" sz="1600" b="0" dirty="0">
                <a:solidFill>
                  <a:schemeClr val="tx1"/>
                </a:solidFill>
              </a:rPr>
              <a:t> est conforme aux spécifications de l’annexe 1, </a:t>
            </a:r>
          </a:p>
          <a:p>
            <a:pPr marL="720000" indent="0" algn="just">
              <a:spcBef>
                <a:spcPts val="600"/>
              </a:spcBef>
              <a:spcAft>
                <a:spcPts val="600"/>
              </a:spcAft>
            </a:pPr>
            <a:r>
              <a:rPr lang="fr-FR" sz="1600" b="0" dirty="0">
                <a:solidFill>
                  <a:schemeClr val="tx1"/>
                </a:solidFill>
              </a:rPr>
              <a:t>-	Dans ces cas, le site dispose en outre d’un moyen d’arrêt physique du remplissage du réservoir, indépendant de celui utilisé par l’</a:t>
            </a:r>
            <a:r>
              <a:rPr lang="fr-FR" sz="1600" b="0" i="1" dirty="0">
                <a:solidFill>
                  <a:schemeClr val="tx1"/>
                </a:solidFill>
              </a:rPr>
              <a:t>AOPS</a:t>
            </a:r>
            <a:r>
              <a:rPr lang="fr-FR" sz="1600" b="0" dirty="0">
                <a:solidFill>
                  <a:schemeClr val="tx1"/>
                </a:solidFill>
              </a:rPr>
              <a:t>.</a:t>
            </a:r>
          </a:p>
          <a:p>
            <a:pPr marL="0" indent="0" algn="just">
              <a:spcBef>
                <a:spcPts val="600"/>
              </a:spcBef>
              <a:spcAft>
                <a:spcPts val="600"/>
              </a:spcAft>
            </a:pPr>
            <a:r>
              <a:rPr lang="fr-FR" sz="1600" b="0" dirty="0">
                <a:solidFill>
                  <a:schemeClr val="tx1"/>
                </a:solidFill>
              </a:rPr>
              <a:t>Ces équipements font l’objet d’une maintenance préventive, selon une périodicité justifiée. Le suivi de cette maintenance est documenté.</a:t>
            </a:r>
          </a:p>
          <a:p>
            <a:pPr marL="0" indent="0" algn="just">
              <a:spcBef>
                <a:spcPts val="600"/>
              </a:spcBef>
              <a:spcAft>
                <a:spcPts val="600"/>
              </a:spcAft>
            </a:pPr>
            <a:r>
              <a:rPr lang="fr-FR" sz="1600" b="0" dirty="0">
                <a:solidFill>
                  <a:schemeClr val="tx1"/>
                </a:solidFill>
              </a:rPr>
              <a:t>Toute défaillance ou inhibition de l’un de ces équipements est systématiquement portée à la connaissance de la personne en charge des installations de stockage.</a:t>
            </a:r>
          </a:p>
          <a:p>
            <a:pPr marL="0" lv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0084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3.2.4 : Protection contre les débordements</a:t>
            </a:r>
            <a:endParaRPr lang="fr-FR" dirty="0">
              <a:solidFill>
                <a:schemeClr val="tx1"/>
              </a:solidFill>
            </a:endParaRPr>
          </a:p>
          <a:p>
            <a:pPr marL="0" indent="0" algn="just">
              <a:spcBef>
                <a:spcPts val="600"/>
              </a:spcBef>
              <a:spcAft>
                <a:spcPts val="600"/>
              </a:spcAft>
            </a:pPr>
            <a:r>
              <a:rPr lang="fr-FR" sz="1600" b="0" dirty="0">
                <a:solidFill>
                  <a:schemeClr val="tx1"/>
                </a:solidFill>
              </a:rPr>
              <a:t>Un confinement secondaire est assuré pour tous les réservoirs. </a:t>
            </a:r>
          </a:p>
          <a:p>
            <a:pPr marL="0" indent="0" algn="just">
              <a:spcBef>
                <a:spcPts val="600"/>
              </a:spcBef>
              <a:spcAft>
                <a:spcPts val="600"/>
              </a:spcAft>
            </a:pPr>
            <a:r>
              <a:rPr lang="fr-FR" sz="1600" b="0" dirty="0">
                <a:solidFill>
                  <a:schemeClr val="tx1"/>
                </a:solidFill>
              </a:rPr>
              <a:t>Lorsque le confinement secondaire est constitué par une cuvette de rétention, celle-ci :</a:t>
            </a:r>
          </a:p>
          <a:p>
            <a:pPr marL="285750" lvl="4"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dispose d’une étanchéité suffisante pour permettre de retenir les produits durant tout le temps nécessaire à leur récupération ;</a:t>
            </a:r>
          </a:p>
          <a:p>
            <a:pPr marL="285750" lvl="4"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dispose d’une capacité au moins égale à 100% du volume maximum d'exploitation du plus gros réservoir du stockage associé à la rétention pour l’ensemble des produits, à l’exception des bitumes ;</a:t>
            </a:r>
          </a:p>
          <a:p>
            <a:pPr marL="285750" lvl="4"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à une surface (nette de l’emprise des réservoirs) qui permette une lutte contre l’incendie efficace par rapport aux scénarios prévus.</a:t>
            </a:r>
          </a:p>
          <a:p>
            <a:pPr marL="0" lvl="0" indent="0" algn="l">
              <a:spcBef>
                <a:spcPts val="600"/>
              </a:spcBef>
              <a:spcAft>
                <a:spcPts val="600"/>
              </a:spcAft>
            </a:pPr>
            <a:r>
              <a:rPr lang="fr-FR" sz="1600" b="0" dirty="0">
                <a:solidFill>
                  <a:srgbClr val="00B050"/>
                </a:solidFill>
              </a:rPr>
              <a:t>Pas d’impact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841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3.2.5 : Détection de fuites </a:t>
            </a:r>
          </a:p>
          <a:p>
            <a:pPr marL="0" indent="0" algn="just">
              <a:spcBef>
                <a:spcPts val="600"/>
              </a:spcBef>
              <a:spcAft>
                <a:spcPts val="600"/>
              </a:spcAft>
            </a:pPr>
            <a:r>
              <a:rPr lang="fr-FR" sz="1600" b="0" dirty="0">
                <a:solidFill>
                  <a:schemeClr val="tx1"/>
                </a:solidFill>
              </a:rPr>
              <a:t>Pour tous les sites de capacité de stockage &gt; 2500 tonnes, les confinements secondaires sont équipés d'une détection de produits gazeux et/ou liquides :</a:t>
            </a:r>
          </a:p>
          <a:p>
            <a:pPr marL="285750" lvl="4"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systématiquement pour les liquides inflammables ;</a:t>
            </a:r>
          </a:p>
          <a:p>
            <a:pPr marL="285750" lvl="4"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selon les résultats de l'analyse du risque d'épandage en rétention pour les liquides combustibles.</a:t>
            </a:r>
          </a:p>
          <a:p>
            <a:pPr marL="0" indent="0" algn="just">
              <a:spcBef>
                <a:spcPts val="600"/>
              </a:spcBef>
              <a:spcAft>
                <a:spcPts val="600"/>
              </a:spcAft>
            </a:pPr>
            <a:r>
              <a:rPr lang="fr-FR" sz="1600" b="0" dirty="0">
                <a:solidFill>
                  <a:schemeClr val="tx1"/>
                </a:solidFill>
              </a:rPr>
              <a:t>Ces détecteurs font l’objet d’une maintenance préventive, selon une périodicité justifiée. Le suivi de cette maintenance est documenté.</a:t>
            </a:r>
          </a:p>
          <a:p>
            <a:pPr marL="0" lvl="0" indent="0" algn="l">
              <a:spcBef>
                <a:spcPts val="600"/>
              </a:spcBef>
              <a:spcAft>
                <a:spcPts val="600"/>
              </a:spcAft>
            </a:pPr>
            <a:r>
              <a:rPr lang="fr-FR" sz="1600" b="0" dirty="0">
                <a:solidFill>
                  <a:srgbClr val="00B050"/>
                </a:solidFill>
              </a:rPr>
              <a:t>Pas d’impact</a:t>
            </a:r>
          </a:p>
          <a:p>
            <a:pPr marL="0" indent="0" algn="l">
              <a:spcAft>
                <a:spcPts val="1200"/>
              </a:spcAft>
            </a:pPr>
            <a:endParaRPr lang="fr-FR" sz="800" u="sng" dirty="0">
              <a:solidFill>
                <a:schemeClr val="tx1"/>
              </a:solidFill>
            </a:endParaRPr>
          </a:p>
          <a:p>
            <a:pPr marL="0" indent="0" algn="l">
              <a:spcAft>
                <a:spcPts val="1200"/>
              </a:spcAft>
            </a:pPr>
            <a:r>
              <a:rPr lang="fr-FR" sz="1800" dirty="0">
                <a:solidFill>
                  <a:schemeClr val="tx1"/>
                </a:solidFill>
              </a:rPr>
              <a:t>Exigence 3.2.6 : Protection des tuyauteries</a:t>
            </a:r>
            <a:endParaRPr lang="fr-FR" dirty="0">
              <a:solidFill>
                <a:schemeClr val="tx1"/>
              </a:solidFill>
              <a:cs typeface="Calibri"/>
            </a:endParaRPr>
          </a:p>
          <a:p>
            <a:pPr marL="0" indent="0" algn="just"/>
            <a:r>
              <a:rPr lang="fr-FR" sz="1600" b="0" dirty="0">
                <a:solidFill>
                  <a:schemeClr val="tx1"/>
                </a:solidFill>
              </a:rPr>
              <a:t>Les tuyauteries connectées aux réservoirs sont protégées contre les montées en pression liées à l’expansion thermique des liquides transportés.</a:t>
            </a:r>
          </a:p>
          <a:p>
            <a:pPr marL="0" indent="0" algn="just"/>
            <a:r>
              <a:rPr lang="fr-FR" sz="1600" b="0" dirty="0">
                <a:solidFill>
                  <a:schemeClr val="tx1"/>
                </a:solidFill>
              </a:rPr>
              <a:t>En cas de présence de tuyauterie véhiculant des produits autres que ceux associés aux réservoirs implantés dans la cuvette de rétention, une analyse est menée pour définir les mesures de maitrise des risques associées à mettre en place. </a:t>
            </a:r>
          </a:p>
          <a:p>
            <a:pPr marL="0" indent="0" algn="l">
              <a:spcBef>
                <a:spcPts val="600"/>
              </a:spcBef>
              <a:spcAft>
                <a:spcPts val="600"/>
              </a:spcAft>
            </a:pPr>
            <a:r>
              <a:rPr lang="fr-FR" sz="1600" b="0" dirty="0">
                <a:solidFill>
                  <a:schemeClr val="accent6">
                    <a:lumMod val="75000"/>
                  </a:schemeClr>
                </a:solidFill>
              </a:rPr>
              <a:t>Formalisation d’une exigence déjà existante au niveau des GS et des Invariants MS/AFR</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0479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REVUE DES EXIGENCES: </a:t>
            </a:r>
            <a:r>
              <a:rPr lang="fr-FR" dirty="0"/>
              <a:t>Prévention des pertes de confinement</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a:solidFill>
                  <a:schemeClr val="tx1"/>
                </a:solidFill>
              </a:rPr>
              <a:t>Exigence 3.2.7 : Protection des stations de pompage (pomperies) </a:t>
            </a:r>
          </a:p>
          <a:p>
            <a:pPr marL="0" indent="0" algn="just">
              <a:spcBef>
                <a:spcPts val="600"/>
              </a:spcBef>
              <a:spcAft>
                <a:spcPts val="600"/>
              </a:spcAft>
            </a:pPr>
            <a:r>
              <a:rPr lang="fr-FR" sz="1600" b="0" dirty="0">
                <a:solidFill>
                  <a:schemeClr val="tx1"/>
                </a:solidFill>
              </a:rPr>
              <a:t>Les stations de pompage associées au stockage sont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pourvues d’une rétention et d’un drainage adapté aux risques d’épandage de produit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équipées d’une détection adaptée aux risques de fuites ;</a:t>
            </a:r>
          </a:p>
          <a:p>
            <a:pPr marL="285750" lvl="6" indent="-285750" algn="l">
              <a:spcBef>
                <a:spcPts val="600"/>
              </a:spcBef>
              <a:spcAft>
                <a:spcPts val="600"/>
              </a:spcAft>
              <a:buFont typeface="Wingdings" panose="05000000000000000000" pitchFamily="2" charset="2"/>
              <a:buChar char="q"/>
              <a:defRPr/>
            </a:pPr>
            <a:r>
              <a:rPr lang="fr-FR" sz="1600" dirty="0">
                <a:solidFill>
                  <a:schemeClr val="tx1"/>
                </a:solidFill>
                <a:latin typeface="Calibri"/>
              </a:rPr>
              <a:t>protégées contre les risques d’échauffement lié à l’absence de débit, si elles incluent des pompes automatiques ou commandées à distance, sans surveillance.</a:t>
            </a:r>
          </a:p>
          <a:p>
            <a:pPr marL="0" indent="0" algn="l">
              <a:spcBef>
                <a:spcPts val="600"/>
              </a:spcBef>
              <a:spcAft>
                <a:spcPts val="600"/>
              </a:spcAft>
            </a:pPr>
            <a:r>
              <a:rPr lang="fr-FR" sz="1600" b="0" dirty="0">
                <a:solidFill>
                  <a:srgbClr val="FF0000"/>
                </a:solidFill>
              </a:rPr>
              <a:t>Nouvelle exigence</a:t>
            </a:r>
            <a:endParaRPr lang="fr-FR" sz="16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821137496"/>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d7ff3403-87d2-467f-aba0-f7985b4c5057</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88F68-0A51-4E62-AAE4-E730753D5837}">
  <ds:schemaRefs>
    <ds:schemaRef ds:uri="http://schemas.microsoft.com/sharepoint/v3/contenttype/forms"/>
  </ds:schemaRefs>
</ds:datastoreItem>
</file>

<file path=customXml/itemProps2.xml><?xml version="1.0" encoding="utf-8"?>
<ds:datastoreItem xmlns:ds="http://schemas.openxmlformats.org/officeDocument/2006/customXml" ds:itemID="{E99F6862-519E-4D3B-959E-8B8E74B90771}">
  <ds:schemaRefs>
    <ds:schemaRef ds:uri="http://purl.org/dc/term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 ds:uri="6976bd83-f208-4589-bff3-a75963e94f6e"/>
    <ds:schemaRef ds:uri="26ca36b3-22a5-4c03-beea-d9082fda911d"/>
    <ds:schemaRef ds:uri="http://schemas.microsoft.com/office/2006/metadata/properties"/>
  </ds:schemaRefs>
</ds:datastoreItem>
</file>

<file path=customXml/itemProps3.xml><?xml version="1.0" encoding="utf-8"?>
<ds:datastoreItem xmlns:ds="http://schemas.openxmlformats.org/officeDocument/2006/customXml" ds:itemID="{57EDE723-3A19-40ED-896D-A096591E3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414</TotalTime>
  <Words>1874</Words>
  <Application>Microsoft Office PowerPoint</Application>
  <PresentationFormat>Grand écran</PresentationFormat>
  <Paragraphs>209</Paragraphs>
  <Slides>17</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
      <vt:lpstr>CR-GR-HSE-417 Sécurité des stockages de liquides inflammables et combustibles​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Où trouver des informations complémentaires et documents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150</cp:revision>
  <cp:lastPrinted>2018-09-13T16:16:27Z</cp:lastPrinted>
  <dcterms:modified xsi:type="dcterms:W3CDTF">2019-10-18T08:28:32Z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