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Lst>
  <p:notesMasterIdLst>
    <p:notesMasterId r:id="rId31"/>
  </p:notesMasterIdLst>
  <p:handoutMasterIdLst>
    <p:handoutMasterId r:id="rId32"/>
  </p:handoutMasterIdLst>
  <p:sldIdLst>
    <p:sldId id="2134805770" r:id="rId10"/>
    <p:sldId id="2134805772" r:id="rId11"/>
    <p:sldId id="2134805710" r:id="rId12"/>
    <p:sldId id="2134805756" r:id="rId13"/>
    <p:sldId id="2134805714" r:id="rId14"/>
    <p:sldId id="2134805757" r:id="rId15"/>
    <p:sldId id="2134805771" r:id="rId16"/>
    <p:sldId id="2134805758" r:id="rId17"/>
    <p:sldId id="2134805774" r:id="rId18"/>
    <p:sldId id="2134805777" r:id="rId19"/>
    <p:sldId id="2134805785" r:id="rId20"/>
    <p:sldId id="2134805779" r:id="rId21"/>
    <p:sldId id="2134805780" r:id="rId22"/>
    <p:sldId id="2134805781" r:id="rId23"/>
    <p:sldId id="2134805782" r:id="rId24"/>
    <p:sldId id="2134805740" r:id="rId25"/>
    <p:sldId id="2134805786" r:id="rId26"/>
    <p:sldId id="2134805739" r:id="rId27"/>
    <p:sldId id="2134805747" r:id="rId28"/>
    <p:sldId id="2134805783" r:id="rId29"/>
    <p:sldId id="2134805784"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eline GARNIER" initials="AG" lastIdx="9" clrIdx="6">
    <p:extLst>
      <p:ext uri="{19B8F6BF-5375-455C-9EA6-DF929625EA0E}">
        <p15:presenceInfo xmlns:p15="http://schemas.microsoft.com/office/powerpoint/2012/main" userId="S::adeline.garnier@totalenergies.com::b5140358-a731-43b0-b2d4-95a7ebfda634" providerId="AD"/>
      </p:ext>
    </p:extLst>
  </p:cmAuthor>
  <p:cmAuthor id="1" name="Jean-Guillaume BIZERAY" initials="JGB" lastIdx="9" clrIdx="0">
    <p:extLst>
      <p:ext uri="{19B8F6BF-5375-455C-9EA6-DF929625EA0E}">
        <p15:presenceInfo xmlns:p15="http://schemas.microsoft.com/office/powerpoint/2012/main" userId="S::jean-guillaume.bizeray@totalenergies.com::49b5d947-5b60-4c66-bcd8-12c7a1edf37f" providerId="AD"/>
      </p:ext>
    </p:extLst>
  </p:cmAuthor>
  <p:cmAuthor id="8" name="Claire MAIRET" initials="CM" lastIdx="5" clrIdx="7">
    <p:extLst>
      <p:ext uri="{19B8F6BF-5375-455C-9EA6-DF929625EA0E}">
        <p15:presenceInfo xmlns:p15="http://schemas.microsoft.com/office/powerpoint/2012/main" userId="S::claire.mairet@totalenergies.com::b91d9db2-e41b-4c98-9525-27312980cc2f" providerId="AD"/>
      </p:ext>
    </p:extLst>
  </p:cmAuthor>
  <p:cmAuthor id="2" name="Alexandra PAPILLON" initials="AP" lastIdx="5" clrIdx="1">
    <p:extLst>
      <p:ext uri="{19B8F6BF-5375-455C-9EA6-DF929625EA0E}">
        <p15:presenceInfo xmlns:p15="http://schemas.microsoft.com/office/powerpoint/2012/main" userId="S::alexandra.papillon@totalenergies.com::6ed42675-17a0-4139-8016-992ac43c869f" providerId="AD"/>
      </p:ext>
    </p:extLst>
  </p:cmAuthor>
  <p:cmAuthor id="9" name="Ismaïl Diedhiou" initials="ID" lastIdx="16" clrIdx="8">
    <p:extLst>
      <p:ext uri="{19B8F6BF-5375-455C-9EA6-DF929625EA0E}">
        <p15:presenceInfo xmlns:p15="http://schemas.microsoft.com/office/powerpoint/2012/main" userId="S::idiedhiou@wordappeal.com::bd00cb13-adf6-4f90-8d8e-d970bbca8edc" providerId="AD"/>
      </p:ext>
    </p:extLst>
  </p:cmAuthor>
  <p:cmAuthor id="3" name="Cyril DE-COATPONT" initials="CDC" lastIdx="6" clrIdx="2">
    <p:extLst>
      <p:ext uri="{19B8F6BF-5375-455C-9EA6-DF929625EA0E}">
        <p15:presenceInfo xmlns:p15="http://schemas.microsoft.com/office/powerpoint/2012/main" userId="S::cyril.de-coatpont@totalenergies.com::8e2a7a85-c243-49c2-bdd5-9a8a2591b005" providerId="AD"/>
      </p:ext>
    </p:extLst>
  </p:cmAuthor>
  <p:cmAuthor id="4" name="Tatiana MIR" initials="TM" lastIdx="84" clrIdx="3">
    <p:extLst>
      <p:ext uri="{19B8F6BF-5375-455C-9EA6-DF929625EA0E}">
        <p15:presenceInfo xmlns:p15="http://schemas.microsoft.com/office/powerpoint/2012/main" userId="S::tatiana.mir@totalenergies.com::4d1b6097-a687-44dd-ad16-6ad111d36e7d" providerId="AD"/>
      </p:ext>
    </p:extLst>
  </p:cmAuthor>
  <p:cmAuthor id="5" name="Cyril DE-COATPONT" initials="CDC [2]" lastIdx="13" clrIdx="4">
    <p:extLst>
      <p:ext uri="{19B8F6BF-5375-455C-9EA6-DF929625EA0E}">
        <p15:presenceInfo xmlns:p15="http://schemas.microsoft.com/office/powerpoint/2012/main" userId="S::cyril.de-coatpont@total.com::8e2a7a85-c243-49c2-bdd5-9a8a2591b005" providerId="AD"/>
      </p:ext>
    </p:extLst>
  </p:cmAuthor>
  <p:cmAuthor id="6" name="Michiel DE KOSTER" initials="MK" lastIdx="34" clrIdx="5">
    <p:extLst>
      <p:ext uri="{19B8F6BF-5375-455C-9EA6-DF929625EA0E}">
        <p15:presenceInfo xmlns:p15="http://schemas.microsoft.com/office/powerpoint/2012/main" userId="S::michiel.de-koster@totalenergies.com::7d7c490e-1e4b-4bd1-978a-bd0aaf19c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1BC"/>
    <a:srgbClr val="E5EFF7"/>
    <a:srgbClr val="FF0000"/>
    <a:srgbClr val="0064AC"/>
    <a:srgbClr val="354D56"/>
    <a:srgbClr val="374649"/>
    <a:srgbClr val="F19300"/>
    <a:srgbClr val="F7941D"/>
    <a:srgbClr val="ADADAD"/>
    <a:srgbClr val="BFB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428A2-5700-4B56-A756-FB3874FE8B1D}" v="23" dt="2022-09-19T12:02:49.651"/>
    <p1510:client id="{3E386087-54F4-4C03-8C8D-FB86495003E8}" v="4" dt="2022-09-19T11:06:19.436"/>
    <p1510:client id="{A16EEEFA-B111-42F3-AE6B-7FD4413EBEC9}" v="122" dt="2022-09-19T12:25:28.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19/09/2022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405896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9195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8880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181453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47537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83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20</a:t>
            </a:fld>
            <a:endParaRPr lang="fr-FR"/>
          </a:p>
        </p:txBody>
      </p:sp>
    </p:spTree>
    <p:extLst>
      <p:ext uri="{BB962C8B-B14F-4D97-AF65-F5344CB8AC3E}">
        <p14:creationId xmlns:p14="http://schemas.microsoft.com/office/powerpoint/2010/main" val="261839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21</a:t>
            </a:fld>
            <a:endParaRPr lang="fr-FR"/>
          </a:p>
        </p:txBody>
      </p:sp>
    </p:spTree>
    <p:extLst>
      <p:ext uri="{BB962C8B-B14F-4D97-AF65-F5344CB8AC3E}">
        <p14:creationId xmlns:p14="http://schemas.microsoft.com/office/powerpoint/2010/main" val="300803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44924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64250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661619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7</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34860430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86535913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7076848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1531318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6305504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95126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0063856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68111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2664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83533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40686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91054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9344607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2158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7</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7</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7</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7</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7</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7</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521600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5.emf"/><Relationship Id="rId5" Type="http://schemas.openxmlformats.org/officeDocument/2006/relationships/hyperlink" Target="https://totalworkplace.sharepoint.com/sites/RformulationdesRO/Documents%20partages/Supports%20d%C3%A9ploiement/RO07/REX%20RO7/REX%20Valide/REX-GRP-REN-PV-2020-029%20-%20Arc%20flash%20burns%20during%20maintenance%20of%20inverter%20-%20br%C3%BBlure%20par%20arc%20%C3%A9lectrique%20lors%20de%20maintenance%20onduleur.pdf" TargetMode="Externa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hyperlink" Target="https://wat.corp.local/sites/s215/fr-FR/Documents/Reporting-securite/RC%20Monthly%20HSE%20report%20-%20102020%20Final.pdf" TargetMode="External"/><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0.emf"/><Relationship Id="rId5" Type="http://schemas.openxmlformats.org/officeDocument/2006/relationships/image" Target="../media/image28.pn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5.emf"/><Relationship Id="rId5" Type="http://schemas.openxmlformats.org/officeDocument/2006/relationships/image" Target="../media/image33.jpeg"/><Relationship Id="rId4" Type="http://schemas.openxmlformats.org/officeDocument/2006/relationships/hyperlink" Target="https://totalworkplace.sharepoint.com/sites/GroupHSEREXDataBase/en-us/All_HSE_REX_Documents/Loss%20of%20a%20piece%20of%20finger%20during%20replacement%20of%20a%20bel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6.emf"/><Relationship Id="rId4" Type="http://schemas.openxmlformats.org/officeDocument/2006/relationships/hyperlink" Target="https://totalworkplace.sharepoint.com/sites/GroupHSEREXDataBase/en-us/All_HSE_REX_Documents/REX-EP-TEP%20Dunga-MIN-2022-008-%20Fatal%20Electrocution%20Preparing%20for%20Transformer%20Maintenance%20-%20EN&amp;Fr.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5.emf"/><Relationship Id="rId4" Type="http://schemas.openxmlformats.org/officeDocument/2006/relationships/hyperlink" Target="https://totalworkplace.sharepoint.com/sites/RformulationdesRO/Documents%20partages/Supports%20d%C3%A9ploiement/RO07/REX%20RO7/REX%20Valide/REX-AMO_2015-03_Travaux%20%C3%A0%20chaud%20-%20%20Hot%20work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hyperlink" Target="https://totalworkplace.sharepoint.com/sites/GroupHSEREXDataBase/en-us/All_HSE_REX_Documents/Electrical%20equipment%20prematurely%20re-energised%20during%20maintenance%20works.pdf" TargetMode="Externa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hyperlink" Target="https://toolbox-hse.totalenergies.com/en/totalenergies-golden-rules-roll-out-material" TargetMode="External"/><Relationship Id="rId3" Type="http://schemas.openxmlformats.org/officeDocument/2006/relationships/hyperlink" Target="https://toolbox-hse.totalenergies.com/en/our-lives-first/life-saving-checks" TargetMode="External"/><Relationship Id="rId7" Type="http://schemas.openxmlformats.org/officeDocument/2006/relationships/hyperlink" Target="https://toolbox-hse.totalenergies.com/fr/regles-dor-totalenergies-supports-generaux" TargetMode="External"/><Relationship Id="rId2" Type="http://schemas.openxmlformats.org/officeDocument/2006/relationships/hyperlink" Target="https://toolbox-hse.totalenergies.com/en/one-maestro/one-maestro-pyramid-documents/group-hse-rules" TargetMode="External"/><Relationship Id="rId1" Type="http://schemas.openxmlformats.org/officeDocument/2006/relationships/slideLayout" Target="../slideLayouts/slideLayout20.xml"/><Relationship Id="rId6" Type="http://schemas.openxmlformats.org/officeDocument/2006/relationships/hyperlink" Target="https://toolbox-hse.totalenergies.com/en/totalenergies-golden-rules-general-material" TargetMode="External"/><Relationship Id="rId5" Type="http://schemas.openxmlformats.org/officeDocument/2006/relationships/hyperlink" Target="https://lizzy.totalenergies.com/" TargetMode="External"/><Relationship Id="rId10" Type="http://schemas.openxmlformats.org/officeDocument/2006/relationships/hyperlink" Target="https://safetyplus.totalenergies.com/en" TargetMode="External"/><Relationship Id="rId4" Type="http://schemas.openxmlformats.org/officeDocument/2006/relationships/hyperlink" Target="https://toolbox-hse.totalenergies.com/en/our-lives-first/communication-effort-zero-fatal-accidents/theme-2-work-powered-systems" TargetMode="External"/><Relationship Id="rId9" Type="http://schemas.openxmlformats.org/officeDocument/2006/relationships/hyperlink" Target="https://totalworkplace.sharepoint.com/sites/GroupHSEREXDataBase/en-us/Pages/REX%20HSE%20Home.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oolbox-hse-ftp.totalenergies.com/RO/Reformulation_2022/Regle_7/3799_GOLDEN_RULES_EDIT_V4_VB--VASTANG--RULE07.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emf"/><Relationship Id="rId11" Type="http://schemas.openxmlformats.org/officeDocument/2006/relationships/image" Target="../media/image23.emf"/><Relationship Id="rId5" Type="http://schemas.openxmlformats.org/officeDocument/2006/relationships/image" Target="../media/image18.emf"/><Relationship Id="rId10" Type="http://schemas.openxmlformats.org/officeDocument/2006/relationships/image" Target="../media/image22.emf"/><Relationship Id="rId4" Type="http://schemas.openxmlformats.org/officeDocument/2006/relationships/image" Target="../media/image17.emf"/><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GRP-REN-SPWR-2020-021%20-%20Electrisation%20-%20Electrical%20shock.pdf" TargetMode="External"/><Relationship Id="rId5" Type="http://schemas.openxmlformats.org/officeDocument/2006/relationships/image" Target="../media/image27.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4AC"/>
              </a:solidFill>
            </a:endParaRPr>
          </a:p>
        </p:txBody>
      </p:sp>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9" y="4820761"/>
            <a:ext cx="5318262" cy="1388721"/>
          </a:xfrm>
          <a:ln>
            <a:noFill/>
          </a:ln>
        </p:spPr>
        <p:txBody>
          <a:bodyPr lIns="0" tIns="0" rIns="0" bIns="0"/>
          <a:lstStyle/>
          <a:p>
            <a:r>
              <a:rPr lang="fr-FR" sz="3600">
                <a:solidFill>
                  <a:srgbClr val="354D56"/>
                </a:solidFill>
              </a:rPr>
              <a:t>Golden Rule 7 </a:t>
            </a:r>
            <a:br>
              <a:rPr lang="fr-FR" sz="3600" b="1" cap="all">
                <a:solidFill>
                  <a:srgbClr val="F7941D"/>
                </a:solidFill>
              </a:rPr>
            </a:br>
            <a:r>
              <a:rPr lang="fr-FR" sz="3600" b="1">
                <a:solidFill>
                  <a:srgbClr val="0064AC"/>
                </a:solidFill>
              </a:rPr>
              <a:t>Powered Systems</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0064AC"/>
                </a:solidFill>
                <a:latin typeface="+mj-lt"/>
                <a:ea typeface="+mj-ea"/>
                <a:cs typeface="+mj-cs"/>
              </a:rPr>
              <a:t>The new Golden Rules</a:t>
            </a:r>
          </a:p>
          <a:p>
            <a:r>
              <a:rPr lang="fr-FR">
                <a:solidFill>
                  <a:srgbClr val="354D56"/>
                </a:solidFill>
              </a:rPr>
              <a:t>My Commitment, our Safety</a:t>
            </a: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September 2022</a:t>
            </a:r>
            <a:endParaRPr lang="fr-FR" sz="2000" b="1">
              <a:solidFill>
                <a:srgbClr val="354D56"/>
              </a:solidFill>
            </a:endParaRPr>
          </a:p>
        </p:txBody>
      </p:sp>
      <p:pic>
        <p:nvPicPr>
          <p:cNvPr id="7" name="Image 3">
            <a:extLst>
              <a:ext uri="{FF2B5EF4-FFF2-40B4-BE49-F238E27FC236}">
                <a16:creationId xmlns:a16="http://schemas.microsoft.com/office/drawing/2014/main" id="{7717E1F6-E37E-4C5B-98FA-1381299E8B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1959" y="654569"/>
            <a:ext cx="3919959" cy="3919959"/>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6008EF71-E616-5792-5F0E-0BD8B7C855CE}"/>
              </a:ext>
            </a:extLst>
          </p:cNvPr>
          <p:cNvPicPr>
            <a:picLocks noChangeAspect="1"/>
          </p:cNvPicPr>
          <p:nvPr/>
        </p:nvPicPr>
        <p:blipFill rotWithShape="1">
          <a:blip r:embed="rId3">
            <a:extLst>
              <a:ext uri="{28A0092B-C50C-407E-A947-70E740481C1C}">
                <a14:useLocalDpi xmlns:a14="http://schemas.microsoft.com/office/drawing/2010/main" val="0"/>
              </a:ext>
            </a:extLst>
          </a:blip>
          <a:srcRect t="70607" r="50602"/>
          <a:stretch/>
        </p:blipFill>
        <p:spPr>
          <a:xfrm>
            <a:off x="6925692" y="5796898"/>
            <a:ext cx="2102467" cy="69643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2. I have identified </a:t>
            </a:r>
            <a:r>
              <a:rPr lang="fr-FR" sz="1800"/>
              <a:t>all energy and fluid sources.</a:t>
            </a:r>
          </a:p>
          <a:p>
            <a:pPr marL="0" indent="0">
              <a:buNone/>
            </a:pPr>
            <a:endParaRPr lang="fr-FR" sz="180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4"/>
          <a:stretch>
            <a:fillRect/>
          </a:stretch>
        </p:blipFill>
        <p:spPr>
          <a:xfrm>
            <a:off x="472947" y="333018"/>
            <a:ext cx="396629" cy="396629"/>
          </a:xfrm>
          <a:prstGeom prst="rect">
            <a:avLst/>
          </a:prstGeom>
        </p:spPr>
      </p:pic>
      <p:grpSp>
        <p:nvGrpSpPr>
          <p:cNvPr id="71" name="Groupe 70">
            <a:extLst>
              <a:ext uri="{FF2B5EF4-FFF2-40B4-BE49-F238E27FC236}">
                <a16:creationId xmlns:a16="http://schemas.microsoft.com/office/drawing/2014/main" id="{599E81F5-35A8-6410-BEED-0948DF0376E5}"/>
              </a:ext>
            </a:extLst>
          </p:cNvPr>
          <p:cNvGrpSpPr/>
          <p:nvPr/>
        </p:nvGrpSpPr>
        <p:grpSpPr>
          <a:xfrm>
            <a:off x="9263988" y="6041499"/>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5" tooltip="REX requirement 7.2"/>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kern="1200" cap="all" baseline="0">
                <a:solidFill>
                  <a:schemeClr val="tx1"/>
                </a:solidFill>
                <a:latin typeface="+mn-lt"/>
                <a:ea typeface="+mn-ea"/>
                <a:cs typeface="+mn-cs"/>
              </a:rPr>
              <a:t>Arc-flash burns during maintenance of a photovoltaic inverter</a:t>
            </a:r>
            <a:endParaRPr lang="fr-FR" sz="1600" b="1" kern="1200" cap="all" baseline="0">
              <a:solidFill>
                <a:schemeClr val="tx1"/>
              </a:solidFill>
              <a:latin typeface="+mn-lt"/>
              <a:ea typeface="+mn-ea"/>
              <a:cs typeface="+mn-cs"/>
            </a:endParaRPr>
          </a:p>
          <a:p>
            <a:pPr marL="0" indent="0">
              <a:buNone/>
            </a:pPr>
            <a:endParaRPr lang="fr-FR" sz="1600" b="1">
              <a:solidFill>
                <a:srgbClr val="354D56"/>
              </a:solidFill>
            </a:endParaRP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11718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469879" y="1749130"/>
            <a:ext cx="3090594" cy="2400657"/>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 maintenance activity on the central inverter of a ground-mounted solar farm was in progress.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An electric arc occurred between two phases on the busbar (which remained energised at 690 V / 3200 A), between the inverter and the high-voltage transformer.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The electrical arc severely burned a worker.</a:t>
            </a:r>
            <a:endParaRPr lang="fr-FR" sz="1200"/>
          </a:p>
        </p:txBody>
      </p:sp>
      <p:sp>
        <p:nvSpPr>
          <p:cNvPr id="96" name="ZoneTexte 95">
            <a:extLst>
              <a:ext uri="{FF2B5EF4-FFF2-40B4-BE49-F238E27FC236}">
                <a16:creationId xmlns:a16="http://schemas.microsoft.com/office/drawing/2014/main" id="{DD4808D2-7A48-9A5A-9A9E-337FFDB686E2}"/>
              </a:ext>
            </a:extLst>
          </p:cNvPr>
          <p:cNvSpPr txBox="1"/>
          <p:nvPr/>
        </p:nvSpPr>
        <p:spPr>
          <a:xfrm>
            <a:off x="4040410" y="3095410"/>
            <a:ext cx="2454857" cy="2477601"/>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a:t>Lack of a complete identification of all electrical sources (busbars left energised). </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No isolation diagram.</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Absence of isolation (no zero voltage test).</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Switching off by the worker himself, without cross-checking by another worker.</a:t>
            </a:r>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744250" y="1847070"/>
            <a:ext cx="0" cy="4547623"/>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661070" y="1847070"/>
            <a:ext cx="0" cy="4547623"/>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09074" y="1847070"/>
            <a:ext cx="4709747" cy="193198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50373" y="2645121"/>
            <a:ext cx="4227148" cy="1107996"/>
          </a:xfrm>
          <a:prstGeom prst="rect">
            <a:avLst/>
          </a:prstGeom>
          <a:noFill/>
        </p:spPr>
        <p:txBody>
          <a:bodyPr wrap="square" lIns="0" tIns="0" rIns="0" bIns="0" rtlCol="0">
            <a:spAutoFit/>
          </a:bodyPr>
          <a:lstStyle/>
          <a:p>
            <a:r>
              <a:rPr lang="en-US" sz="1200">
                <a:solidFill>
                  <a:srgbClr val="0064AC"/>
                </a:solidFill>
              </a:rPr>
              <a:t>I ensure that a risk analysis has been carried out before any </a:t>
            </a:r>
            <a:r>
              <a:rPr lang="en-US" sz="1200" b="1">
                <a:solidFill>
                  <a:srgbClr val="0064AC"/>
                </a:solidFill>
              </a:rPr>
              <a:t>energy systems are isolated</a:t>
            </a:r>
            <a:r>
              <a:rPr lang="en-US" sz="1200">
                <a:solidFill>
                  <a:srgbClr val="0064AC"/>
                </a:solidFill>
              </a:rPr>
              <a:t>. </a:t>
            </a:r>
          </a:p>
          <a:p>
            <a:endParaRPr lang="en-US" sz="1200">
              <a:solidFill>
                <a:srgbClr val="0064AC"/>
              </a:solidFill>
            </a:endParaRPr>
          </a:p>
          <a:p>
            <a:r>
              <a:rPr lang="en-US" sz="1200">
                <a:solidFill>
                  <a:srgbClr val="0064AC"/>
                </a:solidFill>
              </a:rPr>
              <a:t>It systematically lists </a:t>
            </a:r>
            <a:r>
              <a:rPr lang="en-US" sz="1200" b="1">
                <a:solidFill>
                  <a:srgbClr val="0064AC"/>
                </a:solidFill>
              </a:rPr>
              <a:t>all the energy and fluid sources </a:t>
            </a:r>
            <a:r>
              <a:rPr lang="en-US" sz="1200">
                <a:solidFill>
                  <a:srgbClr val="0064AC"/>
                </a:solidFill>
              </a:rPr>
              <a:t>present.</a:t>
            </a:r>
          </a:p>
          <a:p>
            <a:endParaRPr lang="fr-FR" sz="1200">
              <a:solidFill>
                <a:srgbClr val="0064AC"/>
              </a:solidFill>
            </a:endParaRP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668395" y="2150100"/>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744708" y="2811894"/>
            <a:ext cx="29163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4040410" y="1744158"/>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en-US" sz="1200"/>
              <a:t>Third degree burns, but potential death (HIPO).</a:t>
            </a:r>
            <a:endParaRPr lang="fr-FR" sz="1200"/>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6"/>
          <a:stretch>
            <a:fillRect/>
          </a:stretch>
        </p:blipFill>
        <p:spPr>
          <a:xfrm>
            <a:off x="7141008" y="2047934"/>
            <a:ext cx="396454" cy="419775"/>
          </a:xfrm>
          <a:prstGeom prst="rect">
            <a:avLst/>
          </a:prstGeom>
        </p:spPr>
      </p:pic>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6" name="Image 5">
            <a:extLst>
              <a:ext uri="{FF2B5EF4-FFF2-40B4-BE49-F238E27FC236}">
                <a16:creationId xmlns:a16="http://schemas.microsoft.com/office/drawing/2014/main" id="{F3731523-02BD-E238-1210-C0E7ACD1B31B}"/>
              </a:ext>
            </a:extLst>
          </p:cNvPr>
          <p:cNvPicPr>
            <a:picLocks noChangeAspect="1"/>
          </p:cNvPicPr>
          <p:nvPr/>
        </p:nvPicPr>
        <p:blipFill rotWithShape="1">
          <a:blip r:embed="rId3">
            <a:extLst>
              <a:ext uri="{28A0092B-C50C-407E-A947-70E740481C1C}">
                <a14:useLocalDpi xmlns:a14="http://schemas.microsoft.com/office/drawing/2010/main" val="0"/>
              </a:ext>
            </a:extLst>
          </a:blip>
          <a:srcRect l="49939" b="9674"/>
          <a:stretch/>
        </p:blipFill>
        <p:spPr>
          <a:xfrm>
            <a:off x="9252142" y="4023163"/>
            <a:ext cx="1766362" cy="1774223"/>
          </a:xfrm>
          <a:prstGeom prst="roundRect">
            <a:avLst>
              <a:gd name="adj" fmla="val 7351"/>
            </a:avLst>
          </a:prstGeom>
          <a:solidFill>
            <a:srgbClr val="FFFFFF">
              <a:shade val="85000"/>
            </a:srgbClr>
          </a:solidFill>
          <a:ln>
            <a:noFill/>
          </a:ln>
          <a:effectLst>
            <a:reflection blurRad="12700" endPos="0" dist="5000" dir="5400000" sy="-100000" algn="bl" rotWithShape="0"/>
          </a:effectLst>
        </p:spPr>
      </p:pic>
      <p:pic>
        <p:nvPicPr>
          <p:cNvPr id="115" name="Image 114">
            <a:extLst>
              <a:ext uri="{FF2B5EF4-FFF2-40B4-BE49-F238E27FC236}">
                <a16:creationId xmlns:a16="http://schemas.microsoft.com/office/drawing/2014/main" id="{F51A825A-FEC2-29A5-4194-806732C36101}"/>
              </a:ext>
            </a:extLst>
          </p:cNvPr>
          <p:cNvPicPr>
            <a:picLocks noChangeAspect="1"/>
          </p:cNvPicPr>
          <p:nvPr/>
        </p:nvPicPr>
        <p:blipFill rotWithShape="1">
          <a:blip r:embed="rId3">
            <a:extLst>
              <a:ext uri="{28A0092B-C50C-407E-A947-70E740481C1C}">
                <a14:useLocalDpi xmlns:a14="http://schemas.microsoft.com/office/drawing/2010/main" val="0"/>
              </a:ext>
            </a:extLst>
          </a:blip>
          <a:srcRect l="971" r="53549" b="30467"/>
          <a:stretch/>
        </p:blipFill>
        <p:spPr>
          <a:xfrm>
            <a:off x="6914601" y="4023163"/>
            <a:ext cx="2084011" cy="177373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34166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3. I respect </a:t>
            </a:r>
            <a:r>
              <a:rPr lang="fr-FR" sz="1800"/>
              <a:t>the isolation plan.</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6902827" y="5798299"/>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3" tooltip="REX requirement 7.3"/>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H2S LEAK DURING BLINDING/ISOLATION OPERATION</a:t>
            </a:r>
          </a:p>
          <a:p>
            <a:pPr marL="0" indent="0">
              <a:buNone/>
            </a:pPr>
            <a:endParaRPr lang="fr-FR" sz="1600" b="1">
              <a:solidFill>
                <a:srgbClr val="354D56"/>
              </a:solidFill>
            </a:endParaRP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11718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469879" y="1749130"/>
            <a:ext cx="3090594" cy="3293209"/>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An exchanger was made available for inspection work (isolated and degassed with steam).</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An isolation plan was prepared for the operation.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 scaffolding was erected for general access to prepare for the extraction of the bundle, before the piping sections were removed.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While removing a section of piping to prepare and isolate the exchanger, H</a:t>
            </a:r>
            <a:r>
              <a:rPr lang="en-US" sz="1200" baseline="-25000"/>
              <a:t>2</a:t>
            </a:r>
            <a:r>
              <a:rPr lang="en-US" sz="1200"/>
              <a:t>S was released, exposing 5 workers to the toxic gas.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One of the workers lost consciousness.</a:t>
            </a:r>
            <a:endParaRPr lang="fr-FR" sz="1200"/>
          </a:p>
        </p:txBody>
      </p:sp>
      <p:sp>
        <p:nvSpPr>
          <p:cNvPr id="96" name="ZoneTexte 95">
            <a:extLst>
              <a:ext uri="{FF2B5EF4-FFF2-40B4-BE49-F238E27FC236}">
                <a16:creationId xmlns:a16="http://schemas.microsoft.com/office/drawing/2014/main" id="{DD4808D2-7A48-9A5A-9A9E-337FFDB686E2}"/>
              </a:ext>
            </a:extLst>
          </p:cNvPr>
          <p:cNvSpPr txBox="1"/>
          <p:nvPr/>
        </p:nvSpPr>
        <p:spPr>
          <a:xfrm>
            <a:off x="4040410" y="3285301"/>
            <a:ext cx="2454857" cy="1477328"/>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a:t>Isolation not in accordance with the isolation plan.</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Incomplete and unverified degassing.</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H2S leakage through a flange.</a:t>
            </a:r>
            <a:endParaRPr lang="fr-FR" sz="1200"/>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744250" y="1847070"/>
            <a:ext cx="0" cy="430162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661070" y="1847070"/>
            <a:ext cx="0" cy="430162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06492" y="1847070"/>
            <a:ext cx="4206262" cy="1192993"/>
          </a:xfrm>
          <a:prstGeom prst="roundRect">
            <a:avLst>
              <a:gd name="adj" fmla="val 1192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38426" y="2649827"/>
            <a:ext cx="4223894" cy="184666"/>
          </a:xfrm>
          <a:prstGeom prst="rect">
            <a:avLst/>
          </a:prstGeom>
          <a:noFill/>
        </p:spPr>
        <p:txBody>
          <a:bodyPr wrap="square" lIns="0" tIns="0" rIns="0" bIns="0" rtlCol="0">
            <a:spAutoFit/>
          </a:bodyPr>
          <a:lstStyle/>
          <a:p>
            <a:r>
              <a:rPr lang="en-US" sz="1200">
                <a:solidFill>
                  <a:srgbClr val="0064AC"/>
                </a:solidFill>
              </a:rPr>
              <a:t>I ensure that the </a:t>
            </a:r>
            <a:r>
              <a:rPr lang="en-US" sz="1200" b="1">
                <a:solidFill>
                  <a:srgbClr val="0064AC"/>
                </a:solidFill>
              </a:rPr>
              <a:t>isolation plan </a:t>
            </a:r>
            <a:r>
              <a:rPr lang="en-US" sz="1200">
                <a:solidFill>
                  <a:srgbClr val="0064AC"/>
                </a:solidFill>
              </a:rPr>
              <a:t>is respected.</a:t>
            </a:r>
            <a:endParaRPr lang="fr-FR" sz="1200">
              <a:solidFill>
                <a:srgbClr val="0064AC"/>
              </a:solidFill>
            </a:endParaRP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665813" y="2154806"/>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744708" y="3001785"/>
            <a:ext cx="29163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4040410" y="1744158"/>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en-US" sz="1200"/>
              <a:t>First aid for one worker and a lost time accident for another.</a:t>
            </a:r>
            <a:endParaRPr lang="fr-FR" sz="1200"/>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4"/>
          <a:stretch>
            <a:fillRect/>
          </a:stretch>
        </p:blipFill>
        <p:spPr>
          <a:xfrm>
            <a:off x="7138426" y="2052640"/>
            <a:ext cx="396454" cy="419775"/>
          </a:xfrm>
          <a:prstGeom prst="rect">
            <a:avLst/>
          </a:prstGeom>
        </p:spPr>
      </p:pic>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3" name="Image 2">
            <a:extLst>
              <a:ext uri="{FF2B5EF4-FFF2-40B4-BE49-F238E27FC236}">
                <a16:creationId xmlns:a16="http://schemas.microsoft.com/office/drawing/2014/main" id="{C482363B-8108-FFC4-9660-EE8D698B2C11}"/>
              </a:ext>
            </a:extLst>
          </p:cNvPr>
          <p:cNvPicPr>
            <a:picLocks noChangeAspect="1"/>
          </p:cNvPicPr>
          <p:nvPr/>
        </p:nvPicPr>
        <p:blipFill>
          <a:blip r:embed="rId6"/>
          <a:stretch>
            <a:fillRect/>
          </a:stretch>
        </p:blipFill>
        <p:spPr>
          <a:xfrm>
            <a:off x="470943" y="333018"/>
            <a:ext cx="396625" cy="396625"/>
          </a:xfrm>
          <a:prstGeom prst="rect">
            <a:avLst/>
          </a:prstGeom>
        </p:spPr>
      </p:pic>
      <p:pic>
        <p:nvPicPr>
          <p:cNvPr id="7" name="Image 6" descr="Une image contenant cage à poule&#10;&#10;Description générée automatiquement">
            <a:extLst>
              <a:ext uri="{FF2B5EF4-FFF2-40B4-BE49-F238E27FC236}">
                <a16:creationId xmlns:a16="http://schemas.microsoft.com/office/drawing/2014/main" id="{ED7DF43E-2E6E-E102-22CB-1B7CE3A7EF2E}"/>
              </a:ext>
            </a:extLst>
          </p:cNvPr>
          <p:cNvPicPr>
            <a:picLocks noChangeAspect="1"/>
          </p:cNvPicPr>
          <p:nvPr/>
        </p:nvPicPr>
        <p:blipFill rotWithShape="1">
          <a:blip r:embed="rId7">
            <a:extLst>
              <a:ext uri="{28A0092B-C50C-407E-A947-70E740481C1C}">
                <a14:useLocalDpi xmlns:a14="http://schemas.microsoft.com/office/drawing/2010/main" val="0"/>
              </a:ext>
            </a:extLst>
          </a:blip>
          <a:srcRect t="1550" r="660" b="3082"/>
          <a:stretch/>
        </p:blipFill>
        <p:spPr>
          <a:xfrm>
            <a:off x="6902826" y="3244632"/>
            <a:ext cx="4209933" cy="2345470"/>
          </a:xfrm>
          <a:prstGeom prst="roundRect">
            <a:avLst>
              <a:gd name="adj" fmla="val 6850"/>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319895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a:extLst>
              <a:ext uri="{FF2B5EF4-FFF2-40B4-BE49-F238E27FC236}">
                <a16:creationId xmlns:a16="http://schemas.microsoft.com/office/drawing/2014/main" id="{CCC07DE9-4627-0B62-9A83-9CEDD44E20E4}"/>
              </a:ext>
            </a:extLst>
          </p:cNvPr>
          <p:cNvPicPr>
            <a:picLocks noChangeAspect="1"/>
          </p:cNvPicPr>
          <p:nvPr/>
        </p:nvPicPr>
        <p:blipFill>
          <a:blip r:embed="rId3"/>
          <a:stretch>
            <a:fillRect/>
          </a:stretch>
        </p:blipFill>
        <p:spPr>
          <a:xfrm>
            <a:off x="469879" y="331902"/>
            <a:ext cx="391740" cy="391740"/>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4. I confirm </a:t>
            </a:r>
            <a:r>
              <a:rPr lang="fr-FR" sz="1800"/>
              <a:t>that energy and fluid sources have been isolated, locked and tagged.</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8" y="1358478"/>
            <a:ext cx="9314183"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A FINGERTIP TORN OFF WHEN REPLACING A BELT</a:t>
            </a:r>
            <a:r>
              <a:rPr lang="fr-FR" sz="1600" b="1">
                <a:solidFill>
                  <a:srgbClr val="354D56"/>
                </a:solidFill>
              </a:rPr>
              <a:t>*</a:t>
            </a:r>
          </a:p>
        </p:txBody>
      </p:sp>
      <p:grpSp>
        <p:nvGrpSpPr>
          <p:cNvPr id="2" name="Groupe 1">
            <a:extLst>
              <a:ext uri="{FF2B5EF4-FFF2-40B4-BE49-F238E27FC236}">
                <a16:creationId xmlns:a16="http://schemas.microsoft.com/office/drawing/2014/main" id="{C7817707-D681-9B32-AAC3-64A5D6F1306A}"/>
              </a:ext>
            </a:extLst>
          </p:cNvPr>
          <p:cNvGrpSpPr/>
          <p:nvPr/>
        </p:nvGrpSpPr>
        <p:grpSpPr>
          <a:xfrm>
            <a:off x="8922316" y="5096985"/>
            <a:ext cx="2347513" cy="350393"/>
            <a:chOff x="8777687" y="4004369"/>
            <a:chExt cx="2347513" cy="350393"/>
          </a:xfrm>
        </p:grpSpPr>
        <p:sp>
          <p:nvSpPr>
            <p:cNvPr id="3" name="Rectangle à coins arrondis 14">
              <a:extLst>
                <a:ext uri="{FF2B5EF4-FFF2-40B4-BE49-F238E27FC236}">
                  <a16:creationId xmlns:a16="http://schemas.microsoft.com/office/drawing/2014/main" id="{4C3117C7-B675-6A15-1F08-19C20FD98380}"/>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hlinkClick r:id="rId4" tooltip="REX requirement 7.4"/>
              <a:extLst>
                <a:ext uri="{FF2B5EF4-FFF2-40B4-BE49-F238E27FC236}">
                  <a16:creationId xmlns:a16="http://schemas.microsoft.com/office/drawing/2014/main" id="{5FB315AB-136E-A278-CBAB-EF1DC81E5A86}"/>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sp>
        <p:nvSpPr>
          <p:cNvPr id="7" name="ZoneTexte 6">
            <a:extLst>
              <a:ext uri="{FF2B5EF4-FFF2-40B4-BE49-F238E27FC236}">
                <a16:creationId xmlns:a16="http://schemas.microsoft.com/office/drawing/2014/main" id="{022BE72B-33D1-FCEA-4918-B28277FF3562}"/>
              </a:ext>
            </a:extLst>
          </p:cNvPr>
          <p:cNvSpPr txBox="1"/>
          <p:nvPr/>
        </p:nvSpPr>
        <p:spPr>
          <a:xfrm>
            <a:off x="469879" y="1844856"/>
            <a:ext cx="2502256" cy="2292935"/>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 belt replacement operation on an air cooler was in progress.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The worker positioned the belts by hand and the blades of the air cooler - not being blocked - were set in motion by an air current.</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His ring finger was caught between the belt and the pulley.</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endParaRPr lang="fr-FR" sz="1200"/>
          </a:p>
        </p:txBody>
      </p:sp>
      <p:sp>
        <p:nvSpPr>
          <p:cNvPr id="8" name="ZoneTexte 7">
            <a:extLst>
              <a:ext uri="{FF2B5EF4-FFF2-40B4-BE49-F238E27FC236}">
                <a16:creationId xmlns:a16="http://schemas.microsoft.com/office/drawing/2014/main" id="{5D7F8D0A-75AF-9591-7AB5-6FFB5B1F2A63}"/>
              </a:ext>
            </a:extLst>
          </p:cNvPr>
          <p:cNvSpPr txBox="1"/>
          <p:nvPr/>
        </p:nvSpPr>
        <p:spPr>
          <a:xfrm>
            <a:off x="3484182" y="1937098"/>
            <a:ext cx="2249106" cy="3554819"/>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a:t>Air cooler motor electrically locked out, but blades not mechanically locked.</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Method used and instructions not suitable: </a:t>
            </a:r>
          </a:p>
          <a:p>
            <a:pPr marL="709200" lvl="2" indent="-252000" defTabSz="685800">
              <a:spcAft>
                <a:spcPts val="600"/>
              </a:spcAft>
              <a:buClr>
                <a:srgbClr val="0064AC"/>
              </a:buClr>
              <a:buSzPct val="100000"/>
              <a:buFont typeface="Wingdings" pitchFamily="2" charset="2"/>
              <a:buChar char="§"/>
              <a:tabLst>
                <a:tab pos="282575" algn="l"/>
              </a:tabLst>
              <a:defRPr/>
            </a:pPr>
            <a:r>
              <a:rPr lang="en-US" sz="1200"/>
              <a:t>manual handling,</a:t>
            </a:r>
          </a:p>
          <a:p>
            <a:pPr marL="709200" lvl="2" indent="-252000" defTabSz="685800">
              <a:spcAft>
                <a:spcPts val="600"/>
              </a:spcAft>
              <a:buClr>
                <a:srgbClr val="0064AC"/>
              </a:buClr>
              <a:buSzPct val="100000"/>
              <a:buFont typeface="Wingdings" pitchFamily="2" charset="2"/>
              <a:buChar char="§"/>
              <a:tabLst>
                <a:tab pos="282575" algn="l"/>
              </a:tabLst>
              <a:defRPr/>
            </a:pPr>
            <a:r>
              <a:rPr lang="en-US" sz="1200"/>
              <a:t>choice not to lock the blades,</a:t>
            </a:r>
          </a:p>
          <a:p>
            <a:pPr marL="709200" lvl="2" indent="-252000" defTabSz="685800">
              <a:spcAft>
                <a:spcPts val="600"/>
              </a:spcAft>
              <a:buClr>
                <a:srgbClr val="0064AC"/>
              </a:buClr>
              <a:buSzPct val="100000"/>
              <a:buFont typeface="Wingdings" pitchFamily="2" charset="2"/>
              <a:buChar char="§"/>
              <a:tabLst>
                <a:tab pos="282575" algn="l"/>
              </a:tabLst>
              <a:defRPr/>
            </a:pPr>
            <a:r>
              <a:rPr lang="en-US" sz="1200"/>
              <a:t>lack of use of safety devices provided on the equipment.</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Risk in the company's operating procedure not taken into account.</a:t>
            </a:r>
            <a:endParaRPr lang="fr-FR" sz="1200"/>
          </a:p>
        </p:txBody>
      </p:sp>
      <p:cxnSp>
        <p:nvCxnSpPr>
          <p:cNvPr id="9" name="Connecteur droit 8">
            <a:extLst>
              <a:ext uri="{FF2B5EF4-FFF2-40B4-BE49-F238E27FC236}">
                <a16:creationId xmlns:a16="http://schemas.microsoft.com/office/drawing/2014/main" id="{B8A5065E-F647-A78F-0466-6C4A590A136B}"/>
              </a:ext>
            </a:extLst>
          </p:cNvPr>
          <p:cNvCxnSpPr>
            <a:cxnSpLocks/>
          </p:cNvCxnSpPr>
          <p:nvPr/>
        </p:nvCxnSpPr>
        <p:spPr>
          <a:xfrm>
            <a:off x="3188523" y="1942796"/>
            <a:ext cx="0" cy="458537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28B9D64-2610-864C-E12F-FFA3A13A52E3}"/>
              </a:ext>
            </a:extLst>
          </p:cNvPr>
          <p:cNvCxnSpPr>
            <a:cxnSpLocks/>
          </p:cNvCxnSpPr>
          <p:nvPr/>
        </p:nvCxnSpPr>
        <p:spPr>
          <a:xfrm>
            <a:off x="6062250" y="1942796"/>
            <a:ext cx="0" cy="458537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9E1621D-47A6-E1BE-BA1E-D8922A674EA3}"/>
              </a:ext>
            </a:extLst>
          </p:cNvPr>
          <p:cNvSpPr txBox="1"/>
          <p:nvPr/>
        </p:nvSpPr>
        <p:spPr>
          <a:xfrm>
            <a:off x="469879" y="4851270"/>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en-US" sz="1200"/>
              <a:t>Partial amputation of the first phalanx.</a:t>
            </a:r>
            <a:endParaRPr lang="fr-FR" sz="1200"/>
          </a:p>
        </p:txBody>
      </p:sp>
      <p:cxnSp>
        <p:nvCxnSpPr>
          <p:cNvPr id="48" name="Connecteur droit 47">
            <a:extLst>
              <a:ext uri="{FF2B5EF4-FFF2-40B4-BE49-F238E27FC236}">
                <a16:creationId xmlns:a16="http://schemas.microsoft.com/office/drawing/2014/main" id="{C5EA6618-1DC0-11C7-9373-F69EE7EE0A6A}"/>
              </a:ext>
            </a:extLst>
          </p:cNvPr>
          <p:cNvCxnSpPr>
            <a:cxnSpLocks/>
          </p:cNvCxnSpPr>
          <p:nvPr/>
        </p:nvCxnSpPr>
        <p:spPr>
          <a:xfrm>
            <a:off x="469879" y="4581986"/>
            <a:ext cx="271814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9C5226F-A18B-DF90-A65F-D354B9456F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8346" r="2" b="13432"/>
          <a:stretch/>
        </p:blipFill>
        <p:spPr>
          <a:xfrm>
            <a:off x="6291458" y="5096985"/>
            <a:ext cx="2406140" cy="143918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4" name="Rectangle : coins arrondis 26">
            <a:extLst>
              <a:ext uri="{FF2B5EF4-FFF2-40B4-BE49-F238E27FC236}">
                <a16:creationId xmlns:a16="http://schemas.microsoft.com/office/drawing/2014/main" id="{67FD6DFC-E91B-6379-C9F5-83628C509F55}"/>
              </a:ext>
            </a:extLst>
          </p:cNvPr>
          <p:cNvSpPr/>
          <p:nvPr/>
        </p:nvSpPr>
        <p:spPr>
          <a:xfrm>
            <a:off x="6306674" y="1945266"/>
            <a:ext cx="5351926" cy="2916539"/>
          </a:xfrm>
          <a:prstGeom prst="roundRect">
            <a:avLst>
              <a:gd name="adj" fmla="val 5667"/>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780A8E1-84B5-D748-34CA-0A3E42300481}"/>
              </a:ext>
            </a:extLst>
          </p:cNvPr>
          <p:cNvSpPr txBox="1"/>
          <p:nvPr/>
        </p:nvSpPr>
        <p:spPr>
          <a:xfrm>
            <a:off x="6560678" y="2740803"/>
            <a:ext cx="5013484" cy="2185214"/>
          </a:xfrm>
          <a:prstGeom prst="rect">
            <a:avLst/>
          </a:prstGeom>
          <a:noFill/>
        </p:spPr>
        <p:txBody>
          <a:bodyPr wrap="square" lIns="0" tIns="0" rIns="0" bIns="0" rtlCol="0">
            <a:spAutoFit/>
          </a:bodyPr>
          <a:lstStyle/>
          <a:p>
            <a:pPr>
              <a:spcBef>
                <a:spcPts val="200"/>
              </a:spcBef>
            </a:pPr>
            <a:r>
              <a:rPr lang="en-US" sz="1200">
                <a:solidFill>
                  <a:srgbClr val="0064AC"/>
                </a:solidFill>
              </a:rPr>
              <a:t>I identify all energy sources (electrical and mechanical in this case), and ensure that they are isolated.</a:t>
            </a:r>
          </a:p>
          <a:p>
            <a:pPr marL="171450" indent="-171450">
              <a:spcBef>
                <a:spcPts val="200"/>
              </a:spcBef>
              <a:buFont typeface="Arial" panose="020B0604020202020204" pitchFamily="34" charset="0"/>
              <a:buChar char="•"/>
            </a:pPr>
            <a:endParaRPr lang="en-US" sz="1200">
              <a:solidFill>
                <a:srgbClr val="0064AC"/>
              </a:solidFill>
            </a:endParaRPr>
          </a:p>
          <a:p>
            <a:pPr>
              <a:spcBef>
                <a:spcPts val="200"/>
              </a:spcBef>
            </a:pPr>
            <a:r>
              <a:rPr lang="en-US" sz="1200">
                <a:solidFill>
                  <a:srgbClr val="0064AC"/>
                </a:solidFill>
              </a:rPr>
              <a:t>I therefore ensure that the </a:t>
            </a:r>
            <a:r>
              <a:rPr lang="en-US" sz="1200" b="1">
                <a:solidFill>
                  <a:srgbClr val="0064AC"/>
                </a:solidFill>
              </a:rPr>
              <a:t>energy sources </a:t>
            </a:r>
            <a:r>
              <a:rPr lang="en-US" sz="1200">
                <a:solidFill>
                  <a:srgbClr val="0064AC"/>
                </a:solidFill>
              </a:rPr>
              <a:t>are:</a:t>
            </a:r>
          </a:p>
          <a:p>
            <a:pPr marL="171450" indent="-171450">
              <a:spcBef>
                <a:spcPts val="200"/>
              </a:spcBef>
              <a:buFont typeface="Arial" panose="020B0604020202020204" pitchFamily="34" charset="0"/>
              <a:buChar char="•"/>
            </a:pPr>
            <a:r>
              <a:rPr lang="en-US" sz="1200" b="1">
                <a:solidFill>
                  <a:srgbClr val="0064AC"/>
                </a:solidFill>
              </a:rPr>
              <a:t>Isolated:</a:t>
            </a:r>
            <a:r>
              <a:rPr lang="en-US" sz="1200">
                <a:solidFill>
                  <a:srgbClr val="0064AC"/>
                </a:solidFill>
              </a:rPr>
              <a:t> use of isolation devices to separate the equipment/installation from its energy sources.</a:t>
            </a:r>
          </a:p>
          <a:p>
            <a:pPr marL="171450" indent="-171450">
              <a:spcBef>
                <a:spcPts val="200"/>
              </a:spcBef>
              <a:buFont typeface="Arial" panose="020B0604020202020204" pitchFamily="34" charset="0"/>
              <a:buChar char="•"/>
            </a:pPr>
            <a:r>
              <a:rPr lang="en-US" sz="1200" b="1">
                <a:solidFill>
                  <a:srgbClr val="0064AC"/>
                </a:solidFill>
              </a:rPr>
              <a:t>Locked:</a:t>
            </a:r>
            <a:r>
              <a:rPr lang="en-US" sz="1200">
                <a:solidFill>
                  <a:srgbClr val="0064AC"/>
                </a:solidFill>
              </a:rPr>
              <a:t> use of lockout devices to ensure that the isolation is maintained.</a:t>
            </a:r>
          </a:p>
          <a:p>
            <a:pPr marL="171450" indent="-171450">
              <a:spcBef>
                <a:spcPts val="200"/>
              </a:spcBef>
              <a:buFont typeface="Arial" panose="020B0604020202020204" pitchFamily="34" charset="0"/>
              <a:buChar char="•"/>
            </a:pPr>
            <a:r>
              <a:rPr lang="en-US" sz="1200" b="1">
                <a:solidFill>
                  <a:srgbClr val="0064AC"/>
                </a:solidFill>
              </a:rPr>
              <a:t>Tagged:</a:t>
            </a:r>
            <a:r>
              <a:rPr lang="en-US" sz="1200">
                <a:solidFill>
                  <a:srgbClr val="0064AC"/>
                </a:solidFill>
              </a:rPr>
              <a:t> use of signaling devices to physically inform of the status of the isolated equipment/installation.</a:t>
            </a:r>
          </a:p>
          <a:p>
            <a:pPr marL="171450" indent="-171450">
              <a:spcBef>
                <a:spcPts val="200"/>
              </a:spcBef>
              <a:buFont typeface="Arial" panose="020B0604020202020204" pitchFamily="34" charset="0"/>
              <a:buChar char="•"/>
            </a:pPr>
            <a:endParaRPr lang="fr-FR" sz="1200">
              <a:solidFill>
                <a:srgbClr val="0064AC"/>
              </a:solidFill>
            </a:endParaRPr>
          </a:p>
        </p:txBody>
      </p:sp>
      <p:sp>
        <p:nvSpPr>
          <p:cNvPr id="19" name="ZoneTexte 18">
            <a:extLst>
              <a:ext uri="{FF2B5EF4-FFF2-40B4-BE49-F238E27FC236}">
                <a16:creationId xmlns:a16="http://schemas.microsoft.com/office/drawing/2014/main" id="{ACA81081-BC4B-4833-340E-2BD84186FDDB}"/>
              </a:ext>
            </a:extLst>
          </p:cNvPr>
          <p:cNvSpPr txBox="1"/>
          <p:nvPr/>
        </p:nvSpPr>
        <p:spPr>
          <a:xfrm>
            <a:off x="7088065" y="2245782"/>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pic>
        <p:nvPicPr>
          <p:cNvPr id="20" name="Image 19">
            <a:extLst>
              <a:ext uri="{FF2B5EF4-FFF2-40B4-BE49-F238E27FC236}">
                <a16:creationId xmlns:a16="http://schemas.microsoft.com/office/drawing/2014/main" id="{41AB38DE-C0EF-F9D8-EF4F-A120E5DE5664}"/>
              </a:ext>
            </a:extLst>
          </p:cNvPr>
          <p:cNvPicPr>
            <a:picLocks noChangeAspect="1"/>
          </p:cNvPicPr>
          <p:nvPr/>
        </p:nvPicPr>
        <p:blipFill>
          <a:blip r:embed="rId6"/>
          <a:stretch>
            <a:fillRect/>
          </a:stretch>
        </p:blipFill>
        <p:spPr>
          <a:xfrm>
            <a:off x="6560678" y="2143616"/>
            <a:ext cx="396454" cy="419775"/>
          </a:xfrm>
          <a:prstGeom prst="rect">
            <a:avLst/>
          </a:prstGeom>
        </p:spPr>
      </p:pic>
      <p:pic>
        <p:nvPicPr>
          <p:cNvPr id="31" name="Image 30">
            <a:extLst>
              <a:ext uri="{FF2B5EF4-FFF2-40B4-BE49-F238E27FC236}">
                <a16:creationId xmlns:a16="http://schemas.microsoft.com/office/drawing/2014/main" id="{F2008568-F7EB-9B5E-D6BC-7377929CA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sp>
        <p:nvSpPr>
          <p:cNvPr id="25" name="ZoneTexte 24">
            <a:extLst>
              <a:ext uri="{FF2B5EF4-FFF2-40B4-BE49-F238E27FC236}">
                <a16:creationId xmlns:a16="http://schemas.microsoft.com/office/drawing/2014/main" id="{CD35B0A4-0DC5-2362-C60D-B516F48E6F9B}"/>
              </a:ext>
            </a:extLst>
          </p:cNvPr>
          <p:cNvSpPr txBox="1"/>
          <p:nvPr/>
        </p:nvSpPr>
        <p:spPr>
          <a:xfrm>
            <a:off x="8879116" y="6355348"/>
            <a:ext cx="2771672" cy="246221"/>
          </a:xfrm>
          <a:prstGeom prst="rect">
            <a:avLst/>
          </a:prstGeom>
          <a:noFill/>
        </p:spPr>
        <p:txBody>
          <a:bodyPr wrap="square">
            <a:spAutoFit/>
          </a:bodyPr>
          <a:lstStyle/>
          <a:p>
            <a:pPr algn="r"/>
            <a:r>
              <a:rPr lang="fr-FR" sz="1000" i="1">
                <a:solidFill>
                  <a:schemeClr val="tx1">
                    <a:lumMod val="50000"/>
                  </a:schemeClr>
                </a:solidFill>
              </a:rPr>
              <a:t>*Event prior to 2012</a:t>
            </a:r>
            <a:endParaRPr lang="fr-FR" sz="1000"/>
          </a:p>
        </p:txBody>
      </p:sp>
      <p:sp>
        <p:nvSpPr>
          <p:cNvPr id="23" name="ZoneTexte 22">
            <a:extLst>
              <a:ext uri="{FF2B5EF4-FFF2-40B4-BE49-F238E27FC236}">
                <a16:creationId xmlns:a16="http://schemas.microsoft.com/office/drawing/2014/main" id="{7DB3DB3B-30A9-A21F-EDE4-5336376EFC04}"/>
              </a:ext>
            </a:extLst>
          </p:cNvPr>
          <p:cNvSpPr txBox="1"/>
          <p:nvPr/>
        </p:nvSpPr>
        <p:spPr>
          <a:xfrm>
            <a:off x="7494528" y="5983076"/>
            <a:ext cx="1058416" cy="207943"/>
          </a:xfrm>
          <a:prstGeom prst="rect">
            <a:avLst/>
          </a:prstGeom>
          <a:solidFill>
            <a:srgbClr val="FF0000"/>
          </a:solidFill>
        </p:spPr>
        <p:txBody>
          <a:bodyPr wrap="square" lIns="36000" tIns="36000" rIns="36000" bIns="3600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FFFFFF"/>
                </a:solidFill>
                <a:effectLst/>
                <a:uLnTx/>
                <a:uFillTx/>
                <a:latin typeface="Arial" charset="0"/>
                <a:ea typeface="Arial" charset="0"/>
                <a:cs typeface="Arial" charset="0"/>
              </a:rPr>
              <a:t>Zone de l’accident</a:t>
            </a:r>
          </a:p>
        </p:txBody>
      </p:sp>
      <p:cxnSp>
        <p:nvCxnSpPr>
          <p:cNvPr id="24" name="Connecteur droit avec flèche 23">
            <a:extLst>
              <a:ext uri="{FF2B5EF4-FFF2-40B4-BE49-F238E27FC236}">
                <a16:creationId xmlns:a16="http://schemas.microsoft.com/office/drawing/2014/main" id="{C9575ECA-FA4A-34FC-FDC9-4292992EF3DA}"/>
              </a:ext>
            </a:extLst>
          </p:cNvPr>
          <p:cNvCxnSpPr>
            <a:cxnSpLocks/>
          </p:cNvCxnSpPr>
          <p:nvPr/>
        </p:nvCxnSpPr>
        <p:spPr>
          <a:xfrm flipV="1">
            <a:off x="8134476" y="5659394"/>
            <a:ext cx="305597" cy="323683"/>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5669893-A66B-481F-8837-B6A402FB4D15}"/>
              </a:ext>
            </a:extLst>
          </p:cNvPr>
          <p:cNvSpPr txBox="1"/>
          <p:nvPr/>
        </p:nvSpPr>
        <p:spPr>
          <a:xfrm>
            <a:off x="7484062" y="5971631"/>
            <a:ext cx="1068881" cy="230832"/>
          </a:xfrm>
          <a:prstGeom prst="rect">
            <a:avLst/>
          </a:prstGeom>
          <a:solidFill>
            <a:srgbClr val="FF0000"/>
          </a:solidFill>
        </p:spPr>
        <p:txBody>
          <a:bodyPr wrap="square" rtlCol="0">
            <a:spAutoFit/>
          </a:bodyPr>
          <a:lstStyle/>
          <a:p>
            <a:pPr algn="ctr"/>
            <a:r>
              <a:rPr lang="fr-FR" sz="900">
                <a:solidFill>
                  <a:schemeClr val="bg1"/>
                </a:solidFill>
              </a:rPr>
              <a:t>Accident area</a:t>
            </a:r>
          </a:p>
        </p:txBody>
      </p:sp>
    </p:spTree>
    <p:extLst>
      <p:ext uri="{BB962C8B-B14F-4D97-AF65-F5344CB8AC3E}">
        <p14:creationId xmlns:p14="http://schemas.microsoft.com/office/powerpoint/2010/main" val="172442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26">
            <a:extLst>
              <a:ext uri="{FF2B5EF4-FFF2-40B4-BE49-F238E27FC236}">
                <a16:creationId xmlns:a16="http://schemas.microsoft.com/office/drawing/2014/main" id="{7DA568D6-CDCD-4E44-CE57-503ED7A410ED}"/>
              </a:ext>
            </a:extLst>
          </p:cNvPr>
          <p:cNvSpPr/>
          <p:nvPr/>
        </p:nvSpPr>
        <p:spPr>
          <a:xfrm>
            <a:off x="6968173" y="1842604"/>
            <a:ext cx="4753931" cy="2845727"/>
          </a:xfrm>
          <a:prstGeom prst="roundRect">
            <a:avLst>
              <a:gd name="adj" fmla="val 5015"/>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B346555-ED2B-4E50-A4A6-B93A49E09218}"/>
              </a:ext>
            </a:extLst>
          </p:cNvPr>
          <p:cNvPicPr>
            <a:picLocks noChangeAspect="1"/>
          </p:cNvPicPr>
          <p:nvPr/>
        </p:nvPicPr>
        <p:blipFill>
          <a:blip r:embed="rId3"/>
          <a:stretch>
            <a:fillRect/>
          </a:stretch>
        </p:blipFill>
        <p:spPr>
          <a:xfrm>
            <a:off x="7212379" y="2040651"/>
            <a:ext cx="396454" cy="419775"/>
          </a:xfrm>
          <a:prstGeom prst="rect">
            <a:avLst/>
          </a:prstGeom>
        </p:spPr>
      </p:pic>
      <p:sp>
        <p:nvSpPr>
          <p:cNvPr id="8" name="ZoneTexte 7">
            <a:extLst>
              <a:ext uri="{FF2B5EF4-FFF2-40B4-BE49-F238E27FC236}">
                <a16:creationId xmlns:a16="http://schemas.microsoft.com/office/drawing/2014/main" id="{BE14245A-F8E7-59D7-0BFF-E8ADC94A43B6}"/>
              </a:ext>
            </a:extLst>
          </p:cNvPr>
          <p:cNvSpPr txBox="1"/>
          <p:nvPr/>
        </p:nvSpPr>
        <p:spPr>
          <a:xfrm>
            <a:off x="469879" y="1744664"/>
            <a:ext cx="3153982" cy="4108817"/>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The work included an inspection of the internals of a transformer by 2 workers (electricians).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The disconnecting devices on the pylon had been activated and locked, in order to cut off the power supply to the transformer.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However, a faulty disconnecting switch on the pylon remained in its original position.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In preparation for the zero voltage and earthing test, the team opened the front and rear access doors and panels of the inadequately isolated transformer.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Prior to carrying out the zero voltage and earthing test, one of the workers entered the transformer and touched the live section.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He was not wearing isolating PPE and received a fatal electric shock.</a:t>
            </a:r>
            <a:endParaRPr lang="fr-FR" sz="1200"/>
          </a:p>
        </p:txBody>
      </p:sp>
      <p:sp>
        <p:nvSpPr>
          <p:cNvPr id="9" name="ZoneTexte 8">
            <a:extLst>
              <a:ext uri="{FF2B5EF4-FFF2-40B4-BE49-F238E27FC236}">
                <a16:creationId xmlns:a16="http://schemas.microsoft.com/office/drawing/2014/main" id="{3E648123-B704-8EC6-2E5F-2D61B606D86F}"/>
              </a:ext>
            </a:extLst>
          </p:cNvPr>
          <p:cNvSpPr txBox="1"/>
          <p:nvPr/>
        </p:nvSpPr>
        <p:spPr>
          <a:xfrm>
            <a:off x="4201341" y="1739692"/>
            <a:ext cx="2165614" cy="954107"/>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en-US" sz="1200"/>
              <a:t>Death of a worker, and one potential death (worker coming to his rescue).</a:t>
            </a:r>
            <a:endParaRPr lang="fr-FR" sz="1200"/>
          </a:p>
        </p:txBody>
      </p:sp>
      <p:sp>
        <p:nvSpPr>
          <p:cNvPr id="10" name="ZoneTexte 9">
            <a:extLst>
              <a:ext uri="{FF2B5EF4-FFF2-40B4-BE49-F238E27FC236}">
                <a16:creationId xmlns:a16="http://schemas.microsoft.com/office/drawing/2014/main" id="{1760E45C-D045-CB6B-05FC-636C173EED56}"/>
              </a:ext>
            </a:extLst>
          </p:cNvPr>
          <p:cNvSpPr txBox="1"/>
          <p:nvPr/>
        </p:nvSpPr>
        <p:spPr>
          <a:xfrm>
            <a:off x="4201341" y="3320363"/>
            <a:ext cx="2321995" cy="1923604"/>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171450" lvl="1" indent="-171450" defTabSz="685800">
              <a:spcAft>
                <a:spcPts val="600"/>
              </a:spcAft>
              <a:buClr>
                <a:srgbClr val="0064AC"/>
              </a:buClr>
              <a:buSzPct val="100000"/>
              <a:buFont typeface="Wingdings" panose="05000000000000000000" pitchFamily="2" charset="2"/>
              <a:buChar char="§"/>
              <a:tabLst>
                <a:tab pos="282575" algn="l"/>
              </a:tabLst>
              <a:defRPr/>
            </a:pPr>
            <a:r>
              <a:rPr lang="en-US" sz="1200"/>
              <a:t>Mechanical failure of the disconnecting device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b="1"/>
              <a:t>Physical contact with the live transformer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en-US" sz="1200" b="1"/>
              <a:t>No zero voltage check carried out,</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en-US" sz="1200"/>
              <a:t>Inappropriate PPE.</a:t>
            </a:r>
            <a:endParaRPr lang="fr-FR" sz="1200"/>
          </a:p>
        </p:txBody>
      </p:sp>
      <p:cxnSp>
        <p:nvCxnSpPr>
          <p:cNvPr id="11" name="Connecteur droit 10">
            <a:extLst>
              <a:ext uri="{FF2B5EF4-FFF2-40B4-BE49-F238E27FC236}">
                <a16:creationId xmlns:a16="http://schemas.microsoft.com/office/drawing/2014/main" id="{B04C154C-B16D-EA76-DBE2-39FD5405CE04}"/>
              </a:ext>
            </a:extLst>
          </p:cNvPr>
          <p:cNvCxnSpPr>
            <a:cxnSpLocks/>
          </p:cNvCxnSpPr>
          <p:nvPr/>
        </p:nvCxnSpPr>
        <p:spPr>
          <a:xfrm>
            <a:off x="3905180" y="1842604"/>
            <a:ext cx="0" cy="4686606"/>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3193AC4-CF72-923D-D727-E2009714A882}"/>
              </a:ext>
            </a:extLst>
          </p:cNvPr>
          <p:cNvCxnSpPr>
            <a:cxnSpLocks/>
          </p:cNvCxnSpPr>
          <p:nvPr/>
        </p:nvCxnSpPr>
        <p:spPr>
          <a:xfrm>
            <a:off x="6737043" y="1842604"/>
            <a:ext cx="0" cy="4686606"/>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96A06E1-DF2B-1861-BA7E-B52B6A5C0385}"/>
              </a:ext>
            </a:extLst>
          </p:cNvPr>
          <p:cNvCxnSpPr>
            <a:cxnSpLocks/>
          </p:cNvCxnSpPr>
          <p:nvPr/>
        </p:nvCxnSpPr>
        <p:spPr>
          <a:xfrm>
            <a:off x="3905180" y="3036847"/>
            <a:ext cx="2831863"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64BBCE0-840A-8B36-B324-23ACA78CFF33}"/>
              </a:ext>
            </a:extLst>
          </p:cNvPr>
          <p:cNvSpPr txBox="1"/>
          <p:nvPr/>
        </p:nvSpPr>
        <p:spPr>
          <a:xfrm>
            <a:off x="7212379" y="2636146"/>
            <a:ext cx="4261357" cy="169277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100">
                <a:solidFill>
                  <a:srgbClr val="0064AC"/>
                </a:solidFill>
              </a:rPr>
              <a:t>I wear the appropriate PPE for the electrical work.</a:t>
            </a:r>
          </a:p>
          <a:p>
            <a:pPr marL="171450" indent="-171450">
              <a:buFont typeface="Arial" panose="020B0604020202020204" pitchFamily="34" charset="0"/>
              <a:buChar char="•"/>
            </a:pPr>
            <a:r>
              <a:rPr lang="en-US" sz="1100">
                <a:solidFill>
                  <a:srgbClr val="0064AC"/>
                </a:solidFill>
              </a:rPr>
              <a:t>I make sure beforehand that the zero voltage check step is properly identified in the isolation certificate.</a:t>
            </a:r>
          </a:p>
          <a:p>
            <a:pPr marL="171450" indent="-171450">
              <a:buFont typeface="Arial" panose="020B0604020202020204" pitchFamily="34" charset="0"/>
              <a:buChar char="•"/>
            </a:pPr>
            <a:r>
              <a:rPr lang="en-US" sz="1100" b="1">
                <a:solidFill>
                  <a:srgbClr val="0064AC"/>
                </a:solidFill>
              </a:rPr>
              <a:t>Before any work is carried out, I carry out a zero voltage check </a:t>
            </a:r>
            <a:r>
              <a:rPr lang="en-US" sz="1100">
                <a:solidFill>
                  <a:srgbClr val="0064AC"/>
                </a:solidFill>
              </a:rPr>
              <a:t>on each of the active conductors, as close as possible to the point of work, using an approved zero voltage checking device (adapted to the nominal voltage of the circuit and checked).</a:t>
            </a:r>
          </a:p>
          <a:p>
            <a:pPr marL="171450" indent="-171450">
              <a:buFont typeface="Arial" panose="020B0604020202020204" pitchFamily="34" charset="0"/>
              <a:buChar char="•"/>
            </a:pPr>
            <a:r>
              <a:rPr lang="en-US" sz="1100">
                <a:solidFill>
                  <a:srgbClr val="0064AC"/>
                </a:solidFill>
              </a:rPr>
              <a:t>I ensure that electrical isolation practices systematically include approved means of checking for </a:t>
            </a:r>
            <a:r>
              <a:rPr lang="en-US" sz="1100" b="1">
                <a:solidFill>
                  <a:srgbClr val="0064AC"/>
                </a:solidFill>
              </a:rPr>
              <a:t>absence of voltage</a:t>
            </a:r>
            <a:r>
              <a:rPr lang="en-US" sz="1100">
                <a:solidFill>
                  <a:srgbClr val="0064AC"/>
                </a:solidFill>
              </a:rPr>
              <a:t> (adapted to the nominal voltage of the circuit and verified).</a:t>
            </a:r>
            <a:endParaRPr lang="fr-FR" sz="1100">
              <a:solidFill>
                <a:srgbClr val="0064AC"/>
              </a:solidFill>
            </a:endParaRPr>
          </a:p>
        </p:txBody>
      </p:sp>
      <p:sp>
        <p:nvSpPr>
          <p:cNvPr id="15" name="ZoneTexte 14">
            <a:extLst>
              <a:ext uri="{FF2B5EF4-FFF2-40B4-BE49-F238E27FC236}">
                <a16:creationId xmlns:a16="http://schemas.microsoft.com/office/drawing/2014/main" id="{CF982FD4-D42E-74F5-8353-1296374CB7C8}"/>
              </a:ext>
            </a:extLst>
          </p:cNvPr>
          <p:cNvSpPr txBox="1"/>
          <p:nvPr/>
        </p:nvSpPr>
        <p:spPr>
          <a:xfrm>
            <a:off x="7739766" y="2141125"/>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grpSp>
        <p:nvGrpSpPr>
          <p:cNvPr id="17" name="Groupe 16">
            <a:extLst>
              <a:ext uri="{FF2B5EF4-FFF2-40B4-BE49-F238E27FC236}">
                <a16:creationId xmlns:a16="http://schemas.microsoft.com/office/drawing/2014/main" id="{D37078B0-1932-A4D7-56E9-9169FDF466DB}"/>
              </a:ext>
            </a:extLst>
          </p:cNvPr>
          <p:cNvGrpSpPr/>
          <p:nvPr/>
        </p:nvGrpSpPr>
        <p:grpSpPr>
          <a:xfrm>
            <a:off x="4204486" y="6178817"/>
            <a:ext cx="2347513" cy="350393"/>
            <a:chOff x="8777687" y="4004369"/>
            <a:chExt cx="2347513" cy="350393"/>
          </a:xfrm>
        </p:grpSpPr>
        <p:sp>
          <p:nvSpPr>
            <p:cNvPr id="19" name="Rectangle à coins arrondis 14">
              <a:extLst>
                <a:ext uri="{FF2B5EF4-FFF2-40B4-BE49-F238E27FC236}">
                  <a16:creationId xmlns:a16="http://schemas.microsoft.com/office/drawing/2014/main" id="{8C8D3AC0-39B4-2DE1-40E9-799B3EB23447}"/>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4" tooltip="REX requirement 7.5"/>
              <a:extLst>
                <a:ext uri="{FF2B5EF4-FFF2-40B4-BE49-F238E27FC236}">
                  <a16:creationId xmlns:a16="http://schemas.microsoft.com/office/drawing/2014/main" id="{70AC676D-0A44-3906-E9D6-C47CEB9A8616}"/>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5. I ensure </a:t>
            </a:r>
            <a:r>
              <a:rPr lang="fr-FR" sz="1800"/>
              <a:t>that there is no energy and fluid supply.</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5"/>
          <a:stretch>
            <a:fillRect/>
          </a:stretch>
        </p:blipFill>
        <p:spPr>
          <a:xfrm>
            <a:off x="472947" y="333018"/>
            <a:ext cx="396629" cy="396629"/>
          </a:xfrm>
          <a:prstGeom prst="rect">
            <a:avLst/>
          </a:prstGeom>
        </p:spPr>
      </p:pic>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8" y="1111230"/>
            <a:ext cx="9716437" cy="2518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ELECTROCUTION WHEN PREPARING A TRANSFORMER FOR MAINTENANCE</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45334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3" name="Image 2">
            <a:extLst>
              <a:ext uri="{FF2B5EF4-FFF2-40B4-BE49-F238E27FC236}">
                <a16:creationId xmlns:a16="http://schemas.microsoft.com/office/drawing/2014/main" id="{24A68E1E-CB65-6A4E-1723-54B611C967A3}"/>
              </a:ext>
            </a:extLst>
          </p:cNvPr>
          <p:cNvPicPr>
            <a:picLocks noChangeAspect="1"/>
          </p:cNvPicPr>
          <p:nvPr/>
        </p:nvPicPr>
        <p:blipFill rotWithShape="1">
          <a:blip r:embed="rId7"/>
          <a:srcRect l="657" t="3564" r="62275" b="6933"/>
          <a:stretch/>
        </p:blipFill>
        <p:spPr>
          <a:xfrm>
            <a:off x="6968172" y="4886377"/>
            <a:ext cx="1676965" cy="1647631"/>
          </a:xfrm>
          <a:prstGeom prst="roundRect">
            <a:avLst>
              <a:gd name="adj" fmla="val 5829"/>
            </a:avLst>
          </a:prstGeom>
          <a:solidFill>
            <a:srgbClr val="FFFFFF">
              <a:shade val="85000"/>
            </a:srgbClr>
          </a:solidFill>
          <a:ln>
            <a:noFill/>
          </a:ln>
          <a:effectLst>
            <a:reflection blurRad="12700" endPos="0" dist="5000" dir="5400000" sy="-100000" algn="bl" rotWithShape="0"/>
          </a:effectLst>
        </p:spPr>
      </p:pic>
      <p:pic>
        <p:nvPicPr>
          <p:cNvPr id="23" name="Image 22">
            <a:extLst>
              <a:ext uri="{FF2B5EF4-FFF2-40B4-BE49-F238E27FC236}">
                <a16:creationId xmlns:a16="http://schemas.microsoft.com/office/drawing/2014/main" id="{61AFC6C0-0973-7B54-EB5C-BCE47D6E22A5}"/>
              </a:ext>
            </a:extLst>
          </p:cNvPr>
          <p:cNvPicPr>
            <a:picLocks noChangeAspect="1"/>
          </p:cNvPicPr>
          <p:nvPr/>
        </p:nvPicPr>
        <p:blipFill rotWithShape="1">
          <a:blip r:embed="rId7"/>
          <a:srcRect l="42358" t="3564" r="42891" b="6933"/>
          <a:stretch/>
        </p:blipFill>
        <p:spPr>
          <a:xfrm>
            <a:off x="8830715" y="4886376"/>
            <a:ext cx="667330" cy="1647631"/>
          </a:xfrm>
          <a:prstGeom prst="roundRect">
            <a:avLst>
              <a:gd name="adj" fmla="val 16103"/>
            </a:avLst>
          </a:prstGeom>
          <a:solidFill>
            <a:srgbClr val="FFFFFF">
              <a:shade val="85000"/>
            </a:srgbClr>
          </a:solidFill>
          <a:ln>
            <a:noFill/>
          </a:ln>
          <a:effectLst>
            <a:reflection blurRad="12700" endPos="0" dist="5000" dir="5400000" sy="-100000" algn="bl" rotWithShape="0"/>
          </a:effectLst>
        </p:spPr>
      </p:pic>
      <p:pic>
        <p:nvPicPr>
          <p:cNvPr id="29" name="Image 28">
            <a:extLst>
              <a:ext uri="{FF2B5EF4-FFF2-40B4-BE49-F238E27FC236}">
                <a16:creationId xmlns:a16="http://schemas.microsoft.com/office/drawing/2014/main" id="{8B62F359-FA04-B544-ED79-055A78EA8EC3}"/>
              </a:ext>
            </a:extLst>
          </p:cNvPr>
          <p:cNvPicPr>
            <a:picLocks noChangeAspect="1"/>
          </p:cNvPicPr>
          <p:nvPr/>
        </p:nvPicPr>
        <p:blipFill rotWithShape="1">
          <a:blip r:embed="rId7"/>
          <a:srcRect l="61831" t="3564" r="1794" b="6933"/>
          <a:stretch/>
        </p:blipFill>
        <p:spPr>
          <a:xfrm>
            <a:off x="9683623" y="4881578"/>
            <a:ext cx="1645638" cy="1647631"/>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31" name="Connecteur droit avec flèche 30">
            <a:extLst>
              <a:ext uri="{FF2B5EF4-FFF2-40B4-BE49-F238E27FC236}">
                <a16:creationId xmlns:a16="http://schemas.microsoft.com/office/drawing/2014/main" id="{CD0F1800-2929-D8B0-EB99-9E440F07FEFA}"/>
              </a:ext>
            </a:extLst>
          </p:cNvPr>
          <p:cNvCxnSpPr>
            <a:cxnSpLocks/>
          </p:cNvCxnSpPr>
          <p:nvPr/>
        </p:nvCxnSpPr>
        <p:spPr>
          <a:xfrm>
            <a:off x="8214627" y="5878656"/>
            <a:ext cx="818248" cy="264969"/>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88D643C-4D9A-863A-2EEA-00B61289EB7D}"/>
              </a:ext>
            </a:extLst>
          </p:cNvPr>
          <p:cNvCxnSpPr/>
          <p:nvPr/>
        </p:nvCxnSpPr>
        <p:spPr>
          <a:xfrm flipH="1" flipV="1">
            <a:off x="9261987" y="5127523"/>
            <a:ext cx="1381432" cy="648929"/>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0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 117">
            <a:extLst>
              <a:ext uri="{FF2B5EF4-FFF2-40B4-BE49-F238E27FC236}">
                <a16:creationId xmlns:a16="http://schemas.microsoft.com/office/drawing/2014/main" id="{400A0EA5-3B6D-618B-D04A-469FA1B4204C}"/>
              </a:ext>
            </a:extLst>
          </p:cNvPr>
          <p:cNvPicPr>
            <a:picLocks noChangeAspect="1"/>
          </p:cNvPicPr>
          <p:nvPr/>
        </p:nvPicPr>
        <p:blipFill>
          <a:blip r:embed="rId3"/>
          <a:stretch>
            <a:fillRect/>
          </a:stretch>
        </p:blipFill>
        <p:spPr>
          <a:xfrm>
            <a:off x="470943" y="333018"/>
            <a:ext cx="396625" cy="39662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9"/>
            <a:ext cx="7753796" cy="350670"/>
          </a:xfrm>
        </p:spPr>
        <p:txBody>
          <a:bodyPr vert="horz" lIns="91440" tIns="45720" rIns="91440" bIns="45720" rtlCol="0" anchor="t">
            <a:noAutofit/>
          </a:bodyPr>
          <a:lstStyle/>
          <a:p>
            <a:pPr marL="0" indent="0">
              <a:buNone/>
            </a:pPr>
            <a:r>
              <a:rPr lang="fr-FR" sz="1800" b="1" spc="-20"/>
              <a:t>6. I ensure </a:t>
            </a:r>
            <a:r>
              <a:rPr lang="fr-FR" sz="1800" spc="-20"/>
              <a:t>that there is no residual or accumulated energy and fluid.</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9250851" y="6177078"/>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4" tooltip="REX requirement 7.6"/>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WORKER BURNED DURING PIPE INSTALLATION WORK</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514093"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532282" y="1749130"/>
            <a:ext cx="2444863" cy="247760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Workers were replacing a pipe.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The isolation valve was not tight and a bucket was collecting the dripping gasoline (about 2 </a:t>
            </a:r>
            <a:r>
              <a:rPr lang="en-US" sz="1200" err="1"/>
              <a:t>litres</a:t>
            </a:r>
            <a:r>
              <a:rPr lang="en-US" sz="1200"/>
              <a:t>).</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While a worker was assembling two flanges with bolts and nuts, using non-ATEX tools, a flash occurred.</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 fire started.</a:t>
            </a:r>
            <a:endParaRPr lang="fr-FR" sz="1200"/>
          </a:p>
        </p:txBody>
      </p:sp>
      <p:sp>
        <p:nvSpPr>
          <p:cNvPr id="96" name="ZoneTexte 95">
            <a:extLst>
              <a:ext uri="{FF2B5EF4-FFF2-40B4-BE49-F238E27FC236}">
                <a16:creationId xmlns:a16="http://schemas.microsoft.com/office/drawing/2014/main" id="{DD4808D2-7A48-9A5A-9A9E-337FFDB686E2}"/>
              </a:ext>
            </a:extLst>
          </p:cNvPr>
          <p:cNvSpPr txBox="1"/>
          <p:nvPr/>
        </p:nvSpPr>
        <p:spPr>
          <a:xfrm>
            <a:off x="3593468" y="3100635"/>
            <a:ext cx="2947241" cy="2739211"/>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Ignition of gasoline contained in the pipework by sparks generated by the operations (non-ATEX tools).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Poor management of safety and control of work:</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en-US" sz="1200"/>
              <a:t>Lack of risk analysis,</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en-US" sz="1200"/>
              <a:t>Lack of a work permit,</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en-US" sz="1200" b="1"/>
              <a:t>Non-application of the lockout/tagout procedure (fluid isolation not effective because of an internally leaking valve).</a:t>
            </a:r>
            <a:endParaRPr lang="fr-FR" sz="1200" b="1"/>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297309" y="1847070"/>
            <a:ext cx="0" cy="4680401"/>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734629" y="1847070"/>
            <a:ext cx="0" cy="4680401"/>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65761" y="1848230"/>
            <a:ext cx="4633264" cy="1919365"/>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96230" y="2644668"/>
            <a:ext cx="4171665" cy="1107996"/>
          </a:xfrm>
          <a:prstGeom prst="rect">
            <a:avLst/>
          </a:prstGeom>
          <a:noFill/>
        </p:spPr>
        <p:txBody>
          <a:bodyPr wrap="square" lIns="0" tIns="0" rIns="0" bIns="0" rtlCol="0">
            <a:spAutoFit/>
          </a:bodyPr>
          <a:lstStyle/>
          <a:p>
            <a:r>
              <a:rPr lang="en-US" sz="1200">
                <a:solidFill>
                  <a:srgbClr val="006CB7"/>
                </a:solidFill>
              </a:rPr>
              <a:t>Before any work is carried out on powered systems, I ensure that the circuit is correctly isolated (valves closed and tight) and that a prior </a:t>
            </a:r>
            <a:r>
              <a:rPr lang="en-US" sz="1200" b="1">
                <a:solidFill>
                  <a:srgbClr val="006CB7"/>
                </a:solidFill>
              </a:rPr>
              <a:t>check for the absence of energy </a:t>
            </a:r>
            <a:r>
              <a:rPr lang="en-US" sz="1200">
                <a:solidFill>
                  <a:srgbClr val="006CB7"/>
                </a:solidFill>
              </a:rPr>
              <a:t>(hazardous substance, pressure, etc.) is carried out and confirmed.</a:t>
            </a:r>
          </a:p>
          <a:p>
            <a:endParaRPr lang="fr-FR" sz="1200">
              <a:solidFill>
                <a:srgbClr val="006CB7"/>
              </a:solidFill>
            </a:endParaRP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723617" y="2149649"/>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297767" y="2817119"/>
            <a:ext cx="34368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3593469" y="1744158"/>
            <a:ext cx="2947242"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en-US" sz="1200"/>
              <a:t>One worker with severe burns to arms, legs and part of the body.</a:t>
            </a:r>
            <a:endParaRPr lang="fr-FR" sz="1200"/>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5"/>
          <a:stretch>
            <a:fillRect/>
          </a:stretch>
        </p:blipFill>
        <p:spPr>
          <a:xfrm>
            <a:off x="7196230" y="2047483"/>
            <a:ext cx="396454" cy="419775"/>
          </a:xfrm>
          <a:prstGeom prst="rect">
            <a:avLst/>
          </a:prstGeom>
        </p:spPr>
      </p:pic>
      <p:pic>
        <p:nvPicPr>
          <p:cNvPr id="120" name="Image 119">
            <a:extLst>
              <a:ext uri="{FF2B5EF4-FFF2-40B4-BE49-F238E27FC236}">
                <a16:creationId xmlns:a16="http://schemas.microsoft.com/office/drawing/2014/main" id="{65E895CF-CFD8-D5DC-CB7A-B5EE5D1D2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grpSp>
        <p:nvGrpSpPr>
          <p:cNvPr id="25" name="Group 24">
            <a:extLst>
              <a:ext uri="{FF2B5EF4-FFF2-40B4-BE49-F238E27FC236}">
                <a16:creationId xmlns:a16="http://schemas.microsoft.com/office/drawing/2014/main" id="{17A412B6-AED7-4700-9C00-E5C88CF75982}"/>
              </a:ext>
            </a:extLst>
          </p:cNvPr>
          <p:cNvGrpSpPr/>
          <p:nvPr/>
        </p:nvGrpSpPr>
        <p:grpSpPr>
          <a:xfrm>
            <a:off x="7039767" y="3975276"/>
            <a:ext cx="2841278" cy="2014084"/>
            <a:chOff x="4460072" y="3835994"/>
            <a:chExt cx="2841278" cy="2014084"/>
          </a:xfrm>
        </p:grpSpPr>
        <p:pic>
          <p:nvPicPr>
            <p:cNvPr id="28" name="Image 34">
              <a:extLst>
                <a:ext uri="{FF2B5EF4-FFF2-40B4-BE49-F238E27FC236}">
                  <a16:creationId xmlns:a16="http://schemas.microsoft.com/office/drawing/2014/main" id="{C15C5C1B-11B6-46B2-BE05-FC6C3648CC95}"/>
                </a:ext>
              </a:extLst>
            </p:cNvPr>
            <p:cNvPicPr>
              <a:picLocks noChangeAspect="1"/>
            </p:cNvPicPr>
            <p:nvPr/>
          </p:nvPicPr>
          <p:blipFill>
            <a:blip r:embed="rId7"/>
            <a:stretch>
              <a:fillRect/>
            </a:stretch>
          </p:blipFill>
          <p:spPr>
            <a:xfrm>
              <a:off x="4696178" y="4143595"/>
              <a:ext cx="2043289" cy="1706483"/>
            </a:xfrm>
            <a:prstGeom prst="rect">
              <a:avLst/>
            </a:prstGeom>
          </p:spPr>
        </p:pic>
        <p:sp>
          <p:nvSpPr>
            <p:cNvPr id="29" name="Rectangle 28">
              <a:extLst>
                <a:ext uri="{FF2B5EF4-FFF2-40B4-BE49-F238E27FC236}">
                  <a16:creationId xmlns:a16="http://schemas.microsoft.com/office/drawing/2014/main" id="{DAAF0607-A171-4DB2-B94B-25499F387BA8}"/>
                </a:ext>
              </a:extLst>
            </p:cNvPr>
            <p:cNvSpPr/>
            <p:nvPr/>
          </p:nvSpPr>
          <p:spPr>
            <a:xfrm>
              <a:off x="4464455" y="4234472"/>
              <a:ext cx="628648" cy="10772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OPERATION 1</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sp>
          <p:nvSpPr>
            <p:cNvPr id="30" name="Rectangle 29">
              <a:extLst>
                <a:ext uri="{FF2B5EF4-FFF2-40B4-BE49-F238E27FC236}">
                  <a16:creationId xmlns:a16="http://schemas.microsoft.com/office/drawing/2014/main" id="{9E7780C4-E28F-4BDC-B3E2-4983EE568BE4}"/>
                </a:ext>
              </a:extLst>
            </p:cNvPr>
            <p:cNvSpPr/>
            <p:nvPr/>
          </p:nvSpPr>
          <p:spPr>
            <a:xfrm>
              <a:off x="4464455" y="4340828"/>
              <a:ext cx="800101" cy="269304"/>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Flanges</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t>
              </a:r>
              <a:b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b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A and B</a:t>
              </a:r>
              <a:b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b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bolted</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in place</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1" name="Rectangle 30">
              <a:extLst>
                <a:ext uri="{FF2B5EF4-FFF2-40B4-BE49-F238E27FC236}">
                  <a16:creationId xmlns:a16="http://schemas.microsoft.com/office/drawing/2014/main" id="{7284C439-0ED7-452C-BDD6-C8A36750ED32}"/>
                </a:ext>
              </a:extLst>
            </p:cNvPr>
            <p:cNvSpPr/>
            <p:nvPr/>
          </p:nvSpPr>
          <p:spPr>
            <a:xfrm>
              <a:off x="4460072" y="4896505"/>
              <a:ext cx="747936" cy="269304"/>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TLS </a:t>
              </a:r>
              <a:b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b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technician</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t>
              </a:r>
            </a:p>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victim</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Rectangle 31">
              <a:extLst>
                <a:ext uri="{FF2B5EF4-FFF2-40B4-BE49-F238E27FC236}">
                  <a16:creationId xmlns:a16="http://schemas.microsoft.com/office/drawing/2014/main" id="{F256BA7A-CFB9-4181-B479-F120675A6FAB}"/>
                </a:ext>
              </a:extLst>
            </p:cNvPr>
            <p:cNvSpPr/>
            <p:nvPr/>
          </p:nvSpPr>
          <p:spPr>
            <a:xfrm>
              <a:off x="5710825" y="4490111"/>
              <a:ext cx="511558" cy="448841"/>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Vapors</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a:t>
              </a:r>
              <a:b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b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from</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the </a:t>
              </a: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hydrocarbon</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a:t>
              </a: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leak</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a:t>
              </a: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ignited</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at </a:t>
              </a:r>
              <a:r>
                <a:rPr kumimoji="0" lang="fr-FR" sz="700" b="0" i="0" u="none" strike="noStrike" kern="1200" cap="none" spc="0" normalizeH="0" baseline="0" noProof="0" err="1">
                  <a:ln>
                    <a:noFill/>
                  </a:ln>
                  <a:solidFill>
                    <a:srgbClr val="FF0000"/>
                  </a:solidFill>
                  <a:effectLst/>
                  <a:uLnTx/>
                  <a:uFillTx/>
                  <a:latin typeface="Arial" charset="0"/>
                  <a:ea typeface="Arial" charset="0"/>
                  <a:cs typeface="Arial" charset="0"/>
                </a:rPr>
                <a:t>flange</a:t>
              </a: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 A</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sp>
          <p:nvSpPr>
            <p:cNvPr id="33" name="Rectangle 32">
              <a:extLst>
                <a:ext uri="{FF2B5EF4-FFF2-40B4-BE49-F238E27FC236}">
                  <a16:creationId xmlns:a16="http://schemas.microsoft.com/office/drawing/2014/main" id="{6E1FBE76-32D2-409F-A495-308F94C4005C}"/>
                </a:ext>
              </a:extLst>
            </p:cNvPr>
            <p:cNvSpPr/>
            <p:nvPr/>
          </p:nvSpPr>
          <p:spPr>
            <a:xfrm>
              <a:off x="5317771" y="5066041"/>
              <a:ext cx="800101" cy="269304"/>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Valve </a:t>
              </a:r>
              <a:b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b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not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correctly</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t>
              </a:r>
              <a:b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b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isolated</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4" name="Rectangle 33">
              <a:extLst>
                <a:ext uri="{FF2B5EF4-FFF2-40B4-BE49-F238E27FC236}">
                  <a16:creationId xmlns:a16="http://schemas.microsoft.com/office/drawing/2014/main" id="{DCD75B77-A70C-418D-9B31-D4876AF5721D}"/>
                </a:ext>
              </a:extLst>
            </p:cNvPr>
            <p:cNvSpPr/>
            <p:nvPr/>
          </p:nvSpPr>
          <p:spPr>
            <a:xfrm>
              <a:off x="5093103" y="5434745"/>
              <a:ext cx="402874" cy="89768"/>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Pump</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5" name="Rectangle 34">
              <a:extLst>
                <a:ext uri="{FF2B5EF4-FFF2-40B4-BE49-F238E27FC236}">
                  <a16:creationId xmlns:a16="http://schemas.microsoft.com/office/drawing/2014/main" id="{A154B90D-C2E0-4E7D-9950-845B8C3AB2AC}"/>
                </a:ext>
              </a:extLst>
            </p:cNvPr>
            <p:cNvSpPr/>
            <p:nvPr/>
          </p:nvSpPr>
          <p:spPr>
            <a:xfrm>
              <a:off x="5956755" y="5393407"/>
              <a:ext cx="402874" cy="179536"/>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Pump</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outlet</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7" name="Rectangle 36">
              <a:extLst>
                <a:ext uri="{FF2B5EF4-FFF2-40B4-BE49-F238E27FC236}">
                  <a16:creationId xmlns:a16="http://schemas.microsoft.com/office/drawing/2014/main" id="{19993817-5BE0-4C3F-996A-E44C65D4A7CF}"/>
                </a:ext>
              </a:extLst>
            </p:cNvPr>
            <p:cNvSpPr/>
            <p:nvPr/>
          </p:nvSpPr>
          <p:spPr>
            <a:xfrm>
              <a:off x="5405350" y="4218810"/>
              <a:ext cx="800101" cy="89768"/>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PIPELINE</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8" name="Rectangle 37">
              <a:extLst>
                <a:ext uri="{FF2B5EF4-FFF2-40B4-BE49-F238E27FC236}">
                  <a16:creationId xmlns:a16="http://schemas.microsoft.com/office/drawing/2014/main" id="{647BF43F-6DB3-4605-B9F8-C4C8C752F37C}"/>
                </a:ext>
              </a:extLst>
            </p:cNvPr>
            <p:cNvSpPr/>
            <p:nvPr/>
          </p:nvSpPr>
          <p:spPr>
            <a:xfrm>
              <a:off x="5405350" y="4004321"/>
              <a:ext cx="800101" cy="89768"/>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PUMPING UNIT</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9" name="Rectangle 38">
              <a:extLst>
                <a:ext uri="{FF2B5EF4-FFF2-40B4-BE49-F238E27FC236}">
                  <a16:creationId xmlns:a16="http://schemas.microsoft.com/office/drawing/2014/main" id="{A8B72EBA-DB38-441E-91EB-AFC109CCF13F}"/>
                </a:ext>
              </a:extLst>
            </p:cNvPr>
            <p:cNvSpPr/>
            <p:nvPr/>
          </p:nvSpPr>
          <p:spPr>
            <a:xfrm>
              <a:off x="6263628" y="3835994"/>
              <a:ext cx="608744" cy="269304"/>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Pipe to</a:t>
              </a:r>
            </a:p>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the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loading</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station</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Rectangle 39">
              <a:extLst>
                <a:ext uri="{FF2B5EF4-FFF2-40B4-BE49-F238E27FC236}">
                  <a16:creationId xmlns:a16="http://schemas.microsoft.com/office/drawing/2014/main" id="{633BCB10-5776-4654-A55E-8939AA14BDEC}"/>
                </a:ext>
              </a:extLst>
            </p:cNvPr>
            <p:cNvSpPr/>
            <p:nvPr/>
          </p:nvSpPr>
          <p:spPr>
            <a:xfrm>
              <a:off x="6451166" y="4982973"/>
              <a:ext cx="628648" cy="10772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OPERATION 2</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sp>
          <p:nvSpPr>
            <p:cNvPr id="41" name="Rectangle 40">
              <a:extLst>
                <a:ext uri="{FF2B5EF4-FFF2-40B4-BE49-F238E27FC236}">
                  <a16:creationId xmlns:a16="http://schemas.microsoft.com/office/drawing/2014/main" id="{126F9CFD-CF15-4143-9B44-9F74C1AEE7BD}"/>
                </a:ext>
              </a:extLst>
            </p:cNvPr>
            <p:cNvSpPr/>
            <p:nvPr/>
          </p:nvSpPr>
          <p:spPr>
            <a:xfrm>
              <a:off x="6692606" y="4605252"/>
              <a:ext cx="608744" cy="89768"/>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Welders</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Rectangle 41">
              <a:extLst>
                <a:ext uri="{FF2B5EF4-FFF2-40B4-BE49-F238E27FC236}">
                  <a16:creationId xmlns:a16="http://schemas.microsoft.com/office/drawing/2014/main" id="{F24374B1-3037-4BFB-AF01-AB6880288323}"/>
                </a:ext>
              </a:extLst>
            </p:cNvPr>
            <p:cNvSpPr/>
            <p:nvPr/>
          </p:nvSpPr>
          <p:spPr>
            <a:xfrm>
              <a:off x="6451166" y="5111906"/>
              <a:ext cx="609077" cy="359073"/>
            </a:xfrm>
            <a:prstGeom prst="rect">
              <a:avLst/>
            </a:prstGeom>
          </p:spPr>
          <p:txBody>
            <a:bodyPr wrap="square" lIns="0" tIns="0" rIns="0" bIns="0">
              <a:spAutoFit/>
            </a:bodyPr>
            <a:lstStyle/>
            <a:p>
              <a:pPr marL="0" marR="0" lvl="0" indent="0" algn="l" defTabSz="457200" rtl="0" eaLnBrk="1" fontAlgn="auto" latinLnBrk="0" hangingPunct="1">
                <a:lnSpc>
                  <a:spcPts val="740"/>
                </a:lnSpc>
                <a:spcBef>
                  <a:spcPts val="0"/>
                </a:spcBef>
                <a:spcAft>
                  <a:spcPts val="0"/>
                </a:spcAft>
                <a:buClrTx/>
                <a:buSzTx/>
                <a:buFontTx/>
                <a:buNone/>
                <a:tabLst/>
                <a:defRPr/>
              </a:pP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Cutting</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and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grinding</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work</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in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preparation</a:t>
              </a: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 for </a:t>
              </a:r>
              <a:r>
                <a:rPr kumimoji="0" lang="fr-FR" sz="700" b="0" i="0" u="none" strike="noStrike" kern="1200" cap="none" spc="0" normalizeH="0" baseline="0" noProof="0" err="1">
                  <a:ln>
                    <a:noFill/>
                  </a:ln>
                  <a:solidFill>
                    <a:srgbClr val="000000"/>
                  </a:solidFill>
                  <a:effectLst/>
                  <a:uLnTx/>
                  <a:uFillTx/>
                  <a:latin typeface="Arial" charset="0"/>
                  <a:ea typeface="Arial" charset="0"/>
                  <a:cs typeface="Arial" charset="0"/>
                </a:rPr>
                <a:t>welding</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3" name="Rectangle 42">
              <a:extLst>
                <a:ext uri="{FF2B5EF4-FFF2-40B4-BE49-F238E27FC236}">
                  <a16:creationId xmlns:a16="http://schemas.microsoft.com/office/drawing/2014/main" id="{7DDE0142-2B0C-439F-9DA4-DA3B15F2EFF0}"/>
                </a:ext>
              </a:extLst>
            </p:cNvPr>
            <p:cNvSpPr/>
            <p:nvPr/>
          </p:nvSpPr>
          <p:spPr>
            <a:xfrm>
              <a:off x="5048603" y="4559051"/>
              <a:ext cx="103715" cy="10772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A</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sp>
          <p:nvSpPr>
            <p:cNvPr id="45" name="Rectangle 44">
              <a:extLst>
                <a:ext uri="{FF2B5EF4-FFF2-40B4-BE49-F238E27FC236}">
                  <a16:creationId xmlns:a16="http://schemas.microsoft.com/office/drawing/2014/main" id="{FAA07C4A-4F39-4DFE-A81B-131C147126BA}"/>
                </a:ext>
              </a:extLst>
            </p:cNvPr>
            <p:cNvSpPr/>
            <p:nvPr/>
          </p:nvSpPr>
          <p:spPr>
            <a:xfrm>
              <a:off x="5048603" y="4688873"/>
              <a:ext cx="103715" cy="107722"/>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B</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152372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 coins arrondis 26">
            <a:extLst>
              <a:ext uri="{FF2B5EF4-FFF2-40B4-BE49-F238E27FC236}">
                <a16:creationId xmlns:a16="http://schemas.microsoft.com/office/drawing/2014/main" id="{8E9776E6-58FF-E315-33E3-D64B9785E539}"/>
              </a:ext>
            </a:extLst>
          </p:cNvPr>
          <p:cNvSpPr/>
          <p:nvPr/>
        </p:nvSpPr>
        <p:spPr>
          <a:xfrm>
            <a:off x="6636786" y="2069913"/>
            <a:ext cx="5022932" cy="2099882"/>
          </a:xfrm>
          <a:prstGeom prst="roundRect">
            <a:avLst>
              <a:gd name="adj" fmla="val 753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E51B8925-E160-8066-F4E9-BD5A9BC73214}"/>
              </a:ext>
            </a:extLst>
          </p:cNvPr>
          <p:cNvPicPr>
            <a:picLocks noChangeAspect="1"/>
          </p:cNvPicPr>
          <p:nvPr/>
        </p:nvPicPr>
        <p:blipFill>
          <a:blip r:embed="rId3"/>
          <a:stretch>
            <a:fillRect/>
          </a:stretch>
        </p:blipFill>
        <p:spPr>
          <a:xfrm>
            <a:off x="6878086" y="2270558"/>
            <a:ext cx="396454" cy="41977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7. I ensure </a:t>
            </a:r>
            <a:r>
              <a:rPr lang="fr-FR" sz="1800"/>
              <a:t>that the work is completed and check the removal of isolation before starting up.</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4"/>
          <a:stretch>
            <a:fillRect/>
          </a:stretch>
        </p:blipFill>
        <p:spPr>
          <a:xfrm>
            <a:off x="472947" y="333018"/>
            <a:ext cx="396629" cy="396629"/>
          </a:xfrm>
          <a:prstGeom prst="rect">
            <a:avLst/>
          </a:prstGeom>
        </p:spPr>
      </p:pic>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8" y="1358478"/>
            <a:ext cx="10107505"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ELECTRICAL RECONNECTION OF EQUIPMENT STILL IN THE PROCESS OF BEING WORKED ON</a:t>
            </a:r>
          </a:p>
        </p:txBody>
      </p:sp>
      <p:sp>
        <p:nvSpPr>
          <p:cNvPr id="28" name="ZoneTexte 27">
            <a:extLst>
              <a:ext uri="{FF2B5EF4-FFF2-40B4-BE49-F238E27FC236}">
                <a16:creationId xmlns:a16="http://schemas.microsoft.com/office/drawing/2014/main" id="{79B601EF-8B14-574A-0D64-9E328AA0BF03}"/>
              </a:ext>
            </a:extLst>
          </p:cNvPr>
          <p:cNvSpPr txBox="1"/>
          <p:nvPr/>
        </p:nvSpPr>
        <p:spPr>
          <a:xfrm>
            <a:off x="469880" y="1971973"/>
            <a:ext cx="2584636" cy="2508379"/>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A team of workers (mechanics) was checking the belts of a dryer after having cut off the power supply to the equipment in the electrical substation by unplugging the power drawer.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a:t>During the momentary absence of the workers, the operator energised the equipment again, thinking that the work was finished.</a:t>
            </a:r>
            <a:endParaRPr lang="fr-FR" sz="1200"/>
          </a:p>
        </p:txBody>
      </p:sp>
      <p:sp>
        <p:nvSpPr>
          <p:cNvPr id="29" name="ZoneTexte 28">
            <a:extLst>
              <a:ext uri="{FF2B5EF4-FFF2-40B4-BE49-F238E27FC236}">
                <a16:creationId xmlns:a16="http://schemas.microsoft.com/office/drawing/2014/main" id="{CA71DA86-B01D-320B-14D7-D43B2D50FF40}"/>
              </a:ext>
            </a:extLst>
          </p:cNvPr>
          <p:cNvSpPr txBox="1"/>
          <p:nvPr/>
        </p:nvSpPr>
        <p:spPr>
          <a:xfrm>
            <a:off x="3595311" y="1967001"/>
            <a:ext cx="2500681" cy="769441"/>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CONSEQUENCES</a:t>
            </a:r>
          </a:p>
          <a:p>
            <a:pPr marL="252000" indent="-252000">
              <a:buClr>
                <a:srgbClr val="0064AC"/>
              </a:buClr>
              <a:buSzPct val="100000"/>
              <a:buFont typeface="Wingdings" pitchFamily="2" charset="2"/>
              <a:buChar char="§"/>
            </a:pPr>
            <a:r>
              <a:rPr lang="fr-FR" sz="1200"/>
              <a:t>Potential injury of workers (HIPO).</a:t>
            </a:r>
          </a:p>
        </p:txBody>
      </p:sp>
      <p:sp>
        <p:nvSpPr>
          <p:cNvPr id="30" name="ZoneTexte 29">
            <a:extLst>
              <a:ext uri="{FF2B5EF4-FFF2-40B4-BE49-F238E27FC236}">
                <a16:creationId xmlns:a16="http://schemas.microsoft.com/office/drawing/2014/main" id="{65FC81A3-0806-2923-AB76-B71363945D84}"/>
              </a:ext>
            </a:extLst>
          </p:cNvPr>
          <p:cNvSpPr txBox="1"/>
          <p:nvPr/>
        </p:nvSpPr>
        <p:spPr>
          <a:xfrm>
            <a:off x="3595312" y="3345101"/>
            <a:ext cx="2500684" cy="2215991"/>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a:t>Re-energising equipment undergoing maintenance by another team working nearby.</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Poor coordination of those responsible for operations that have taken place simultaneously.</a:t>
            </a:r>
          </a:p>
          <a:p>
            <a:pPr marL="252000" lvl="1" indent="-252000" defTabSz="685800">
              <a:spcAft>
                <a:spcPts val="600"/>
              </a:spcAft>
              <a:buClr>
                <a:srgbClr val="0064AC"/>
              </a:buClr>
              <a:buSzPct val="100000"/>
              <a:buFont typeface="Wingdings" pitchFamily="2" charset="2"/>
              <a:buChar char="§"/>
              <a:tabLst>
                <a:tab pos="282575" algn="l"/>
              </a:tabLst>
              <a:defRPr/>
            </a:pPr>
            <a:r>
              <a:rPr lang="en-US" sz="1200"/>
              <a:t>Non-compliance with the isolation/de-isolation rules (work permit).</a:t>
            </a:r>
            <a:endParaRPr lang="fr-FR" sz="1200"/>
          </a:p>
        </p:txBody>
      </p:sp>
      <p:cxnSp>
        <p:nvCxnSpPr>
          <p:cNvPr id="31" name="Connecteur droit 30">
            <a:extLst>
              <a:ext uri="{FF2B5EF4-FFF2-40B4-BE49-F238E27FC236}">
                <a16:creationId xmlns:a16="http://schemas.microsoft.com/office/drawing/2014/main" id="{5DBDC71D-85D3-8826-786B-A43BD60497B8}"/>
              </a:ext>
            </a:extLst>
          </p:cNvPr>
          <p:cNvCxnSpPr>
            <a:cxnSpLocks/>
          </p:cNvCxnSpPr>
          <p:nvPr/>
        </p:nvCxnSpPr>
        <p:spPr>
          <a:xfrm>
            <a:off x="3295816" y="2069913"/>
            <a:ext cx="0" cy="393649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FFCE00A-8BA5-8697-6DA7-1B9914701E53}"/>
              </a:ext>
            </a:extLst>
          </p:cNvPr>
          <p:cNvCxnSpPr>
            <a:cxnSpLocks/>
          </p:cNvCxnSpPr>
          <p:nvPr/>
        </p:nvCxnSpPr>
        <p:spPr>
          <a:xfrm>
            <a:off x="6397702" y="2069913"/>
            <a:ext cx="0" cy="393649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C764D6C-6584-4CF5-A665-3032A578C1E0}"/>
              </a:ext>
            </a:extLst>
          </p:cNvPr>
          <p:cNvCxnSpPr>
            <a:cxnSpLocks/>
          </p:cNvCxnSpPr>
          <p:nvPr/>
        </p:nvCxnSpPr>
        <p:spPr>
          <a:xfrm>
            <a:off x="3299151" y="3061585"/>
            <a:ext cx="309855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3DE5C7D8-95CA-03DB-6807-CE197C936DBC}"/>
              </a:ext>
            </a:extLst>
          </p:cNvPr>
          <p:cNvSpPr txBox="1"/>
          <p:nvPr/>
        </p:nvSpPr>
        <p:spPr>
          <a:xfrm>
            <a:off x="6878086" y="2866053"/>
            <a:ext cx="4540331" cy="1107996"/>
          </a:xfrm>
          <a:prstGeom prst="rect">
            <a:avLst/>
          </a:prstGeom>
          <a:noFill/>
        </p:spPr>
        <p:txBody>
          <a:bodyPr wrap="square" lIns="0" tIns="0" rIns="0" bIns="0" rtlCol="0">
            <a:spAutoFit/>
          </a:bodyPr>
          <a:lstStyle/>
          <a:p>
            <a:pPr marL="171450" indent="-171450">
              <a:buClr>
                <a:srgbClr val="0064AC"/>
              </a:buClr>
              <a:buFont typeface="Arial" panose="020B0604020202020204" pitchFamily="34" charset="0"/>
              <a:buChar char="•"/>
            </a:pPr>
            <a:r>
              <a:rPr lang="en-US" sz="1200">
                <a:solidFill>
                  <a:srgbClr val="006CB7"/>
                </a:solidFill>
              </a:rPr>
              <a:t>I ensure that </a:t>
            </a:r>
            <a:r>
              <a:rPr lang="en-US" sz="1200" b="1">
                <a:solidFill>
                  <a:srgbClr val="006CB7"/>
                </a:solidFill>
              </a:rPr>
              <a:t>isolations and de-isolations </a:t>
            </a:r>
            <a:r>
              <a:rPr lang="en-US" sz="1200">
                <a:solidFill>
                  <a:srgbClr val="006CB7"/>
                </a:solidFill>
              </a:rPr>
              <a:t>involve </a:t>
            </a:r>
            <a:r>
              <a:rPr lang="en-US" sz="1200" b="1">
                <a:solidFill>
                  <a:srgbClr val="006CB7"/>
                </a:solidFill>
              </a:rPr>
              <a:t>all intervening parties</a:t>
            </a:r>
            <a:r>
              <a:rPr lang="en-US" sz="1200">
                <a:solidFill>
                  <a:srgbClr val="006CB7"/>
                </a:solidFill>
              </a:rPr>
              <a:t> to ensure a common understanding of the situation.</a:t>
            </a:r>
          </a:p>
          <a:p>
            <a:pPr marL="171450" indent="-171450">
              <a:buClr>
                <a:srgbClr val="0064AC"/>
              </a:buClr>
              <a:buFont typeface="Arial" panose="020B0604020202020204" pitchFamily="34" charset="0"/>
              <a:buChar char="•"/>
            </a:pPr>
            <a:endParaRPr lang="en-US" sz="1200">
              <a:solidFill>
                <a:srgbClr val="006CB7"/>
              </a:solidFill>
            </a:endParaRPr>
          </a:p>
          <a:p>
            <a:pPr marL="171450" indent="-171450">
              <a:buClr>
                <a:srgbClr val="0064AC"/>
              </a:buClr>
              <a:buFont typeface="Arial" panose="020B0604020202020204" pitchFamily="34" charset="0"/>
              <a:buChar char="•"/>
            </a:pPr>
            <a:r>
              <a:rPr lang="en-US" sz="1200">
                <a:solidFill>
                  <a:srgbClr val="006CB7"/>
                </a:solidFill>
              </a:rPr>
              <a:t>I ensure that the </a:t>
            </a:r>
            <a:r>
              <a:rPr lang="en-US" sz="1200" b="1">
                <a:solidFill>
                  <a:srgbClr val="006CB7"/>
                </a:solidFill>
              </a:rPr>
              <a:t>end of the work </a:t>
            </a:r>
            <a:r>
              <a:rPr lang="en-US" sz="1200">
                <a:solidFill>
                  <a:srgbClr val="006CB7"/>
                </a:solidFill>
              </a:rPr>
              <a:t>is communicated and formally confirmed prior to de-isolation. </a:t>
            </a:r>
            <a:endParaRPr lang="fr-FR" sz="1200">
              <a:solidFill>
                <a:srgbClr val="006CB7"/>
              </a:solidFill>
            </a:endParaRPr>
          </a:p>
        </p:txBody>
      </p:sp>
      <p:sp>
        <p:nvSpPr>
          <p:cNvPr id="64" name="ZoneTexte 63">
            <a:extLst>
              <a:ext uri="{FF2B5EF4-FFF2-40B4-BE49-F238E27FC236}">
                <a16:creationId xmlns:a16="http://schemas.microsoft.com/office/drawing/2014/main" id="{A109EF2C-5AD4-FB58-BA32-E0CC8FA07214}"/>
              </a:ext>
            </a:extLst>
          </p:cNvPr>
          <p:cNvSpPr txBox="1"/>
          <p:nvPr/>
        </p:nvSpPr>
        <p:spPr>
          <a:xfrm>
            <a:off x="7405473" y="2371032"/>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9312204" y="4410796"/>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5" tooltip="REX requirement 7.7"/>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en-US" sz="1100" u="sng">
                  <a:solidFill>
                    <a:schemeClr val="bg1"/>
                  </a:solidFill>
                </a:rPr>
                <a:t>Click here to access the REX</a:t>
              </a:r>
            </a:p>
          </p:txBody>
        </p:sp>
      </p:grpSp>
      <p:pic>
        <p:nvPicPr>
          <p:cNvPr id="3" name="Image 2">
            <a:extLst>
              <a:ext uri="{FF2B5EF4-FFF2-40B4-BE49-F238E27FC236}">
                <a16:creationId xmlns:a16="http://schemas.microsoft.com/office/drawing/2014/main" id="{C5C99724-B1B8-7BC5-8010-4A7366A7B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6" name="Image 5">
            <a:extLst>
              <a:ext uri="{FF2B5EF4-FFF2-40B4-BE49-F238E27FC236}">
                <a16:creationId xmlns:a16="http://schemas.microsoft.com/office/drawing/2014/main" id="{D70939EF-BA90-DB88-F41F-0A1DD898D6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8553"/>
          <a:stretch/>
        </p:blipFill>
        <p:spPr>
          <a:xfrm>
            <a:off x="6697196" y="4406735"/>
            <a:ext cx="2389653" cy="1605492"/>
          </a:xfrm>
          <a:prstGeom prst="roundRect">
            <a:avLst>
              <a:gd name="adj" fmla="val 8594"/>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24791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03. </a:t>
            </a:r>
            <a:br>
              <a:rPr lang="fr-FR">
                <a:solidFill>
                  <a:srgbClr val="F7941D"/>
                </a:solidFill>
              </a:rPr>
            </a:br>
            <a:r>
              <a:rPr lang="fr-FR" sz="9000">
                <a:solidFill>
                  <a:srgbClr val="354D56"/>
                </a:solidFill>
              </a:rPr>
              <a:t>Further information</a:t>
            </a:r>
          </a:p>
        </p:txBody>
      </p:sp>
    </p:spTree>
    <p:extLst>
      <p:ext uri="{BB962C8B-B14F-4D97-AF65-F5344CB8AC3E}">
        <p14:creationId xmlns:p14="http://schemas.microsoft.com/office/powerpoint/2010/main" val="4066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en-US">
                <a:solidFill>
                  <a:srgbClr val="354D56"/>
                </a:solidFill>
              </a:rPr>
              <a:t>Examples of risks associated with powered systems in offices</a:t>
            </a:r>
            <a:endParaRPr lang="fr-FR">
              <a:solidFill>
                <a:srgbClr val="354D56"/>
              </a:solidFill>
            </a:endParaRPr>
          </a:p>
        </p:txBody>
      </p:sp>
      <p:pic>
        <p:nvPicPr>
          <p:cNvPr id="21" name="Image 32" descr="Une image contenant armoire, personne, intérieur&#10;&#10;Description générée automatiquement">
            <a:extLst>
              <a:ext uri="{FF2B5EF4-FFF2-40B4-BE49-F238E27FC236}">
                <a16:creationId xmlns:a16="http://schemas.microsoft.com/office/drawing/2014/main" id="{21391350-A697-44FC-B1C5-146B651FB29D}"/>
              </a:ext>
            </a:extLst>
          </p:cNvPr>
          <p:cNvPicPr>
            <a:picLocks noChangeAspect="1"/>
          </p:cNvPicPr>
          <p:nvPr/>
        </p:nvPicPr>
        <p:blipFill rotWithShape="1">
          <a:blip r:embed="rId3">
            <a:extLst>
              <a:ext uri="{28A0092B-C50C-407E-A947-70E740481C1C}">
                <a14:useLocalDpi xmlns:a14="http://schemas.microsoft.com/office/drawing/2010/main" val="0"/>
              </a:ext>
            </a:extLst>
          </a:blip>
          <a:srcRect l="18485" t="29771" r="11524" b="21275"/>
          <a:stretch/>
        </p:blipFill>
        <p:spPr>
          <a:xfrm>
            <a:off x="6904154" y="3149074"/>
            <a:ext cx="1643445" cy="1452663"/>
          </a:xfrm>
          <a:prstGeom prst="roundRect">
            <a:avLst>
              <a:gd name="adj" fmla="val 8594"/>
            </a:avLst>
          </a:prstGeom>
          <a:solidFill>
            <a:srgbClr val="FFFFFF">
              <a:shade val="85000"/>
            </a:srgbClr>
          </a:solidFill>
          <a:ln>
            <a:noFill/>
          </a:ln>
          <a:effectLst>
            <a:outerShdw sx="200000" sy="200000" algn="ctr" rotWithShape="0">
              <a:srgbClr val="000000">
                <a:alpha val="0"/>
              </a:srgbClr>
            </a:outerShdw>
            <a:reflection blurRad="12700" stA="38000" endPos="28000" dist="5000" dir="5400000" sy="-100000" algn="bl" rotWithShape="0"/>
          </a:effectLst>
        </p:spPr>
      </p:pic>
      <p:sp>
        <p:nvSpPr>
          <p:cNvPr id="22" name="Rectangle : coins arrondis 26">
            <a:extLst>
              <a:ext uri="{FF2B5EF4-FFF2-40B4-BE49-F238E27FC236}">
                <a16:creationId xmlns:a16="http://schemas.microsoft.com/office/drawing/2014/main" id="{0AC56FEF-C10B-428A-8AF4-44CC965D0EB1}"/>
              </a:ext>
            </a:extLst>
          </p:cNvPr>
          <p:cNvSpPr/>
          <p:nvPr/>
        </p:nvSpPr>
        <p:spPr>
          <a:xfrm>
            <a:off x="528306" y="1619359"/>
            <a:ext cx="6079742" cy="2982378"/>
          </a:xfrm>
          <a:prstGeom prst="roundRect">
            <a:avLst>
              <a:gd name="adj" fmla="val 4790"/>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1">
            <a:extLst>
              <a:ext uri="{FF2B5EF4-FFF2-40B4-BE49-F238E27FC236}">
                <a16:creationId xmlns:a16="http://schemas.microsoft.com/office/drawing/2014/main" id="{A55AEAD0-160A-49E7-AB62-9812DB76BCC5}"/>
              </a:ext>
            </a:extLst>
          </p:cNvPr>
          <p:cNvPicPr>
            <a:picLocks noChangeAspect="1"/>
          </p:cNvPicPr>
          <p:nvPr/>
        </p:nvPicPr>
        <p:blipFill>
          <a:blip r:embed="rId4"/>
          <a:stretch>
            <a:fillRect/>
          </a:stretch>
        </p:blipFill>
        <p:spPr>
          <a:xfrm>
            <a:off x="528306" y="4879707"/>
            <a:ext cx="715042" cy="715042"/>
          </a:xfrm>
          <a:prstGeom prst="rect">
            <a:avLst/>
          </a:prstGeom>
        </p:spPr>
      </p:pic>
      <p:sp>
        <p:nvSpPr>
          <p:cNvPr id="24" name="ZoneTexte 23">
            <a:extLst>
              <a:ext uri="{FF2B5EF4-FFF2-40B4-BE49-F238E27FC236}">
                <a16:creationId xmlns:a16="http://schemas.microsoft.com/office/drawing/2014/main" id="{A5715587-1B8A-483A-BFDA-E5F0A48DF723}"/>
              </a:ext>
            </a:extLst>
          </p:cNvPr>
          <p:cNvSpPr txBox="1"/>
          <p:nvPr/>
        </p:nvSpPr>
        <p:spPr>
          <a:xfrm>
            <a:off x="1383693" y="5040358"/>
            <a:ext cx="5571593" cy="400110"/>
          </a:xfrm>
          <a:prstGeom prst="rect">
            <a:avLst/>
          </a:prstGeom>
          <a:noFill/>
        </p:spPr>
        <p:txBody>
          <a:bodyPr wrap="square" lIns="0" tIns="0" rIns="0" bIns="0" rtlCol="0">
            <a:spAutoFit/>
          </a:bodyPr>
          <a:lstStyle/>
          <a:p>
            <a:r>
              <a:rPr lang="en-US" sz="2600">
                <a:solidFill>
                  <a:srgbClr val="0064AC"/>
                </a:solidFill>
              </a:rPr>
              <a:t>At the office, I am also implicated!</a:t>
            </a:r>
          </a:p>
        </p:txBody>
      </p:sp>
      <p:sp>
        <p:nvSpPr>
          <p:cNvPr id="25" name="object 2">
            <a:extLst>
              <a:ext uri="{FF2B5EF4-FFF2-40B4-BE49-F238E27FC236}">
                <a16:creationId xmlns:a16="http://schemas.microsoft.com/office/drawing/2014/main" id="{80A15D2F-30FE-4DA1-B438-AED1497D1ABD}"/>
              </a:ext>
            </a:extLst>
          </p:cNvPr>
          <p:cNvSpPr txBox="1"/>
          <p:nvPr/>
        </p:nvSpPr>
        <p:spPr>
          <a:xfrm>
            <a:off x="838979" y="1876888"/>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Electrocution</a:t>
            </a:r>
          </a:p>
        </p:txBody>
      </p:sp>
      <p:sp>
        <p:nvSpPr>
          <p:cNvPr id="26" name="Espace réservé du texte 1">
            <a:extLst>
              <a:ext uri="{FF2B5EF4-FFF2-40B4-BE49-F238E27FC236}">
                <a16:creationId xmlns:a16="http://schemas.microsoft.com/office/drawing/2014/main" id="{74B64FD9-1AC0-4AF4-920E-DC186BCD0DEB}"/>
              </a:ext>
            </a:extLst>
          </p:cNvPr>
          <p:cNvSpPr txBox="1">
            <a:spLocks/>
          </p:cNvSpPr>
          <p:nvPr/>
        </p:nvSpPr>
        <p:spPr>
          <a:xfrm>
            <a:off x="838979" y="2127302"/>
            <a:ext cx="5769069" cy="714010"/>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0"/>
              </a:spcAft>
              <a:buClr>
                <a:srgbClr val="0064AC"/>
              </a:buClr>
              <a:buSzTx/>
              <a:buFont typeface="Wingdings" panose="05000000000000000000" pitchFamily="2" charset="2"/>
              <a:buChar char="§"/>
              <a:tabLst/>
              <a:defRPr/>
            </a:pPr>
            <a:r>
              <a:rPr lang="en-US" sz="1400" b="1">
                <a:solidFill>
                  <a:srgbClr val="0064AC"/>
                </a:solidFill>
                <a:latin typeface="Arial" panose="020B0604020202020204"/>
              </a:rPr>
              <a:t>I do not carry out small jobs </a:t>
            </a:r>
            <a:r>
              <a:rPr kumimoji="0" lang="en-US" sz="1400" b="0" i="0" u="none" strike="noStrike" kern="1200" cap="none" spc="0" normalizeH="0" baseline="0" noProof="0">
                <a:ln>
                  <a:noFill/>
                </a:ln>
                <a:solidFill>
                  <a:srgbClr val="374649"/>
                </a:solidFill>
                <a:effectLst/>
                <a:uLnTx/>
                <a:uFillTx/>
                <a:latin typeface="Arial" panose="020B0604020202020204"/>
                <a:ea typeface="+mn-ea"/>
                <a:cs typeface="+mn-cs"/>
              </a:rPr>
              <a:t>myself (changing light bulbs, etc.): I call on the service responsible for managing the building.</a:t>
            </a:r>
          </a:p>
          <a:p>
            <a:pPr marL="180000" marR="0" lvl="0" indent="-180000" algn="l" defTabSz="914400" rtl="0" eaLnBrk="1" fontAlgn="auto" latinLnBrk="0" hangingPunct="1">
              <a:lnSpc>
                <a:spcPct val="100000"/>
              </a:lnSpc>
              <a:spcBef>
                <a:spcPts val="600"/>
              </a:spcBef>
              <a:spcAft>
                <a:spcPts val="0"/>
              </a:spcAft>
              <a:buClr>
                <a:srgbClr val="0064AC"/>
              </a:buClr>
              <a:buSzTx/>
              <a:buFont typeface="Wingdings" panose="05000000000000000000" pitchFamily="2" charset="2"/>
              <a:buChar char="§"/>
              <a:tabLst/>
              <a:defRPr/>
            </a:pPr>
            <a:r>
              <a:rPr lang="en-US" sz="1400" b="1">
                <a:solidFill>
                  <a:srgbClr val="0064AC"/>
                </a:solidFill>
                <a:latin typeface="Arial" panose="020B0604020202020204"/>
              </a:rPr>
              <a:t>I do not use </a:t>
            </a:r>
            <a:r>
              <a:rPr kumimoji="0" lang="en-US" sz="1400" b="0" i="0" u="none" strike="noStrike" kern="1200" cap="none" spc="0" normalizeH="0" baseline="0" noProof="0">
                <a:ln>
                  <a:noFill/>
                </a:ln>
                <a:solidFill>
                  <a:srgbClr val="374649"/>
                </a:solidFill>
                <a:effectLst/>
                <a:uLnTx/>
                <a:uFillTx/>
                <a:latin typeface="Arial" panose="020B0604020202020204"/>
                <a:ea typeface="+mn-ea"/>
                <a:cs typeface="+mn-cs"/>
              </a:rPr>
              <a:t>the equipment if the wire is stripped and dispose of it.</a:t>
            </a:r>
          </a:p>
        </p:txBody>
      </p:sp>
      <p:sp>
        <p:nvSpPr>
          <p:cNvPr id="27" name="object 2">
            <a:extLst>
              <a:ext uri="{FF2B5EF4-FFF2-40B4-BE49-F238E27FC236}">
                <a16:creationId xmlns:a16="http://schemas.microsoft.com/office/drawing/2014/main" id="{6149638C-62F2-4ED2-B041-1DF10CC84EA3}"/>
              </a:ext>
            </a:extLst>
          </p:cNvPr>
          <p:cNvSpPr txBox="1"/>
          <p:nvPr/>
        </p:nvSpPr>
        <p:spPr>
          <a:xfrm>
            <a:off x="838979" y="3115698"/>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Crushing</a:t>
            </a:r>
          </a:p>
        </p:txBody>
      </p:sp>
      <p:sp>
        <p:nvSpPr>
          <p:cNvPr id="31" name="Espace réservé du texte 1">
            <a:extLst>
              <a:ext uri="{FF2B5EF4-FFF2-40B4-BE49-F238E27FC236}">
                <a16:creationId xmlns:a16="http://schemas.microsoft.com/office/drawing/2014/main" id="{E1F358C1-44BF-446E-8B33-A7F6A18348D3}"/>
              </a:ext>
            </a:extLst>
          </p:cNvPr>
          <p:cNvSpPr txBox="1">
            <a:spLocks/>
          </p:cNvSpPr>
          <p:nvPr/>
        </p:nvSpPr>
        <p:spPr>
          <a:xfrm>
            <a:off x="838978" y="3368698"/>
            <a:ext cx="5996850" cy="224725"/>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600"/>
              </a:spcAft>
              <a:buClr>
                <a:srgbClr val="0064AC"/>
              </a:buClr>
              <a:buSzTx/>
              <a:buFont typeface="Wingdings" panose="05000000000000000000" pitchFamily="2" charset="2"/>
              <a:buChar char="§"/>
              <a:tabLst/>
              <a:defRPr/>
            </a:pPr>
            <a:r>
              <a:rPr lang="en-US" sz="1400" b="1">
                <a:solidFill>
                  <a:srgbClr val="0064AC"/>
                </a:solidFill>
                <a:latin typeface="Arial" panose="020B0604020202020204"/>
              </a:rPr>
              <a:t>I do not obstruct </a:t>
            </a:r>
            <a:r>
              <a:rPr kumimoji="0" lang="en-US" sz="1400" b="0" i="0" u="none" strike="noStrike" kern="1200" cap="none" spc="0" normalizeH="0" baseline="0" noProof="0">
                <a:ln>
                  <a:noFill/>
                </a:ln>
                <a:solidFill>
                  <a:srgbClr val="374649"/>
                </a:solidFill>
                <a:effectLst/>
                <a:uLnTx/>
                <a:uFillTx/>
                <a:latin typeface="Arial" panose="020B0604020202020204"/>
                <a:ea typeface="+mn-ea"/>
                <a:cs typeface="+mn-cs"/>
              </a:rPr>
              <a:t>the closing of automatic doors.</a:t>
            </a:r>
            <a:endParaRPr kumimoji="0" lang="fr-FR" sz="14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2" name="object 2">
            <a:extLst>
              <a:ext uri="{FF2B5EF4-FFF2-40B4-BE49-F238E27FC236}">
                <a16:creationId xmlns:a16="http://schemas.microsoft.com/office/drawing/2014/main" id="{2B9A40FF-3EE9-4EA9-B5B9-665C3AE679BE}"/>
              </a:ext>
            </a:extLst>
          </p:cNvPr>
          <p:cNvSpPr txBox="1"/>
          <p:nvPr/>
        </p:nvSpPr>
        <p:spPr>
          <a:xfrm>
            <a:off x="838979" y="3859225"/>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Entrapment</a:t>
            </a:r>
          </a:p>
        </p:txBody>
      </p:sp>
      <p:sp>
        <p:nvSpPr>
          <p:cNvPr id="35" name="Espace réservé du texte 1">
            <a:extLst>
              <a:ext uri="{FF2B5EF4-FFF2-40B4-BE49-F238E27FC236}">
                <a16:creationId xmlns:a16="http://schemas.microsoft.com/office/drawing/2014/main" id="{92F1F1D1-582A-43F6-97EB-9AA09E8A6317}"/>
              </a:ext>
            </a:extLst>
          </p:cNvPr>
          <p:cNvSpPr txBox="1">
            <a:spLocks/>
          </p:cNvSpPr>
          <p:nvPr/>
        </p:nvSpPr>
        <p:spPr>
          <a:xfrm>
            <a:off x="838978" y="4087494"/>
            <a:ext cx="5996849" cy="504985"/>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600"/>
              </a:spcAft>
              <a:buClr>
                <a:srgbClr val="0064AC"/>
              </a:buClr>
              <a:buSzTx/>
              <a:buFont typeface="Wingdings" panose="05000000000000000000" pitchFamily="2" charset="2"/>
              <a:buChar char="§"/>
              <a:tabLst/>
              <a:defRPr/>
            </a:pPr>
            <a:r>
              <a:rPr lang="en-US" sz="1400" b="1">
                <a:solidFill>
                  <a:srgbClr val="0064AC"/>
                </a:solidFill>
                <a:latin typeface="Arial" panose="020B0604020202020204"/>
              </a:rPr>
              <a:t>I don't put </a:t>
            </a:r>
            <a:r>
              <a:rPr lang="en-US" sz="1400">
                <a:solidFill>
                  <a:srgbClr val="374649"/>
                </a:solidFill>
                <a:latin typeface="Arial" panose="020B0604020202020204"/>
              </a:rPr>
              <a:t>my hand in the shredding machine.</a:t>
            </a:r>
            <a:endParaRPr lang="fr-FR" sz="1400">
              <a:solidFill>
                <a:srgbClr val="374649"/>
              </a:solidFill>
              <a:latin typeface="Arial" panose="020B0604020202020204"/>
            </a:endParaRPr>
          </a:p>
        </p:txBody>
      </p:sp>
      <p:pic>
        <p:nvPicPr>
          <p:cNvPr id="36" name="Image 31" descr="Une image contenant texte, intérieur&#10;&#10;Description générée automatiquement">
            <a:extLst>
              <a:ext uri="{FF2B5EF4-FFF2-40B4-BE49-F238E27FC236}">
                <a16:creationId xmlns:a16="http://schemas.microsoft.com/office/drawing/2014/main" id="{86349729-1F4A-4EA0-82D8-21EC57DAD5E7}"/>
              </a:ext>
            </a:extLst>
          </p:cNvPr>
          <p:cNvPicPr>
            <a:picLocks noChangeAspect="1"/>
          </p:cNvPicPr>
          <p:nvPr/>
        </p:nvPicPr>
        <p:blipFill rotWithShape="1">
          <a:blip r:embed="rId5">
            <a:extLst>
              <a:ext uri="{28A0092B-C50C-407E-A947-70E740481C1C}">
                <a14:useLocalDpi xmlns:a14="http://schemas.microsoft.com/office/drawing/2010/main" val="0"/>
              </a:ext>
            </a:extLst>
          </a:blip>
          <a:srcRect l="2225" t="26956" r="3291" b="8063"/>
          <a:stretch/>
        </p:blipFill>
        <p:spPr>
          <a:xfrm>
            <a:off x="8788185" y="3165227"/>
            <a:ext cx="1620000" cy="1452022"/>
          </a:xfrm>
          <a:prstGeom prst="roundRect">
            <a:avLst>
              <a:gd name="adj" fmla="val 8594"/>
            </a:avLst>
          </a:prstGeom>
          <a:solidFill>
            <a:srgbClr val="FFFFFF">
              <a:shade val="85000"/>
            </a:srgbClr>
          </a:solidFill>
          <a:ln>
            <a:noFill/>
          </a:ln>
          <a:effectLst>
            <a:outerShdw dist="50800" sx="200000" sy="200000" algn="ctr" rotWithShape="0">
              <a:srgbClr val="000000">
                <a:alpha val="0"/>
              </a:srgbClr>
            </a:outerShdw>
            <a:reflection blurRad="12700" stA="38000" endPos="28000" dist="5000" dir="5400000" sy="-100000" algn="bl" rotWithShape="0"/>
          </a:effectLst>
        </p:spPr>
      </p:pic>
      <p:pic>
        <p:nvPicPr>
          <p:cNvPr id="37" name="Image 34">
            <a:extLst>
              <a:ext uri="{FF2B5EF4-FFF2-40B4-BE49-F238E27FC236}">
                <a16:creationId xmlns:a16="http://schemas.microsoft.com/office/drawing/2014/main" id="{1A208A0B-91C0-4D94-8E52-79BB2F24D571}"/>
              </a:ext>
            </a:extLst>
          </p:cNvPr>
          <p:cNvPicPr>
            <a:picLocks noChangeAspect="1"/>
          </p:cNvPicPr>
          <p:nvPr/>
        </p:nvPicPr>
        <p:blipFill rotWithShape="1">
          <a:blip r:embed="rId6"/>
          <a:srcRect l="58461" t="30380" r="3116" b="6528"/>
          <a:stretch/>
        </p:blipFill>
        <p:spPr>
          <a:xfrm>
            <a:off x="6904154" y="1635971"/>
            <a:ext cx="1714550" cy="131404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8" name="Picture 3">
            <a:extLst>
              <a:ext uri="{FF2B5EF4-FFF2-40B4-BE49-F238E27FC236}">
                <a16:creationId xmlns:a16="http://schemas.microsoft.com/office/drawing/2014/main" id="{4282C040-7A18-465C-977A-241E440440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 b="-6518"/>
          <a:stretch/>
        </p:blipFill>
        <p:spPr bwMode="auto">
          <a:xfrm>
            <a:off x="8914810" y="1619359"/>
            <a:ext cx="1366751" cy="1440000"/>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
        <p:nvSpPr>
          <p:cNvPr id="17" name="Espace réservé du pied de page 3">
            <a:extLst>
              <a:ext uri="{FF2B5EF4-FFF2-40B4-BE49-F238E27FC236}">
                <a16:creationId xmlns:a16="http://schemas.microsoft.com/office/drawing/2014/main" id="{69122D38-A149-41EC-AFB0-8192F791F772}"/>
              </a:ext>
            </a:extLst>
          </p:cNvPr>
          <p:cNvSpPr>
            <a:spLocks noGrp="1"/>
          </p:cNvSpPr>
          <p:nvPr>
            <p:ph type="ftr" sz="quarter" idx="15"/>
          </p:nvPr>
        </p:nvSpPr>
        <p:spPr>
          <a:xfrm>
            <a:off x="856680" y="6449983"/>
            <a:ext cx="3600000" cy="252000"/>
          </a:xfrm>
        </p:spPr>
        <p:txBody>
          <a:bodyPr/>
          <a:lstStyle/>
          <a:p>
            <a:r>
              <a:rPr lang="en-US"/>
              <a:t>Deployment kit Golden Rule 7</a:t>
            </a:r>
            <a:endParaRPr lang="fr-FR"/>
          </a:p>
        </p:txBody>
      </p:sp>
      <p:sp>
        <p:nvSpPr>
          <p:cNvPr id="2" name="Espace réservé du numéro de diapositive 1">
            <a:extLst>
              <a:ext uri="{FF2B5EF4-FFF2-40B4-BE49-F238E27FC236}">
                <a16:creationId xmlns:a16="http://schemas.microsoft.com/office/drawing/2014/main" id="{DDE5840F-3201-4838-BECB-BA8F8056D898}"/>
              </a:ext>
            </a:extLst>
          </p:cNvPr>
          <p:cNvSpPr>
            <a:spLocks noGrp="1"/>
          </p:cNvSpPr>
          <p:nvPr>
            <p:ph type="sldNum" sz="quarter" idx="16"/>
          </p:nvPr>
        </p:nvSpPr>
        <p:spPr/>
        <p:txBody>
          <a:bodyPr/>
          <a:lstStyle/>
          <a:p>
            <a:fld id="{975A587B-5814-4D9B-9598-FE9CB954CB01}" type="slidenum">
              <a:rPr lang="fr-FR" smtClean="0"/>
              <a:pPr/>
              <a:t>17</a:t>
            </a:fld>
            <a:endParaRPr lang="fr-FR"/>
          </a:p>
        </p:txBody>
      </p:sp>
    </p:spTree>
    <p:extLst>
      <p:ext uri="{BB962C8B-B14F-4D97-AF65-F5344CB8AC3E}">
        <p14:creationId xmlns:p14="http://schemas.microsoft.com/office/powerpoint/2010/main" val="92457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Our tools and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8" name="Espace réservé du texte 1">
            <a:extLst>
              <a:ext uri="{FF2B5EF4-FFF2-40B4-BE49-F238E27FC236}">
                <a16:creationId xmlns:a16="http://schemas.microsoft.com/office/drawing/2014/main" id="{DBE70D31-0AEF-4969-F214-AEF62B32A851}"/>
              </a:ext>
            </a:extLst>
          </p:cNvPr>
          <p:cNvSpPr>
            <a:spLocks noGrp="1"/>
          </p:cNvSpPr>
          <p:nvPr>
            <p:ph type="body" sz="quarter" idx="13"/>
          </p:nvPr>
        </p:nvSpPr>
        <p:spPr>
          <a:xfrm>
            <a:off x="469880" y="1149913"/>
            <a:ext cx="9975698" cy="4904897"/>
          </a:xfrm>
        </p:spPr>
        <p:txBody>
          <a:bodyPr/>
          <a:lstStyle/>
          <a:p>
            <a:pPr>
              <a:lnSpc>
                <a:spcPct val="150000"/>
              </a:lnSpc>
              <a:buClr>
                <a:srgbClr val="0064AC"/>
              </a:buClr>
              <a:buFont typeface="Wingdings" pitchFamily="2" charset="2"/>
              <a:buChar char="§"/>
            </a:pPr>
            <a:r>
              <a:rPr lang="fr-FR" sz="1600" b="1">
                <a:solidFill>
                  <a:srgbClr val="0064AC"/>
                </a:solidFill>
              </a:rPr>
              <a:t>CR-GR-HSE-428 – </a:t>
            </a:r>
            <a:r>
              <a:rPr lang="en-US" sz="1600" b="1">
                <a:solidFill>
                  <a:srgbClr val="0064AC"/>
                </a:solidFill>
              </a:rPr>
              <a:t>HSE Requirements for the Isolation of Powered Systems: </a:t>
            </a:r>
            <a:r>
              <a:rPr lang="fr-FR" sz="1600">
                <a:hlinkClick r:id="rId2"/>
              </a:rPr>
              <a:t>HSE </a:t>
            </a:r>
            <a:r>
              <a:rPr lang="fr-FR" sz="1600" err="1">
                <a:hlinkClick r:id="rId2"/>
              </a:rPr>
              <a:t>Company</a:t>
            </a:r>
            <a:r>
              <a:rPr lang="fr-FR" sz="1600">
                <a:hlinkClick r:id="rId2"/>
              </a:rPr>
              <a:t> Rules</a:t>
            </a:r>
            <a:endParaRPr lang="fr-FR" sz="1400" i="1"/>
          </a:p>
          <a:p>
            <a:pPr>
              <a:lnSpc>
                <a:spcPct val="150000"/>
              </a:lnSpc>
              <a:buClr>
                <a:srgbClr val="0064AC"/>
              </a:buClr>
              <a:buFont typeface="Wingdings" pitchFamily="2" charset="2"/>
              <a:buChar char="§"/>
            </a:pPr>
            <a:r>
              <a:rPr lang="fr-FR" sz="1600" b="1">
                <a:solidFill>
                  <a:srgbClr val="0064AC"/>
                </a:solidFill>
              </a:rPr>
              <a:t>Life Saving Checks – Work on process de-</a:t>
            </a:r>
            <a:r>
              <a:rPr lang="fr-FR" sz="1600" b="1" err="1">
                <a:solidFill>
                  <a:srgbClr val="0064AC"/>
                </a:solidFill>
              </a:rPr>
              <a:t>energised</a:t>
            </a:r>
            <a:r>
              <a:rPr lang="fr-FR" sz="1600" b="1">
                <a:solidFill>
                  <a:srgbClr val="0064AC"/>
                </a:solidFill>
              </a:rPr>
              <a:t> </a:t>
            </a:r>
            <a:r>
              <a:rPr lang="fr-FR" sz="1600" b="1" err="1">
                <a:solidFill>
                  <a:srgbClr val="0064AC"/>
                </a:solidFill>
              </a:rPr>
              <a:t>systems</a:t>
            </a:r>
            <a:r>
              <a:rPr lang="fr-FR" sz="1600" b="1">
                <a:solidFill>
                  <a:srgbClr val="0064AC"/>
                </a:solidFill>
              </a:rPr>
              <a:t> &amp; Life Saving Checks – Work </a:t>
            </a:r>
            <a:r>
              <a:rPr lang="fr-FR" sz="1600" b="1" err="1">
                <a:solidFill>
                  <a:srgbClr val="0064AC"/>
                </a:solidFill>
              </a:rPr>
              <a:t>electrical</a:t>
            </a:r>
            <a:r>
              <a:rPr lang="fr-FR" sz="1600" b="1">
                <a:solidFill>
                  <a:srgbClr val="0064AC"/>
                </a:solidFill>
              </a:rPr>
              <a:t> de-</a:t>
            </a:r>
            <a:r>
              <a:rPr lang="fr-FR" sz="1600" b="1" err="1">
                <a:solidFill>
                  <a:srgbClr val="0064AC"/>
                </a:solidFill>
              </a:rPr>
              <a:t>energised</a:t>
            </a:r>
            <a:r>
              <a:rPr lang="fr-FR" sz="1600" b="1">
                <a:solidFill>
                  <a:srgbClr val="0064AC"/>
                </a:solidFill>
              </a:rPr>
              <a:t> </a:t>
            </a:r>
            <a:r>
              <a:rPr lang="fr-FR" sz="1600" b="1" err="1">
                <a:solidFill>
                  <a:srgbClr val="0064AC"/>
                </a:solidFill>
              </a:rPr>
              <a:t>systems</a:t>
            </a:r>
            <a:r>
              <a:rPr lang="fr-FR" sz="1600" b="1">
                <a:solidFill>
                  <a:srgbClr val="0064AC"/>
                </a:solidFill>
              </a:rPr>
              <a:t>: </a:t>
            </a:r>
            <a:r>
              <a:rPr lang="fr-FR" sz="1600">
                <a:ea typeface="+mn-lt"/>
                <a:cs typeface="+mn-lt"/>
                <a:hlinkClick r:id="rId3"/>
              </a:rPr>
              <a:t>Life saving checks</a:t>
            </a:r>
            <a:endParaRPr lang="fr-FR" sz="1400" i="1">
              <a:highlight>
                <a:srgbClr val="FFFF00"/>
              </a:highlight>
              <a:ea typeface="+mn-lt"/>
              <a:cs typeface="+mn-lt"/>
            </a:endParaRPr>
          </a:p>
          <a:p>
            <a:pPr>
              <a:lnSpc>
                <a:spcPct val="150000"/>
              </a:lnSpc>
              <a:buClr>
                <a:srgbClr val="0064AC"/>
              </a:buClr>
              <a:buFont typeface="Wingdings" pitchFamily="2" charset="2"/>
              <a:buChar char="§"/>
            </a:pPr>
            <a:r>
              <a:rPr lang="fr-FR" sz="1600" b="1">
                <a:solidFill>
                  <a:srgbClr val="0064AC"/>
                </a:solidFill>
              </a:rPr>
              <a:t>Our Lives First HSE Program – Work on </a:t>
            </a:r>
            <a:r>
              <a:rPr lang="fr-FR" sz="1600" b="1" err="1">
                <a:solidFill>
                  <a:srgbClr val="0064AC"/>
                </a:solidFill>
              </a:rPr>
              <a:t>energised</a:t>
            </a:r>
            <a:r>
              <a:rPr lang="fr-FR" sz="1600" b="1">
                <a:solidFill>
                  <a:srgbClr val="0064AC"/>
                </a:solidFill>
              </a:rPr>
              <a:t> </a:t>
            </a:r>
            <a:r>
              <a:rPr lang="fr-FR" sz="1600" b="1" err="1">
                <a:solidFill>
                  <a:srgbClr val="0064AC"/>
                </a:solidFill>
              </a:rPr>
              <a:t>systems</a:t>
            </a:r>
            <a:r>
              <a:rPr lang="fr-FR" sz="1600" b="1">
                <a:solidFill>
                  <a:srgbClr val="0064AC"/>
                </a:solidFill>
              </a:rPr>
              <a:t>: </a:t>
            </a:r>
            <a:r>
              <a:rPr lang="fr-FR" sz="1600" err="1">
                <a:hlinkClick r:id="rId4"/>
              </a:rPr>
              <a:t>Theme</a:t>
            </a:r>
            <a:r>
              <a:rPr lang="fr-FR" sz="1600">
                <a:hlinkClick r:id="rId4"/>
              </a:rPr>
              <a:t> 2 – Work on </a:t>
            </a:r>
            <a:r>
              <a:rPr lang="fr-FR" sz="1600" err="1">
                <a:hlinkClick r:id="rId4"/>
              </a:rPr>
              <a:t>energised</a:t>
            </a:r>
            <a:r>
              <a:rPr lang="fr-FR" sz="1600">
                <a:hlinkClick r:id="rId4"/>
              </a:rPr>
              <a:t> </a:t>
            </a:r>
            <a:r>
              <a:rPr lang="fr-FR" sz="1600" err="1">
                <a:hlinkClick r:id="rId4"/>
              </a:rPr>
              <a:t>systems</a:t>
            </a:r>
            <a:endParaRPr lang="fr-FR" sz="1400"/>
          </a:p>
          <a:p>
            <a:pPr>
              <a:lnSpc>
                <a:spcPct val="150000"/>
              </a:lnSpc>
              <a:buClr>
                <a:srgbClr val="0064AC"/>
              </a:buClr>
              <a:buFont typeface="Wingdings" pitchFamily="2" charset="2"/>
              <a:buChar char="§"/>
            </a:pPr>
            <a:r>
              <a:rPr lang="fr-FR" sz="1600" b="1">
                <a:solidFill>
                  <a:srgbClr val="0064AC"/>
                </a:solidFill>
              </a:rPr>
              <a:t>E-learning on </a:t>
            </a:r>
            <a:r>
              <a:rPr lang="fr-FR" sz="1600" b="1" err="1">
                <a:solidFill>
                  <a:srgbClr val="0064AC"/>
                </a:solidFill>
              </a:rPr>
              <a:t>Powered</a:t>
            </a:r>
            <a:r>
              <a:rPr lang="fr-FR" sz="1600" b="1">
                <a:solidFill>
                  <a:srgbClr val="0064AC"/>
                </a:solidFill>
              </a:rPr>
              <a:t> </a:t>
            </a:r>
            <a:r>
              <a:rPr lang="fr-FR" sz="1600" b="1" err="1">
                <a:solidFill>
                  <a:srgbClr val="0064AC"/>
                </a:solidFill>
              </a:rPr>
              <a:t>Systems</a:t>
            </a:r>
            <a:r>
              <a:rPr lang="fr-FR" sz="1600" b="1">
                <a:solidFill>
                  <a:srgbClr val="0064AC"/>
                </a:solidFill>
              </a:rPr>
              <a:t>: </a:t>
            </a:r>
            <a:r>
              <a:rPr lang="fr-FR" sz="1600">
                <a:hlinkClick r:id="rId5"/>
              </a:rPr>
              <a:t>https://lizzy.totalenergies.com/</a:t>
            </a:r>
            <a:endParaRPr lang="fr-FR" sz="1400"/>
          </a:p>
          <a:p>
            <a:pPr>
              <a:lnSpc>
                <a:spcPct val="150000"/>
              </a:lnSpc>
              <a:spcAft>
                <a:spcPts val="1000"/>
              </a:spcAft>
              <a:buClr>
                <a:srgbClr val="0064AC"/>
              </a:buClr>
              <a:buFont typeface="Wingdings" pitchFamily="2" charset="2"/>
              <a:buChar char="§"/>
            </a:pPr>
            <a:r>
              <a:rPr lang="fr-FR" sz="1600" b="1">
                <a:solidFill>
                  <a:srgbClr val="0064AC"/>
                </a:solidFill>
              </a:rPr>
              <a:t>Toolbox HSE – new Golden Rules: </a:t>
            </a:r>
            <a:endParaRPr lang="fr-FR" sz="1600" i="1">
              <a:solidFill>
                <a:srgbClr val="0064AC"/>
              </a:solidFill>
            </a:endParaRPr>
          </a:p>
          <a:p>
            <a:pPr marL="645795" lvl="2" indent="-285750">
              <a:spcAft>
                <a:spcPts val="600"/>
              </a:spcAft>
              <a:buClr>
                <a:srgbClr val="0064AC"/>
              </a:buClr>
              <a:buFont typeface="Wingdings" pitchFamily="2" charset="2"/>
              <a:buChar char="§"/>
            </a:pPr>
            <a:r>
              <a:rPr lang="fr-FR" b="1">
                <a:cs typeface="Arial"/>
              </a:rPr>
              <a:t>General </a:t>
            </a:r>
            <a:r>
              <a:rPr lang="fr-FR" b="1" err="1">
                <a:cs typeface="Arial"/>
              </a:rPr>
              <a:t>material</a:t>
            </a:r>
            <a:r>
              <a:rPr lang="fr-FR" b="1">
                <a:cs typeface="Arial"/>
              </a:rPr>
              <a:t>: </a:t>
            </a:r>
            <a:r>
              <a:rPr lang="fr-FR">
                <a:ea typeface="+mn-lt"/>
                <a:cs typeface="+mn-lt"/>
                <a:hlinkClick r:id="rId6"/>
              </a:rPr>
              <a:t>TotalEnergies Golden Rules – General </a:t>
            </a:r>
            <a:r>
              <a:rPr lang="fr-FR" err="1">
                <a:ea typeface="+mn-lt"/>
                <a:cs typeface="+mn-lt"/>
                <a:hlinkClick r:id="rId6"/>
              </a:rPr>
              <a:t>material</a:t>
            </a:r>
            <a:endParaRPr lang="fr-FR">
              <a:ea typeface="+mn-lt"/>
              <a:cs typeface="+mn-lt"/>
              <a:hlinkClick r:id="rId7"/>
            </a:endParaRPr>
          </a:p>
          <a:p>
            <a:pPr marL="645795" lvl="2" indent="-285750">
              <a:spcAft>
                <a:spcPts val="1000"/>
              </a:spcAft>
              <a:buClr>
                <a:srgbClr val="0064AC"/>
              </a:buClr>
              <a:buFont typeface="Wingdings" pitchFamily="2" charset="2"/>
              <a:buChar char="§"/>
            </a:pPr>
            <a:r>
              <a:rPr lang="fr-FR" b="1">
                <a:cs typeface="Arial"/>
              </a:rPr>
              <a:t>Roll-out </a:t>
            </a:r>
            <a:r>
              <a:rPr lang="fr-FR" b="1" err="1">
                <a:cs typeface="Arial"/>
              </a:rPr>
              <a:t>material</a:t>
            </a:r>
            <a:r>
              <a:rPr lang="fr-FR" b="1">
                <a:cs typeface="Arial"/>
              </a:rPr>
              <a:t>: </a:t>
            </a:r>
            <a:r>
              <a:rPr lang="fr-FR">
                <a:ea typeface="+mn-lt"/>
                <a:cs typeface="+mn-lt"/>
                <a:hlinkClick r:id="rId8"/>
              </a:rPr>
              <a:t>TotalEnergies Golden Rules – Roll-out </a:t>
            </a:r>
            <a:r>
              <a:rPr lang="fr-FR" err="1">
                <a:ea typeface="+mn-lt"/>
                <a:cs typeface="+mn-lt"/>
                <a:hlinkClick r:id="rId8"/>
              </a:rPr>
              <a:t>material</a:t>
            </a:r>
            <a:endParaRPr lang="fr-FR">
              <a:ea typeface="+mn-lt"/>
              <a:cs typeface="+mn-lt"/>
            </a:endParaRPr>
          </a:p>
          <a:p>
            <a:pPr>
              <a:lnSpc>
                <a:spcPct val="150000"/>
              </a:lnSpc>
              <a:spcAft>
                <a:spcPts val="1000"/>
              </a:spcAft>
              <a:buClr>
                <a:srgbClr val="0064AC"/>
              </a:buClr>
              <a:buFont typeface="Wingdings" pitchFamily="2" charset="2"/>
              <a:buChar char="§"/>
            </a:pPr>
            <a:r>
              <a:rPr lang="fr-FR" sz="1600" b="1">
                <a:solidFill>
                  <a:srgbClr val="0064AC"/>
                </a:solidFill>
              </a:rPr>
              <a:t>REX </a:t>
            </a:r>
            <a:r>
              <a:rPr lang="fr-FR" sz="1600" b="1" err="1">
                <a:solidFill>
                  <a:srgbClr val="0064AC"/>
                </a:solidFill>
              </a:rPr>
              <a:t>database</a:t>
            </a:r>
            <a:r>
              <a:rPr lang="fr-FR" sz="1600" b="1">
                <a:solidFill>
                  <a:srgbClr val="0064AC"/>
                </a:solidFill>
              </a:rPr>
              <a:t>: </a:t>
            </a:r>
            <a:r>
              <a:rPr lang="fr-FR" sz="1600" err="1">
                <a:hlinkClick r:id="rId9"/>
              </a:rPr>
              <a:t>Company</a:t>
            </a:r>
            <a:r>
              <a:rPr lang="fr-FR" sz="1600">
                <a:hlinkClick r:id="rId9"/>
              </a:rPr>
              <a:t> HSE REX </a:t>
            </a:r>
            <a:r>
              <a:rPr lang="fr-FR" sz="1600" err="1">
                <a:hlinkClick r:id="rId9"/>
              </a:rPr>
              <a:t>DataBase</a:t>
            </a:r>
            <a:endParaRPr lang="fr-FR" sz="1600">
              <a:cs typeface="Arial"/>
            </a:endParaRPr>
          </a:p>
          <a:p>
            <a:pPr>
              <a:lnSpc>
                <a:spcPct val="150000"/>
              </a:lnSpc>
              <a:spcAft>
                <a:spcPts val="1000"/>
              </a:spcAft>
              <a:buClr>
                <a:srgbClr val="0064AC"/>
              </a:buClr>
              <a:buFont typeface="Wingdings" pitchFamily="2" charset="2"/>
              <a:buChar char="§"/>
            </a:pPr>
            <a:r>
              <a:rPr lang="fr-FR" sz="1600" b="1">
                <a:solidFill>
                  <a:srgbClr val="0064AC"/>
                </a:solidFill>
              </a:rPr>
              <a:t>Safety+ (good practices per Golden Rule): </a:t>
            </a:r>
            <a:r>
              <a:rPr lang="fr-FR" sz="1600">
                <a:hlinkClick r:id="rId10"/>
              </a:rPr>
              <a:t>https://safetyplus.totalenergies.com/en</a:t>
            </a:r>
            <a:endParaRPr lang="fr-FR" sz="1600">
              <a:cs typeface="Arial" panose="020B0604020202020204"/>
            </a:endParaRPr>
          </a:p>
        </p:txBody>
      </p:sp>
    </p:spTree>
    <p:extLst>
      <p:ext uri="{BB962C8B-B14F-4D97-AF65-F5344CB8AC3E}">
        <p14:creationId xmlns:p14="http://schemas.microsoft.com/office/powerpoint/2010/main" val="32795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0064AC"/>
              </a:buClr>
              <a:buFont typeface="Wingdings" pitchFamily="2" charset="2"/>
              <a:buChar char="§"/>
            </a:pPr>
            <a:r>
              <a:rPr lang="en-US" sz="1400" b="1">
                <a:solidFill>
                  <a:srgbClr val="0064AC"/>
                </a:solidFill>
              </a:rPr>
              <a:t>Hazard: </a:t>
            </a:r>
            <a:r>
              <a:rPr lang="en-US" sz="1400"/>
              <a:t>An intrinsic property of a product, equipment, process, situation or action that can result in harm to people, the environment and/or assets.</a:t>
            </a:r>
          </a:p>
          <a:p>
            <a:pPr algn="just">
              <a:spcBef>
                <a:spcPts val="0"/>
              </a:spcBef>
              <a:spcAft>
                <a:spcPts val="600"/>
              </a:spcAft>
              <a:buClr>
                <a:srgbClr val="0064AC"/>
              </a:buClr>
              <a:buFont typeface="Wingdings" pitchFamily="2" charset="2"/>
              <a:buChar char="§"/>
            </a:pPr>
            <a:r>
              <a:rPr lang="en-US" sz="1400" b="1">
                <a:solidFill>
                  <a:srgbClr val="0064AC"/>
                </a:solidFill>
              </a:rPr>
              <a:t>Risk: </a:t>
            </a:r>
            <a:r>
              <a:rPr lang="en-US" sz="1400"/>
              <a:t>The combination of the probability of occurrence of a hazardous event and the severity of the impact that may result from exposure to the hazard. </a:t>
            </a:r>
          </a:p>
          <a:p>
            <a:pPr algn="just">
              <a:spcBef>
                <a:spcPts val="0"/>
              </a:spcBef>
              <a:spcAft>
                <a:spcPts val="600"/>
              </a:spcAft>
              <a:buClr>
                <a:srgbClr val="0064AC"/>
              </a:buClr>
              <a:buFont typeface="Wingdings" pitchFamily="2" charset="2"/>
              <a:buChar char="§"/>
            </a:pPr>
            <a:r>
              <a:rPr lang="en-US" sz="1400" b="1">
                <a:solidFill>
                  <a:srgbClr val="0064AC"/>
                </a:solidFill>
              </a:rPr>
              <a:t>HSE events:</a:t>
            </a:r>
          </a:p>
          <a:p>
            <a:pPr lvl="1" algn="just">
              <a:spcBef>
                <a:spcPts val="0"/>
              </a:spcBef>
              <a:spcAft>
                <a:spcPts val="600"/>
              </a:spcAft>
              <a:buClr>
                <a:srgbClr val="0064AC"/>
              </a:buClr>
            </a:pPr>
            <a:r>
              <a:rPr lang="en-US" sz="1400" b="1">
                <a:solidFill>
                  <a:srgbClr val="0064AC"/>
                </a:solidFill>
              </a:rPr>
              <a:t>Incident: </a:t>
            </a:r>
            <a:r>
              <a:rPr lang="en-US" sz="1400"/>
              <a:t>Any sudden and undesirable HSE event on a given date, that causes injury or illness, damage to property or facilities, loss of production, environmental damage or damage to the Company's image.</a:t>
            </a:r>
          </a:p>
          <a:p>
            <a:pPr lvl="1" algn="just">
              <a:spcBef>
                <a:spcPts val="0"/>
              </a:spcBef>
              <a:spcAft>
                <a:spcPts val="600"/>
              </a:spcAft>
              <a:buClr>
                <a:srgbClr val="0064AC"/>
              </a:buClr>
            </a:pPr>
            <a:r>
              <a:rPr lang="en-US" sz="1400" b="1">
                <a:solidFill>
                  <a:srgbClr val="0064AC"/>
                </a:solidFill>
              </a:rPr>
              <a:t>Near miss: </a:t>
            </a:r>
            <a:r>
              <a:rPr lang="en-US" sz="1400"/>
              <a:t>Any sudden and undesirable HSE event on a given date which, in slightly different circumstances, could have had the same consequences as an incident. A near miss does not have an actual severity level but has a potential severity level. </a:t>
            </a:r>
          </a:p>
          <a:p>
            <a:pPr lvl="1" algn="just">
              <a:spcBef>
                <a:spcPts val="0"/>
              </a:spcBef>
              <a:spcAft>
                <a:spcPts val="600"/>
              </a:spcAft>
              <a:buClr>
                <a:srgbClr val="0064AC"/>
              </a:buClr>
            </a:pPr>
            <a:r>
              <a:rPr lang="en-US" sz="1400" b="1">
                <a:solidFill>
                  <a:srgbClr val="0064AC"/>
                </a:solidFill>
              </a:rPr>
              <a:t>Anomaly: </a:t>
            </a:r>
            <a:r>
              <a:rPr lang="en-US" sz="1400"/>
              <a:t>Any abnormal situation or </a:t>
            </a:r>
            <a:r>
              <a:rPr lang="en-US" sz="1400" err="1"/>
              <a:t>behaviour</a:t>
            </a:r>
            <a:r>
              <a:rPr lang="en-US" sz="1400"/>
              <a:t>, including deviations from a standard, specification, procedure or rule. </a:t>
            </a:r>
          </a:p>
          <a:p>
            <a:pPr algn="just">
              <a:spcBef>
                <a:spcPts val="0"/>
              </a:spcBef>
              <a:spcAft>
                <a:spcPts val="600"/>
              </a:spcAft>
              <a:buClr>
                <a:srgbClr val="0064AC"/>
              </a:buClr>
              <a:buFont typeface="Wingdings" pitchFamily="2" charset="2"/>
              <a:buChar char="§"/>
            </a:pPr>
            <a:r>
              <a:rPr lang="en-US" sz="1400" b="1">
                <a:solidFill>
                  <a:srgbClr val="0064AC"/>
                </a:solidFill>
              </a:rPr>
              <a:t>HIPO (High Potential) </a:t>
            </a:r>
            <a:r>
              <a:rPr lang="en-US" sz="1400" b="1" i="1">
                <a:solidFill>
                  <a:srgbClr val="0064AC"/>
                </a:solidFill>
              </a:rPr>
              <a:t>[slide 6]</a:t>
            </a:r>
            <a:r>
              <a:rPr lang="en-US" sz="1400" b="1">
                <a:solidFill>
                  <a:srgbClr val="0064AC"/>
                </a:solidFill>
              </a:rPr>
              <a:t>: </a:t>
            </a:r>
            <a:r>
              <a:rPr lang="en-US" sz="1400"/>
              <a:t>Incident or near miss with an actual severity level ≤ 3* and a potential severity level ≥ 4** in one or more areas of the Company’s evaluation matrix of the actual and potential severity level of HSE events. </a:t>
            </a:r>
          </a:p>
          <a:p>
            <a:pPr algn="just">
              <a:spcBef>
                <a:spcPts val="0"/>
              </a:spcBef>
              <a:spcAft>
                <a:spcPts val="600"/>
              </a:spcAft>
              <a:buClr>
                <a:srgbClr val="0064AC"/>
              </a:buClr>
              <a:buFont typeface="Wingdings" pitchFamily="2" charset="2"/>
              <a:buChar char="§"/>
            </a:pPr>
            <a:r>
              <a:rPr lang="en-US" sz="1400" b="1">
                <a:solidFill>
                  <a:srgbClr val="0064AC"/>
                </a:solidFill>
              </a:rPr>
              <a:t>REX HSE: </a:t>
            </a:r>
            <a:r>
              <a:rPr lang="en-US" sz="1400"/>
              <a:t>Document for sharing information on an internal or external HSE event, based on a detailed analysis and making recommendations.</a:t>
            </a:r>
            <a:endParaRPr lang="fr-FR" sz="1100" i="1"/>
          </a:p>
          <a:p>
            <a:pPr marL="0" indent="0" algn="just">
              <a:spcBef>
                <a:spcPts val="0"/>
              </a:spcBef>
              <a:spcAft>
                <a:spcPts val="600"/>
              </a:spcAft>
              <a:buClr>
                <a:srgbClr val="0064AC"/>
              </a:buClr>
              <a:buNone/>
            </a:pPr>
            <a:endParaRPr lang="fr-FR" sz="1100" i="1"/>
          </a:p>
          <a:p>
            <a:pPr algn="just">
              <a:lnSpc>
                <a:spcPct val="200000"/>
              </a:lnSpc>
              <a:spcBef>
                <a:spcPts val="0"/>
              </a:spcBef>
              <a:spcAft>
                <a:spcPts val="600"/>
              </a:spcAft>
              <a:buClr>
                <a:srgbClr val="0064AC"/>
              </a:buClr>
            </a:pPr>
            <a:endParaRPr lang="fr-FR" sz="1800"/>
          </a:p>
          <a:p>
            <a:pPr algn="just">
              <a:lnSpc>
                <a:spcPct val="200000"/>
              </a:lnSpc>
              <a:spcBef>
                <a:spcPts val="0"/>
              </a:spcBef>
              <a:spcAft>
                <a:spcPts val="600"/>
              </a:spcAft>
              <a:buClr>
                <a:srgbClr val="0064AC"/>
              </a:buClr>
            </a:pPr>
            <a:endParaRPr lang="fr-FR" sz="18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a:solidFill>
                  <a:srgbClr val="354D56"/>
                </a:solidFill>
              </a:rPr>
              <a:t>Lexicon</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19</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6000040" cy="307777"/>
          </a:xfrm>
          <a:prstGeom prst="rect">
            <a:avLst/>
          </a:prstGeom>
          <a:noFill/>
        </p:spPr>
        <p:txBody>
          <a:bodyPr wrap="none" lIns="0" tIns="0" rIns="0" bIns="0" rtlCol="0">
            <a:spAutoFit/>
          </a:bodyPr>
          <a:lstStyle/>
          <a:p>
            <a:r>
              <a:rPr lang="en-US" sz="1000"/>
              <a:t>* For example, physical consequences with an actual severity level = 3 correspond to a lost time accident. </a:t>
            </a:r>
          </a:p>
          <a:p>
            <a:r>
              <a:rPr lang="en-US" sz="1000"/>
              <a:t>** For example, physical consequences with a potential severity level of 4 correspond to a fatality.</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01. </a:t>
            </a:r>
            <a:br>
              <a:rPr lang="fr-FR">
                <a:solidFill>
                  <a:srgbClr val="F7941D"/>
                </a:solidFill>
              </a:rPr>
            </a:br>
            <a:r>
              <a:rPr lang="fr-FR" sz="9000">
                <a:solidFill>
                  <a:srgbClr val="354D56"/>
                </a:solidFill>
              </a:rPr>
              <a:t>The essentials</a:t>
            </a:r>
          </a:p>
        </p:txBody>
      </p:sp>
    </p:spTree>
    <p:extLst>
      <p:ext uri="{BB962C8B-B14F-4D97-AF65-F5344CB8AC3E}">
        <p14:creationId xmlns:p14="http://schemas.microsoft.com/office/powerpoint/2010/main" val="118037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 coins arrondis 85">
            <a:extLst>
              <a:ext uri="{FF2B5EF4-FFF2-40B4-BE49-F238E27FC236}">
                <a16:creationId xmlns:a16="http://schemas.microsoft.com/office/drawing/2014/main" id="{08AD22C1-F926-5500-CFC9-A21EF5698965}"/>
              </a:ext>
            </a:extLst>
          </p:cNvPr>
          <p:cNvSpPr/>
          <p:nvPr/>
        </p:nvSpPr>
        <p:spPr>
          <a:xfrm>
            <a:off x="3591967" y="3905550"/>
            <a:ext cx="770899" cy="2304852"/>
          </a:xfrm>
          <a:prstGeom prst="roundRect">
            <a:avLst/>
          </a:prstGeom>
          <a:solidFill>
            <a:srgbClr val="0064AC"/>
          </a:solidFill>
          <a:ln>
            <a:solidFill>
              <a:srgbClr val="006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C993B8C2-B3FE-6599-2C70-51690E7FF557}"/>
              </a:ext>
            </a:extLst>
          </p:cNvPr>
          <p:cNvSpPr/>
          <p:nvPr/>
        </p:nvSpPr>
        <p:spPr>
          <a:xfrm>
            <a:off x="856680" y="2991529"/>
            <a:ext cx="2575073" cy="1387065"/>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a:xfrm>
            <a:off x="469879" y="242844"/>
            <a:ext cx="9720000" cy="502502"/>
          </a:xfrm>
        </p:spPr>
        <p:txBody>
          <a:bodyPr/>
          <a:lstStyle/>
          <a:p>
            <a:r>
              <a:rPr lang="fr-FR">
                <a:solidFill>
                  <a:srgbClr val="354D56"/>
                </a:solidFill>
              </a:rPr>
              <a:t>Isolation process of powered systems</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20</a:t>
            </a:fld>
            <a:endParaRPr lang="fr-FR"/>
          </a:p>
        </p:txBody>
      </p:sp>
      <p:sp>
        <p:nvSpPr>
          <p:cNvPr id="2" name="Rectangle 1">
            <a:extLst>
              <a:ext uri="{FF2B5EF4-FFF2-40B4-BE49-F238E27FC236}">
                <a16:creationId xmlns:a16="http://schemas.microsoft.com/office/drawing/2014/main" id="{2190AA40-3A58-F9FF-C92F-2F22638BF793}"/>
              </a:ext>
            </a:extLst>
          </p:cNvPr>
          <p:cNvSpPr/>
          <p:nvPr/>
        </p:nvSpPr>
        <p:spPr>
          <a:xfrm>
            <a:off x="1064803" y="3435341"/>
            <a:ext cx="2158829" cy="61555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lang="en-US" sz="800">
                <a:latin typeface="Arial" charset="0"/>
                <a:ea typeface="Arial" charset="0"/>
                <a:cs typeface="Arial" charset="0"/>
              </a:rPr>
              <a:t>Prepare</a:t>
            </a:r>
            <a:r>
              <a:rPr kumimoji="0" lang="en-US" sz="800" b="0" i="0" u="none" strike="noStrike" kern="1200" cap="none" spc="0" normalizeH="0" baseline="0" noProof="0">
                <a:ln>
                  <a:noFill/>
                </a:ln>
                <a:effectLst/>
                <a:uLnTx/>
                <a:uFillTx/>
                <a:latin typeface="Arial" charset="0"/>
                <a:ea typeface="Arial" charset="0"/>
                <a:cs typeface="Arial" charset="0"/>
              </a:rPr>
              <a:t> a file including: up-to-date isolation diagrams verified at the place of work, risk analysis, list of isolation devices, isolation certificate, safety procedure or operating mode, etc.</a:t>
            </a:r>
            <a:endParaRPr kumimoji="0" lang="es-ES" sz="800" b="0" i="0" u="none" strike="noStrike" kern="1200" cap="none" spc="0" normalizeH="0" baseline="0" noProof="0">
              <a:ln>
                <a:noFill/>
              </a:ln>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A090378D-80BF-0C03-C8FD-18106BBE0B89}"/>
              </a:ext>
            </a:extLst>
          </p:cNvPr>
          <p:cNvSpPr/>
          <p:nvPr/>
        </p:nvSpPr>
        <p:spPr>
          <a:xfrm>
            <a:off x="1064803" y="3180731"/>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all" spc="0" normalizeH="0" baseline="0" noProof="0">
                <a:ln>
                  <a:noFill/>
                </a:ln>
                <a:solidFill>
                  <a:srgbClr val="0064AC"/>
                </a:solidFill>
                <a:effectLst/>
                <a:uLnTx/>
                <a:uFillTx/>
                <a:latin typeface="Arial" charset="0"/>
                <a:ea typeface="Arial" charset="0"/>
                <a:cs typeface="Arial" charset="0"/>
              </a:rPr>
              <a:t>THE ISOLATION FILE</a:t>
            </a: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sp>
        <p:nvSpPr>
          <p:cNvPr id="8" name="Rectangle : coins arrondis 7">
            <a:extLst>
              <a:ext uri="{FF2B5EF4-FFF2-40B4-BE49-F238E27FC236}">
                <a16:creationId xmlns:a16="http://schemas.microsoft.com/office/drawing/2014/main" id="{BBBCA6C7-1663-D139-76A1-7EA36AF8435E}"/>
              </a:ext>
            </a:extLst>
          </p:cNvPr>
          <p:cNvSpPr/>
          <p:nvPr/>
        </p:nvSpPr>
        <p:spPr>
          <a:xfrm>
            <a:off x="856680" y="4537050"/>
            <a:ext cx="2575073" cy="1673353"/>
          </a:xfrm>
          <a:prstGeom prst="roundRect">
            <a:avLst>
              <a:gd name="adj" fmla="val 880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F00A478-9DB5-713D-3699-A9308C4ACC50}"/>
              </a:ext>
            </a:extLst>
          </p:cNvPr>
          <p:cNvSpPr/>
          <p:nvPr/>
        </p:nvSpPr>
        <p:spPr>
          <a:xfrm>
            <a:off x="1064803" y="4965398"/>
            <a:ext cx="2158829" cy="815608"/>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08000" indent="-108000" defTabSz="457200">
              <a:spcBef>
                <a:spcPts val="300"/>
              </a:spcBef>
              <a:buClr>
                <a:srgbClr val="0064AC"/>
              </a:buClr>
              <a:buFont typeface="Arial" panose="020B0604020202020204" pitchFamily="34" charset="0"/>
              <a:buChar char="•"/>
              <a:defRPr/>
            </a:pPr>
            <a:r>
              <a:rPr lang="en-US" sz="800">
                <a:latin typeface="Arial" charset="0"/>
                <a:ea typeface="Arial" charset="0"/>
                <a:cs typeface="Arial" charset="0"/>
              </a:rPr>
              <a:t>Carry out a risk analysis before any isolation.</a:t>
            </a:r>
          </a:p>
          <a:p>
            <a:pPr marL="108000" indent="-108000" defTabSz="457200">
              <a:spcBef>
                <a:spcPts val="300"/>
              </a:spcBef>
              <a:buClr>
                <a:srgbClr val="0064AC"/>
              </a:buClr>
              <a:buFont typeface="Arial" panose="020B0604020202020204" pitchFamily="34" charset="0"/>
              <a:buChar char="•"/>
              <a:defRPr/>
            </a:pPr>
            <a:r>
              <a:rPr lang="en-US" sz="800">
                <a:latin typeface="Arial" charset="0"/>
                <a:ea typeface="Arial" charset="0"/>
                <a:cs typeface="Arial" charset="0"/>
              </a:rPr>
              <a:t>Validate the risk analysis by visiting the work site to identify the equipment and all energy sources. </a:t>
            </a:r>
          </a:p>
          <a:p>
            <a:pPr marL="108000" indent="-108000" defTabSz="457200">
              <a:spcBef>
                <a:spcPts val="300"/>
              </a:spcBef>
              <a:buClr>
                <a:srgbClr val="0064AC"/>
              </a:buClr>
              <a:buFont typeface="Arial" panose="020B0604020202020204" pitchFamily="34" charset="0"/>
              <a:buChar char="•"/>
              <a:defRPr/>
            </a:pPr>
            <a:r>
              <a:rPr lang="en-US" sz="800">
                <a:latin typeface="Arial" charset="0"/>
                <a:ea typeface="Arial" charset="0"/>
                <a:cs typeface="Arial" charset="0"/>
              </a:rPr>
              <a:t>Select the required isolation devices in accordance with the relevant procedure.</a:t>
            </a:r>
            <a:endParaRPr lang="fr-FR" sz="800">
              <a:latin typeface="Arial" charset="0"/>
              <a:ea typeface="Arial" charset="0"/>
              <a:cs typeface="Arial" charset="0"/>
            </a:endParaRPr>
          </a:p>
        </p:txBody>
      </p:sp>
      <p:sp>
        <p:nvSpPr>
          <p:cNvPr id="10" name="Rectangle 9">
            <a:extLst>
              <a:ext uri="{FF2B5EF4-FFF2-40B4-BE49-F238E27FC236}">
                <a16:creationId xmlns:a16="http://schemas.microsoft.com/office/drawing/2014/main" id="{066ECB5F-C4D4-CD96-FFFE-3FD4470FA76B}"/>
              </a:ext>
            </a:extLst>
          </p:cNvPr>
          <p:cNvSpPr/>
          <p:nvPr/>
        </p:nvSpPr>
        <p:spPr>
          <a:xfrm>
            <a:off x="1064803" y="4710788"/>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s-ES" sz="1050" b="1">
                <a:solidFill>
                  <a:srgbClr val="0064AC"/>
                </a:solidFill>
                <a:latin typeface="Arial" charset="0"/>
                <a:ea typeface="Arial" charset="0"/>
                <a:cs typeface="Arial" charset="0"/>
              </a:rPr>
              <a:t>RISK ASSESSMENT</a:t>
            </a:r>
          </a:p>
        </p:txBody>
      </p:sp>
      <p:sp>
        <p:nvSpPr>
          <p:cNvPr id="11" name="Rectangle : coins arrondis 10">
            <a:extLst>
              <a:ext uri="{FF2B5EF4-FFF2-40B4-BE49-F238E27FC236}">
                <a16:creationId xmlns:a16="http://schemas.microsoft.com/office/drawing/2014/main" id="{53A1A0C6-1637-7879-C3D1-8CD0E6604654}"/>
              </a:ext>
            </a:extLst>
          </p:cNvPr>
          <p:cNvSpPr/>
          <p:nvPr/>
        </p:nvSpPr>
        <p:spPr>
          <a:xfrm>
            <a:off x="856680" y="1668959"/>
            <a:ext cx="2575073" cy="1148832"/>
          </a:xfrm>
          <a:prstGeom prst="roundRect">
            <a:avLst>
              <a:gd name="adj" fmla="val 1074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BE624F6-0708-B470-298C-693FB308138B}"/>
              </a:ext>
            </a:extLst>
          </p:cNvPr>
          <p:cNvSpPr/>
          <p:nvPr/>
        </p:nvSpPr>
        <p:spPr>
          <a:xfrm>
            <a:off x="1064803" y="2130569"/>
            <a:ext cx="2158829" cy="369332"/>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en-US" sz="800">
                <a:latin typeface="Arial" charset="0"/>
                <a:ea typeface="Arial" charset="0"/>
                <a:cs typeface="Arial" charset="0"/>
              </a:rPr>
              <a:t>Install the isolation devices defined in the isolation file to separate the equipment or installation from its energy sources.</a:t>
            </a:r>
            <a:endParaRPr lang="fr-FR" sz="800">
              <a:latin typeface="Arial" charset="0"/>
              <a:ea typeface="Arial" charset="0"/>
              <a:cs typeface="Arial" charset="0"/>
            </a:endParaRPr>
          </a:p>
        </p:txBody>
      </p:sp>
      <p:sp>
        <p:nvSpPr>
          <p:cNvPr id="13" name="Rectangle 12">
            <a:extLst>
              <a:ext uri="{FF2B5EF4-FFF2-40B4-BE49-F238E27FC236}">
                <a16:creationId xmlns:a16="http://schemas.microsoft.com/office/drawing/2014/main" id="{132539CA-2213-03B4-9D65-9C2808E60A35}"/>
              </a:ext>
            </a:extLst>
          </p:cNvPr>
          <p:cNvSpPr/>
          <p:nvPr/>
        </p:nvSpPr>
        <p:spPr>
          <a:xfrm>
            <a:off x="1064803" y="1875959"/>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all" spc="0" normalizeH="0" baseline="0" noProof="0">
                <a:ln>
                  <a:noFill/>
                </a:ln>
                <a:solidFill>
                  <a:srgbClr val="0064AC"/>
                </a:solidFill>
                <a:effectLst/>
                <a:uLnTx/>
                <a:uFillTx/>
                <a:latin typeface="Arial" charset="0"/>
                <a:ea typeface="Arial" charset="0"/>
                <a:cs typeface="Arial" charset="0"/>
              </a:rPr>
              <a:t>ISOLATION</a:t>
            </a: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cxnSp>
        <p:nvCxnSpPr>
          <p:cNvPr id="16" name="Connecteur droit avec flèche 15">
            <a:extLst>
              <a:ext uri="{FF2B5EF4-FFF2-40B4-BE49-F238E27FC236}">
                <a16:creationId xmlns:a16="http://schemas.microsoft.com/office/drawing/2014/main" id="{D0ABC67A-5FDD-590D-A7E9-2525970ECD63}"/>
              </a:ext>
            </a:extLst>
          </p:cNvPr>
          <p:cNvCxnSpPr/>
          <p:nvPr/>
        </p:nvCxnSpPr>
        <p:spPr>
          <a:xfrm flipV="1">
            <a:off x="541632" y="2960783"/>
            <a:ext cx="0" cy="3213042"/>
          </a:xfrm>
          <a:prstGeom prst="straightConnector1">
            <a:avLst/>
          </a:prstGeom>
          <a:ln w="12700">
            <a:solidFill>
              <a:srgbClr val="0064A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B63A26F-215C-B40E-1679-66AA0DDE7923}"/>
              </a:ext>
            </a:extLst>
          </p:cNvPr>
          <p:cNvCxnSpPr>
            <a:cxnSpLocks/>
          </p:cNvCxnSpPr>
          <p:nvPr/>
        </p:nvCxnSpPr>
        <p:spPr>
          <a:xfrm flipV="1">
            <a:off x="541514" y="1348089"/>
            <a:ext cx="0" cy="1469702"/>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D9E1EAFD-38D3-A689-5FF6-02ADA621EAB9}"/>
              </a:ext>
            </a:extLst>
          </p:cNvPr>
          <p:cNvCxnSpPr>
            <a:cxnSpLocks/>
          </p:cNvCxnSpPr>
          <p:nvPr/>
        </p:nvCxnSpPr>
        <p:spPr>
          <a:xfrm>
            <a:off x="541514" y="1350548"/>
            <a:ext cx="6685439" cy="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D8D5E4D4-AA38-E862-6AAD-50C91252C4DC}"/>
              </a:ext>
            </a:extLst>
          </p:cNvPr>
          <p:cNvSpPr/>
          <p:nvPr/>
        </p:nvSpPr>
        <p:spPr>
          <a:xfrm>
            <a:off x="3584889" y="1668959"/>
            <a:ext cx="3448397" cy="1148832"/>
          </a:xfrm>
          <a:prstGeom prst="roundRect">
            <a:avLst>
              <a:gd name="adj" fmla="val 1074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E2FB3DE-9AF2-465B-ECCA-9A5B479381B4}"/>
              </a:ext>
            </a:extLst>
          </p:cNvPr>
          <p:cNvSpPr/>
          <p:nvPr/>
        </p:nvSpPr>
        <p:spPr>
          <a:xfrm>
            <a:off x="3793013" y="2130569"/>
            <a:ext cx="3095467" cy="49244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en-US" sz="800">
                <a:latin typeface="Arial" charset="0"/>
                <a:ea typeface="Arial" charset="0"/>
                <a:cs typeface="Arial" charset="0"/>
              </a:rPr>
              <a:t>Lock out and tag isolating devices. In the particular case of electrical lockout, have the worker lock out the electrical isolating devices. Otherwise, secure the Isolating Authority’s lockout/tagout key in a lockout box.</a:t>
            </a:r>
          </a:p>
        </p:txBody>
      </p:sp>
      <p:sp>
        <p:nvSpPr>
          <p:cNvPr id="36" name="Rectangle 35">
            <a:extLst>
              <a:ext uri="{FF2B5EF4-FFF2-40B4-BE49-F238E27FC236}">
                <a16:creationId xmlns:a16="http://schemas.microsoft.com/office/drawing/2014/main" id="{68DAF317-E3FE-9214-5D13-DCFEE0B8DFCB}"/>
              </a:ext>
            </a:extLst>
          </p:cNvPr>
          <p:cNvSpPr/>
          <p:nvPr/>
        </p:nvSpPr>
        <p:spPr>
          <a:xfrm>
            <a:off x="3793013" y="1875960"/>
            <a:ext cx="2575073" cy="35394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2" lvl="0" indent="-285752" defTabSz="457204" fontAlgn="base">
              <a:spcAft>
                <a:spcPts val="300"/>
              </a:spcAft>
              <a:buClr>
                <a:srgbClr val="004494"/>
              </a:buClr>
              <a:buSzPct val="120000"/>
              <a:defRPr/>
            </a:pPr>
            <a:r>
              <a:rPr lang="fr-FR" sz="1050" b="1" cap="all">
                <a:solidFill>
                  <a:srgbClr val="0064AC"/>
                </a:solidFill>
                <a:latin typeface="Arial" charset="0"/>
                <a:cs typeface="Arial" charset="0"/>
              </a:rPr>
              <a:t>LOCK-OUT – TAG-OUT</a:t>
            </a:r>
            <a:endParaRPr lang="es-ES" sz="1000">
              <a:solidFill>
                <a:srgbClr val="0064AC"/>
              </a:solidFill>
              <a:latin typeface="Arial" charset="0"/>
              <a:ea typeface="Arial" charset="0"/>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sp>
        <p:nvSpPr>
          <p:cNvPr id="42" name="Rectangle : coins arrondis 41">
            <a:extLst>
              <a:ext uri="{FF2B5EF4-FFF2-40B4-BE49-F238E27FC236}">
                <a16:creationId xmlns:a16="http://schemas.microsoft.com/office/drawing/2014/main" id="{CA982214-81FB-B49C-193C-F26DE0C95985}"/>
              </a:ext>
            </a:extLst>
          </p:cNvPr>
          <p:cNvSpPr/>
          <p:nvPr/>
        </p:nvSpPr>
        <p:spPr>
          <a:xfrm>
            <a:off x="8811061" y="1668959"/>
            <a:ext cx="2841944" cy="1715128"/>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8F2880B5-30F0-7123-E703-D29710E32129}"/>
              </a:ext>
            </a:extLst>
          </p:cNvPr>
          <p:cNvSpPr/>
          <p:nvPr/>
        </p:nvSpPr>
        <p:spPr>
          <a:xfrm>
            <a:off x="9019184" y="2273123"/>
            <a:ext cx="2464652" cy="113877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en-US" sz="800">
                <a:latin typeface="Arial" panose="020B0604020202020204" pitchFamily="34" charset="0"/>
                <a:cs typeface="Arial" panose="020B0604020202020204" pitchFamily="34" charset="0"/>
              </a:rPr>
              <a:t>Remove any isolation, lock-out and tag-out devices after the works protected by these isolating devices are finished and the relevant work permits have been closed out.</a:t>
            </a:r>
          </a:p>
          <a:p>
            <a:pPr lvl="0" defTabSz="457204" fontAlgn="base">
              <a:spcBef>
                <a:spcPts val="300"/>
              </a:spcBef>
              <a:spcAft>
                <a:spcPts val="300"/>
              </a:spcAft>
              <a:buClr>
                <a:srgbClr val="004494"/>
              </a:buClr>
              <a:buSzPct val="120000"/>
              <a:defRPr/>
            </a:pPr>
            <a:r>
              <a:rPr lang="en-US" sz="800">
                <a:latin typeface="Arial" panose="020B0604020202020204" pitchFamily="34" charset="0"/>
                <a:cs typeface="Arial" panose="020B0604020202020204" pitchFamily="34" charset="0"/>
              </a:rPr>
              <a:t>This removal shall be carried out by the </a:t>
            </a:r>
            <a:r>
              <a:rPr lang="en-US" sz="800">
                <a:latin typeface="Arial" charset="0"/>
                <a:ea typeface="Arial" charset="0"/>
                <a:cs typeface="Arial" charset="0"/>
              </a:rPr>
              <a:t>Isolating Authority</a:t>
            </a:r>
            <a:r>
              <a:rPr lang="en-US" sz="800">
                <a:latin typeface="Arial" panose="020B0604020202020204" pitchFamily="34" charset="0"/>
                <a:cs typeface="Arial" panose="020B0604020202020204" pitchFamily="34" charset="0"/>
              </a:rPr>
              <a:t> after the removal of the locking and tagging devices belonging to the worker.</a:t>
            </a:r>
          </a:p>
          <a:p>
            <a:pPr lvl="0" defTabSz="457204" fontAlgn="base">
              <a:spcBef>
                <a:spcPts val="300"/>
              </a:spcBef>
              <a:spcAft>
                <a:spcPts val="300"/>
              </a:spcAft>
              <a:buClr>
                <a:srgbClr val="004494"/>
              </a:buClr>
              <a:buSzPct val="120000"/>
              <a:defRPr/>
            </a:pPr>
            <a:endParaRPr lang="fr-FR" sz="80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2874E40-102C-EF0A-B8C6-4CA6CD7CCAE1}"/>
              </a:ext>
            </a:extLst>
          </p:cNvPr>
          <p:cNvSpPr/>
          <p:nvPr/>
        </p:nvSpPr>
        <p:spPr>
          <a:xfrm>
            <a:off x="9019183" y="1858161"/>
            <a:ext cx="2464655"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fr-FR" sz="1050" b="1" cap="all">
                <a:solidFill>
                  <a:srgbClr val="0064AC"/>
                </a:solidFill>
                <a:latin typeface="Arial" charset="0"/>
                <a:cs typeface="Arial" charset="0"/>
              </a:rPr>
              <a:t>DE-ISOLATION</a:t>
            </a:r>
          </a:p>
        </p:txBody>
      </p:sp>
      <p:sp>
        <p:nvSpPr>
          <p:cNvPr id="45" name="Rectangle : coins arrondis 44">
            <a:extLst>
              <a:ext uri="{FF2B5EF4-FFF2-40B4-BE49-F238E27FC236}">
                <a16:creationId xmlns:a16="http://schemas.microsoft.com/office/drawing/2014/main" id="{DF73B20E-F299-BDBC-4C11-0DF209BFE606}"/>
              </a:ext>
            </a:extLst>
          </p:cNvPr>
          <p:cNvSpPr/>
          <p:nvPr/>
        </p:nvSpPr>
        <p:spPr>
          <a:xfrm>
            <a:off x="8811061" y="4548274"/>
            <a:ext cx="2844707" cy="1104150"/>
          </a:xfrm>
          <a:prstGeom prst="roundRect">
            <a:avLst>
              <a:gd name="adj" fmla="val 880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5493BC3F-487B-EAA6-F052-D2C23A1E8948}"/>
              </a:ext>
            </a:extLst>
          </p:cNvPr>
          <p:cNvSpPr/>
          <p:nvPr/>
        </p:nvSpPr>
        <p:spPr>
          <a:xfrm>
            <a:off x="9019184" y="4976621"/>
            <a:ext cx="2348368" cy="692497"/>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indent="-285752" defTabSz="457204" fontAlgn="base">
              <a:spcBef>
                <a:spcPts val="300"/>
              </a:spcBef>
              <a:spcAft>
                <a:spcPts val="300"/>
              </a:spcAft>
              <a:buClr>
                <a:srgbClr val="004494"/>
              </a:buClr>
              <a:buSzPct val="120000"/>
              <a:defRPr/>
            </a:pPr>
            <a:r>
              <a:rPr lang="en-US" sz="800">
                <a:latin typeface="Arial" charset="0"/>
                <a:ea typeface="Arial" charset="0"/>
                <a:cs typeface="Arial" charset="0"/>
              </a:rPr>
              <a:t>Record in the isolation certificate any de-isolation, including temporary de-isolation. Any temporary de-isolation for testing purposes shall be validated by the approving authority.</a:t>
            </a:r>
          </a:p>
          <a:p>
            <a:pPr lvl="0" indent="-285752" defTabSz="457204" fontAlgn="base">
              <a:spcBef>
                <a:spcPts val="300"/>
              </a:spcBef>
              <a:spcAft>
                <a:spcPts val="300"/>
              </a:spcAft>
              <a:buClr>
                <a:srgbClr val="004494"/>
              </a:buClr>
              <a:buSzPct val="120000"/>
              <a:defRPr/>
            </a:pPr>
            <a:endParaRPr lang="es-ES" sz="800">
              <a:latin typeface="Arial" charset="0"/>
              <a:ea typeface="Arial" charset="0"/>
              <a:cs typeface="Arial" charset="0"/>
            </a:endParaRPr>
          </a:p>
        </p:txBody>
      </p:sp>
      <p:sp>
        <p:nvSpPr>
          <p:cNvPr id="47" name="Rectangle 46">
            <a:extLst>
              <a:ext uri="{FF2B5EF4-FFF2-40B4-BE49-F238E27FC236}">
                <a16:creationId xmlns:a16="http://schemas.microsoft.com/office/drawing/2014/main" id="{7B8F4AB5-5D3B-9716-6755-2DA67EFFA546}"/>
              </a:ext>
            </a:extLst>
          </p:cNvPr>
          <p:cNvSpPr/>
          <p:nvPr/>
        </p:nvSpPr>
        <p:spPr>
          <a:xfrm>
            <a:off x="9019184" y="4722011"/>
            <a:ext cx="2636596"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fr-FR" sz="1050" b="1" cap="all">
                <a:solidFill>
                  <a:srgbClr val="0064AC"/>
                </a:solidFill>
                <a:latin typeface="Arial" charset="0"/>
                <a:cs typeface="Arial" charset="0"/>
              </a:rPr>
              <a:t>TEMPORARY DE-ISOLATION</a:t>
            </a:r>
          </a:p>
        </p:txBody>
      </p:sp>
      <p:sp>
        <p:nvSpPr>
          <p:cNvPr id="52" name="Rectangle : coins arrondis 51">
            <a:extLst>
              <a:ext uri="{FF2B5EF4-FFF2-40B4-BE49-F238E27FC236}">
                <a16:creationId xmlns:a16="http://schemas.microsoft.com/office/drawing/2014/main" id="{90728B4E-FDDF-07C5-0DF6-EAFC8CC0BF08}"/>
              </a:ext>
            </a:extLst>
          </p:cNvPr>
          <p:cNvSpPr/>
          <p:nvPr/>
        </p:nvSpPr>
        <p:spPr>
          <a:xfrm>
            <a:off x="4521336" y="2960782"/>
            <a:ext cx="2511949" cy="1417812"/>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D06D3E6-E96A-0758-2B13-E099A4BB26F5}"/>
              </a:ext>
            </a:extLst>
          </p:cNvPr>
          <p:cNvSpPr/>
          <p:nvPr/>
        </p:nvSpPr>
        <p:spPr>
          <a:xfrm>
            <a:off x="4729458" y="3595792"/>
            <a:ext cx="2133696" cy="246221"/>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en-US" sz="800">
                <a:latin typeface="Arial" charset="0"/>
                <a:ea typeface="Arial" charset="0"/>
                <a:cs typeface="Arial" charset="0"/>
              </a:rPr>
              <a:t>Discharge the energy stored in the isolated system before any intervention.</a:t>
            </a:r>
            <a:endParaRPr lang="fr-FR" sz="800">
              <a:latin typeface="Arial" charset="0"/>
              <a:ea typeface="Arial" charset="0"/>
              <a:cs typeface="Arial" charset="0"/>
            </a:endParaRPr>
          </a:p>
        </p:txBody>
      </p:sp>
      <p:sp>
        <p:nvSpPr>
          <p:cNvPr id="54" name="Rectangle 53">
            <a:extLst>
              <a:ext uri="{FF2B5EF4-FFF2-40B4-BE49-F238E27FC236}">
                <a16:creationId xmlns:a16="http://schemas.microsoft.com/office/drawing/2014/main" id="{CF161180-90BD-D26A-AED4-4183942CB52C}"/>
              </a:ext>
            </a:extLst>
          </p:cNvPr>
          <p:cNvSpPr/>
          <p:nvPr/>
        </p:nvSpPr>
        <p:spPr>
          <a:xfrm>
            <a:off x="4740030" y="3155561"/>
            <a:ext cx="2047269"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2" lvl="0" indent="-285752" defTabSz="457204" fontAlgn="base">
              <a:buClr>
                <a:srgbClr val="004494"/>
              </a:buClr>
              <a:buSzPct val="120000"/>
              <a:defRPr/>
            </a:pPr>
            <a:r>
              <a:rPr lang="fr-FR" sz="1050" b="1" cap="all">
                <a:solidFill>
                  <a:srgbClr val="0064AC"/>
                </a:solidFill>
                <a:latin typeface="Arial" charset="0"/>
                <a:ea typeface="Arial" charset="0"/>
                <a:cs typeface="Arial" charset="0"/>
              </a:rPr>
              <a:t>RELEASE OF STORED ENERGY</a:t>
            </a:r>
            <a:endParaRPr lang="es-ES" sz="1000">
              <a:solidFill>
                <a:srgbClr val="0064AC"/>
              </a:solidFill>
              <a:latin typeface="Arial" charset="0"/>
              <a:ea typeface="Arial" charset="0"/>
              <a:cs typeface="Arial" charset="0"/>
            </a:endParaRPr>
          </a:p>
        </p:txBody>
      </p:sp>
      <p:sp>
        <p:nvSpPr>
          <p:cNvPr id="55" name="Rectangle : coins arrondis 54">
            <a:extLst>
              <a:ext uri="{FF2B5EF4-FFF2-40B4-BE49-F238E27FC236}">
                <a16:creationId xmlns:a16="http://schemas.microsoft.com/office/drawing/2014/main" id="{85F373ED-DFC4-B6F7-36F6-81670BDED63C}"/>
              </a:ext>
            </a:extLst>
          </p:cNvPr>
          <p:cNvSpPr/>
          <p:nvPr/>
        </p:nvSpPr>
        <p:spPr>
          <a:xfrm>
            <a:off x="4521335" y="4542677"/>
            <a:ext cx="2511949" cy="1667725"/>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400A9382-0E2A-7D93-9EDD-E1139B4A7A46}"/>
              </a:ext>
            </a:extLst>
          </p:cNvPr>
          <p:cNvSpPr/>
          <p:nvPr/>
        </p:nvSpPr>
        <p:spPr>
          <a:xfrm>
            <a:off x="4696569" y="5203612"/>
            <a:ext cx="2090729" cy="861774"/>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08000" lvl="0" indent="-108000" defTabSz="457200">
              <a:buClr>
                <a:srgbClr val="0064AC"/>
              </a:buClr>
              <a:buFont typeface="Arial" panose="020B0604020202020204" pitchFamily="34" charset="0"/>
              <a:buChar char="•"/>
              <a:defRPr/>
            </a:pPr>
            <a:r>
              <a:rPr lang="en-US" sz="800">
                <a:latin typeface="Arial" charset="0"/>
                <a:ea typeface="Arial" charset="0"/>
                <a:cs typeface="Arial" charset="0"/>
              </a:rPr>
              <a:t>Before any intervention, carry out a prior check on the absence of energy by the Isolating Authority in the presence of the Executing Authority. </a:t>
            </a:r>
          </a:p>
          <a:p>
            <a:pPr marL="108000" lvl="0" indent="-108000" defTabSz="457200">
              <a:buClr>
                <a:srgbClr val="0064AC"/>
              </a:buClr>
              <a:buFont typeface="Arial" panose="020B0604020202020204" pitchFamily="34" charset="0"/>
              <a:buChar char="•"/>
              <a:defRPr/>
            </a:pPr>
            <a:r>
              <a:rPr lang="en-US" sz="800" b="1">
                <a:latin typeface="Arial" charset="0"/>
                <a:ea typeface="Arial" charset="0"/>
                <a:cs typeface="Arial" charset="0"/>
              </a:rPr>
              <a:t>Stop</a:t>
            </a:r>
            <a:r>
              <a:rPr lang="en-US" sz="800">
                <a:latin typeface="Arial" charset="0"/>
                <a:ea typeface="Arial" charset="0"/>
                <a:cs typeface="Arial" charset="0"/>
              </a:rPr>
              <a:t> the work if this is not possible and carry out a risk analysis.</a:t>
            </a:r>
          </a:p>
          <a:p>
            <a:pPr marL="108000" lvl="0" indent="-108000" defTabSz="457200">
              <a:buClr>
                <a:srgbClr val="0064AC"/>
              </a:buClr>
              <a:buFont typeface="Arial" panose="020B0604020202020204" pitchFamily="34" charset="0"/>
              <a:buChar char="•"/>
              <a:defRPr/>
            </a:pPr>
            <a:endParaRPr lang="es-ES" sz="800">
              <a:latin typeface="Arial" charset="0"/>
              <a:ea typeface="Arial" charset="0"/>
              <a:cs typeface="Arial" charset="0"/>
            </a:endParaRPr>
          </a:p>
        </p:txBody>
      </p:sp>
      <p:sp>
        <p:nvSpPr>
          <p:cNvPr id="57" name="Rectangle 56">
            <a:extLst>
              <a:ext uri="{FF2B5EF4-FFF2-40B4-BE49-F238E27FC236}">
                <a16:creationId xmlns:a16="http://schemas.microsoft.com/office/drawing/2014/main" id="{5CF8EE7E-E0B7-7DB0-C872-26DE2443E691}"/>
              </a:ext>
            </a:extLst>
          </p:cNvPr>
          <p:cNvSpPr/>
          <p:nvPr/>
        </p:nvSpPr>
        <p:spPr>
          <a:xfrm>
            <a:off x="4700838" y="4750371"/>
            <a:ext cx="2162315" cy="323165"/>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defRPr/>
            </a:pPr>
            <a:r>
              <a:rPr lang="fr-FR" sz="1050" b="1" cap="all">
                <a:solidFill>
                  <a:srgbClr val="0064AC"/>
                </a:solidFill>
                <a:latin typeface="Arial" charset="0"/>
                <a:ea typeface="Arial" charset="0"/>
                <a:cs typeface="Arial" charset="0"/>
              </a:rPr>
              <a:t>CHECK FOR ABSENCE OF ENERGY</a:t>
            </a:r>
            <a:endParaRPr lang="es-ES" sz="1000">
              <a:solidFill>
                <a:srgbClr val="0064AC"/>
              </a:solidFill>
              <a:latin typeface="Arial" charset="0"/>
              <a:ea typeface="Arial" charset="0"/>
              <a:cs typeface="Arial" charset="0"/>
            </a:endParaRPr>
          </a:p>
        </p:txBody>
      </p:sp>
      <p:cxnSp>
        <p:nvCxnSpPr>
          <p:cNvPr id="73" name="Connecteur droit 72">
            <a:extLst>
              <a:ext uri="{FF2B5EF4-FFF2-40B4-BE49-F238E27FC236}">
                <a16:creationId xmlns:a16="http://schemas.microsoft.com/office/drawing/2014/main" id="{F9504817-F392-F0FF-B51C-D4DFD2DBC9E1}"/>
              </a:ext>
            </a:extLst>
          </p:cNvPr>
          <p:cNvCxnSpPr>
            <a:cxnSpLocks/>
          </p:cNvCxnSpPr>
          <p:nvPr/>
        </p:nvCxnSpPr>
        <p:spPr>
          <a:xfrm flipV="1">
            <a:off x="8475237" y="1394613"/>
            <a:ext cx="0" cy="4802255"/>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87" name="Rectangle : coins arrondis 86">
            <a:extLst>
              <a:ext uri="{FF2B5EF4-FFF2-40B4-BE49-F238E27FC236}">
                <a16:creationId xmlns:a16="http://schemas.microsoft.com/office/drawing/2014/main" id="{677175F3-53DE-BFB6-C138-CC901C89E178}"/>
              </a:ext>
            </a:extLst>
          </p:cNvPr>
          <p:cNvSpPr/>
          <p:nvPr/>
        </p:nvSpPr>
        <p:spPr>
          <a:xfrm>
            <a:off x="7410516" y="1350548"/>
            <a:ext cx="770899" cy="3729913"/>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1" name="Image 90">
            <a:extLst>
              <a:ext uri="{FF2B5EF4-FFF2-40B4-BE49-F238E27FC236}">
                <a16:creationId xmlns:a16="http://schemas.microsoft.com/office/drawing/2014/main" id="{AA526741-CE24-F656-2466-8BF21AB3B4D5}"/>
              </a:ext>
            </a:extLst>
          </p:cNvPr>
          <p:cNvPicPr>
            <a:picLocks noChangeAspect="1"/>
          </p:cNvPicPr>
          <p:nvPr/>
        </p:nvPicPr>
        <p:blipFill>
          <a:blip r:embed="rId3"/>
          <a:stretch>
            <a:fillRect/>
          </a:stretch>
        </p:blipFill>
        <p:spPr>
          <a:xfrm>
            <a:off x="8821136" y="3580889"/>
            <a:ext cx="770583" cy="770583"/>
          </a:xfrm>
          <a:prstGeom prst="rect">
            <a:avLst/>
          </a:prstGeom>
        </p:spPr>
      </p:pic>
      <p:sp>
        <p:nvSpPr>
          <p:cNvPr id="92" name="Rectangle : coins arrondis 91">
            <a:extLst>
              <a:ext uri="{FF2B5EF4-FFF2-40B4-BE49-F238E27FC236}">
                <a16:creationId xmlns:a16="http://schemas.microsoft.com/office/drawing/2014/main" id="{19B2CEF9-BC5B-1772-57E7-833249D84B08}"/>
              </a:ext>
            </a:extLst>
          </p:cNvPr>
          <p:cNvSpPr/>
          <p:nvPr/>
        </p:nvSpPr>
        <p:spPr>
          <a:xfrm rot="16200000">
            <a:off x="10335877" y="3031895"/>
            <a:ext cx="770899" cy="1868888"/>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EB8BCA17-472B-C743-2394-D61038D4FD8C}"/>
              </a:ext>
            </a:extLst>
          </p:cNvPr>
          <p:cNvSpPr/>
          <p:nvPr/>
        </p:nvSpPr>
        <p:spPr>
          <a:xfrm rot="16200000">
            <a:off x="5913408" y="3106554"/>
            <a:ext cx="3732373"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PERFORMING WORKS</a:t>
            </a:r>
          </a:p>
        </p:txBody>
      </p:sp>
      <p:sp>
        <p:nvSpPr>
          <p:cNvPr id="60" name="Rectangle 59">
            <a:extLst>
              <a:ext uri="{FF2B5EF4-FFF2-40B4-BE49-F238E27FC236}">
                <a16:creationId xmlns:a16="http://schemas.microsoft.com/office/drawing/2014/main" id="{D9B8D454-A914-2F8F-87A9-12F8AFBF90E6}"/>
              </a:ext>
            </a:extLst>
          </p:cNvPr>
          <p:cNvSpPr/>
          <p:nvPr/>
        </p:nvSpPr>
        <p:spPr>
          <a:xfrm rot="16200000">
            <a:off x="2816726" y="4947831"/>
            <a:ext cx="2303940"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ISOLATION</a:t>
            </a:r>
          </a:p>
        </p:txBody>
      </p:sp>
      <p:sp>
        <p:nvSpPr>
          <p:cNvPr id="94" name="Rectangle 93">
            <a:extLst>
              <a:ext uri="{FF2B5EF4-FFF2-40B4-BE49-F238E27FC236}">
                <a16:creationId xmlns:a16="http://schemas.microsoft.com/office/drawing/2014/main" id="{D2E13282-72D5-17C4-F23C-3BA30C127085}"/>
              </a:ext>
            </a:extLst>
          </p:cNvPr>
          <p:cNvSpPr/>
          <p:nvPr/>
        </p:nvSpPr>
        <p:spPr>
          <a:xfrm>
            <a:off x="9784125" y="3874006"/>
            <a:ext cx="1868889"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DE-ISOLATION</a:t>
            </a:r>
          </a:p>
        </p:txBody>
      </p:sp>
      <p:sp>
        <p:nvSpPr>
          <p:cNvPr id="102" name="Rectangle 101">
            <a:extLst>
              <a:ext uri="{FF2B5EF4-FFF2-40B4-BE49-F238E27FC236}">
                <a16:creationId xmlns:a16="http://schemas.microsoft.com/office/drawing/2014/main" id="{BE1B26B5-626E-7891-D586-16962F48ED57}"/>
              </a:ext>
            </a:extLst>
          </p:cNvPr>
          <p:cNvSpPr/>
          <p:nvPr/>
        </p:nvSpPr>
        <p:spPr>
          <a:xfrm>
            <a:off x="8370381" y="3045318"/>
            <a:ext cx="252003" cy="151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a16="http://schemas.microsoft.com/office/drawing/2014/main" id="{B080CD7C-7F04-A03A-3E67-E066F91A42B6}"/>
              </a:ext>
            </a:extLst>
          </p:cNvPr>
          <p:cNvSpPr/>
          <p:nvPr/>
        </p:nvSpPr>
        <p:spPr>
          <a:xfrm rot="16200000">
            <a:off x="7800863" y="3701004"/>
            <a:ext cx="1392570"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s-ES" sz="1050" b="1">
                <a:solidFill>
                  <a:srgbClr val="354D56"/>
                </a:solidFill>
                <a:latin typeface="Arial" charset="0"/>
                <a:ea typeface="Arial" charset="0"/>
                <a:cs typeface="Arial" charset="0"/>
              </a:rPr>
              <a:t>IMPLEMENTATION</a:t>
            </a:r>
          </a:p>
        </p:txBody>
      </p:sp>
      <p:sp>
        <p:nvSpPr>
          <p:cNvPr id="104" name="Rectangle 103">
            <a:extLst>
              <a:ext uri="{FF2B5EF4-FFF2-40B4-BE49-F238E27FC236}">
                <a16:creationId xmlns:a16="http://schemas.microsoft.com/office/drawing/2014/main" id="{F97DF876-D64B-D30A-42EA-BF6E7B0C2DA5}"/>
              </a:ext>
            </a:extLst>
          </p:cNvPr>
          <p:cNvSpPr/>
          <p:nvPr/>
        </p:nvSpPr>
        <p:spPr>
          <a:xfrm rot="5400000">
            <a:off x="3736716" y="565768"/>
            <a:ext cx="252003" cy="1558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3FC7B0F9-E7BB-5841-9900-353EC322B8A6}"/>
              </a:ext>
            </a:extLst>
          </p:cNvPr>
          <p:cNvSpPr/>
          <p:nvPr/>
        </p:nvSpPr>
        <p:spPr>
          <a:xfrm>
            <a:off x="3036483" y="1265950"/>
            <a:ext cx="1652470"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50" b="1">
                <a:solidFill>
                  <a:srgbClr val="354D56"/>
                </a:solidFill>
                <a:latin typeface="Arial" charset="0"/>
                <a:ea typeface="Arial" charset="0"/>
                <a:cs typeface="Arial" charset="0"/>
              </a:rPr>
              <a:t>IMPLEMENTATION</a:t>
            </a:r>
          </a:p>
        </p:txBody>
      </p:sp>
      <p:cxnSp>
        <p:nvCxnSpPr>
          <p:cNvPr id="110" name="Connecteur droit avec flèche 109">
            <a:extLst>
              <a:ext uri="{FF2B5EF4-FFF2-40B4-BE49-F238E27FC236}">
                <a16:creationId xmlns:a16="http://schemas.microsoft.com/office/drawing/2014/main" id="{FCC847FE-EDBC-D491-33A8-F729DA69872D}"/>
              </a:ext>
            </a:extLst>
          </p:cNvPr>
          <p:cNvCxnSpPr>
            <a:cxnSpLocks/>
          </p:cNvCxnSpPr>
          <p:nvPr/>
        </p:nvCxnSpPr>
        <p:spPr>
          <a:xfrm>
            <a:off x="8475237" y="1394613"/>
            <a:ext cx="3177768" cy="0"/>
          </a:xfrm>
          <a:prstGeom prst="straightConnector1">
            <a:avLst/>
          </a:prstGeom>
          <a:ln w="12700">
            <a:solidFill>
              <a:srgbClr val="0064AC"/>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C77DE69-E7AD-1A71-722C-EF866F5EB1A9}"/>
              </a:ext>
            </a:extLst>
          </p:cNvPr>
          <p:cNvSpPr/>
          <p:nvPr/>
        </p:nvSpPr>
        <p:spPr>
          <a:xfrm>
            <a:off x="408973" y="4013931"/>
            <a:ext cx="252003" cy="1404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80AE801-2557-6A74-661D-3BD86E82BE99}"/>
              </a:ext>
            </a:extLst>
          </p:cNvPr>
          <p:cNvSpPr/>
          <p:nvPr/>
        </p:nvSpPr>
        <p:spPr>
          <a:xfrm rot="16200000">
            <a:off x="-93577" y="4626655"/>
            <a:ext cx="1258636"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50" b="1">
                <a:solidFill>
                  <a:srgbClr val="354D56"/>
                </a:solidFill>
                <a:latin typeface="Arial" charset="0"/>
                <a:ea typeface="Arial" charset="0"/>
                <a:cs typeface="Arial" charset="0"/>
              </a:rPr>
              <a:t>PREPARATION</a:t>
            </a:r>
          </a:p>
        </p:txBody>
      </p:sp>
      <p:pic>
        <p:nvPicPr>
          <p:cNvPr id="134" name="Image 133">
            <a:extLst>
              <a:ext uri="{FF2B5EF4-FFF2-40B4-BE49-F238E27FC236}">
                <a16:creationId xmlns:a16="http://schemas.microsoft.com/office/drawing/2014/main" id="{B9E7FC91-4944-5BB5-42D7-A369BFAB7659}"/>
              </a:ext>
            </a:extLst>
          </p:cNvPr>
          <p:cNvPicPr>
            <a:picLocks noChangeAspect="1"/>
          </p:cNvPicPr>
          <p:nvPr/>
        </p:nvPicPr>
        <p:blipFill>
          <a:blip r:embed="rId4"/>
          <a:stretch>
            <a:fillRect/>
          </a:stretch>
        </p:blipFill>
        <p:spPr>
          <a:xfrm>
            <a:off x="7410516" y="5249209"/>
            <a:ext cx="770580" cy="770580"/>
          </a:xfrm>
          <a:prstGeom prst="rect">
            <a:avLst/>
          </a:prstGeom>
        </p:spPr>
      </p:pic>
      <p:cxnSp>
        <p:nvCxnSpPr>
          <p:cNvPr id="135" name="Connecteur droit 134">
            <a:extLst>
              <a:ext uri="{FF2B5EF4-FFF2-40B4-BE49-F238E27FC236}">
                <a16:creationId xmlns:a16="http://schemas.microsoft.com/office/drawing/2014/main" id="{8FC80B43-9EDD-1884-90E3-145DD8857FAD}"/>
              </a:ext>
            </a:extLst>
          </p:cNvPr>
          <p:cNvCxnSpPr>
            <a:cxnSpLocks/>
          </p:cNvCxnSpPr>
          <p:nvPr/>
        </p:nvCxnSpPr>
        <p:spPr>
          <a:xfrm flipV="1">
            <a:off x="7226794" y="1350548"/>
            <a:ext cx="0" cy="484632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1F8B65A6-887F-85C2-C9C3-AF4E764B7B94}"/>
              </a:ext>
            </a:extLst>
          </p:cNvPr>
          <p:cNvCxnSpPr>
            <a:cxnSpLocks/>
          </p:cNvCxnSpPr>
          <p:nvPr/>
        </p:nvCxnSpPr>
        <p:spPr>
          <a:xfrm>
            <a:off x="7226794" y="6196868"/>
            <a:ext cx="1248443" cy="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140" name="Image 139">
            <a:extLst>
              <a:ext uri="{FF2B5EF4-FFF2-40B4-BE49-F238E27FC236}">
                <a16:creationId xmlns:a16="http://schemas.microsoft.com/office/drawing/2014/main" id="{31E0C81F-5176-BABE-5822-4A46069B9DB1}"/>
              </a:ext>
            </a:extLst>
          </p:cNvPr>
          <p:cNvPicPr>
            <a:picLocks noChangeAspect="1"/>
          </p:cNvPicPr>
          <p:nvPr/>
        </p:nvPicPr>
        <p:blipFill>
          <a:blip r:embed="rId5"/>
          <a:stretch>
            <a:fillRect/>
          </a:stretch>
        </p:blipFill>
        <p:spPr>
          <a:xfrm>
            <a:off x="3588351" y="2986240"/>
            <a:ext cx="765073" cy="765073"/>
          </a:xfrm>
          <a:prstGeom prst="rect">
            <a:avLst/>
          </a:prstGeom>
        </p:spPr>
      </p:pic>
      <p:sp>
        <p:nvSpPr>
          <p:cNvPr id="14" name="Ellipse 13">
            <a:extLst>
              <a:ext uri="{FF2B5EF4-FFF2-40B4-BE49-F238E27FC236}">
                <a16:creationId xmlns:a16="http://schemas.microsoft.com/office/drawing/2014/main" id="{CE69B658-327E-40FF-692B-6452014BB267}"/>
              </a:ext>
            </a:extLst>
          </p:cNvPr>
          <p:cNvSpPr/>
          <p:nvPr/>
        </p:nvSpPr>
        <p:spPr>
          <a:xfrm>
            <a:off x="763222" y="4697012"/>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3097E0A-72C7-4B9A-566C-1DD26B01BA1D}"/>
              </a:ext>
            </a:extLst>
          </p:cNvPr>
          <p:cNvSpPr/>
          <p:nvPr/>
        </p:nvSpPr>
        <p:spPr>
          <a:xfrm>
            <a:off x="780656" y="4717737"/>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1</a:t>
            </a:r>
          </a:p>
        </p:txBody>
      </p:sp>
      <p:sp>
        <p:nvSpPr>
          <p:cNvPr id="17" name="Ellipse 16">
            <a:extLst>
              <a:ext uri="{FF2B5EF4-FFF2-40B4-BE49-F238E27FC236}">
                <a16:creationId xmlns:a16="http://schemas.microsoft.com/office/drawing/2014/main" id="{80EFF2CC-9ABA-4334-7D7B-95FE26455551}"/>
              </a:ext>
            </a:extLst>
          </p:cNvPr>
          <p:cNvSpPr/>
          <p:nvPr/>
        </p:nvSpPr>
        <p:spPr>
          <a:xfrm>
            <a:off x="764179" y="3173012"/>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9D788B67-8877-532B-971B-C54E88027BD9}"/>
              </a:ext>
            </a:extLst>
          </p:cNvPr>
          <p:cNvSpPr/>
          <p:nvPr/>
        </p:nvSpPr>
        <p:spPr>
          <a:xfrm>
            <a:off x="781613" y="3187387"/>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2</a:t>
            </a:r>
          </a:p>
        </p:txBody>
      </p:sp>
      <p:sp>
        <p:nvSpPr>
          <p:cNvPr id="19" name="Ellipse 18">
            <a:extLst>
              <a:ext uri="{FF2B5EF4-FFF2-40B4-BE49-F238E27FC236}">
                <a16:creationId xmlns:a16="http://schemas.microsoft.com/office/drawing/2014/main" id="{95817D9D-EC9D-EDF1-B6D1-7CCE5711CA3B}"/>
              </a:ext>
            </a:extLst>
          </p:cNvPr>
          <p:cNvSpPr/>
          <p:nvPr/>
        </p:nvSpPr>
        <p:spPr>
          <a:xfrm>
            <a:off x="764179" y="1868087"/>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F8BA2C0-EB84-D6F8-2CD2-E9FD22B262E7}"/>
              </a:ext>
            </a:extLst>
          </p:cNvPr>
          <p:cNvSpPr/>
          <p:nvPr/>
        </p:nvSpPr>
        <p:spPr>
          <a:xfrm>
            <a:off x="781613" y="1882462"/>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3</a:t>
            </a:r>
          </a:p>
        </p:txBody>
      </p:sp>
      <p:sp>
        <p:nvSpPr>
          <p:cNvPr id="21" name="Ellipse 20">
            <a:extLst>
              <a:ext uri="{FF2B5EF4-FFF2-40B4-BE49-F238E27FC236}">
                <a16:creationId xmlns:a16="http://schemas.microsoft.com/office/drawing/2014/main" id="{80428AAC-DEF1-988D-34F0-673A40A967D6}"/>
              </a:ext>
            </a:extLst>
          </p:cNvPr>
          <p:cNvSpPr/>
          <p:nvPr/>
        </p:nvSpPr>
        <p:spPr>
          <a:xfrm>
            <a:off x="3495554" y="1868087"/>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F50EAB58-C414-3AE6-413A-C0C79682BEF6}"/>
              </a:ext>
            </a:extLst>
          </p:cNvPr>
          <p:cNvSpPr/>
          <p:nvPr/>
        </p:nvSpPr>
        <p:spPr>
          <a:xfrm>
            <a:off x="3512988" y="1882462"/>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4</a:t>
            </a:r>
          </a:p>
        </p:txBody>
      </p:sp>
      <p:sp>
        <p:nvSpPr>
          <p:cNvPr id="26" name="Ellipse 25">
            <a:extLst>
              <a:ext uri="{FF2B5EF4-FFF2-40B4-BE49-F238E27FC236}">
                <a16:creationId xmlns:a16="http://schemas.microsoft.com/office/drawing/2014/main" id="{1469BCBA-ECF1-A176-A76A-E01F2DA84870}"/>
              </a:ext>
            </a:extLst>
          </p:cNvPr>
          <p:cNvSpPr/>
          <p:nvPr/>
        </p:nvSpPr>
        <p:spPr>
          <a:xfrm>
            <a:off x="4433602" y="314509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8717DDC-CCF7-B6C7-6271-1D29FD7D5216}"/>
              </a:ext>
            </a:extLst>
          </p:cNvPr>
          <p:cNvSpPr/>
          <p:nvPr/>
        </p:nvSpPr>
        <p:spPr>
          <a:xfrm>
            <a:off x="4451036" y="315946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5</a:t>
            </a:r>
          </a:p>
        </p:txBody>
      </p:sp>
      <p:sp>
        <p:nvSpPr>
          <p:cNvPr id="28" name="Ellipse 27">
            <a:extLst>
              <a:ext uri="{FF2B5EF4-FFF2-40B4-BE49-F238E27FC236}">
                <a16:creationId xmlns:a16="http://schemas.microsoft.com/office/drawing/2014/main" id="{98882EE5-8ED1-6297-8AC8-4B6B8E378EC1}"/>
              </a:ext>
            </a:extLst>
          </p:cNvPr>
          <p:cNvSpPr/>
          <p:nvPr/>
        </p:nvSpPr>
        <p:spPr>
          <a:xfrm>
            <a:off x="4433602" y="474529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ACF8D4D8-0FFF-BF5D-98E7-6E0F5F517022}"/>
              </a:ext>
            </a:extLst>
          </p:cNvPr>
          <p:cNvSpPr/>
          <p:nvPr/>
        </p:nvSpPr>
        <p:spPr>
          <a:xfrm>
            <a:off x="4451036" y="475966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6</a:t>
            </a:r>
          </a:p>
        </p:txBody>
      </p:sp>
      <p:sp>
        <p:nvSpPr>
          <p:cNvPr id="30" name="Ellipse 29">
            <a:extLst>
              <a:ext uri="{FF2B5EF4-FFF2-40B4-BE49-F238E27FC236}">
                <a16:creationId xmlns:a16="http://schemas.microsoft.com/office/drawing/2014/main" id="{8CBEBDCD-B234-6617-57DE-8FE505EE3D48}"/>
              </a:ext>
            </a:extLst>
          </p:cNvPr>
          <p:cNvSpPr/>
          <p:nvPr/>
        </p:nvSpPr>
        <p:spPr>
          <a:xfrm>
            <a:off x="8717167" y="472688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17D5843-E4AA-5B99-EFC3-F6CD7EC90648}"/>
              </a:ext>
            </a:extLst>
          </p:cNvPr>
          <p:cNvSpPr/>
          <p:nvPr/>
        </p:nvSpPr>
        <p:spPr>
          <a:xfrm>
            <a:off x="8734601" y="474125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1</a:t>
            </a:r>
          </a:p>
        </p:txBody>
      </p:sp>
      <p:sp>
        <p:nvSpPr>
          <p:cNvPr id="33" name="Ellipse 32">
            <a:extLst>
              <a:ext uri="{FF2B5EF4-FFF2-40B4-BE49-F238E27FC236}">
                <a16:creationId xmlns:a16="http://schemas.microsoft.com/office/drawing/2014/main" id="{99CCCD8D-87B3-1103-8852-1C2F4BA372E3}"/>
              </a:ext>
            </a:extLst>
          </p:cNvPr>
          <p:cNvSpPr/>
          <p:nvPr/>
        </p:nvSpPr>
        <p:spPr>
          <a:xfrm>
            <a:off x="8717167" y="184253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0BE5F08C-7A4E-326E-21C7-1007B69CB6DC}"/>
              </a:ext>
            </a:extLst>
          </p:cNvPr>
          <p:cNvSpPr/>
          <p:nvPr/>
        </p:nvSpPr>
        <p:spPr>
          <a:xfrm>
            <a:off x="8734601" y="185690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2</a:t>
            </a:r>
          </a:p>
        </p:txBody>
      </p:sp>
    </p:spTree>
    <p:extLst>
      <p:ext uri="{BB962C8B-B14F-4D97-AF65-F5344CB8AC3E}">
        <p14:creationId xmlns:p14="http://schemas.microsoft.com/office/powerpoint/2010/main" val="218919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3">
            <a:extLst>
              <a:ext uri="{FF2B5EF4-FFF2-40B4-BE49-F238E27FC236}">
                <a16:creationId xmlns:a16="http://schemas.microsoft.com/office/drawing/2014/main" id="{C29A9FB5-C78A-4BC7-86B7-0A7CF81533A5}"/>
              </a:ext>
            </a:extLst>
          </p:cNvPr>
          <p:cNvPicPr>
            <a:picLocks noChangeAspect="1"/>
          </p:cNvPicPr>
          <p:nvPr/>
        </p:nvPicPr>
        <p:blipFill>
          <a:blip r:embed="rId3"/>
          <a:stretch>
            <a:fillRect/>
          </a:stretch>
        </p:blipFill>
        <p:spPr>
          <a:xfrm>
            <a:off x="4484347" y="2957382"/>
            <a:ext cx="1307635" cy="1298579"/>
          </a:xfrm>
          <a:prstGeom prst="rect">
            <a:avLst/>
          </a:prstGeom>
        </p:spPr>
      </p:pic>
      <p:sp>
        <p:nvSpPr>
          <p:cNvPr id="10" name="Rectangle : coins arrondis 26">
            <a:extLst>
              <a:ext uri="{FF2B5EF4-FFF2-40B4-BE49-F238E27FC236}">
                <a16:creationId xmlns:a16="http://schemas.microsoft.com/office/drawing/2014/main" id="{C3C94621-E588-5A8B-6AF2-99B976270FFF}"/>
              </a:ext>
            </a:extLst>
          </p:cNvPr>
          <p:cNvSpPr/>
          <p:nvPr/>
        </p:nvSpPr>
        <p:spPr>
          <a:xfrm>
            <a:off x="506889" y="1443182"/>
            <a:ext cx="3591173" cy="3959372"/>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a:xfrm>
            <a:off x="469879" y="242844"/>
            <a:ext cx="9720000" cy="502502"/>
          </a:xfrm>
        </p:spPr>
        <p:txBody>
          <a:bodyPr/>
          <a:lstStyle/>
          <a:p>
            <a:r>
              <a:rPr lang="fr-FR">
                <a:solidFill>
                  <a:srgbClr val="354D56"/>
                </a:solidFill>
              </a:rPr>
              <a:t>Types of isolation</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21</a:t>
            </a:fld>
            <a:endParaRPr lang="fr-FR"/>
          </a:p>
        </p:txBody>
      </p:sp>
      <p:sp>
        <p:nvSpPr>
          <p:cNvPr id="7" name="ZoneTexte 6">
            <a:extLst>
              <a:ext uri="{FF2B5EF4-FFF2-40B4-BE49-F238E27FC236}">
                <a16:creationId xmlns:a16="http://schemas.microsoft.com/office/drawing/2014/main" id="{7E005DF5-6316-CDF5-D148-5108953BE85F}"/>
              </a:ext>
            </a:extLst>
          </p:cNvPr>
          <p:cNvSpPr txBox="1"/>
          <p:nvPr/>
        </p:nvSpPr>
        <p:spPr>
          <a:xfrm>
            <a:off x="744689" y="1705273"/>
            <a:ext cx="3121255" cy="3139321"/>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MECHANICAL ISOLATION</a:t>
            </a:r>
          </a:p>
          <a:p>
            <a:br>
              <a:rPr lang="fr-FR" sz="1200" b="1">
                <a:solidFill>
                  <a:srgbClr val="374649"/>
                </a:solidFill>
              </a:rPr>
            </a:br>
            <a:r>
              <a:rPr lang="en-US" sz="1200">
                <a:latin typeface="Arial" charset="0"/>
              </a:rPr>
              <a:t>To be carried out when a risk linked to the movements of mechanisms remains after their driving energy (electrical, hydraulic) has been stopped and isolated.</a:t>
            </a:r>
          </a:p>
          <a:p>
            <a:pPr marL="98550" lvl="1">
              <a:buClr>
                <a:srgbClr val="0064AC"/>
              </a:buClr>
            </a:pPr>
            <a:endParaRPr lang="en-US" sz="1200">
              <a:latin typeface="Arial" charset="0"/>
            </a:endParaRPr>
          </a:p>
          <a:p>
            <a:pPr marL="98550" lvl="1">
              <a:buClr>
                <a:srgbClr val="0064AC"/>
              </a:buClr>
            </a:pPr>
            <a:r>
              <a:rPr lang="en-US" sz="1200">
                <a:latin typeface="Arial" charset="0"/>
              </a:rPr>
              <a:t>These movements can be caused by:</a:t>
            </a:r>
          </a:p>
          <a:p>
            <a:pPr marL="98550" lvl="1">
              <a:buClr>
                <a:srgbClr val="0064AC"/>
              </a:buClr>
            </a:pPr>
            <a:endParaRPr lang="en-US" sz="1200">
              <a:latin typeface="Arial" charset="0"/>
            </a:endParaRPr>
          </a:p>
          <a:p>
            <a:pPr marL="270000" lvl="1" indent="-171450">
              <a:buClr>
                <a:srgbClr val="0064AC"/>
              </a:buClr>
              <a:buFont typeface="Wingdings" panose="05000000000000000000" pitchFamily="2" charset="2"/>
              <a:buChar char="§"/>
            </a:pPr>
            <a:r>
              <a:rPr lang="en-US" sz="1200">
                <a:latin typeface="Arial" charset="0"/>
              </a:rPr>
              <a:t>An external influence (e.g. an aerator blade driven by the wind),</a:t>
            </a:r>
          </a:p>
          <a:p>
            <a:pPr marL="270000" lvl="1" indent="-171450">
              <a:buClr>
                <a:srgbClr val="0064AC"/>
              </a:buClr>
              <a:buFont typeface="Wingdings" panose="05000000000000000000" pitchFamily="2" charset="2"/>
              <a:buChar char="§"/>
            </a:pPr>
            <a:endParaRPr lang="en-US" sz="1200">
              <a:latin typeface="Arial" charset="0"/>
            </a:endParaRPr>
          </a:p>
          <a:p>
            <a:pPr marL="270000" lvl="1" indent="-171450">
              <a:buClr>
                <a:srgbClr val="0064AC"/>
              </a:buClr>
              <a:buFont typeface="Wingdings" panose="05000000000000000000" pitchFamily="2" charset="2"/>
              <a:buChar char="§"/>
            </a:pPr>
            <a:r>
              <a:rPr lang="en-US" sz="1200">
                <a:latin typeface="Arial" charset="0"/>
              </a:rPr>
              <a:t>Energy accumulated by inertia, compression (compressed springs), gravitation (potential energy) or pressure (hydraulic/fluidic accumulator).</a:t>
            </a:r>
          </a:p>
          <a:p>
            <a:pPr marL="98550" lvl="1">
              <a:buClr>
                <a:srgbClr val="0064AC"/>
              </a:buClr>
            </a:pPr>
            <a:endParaRPr lang="fr-FR" sz="1200">
              <a:latin typeface="Arial" charset="0"/>
            </a:endParaRPr>
          </a:p>
        </p:txBody>
      </p:sp>
      <p:sp>
        <p:nvSpPr>
          <p:cNvPr id="23" name="Rectangle : coins arrondis 26">
            <a:extLst>
              <a:ext uri="{FF2B5EF4-FFF2-40B4-BE49-F238E27FC236}">
                <a16:creationId xmlns:a16="http://schemas.microsoft.com/office/drawing/2014/main" id="{4EBEEB39-DA22-4695-AD05-0042423193F2}"/>
              </a:ext>
            </a:extLst>
          </p:cNvPr>
          <p:cNvSpPr/>
          <p:nvPr/>
        </p:nvSpPr>
        <p:spPr>
          <a:xfrm>
            <a:off x="6180881" y="1515869"/>
            <a:ext cx="5504229" cy="236026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3C7058BB-7100-3144-518B-A4D19B260186}"/>
              </a:ext>
            </a:extLst>
          </p:cNvPr>
          <p:cNvSpPr txBox="1"/>
          <p:nvPr/>
        </p:nvSpPr>
        <p:spPr>
          <a:xfrm>
            <a:off x="6419964" y="1781903"/>
            <a:ext cx="5026057" cy="1846659"/>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PROCESS ISOLATION (FLUIDS)</a:t>
            </a:r>
          </a:p>
          <a:p>
            <a:endParaRPr lang="es-ES" sz="1200" b="1">
              <a:solidFill>
                <a:srgbClr val="0064AC"/>
              </a:solidFill>
              <a:latin typeface="Arial" charset="0"/>
              <a:ea typeface="Arial" charset="0"/>
              <a:cs typeface="Arial" charset="0"/>
            </a:endParaRPr>
          </a:p>
          <a:p>
            <a:pPr marL="171450" indent="-171450">
              <a:buClr>
                <a:srgbClr val="0064AC"/>
              </a:buClr>
              <a:buFont typeface="Wingdings" pitchFamily="2" charset="2"/>
              <a:buChar char="§"/>
            </a:pPr>
            <a:r>
              <a:rPr lang="en-US" sz="1200">
                <a:latin typeface="Arial" charset="0"/>
              </a:rPr>
              <a:t>Isolation of systems powered by hydraulic and thermal energy and isolation of chemical products or active biological substances. </a:t>
            </a:r>
          </a:p>
          <a:p>
            <a:pPr marL="171450" indent="-171450">
              <a:buClr>
                <a:srgbClr val="0064AC"/>
              </a:buClr>
              <a:buFont typeface="Wingdings" pitchFamily="2" charset="2"/>
              <a:buChar char="§"/>
            </a:pPr>
            <a:endParaRPr lang="en-US" sz="1200">
              <a:latin typeface="Arial" charset="0"/>
            </a:endParaRPr>
          </a:p>
          <a:p>
            <a:pPr marL="171450" indent="-171450">
              <a:buClr>
                <a:srgbClr val="0064AC"/>
              </a:buClr>
              <a:buFont typeface="Wingdings" pitchFamily="2" charset="2"/>
              <a:buChar char="§"/>
            </a:pPr>
            <a:r>
              <a:rPr lang="en-US" sz="1200">
                <a:latin typeface="Arial" charset="0"/>
              </a:rPr>
              <a:t>Controlling the risk posed by fluids* (products) and which is linked to their toxicological properties (acute and chronic effects), physical-chemical properties (flammable, explosive, etc.), and their conditions of use (flow rate, pressure, temperature).</a:t>
            </a:r>
          </a:p>
          <a:p>
            <a:pPr marL="171450" indent="-171450">
              <a:buClr>
                <a:srgbClr val="0064AC"/>
              </a:buClr>
              <a:buFont typeface="Wingdings" pitchFamily="2" charset="2"/>
              <a:buChar char="§"/>
            </a:pPr>
            <a:endParaRPr lang="fr-FR" sz="1200">
              <a:latin typeface="Arial" charset="0"/>
            </a:endParaRPr>
          </a:p>
        </p:txBody>
      </p:sp>
      <p:sp>
        <p:nvSpPr>
          <p:cNvPr id="25" name="Rectangle : coins arrondis 26">
            <a:extLst>
              <a:ext uri="{FF2B5EF4-FFF2-40B4-BE49-F238E27FC236}">
                <a16:creationId xmlns:a16="http://schemas.microsoft.com/office/drawing/2014/main" id="{5450E206-EACC-1EB4-A31D-16B609C55110}"/>
              </a:ext>
            </a:extLst>
          </p:cNvPr>
          <p:cNvSpPr/>
          <p:nvPr/>
        </p:nvSpPr>
        <p:spPr>
          <a:xfrm>
            <a:off x="6180881" y="3929169"/>
            <a:ext cx="5579639" cy="174478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0676123-0541-A941-285F-C0D6702B1DB2}"/>
              </a:ext>
            </a:extLst>
          </p:cNvPr>
          <p:cNvSpPr txBox="1"/>
          <p:nvPr/>
        </p:nvSpPr>
        <p:spPr>
          <a:xfrm>
            <a:off x="6419964" y="4192160"/>
            <a:ext cx="5101472" cy="1107996"/>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ELECTRICAL ISOLATION</a:t>
            </a:r>
          </a:p>
          <a:p>
            <a:endParaRPr lang="es-ES" sz="1200" b="1">
              <a:solidFill>
                <a:srgbClr val="0064AC"/>
              </a:solidFill>
              <a:latin typeface="Arial" charset="0"/>
              <a:ea typeface="Arial" charset="0"/>
              <a:cs typeface="Arial" charset="0"/>
            </a:endParaRPr>
          </a:p>
          <a:p>
            <a:pPr marL="171450" indent="-171450">
              <a:buClr>
                <a:srgbClr val="0064AC"/>
              </a:buClr>
              <a:buFont typeface="Wingdings" pitchFamily="2" charset="2"/>
              <a:buChar char="§"/>
            </a:pPr>
            <a:r>
              <a:rPr lang="en-US" sz="1200">
                <a:cs typeface="Arial"/>
              </a:rPr>
              <a:t>Isolation of systems powered by electrical energy (both for electrical and non-electrical work).</a:t>
            </a:r>
          </a:p>
          <a:p>
            <a:pPr marL="171450" indent="-171450">
              <a:buClr>
                <a:srgbClr val="0064AC"/>
              </a:buClr>
              <a:buFont typeface="Wingdings" pitchFamily="2" charset="2"/>
              <a:buChar char="§"/>
            </a:pPr>
            <a:endParaRPr lang="en-US" sz="1200">
              <a:cs typeface="Arial"/>
            </a:endParaRPr>
          </a:p>
          <a:p>
            <a:pPr marL="171450" indent="-171450">
              <a:buClr>
                <a:srgbClr val="0064AC"/>
              </a:buClr>
              <a:buFont typeface="Wingdings" pitchFamily="2" charset="2"/>
              <a:buChar char="§"/>
            </a:pPr>
            <a:r>
              <a:rPr lang="en-US" sz="1200">
                <a:cs typeface="Arial"/>
              </a:rPr>
              <a:t>Controlling the risk posed by electricity.</a:t>
            </a:r>
            <a:endParaRPr lang="fr-FR" sz="1200">
              <a:cs typeface="Arial"/>
            </a:endParaRPr>
          </a:p>
        </p:txBody>
      </p:sp>
      <p:cxnSp>
        <p:nvCxnSpPr>
          <p:cNvPr id="29" name="Connecteur droit avec flèche 28">
            <a:extLst>
              <a:ext uri="{FF2B5EF4-FFF2-40B4-BE49-F238E27FC236}">
                <a16:creationId xmlns:a16="http://schemas.microsoft.com/office/drawing/2014/main" id="{6C486B64-033F-7A77-F278-D57C63981107}"/>
              </a:ext>
            </a:extLst>
          </p:cNvPr>
          <p:cNvCxnSpPr>
            <a:cxnSpLocks/>
            <a:stCxn id="25" idx="1"/>
          </p:cNvCxnSpPr>
          <p:nvPr/>
        </p:nvCxnSpPr>
        <p:spPr>
          <a:xfrm flipH="1" flipV="1">
            <a:off x="5493026" y="3891836"/>
            <a:ext cx="687855" cy="909723"/>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CF109FF4-2C04-7ADF-F8CD-C87F74169C41}"/>
              </a:ext>
            </a:extLst>
          </p:cNvPr>
          <p:cNvCxnSpPr>
            <a:cxnSpLocks/>
            <a:stCxn id="23" idx="1"/>
          </p:cNvCxnSpPr>
          <p:nvPr/>
        </p:nvCxnSpPr>
        <p:spPr>
          <a:xfrm flipH="1">
            <a:off x="5329879" y="2695999"/>
            <a:ext cx="851002" cy="598418"/>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F363FCD1-3612-7434-572D-E5E64A97EA4F}"/>
              </a:ext>
            </a:extLst>
          </p:cNvPr>
          <p:cNvCxnSpPr>
            <a:cxnSpLocks/>
          </p:cNvCxnSpPr>
          <p:nvPr/>
        </p:nvCxnSpPr>
        <p:spPr>
          <a:xfrm>
            <a:off x="4098062" y="3835106"/>
            <a:ext cx="635863" cy="0"/>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10">
            <a:extLst>
              <a:ext uri="{FF2B5EF4-FFF2-40B4-BE49-F238E27FC236}">
                <a16:creationId xmlns:a16="http://schemas.microsoft.com/office/drawing/2014/main" id="{F21BFEB0-DE86-3291-6973-E6FB6BE40B73}"/>
              </a:ext>
            </a:extLst>
          </p:cNvPr>
          <p:cNvSpPr txBox="1"/>
          <p:nvPr/>
        </p:nvSpPr>
        <p:spPr>
          <a:xfrm>
            <a:off x="6180881" y="5813719"/>
            <a:ext cx="5579639" cy="246221"/>
          </a:xfrm>
          <a:prstGeom prst="rect">
            <a:avLst/>
          </a:prstGeom>
          <a:noFill/>
        </p:spPr>
        <p:txBody>
          <a:bodyPr wrap="square">
            <a:spAutoFit/>
          </a:bodyPr>
          <a:lstStyle/>
          <a:p>
            <a:r>
              <a:rPr lang="en-US" sz="1000" i="1"/>
              <a:t>(*) </a:t>
            </a:r>
            <a:r>
              <a:rPr lang="en-US" sz="1000" b="1" i="1"/>
              <a:t>Gases</a:t>
            </a:r>
            <a:r>
              <a:rPr lang="en-US" sz="1000" i="1"/>
              <a:t> and </a:t>
            </a:r>
            <a:r>
              <a:rPr lang="en-US" sz="1000" b="1" i="1"/>
              <a:t>liquids</a:t>
            </a:r>
            <a:r>
              <a:rPr lang="en-US" sz="1000" i="1"/>
              <a:t> are grouped together under the heading of “fluids”.</a:t>
            </a:r>
            <a:endParaRPr lang="fr-FR" sz="1000" i="1"/>
          </a:p>
        </p:txBody>
      </p:sp>
    </p:spTree>
    <p:extLst>
      <p:ext uri="{BB962C8B-B14F-4D97-AF65-F5344CB8AC3E}">
        <p14:creationId xmlns:p14="http://schemas.microsoft.com/office/powerpoint/2010/main" val="36050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7</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Poster &amp; pictogram</a:t>
            </a:r>
          </a:p>
        </p:txBody>
      </p:sp>
      <p:sp>
        <p:nvSpPr>
          <p:cNvPr id="17" name="TextBox 15">
            <a:extLst>
              <a:ext uri="{FF2B5EF4-FFF2-40B4-BE49-F238E27FC236}">
                <a16:creationId xmlns:a16="http://schemas.microsoft.com/office/drawing/2014/main" id="{397D1FA3-CECC-BF74-C88E-6913CA7037FC}"/>
              </a:ext>
            </a:extLst>
          </p:cNvPr>
          <p:cNvSpPr txBox="1"/>
          <p:nvPr/>
        </p:nvSpPr>
        <p:spPr>
          <a:xfrm>
            <a:off x="6673224" y="2400013"/>
            <a:ext cx="4894762" cy="984885"/>
          </a:xfrm>
          <a:prstGeom prst="rect">
            <a:avLst/>
          </a:prstGeom>
          <a:noFill/>
        </p:spPr>
        <p:txBody>
          <a:bodyPr wrap="square" lIns="0" tIns="0" rIns="0" bIns="0" rtlCol="0">
            <a:spAutoFit/>
          </a:bodyPr>
          <a:lstStyle/>
          <a:p>
            <a:r>
              <a:rPr lang="en-US" sz="1600"/>
              <a:t>The Golden Rule 7 pictogram </a:t>
            </a:r>
            <a:r>
              <a:rPr lang="fr-FR" sz="1600"/>
              <a:t>ʺ</a:t>
            </a:r>
            <a:r>
              <a:rPr lang="en-US" sz="1600"/>
              <a:t>Powered Systems</a:t>
            </a:r>
            <a:r>
              <a:rPr lang="fr-FR" sz="1600"/>
              <a:t>ʺ </a:t>
            </a:r>
            <a:r>
              <a:rPr lang="en-US" sz="1600"/>
              <a:t>represents a cogwheel, a lightning bolt and a drop, </a:t>
            </a:r>
            <a:r>
              <a:rPr lang="en-US" sz="1600" err="1"/>
              <a:t>symbolising</a:t>
            </a:r>
            <a:r>
              <a:rPr lang="en-US" sz="1600"/>
              <a:t> mechanical, electrical and fluid energy sources respectively (*).</a:t>
            </a:r>
            <a:endParaRPr lang="fr-FR" sz="1600"/>
          </a:p>
        </p:txBody>
      </p:sp>
      <p:sp>
        <p:nvSpPr>
          <p:cNvPr id="20" name="ZoneTexte 19">
            <a:extLst>
              <a:ext uri="{FF2B5EF4-FFF2-40B4-BE49-F238E27FC236}">
                <a16:creationId xmlns:a16="http://schemas.microsoft.com/office/drawing/2014/main" id="{DCADF828-8E4F-819F-4C48-99EFE5521646}"/>
              </a:ext>
            </a:extLst>
          </p:cNvPr>
          <p:cNvSpPr txBox="1"/>
          <p:nvPr/>
        </p:nvSpPr>
        <p:spPr>
          <a:xfrm>
            <a:off x="6673224" y="6027385"/>
            <a:ext cx="4894762" cy="153888"/>
          </a:xfrm>
          <a:prstGeom prst="rect">
            <a:avLst/>
          </a:prstGeom>
          <a:noFill/>
        </p:spPr>
        <p:txBody>
          <a:bodyPr wrap="square" lIns="0" tIns="0" rIns="0" bIns="0" rtlCol="0">
            <a:spAutoFit/>
          </a:bodyPr>
          <a:lstStyle/>
          <a:p>
            <a:r>
              <a:rPr lang="en-US" sz="1000" i="1"/>
              <a:t>(*) </a:t>
            </a:r>
            <a:r>
              <a:rPr lang="en-US" sz="1000" b="1" i="1"/>
              <a:t>Gases</a:t>
            </a:r>
            <a:r>
              <a:rPr lang="en-US" sz="1000" i="1"/>
              <a:t> and </a:t>
            </a:r>
            <a:r>
              <a:rPr lang="en-US" sz="1000" b="1" i="1"/>
              <a:t>liquids</a:t>
            </a:r>
            <a:r>
              <a:rPr lang="en-US" sz="1000" i="1"/>
              <a:t> are grouped together under the heading of “fluids”.</a:t>
            </a:r>
            <a:endParaRPr lang="fr-FR" sz="1000" i="1"/>
          </a:p>
        </p:txBody>
      </p:sp>
      <p:pic>
        <p:nvPicPr>
          <p:cNvPr id="7" name="Picture 6">
            <a:extLst>
              <a:ext uri="{FF2B5EF4-FFF2-40B4-BE49-F238E27FC236}">
                <a16:creationId xmlns:a16="http://schemas.microsoft.com/office/drawing/2014/main" id="{42DF7E79-18BD-4204-9081-F5F91C27646E}"/>
              </a:ext>
            </a:extLst>
          </p:cNvPr>
          <p:cNvPicPr>
            <a:picLocks noChangeAspect="1"/>
          </p:cNvPicPr>
          <p:nvPr/>
        </p:nvPicPr>
        <p:blipFill>
          <a:blip r:embed="rId3"/>
          <a:stretch>
            <a:fillRect/>
          </a:stretch>
        </p:blipFill>
        <p:spPr>
          <a:xfrm>
            <a:off x="576000" y="830615"/>
            <a:ext cx="3862764" cy="5487356"/>
          </a:xfrm>
          <a:prstGeom prst="rect">
            <a:avLst/>
          </a:prstGeom>
        </p:spPr>
      </p:pic>
      <p:pic>
        <p:nvPicPr>
          <p:cNvPr id="11" name="Image 3">
            <a:extLst>
              <a:ext uri="{FF2B5EF4-FFF2-40B4-BE49-F238E27FC236}">
                <a16:creationId xmlns:a16="http://schemas.microsoft.com/office/drawing/2014/main" id="{A4D09C35-802F-487E-A3D2-8E6577349589}"/>
              </a:ext>
            </a:extLst>
          </p:cNvPr>
          <p:cNvPicPr>
            <a:picLocks noChangeAspect="1"/>
          </p:cNvPicPr>
          <p:nvPr/>
        </p:nvPicPr>
        <p:blipFill>
          <a:blip r:embed="rId4"/>
          <a:stretch>
            <a:fillRect/>
          </a:stretch>
        </p:blipFill>
        <p:spPr>
          <a:xfrm>
            <a:off x="6672805" y="870994"/>
            <a:ext cx="1392821" cy="1383175"/>
          </a:xfrm>
          <a:prstGeom prst="rect">
            <a:avLst/>
          </a:prstGeom>
        </p:spPr>
      </p:pic>
      <p:grpSp>
        <p:nvGrpSpPr>
          <p:cNvPr id="9" name="Groupe 8">
            <a:extLst>
              <a:ext uri="{FF2B5EF4-FFF2-40B4-BE49-F238E27FC236}">
                <a16:creationId xmlns:a16="http://schemas.microsoft.com/office/drawing/2014/main" id="{2EF1893C-4D65-4289-B903-E5ACBC9FF41A}"/>
              </a:ext>
            </a:extLst>
          </p:cNvPr>
          <p:cNvGrpSpPr/>
          <p:nvPr/>
        </p:nvGrpSpPr>
        <p:grpSpPr>
          <a:xfrm>
            <a:off x="6926675" y="3492843"/>
            <a:ext cx="4160743" cy="2207741"/>
            <a:chOff x="6926675" y="3492843"/>
            <a:chExt cx="4160743" cy="2207741"/>
          </a:xfrm>
        </p:grpSpPr>
        <p:pic>
          <p:nvPicPr>
            <p:cNvPr id="6" name="Image 5">
              <a:hlinkClick r:id="rId5"/>
              <a:extLst>
                <a:ext uri="{FF2B5EF4-FFF2-40B4-BE49-F238E27FC236}">
                  <a16:creationId xmlns:a16="http://schemas.microsoft.com/office/drawing/2014/main" id="{E0123177-F89F-4BC1-8574-2762C4815B9A}"/>
                </a:ext>
              </a:extLst>
            </p:cNvPr>
            <p:cNvPicPr>
              <a:picLocks noChangeAspect="1"/>
            </p:cNvPicPr>
            <p:nvPr/>
          </p:nvPicPr>
          <p:blipFill>
            <a:blip r:embed="rId6"/>
            <a:stretch>
              <a:fillRect/>
            </a:stretch>
          </p:blipFill>
          <p:spPr>
            <a:xfrm>
              <a:off x="6926675" y="3492843"/>
              <a:ext cx="4160743" cy="2207741"/>
            </a:xfrm>
            <a:prstGeom prst="rect">
              <a:avLst/>
            </a:prstGeom>
          </p:spPr>
        </p:pic>
        <p:sp>
          <p:nvSpPr>
            <p:cNvPr id="15" name="Rectangle : coins arrondis 14">
              <a:hlinkClick r:id="rId5"/>
              <a:extLst>
                <a:ext uri="{FF2B5EF4-FFF2-40B4-BE49-F238E27FC236}">
                  <a16:creationId xmlns:a16="http://schemas.microsoft.com/office/drawing/2014/main" id="{4BF69B85-43CC-461E-BCCB-65F4CA40CFBD}"/>
                </a:ext>
              </a:extLst>
            </p:cNvPr>
            <p:cNvSpPr/>
            <p:nvPr/>
          </p:nvSpPr>
          <p:spPr>
            <a:xfrm>
              <a:off x="8637160" y="4484866"/>
              <a:ext cx="857840" cy="603314"/>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hlinkClick r:id="rId5"/>
              <a:extLst>
                <a:ext uri="{FF2B5EF4-FFF2-40B4-BE49-F238E27FC236}">
                  <a16:creationId xmlns:a16="http://schemas.microsoft.com/office/drawing/2014/main" id="{31DC0CC7-7630-4F8B-8AE5-153DE466D61F}"/>
                </a:ext>
              </a:extLst>
            </p:cNvPr>
            <p:cNvSpPr/>
            <p:nvPr/>
          </p:nvSpPr>
          <p:spPr>
            <a:xfrm rot="5400000">
              <a:off x="8978282" y="4662333"/>
              <a:ext cx="276090" cy="223957"/>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Some definitions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7</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5" y="1732631"/>
            <a:ext cx="3600000" cy="861774"/>
          </a:xfrm>
          <a:prstGeom prst="rect">
            <a:avLst/>
          </a:prstGeom>
          <a:noFill/>
        </p:spPr>
        <p:txBody>
          <a:bodyPr wrap="square" lIns="0" tIns="0" rIns="0" bIns="0">
            <a:spAutoFit/>
          </a:bodyPr>
          <a:lstStyle/>
          <a:p>
            <a:r>
              <a:rPr lang="en-US" sz="1400" kern="0">
                <a:solidFill>
                  <a:srgbClr val="374649"/>
                </a:solidFill>
              </a:rPr>
              <a:t>A powered system is any equipment, a circuit or an installation that has non-isolated energy source and/or contains hazardous substances.</a:t>
            </a:r>
            <a:endParaRPr lang="fr-FR" sz="1400" kern="0">
              <a:solidFill>
                <a:srgbClr val="374649"/>
              </a:solidFill>
            </a:endParaRP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250844"/>
            <a:ext cx="2584041" cy="246221"/>
          </a:xfrm>
          <a:prstGeom prst="rect">
            <a:avLst/>
          </a:prstGeom>
          <a:noFill/>
        </p:spPr>
        <p:txBody>
          <a:bodyPr wrap="none" lIns="0" tIns="0" rIns="0" bIns="0" rtlCol="0">
            <a:spAutoFit/>
          </a:bodyPr>
          <a:lstStyle/>
          <a:p>
            <a:r>
              <a:rPr lang="fr-FR" sz="1600" b="1">
                <a:solidFill>
                  <a:srgbClr val="0064AC"/>
                </a:solidFill>
              </a:rPr>
              <a:t>EXAMPLES OF ENERGIES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46273"/>
            <a:ext cx="2093522" cy="246221"/>
          </a:xfrm>
          <a:prstGeom prst="rect">
            <a:avLst/>
          </a:prstGeom>
          <a:noFill/>
        </p:spPr>
        <p:txBody>
          <a:bodyPr wrap="none" lIns="0" tIns="0" rIns="0" bIns="0" rtlCol="0">
            <a:spAutoFit/>
          </a:bodyPr>
          <a:lstStyle/>
          <a:p>
            <a:r>
              <a:rPr lang="fr-FR" sz="1600" b="1">
                <a:solidFill>
                  <a:srgbClr val="0064AC"/>
                </a:solidFill>
              </a:rPr>
              <a:t>POWERED SYSTEMS</a:t>
            </a:r>
          </a:p>
        </p:txBody>
      </p:sp>
      <p:sp>
        <p:nvSpPr>
          <p:cNvPr id="14" name="ZoneTexte 13">
            <a:extLst>
              <a:ext uri="{FF2B5EF4-FFF2-40B4-BE49-F238E27FC236}">
                <a16:creationId xmlns:a16="http://schemas.microsoft.com/office/drawing/2014/main" id="{10A56D7B-5F7A-4559-C3A3-B34E98A3E6D7}"/>
              </a:ext>
            </a:extLst>
          </p:cNvPr>
          <p:cNvSpPr txBox="1"/>
          <p:nvPr/>
        </p:nvSpPr>
        <p:spPr>
          <a:xfrm>
            <a:off x="558455" y="3903599"/>
            <a:ext cx="3600000" cy="1892826"/>
          </a:xfrm>
          <a:prstGeom prst="rect">
            <a:avLst/>
          </a:prstGeom>
          <a:noFill/>
        </p:spPr>
        <p:txBody>
          <a:bodyPr wrap="square" lIns="0" tIns="0" rIns="0" bIns="0">
            <a:spAutoFit/>
          </a:bodyPr>
          <a:lstStyle/>
          <a:p>
            <a:pPr lvl="0"/>
            <a:r>
              <a:rPr lang="en-US" sz="1400" kern="0">
                <a:latin typeface="Arial" panose="020B0604020202020204" pitchFamily="34" charset="0"/>
                <a:cs typeface="Arial" panose="020B0604020202020204" pitchFamily="34" charset="0"/>
              </a:rPr>
              <a:t>Isolation is a safety procedure intended to ensure the protection of people and equipment against the consequences of any accidental maintenance of residual energy or any spurious appearance or reappearance of energy and/or fluids, gases or liquids, whether dangerous or not.</a:t>
            </a:r>
          </a:p>
          <a:p>
            <a:pPr lvl="0"/>
            <a:endParaRPr lang="fr-FR" sz="1400" kern="0">
              <a:latin typeface="Arial" panose="020B0604020202020204" pitchFamily="34" charset="0"/>
              <a:cs typeface="Arial" panose="020B0604020202020204" pitchFamily="34" charset="0"/>
            </a:endParaRPr>
          </a:p>
          <a:p>
            <a:pPr lvl="0"/>
            <a:endParaRPr lang="fr-FR" sz="1100" kern="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47423EAE-6B0D-585D-CB04-0F293B159792}"/>
              </a:ext>
            </a:extLst>
          </p:cNvPr>
          <p:cNvSpPr txBox="1"/>
          <p:nvPr/>
        </p:nvSpPr>
        <p:spPr>
          <a:xfrm>
            <a:off x="558455" y="3417241"/>
            <a:ext cx="2020040" cy="246221"/>
          </a:xfrm>
          <a:prstGeom prst="rect">
            <a:avLst/>
          </a:prstGeom>
          <a:noFill/>
        </p:spPr>
        <p:txBody>
          <a:bodyPr wrap="none" lIns="0" tIns="0" rIns="0" bIns="0" rtlCol="0">
            <a:spAutoFit/>
          </a:bodyPr>
          <a:lstStyle/>
          <a:p>
            <a:r>
              <a:rPr lang="fr-FR" sz="1600" b="1">
                <a:solidFill>
                  <a:srgbClr val="0064AC"/>
                </a:solidFill>
              </a:rPr>
              <a:t>ENERGY ISOLATION</a:t>
            </a:r>
          </a:p>
        </p:txBody>
      </p:sp>
      <p:sp>
        <p:nvSpPr>
          <p:cNvPr id="39" name="Ellipse 16">
            <a:extLst>
              <a:ext uri="{FF2B5EF4-FFF2-40B4-BE49-F238E27FC236}">
                <a16:creationId xmlns:a16="http://schemas.microsoft.com/office/drawing/2014/main" id="{9AB7F503-13A0-47CE-B223-B8FA6B214521}"/>
              </a:ext>
            </a:extLst>
          </p:cNvPr>
          <p:cNvSpPr/>
          <p:nvPr/>
        </p:nvSpPr>
        <p:spPr>
          <a:xfrm>
            <a:off x="7320682" y="2737383"/>
            <a:ext cx="2156133" cy="2156133"/>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22">
            <a:extLst>
              <a:ext uri="{FF2B5EF4-FFF2-40B4-BE49-F238E27FC236}">
                <a16:creationId xmlns:a16="http://schemas.microsoft.com/office/drawing/2014/main" id="{878EFEE9-099A-4040-86AD-6664FF868EFB}"/>
              </a:ext>
            </a:extLst>
          </p:cNvPr>
          <p:cNvSpPr txBox="1"/>
          <p:nvPr/>
        </p:nvSpPr>
        <p:spPr>
          <a:xfrm>
            <a:off x="5273647" y="4531718"/>
            <a:ext cx="1806159" cy="846386"/>
          </a:xfrm>
          <a:prstGeom prst="rect">
            <a:avLst/>
          </a:prstGeom>
          <a:noFill/>
        </p:spPr>
        <p:txBody>
          <a:bodyPr wrap="square" lIns="0" tIns="0" rIns="0" bIns="0">
            <a:spAutoFit/>
          </a:bodyPr>
          <a:lstStyle/>
          <a:p>
            <a:pPr algn="r"/>
            <a:r>
              <a:rPr lang="fr-FR" sz="1100" b="1">
                <a:solidFill>
                  <a:srgbClr val="374649"/>
                </a:solidFill>
              </a:rPr>
              <a:t>HYDRAULIC OR PNEUMATIC ENERGY</a:t>
            </a:r>
          </a:p>
          <a:p>
            <a:pPr algn="r"/>
            <a:r>
              <a:rPr lang="fr-FR" sz="1100" b="1">
                <a:solidFill>
                  <a:srgbClr val="374649"/>
                </a:solidFill>
              </a:rPr>
              <a:t>(</a:t>
            </a:r>
            <a:r>
              <a:rPr lang="fr-FR" sz="1100" b="1" err="1">
                <a:solidFill>
                  <a:srgbClr val="374649"/>
                </a:solidFill>
              </a:rPr>
              <a:t>fluids</a:t>
            </a:r>
            <a:r>
              <a:rPr lang="fr-FR" sz="1100" b="1">
                <a:solidFill>
                  <a:srgbClr val="374649"/>
                </a:solidFill>
              </a:rPr>
              <a:t>)</a:t>
            </a:r>
          </a:p>
          <a:p>
            <a:pPr algn="r"/>
            <a:r>
              <a:rPr lang="en-US" sz="1100"/>
              <a:t>Pressure, velocity or flow of a liquid or gas.</a:t>
            </a:r>
          </a:p>
        </p:txBody>
      </p:sp>
      <p:sp>
        <p:nvSpPr>
          <p:cNvPr id="41" name="ZoneTexte 25">
            <a:extLst>
              <a:ext uri="{FF2B5EF4-FFF2-40B4-BE49-F238E27FC236}">
                <a16:creationId xmlns:a16="http://schemas.microsoft.com/office/drawing/2014/main" id="{5981BFC6-0FE9-42A4-9BF6-B282C3AA9932}"/>
              </a:ext>
            </a:extLst>
          </p:cNvPr>
          <p:cNvSpPr txBox="1"/>
          <p:nvPr/>
        </p:nvSpPr>
        <p:spPr>
          <a:xfrm>
            <a:off x="8975979" y="1787999"/>
            <a:ext cx="1799016" cy="677108"/>
          </a:xfrm>
          <a:prstGeom prst="rect">
            <a:avLst/>
          </a:prstGeom>
          <a:noFill/>
        </p:spPr>
        <p:txBody>
          <a:bodyPr wrap="square" lIns="0" tIns="0" rIns="0" bIns="0">
            <a:spAutoFit/>
          </a:bodyPr>
          <a:lstStyle/>
          <a:p>
            <a:r>
              <a:rPr lang="fr-FR" sz="1100" b="1">
                <a:solidFill>
                  <a:srgbClr val="374649"/>
                </a:solidFill>
              </a:rPr>
              <a:t>ELECTRICAL ENERGY</a:t>
            </a:r>
            <a:br>
              <a:rPr lang="fr-FR" sz="1100" b="1">
                <a:solidFill>
                  <a:srgbClr val="374649"/>
                </a:solidFill>
              </a:rPr>
            </a:br>
            <a:r>
              <a:rPr lang="fr-FR" sz="1100" b="1">
                <a:solidFill>
                  <a:srgbClr val="374649"/>
                </a:solidFill>
              </a:rPr>
              <a:t>(and electrostatic energy)</a:t>
            </a:r>
          </a:p>
          <a:p>
            <a:r>
              <a:rPr lang="en-US" sz="1100"/>
              <a:t>Electrical cables, power lines, batteries, ...</a:t>
            </a:r>
            <a:endParaRPr lang="es-ES" sz="1100"/>
          </a:p>
        </p:txBody>
      </p:sp>
      <p:sp>
        <p:nvSpPr>
          <p:cNvPr id="42" name="ZoneTexte 26">
            <a:extLst>
              <a:ext uri="{FF2B5EF4-FFF2-40B4-BE49-F238E27FC236}">
                <a16:creationId xmlns:a16="http://schemas.microsoft.com/office/drawing/2014/main" id="{8930295A-A135-452A-B53E-4FF0B37B5434}"/>
              </a:ext>
            </a:extLst>
          </p:cNvPr>
          <p:cNvSpPr txBox="1"/>
          <p:nvPr/>
        </p:nvSpPr>
        <p:spPr>
          <a:xfrm>
            <a:off x="10080891" y="3070992"/>
            <a:ext cx="1799016" cy="1015663"/>
          </a:xfrm>
          <a:prstGeom prst="rect">
            <a:avLst/>
          </a:prstGeom>
          <a:noFill/>
        </p:spPr>
        <p:txBody>
          <a:bodyPr wrap="square" lIns="0" tIns="0" rIns="0" bIns="0">
            <a:spAutoFit/>
          </a:bodyPr>
          <a:lstStyle/>
          <a:p>
            <a:r>
              <a:rPr lang="fr-FR" sz="1100" b="1">
                <a:solidFill>
                  <a:srgbClr val="374649"/>
                </a:solidFill>
              </a:rPr>
              <a:t>THERMAL ENERGY</a:t>
            </a:r>
            <a:br>
              <a:rPr lang="fr-FR" sz="1100" b="1">
                <a:solidFill>
                  <a:srgbClr val="374649"/>
                </a:solidFill>
              </a:rPr>
            </a:br>
            <a:r>
              <a:rPr lang="en-US" sz="1100"/>
              <a:t>Heat (steam, flames, hot products, hot equipment, ...) or cold (liquefied gases, </a:t>
            </a:r>
            <a:r>
              <a:rPr lang="en-US" sz="1100" err="1"/>
              <a:t>pressurised</a:t>
            </a:r>
            <a:r>
              <a:rPr lang="en-US" sz="1100"/>
              <a:t> gas expansion, ...).</a:t>
            </a:r>
            <a:endParaRPr lang="es-ES" sz="1100"/>
          </a:p>
        </p:txBody>
      </p:sp>
      <p:sp>
        <p:nvSpPr>
          <p:cNvPr id="43" name="ZoneTexte 28">
            <a:extLst>
              <a:ext uri="{FF2B5EF4-FFF2-40B4-BE49-F238E27FC236}">
                <a16:creationId xmlns:a16="http://schemas.microsoft.com/office/drawing/2014/main" id="{12E62697-AF15-4D8D-AAC7-1BF48629D571}"/>
              </a:ext>
            </a:extLst>
          </p:cNvPr>
          <p:cNvSpPr txBox="1"/>
          <p:nvPr/>
        </p:nvSpPr>
        <p:spPr>
          <a:xfrm>
            <a:off x="5288692" y="1942394"/>
            <a:ext cx="2076667" cy="1015663"/>
          </a:xfrm>
          <a:prstGeom prst="rect">
            <a:avLst/>
          </a:prstGeom>
          <a:noFill/>
        </p:spPr>
        <p:txBody>
          <a:bodyPr wrap="square" lIns="0" tIns="0" rIns="0" bIns="0">
            <a:spAutoFit/>
          </a:bodyPr>
          <a:lstStyle/>
          <a:p>
            <a:pPr algn="r"/>
            <a:r>
              <a:rPr lang="fr-FR" sz="1100" b="1">
                <a:solidFill>
                  <a:srgbClr val="374649"/>
                </a:solidFill>
              </a:rPr>
              <a:t>MECANICAL ENERGY</a:t>
            </a:r>
          </a:p>
          <a:p>
            <a:pPr marL="0" lvl="1" algn="r"/>
            <a:r>
              <a:rPr lang="en-US" sz="1100"/>
              <a:t>Moving equipment (rotating machines, cutting tools, presses, conveyor belts, ...), static equipment under tension (springs, cables, cylinders, ...)...</a:t>
            </a:r>
          </a:p>
        </p:txBody>
      </p:sp>
      <p:cxnSp>
        <p:nvCxnSpPr>
          <p:cNvPr id="44" name="Connecteur droit 79">
            <a:extLst>
              <a:ext uri="{FF2B5EF4-FFF2-40B4-BE49-F238E27FC236}">
                <a16:creationId xmlns:a16="http://schemas.microsoft.com/office/drawing/2014/main" id="{1FDFA125-8863-4C19-B39E-ED0A7E5A912A}"/>
              </a:ext>
            </a:extLst>
          </p:cNvPr>
          <p:cNvCxnSpPr>
            <a:cxnSpLocks/>
            <a:endCxn id="39" idx="4"/>
          </p:cNvCxnSpPr>
          <p:nvPr/>
        </p:nvCxnSpPr>
        <p:spPr>
          <a:xfrm>
            <a:off x="8398749" y="4100630"/>
            <a:ext cx="0" cy="79288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Connecteur droit 82">
            <a:extLst>
              <a:ext uri="{FF2B5EF4-FFF2-40B4-BE49-F238E27FC236}">
                <a16:creationId xmlns:a16="http://schemas.microsoft.com/office/drawing/2014/main" id="{3B5E4087-670A-4F08-B8EA-2B7AF6555CFE}"/>
              </a:ext>
            </a:extLst>
          </p:cNvPr>
          <p:cNvCxnSpPr>
            <a:cxnSpLocks/>
          </p:cNvCxnSpPr>
          <p:nvPr/>
        </p:nvCxnSpPr>
        <p:spPr>
          <a:xfrm flipV="1">
            <a:off x="7423089" y="4052732"/>
            <a:ext cx="502491" cy="239869"/>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6" name="Connecteur droit 85">
            <a:extLst>
              <a:ext uri="{FF2B5EF4-FFF2-40B4-BE49-F238E27FC236}">
                <a16:creationId xmlns:a16="http://schemas.microsoft.com/office/drawing/2014/main" id="{490AD392-1BF8-4991-93F2-832723735997}"/>
              </a:ext>
            </a:extLst>
          </p:cNvPr>
          <p:cNvCxnSpPr>
            <a:cxnSpLocks/>
          </p:cNvCxnSpPr>
          <p:nvPr/>
        </p:nvCxnSpPr>
        <p:spPr>
          <a:xfrm flipH="1" flipV="1">
            <a:off x="8861578" y="4052732"/>
            <a:ext cx="502491" cy="239869"/>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89">
            <a:extLst>
              <a:ext uri="{FF2B5EF4-FFF2-40B4-BE49-F238E27FC236}">
                <a16:creationId xmlns:a16="http://schemas.microsoft.com/office/drawing/2014/main" id="{F780C9DC-FE27-4BE9-996C-3DC7485608AC}"/>
              </a:ext>
            </a:extLst>
          </p:cNvPr>
          <p:cNvCxnSpPr>
            <a:cxnSpLocks/>
            <a:stCxn id="39" idx="1"/>
          </p:cNvCxnSpPr>
          <p:nvPr/>
        </p:nvCxnSpPr>
        <p:spPr>
          <a:xfrm>
            <a:off x="7636440" y="3053141"/>
            <a:ext cx="454915" cy="42831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droit 92">
            <a:extLst>
              <a:ext uri="{FF2B5EF4-FFF2-40B4-BE49-F238E27FC236}">
                <a16:creationId xmlns:a16="http://schemas.microsoft.com/office/drawing/2014/main" id="{8594489E-E90E-466A-B6DA-77F94EB7A332}"/>
              </a:ext>
            </a:extLst>
          </p:cNvPr>
          <p:cNvCxnSpPr>
            <a:cxnSpLocks/>
          </p:cNvCxnSpPr>
          <p:nvPr/>
        </p:nvCxnSpPr>
        <p:spPr>
          <a:xfrm flipH="1">
            <a:off x="8708504" y="3053141"/>
            <a:ext cx="454915" cy="42831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0" name="Ellipse 20">
            <a:extLst>
              <a:ext uri="{FF2B5EF4-FFF2-40B4-BE49-F238E27FC236}">
                <a16:creationId xmlns:a16="http://schemas.microsoft.com/office/drawing/2014/main" id="{81B4257A-27A2-4251-B42C-D0F8B9A9EC08}"/>
              </a:ext>
            </a:extLst>
          </p:cNvPr>
          <p:cNvSpPr/>
          <p:nvPr/>
        </p:nvSpPr>
        <p:spPr>
          <a:xfrm>
            <a:off x="7793853" y="3207574"/>
            <a:ext cx="1209793" cy="1209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74">
            <a:extLst>
              <a:ext uri="{FF2B5EF4-FFF2-40B4-BE49-F238E27FC236}">
                <a16:creationId xmlns:a16="http://schemas.microsoft.com/office/drawing/2014/main" id="{C984CA04-5814-447D-853D-0F4EF3A5E306}"/>
              </a:ext>
            </a:extLst>
          </p:cNvPr>
          <p:cNvSpPr txBox="1"/>
          <p:nvPr/>
        </p:nvSpPr>
        <p:spPr>
          <a:xfrm>
            <a:off x="7808280" y="3663462"/>
            <a:ext cx="1195365" cy="307777"/>
          </a:xfrm>
          <a:prstGeom prst="rect">
            <a:avLst/>
          </a:prstGeom>
          <a:noFill/>
        </p:spPr>
        <p:txBody>
          <a:bodyPr wrap="square" lIns="0" tIns="0" rIns="0" bIns="0">
            <a:spAutoFit/>
          </a:bodyPr>
          <a:lstStyle/>
          <a:p>
            <a:pPr algn="ctr"/>
            <a:r>
              <a:rPr lang="fr-FR" sz="1000" b="1">
                <a:solidFill>
                  <a:srgbClr val="0064AC"/>
                </a:solidFill>
              </a:rPr>
              <a:t>PRINCIPALES ÉNERGIES</a:t>
            </a:r>
          </a:p>
        </p:txBody>
      </p:sp>
      <p:pic>
        <p:nvPicPr>
          <p:cNvPr id="53" name="Image 64">
            <a:extLst>
              <a:ext uri="{FF2B5EF4-FFF2-40B4-BE49-F238E27FC236}">
                <a16:creationId xmlns:a16="http://schemas.microsoft.com/office/drawing/2014/main" id="{978C1E7C-6E1E-4A6D-89F9-F03D7CD8421B}"/>
              </a:ext>
            </a:extLst>
          </p:cNvPr>
          <p:cNvPicPr>
            <a:picLocks noChangeAspect="1"/>
          </p:cNvPicPr>
          <p:nvPr/>
        </p:nvPicPr>
        <p:blipFill>
          <a:blip r:embed="rId3"/>
          <a:stretch>
            <a:fillRect/>
          </a:stretch>
        </p:blipFill>
        <p:spPr>
          <a:xfrm>
            <a:off x="8039928" y="2316915"/>
            <a:ext cx="717644" cy="717644"/>
          </a:xfrm>
          <a:prstGeom prst="rect">
            <a:avLst/>
          </a:prstGeom>
        </p:spPr>
      </p:pic>
      <p:pic>
        <p:nvPicPr>
          <p:cNvPr id="54" name="Image 75">
            <a:extLst>
              <a:ext uri="{FF2B5EF4-FFF2-40B4-BE49-F238E27FC236}">
                <a16:creationId xmlns:a16="http://schemas.microsoft.com/office/drawing/2014/main" id="{253A70D5-DC6D-4991-A826-F022BD9A6D22}"/>
              </a:ext>
            </a:extLst>
          </p:cNvPr>
          <p:cNvPicPr>
            <a:picLocks noChangeAspect="1"/>
          </p:cNvPicPr>
          <p:nvPr/>
        </p:nvPicPr>
        <p:blipFill>
          <a:blip r:embed="rId4"/>
          <a:stretch>
            <a:fillRect/>
          </a:stretch>
        </p:blipFill>
        <p:spPr>
          <a:xfrm>
            <a:off x="8757572" y="4492458"/>
            <a:ext cx="717644" cy="717644"/>
          </a:xfrm>
          <a:prstGeom prst="rect">
            <a:avLst/>
          </a:prstGeom>
        </p:spPr>
      </p:pic>
      <p:pic>
        <p:nvPicPr>
          <p:cNvPr id="55" name="Image 76">
            <a:extLst>
              <a:ext uri="{FF2B5EF4-FFF2-40B4-BE49-F238E27FC236}">
                <a16:creationId xmlns:a16="http://schemas.microsoft.com/office/drawing/2014/main" id="{4883A0B2-C7B3-4C47-887B-CE2FBC3BE983}"/>
              </a:ext>
            </a:extLst>
          </p:cNvPr>
          <p:cNvPicPr>
            <a:picLocks noChangeAspect="1"/>
          </p:cNvPicPr>
          <p:nvPr/>
        </p:nvPicPr>
        <p:blipFill>
          <a:blip r:embed="rId5"/>
          <a:stretch>
            <a:fillRect/>
          </a:stretch>
        </p:blipFill>
        <p:spPr>
          <a:xfrm>
            <a:off x="7320682" y="4491182"/>
            <a:ext cx="717644" cy="717644"/>
          </a:xfrm>
          <a:prstGeom prst="rect">
            <a:avLst/>
          </a:prstGeom>
        </p:spPr>
      </p:pic>
      <p:pic>
        <p:nvPicPr>
          <p:cNvPr id="56" name="Image 97">
            <a:extLst>
              <a:ext uri="{FF2B5EF4-FFF2-40B4-BE49-F238E27FC236}">
                <a16:creationId xmlns:a16="http://schemas.microsoft.com/office/drawing/2014/main" id="{4E8CD6CF-14F9-41F3-97BD-CDBE1709454E}"/>
              </a:ext>
            </a:extLst>
          </p:cNvPr>
          <p:cNvPicPr>
            <a:picLocks noChangeAspect="1"/>
          </p:cNvPicPr>
          <p:nvPr/>
        </p:nvPicPr>
        <p:blipFill>
          <a:blip r:embed="rId6"/>
          <a:stretch>
            <a:fillRect/>
          </a:stretch>
        </p:blipFill>
        <p:spPr>
          <a:xfrm>
            <a:off x="9171490" y="3304469"/>
            <a:ext cx="717644" cy="717644"/>
          </a:xfrm>
          <a:prstGeom prst="rect">
            <a:avLst/>
          </a:prstGeom>
        </p:spPr>
      </p:pic>
      <p:pic>
        <p:nvPicPr>
          <p:cNvPr id="57" name="Image 4">
            <a:extLst>
              <a:ext uri="{FF2B5EF4-FFF2-40B4-BE49-F238E27FC236}">
                <a16:creationId xmlns:a16="http://schemas.microsoft.com/office/drawing/2014/main" id="{E4201766-E01E-4208-85EE-DFA2BF560619}"/>
              </a:ext>
            </a:extLst>
          </p:cNvPr>
          <p:cNvPicPr>
            <a:picLocks noChangeAspect="1"/>
          </p:cNvPicPr>
          <p:nvPr/>
        </p:nvPicPr>
        <p:blipFill>
          <a:blip r:embed="rId7"/>
          <a:stretch>
            <a:fillRect/>
          </a:stretch>
        </p:blipFill>
        <p:spPr>
          <a:xfrm>
            <a:off x="6908365" y="3309476"/>
            <a:ext cx="717644" cy="717644"/>
          </a:xfrm>
          <a:prstGeom prst="rect">
            <a:avLst/>
          </a:prstGeom>
        </p:spPr>
      </p:pic>
      <p:sp>
        <p:nvSpPr>
          <p:cNvPr id="58" name="ZoneTexte 5">
            <a:extLst>
              <a:ext uri="{FF2B5EF4-FFF2-40B4-BE49-F238E27FC236}">
                <a16:creationId xmlns:a16="http://schemas.microsoft.com/office/drawing/2014/main" id="{DC27DB41-F0C4-4EDB-A75D-DCE90AFDFB56}"/>
              </a:ext>
            </a:extLst>
          </p:cNvPr>
          <p:cNvSpPr txBox="1"/>
          <p:nvPr/>
        </p:nvSpPr>
        <p:spPr>
          <a:xfrm>
            <a:off x="8757572" y="5424019"/>
            <a:ext cx="2034015" cy="677108"/>
          </a:xfrm>
          <a:prstGeom prst="rect">
            <a:avLst/>
          </a:prstGeom>
          <a:noFill/>
        </p:spPr>
        <p:txBody>
          <a:bodyPr wrap="square" lIns="0" tIns="0" rIns="0" bIns="0">
            <a:spAutoFit/>
          </a:bodyPr>
          <a:lstStyle/>
          <a:p>
            <a:r>
              <a:rPr lang="fr-FR" sz="1100" b="1">
                <a:solidFill>
                  <a:srgbClr val="374649"/>
                </a:solidFill>
              </a:rPr>
              <a:t>IONISING RADIATION</a:t>
            </a:r>
          </a:p>
          <a:p>
            <a:r>
              <a:rPr lang="fr-FR" sz="1100"/>
              <a:t>Radioactive sources (</a:t>
            </a:r>
            <a:r>
              <a:rPr lang="fr-FR" sz="1100" err="1"/>
              <a:t>metallurgical</a:t>
            </a:r>
            <a:r>
              <a:rPr lang="fr-FR" sz="1100"/>
              <a:t> </a:t>
            </a:r>
            <a:r>
              <a:rPr lang="fr-FR" sz="1100" err="1"/>
              <a:t>radiographic</a:t>
            </a:r>
            <a:r>
              <a:rPr lang="fr-FR" sz="1100"/>
              <a:t> </a:t>
            </a:r>
            <a:r>
              <a:rPr lang="fr-FR" sz="1100" err="1"/>
              <a:t>testing</a:t>
            </a:r>
            <a:r>
              <a:rPr lang="fr-FR" sz="1100"/>
              <a:t>, </a:t>
            </a:r>
            <a:r>
              <a:rPr lang="fr-FR" sz="1100" err="1"/>
              <a:t>level</a:t>
            </a:r>
            <a:r>
              <a:rPr lang="fr-FR" sz="1100"/>
              <a:t> </a:t>
            </a:r>
            <a:r>
              <a:rPr lang="fr-FR" sz="1100" err="1"/>
              <a:t>sensors</a:t>
            </a:r>
            <a:r>
              <a:rPr lang="fr-FR" sz="1100"/>
              <a:t>, ...).</a:t>
            </a:r>
          </a:p>
        </p:txBody>
      </p:sp>
      <p:grpSp>
        <p:nvGrpSpPr>
          <p:cNvPr id="59" name="Groupe 70">
            <a:extLst>
              <a:ext uri="{FF2B5EF4-FFF2-40B4-BE49-F238E27FC236}">
                <a16:creationId xmlns:a16="http://schemas.microsoft.com/office/drawing/2014/main" id="{A4BD92CC-634D-415E-A6E5-CFC9B5450BA6}"/>
              </a:ext>
            </a:extLst>
          </p:cNvPr>
          <p:cNvGrpSpPr/>
          <p:nvPr/>
        </p:nvGrpSpPr>
        <p:grpSpPr>
          <a:xfrm>
            <a:off x="558456" y="5887396"/>
            <a:ext cx="3736230" cy="350393"/>
            <a:chOff x="8782987" y="3833653"/>
            <a:chExt cx="2347513" cy="350393"/>
          </a:xfrm>
        </p:grpSpPr>
        <p:sp>
          <p:nvSpPr>
            <p:cNvPr id="60" name="Rectangle à coins arrondis 14">
              <a:extLst>
                <a:ext uri="{FF2B5EF4-FFF2-40B4-BE49-F238E27FC236}">
                  <a16:creationId xmlns:a16="http://schemas.microsoft.com/office/drawing/2014/main" id="{B56F6053-9BA2-4A3A-BE0C-0584EFA6AA17}"/>
                </a:ext>
              </a:extLst>
            </p:cNvPr>
            <p:cNvSpPr/>
            <p:nvPr/>
          </p:nvSpPr>
          <p:spPr>
            <a:xfrm>
              <a:off x="8785893" y="3833653"/>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8">
              <a:extLst>
                <a:ext uri="{FF2B5EF4-FFF2-40B4-BE49-F238E27FC236}">
                  <a16:creationId xmlns:a16="http://schemas.microsoft.com/office/drawing/2014/main" id="{14A2CDE8-A71D-467D-A95A-7E8532D02701}"/>
                </a:ext>
              </a:extLst>
            </p:cNvPr>
            <p:cNvSpPr txBox="1"/>
            <p:nvPr/>
          </p:nvSpPr>
          <p:spPr>
            <a:xfrm>
              <a:off x="8782987" y="3871695"/>
              <a:ext cx="2347513" cy="261610"/>
            </a:xfrm>
            <a:prstGeom prst="rect">
              <a:avLst/>
            </a:prstGeom>
            <a:noFill/>
          </p:spPr>
          <p:txBody>
            <a:bodyPr wrap="square" rtlCol="0">
              <a:spAutoFit/>
            </a:bodyPr>
            <a:lstStyle/>
            <a:p>
              <a:pPr algn="ctr"/>
              <a:r>
                <a:rPr lang="en-US" sz="1100" kern="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Click here for details of the isolation process</a:t>
              </a:r>
              <a:endParaRPr lang="fr-FR" sz="1100" u="sng">
                <a:solidFill>
                  <a:schemeClr val="bg1"/>
                </a:solidFill>
              </a:endParaRPr>
            </a:p>
          </p:txBody>
        </p:sp>
      </p:grpSp>
      <p:grpSp>
        <p:nvGrpSpPr>
          <p:cNvPr id="5" name="Groupe 4">
            <a:extLst>
              <a:ext uri="{FF2B5EF4-FFF2-40B4-BE49-F238E27FC236}">
                <a16:creationId xmlns:a16="http://schemas.microsoft.com/office/drawing/2014/main" id="{C477DFD7-4658-41FC-9F73-1DC574C44980}"/>
              </a:ext>
            </a:extLst>
          </p:cNvPr>
          <p:cNvGrpSpPr/>
          <p:nvPr/>
        </p:nvGrpSpPr>
        <p:grpSpPr>
          <a:xfrm>
            <a:off x="7320682" y="2734403"/>
            <a:ext cx="2156133" cy="2156133"/>
            <a:chOff x="7320682" y="2734403"/>
            <a:chExt cx="2156133" cy="2156133"/>
          </a:xfrm>
        </p:grpSpPr>
        <p:sp>
          <p:nvSpPr>
            <p:cNvPr id="52" name="Ellipse 94">
              <a:extLst>
                <a:ext uri="{FF2B5EF4-FFF2-40B4-BE49-F238E27FC236}">
                  <a16:creationId xmlns:a16="http://schemas.microsoft.com/office/drawing/2014/main" id="{929E61AF-1315-43F4-849D-A8932619FDEA}"/>
                </a:ext>
              </a:extLst>
            </p:cNvPr>
            <p:cNvSpPr/>
            <p:nvPr/>
          </p:nvSpPr>
          <p:spPr>
            <a:xfrm>
              <a:off x="7320682" y="2734403"/>
              <a:ext cx="2156133" cy="2156133"/>
            </a:xfrm>
            <a:prstGeom prst="ellipse">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4AC"/>
                </a:solidFill>
              </a:endParaRPr>
            </a:p>
          </p:txBody>
        </p:sp>
        <p:sp>
          <p:nvSpPr>
            <p:cNvPr id="2" name="ZoneTexte 1">
              <a:extLst>
                <a:ext uri="{FF2B5EF4-FFF2-40B4-BE49-F238E27FC236}">
                  <a16:creationId xmlns:a16="http://schemas.microsoft.com/office/drawing/2014/main" id="{E3367929-8F12-418E-AFE9-DB1CFFCBB214}"/>
                </a:ext>
              </a:extLst>
            </p:cNvPr>
            <p:cNvSpPr txBox="1"/>
            <p:nvPr/>
          </p:nvSpPr>
          <p:spPr>
            <a:xfrm>
              <a:off x="7875372" y="3599936"/>
              <a:ext cx="1013255" cy="400110"/>
            </a:xfrm>
            <a:prstGeom prst="rect">
              <a:avLst/>
            </a:prstGeom>
            <a:solidFill>
              <a:srgbClr val="E5EFF7"/>
            </a:solidFill>
          </p:spPr>
          <p:txBody>
            <a:bodyPr wrap="square" rtlCol="0">
              <a:spAutoFit/>
            </a:bodyPr>
            <a:lstStyle/>
            <a:p>
              <a:pPr algn="ctr"/>
              <a:r>
                <a:rPr lang="fr-FR" sz="1000" b="1">
                  <a:solidFill>
                    <a:srgbClr val="3081BC"/>
                  </a:solidFill>
                </a:rPr>
                <a:t>MAIN TYPES OF ENERGY</a:t>
              </a:r>
            </a:p>
          </p:txBody>
        </p:sp>
      </p:gr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5626121" cy="610391"/>
          </a:xfrm>
        </p:spPr>
        <p:txBody>
          <a:bodyPr/>
          <a:lstStyle/>
          <a:p>
            <a:r>
              <a:rPr lang="en-US">
                <a:solidFill>
                  <a:srgbClr val="354D56"/>
                </a:solidFill>
              </a:rPr>
              <a:t>The essence of Golden Rule 7</a:t>
            </a:r>
            <a:endParaRPr lang="fr-FR">
              <a:solidFill>
                <a:srgbClr val="354D56"/>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7</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9" name="ZoneTexte 8">
            <a:extLst>
              <a:ext uri="{FF2B5EF4-FFF2-40B4-BE49-F238E27FC236}">
                <a16:creationId xmlns:a16="http://schemas.microsoft.com/office/drawing/2014/main" id="{D3CA0926-E0DA-2A50-063C-568A003925F9}"/>
              </a:ext>
            </a:extLst>
          </p:cNvPr>
          <p:cNvSpPr txBox="1"/>
          <p:nvPr/>
        </p:nvSpPr>
        <p:spPr>
          <a:xfrm>
            <a:off x="6673302" y="4024257"/>
            <a:ext cx="4965617" cy="938719"/>
          </a:xfrm>
          <a:prstGeom prst="rect">
            <a:avLst/>
          </a:prstGeom>
          <a:noFill/>
        </p:spPr>
        <p:txBody>
          <a:bodyPr wrap="square" lIns="0" tIns="0" rIns="0" bIns="0">
            <a:spAutoFit/>
          </a:bodyPr>
          <a:lstStyle/>
          <a:p>
            <a:pPr marL="285750" lvl="0" indent="-285750" defTabSz="457200">
              <a:buClr>
                <a:srgbClr val="0064AC"/>
              </a:buClr>
              <a:buFont typeface="Wingdings" pitchFamily="2" charset="2"/>
              <a:buChar char="§"/>
              <a:defRPr/>
            </a:pPr>
            <a:r>
              <a:rPr lang="en-US" sz="1400" b="1">
                <a:solidFill>
                  <a:srgbClr val="0064AC"/>
                </a:solidFill>
              </a:rPr>
              <a:t>Mention of the identification of </a:t>
            </a:r>
            <a:r>
              <a:rPr lang="fr-FR" sz="1400" b="1">
                <a:solidFill>
                  <a:srgbClr val="0064AC"/>
                </a:solidFill>
              </a:rPr>
              <a:t>ʺ</a:t>
            </a:r>
            <a:r>
              <a:rPr lang="en-US" sz="1400" b="1">
                <a:solidFill>
                  <a:srgbClr val="0064AC"/>
                </a:solidFill>
              </a:rPr>
              <a:t>all energy and fluid sources</a:t>
            </a:r>
            <a:r>
              <a:rPr lang="fr-FR" sz="1400" b="1">
                <a:solidFill>
                  <a:srgbClr val="0064AC"/>
                </a:solidFill>
              </a:rPr>
              <a:t>ʺ</a:t>
            </a:r>
            <a:r>
              <a:rPr lang="en-US" sz="1400" b="1">
                <a:solidFill>
                  <a:srgbClr val="0064AC"/>
                </a:solidFill>
              </a:rPr>
              <a:t>: </a:t>
            </a:r>
            <a:endParaRPr lang="fr-FR" sz="1400" b="1">
              <a:solidFill>
                <a:srgbClr val="0064AC"/>
              </a:solidFill>
            </a:endParaRPr>
          </a:p>
          <a:p>
            <a:pPr marL="288000" defTabSz="457200">
              <a:spcBef>
                <a:spcPts val="600"/>
              </a:spcBef>
              <a:buClr>
                <a:srgbClr val="0064AC"/>
              </a:buClr>
              <a:defRPr/>
            </a:pPr>
            <a:r>
              <a:rPr lang="en-US" sz="1400">
                <a:ea typeface="+mn-lt"/>
                <a:cs typeface="+mn-lt"/>
              </a:rPr>
              <a:t>The risk analysis for an isolation starts with the identification of all energy and fluid sources present.</a:t>
            </a:r>
            <a:endParaRPr lang="fr-FR" sz="1400">
              <a:ea typeface="+mn-lt"/>
              <a:cs typeface="+mn-lt"/>
            </a:endParaRPr>
          </a:p>
        </p:txBody>
      </p:sp>
      <p:sp>
        <p:nvSpPr>
          <p:cNvPr id="13" name="ZoneTexte 12">
            <a:extLst>
              <a:ext uri="{FF2B5EF4-FFF2-40B4-BE49-F238E27FC236}">
                <a16:creationId xmlns:a16="http://schemas.microsoft.com/office/drawing/2014/main" id="{C0DFEFEF-7CCD-6D71-1B19-FF6E0C2288E3}"/>
              </a:ext>
            </a:extLst>
          </p:cNvPr>
          <p:cNvSpPr txBox="1"/>
          <p:nvPr/>
        </p:nvSpPr>
        <p:spPr>
          <a:xfrm>
            <a:off x="7312330" y="5506424"/>
            <a:ext cx="4326589" cy="615553"/>
          </a:xfrm>
          <a:prstGeom prst="rect">
            <a:avLst/>
          </a:prstGeom>
          <a:noFill/>
        </p:spPr>
        <p:txBody>
          <a:bodyPr wrap="square" lIns="0" tIns="0" rIns="0" bIns="0" rtlCol="0">
            <a:spAutoFit/>
          </a:bodyPr>
          <a:lstStyle/>
          <a:p>
            <a:r>
              <a:rPr lang="en-US" sz="1000"/>
              <a:t>Verification of isolation and absence of energy and fluids are part of the requirements of CR-GR-HSE-428 </a:t>
            </a:r>
            <a:r>
              <a:rPr lang="fr-FR" sz="1000"/>
              <a:t>ʺ</a:t>
            </a:r>
            <a:r>
              <a:rPr lang="en-US" sz="1000"/>
              <a:t>HSE Requirements for the Isolation of Powered Systems</a:t>
            </a:r>
            <a:r>
              <a:rPr lang="fr-FR" sz="1000"/>
              <a:t>ʺ</a:t>
            </a:r>
            <a:r>
              <a:rPr lang="en-US" sz="1000"/>
              <a:t>.</a:t>
            </a:r>
          </a:p>
          <a:p>
            <a:endParaRPr lang="fr-FR" sz="1000"/>
          </a:p>
        </p:txBody>
      </p:sp>
      <p:pic>
        <p:nvPicPr>
          <p:cNvPr id="14" name="Image 13">
            <a:extLst>
              <a:ext uri="{FF2B5EF4-FFF2-40B4-BE49-F238E27FC236}">
                <a16:creationId xmlns:a16="http://schemas.microsoft.com/office/drawing/2014/main" id="{70AECDC2-EDD1-D1AF-D25E-83CF7A3FB9C0}"/>
              </a:ext>
            </a:extLst>
          </p:cNvPr>
          <p:cNvPicPr>
            <a:picLocks noChangeAspect="1"/>
          </p:cNvPicPr>
          <p:nvPr/>
        </p:nvPicPr>
        <p:blipFill>
          <a:blip r:embed="rId3"/>
          <a:stretch>
            <a:fillRect/>
          </a:stretch>
        </p:blipFill>
        <p:spPr>
          <a:xfrm>
            <a:off x="6673302" y="5506423"/>
            <a:ext cx="461666" cy="461666"/>
          </a:xfrm>
          <a:prstGeom prst="rect">
            <a:avLst/>
          </a:prstGeom>
        </p:spPr>
      </p:pic>
      <p:sp>
        <p:nvSpPr>
          <p:cNvPr id="20" name="ZoneTexte 19">
            <a:extLst>
              <a:ext uri="{FF2B5EF4-FFF2-40B4-BE49-F238E27FC236}">
                <a16:creationId xmlns:a16="http://schemas.microsoft.com/office/drawing/2014/main" id="{A43954C7-A03B-2234-B4BD-51805E493F94}"/>
              </a:ext>
            </a:extLst>
          </p:cNvPr>
          <p:cNvSpPr txBox="1"/>
          <p:nvPr/>
        </p:nvSpPr>
        <p:spPr>
          <a:xfrm>
            <a:off x="9020015" y="3187980"/>
            <a:ext cx="2618904" cy="369332"/>
          </a:xfrm>
          <a:prstGeom prst="rect">
            <a:avLst/>
          </a:prstGeom>
          <a:noFill/>
        </p:spPr>
        <p:txBody>
          <a:bodyPr wrap="square" lIns="0" tIns="0" rIns="0" bIns="0">
            <a:spAutoFit/>
          </a:bodyPr>
          <a:lstStyle/>
          <a:p>
            <a:pPr marL="0" lvl="2" indent="0">
              <a:buNone/>
            </a:pPr>
            <a:r>
              <a:rPr lang="fr-FR" sz="1200" i="1">
                <a:solidFill>
                  <a:srgbClr val="0064AC"/>
                </a:solidFill>
              </a:rPr>
              <a:t>An isolation certificate does not authorise to start the work.</a:t>
            </a:r>
          </a:p>
        </p:txBody>
      </p:sp>
      <p:sp>
        <p:nvSpPr>
          <p:cNvPr id="22" name="ZoneTexte 21">
            <a:extLst>
              <a:ext uri="{FF2B5EF4-FFF2-40B4-BE49-F238E27FC236}">
                <a16:creationId xmlns:a16="http://schemas.microsoft.com/office/drawing/2014/main" id="{5537DB11-7D91-F2FE-C54D-E72D01569AC8}"/>
              </a:ext>
            </a:extLst>
          </p:cNvPr>
          <p:cNvSpPr txBox="1"/>
          <p:nvPr/>
        </p:nvSpPr>
        <p:spPr>
          <a:xfrm>
            <a:off x="6673302" y="6206446"/>
            <a:ext cx="4061401" cy="153888"/>
          </a:xfrm>
          <a:prstGeom prst="rect">
            <a:avLst/>
          </a:prstGeom>
          <a:noFill/>
        </p:spPr>
        <p:txBody>
          <a:bodyPr wrap="square" lIns="0" tIns="0" rIns="0" bIns="0" rtlCol="0">
            <a:spAutoFit/>
          </a:bodyPr>
          <a:lstStyle/>
          <a:p>
            <a:r>
              <a:rPr lang="en-US" sz="1000" i="1"/>
              <a:t>* Company Rules (CR) are limited to internal use. </a:t>
            </a:r>
          </a:p>
        </p:txBody>
      </p:sp>
      <p:sp>
        <p:nvSpPr>
          <p:cNvPr id="7" name="ZoneTexte 6">
            <a:extLst>
              <a:ext uri="{FF2B5EF4-FFF2-40B4-BE49-F238E27FC236}">
                <a16:creationId xmlns:a16="http://schemas.microsoft.com/office/drawing/2014/main" id="{B4174711-9F39-4273-A686-E2FA4B6CB7E3}"/>
              </a:ext>
            </a:extLst>
          </p:cNvPr>
          <p:cNvSpPr txBox="1"/>
          <p:nvPr/>
        </p:nvSpPr>
        <p:spPr>
          <a:xfrm>
            <a:off x="6673302" y="1527448"/>
            <a:ext cx="4965617" cy="1369606"/>
          </a:xfrm>
          <a:prstGeom prst="rect">
            <a:avLst/>
          </a:prstGeom>
          <a:noFill/>
        </p:spPr>
        <p:txBody>
          <a:bodyPr wrap="square" lIns="0" tIns="0" rIns="0" bIns="0">
            <a:spAutoFit/>
          </a:bodyPr>
          <a:lstStyle/>
          <a:p>
            <a:r>
              <a:rPr lang="en-US" sz="1400" b="1" spc="-20"/>
              <a:t>What changes from the 2017 version of the Golden Rules: </a:t>
            </a:r>
          </a:p>
          <a:p>
            <a:pPr marL="0" marR="0" lvl="0" indent="0" algn="just" defTabSz="457200" rtl="0" eaLnBrk="1" fontAlgn="auto" latinLnBrk="0" hangingPunct="1">
              <a:spcBef>
                <a:spcPts val="0"/>
              </a:spcBef>
              <a:spcAft>
                <a:spcPts val="0"/>
              </a:spcAft>
              <a:buClr>
                <a:srgbClr val="0064AC"/>
              </a:buClr>
              <a:buSzTx/>
              <a:buFontTx/>
              <a:buNone/>
              <a:tabLst/>
              <a:defRPr/>
            </a:pPr>
            <a:endParaRPr lang="fr-FR" sz="1400" b="1"/>
          </a:p>
          <a:p>
            <a:pPr marL="285750" lvl="0" indent="-285750" defTabSz="457200">
              <a:buClr>
                <a:srgbClr val="0064AC"/>
              </a:buClr>
              <a:buFont typeface="Wingdings" pitchFamily="2" charset="2"/>
              <a:buChar char="§"/>
              <a:defRPr/>
            </a:pPr>
            <a:r>
              <a:rPr lang="fr-FR" sz="1400" b="1">
                <a:solidFill>
                  <a:srgbClr val="0064AC"/>
                </a:solidFill>
              </a:rPr>
              <a:t>Mention of the ʺisolation </a:t>
            </a:r>
            <a:r>
              <a:rPr lang="fr-FR" sz="1400" b="1" err="1">
                <a:solidFill>
                  <a:srgbClr val="0064AC"/>
                </a:solidFill>
              </a:rPr>
              <a:t>certificate</a:t>
            </a:r>
            <a:r>
              <a:rPr lang="fr-FR" sz="1400" b="1">
                <a:solidFill>
                  <a:srgbClr val="0064AC"/>
                </a:solidFill>
              </a:rPr>
              <a:t>ʺ:</a:t>
            </a:r>
          </a:p>
          <a:p>
            <a:pPr marL="288000" lvl="0" defTabSz="457200">
              <a:spcBef>
                <a:spcPts val="600"/>
              </a:spcBef>
              <a:buClr>
                <a:srgbClr val="0064AC"/>
              </a:buClr>
              <a:defRPr/>
            </a:pPr>
            <a:r>
              <a:rPr lang="en-US" sz="1400"/>
              <a:t>The </a:t>
            </a:r>
            <a:r>
              <a:rPr lang="en-US" sz="1400" b="1"/>
              <a:t>isolation certificate </a:t>
            </a:r>
            <a:r>
              <a:rPr lang="en-US" sz="1400"/>
              <a:t>is an integral part of the </a:t>
            </a:r>
            <a:r>
              <a:rPr lang="en-US" sz="1400" b="1"/>
              <a:t>isolation file </a:t>
            </a:r>
            <a:r>
              <a:rPr lang="en-US" sz="1400"/>
              <a:t>in the same way as the risk analysis, the isolation diagram and the isolation plan.</a:t>
            </a:r>
            <a:endParaRPr lang="fr-FR" sz="1400"/>
          </a:p>
        </p:txBody>
      </p:sp>
      <p:pic>
        <p:nvPicPr>
          <p:cNvPr id="21" name="Image 15">
            <a:extLst>
              <a:ext uri="{FF2B5EF4-FFF2-40B4-BE49-F238E27FC236}">
                <a16:creationId xmlns:a16="http://schemas.microsoft.com/office/drawing/2014/main" id="{0D76AE67-55D9-47C4-9AD8-921A2AE8B618}"/>
              </a:ext>
            </a:extLst>
          </p:cNvPr>
          <p:cNvPicPr>
            <a:picLocks noChangeAspect="1"/>
          </p:cNvPicPr>
          <p:nvPr/>
        </p:nvPicPr>
        <p:blipFill>
          <a:blip r:embed="rId4"/>
          <a:stretch>
            <a:fillRect/>
          </a:stretch>
        </p:blipFill>
        <p:spPr>
          <a:xfrm>
            <a:off x="8159464" y="3049481"/>
            <a:ext cx="646333" cy="646333"/>
          </a:xfrm>
          <a:prstGeom prst="rect">
            <a:avLst/>
          </a:prstGeom>
        </p:spPr>
      </p:pic>
      <p:pic>
        <p:nvPicPr>
          <p:cNvPr id="23" name="Image 18">
            <a:extLst>
              <a:ext uri="{FF2B5EF4-FFF2-40B4-BE49-F238E27FC236}">
                <a16:creationId xmlns:a16="http://schemas.microsoft.com/office/drawing/2014/main" id="{E90FF51F-3E40-4CEA-BFAF-F95D0418C713}"/>
              </a:ext>
            </a:extLst>
          </p:cNvPr>
          <p:cNvPicPr>
            <a:picLocks noChangeAspect="1"/>
          </p:cNvPicPr>
          <p:nvPr/>
        </p:nvPicPr>
        <p:blipFill>
          <a:blip r:embed="rId5"/>
          <a:stretch>
            <a:fillRect/>
          </a:stretch>
        </p:blipFill>
        <p:spPr>
          <a:xfrm>
            <a:off x="7765390" y="3232581"/>
            <a:ext cx="232914" cy="240677"/>
          </a:xfrm>
          <a:prstGeom prst="rect">
            <a:avLst/>
          </a:prstGeom>
        </p:spPr>
      </p:pic>
      <p:pic>
        <p:nvPicPr>
          <p:cNvPr id="24" name="Image 5">
            <a:extLst>
              <a:ext uri="{FF2B5EF4-FFF2-40B4-BE49-F238E27FC236}">
                <a16:creationId xmlns:a16="http://schemas.microsoft.com/office/drawing/2014/main" id="{4C8333F5-FB06-49B2-8AA0-48EC76B75058}"/>
              </a:ext>
            </a:extLst>
          </p:cNvPr>
          <p:cNvPicPr>
            <a:picLocks noChangeAspect="1"/>
          </p:cNvPicPr>
          <p:nvPr/>
        </p:nvPicPr>
        <p:blipFill>
          <a:blip r:embed="rId6"/>
          <a:stretch>
            <a:fillRect/>
          </a:stretch>
        </p:blipFill>
        <p:spPr>
          <a:xfrm>
            <a:off x="6973224" y="3049312"/>
            <a:ext cx="646331" cy="646331"/>
          </a:xfrm>
          <a:prstGeom prst="rect">
            <a:avLst/>
          </a:prstGeom>
        </p:spPr>
      </p:pic>
      <p:pic>
        <p:nvPicPr>
          <p:cNvPr id="5" name="Image 4">
            <a:extLst>
              <a:ext uri="{FF2B5EF4-FFF2-40B4-BE49-F238E27FC236}">
                <a16:creationId xmlns:a16="http://schemas.microsoft.com/office/drawing/2014/main" id="{4A57CE21-FEBC-4742-B8B3-A3B39B30C559}"/>
              </a:ext>
            </a:extLst>
          </p:cNvPr>
          <p:cNvPicPr>
            <a:picLocks noChangeAspect="1"/>
          </p:cNvPicPr>
          <p:nvPr/>
        </p:nvPicPr>
        <p:blipFill>
          <a:blip r:embed="rId7"/>
          <a:stretch>
            <a:fillRect/>
          </a:stretch>
        </p:blipFill>
        <p:spPr>
          <a:xfrm>
            <a:off x="610632" y="856734"/>
            <a:ext cx="3835399" cy="5379309"/>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pic>
        <p:nvPicPr>
          <p:cNvPr id="10" name="Image 9">
            <a:extLst>
              <a:ext uri="{FF2B5EF4-FFF2-40B4-BE49-F238E27FC236}">
                <a16:creationId xmlns:a16="http://schemas.microsoft.com/office/drawing/2014/main" id="{82D6949F-5242-7180-03F7-6FBE82CF69EE}"/>
              </a:ext>
            </a:extLst>
          </p:cNvPr>
          <p:cNvPicPr>
            <a:picLocks noChangeAspect="1"/>
          </p:cNvPicPr>
          <p:nvPr/>
        </p:nvPicPr>
        <p:blipFill>
          <a:blip r:embed="rId3"/>
          <a:stretch>
            <a:fillRect/>
          </a:stretch>
        </p:blipFill>
        <p:spPr>
          <a:xfrm>
            <a:off x="517621" y="4548938"/>
            <a:ext cx="715042" cy="715042"/>
          </a:xfrm>
          <a:prstGeom prst="rect">
            <a:avLst/>
          </a:prstGeom>
        </p:spPr>
      </p:pic>
      <p:pic>
        <p:nvPicPr>
          <p:cNvPr id="9" name="Image 8">
            <a:extLst>
              <a:ext uri="{FF2B5EF4-FFF2-40B4-BE49-F238E27FC236}">
                <a16:creationId xmlns:a16="http://schemas.microsoft.com/office/drawing/2014/main" id="{E00458F2-B3C1-860A-A395-AB4C83F69B6A}"/>
              </a:ext>
            </a:extLst>
          </p:cNvPr>
          <p:cNvPicPr>
            <a:picLocks noChangeAspect="1"/>
          </p:cNvPicPr>
          <p:nvPr/>
        </p:nvPicPr>
        <p:blipFill>
          <a:blip r:embed="rId4"/>
          <a:stretch>
            <a:fillRect/>
          </a:stretch>
        </p:blipFill>
        <p:spPr>
          <a:xfrm>
            <a:off x="518976" y="3612919"/>
            <a:ext cx="712332" cy="712332"/>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Powered Systems</a:t>
            </a:r>
            <a:br>
              <a:rPr lang="fr-FR">
                <a:solidFill>
                  <a:srgbClr val="354D56"/>
                </a:solidFill>
              </a:rPr>
            </a:br>
            <a:r>
              <a:rPr lang="fr-FR">
                <a:solidFill>
                  <a:srgbClr val="354D56"/>
                </a:solidFill>
              </a:rPr>
              <a:t>incidents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7</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rgbClr val="0064AC"/>
                </a:solidFill>
              </a:rPr>
              <a:t>ACCIDENTS IN THE COMPANY WHERE A REQUIREMENT OF GOLDEN RULE 7 HAS BEEN BREACHED</a:t>
            </a:r>
          </a:p>
        </p:txBody>
      </p:sp>
      <p:sp>
        <p:nvSpPr>
          <p:cNvPr id="48" name="object 2">
            <a:extLst>
              <a:ext uri="{FF2B5EF4-FFF2-40B4-BE49-F238E27FC236}">
                <a16:creationId xmlns:a16="http://schemas.microsoft.com/office/drawing/2014/main" id="{B74CD718-0462-9D4B-BC55-FDBB9450E4DC}"/>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Period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Period 2017-2021</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Fatalities*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3</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Lost time accidents**</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70</a:t>
            </a:r>
            <a:endParaRPr lang="fr-FR" sz="3000" spc="25">
              <a:solidFill>
                <a:srgbClr val="0064AC"/>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(High Potential)**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77</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357793"/>
            <a:ext cx="4728784" cy="230832"/>
          </a:xfrm>
          <a:prstGeom prst="rect">
            <a:avLst/>
          </a:prstGeom>
          <a:noFill/>
        </p:spPr>
        <p:txBody>
          <a:bodyPr wrap="square" lIns="0" tIns="0" rIns="0" bIns="0">
            <a:spAutoFit/>
          </a:bodyPr>
          <a:lstStyle/>
          <a:p>
            <a:r>
              <a:rPr lang="en-US" sz="1500" b="1">
                <a:solidFill>
                  <a:srgbClr val="0064AC"/>
                </a:solidFill>
              </a:rPr>
              <a:t>MAIN RISKS OF POWERED SYSTEMS</a:t>
            </a:r>
          </a:p>
        </p:txBody>
      </p:sp>
      <p:sp>
        <p:nvSpPr>
          <p:cNvPr id="64" name="object 2">
            <a:extLst>
              <a:ext uri="{FF2B5EF4-FFF2-40B4-BE49-F238E27FC236}">
                <a16:creationId xmlns:a16="http://schemas.microsoft.com/office/drawing/2014/main" id="{44146C94-70C2-4247-B22F-731F4BAFAC4C}"/>
              </a:ext>
            </a:extLst>
          </p:cNvPr>
          <p:cNvSpPr txBox="1"/>
          <p:nvPr/>
        </p:nvSpPr>
        <p:spPr>
          <a:xfrm>
            <a:off x="7964638" y="5418453"/>
            <a:ext cx="717644"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Burns</a:t>
            </a:r>
          </a:p>
        </p:txBody>
      </p:sp>
      <p:sp>
        <p:nvSpPr>
          <p:cNvPr id="65" name="object 2">
            <a:extLst>
              <a:ext uri="{FF2B5EF4-FFF2-40B4-BE49-F238E27FC236}">
                <a16:creationId xmlns:a16="http://schemas.microsoft.com/office/drawing/2014/main" id="{9AC54877-748F-0C4C-9AF8-12EFC944ADBC}"/>
              </a:ext>
            </a:extLst>
          </p:cNvPr>
          <p:cNvSpPr txBox="1"/>
          <p:nvPr/>
        </p:nvSpPr>
        <p:spPr>
          <a:xfrm>
            <a:off x="4591466" y="5418453"/>
            <a:ext cx="2188894"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Hydraulic, Pneumatic, Mechanical Projections</a:t>
            </a:r>
          </a:p>
        </p:txBody>
      </p:sp>
      <p:sp>
        <p:nvSpPr>
          <p:cNvPr id="70" name="object 2">
            <a:extLst>
              <a:ext uri="{FF2B5EF4-FFF2-40B4-BE49-F238E27FC236}">
                <a16:creationId xmlns:a16="http://schemas.microsoft.com/office/drawing/2014/main" id="{6000B7D5-2CA8-C04B-B94E-28634D819E0E}"/>
              </a:ext>
            </a:extLst>
          </p:cNvPr>
          <p:cNvSpPr txBox="1"/>
          <p:nvPr/>
        </p:nvSpPr>
        <p:spPr>
          <a:xfrm>
            <a:off x="7947599" y="3577350"/>
            <a:ext cx="2752358"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Entrapment, Pinching, Crushing, Cutting, Shock, Puncture</a:t>
            </a:r>
            <a:endParaRPr lang="fr-FR" sz="1400">
              <a:highlight>
                <a:srgbClr val="FFFF00"/>
              </a:highlight>
            </a:endParaRPr>
          </a:p>
        </p:txBody>
      </p:sp>
      <p:pic>
        <p:nvPicPr>
          <p:cNvPr id="6" name="Image 5">
            <a:extLst>
              <a:ext uri="{FF2B5EF4-FFF2-40B4-BE49-F238E27FC236}">
                <a16:creationId xmlns:a16="http://schemas.microsoft.com/office/drawing/2014/main" id="{20EBA58F-7DCD-53CD-7869-8710A17179A5}"/>
              </a:ext>
            </a:extLst>
          </p:cNvPr>
          <p:cNvPicPr>
            <a:picLocks noChangeAspect="1"/>
          </p:cNvPicPr>
          <p:nvPr/>
        </p:nvPicPr>
        <p:blipFill>
          <a:blip r:embed="rId5"/>
          <a:stretch>
            <a:fillRect/>
          </a:stretch>
        </p:blipFill>
        <p:spPr>
          <a:xfrm>
            <a:off x="517621" y="2701438"/>
            <a:ext cx="715042" cy="715042"/>
          </a:xfrm>
          <a:prstGeom prst="rect">
            <a:avLst/>
          </a:prstGeom>
        </p:spPr>
      </p:pic>
      <p:pic>
        <p:nvPicPr>
          <p:cNvPr id="11" name="Image 10">
            <a:extLst>
              <a:ext uri="{FF2B5EF4-FFF2-40B4-BE49-F238E27FC236}">
                <a16:creationId xmlns:a16="http://schemas.microsoft.com/office/drawing/2014/main" id="{9EBC5BC2-6EE8-C110-D811-021C3CB90960}"/>
              </a:ext>
            </a:extLst>
          </p:cNvPr>
          <p:cNvPicPr>
            <a:picLocks noChangeAspect="1"/>
          </p:cNvPicPr>
          <p:nvPr/>
        </p:nvPicPr>
        <p:blipFill>
          <a:blip r:embed="rId6"/>
          <a:stretch>
            <a:fillRect/>
          </a:stretch>
        </p:blipFill>
        <p:spPr>
          <a:xfrm>
            <a:off x="7955164" y="4548938"/>
            <a:ext cx="717644" cy="717644"/>
          </a:xfrm>
          <a:prstGeom prst="rect">
            <a:avLst/>
          </a:prstGeom>
        </p:spPr>
      </p:pic>
      <p:pic>
        <p:nvPicPr>
          <p:cNvPr id="16" name="Image 15">
            <a:extLst>
              <a:ext uri="{FF2B5EF4-FFF2-40B4-BE49-F238E27FC236}">
                <a16:creationId xmlns:a16="http://schemas.microsoft.com/office/drawing/2014/main" id="{00453874-63FC-8313-475D-3E81B0F284E5}"/>
              </a:ext>
            </a:extLst>
          </p:cNvPr>
          <p:cNvPicPr>
            <a:picLocks noChangeAspect="1"/>
          </p:cNvPicPr>
          <p:nvPr/>
        </p:nvPicPr>
        <p:blipFill>
          <a:blip r:embed="rId7"/>
          <a:stretch>
            <a:fillRect/>
          </a:stretch>
        </p:blipFill>
        <p:spPr>
          <a:xfrm>
            <a:off x="8791925" y="2704266"/>
            <a:ext cx="711181" cy="711181"/>
          </a:xfrm>
          <a:prstGeom prst="rect">
            <a:avLst/>
          </a:prstGeom>
        </p:spPr>
      </p:pic>
      <p:pic>
        <p:nvPicPr>
          <p:cNvPr id="17" name="Image 16">
            <a:extLst>
              <a:ext uri="{FF2B5EF4-FFF2-40B4-BE49-F238E27FC236}">
                <a16:creationId xmlns:a16="http://schemas.microsoft.com/office/drawing/2014/main" id="{9FF01531-8194-D800-EF9C-A15561398509}"/>
              </a:ext>
            </a:extLst>
          </p:cNvPr>
          <p:cNvPicPr>
            <a:picLocks noChangeAspect="1"/>
          </p:cNvPicPr>
          <p:nvPr/>
        </p:nvPicPr>
        <p:blipFill>
          <a:blip r:embed="rId8"/>
          <a:stretch>
            <a:fillRect/>
          </a:stretch>
        </p:blipFill>
        <p:spPr>
          <a:xfrm>
            <a:off x="9636251" y="2702336"/>
            <a:ext cx="715041" cy="715041"/>
          </a:xfrm>
          <a:prstGeom prst="rect">
            <a:avLst/>
          </a:prstGeom>
        </p:spPr>
      </p:pic>
      <p:pic>
        <p:nvPicPr>
          <p:cNvPr id="20" name="Image 19">
            <a:extLst>
              <a:ext uri="{FF2B5EF4-FFF2-40B4-BE49-F238E27FC236}">
                <a16:creationId xmlns:a16="http://schemas.microsoft.com/office/drawing/2014/main" id="{200B656F-3742-1F62-DCE3-57A7B4029620}"/>
              </a:ext>
            </a:extLst>
          </p:cNvPr>
          <p:cNvPicPr>
            <a:picLocks noChangeAspect="1"/>
          </p:cNvPicPr>
          <p:nvPr/>
        </p:nvPicPr>
        <p:blipFill>
          <a:blip r:embed="rId9"/>
          <a:stretch>
            <a:fillRect/>
          </a:stretch>
        </p:blipFill>
        <p:spPr>
          <a:xfrm>
            <a:off x="7947599" y="2704266"/>
            <a:ext cx="711181" cy="711181"/>
          </a:xfrm>
          <a:prstGeom prst="rect">
            <a:avLst/>
          </a:prstGeom>
        </p:spPr>
      </p:pic>
      <p:sp>
        <p:nvSpPr>
          <p:cNvPr id="22" name="object 2">
            <a:extLst>
              <a:ext uri="{FF2B5EF4-FFF2-40B4-BE49-F238E27FC236}">
                <a16:creationId xmlns:a16="http://schemas.microsoft.com/office/drawing/2014/main" id="{C82528DE-3A5D-B378-2BFA-D8C58962CFA1}"/>
              </a:ext>
            </a:extLst>
          </p:cNvPr>
          <p:cNvSpPr txBox="1"/>
          <p:nvPr/>
        </p:nvSpPr>
        <p:spPr>
          <a:xfrm>
            <a:off x="4591466" y="3577350"/>
            <a:ext cx="2829066"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ea typeface="Calibri" panose="020F0502020204030204" pitchFamily="34" charset="0"/>
                <a:cs typeface="Arial"/>
              </a:rPr>
              <a:t>Electrification, Electrocution, Burns, Source of ignition, Blinding by electric flash </a:t>
            </a:r>
          </a:p>
        </p:txBody>
      </p:sp>
      <p:pic>
        <p:nvPicPr>
          <p:cNvPr id="41" name="Image 6">
            <a:extLst>
              <a:ext uri="{FF2B5EF4-FFF2-40B4-BE49-F238E27FC236}">
                <a16:creationId xmlns:a16="http://schemas.microsoft.com/office/drawing/2014/main" id="{AF3301A4-AFA6-4E10-82DB-0D496F8EBCDC}"/>
              </a:ext>
            </a:extLst>
          </p:cNvPr>
          <p:cNvPicPr>
            <a:picLocks noChangeAspect="1"/>
          </p:cNvPicPr>
          <p:nvPr/>
        </p:nvPicPr>
        <p:blipFill>
          <a:blip r:embed="rId10"/>
          <a:stretch>
            <a:fillRect/>
          </a:stretch>
        </p:blipFill>
        <p:spPr>
          <a:xfrm>
            <a:off x="4591531" y="2706118"/>
            <a:ext cx="707477" cy="707477"/>
          </a:xfrm>
          <a:prstGeom prst="rect">
            <a:avLst/>
          </a:prstGeom>
        </p:spPr>
      </p:pic>
      <p:pic>
        <p:nvPicPr>
          <p:cNvPr id="42" name="Image 12">
            <a:extLst>
              <a:ext uri="{FF2B5EF4-FFF2-40B4-BE49-F238E27FC236}">
                <a16:creationId xmlns:a16="http://schemas.microsoft.com/office/drawing/2014/main" id="{D71CA05F-BB18-4212-A627-1AA10791F308}"/>
              </a:ext>
            </a:extLst>
          </p:cNvPr>
          <p:cNvPicPr>
            <a:picLocks noChangeAspect="1"/>
          </p:cNvPicPr>
          <p:nvPr/>
        </p:nvPicPr>
        <p:blipFill>
          <a:blip r:embed="rId11"/>
          <a:stretch>
            <a:fillRect/>
          </a:stretch>
        </p:blipFill>
        <p:spPr>
          <a:xfrm>
            <a:off x="5379589" y="2706789"/>
            <a:ext cx="707477" cy="707477"/>
          </a:xfrm>
          <a:prstGeom prst="rect">
            <a:avLst/>
          </a:prstGeom>
        </p:spPr>
      </p:pic>
      <p:pic>
        <p:nvPicPr>
          <p:cNvPr id="29" name="Image 28">
            <a:extLst>
              <a:ext uri="{FF2B5EF4-FFF2-40B4-BE49-F238E27FC236}">
                <a16:creationId xmlns:a16="http://schemas.microsoft.com/office/drawing/2014/main" id="{FCA6BC8D-312D-5E47-987E-109AC4F8373F}"/>
              </a:ext>
            </a:extLst>
          </p:cNvPr>
          <p:cNvPicPr>
            <a:picLocks noChangeAspect="1"/>
          </p:cNvPicPr>
          <p:nvPr/>
        </p:nvPicPr>
        <p:blipFill>
          <a:blip r:embed="rId12"/>
          <a:stretch>
            <a:fillRect/>
          </a:stretch>
        </p:blipFill>
        <p:spPr>
          <a:xfrm>
            <a:off x="4593655" y="4562763"/>
            <a:ext cx="714572" cy="714572"/>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7</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sp>
        <p:nvSpPr>
          <p:cNvPr id="6" name="ZoneTexte 5">
            <a:extLst>
              <a:ext uri="{FF2B5EF4-FFF2-40B4-BE49-F238E27FC236}">
                <a16:creationId xmlns:a16="http://schemas.microsoft.com/office/drawing/2014/main" id="{415F6E24-F65F-4361-BDF0-16A2F7EC5D0F}"/>
              </a:ext>
            </a:extLst>
          </p:cNvPr>
          <p:cNvSpPr txBox="1"/>
          <p:nvPr/>
        </p:nvSpPr>
        <p:spPr>
          <a:xfrm>
            <a:off x="603988" y="5668729"/>
            <a:ext cx="9720001" cy="338554"/>
          </a:xfrm>
          <a:prstGeom prst="rect">
            <a:avLst/>
          </a:prstGeom>
          <a:noFill/>
        </p:spPr>
        <p:txBody>
          <a:bodyPr wrap="square" lIns="0" tIns="0" rIns="0" bIns="0" rtlCol="0">
            <a:spAutoFit/>
          </a:bodyPr>
          <a:lstStyle/>
          <a:p>
            <a:r>
              <a:rPr lang="en-US" sz="1100"/>
              <a:t>The descriptions of the circumstances and consequences have been simplified for a better understanding.</a:t>
            </a:r>
          </a:p>
          <a:p>
            <a:r>
              <a:rPr lang="en-US" sz="1100"/>
              <a:t>A link to each REX/Good practice is available for more information</a:t>
            </a:r>
            <a:r>
              <a:rPr lang="fr-FR" sz="1100"/>
              <a:t>.</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of requirements</a:t>
            </a:r>
          </a:p>
        </p:txBody>
      </p:sp>
      <p:graphicFrame>
        <p:nvGraphicFramePr>
          <p:cNvPr id="2" name="Tableau 13">
            <a:extLst>
              <a:ext uri="{FF2B5EF4-FFF2-40B4-BE49-F238E27FC236}">
                <a16:creationId xmlns:a16="http://schemas.microsoft.com/office/drawing/2014/main" id="{699D5D55-38AD-8B1D-AFE5-CF55FD3FD30E}"/>
              </a:ext>
            </a:extLst>
          </p:cNvPr>
          <p:cNvGraphicFramePr>
            <a:graphicFrameLocks noGrp="1"/>
          </p:cNvGraphicFramePr>
          <p:nvPr>
            <p:extLst>
              <p:ext uri="{D42A27DB-BD31-4B8C-83A1-F6EECF244321}">
                <p14:modId xmlns:p14="http://schemas.microsoft.com/office/powerpoint/2010/main" val="674448277"/>
              </p:ext>
            </p:extLst>
          </p:nvPr>
        </p:nvGraphicFramePr>
        <p:xfrm>
          <a:off x="603988" y="1019994"/>
          <a:ext cx="9362974" cy="4443399"/>
        </p:xfrm>
        <a:graphic>
          <a:graphicData uri="http://schemas.openxmlformats.org/drawingml/2006/table">
            <a:tbl>
              <a:tblPr firstRow="1" bandRow="1">
                <a:tableStyleId>{D27102A9-8310-4765-A935-A1911B00CA55}</a:tableStyleId>
              </a:tblPr>
              <a:tblGrid>
                <a:gridCol w="3913523">
                  <a:extLst>
                    <a:ext uri="{9D8B030D-6E8A-4147-A177-3AD203B41FA5}">
                      <a16:colId xmlns:a16="http://schemas.microsoft.com/office/drawing/2014/main" val="2770995818"/>
                    </a:ext>
                  </a:extLst>
                </a:gridCol>
                <a:gridCol w="4595922">
                  <a:extLst>
                    <a:ext uri="{9D8B030D-6E8A-4147-A177-3AD203B41FA5}">
                      <a16:colId xmlns:a16="http://schemas.microsoft.com/office/drawing/2014/main" val="2322655508"/>
                    </a:ext>
                  </a:extLst>
                </a:gridCol>
                <a:gridCol w="853529">
                  <a:extLst>
                    <a:ext uri="{9D8B030D-6E8A-4147-A177-3AD203B41FA5}">
                      <a16:colId xmlns:a16="http://schemas.microsoft.com/office/drawing/2014/main" val="2620056346"/>
                    </a:ext>
                  </a:extLst>
                </a:gridCol>
              </a:tblGrid>
              <a:tr h="505283">
                <a:tc>
                  <a:txBody>
                    <a:bodyPr/>
                    <a:lstStyle/>
                    <a:p>
                      <a:pPr algn="ctr"/>
                      <a:r>
                        <a:rPr lang="fr-FR" sz="1400">
                          <a:solidFill>
                            <a:schemeClr val="bg1"/>
                          </a:solidFill>
                        </a:rPr>
                        <a:t>REQUIREMENT</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algn="ctr"/>
                      <a:r>
                        <a:rPr lang="fr-FR" sz="1400">
                          <a:solidFill>
                            <a:schemeClr val="bg1"/>
                          </a:solidFill>
                        </a:rPr>
                        <a:t>EVENT </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algn="ctr"/>
                      <a:r>
                        <a:rPr lang="fr-FR" sz="1400">
                          <a:solidFill>
                            <a:schemeClr val="bg1"/>
                          </a:solidFill>
                        </a:rPr>
                        <a:t>SLIDE </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extLst>
                  <a:ext uri="{0D108BD9-81ED-4DB2-BD59-A6C34878D82A}">
                    <a16:rowId xmlns:a16="http://schemas.microsoft.com/office/drawing/2014/main" val="4129790407"/>
                  </a:ext>
                </a:extLst>
              </a:tr>
              <a:tr h="541858">
                <a:tc>
                  <a:txBody>
                    <a:bodyPr/>
                    <a:lstStyle/>
                    <a:p>
                      <a:pPr marL="228600" indent="-228600">
                        <a:buAutoNum type="arabicPeriod"/>
                      </a:pPr>
                      <a:r>
                        <a:rPr lang="en-US" sz="1100" b="1"/>
                        <a:t>I have a permit to work and a powered system isolation certificate.</a:t>
                      </a:r>
                      <a:endParaRPr lang="fr-FR" sz="1100" b="1"/>
                    </a:p>
                  </a:txBody>
                  <a:tcPr anchor="ctr">
                    <a:lnT w="12700" cap="flat" cmpd="sng" algn="ctr">
                      <a:solidFill>
                        <a:srgbClr val="006CB7"/>
                      </a:solidFill>
                      <a:prstDash val="solid"/>
                      <a:round/>
                      <a:headEnd type="none" w="med" len="med"/>
                      <a:tailEnd type="none" w="med" len="med"/>
                    </a:lnT>
                    <a:solidFill>
                      <a:srgbClr val="0064AC">
                        <a:alpha val="10000"/>
                      </a:srgbClr>
                    </a:solidFill>
                  </a:tcPr>
                </a:tc>
                <a:tc>
                  <a:txBody>
                    <a:bodyPr/>
                    <a:lstStyle/>
                    <a:p>
                      <a:r>
                        <a:rPr lang="en-US" sz="1200" cap="all" baseline="0"/>
                        <a:t>Electric shock while working on a metering cabinet</a:t>
                      </a:r>
                      <a:endParaRPr lang="fr-FR" sz="1200" cap="all" baseline="0"/>
                    </a:p>
                  </a:txBody>
                  <a:tcPr anchor="ctr">
                    <a:lnT w="12700" cap="flat" cmpd="sng" algn="ctr">
                      <a:solidFill>
                        <a:srgbClr val="006CB7"/>
                      </a:solidFill>
                      <a:prstDash val="solid"/>
                      <a:round/>
                      <a:headEnd type="none" w="med" len="med"/>
                      <a:tailEnd type="none" w="med" len="med"/>
                    </a:lnT>
                    <a:solidFill>
                      <a:srgbClr val="0064AC">
                        <a:alpha val="10000"/>
                      </a:srgbClr>
                    </a:solidFill>
                  </a:tcPr>
                </a:tc>
                <a:tc>
                  <a:txBody>
                    <a:bodyPr/>
                    <a:lstStyle/>
                    <a:p>
                      <a:pPr algn="ctr"/>
                      <a:r>
                        <a:rPr lang="fr-FR" sz="1200" b="1">
                          <a:solidFill>
                            <a:srgbClr val="0064AC"/>
                          </a:solidFill>
                        </a:rPr>
                        <a:t>N°9</a:t>
                      </a:r>
                    </a:p>
                  </a:txBody>
                  <a:tcPr anchor="ctr">
                    <a:lnT w="12700" cap="flat" cmpd="sng" algn="ctr">
                      <a:solidFill>
                        <a:srgbClr val="006CB7"/>
                      </a:solidFill>
                      <a:prstDash val="solid"/>
                      <a:round/>
                      <a:headEnd type="none" w="med" len="med"/>
                      <a:tailEnd type="none" w="med" len="med"/>
                    </a:lnT>
                    <a:solidFill>
                      <a:srgbClr val="0064AC">
                        <a:alpha val="10000"/>
                      </a:srgbClr>
                    </a:solidFill>
                  </a:tcPr>
                </a:tc>
                <a:extLst>
                  <a:ext uri="{0D108BD9-81ED-4DB2-BD59-A6C34878D82A}">
                    <a16:rowId xmlns:a16="http://schemas.microsoft.com/office/drawing/2014/main" val="2724336661"/>
                  </a:ext>
                </a:extLst>
              </a:tr>
              <a:tr h="540975">
                <a:tc>
                  <a:txBody>
                    <a:bodyPr/>
                    <a:lstStyle/>
                    <a:p>
                      <a:r>
                        <a:rPr lang="fr-FR" sz="1100" b="1"/>
                        <a:t>2. </a:t>
                      </a:r>
                      <a:r>
                        <a:rPr lang="en-US" sz="1100" b="1"/>
                        <a:t>I have identified all energy and fluid sources.</a:t>
                      </a:r>
                      <a:endParaRPr lang="fr-FR" sz="1100" b="1"/>
                    </a:p>
                  </a:txBody>
                  <a:tcPr anchor="ctr"/>
                </a:tc>
                <a:tc>
                  <a:txBody>
                    <a:bodyPr/>
                    <a:lstStyle/>
                    <a:p>
                      <a:r>
                        <a:rPr lang="en-US" sz="1200" kern="1200" cap="all" baseline="0">
                          <a:solidFill>
                            <a:schemeClr val="tx1"/>
                          </a:solidFill>
                          <a:latin typeface="+mn-lt"/>
                          <a:ea typeface="+mn-ea"/>
                          <a:cs typeface="+mn-cs"/>
                        </a:rPr>
                        <a:t>Arc-flash burns during maintenance of a photovoltaic inverter</a:t>
                      </a:r>
                      <a:endParaRPr lang="fr-FR" sz="1200" kern="1200" cap="all" baseline="0">
                        <a:solidFill>
                          <a:schemeClr val="tx1"/>
                        </a:solidFill>
                        <a:latin typeface="+mn-lt"/>
                        <a:ea typeface="+mn-ea"/>
                        <a:cs typeface="+mn-cs"/>
                      </a:endParaRPr>
                    </a:p>
                  </a:txBody>
                  <a:tcPr anchor="ctr"/>
                </a:tc>
                <a:tc>
                  <a:txBody>
                    <a:bodyPr/>
                    <a:lstStyle/>
                    <a:p>
                      <a:pPr algn="ctr"/>
                      <a:r>
                        <a:rPr kumimoji="0" lang="fr-FR" sz="1200" b="1" u="none" strike="noStrike" kern="1200" cap="none" spc="0" normalizeH="0" baseline="0" noProof="0">
                          <a:ln>
                            <a:noFill/>
                          </a:ln>
                          <a:solidFill>
                            <a:srgbClr val="0064AC"/>
                          </a:solidFill>
                          <a:effectLst/>
                          <a:uLnTx/>
                          <a:uFillTx/>
                        </a:rPr>
                        <a:t>N°10</a:t>
                      </a:r>
                      <a:endParaRPr lang="fr-FR" sz="1200" b="1">
                        <a:solidFill>
                          <a:srgbClr val="0064AC"/>
                        </a:solidFill>
                      </a:endParaRPr>
                    </a:p>
                  </a:txBody>
                  <a:tcPr anchor="ctr"/>
                </a:tc>
                <a:extLst>
                  <a:ext uri="{0D108BD9-81ED-4DB2-BD59-A6C34878D82A}">
                    <a16:rowId xmlns:a16="http://schemas.microsoft.com/office/drawing/2014/main" val="3831168532"/>
                  </a:ext>
                </a:extLst>
              </a:tr>
              <a:tr h="562479">
                <a:tc>
                  <a:txBody>
                    <a:bodyPr/>
                    <a:lstStyle/>
                    <a:p>
                      <a:r>
                        <a:rPr lang="fr-FR" sz="1100" b="1"/>
                        <a:t>3. </a:t>
                      </a:r>
                      <a:r>
                        <a:rPr lang="en-US" sz="1100" b="1"/>
                        <a:t>I respect the isolation plan.</a:t>
                      </a:r>
                      <a:endParaRPr lang="fr-FR" sz="1100" b="1"/>
                    </a:p>
                  </a:txBody>
                  <a:tcPr anchor="ctr">
                    <a:solidFill>
                      <a:srgbClr val="0064AC">
                        <a:alpha val="10000"/>
                      </a:srgbClr>
                    </a:solidFill>
                  </a:tcPr>
                </a:tc>
                <a:tc>
                  <a:txBody>
                    <a:bodyPr/>
                    <a:lstStyle/>
                    <a:p>
                      <a:r>
                        <a:rPr lang="en-US" sz="1200"/>
                        <a:t>H2S LEAK DURING BLINDING/ISOLATION OPERATION</a:t>
                      </a:r>
                      <a:endParaRPr lang="fr-FR" sz="1200"/>
                    </a:p>
                  </a:txBody>
                  <a:tcPr anchor="ctr">
                    <a:solidFill>
                      <a:srgbClr val="0064AC">
                        <a:alpha val="10000"/>
                      </a:srgbClr>
                    </a:solidFill>
                  </a:tcPr>
                </a:tc>
                <a:tc>
                  <a:txBody>
                    <a:bodyPr/>
                    <a:lstStyle/>
                    <a:p>
                      <a:pPr algn="ctr"/>
                      <a:r>
                        <a:rPr kumimoji="0" lang="fr-FR" sz="1200" b="1" u="none" strike="noStrike" kern="1200" cap="none" spc="0" normalizeH="0" baseline="0" noProof="0">
                          <a:ln>
                            <a:noFill/>
                          </a:ln>
                          <a:solidFill>
                            <a:srgbClr val="0064AC"/>
                          </a:solidFill>
                          <a:effectLst/>
                          <a:uLnTx/>
                          <a:uFillTx/>
                        </a:rPr>
                        <a:t>N°11</a:t>
                      </a:r>
                      <a:endParaRPr lang="fr-FR" sz="1200" b="1">
                        <a:solidFill>
                          <a:srgbClr val="0064AC"/>
                        </a:solidFill>
                      </a:endParaRPr>
                    </a:p>
                  </a:txBody>
                  <a:tcPr anchor="ctr">
                    <a:solidFill>
                      <a:srgbClr val="0064AC">
                        <a:alpha val="10000"/>
                      </a:srgbClr>
                    </a:solidFill>
                  </a:tcPr>
                </a:tc>
                <a:extLst>
                  <a:ext uri="{0D108BD9-81ED-4DB2-BD59-A6C34878D82A}">
                    <a16:rowId xmlns:a16="http://schemas.microsoft.com/office/drawing/2014/main" val="3198403165"/>
                  </a:ext>
                </a:extLst>
              </a:tr>
              <a:tr h="631983">
                <a:tc>
                  <a:txBody>
                    <a:bodyPr/>
                    <a:lstStyle/>
                    <a:p>
                      <a:r>
                        <a:rPr lang="fr-FR" sz="1100" b="1"/>
                        <a:t>4. </a:t>
                      </a:r>
                      <a:r>
                        <a:rPr lang="en-US" sz="1100" b="1"/>
                        <a:t>I confirm that energy and fluid sources have been isolated, locked, and tagged.</a:t>
                      </a:r>
                      <a:endParaRPr lang="fr-FR" sz="1100" b="1"/>
                    </a:p>
                  </a:txBody>
                  <a:tcPr anchor="ctr"/>
                </a:tc>
                <a:tc>
                  <a:txBody>
                    <a:bodyPr/>
                    <a:lstStyle/>
                    <a:p>
                      <a:r>
                        <a:rPr lang="en-US" sz="1200" kern="1200" noProof="0">
                          <a:solidFill>
                            <a:schemeClr val="tx1"/>
                          </a:solidFill>
                          <a:latin typeface="+mn-lt"/>
                          <a:ea typeface="+mn-ea"/>
                          <a:cs typeface="+mn-cs"/>
                        </a:rPr>
                        <a:t>A FINGERTIP TORN OFF WHEN REPLACING A BELT</a:t>
                      </a:r>
                      <a:endParaRPr lang="fr-FR" sz="1200" kern="1200" noProof="0">
                        <a:solidFill>
                          <a:schemeClr val="tx1"/>
                        </a:solidFill>
                        <a:latin typeface="+mn-lt"/>
                        <a:ea typeface="+mn-ea"/>
                        <a:cs typeface="+mn-cs"/>
                      </a:endParaRPr>
                    </a:p>
                  </a:txBody>
                  <a:tcPr anchor="ctr"/>
                </a:tc>
                <a:tc>
                  <a:txBody>
                    <a:bodyPr/>
                    <a:lstStyle/>
                    <a:p>
                      <a:pPr algn="ctr"/>
                      <a:r>
                        <a:rPr kumimoji="0" lang="fr-FR" sz="1200" b="1" u="none" strike="noStrike" kern="1200" cap="none" spc="0" normalizeH="0" baseline="0" noProof="0">
                          <a:ln>
                            <a:noFill/>
                          </a:ln>
                          <a:solidFill>
                            <a:srgbClr val="0064AC"/>
                          </a:solidFill>
                          <a:effectLst/>
                          <a:uLnTx/>
                          <a:uFillTx/>
                        </a:rPr>
                        <a:t>N°12</a:t>
                      </a:r>
                      <a:endParaRPr lang="fr-FR" sz="1200" b="1">
                        <a:solidFill>
                          <a:srgbClr val="0064AC"/>
                        </a:solidFill>
                      </a:endParaRPr>
                    </a:p>
                  </a:txBody>
                  <a:tcPr anchor="ctr"/>
                </a:tc>
                <a:extLst>
                  <a:ext uri="{0D108BD9-81ED-4DB2-BD59-A6C34878D82A}">
                    <a16:rowId xmlns:a16="http://schemas.microsoft.com/office/drawing/2014/main" val="709390887"/>
                  </a:ext>
                </a:extLst>
              </a:tr>
              <a:tr h="540975">
                <a:tc>
                  <a:txBody>
                    <a:bodyPr/>
                    <a:lstStyle/>
                    <a:p>
                      <a:r>
                        <a:rPr lang="fr-FR" sz="1100" b="1"/>
                        <a:t>5. </a:t>
                      </a:r>
                      <a:r>
                        <a:rPr lang="en-US" sz="1100" b="1"/>
                        <a:t>I ensure that there is no energy and fluid supply.</a:t>
                      </a:r>
                      <a:endParaRPr lang="fr-FR" sz="1100" b="1"/>
                    </a:p>
                  </a:txBody>
                  <a:tcPr anchor="ctr">
                    <a:solidFill>
                      <a:srgbClr val="0064AC">
                        <a:alpha val="10000"/>
                      </a:srgbClr>
                    </a:solidFill>
                  </a:tcPr>
                </a:tc>
                <a:tc>
                  <a:txBody>
                    <a:bodyPr/>
                    <a:lstStyle/>
                    <a:p>
                      <a:pPr lvl="0" algn="l">
                        <a:lnSpc>
                          <a:spcPct val="100000"/>
                        </a:lnSpc>
                        <a:spcBef>
                          <a:spcPts val="0"/>
                        </a:spcBef>
                        <a:spcAft>
                          <a:spcPts val="0"/>
                        </a:spcAft>
                        <a:buNone/>
                      </a:pPr>
                      <a:r>
                        <a:rPr lang="en-US" sz="1200" b="0" i="0" u="none" strike="noStrike" cap="all" noProof="0"/>
                        <a:t>ELECTROCUTION WHEN PREPARING A TRANSFORMER FOR MAINTENANCE </a:t>
                      </a:r>
                      <a:endParaRPr lang="fr-FR" sz="1200" b="0" i="0" u="none" strike="sngStrike" noProof="0">
                        <a:solidFill>
                          <a:schemeClr val="tx1">
                            <a:lumMod val="75000"/>
                          </a:schemeClr>
                        </a:solidFill>
                        <a:latin typeface="Arial"/>
                      </a:endParaRPr>
                    </a:p>
                  </a:txBody>
                  <a:tcPr anchor="ctr">
                    <a:lnB>
                      <a:noFill/>
                    </a:lnB>
                    <a:solidFill>
                      <a:srgbClr val="0064AC">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N°13</a:t>
                      </a:r>
                    </a:p>
                  </a:txBody>
                  <a:tcPr anchor="ctr">
                    <a:solidFill>
                      <a:srgbClr val="0064AC">
                        <a:alpha val="10000"/>
                      </a:srgbClr>
                    </a:solidFill>
                  </a:tcPr>
                </a:tc>
                <a:extLst>
                  <a:ext uri="{0D108BD9-81ED-4DB2-BD59-A6C34878D82A}">
                    <a16:rowId xmlns:a16="http://schemas.microsoft.com/office/drawing/2014/main" val="3246413396"/>
                  </a:ext>
                </a:extLst>
              </a:tr>
              <a:tr h="540975">
                <a:tc>
                  <a:txBody>
                    <a:bodyPr/>
                    <a:lstStyle/>
                    <a:p>
                      <a:r>
                        <a:rPr lang="fr-FR" sz="1100" b="1"/>
                        <a:t>6. </a:t>
                      </a:r>
                      <a:r>
                        <a:rPr lang="en-US" sz="1100" b="1"/>
                        <a:t>I ensure that there is no residual or accumulated energy and fluid.</a:t>
                      </a:r>
                      <a:endParaRPr lang="fr-FR" sz="1100" b="1"/>
                    </a:p>
                  </a:txBody>
                  <a:tcPr anchor="ctr">
                    <a:lnR>
                      <a:noFill/>
                    </a:lnR>
                    <a:lnB>
                      <a:noFill/>
                    </a:lnB>
                  </a:tcPr>
                </a:tc>
                <a:tc>
                  <a:txBody>
                    <a:bodyPr/>
                    <a:lstStyle/>
                    <a:p>
                      <a:pPr lvl="0">
                        <a:buNone/>
                      </a:pPr>
                      <a:r>
                        <a:rPr lang="en-US" sz="1200" b="0" i="0" u="none" strike="noStrike" noProof="0">
                          <a:solidFill>
                            <a:schemeClr val="tx1">
                              <a:lumMod val="75000"/>
                            </a:schemeClr>
                          </a:solidFill>
                          <a:latin typeface="+mn-lt"/>
                        </a:rPr>
                        <a:t>WORKER BURNED DURING PIPE INSTALLATION WORK</a:t>
                      </a:r>
                      <a:endParaRPr lang="fr-FR" sz="1200" b="0" i="0" u="none" strike="noStrike" noProof="0">
                        <a:solidFill>
                          <a:schemeClr val="tx1">
                            <a:lumMod val="75000"/>
                          </a:schemeClr>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N°14</a:t>
                      </a:r>
                    </a:p>
                  </a:txBody>
                  <a:tcPr anchor="ctr">
                    <a:lnL>
                      <a:noFill/>
                    </a:lnL>
                    <a:lnB>
                      <a:noFill/>
                    </a:lnB>
                  </a:tcPr>
                </a:tc>
                <a:extLst>
                  <a:ext uri="{0D108BD9-81ED-4DB2-BD59-A6C34878D82A}">
                    <a16:rowId xmlns:a16="http://schemas.microsoft.com/office/drawing/2014/main" val="157094689"/>
                  </a:ext>
                </a:extLst>
              </a:tr>
              <a:tr h="578871">
                <a:tc>
                  <a:txBody>
                    <a:bodyPr/>
                    <a:lstStyle/>
                    <a:p>
                      <a:r>
                        <a:rPr lang="fr-FR" sz="1100" b="1"/>
                        <a:t>7. </a:t>
                      </a:r>
                      <a:r>
                        <a:rPr lang="en-US" sz="1100" b="1"/>
                        <a:t>I ensure that the work is completed and check the removal of isolation before starting up.</a:t>
                      </a:r>
                      <a:endParaRPr lang="fr-FR" sz="1100" b="1"/>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tc>
                  <a:txBody>
                    <a:bodyPr/>
                    <a:lstStyle/>
                    <a:p>
                      <a:pPr lvl="0">
                        <a:buNone/>
                      </a:pPr>
                      <a:r>
                        <a:rPr lang="en-US" sz="1200" b="0" i="0" u="none" strike="noStrike" noProof="0">
                          <a:solidFill>
                            <a:schemeClr val="tx1">
                              <a:lumMod val="75000"/>
                            </a:schemeClr>
                          </a:solidFill>
                          <a:latin typeface="+mn-lt"/>
                        </a:rPr>
                        <a:t>ELECTRICAL RECONNECTION OF EQUIPMENT STILL IN THE PROCESS OF BEING WORKED ON</a:t>
                      </a:r>
                      <a:endParaRPr lang="fr-FR" sz="1200" b="0" i="0" u="none" strike="noStrike" noProof="0">
                        <a:solidFill>
                          <a:schemeClr val="tx1">
                            <a:lumMod val="75000"/>
                          </a:schemeClr>
                        </a:solidFill>
                        <a:latin typeface="+mn-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extLst>
                  <a:ext uri="{0D108BD9-81ED-4DB2-BD59-A6C34878D82A}">
                    <a16:rowId xmlns:a16="http://schemas.microsoft.com/office/drawing/2014/main" val="4093899074"/>
                  </a:ext>
                </a:extLst>
              </a:tr>
            </a:tbl>
          </a:graphicData>
        </a:graphic>
      </p:graphicFrame>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 coins arrondis 26">
            <a:extLst>
              <a:ext uri="{FF2B5EF4-FFF2-40B4-BE49-F238E27FC236}">
                <a16:creationId xmlns:a16="http://schemas.microsoft.com/office/drawing/2014/main" id="{8E9776E6-58FF-E315-33E3-D64B9785E539}"/>
              </a:ext>
            </a:extLst>
          </p:cNvPr>
          <p:cNvSpPr/>
          <p:nvPr/>
        </p:nvSpPr>
        <p:spPr>
          <a:xfrm>
            <a:off x="7849897" y="1942796"/>
            <a:ext cx="3809820" cy="2453758"/>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E51B8925-E160-8066-F4E9-BD5A9BC73214}"/>
              </a:ext>
            </a:extLst>
          </p:cNvPr>
          <p:cNvPicPr>
            <a:picLocks noChangeAspect="1"/>
          </p:cNvPicPr>
          <p:nvPr/>
        </p:nvPicPr>
        <p:blipFill>
          <a:blip r:embed="rId3"/>
          <a:stretch>
            <a:fillRect/>
          </a:stretch>
        </p:blipFill>
        <p:spPr>
          <a:xfrm>
            <a:off x="8091198" y="2136320"/>
            <a:ext cx="396454" cy="41977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7</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1. </a:t>
            </a:r>
            <a:r>
              <a:rPr lang="en-US" sz="1800" b="1"/>
              <a:t>I have </a:t>
            </a:r>
            <a:r>
              <a:rPr lang="en-US" sz="1800"/>
              <a:t>a permit to work and a powered system isolation certificate.</a:t>
            </a:r>
            <a:endParaRPr lang="fr-FR" sz="1800"/>
          </a:p>
          <a:p>
            <a:pPr marL="0" indent="0">
              <a:buNone/>
            </a:pPr>
            <a:endParaRPr lang="fr-FR" sz="180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4"/>
          <a:stretch>
            <a:fillRect/>
          </a:stretch>
        </p:blipFill>
        <p:spPr>
          <a:xfrm>
            <a:off x="472947" y="333018"/>
            <a:ext cx="396629" cy="396629"/>
          </a:xfrm>
          <a:prstGeom prst="rect">
            <a:avLst/>
          </a:prstGeom>
        </p:spPr>
      </p:pic>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9"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cap="all" baseline="0"/>
              <a:t>Electric shock while working on a metering cabinet</a:t>
            </a:r>
            <a:endParaRPr lang="fr-FR" sz="1600" b="1" cap="all" baseline="0"/>
          </a:p>
          <a:p>
            <a:pPr marL="0" indent="0">
              <a:buNone/>
            </a:pPr>
            <a:endParaRPr lang="fr-FR" sz="1600" b="1">
              <a:solidFill>
                <a:srgbClr val="354D56"/>
              </a:solidFill>
            </a:endParaRPr>
          </a:p>
        </p:txBody>
      </p:sp>
      <p:sp>
        <p:nvSpPr>
          <p:cNvPr id="28" name="ZoneTexte 27">
            <a:extLst>
              <a:ext uri="{FF2B5EF4-FFF2-40B4-BE49-F238E27FC236}">
                <a16:creationId xmlns:a16="http://schemas.microsoft.com/office/drawing/2014/main" id="{79B601EF-8B14-574A-0D64-9E328AA0BF03}"/>
              </a:ext>
            </a:extLst>
          </p:cNvPr>
          <p:cNvSpPr txBox="1"/>
          <p:nvPr/>
        </p:nvSpPr>
        <p:spPr>
          <a:xfrm>
            <a:off x="469879" y="1844856"/>
            <a:ext cx="3397116" cy="3924151"/>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CIRCUMSTANCES – FACTS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spc="-20"/>
              <a:t>On a construction site of a solar farm, two tasks were to be carried out: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en-US" sz="1200" spc="-20"/>
              <a:t>Task A: work on a 480V transformer.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en-US" sz="1200" spc="-20"/>
              <a:t>Task B: Modification of the low voltage wiring, 120V, in a 13.2 kV meter.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spc="-20"/>
              <a:t>The operator, informed only of task A, proceeded to de-</a:t>
            </a:r>
            <a:r>
              <a:rPr lang="en-US" sz="1200" spc="-20" err="1"/>
              <a:t>energise</a:t>
            </a:r>
            <a:r>
              <a:rPr lang="en-US" sz="1200" spc="-20"/>
              <a:t> the system to carry out task A, without involving the team. He then informed the workers, by a hand signal, that the de-</a:t>
            </a:r>
            <a:r>
              <a:rPr lang="en-US" sz="1200" spc="-20" err="1"/>
              <a:t>energisation</a:t>
            </a:r>
            <a:r>
              <a:rPr lang="en-US" sz="1200" spc="-20"/>
              <a:t> had been carried out.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spc="-20"/>
              <a:t>The workers started work without carrying out the zero voltage check and without wearing the appropriate PPE.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en-US" sz="1200" spc="-20"/>
              <a:t>Task A was successfully completed, but while performing task B on the 13 kV meter that remained </a:t>
            </a:r>
            <a:r>
              <a:rPr lang="en-US" sz="1200" spc="-20" err="1"/>
              <a:t>energised</a:t>
            </a:r>
            <a:r>
              <a:rPr lang="en-US" sz="1200" spc="-20"/>
              <a:t>, one of the workers received an electric shock.</a:t>
            </a:r>
            <a:endParaRPr lang="fr-FR" sz="1200" spc="-20"/>
          </a:p>
        </p:txBody>
      </p:sp>
      <p:sp>
        <p:nvSpPr>
          <p:cNvPr id="29" name="ZoneTexte 28">
            <a:extLst>
              <a:ext uri="{FF2B5EF4-FFF2-40B4-BE49-F238E27FC236}">
                <a16:creationId xmlns:a16="http://schemas.microsoft.com/office/drawing/2014/main" id="{CA71DA86-B01D-320B-14D7-D43B2D50FF40}"/>
              </a:ext>
            </a:extLst>
          </p:cNvPr>
          <p:cNvSpPr txBox="1"/>
          <p:nvPr/>
        </p:nvSpPr>
        <p:spPr>
          <a:xfrm>
            <a:off x="4460458" y="1839884"/>
            <a:ext cx="2388727" cy="584775"/>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CONSEQUENCES</a:t>
            </a:r>
          </a:p>
          <a:p>
            <a:pPr marL="252000" indent="-252000">
              <a:buClr>
                <a:srgbClr val="0064AC"/>
              </a:buClr>
              <a:buFont typeface="Wingdings" pitchFamily="2" charset="2"/>
              <a:buChar char="§"/>
            </a:pPr>
            <a:r>
              <a:rPr lang="fr-FR" sz="1200"/>
              <a:t>Second and third degree burns.</a:t>
            </a:r>
          </a:p>
        </p:txBody>
      </p:sp>
      <p:sp>
        <p:nvSpPr>
          <p:cNvPr id="30" name="ZoneTexte 29">
            <a:extLst>
              <a:ext uri="{FF2B5EF4-FFF2-40B4-BE49-F238E27FC236}">
                <a16:creationId xmlns:a16="http://schemas.microsoft.com/office/drawing/2014/main" id="{65FC81A3-0806-2923-AB76-B71363945D84}"/>
              </a:ext>
            </a:extLst>
          </p:cNvPr>
          <p:cNvSpPr txBox="1"/>
          <p:nvPr/>
        </p:nvSpPr>
        <p:spPr>
          <a:xfrm>
            <a:off x="4460459" y="3013757"/>
            <a:ext cx="2792744" cy="2846933"/>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en-US" sz="1200" kern="0" spc="-20"/>
              <a:t>No isolation of the 13 kV meter and no zero voltage check performed.</a:t>
            </a:r>
          </a:p>
          <a:p>
            <a:pPr marL="252000" lvl="1" indent="-252000" defTabSz="685800">
              <a:spcAft>
                <a:spcPts val="600"/>
              </a:spcAft>
              <a:buClr>
                <a:srgbClr val="0064AC"/>
              </a:buClr>
              <a:buSzPct val="100000"/>
              <a:buFont typeface="Wingdings" pitchFamily="2" charset="2"/>
              <a:buChar char="§"/>
              <a:tabLst>
                <a:tab pos="282575" algn="l"/>
              </a:tabLst>
              <a:defRPr/>
            </a:pPr>
            <a:r>
              <a:rPr lang="en-US" sz="1200" kern="0" spc="-20"/>
              <a:t>Work not discussed between workers and operator. Not all energy sources identified. </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kern="0" spc="-20"/>
              <a:t>Absence of risk analysis and work permit: the risks linked to task B (meter left </a:t>
            </a:r>
            <a:r>
              <a:rPr lang="en-US" sz="1200" b="1" kern="0" spc="-20" err="1"/>
              <a:t>energised</a:t>
            </a:r>
            <a:r>
              <a:rPr lang="en-US" sz="1200" b="1" kern="0" spc="-20"/>
              <a:t>) were not identified and assessed.</a:t>
            </a:r>
          </a:p>
          <a:p>
            <a:pPr marL="252000" lvl="1" indent="-252000" defTabSz="685800">
              <a:spcAft>
                <a:spcPts val="600"/>
              </a:spcAft>
              <a:buClr>
                <a:srgbClr val="0064AC"/>
              </a:buClr>
              <a:buSzPct val="100000"/>
              <a:buFont typeface="Wingdings" pitchFamily="2" charset="2"/>
              <a:buChar char="§"/>
              <a:tabLst>
                <a:tab pos="282575" algn="l"/>
              </a:tabLst>
              <a:defRPr/>
            </a:pPr>
            <a:r>
              <a:rPr lang="en-US" sz="1200" b="1" kern="0" spc="-20"/>
              <a:t>Lack of work permit and lockout procedure on site for </a:t>
            </a:r>
            <a:r>
              <a:rPr lang="en-US" sz="1200" b="1" kern="0" spc="-20" err="1"/>
              <a:t>energised</a:t>
            </a:r>
            <a:r>
              <a:rPr lang="en-US" sz="1200" b="1" kern="0" spc="-20"/>
              <a:t> systems.</a:t>
            </a:r>
            <a:endParaRPr lang="fr-FR" sz="1200" b="1" kern="0" spc="-20"/>
          </a:p>
        </p:txBody>
      </p:sp>
      <p:cxnSp>
        <p:nvCxnSpPr>
          <p:cNvPr id="31" name="Connecteur droit 30">
            <a:extLst>
              <a:ext uri="{FF2B5EF4-FFF2-40B4-BE49-F238E27FC236}">
                <a16:creationId xmlns:a16="http://schemas.microsoft.com/office/drawing/2014/main" id="{5DBDC71D-85D3-8826-786B-A43BD60497B8}"/>
              </a:ext>
            </a:extLst>
          </p:cNvPr>
          <p:cNvCxnSpPr>
            <a:cxnSpLocks/>
          </p:cNvCxnSpPr>
          <p:nvPr/>
        </p:nvCxnSpPr>
        <p:spPr>
          <a:xfrm>
            <a:off x="4164298" y="1942796"/>
            <a:ext cx="0" cy="435789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FFCE00A-8BA5-8697-6DA7-1B9914701E53}"/>
              </a:ext>
            </a:extLst>
          </p:cNvPr>
          <p:cNvCxnSpPr>
            <a:cxnSpLocks/>
          </p:cNvCxnSpPr>
          <p:nvPr/>
        </p:nvCxnSpPr>
        <p:spPr>
          <a:xfrm>
            <a:off x="7608902" y="1942796"/>
            <a:ext cx="0" cy="435789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C764D6C-6584-4CF5-A665-3032A578C1E0}"/>
              </a:ext>
            </a:extLst>
          </p:cNvPr>
          <p:cNvCxnSpPr>
            <a:cxnSpLocks/>
          </p:cNvCxnSpPr>
          <p:nvPr/>
        </p:nvCxnSpPr>
        <p:spPr>
          <a:xfrm>
            <a:off x="4164298" y="2730241"/>
            <a:ext cx="3444604"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3DE5C7D8-95CA-03DB-6807-CE197C936DBC}"/>
              </a:ext>
            </a:extLst>
          </p:cNvPr>
          <p:cNvSpPr txBox="1"/>
          <p:nvPr/>
        </p:nvSpPr>
        <p:spPr>
          <a:xfrm>
            <a:off x="8091198" y="2731815"/>
            <a:ext cx="3327220" cy="1292662"/>
          </a:xfrm>
          <a:prstGeom prst="rect">
            <a:avLst/>
          </a:prstGeom>
          <a:noFill/>
        </p:spPr>
        <p:txBody>
          <a:bodyPr wrap="square" lIns="0" tIns="0" rIns="0" bIns="0" rtlCol="0">
            <a:spAutoFit/>
          </a:bodyPr>
          <a:lstStyle/>
          <a:p>
            <a:r>
              <a:rPr lang="en-US" sz="1200">
                <a:solidFill>
                  <a:srgbClr val="0064AC"/>
                </a:solidFill>
              </a:rPr>
              <a:t>I ensure that for any work involving a powered system, I have an </a:t>
            </a:r>
            <a:r>
              <a:rPr lang="en-US" sz="1200" b="1">
                <a:solidFill>
                  <a:srgbClr val="0064AC"/>
                </a:solidFill>
              </a:rPr>
              <a:t>approved permit to work</a:t>
            </a:r>
            <a:r>
              <a:rPr lang="en-US" sz="1200">
                <a:solidFill>
                  <a:srgbClr val="0064AC"/>
                </a:solidFill>
              </a:rPr>
              <a:t>, with an </a:t>
            </a:r>
            <a:r>
              <a:rPr lang="en-US" sz="1200" b="1">
                <a:solidFill>
                  <a:srgbClr val="0064AC"/>
                </a:solidFill>
              </a:rPr>
              <a:t>approved isolation certificate </a:t>
            </a:r>
            <a:r>
              <a:rPr lang="en-US" sz="1200">
                <a:solidFill>
                  <a:srgbClr val="0064AC"/>
                </a:solidFill>
              </a:rPr>
              <a:t>attached.</a:t>
            </a:r>
          </a:p>
          <a:p>
            <a:endParaRPr lang="en-US" sz="1200">
              <a:solidFill>
                <a:srgbClr val="0064AC"/>
              </a:solidFill>
            </a:endParaRPr>
          </a:p>
          <a:p>
            <a:r>
              <a:rPr lang="en-US" sz="1200">
                <a:solidFill>
                  <a:srgbClr val="0064AC"/>
                </a:solidFill>
              </a:rPr>
              <a:t>I participate in the </a:t>
            </a:r>
            <a:r>
              <a:rPr lang="en-US" sz="1200" b="1">
                <a:solidFill>
                  <a:srgbClr val="0064AC"/>
                </a:solidFill>
              </a:rPr>
              <a:t>explanation of the work </a:t>
            </a:r>
            <a:r>
              <a:rPr lang="en-US" sz="1200">
                <a:solidFill>
                  <a:srgbClr val="0064AC"/>
                </a:solidFill>
              </a:rPr>
              <a:t>to be carried out at the work site and ensure that it is </a:t>
            </a:r>
            <a:r>
              <a:rPr lang="en-US" sz="1200" b="1">
                <a:solidFill>
                  <a:srgbClr val="0064AC"/>
                </a:solidFill>
              </a:rPr>
              <a:t>understood by all</a:t>
            </a:r>
            <a:r>
              <a:rPr lang="en-US" sz="1200">
                <a:solidFill>
                  <a:srgbClr val="0064AC"/>
                </a:solidFill>
              </a:rPr>
              <a:t>. </a:t>
            </a:r>
            <a:r>
              <a:rPr lang="fr-FR" sz="1200">
                <a:solidFill>
                  <a:srgbClr val="0064AC"/>
                </a:solidFill>
              </a:rPr>
              <a:t> </a:t>
            </a:r>
          </a:p>
        </p:txBody>
      </p:sp>
      <p:sp>
        <p:nvSpPr>
          <p:cNvPr id="64" name="ZoneTexte 63">
            <a:extLst>
              <a:ext uri="{FF2B5EF4-FFF2-40B4-BE49-F238E27FC236}">
                <a16:creationId xmlns:a16="http://schemas.microsoft.com/office/drawing/2014/main" id="{A109EF2C-5AD4-FB58-BA32-E0CC8FA07214}"/>
              </a:ext>
            </a:extLst>
          </p:cNvPr>
          <p:cNvSpPr txBox="1"/>
          <p:nvPr/>
        </p:nvSpPr>
        <p:spPr>
          <a:xfrm>
            <a:off x="8618585" y="2236794"/>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LESSONS TO BE LEARNED</a:t>
            </a:r>
            <a:endParaRPr lang="fr-FR" sz="1400">
              <a:solidFill>
                <a:srgbClr val="0064AC"/>
              </a:solidFill>
            </a:endParaRPr>
          </a:p>
        </p:txBody>
      </p:sp>
      <p:pic>
        <p:nvPicPr>
          <p:cNvPr id="76" name="Image 75" descr="Une image contenant texte&#10;&#10;Description générée automatiquement">
            <a:extLst>
              <a:ext uri="{FF2B5EF4-FFF2-40B4-BE49-F238E27FC236}">
                <a16:creationId xmlns:a16="http://schemas.microsoft.com/office/drawing/2014/main" id="{F9729C22-2864-7C65-999D-BBD693F0B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9399" y="4530029"/>
            <a:ext cx="2110318" cy="1792976"/>
          </a:xfrm>
          <a:prstGeom prst="rect">
            <a:avLst/>
          </a:prstGeom>
        </p:spPr>
      </p:pic>
      <p:grpSp>
        <p:nvGrpSpPr>
          <p:cNvPr id="71" name="Groupe 70">
            <a:extLst>
              <a:ext uri="{FF2B5EF4-FFF2-40B4-BE49-F238E27FC236}">
                <a16:creationId xmlns:a16="http://schemas.microsoft.com/office/drawing/2014/main" id="{599E81F5-35A8-6410-BEED-0948DF0376E5}"/>
              </a:ext>
            </a:extLst>
          </p:cNvPr>
          <p:cNvGrpSpPr/>
          <p:nvPr/>
        </p:nvGrpSpPr>
        <p:grpSpPr>
          <a:xfrm>
            <a:off x="7849897" y="5972612"/>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6" tooltip="REX requirement 7.1"/>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Click </a:t>
              </a:r>
              <a:r>
                <a:rPr lang="fr-FR" sz="1100" u="sng" err="1">
                  <a:solidFill>
                    <a:schemeClr val="bg1"/>
                  </a:solidFill>
                </a:rPr>
                <a:t>here</a:t>
              </a:r>
              <a:r>
                <a:rPr lang="fr-FR" sz="1100" u="sng">
                  <a:solidFill>
                    <a:schemeClr val="bg1"/>
                  </a:solidFill>
                </a:rPr>
                <a:t> to </a:t>
              </a:r>
              <a:r>
                <a:rPr lang="fr-FR" sz="1100" u="sng" err="1">
                  <a:solidFill>
                    <a:schemeClr val="bg1"/>
                  </a:solidFill>
                </a:rPr>
                <a:t>access</a:t>
              </a:r>
              <a:r>
                <a:rPr lang="fr-FR" sz="1100" u="sng">
                  <a:solidFill>
                    <a:schemeClr val="bg1"/>
                  </a:solidFill>
                </a:rPr>
                <a:t> the REX</a:t>
              </a:r>
            </a:p>
          </p:txBody>
        </p:sp>
      </p:grpSp>
      <p:pic>
        <p:nvPicPr>
          <p:cNvPr id="7" name="Image 6">
            <a:extLst>
              <a:ext uri="{FF2B5EF4-FFF2-40B4-BE49-F238E27FC236}">
                <a16:creationId xmlns:a16="http://schemas.microsoft.com/office/drawing/2014/main" id="{66F6062E-81CF-9B2A-5368-8F6EE074C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sp>
        <p:nvSpPr>
          <p:cNvPr id="2" name="TextBox 1">
            <a:extLst>
              <a:ext uri="{FF2B5EF4-FFF2-40B4-BE49-F238E27FC236}">
                <a16:creationId xmlns:a16="http://schemas.microsoft.com/office/drawing/2014/main" id="{C0608137-5E76-473C-8F7F-6560C47C1460}"/>
              </a:ext>
            </a:extLst>
          </p:cNvPr>
          <p:cNvSpPr txBox="1"/>
          <p:nvPr/>
        </p:nvSpPr>
        <p:spPr>
          <a:xfrm>
            <a:off x="10421068" y="6213336"/>
            <a:ext cx="1110771" cy="184666"/>
          </a:xfrm>
          <a:prstGeom prst="rect">
            <a:avLst/>
          </a:prstGeom>
          <a:solidFill>
            <a:schemeClr val="bg1"/>
          </a:solidFill>
        </p:spPr>
        <p:txBody>
          <a:bodyPr wrap="square" rtlCol="0">
            <a:spAutoFit/>
          </a:bodyPr>
          <a:lstStyle/>
          <a:p>
            <a:pPr algn="ctr"/>
            <a:r>
              <a:rPr lang="fr-FR" sz="600" b="1"/>
              <a:t>Low voltage connections</a:t>
            </a:r>
          </a:p>
        </p:txBody>
      </p:sp>
    </p:spTree>
    <p:extLst>
      <p:ext uri="{BB962C8B-B14F-4D97-AF65-F5344CB8AC3E}">
        <p14:creationId xmlns:p14="http://schemas.microsoft.com/office/powerpoint/2010/main" val="376763665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2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2.xml><?xml version="1.0" encoding="utf-8"?>
<ds:datastoreItem xmlns:ds="http://schemas.openxmlformats.org/officeDocument/2006/customXml" ds:itemID="{4C037E9D-C797-49AA-BAF1-4C06A878D6F5}">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3422</Words>
  <Application>Microsoft Office PowerPoint</Application>
  <PresentationFormat>Grand écran</PresentationFormat>
  <Paragraphs>386</Paragraphs>
  <Slides>21</Slides>
  <Notes>17</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21</vt:i4>
      </vt:variant>
    </vt:vector>
  </HeadingPairs>
  <TitlesOfParts>
    <vt:vector size="31" baseType="lpstr">
      <vt:lpstr>Arial</vt:lpstr>
      <vt:lpstr>Arial MT Light</vt:lpstr>
      <vt:lpstr>Courier New</vt:lpstr>
      <vt:lpstr>Wingdings</vt:lpstr>
      <vt:lpstr>TotalEnergies AA - Bleu</vt:lpstr>
      <vt:lpstr>TotalEnergies AA - Rouge</vt:lpstr>
      <vt:lpstr>TotalEnergies AA - Vert</vt:lpstr>
      <vt:lpstr>TotalEnergies AA - Orange</vt:lpstr>
      <vt:lpstr>1_TotalEnergies AA - Rouge</vt:lpstr>
      <vt:lpstr>2_TotalEnergies AA - Rouge</vt:lpstr>
      <vt:lpstr>Présentation PowerPoint</vt:lpstr>
      <vt:lpstr>Présentation PowerPoint</vt:lpstr>
      <vt:lpstr>Poster &amp; pictogram</vt:lpstr>
      <vt:lpstr>Some definitions</vt:lpstr>
      <vt:lpstr>The essence of Golden Rule 7</vt:lpstr>
      <vt:lpstr>Powered Systems incidents</vt:lpstr>
      <vt:lpstr>Présentation PowerPoint</vt:lpstr>
      <vt:lpstr>Illustration of requirements</vt:lpstr>
      <vt:lpstr>REX</vt:lpstr>
      <vt:lpstr>REX</vt:lpstr>
      <vt:lpstr>REX</vt:lpstr>
      <vt:lpstr>REX</vt:lpstr>
      <vt:lpstr>REX</vt:lpstr>
      <vt:lpstr>REX</vt:lpstr>
      <vt:lpstr>REX</vt:lpstr>
      <vt:lpstr>Présentation PowerPoint</vt:lpstr>
      <vt:lpstr>Examples of risks associated with powered systems in offices</vt:lpstr>
      <vt:lpstr>Our tools and documents</vt:lpstr>
      <vt:lpstr>Lexicon</vt:lpstr>
      <vt:lpstr>Isolation process of powered systems</vt:lpstr>
      <vt:lpstr>Types of isolation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1</cp:revision>
  <cp:lastPrinted>2022-04-01T15:01:54Z</cp:lastPrinted>
  <dcterms:created xsi:type="dcterms:W3CDTF">2021-08-30T17:14:08Z</dcterms:created>
  <dcterms:modified xsi:type="dcterms:W3CDTF">2022-09-19T12:25:29Z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