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7"/>
  </p:notesMasterIdLst>
  <p:handoutMasterIdLst>
    <p:handoutMasterId r:id="rId18"/>
  </p:handoutMasterIdLst>
  <p:sldIdLst>
    <p:sldId id="256" r:id="rId5"/>
    <p:sldId id="282" r:id="rId6"/>
    <p:sldId id="283" r:id="rId7"/>
    <p:sldId id="284" r:id="rId8"/>
    <p:sldId id="285" r:id="rId9"/>
    <p:sldId id="286" r:id="rId10"/>
    <p:sldId id="287" r:id="rId11"/>
    <p:sldId id="288" r:id="rId12"/>
    <p:sldId id="289" r:id="rId13"/>
    <p:sldId id="281" r:id="rId14"/>
    <p:sldId id="290" r:id="rId15"/>
    <p:sldId id="291" r:id="rId16"/>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3979" autoAdjust="0"/>
  </p:normalViewPr>
  <p:slideViewPr>
    <p:cSldViewPr>
      <p:cViewPr varScale="1">
        <p:scale>
          <a:sx n="77" d="100"/>
          <a:sy n="77" d="100"/>
        </p:scale>
        <p:origin x="96" y="630"/>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accent1"/>
        </a:solidFill>
      </dgm:spPr>
      <dgm:t>
        <a:bodyPr/>
        <a:lstStyle/>
        <a:p>
          <a:pPr>
            <a:lnSpc>
              <a:spcPct val="100000"/>
            </a:lnSpc>
            <a:spcBef>
              <a:spcPts val="0"/>
            </a:spcBef>
            <a:spcAft>
              <a:spcPts val="0"/>
            </a:spcAft>
          </a:pPr>
          <a:r>
            <a:rPr lang="fr-FR" sz="1600" b="1" noProof="0" dirty="0" smtClean="0"/>
            <a:t>Analyse</a:t>
          </a:r>
        </a:p>
        <a:p>
          <a:pPr>
            <a:lnSpc>
              <a:spcPct val="100000"/>
            </a:lnSpc>
            <a:spcBef>
              <a:spcPts val="0"/>
            </a:spcBef>
            <a:spcAft>
              <a:spcPts val="0"/>
            </a:spcAft>
          </a:pPr>
          <a:r>
            <a:rPr lang="fr-FR" sz="1600" b="1" noProof="0" dirty="0" smtClean="0"/>
            <a:t>des risques</a:t>
          </a:r>
          <a:endParaRPr lang="fr-FR" sz="1600" b="1" noProof="0" dirty="0"/>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Gestion</a:t>
          </a:r>
        </a:p>
        <a:p>
          <a:pPr>
            <a:lnSpc>
              <a:spcPct val="100000"/>
            </a:lnSpc>
            <a:spcBef>
              <a:spcPts val="0"/>
            </a:spcBef>
            <a:spcAft>
              <a:spcPts val="0"/>
            </a:spcAft>
          </a:pPr>
          <a:r>
            <a:rPr lang="fr-FR" sz="1400" noProof="0" dirty="0" smtClean="0">
              <a:solidFill>
                <a:sysClr val="windowText" lastClr="000000"/>
              </a:solidFill>
            </a:rPr>
            <a:t>des installations</a:t>
          </a:r>
          <a:endParaRPr lang="fr-FR" sz="1400" noProof="0" dirty="0">
            <a:solidFill>
              <a:sysClr val="windowText" lastClr="000000"/>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Exécution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Préparation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A66C2073-BB8B-418C-ADD5-04730EC5BA1E}" type="presOf" srcId="{6CF6B9EE-D68A-4C4E-B456-3A4DEA2C04C2}" destId="{A497A90C-FFE7-40BB-9FDC-BA4CB2889924}" srcOrd="0" destOrd="0" presId="urn:microsoft.com/office/officeart/2005/8/layout/chevron1"/>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3EF94AF7-E034-45FD-9A7C-33A3E6AFEAA8}" type="presOf" srcId="{26D2370E-BDF9-426A-ACED-7A37E620D0FF}" destId="{AA047286-9132-41DD-938B-599CEA363C96}" srcOrd="0" destOrd="0" presId="urn:microsoft.com/office/officeart/2005/8/layout/chevron1"/>
    <dgm:cxn modelId="{2DA7203C-4C0C-4F66-949E-7213B02C188D}" type="presOf" srcId="{6FB3D573-7A54-443C-8AF5-A48D17E9CE1D}" destId="{D73A7D1A-B38A-4B71-A361-EB296902EDCF}" srcOrd="0" destOrd="0" presId="urn:microsoft.com/office/officeart/2005/8/layout/chevron1"/>
    <dgm:cxn modelId="{FA254490-0EAF-435B-8580-02A6CACC1174}" type="presOf" srcId="{6DCB0389-6EF7-475F-BFA8-ED472A5F2368}" destId="{D5A3DCAE-551C-48EA-865E-BB3C876AD5F4}" srcOrd="0" destOrd="0" presId="urn:microsoft.com/office/officeart/2005/8/layout/chevron1"/>
    <dgm:cxn modelId="{A171E37C-6386-4C62-A110-1646E0FD1755}" type="presOf" srcId="{C0198ACE-833B-4D6B-9ED3-8B8054C6CFB9}" destId="{5E63E11A-3C8E-4108-9EF6-6A15AA15F2E1}"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A308FADE-98AA-4E7E-8AF8-31FC7D79846E}" type="presParOf" srcId="{D73A7D1A-B38A-4B71-A361-EB296902EDCF}" destId="{A497A90C-FFE7-40BB-9FDC-BA4CB2889924}" srcOrd="0" destOrd="0" presId="urn:microsoft.com/office/officeart/2005/8/layout/chevron1"/>
    <dgm:cxn modelId="{5C716857-FBED-4DCA-A8DD-32F6BD646343}" type="presParOf" srcId="{D73A7D1A-B38A-4B71-A361-EB296902EDCF}" destId="{120DFD39-5C39-4B35-BDB2-561B22C5DBCD}" srcOrd="1" destOrd="0" presId="urn:microsoft.com/office/officeart/2005/8/layout/chevron1"/>
    <dgm:cxn modelId="{2A21F8A9-CE62-44E6-B468-5A24A63BB63A}" type="presParOf" srcId="{D73A7D1A-B38A-4B71-A361-EB296902EDCF}" destId="{AA047286-9132-41DD-938B-599CEA363C96}" srcOrd="2" destOrd="0" presId="urn:microsoft.com/office/officeart/2005/8/layout/chevron1"/>
    <dgm:cxn modelId="{8B847B46-642C-4D2A-9E32-D0E23E558ED0}" type="presParOf" srcId="{D73A7D1A-B38A-4B71-A361-EB296902EDCF}" destId="{732C3DFE-8B66-46E8-A79B-F65E11BF8AD3}" srcOrd="3" destOrd="0" presId="urn:microsoft.com/office/officeart/2005/8/layout/chevron1"/>
    <dgm:cxn modelId="{9A55186E-3782-4CBC-A8B1-FC136E60BB37}" type="presParOf" srcId="{D73A7D1A-B38A-4B71-A361-EB296902EDCF}" destId="{5E63E11A-3C8E-4108-9EF6-6A15AA15F2E1}" srcOrd="4" destOrd="0" presId="urn:microsoft.com/office/officeart/2005/8/layout/chevron1"/>
    <dgm:cxn modelId="{3D20B3A3-C94E-495F-A704-715C14968829}" type="presParOf" srcId="{D73A7D1A-B38A-4B71-A361-EB296902EDCF}" destId="{57ABE8B1-6F3C-4EC7-A54B-127CB3E0BFCD}" srcOrd="5" destOrd="0" presId="urn:microsoft.com/office/officeart/2005/8/layout/chevron1"/>
    <dgm:cxn modelId="{FB5255D8-DFDF-46AC-AACC-AE5EA027E57C}"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Gestion</a:t>
          </a:r>
        </a:p>
        <a:p>
          <a:pPr>
            <a:lnSpc>
              <a:spcPct val="100000"/>
            </a:lnSpc>
            <a:spcBef>
              <a:spcPts val="0"/>
            </a:spcBef>
            <a:spcAft>
              <a:spcPts val="0"/>
            </a:spcAft>
          </a:pPr>
          <a:r>
            <a:rPr lang="fr-FR" sz="1600" b="1" noProof="0" dirty="0" smtClean="0">
              <a:solidFill>
                <a:schemeClr val="bg1"/>
              </a:solidFill>
            </a:rPr>
            <a:t>des installations</a:t>
          </a:r>
          <a:endParaRPr lang="fr-FR" sz="1600" b="1" noProof="0" dirty="0">
            <a:solidFill>
              <a:schemeClr val="bg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Exécution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Préparation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6F2CB61B-532C-43A3-B87F-FB9B08FA9CD6}" type="presOf" srcId="{C0198ACE-833B-4D6B-9ED3-8B8054C6CFB9}" destId="{5E63E11A-3C8E-4108-9EF6-6A15AA15F2E1}" srcOrd="0" destOrd="0" presId="urn:microsoft.com/office/officeart/2005/8/layout/chevron1"/>
    <dgm:cxn modelId="{95BE4A9B-3F39-471B-8B65-2955BBE5DAC6}" srcId="{6FB3D573-7A54-443C-8AF5-A48D17E9CE1D}" destId="{C0198ACE-833B-4D6B-9ED3-8B8054C6CFB9}" srcOrd="2" destOrd="0" parTransId="{92520748-E96B-46FC-8FBB-9CC13B294F91}" sibTransId="{17947B40-F4E3-4733-B059-8A1AF83ABF0D}"/>
    <dgm:cxn modelId="{F036407B-C73F-46DB-B7C8-174E46D05B7C}" type="presOf" srcId="{6FB3D573-7A54-443C-8AF5-A48D17E9CE1D}" destId="{D73A7D1A-B38A-4B71-A361-EB296902EDCF}" srcOrd="0" destOrd="0" presId="urn:microsoft.com/office/officeart/2005/8/layout/chevron1"/>
    <dgm:cxn modelId="{C308B082-5735-4287-AE20-1218F48BFF82}" type="presOf" srcId="{26D2370E-BDF9-426A-ACED-7A37E620D0FF}" destId="{AA047286-9132-41DD-938B-599CEA363C96}" srcOrd="0" destOrd="0" presId="urn:microsoft.com/office/officeart/2005/8/layout/chevron1"/>
    <dgm:cxn modelId="{CB22A2D4-98C3-49A5-9E4E-8DD821222302}" type="presOf" srcId="{6DCB0389-6EF7-475F-BFA8-ED472A5F2368}" destId="{D5A3DCAE-551C-48EA-865E-BB3C876AD5F4}"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C5F55D35-5B92-4918-8921-52B8F128849C}" type="presOf" srcId="{6CF6B9EE-D68A-4C4E-B456-3A4DEA2C04C2}" destId="{A497A90C-FFE7-40BB-9FDC-BA4CB288992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D06A5D7B-E22F-46CB-BD55-CDEB3CBBB282}" type="presParOf" srcId="{D73A7D1A-B38A-4B71-A361-EB296902EDCF}" destId="{A497A90C-FFE7-40BB-9FDC-BA4CB2889924}" srcOrd="0" destOrd="0" presId="urn:microsoft.com/office/officeart/2005/8/layout/chevron1"/>
    <dgm:cxn modelId="{50F8706D-FB40-4AAD-B53C-955C47B9F556}" type="presParOf" srcId="{D73A7D1A-B38A-4B71-A361-EB296902EDCF}" destId="{120DFD39-5C39-4B35-BDB2-561B22C5DBCD}" srcOrd="1" destOrd="0" presId="urn:microsoft.com/office/officeart/2005/8/layout/chevron1"/>
    <dgm:cxn modelId="{4C05086B-EB31-48B0-84A4-8B344D7D6CC1}" type="presParOf" srcId="{D73A7D1A-B38A-4B71-A361-EB296902EDCF}" destId="{AA047286-9132-41DD-938B-599CEA363C96}" srcOrd="2" destOrd="0" presId="urn:microsoft.com/office/officeart/2005/8/layout/chevron1"/>
    <dgm:cxn modelId="{6BB63DA4-B0EE-4004-A191-78D05B6E617E}" type="presParOf" srcId="{D73A7D1A-B38A-4B71-A361-EB296902EDCF}" destId="{732C3DFE-8B66-46E8-A79B-F65E11BF8AD3}" srcOrd="3" destOrd="0" presId="urn:microsoft.com/office/officeart/2005/8/layout/chevron1"/>
    <dgm:cxn modelId="{6855F789-477E-4299-BDA1-76646901ED8F}" type="presParOf" srcId="{D73A7D1A-B38A-4B71-A361-EB296902EDCF}" destId="{5E63E11A-3C8E-4108-9EF6-6A15AA15F2E1}" srcOrd="4" destOrd="0" presId="urn:microsoft.com/office/officeart/2005/8/layout/chevron1"/>
    <dgm:cxn modelId="{96F60DE9-5E13-4FD9-95E7-8C1008875F36}" type="presParOf" srcId="{D73A7D1A-B38A-4B71-A361-EB296902EDCF}" destId="{57ABE8B1-6F3C-4EC7-A54B-127CB3E0BFCD}" srcOrd="5" destOrd="0" presId="urn:microsoft.com/office/officeart/2005/8/layout/chevron1"/>
    <dgm:cxn modelId="{67E536D6-F33B-41DA-BAE5-4B5461340FBF}"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Gestion</a:t>
          </a:r>
        </a:p>
        <a:p>
          <a:pPr>
            <a:lnSpc>
              <a:spcPct val="100000"/>
            </a:lnSpc>
            <a:spcBef>
              <a:spcPts val="0"/>
            </a:spcBef>
            <a:spcAft>
              <a:spcPts val="0"/>
            </a:spcAft>
          </a:pPr>
          <a:r>
            <a:rPr lang="fr-FR" sz="1400" b="0" noProof="0" dirty="0" smtClean="0">
              <a:solidFill>
                <a:schemeClr val="tx1"/>
              </a:solidFill>
            </a:rPr>
            <a:t>des installations</a:t>
          </a:r>
          <a:endParaRPr lang="fr-FR"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Exécution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Préparation</a:t>
          </a:r>
        </a:p>
        <a:p>
          <a:pPr>
            <a:lnSpc>
              <a:spcPct val="100000"/>
            </a:lnSpc>
            <a:spcBef>
              <a:spcPts val="0"/>
            </a:spcBef>
            <a:spcAft>
              <a:spcPts val="0"/>
            </a:spcAft>
          </a:pPr>
          <a:r>
            <a:rPr lang="fr-FR" sz="1600" b="1" noProof="0" dirty="0" smtClean="0">
              <a:solidFill>
                <a:schemeClr val="bg1"/>
              </a:solidFill>
            </a:rPr>
            <a:t>des travaux</a:t>
          </a:r>
          <a:endParaRPr lang="fr-FR"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8759B823-580A-43E3-B83D-E290F64B46CB}" type="presOf" srcId="{C0198ACE-833B-4D6B-9ED3-8B8054C6CFB9}" destId="{5E63E11A-3C8E-4108-9EF6-6A15AA15F2E1}" srcOrd="0" destOrd="0" presId="urn:microsoft.com/office/officeart/2005/8/layout/chevron1"/>
    <dgm:cxn modelId="{FF03FB7D-2799-4FF5-887A-C191301DD03E}" type="presOf" srcId="{26D2370E-BDF9-426A-ACED-7A37E620D0FF}" destId="{AA047286-9132-41DD-938B-599CEA363C96}" srcOrd="0" destOrd="0" presId="urn:microsoft.com/office/officeart/2005/8/layout/chevron1"/>
    <dgm:cxn modelId="{01EA8CD4-8873-40FA-A563-96EA739FBCD1}" type="presOf" srcId="{6CF6B9EE-D68A-4C4E-B456-3A4DEA2C04C2}" destId="{A497A90C-FFE7-40BB-9FDC-BA4CB2889924}" srcOrd="0" destOrd="0" presId="urn:microsoft.com/office/officeart/2005/8/layout/chevron1"/>
    <dgm:cxn modelId="{5C78BEF9-C7EF-41BF-9B5B-E07D380DF7F2}" type="presOf" srcId="{6FB3D573-7A54-443C-8AF5-A48D17E9CE1D}" destId="{D73A7D1A-B38A-4B71-A361-EB296902EDCF}"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271C64D0-8FCD-4C76-BAB2-6147E2D8D148}" type="presOf" srcId="{6DCB0389-6EF7-475F-BFA8-ED472A5F2368}" destId="{D5A3DCAE-551C-48EA-865E-BB3C876AD5F4}" srcOrd="0" destOrd="0" presId="urn:microsoft.com/office/officeart/2005/8/layout/chevron1"/>
    <dgm:cxn modelId="{7AD2530D-0385-48FF-BC26-9AD0E33256AD}" type="presParOf" srcId="{D73A7D1A-B38A-4B71-A361-EB296902EDCF}" destId="{A497A90C-FFE7-40BB-9FDC-BA4CB2889924}" srcOrd="0" destOrd="0" presId="urn:microsoft.com/office/officeart/2005/8/layout/chevron1"/>
    <dgm:cxn modelId="{1238C81C-4139-4D67-BC79-1DB1EDD3B8FC}" type="presParOf" srcId="{D73A7D1A-B38A-4B71-A361-EB296902EDCF}" destId="{120DFD39-5C39-4B35-BDB2-561B22C5DBCD}" srcOrd="1" destOrd="0" presId="urn:microsoft.com/office/officeart/2005/8/layout/chevron1"/>
    <dgm:cxn modelId="{363A223E-26EE-43A3-BE15-7939DE66FCD5}" type="presParOf" srcId="{D73A7D1A-B38A-4B71-A361-EB296902EDCF}" destId="{AA047286-9132-41DD-938B-599CEA363C96}" srcOrd="2" destOrd="0" presId="urn:microsoft.com/office/officeart/2005/8/layout/chevron1"/>
    <dgm:cxn modelId="{5631DA5C-4635-4ABF-952B-061624FBB244}" type="presParOf" srcId="{D73A7D1A-B38A-4B71-A361-EB296902EDCF}" destId="{732C3DFE-8B66-46E8-A79B-F65E11BF8AD3}" srcOrd="3" destOrd="0" presId="urn:microsoft.com/office/officeart/2005/8/layout/chevron1"/>
    <dgm:cxn modelId="{D09040A3-26C6-4804-9B4F-54948C3A6AEB}" type="presParOf" srcId="{D73A7D1A-B38A-4B71-A361-EB296902EDCF}" destId="{5E63E11A-3C8E-4108-9EF6-6A15AA15F2E1}" srcOrd="4" destOrd="0" presId="urn:microsoft.com/office/officeart/2005/8/layout/chevron1"/>
    <dgm:cxn modelId="{70C70664-C59D-4E81-88DA-94875BC00A0D}" type="presParOf" srcId="{D73A7D1A-B38A-4B71-A361-EB296902EDCF}" destId="{57ABE8B1-6F3C-4EC7-A54B-127CB3E0BFCD}" srcOrd="5" destOrd="0" presId="urn:microsoft.com/office/officeart/2005/8/layout/chevron1"/>
    <dgm:cxn modelId="{38318237-7D89-484A-BF93-2A9B56D54210}"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Gestion</a:t>
          </a:r>
        </a:p>
        <a:p>
          <a:pPr>
            <a:lnSpc>
              <a:spcPct val="100000"/>
            </a:lnSpc>
            <a:spcBef>
              <a:spcPts val="0"/>
            </a:spcBef>
            <a:spcAft>
              <a:spcPts val="0"/>
            </a:spcAft>
          </a:pPr>
          <a:r>
            <a:rPr lang="fr-FR" sz="1400" b="0" noProof="0" dirty="0" smtClean="0">
              <a:solidFill>
                <a:schemeClr val="tx1"/>
              </a:solidFill>
            </a:rPr>
            <a:t>des installations</a:t>
          </a:r>
          <a:endParaRPr lang="fr-FR"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Exécution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Préparation</a:t>
          </a:r>
        </a:p>
        <a:p>
          <a:pPr>
            <a:lnSpc>
              <a:spcPct val="100000"/>
            </a:lnSpc>
            <a:spcBef>
              <a:spcPts val="0"/>
            </a:spcBef>
            <a:spcAft>
              <a:spcPts val="0"/>
            </a:spcAft>
          </a:pPr>
          <a:r>
            <a:rPr lang="fr-FR" sz="1600" b="1" noProof="0" dirty="0" smtClean="0">
              <a:solidFill>
                <a:schemeClr val="bg1"/>
              </a:solidFill>
            </a:rPr>
            <a:t>des travaux</a:t>
          </a:r>
          <a:endParaRPr lang="fr-FR"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891E81E9-BEE1-43E4-BD52-527E8F80B389}" type="presOf" srcId="{C0198ACE-833B-4D6B-9ED3-8B8054C6CFB9}" destId="{5E63E11A-3C8E-4108-9EF6-6A15AA15F2E1}" srcOrd="0" destOrd="0" presId="urn:microsoft.com/office/officeart/2005/8/layout/chevron1"/>
    <dgm:cxn modelId="{4DD0E0DE-FB75-4114-B7B1-FABFEE5CFB13}" type="presOf" srcId="{6FB3D573-7A54-443C-8AF5-A48D17E9CE1D}" destId="{D73A7D1A-B38A-4B71-A361-EB296902EDCF}" srcOrd="0" destOrd="0" presId="urn:microsoft.com/office/officeart/2005/8/layout/chevron1"/>
    <dgm:cxn modelId="{350E9F47-EA6D-41C2-8EAF-918C55B5B827}" type="presOf" srcId="{6DCB0389-6EF7-475F-BFA8-ED472A5F2368}" destId="{D5A3DCAE-551C-48EA-865E-BB3C876AD5F4}" srcOrd="0" destOrd="0" presId="urn:microsoft.com/office/officeart/2005/8/layout/chevron1"/>
    <dgm:cxn modelId="{D698A291-5697-4516-8543-02CBA1F4ACBA}" type="presOf" srcId="{6CF6B9EE-D68A-4C4E-B456-3A4DEA2C04C2}" destId="{A497A90C-FFE7-40BB-9FDC-BA4CB2889924}" srcOrd="0" destOrd="0" presId="urn:microsoft.com/office/officeart/2005/8/layout/chevron1"/>
    <dgm:cxn modelId="{A4F45C77-FCB1-4E34-A5FC-B2147310E710}" type="presOf" srcId="{26D2370E-BDF9-426A-ACED-7A37E620D0FF}" destId="{AA047286-9132-41DD-938B-599CEA363C96}"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4D1CE651-1126-4BD5-B2CC-7C515BB68B0F}" type="presParOf" srcId="{D73A7D1A-B38A-4B71-A361-EB296902EDCF}" destId="{A497A90C-FFE7-40BB-9FDC-BA4CB2889924}" srcOrd="0" destOrd="0" presId="urn:microsoft.com/office/officeart/2005/8/layout/chevron1"/>
    <dgm:cxn modelId="{5DF17DC5-F40E-43DF-B269-AA9DFFEA9FC5}" type="presParOf" srcId="{D73A7D1A-B38A-4B71-A361-EB296902EDCF}" destId="{120DFD39-5C39-4B35-BDB2-561B22C5DBCD}" srcOrd="1" destOrd="0" presId="urn:microsoft.com/office/officeart/2005/8/layout/chevron1"/>
    <dgm:cxn modelId="{16EA8791-2BB3-43CB-83F8-6EC430026901}" type="presParOf" srcId="{D73A7D1A-B38A-4B71-A361-EB296902EDCF}" destId="{AA047286-9132-41DD-938B-599CEA363C96}" srcOrd="2" destOrd="0" presId="urn:microsoft.com/office/officeart/2005/8/layout/chevron1"/>
    <dgm:cxn modelId="{2A6DAFB5-0C88-472C-BFCD-B6B716A776B4}" type="presParOf" srcId="{D73A7D1A-B38A-4B71-A361-EB296902EDCF}" destId="{732C3DFE-8B66-46E8-A79B-F65E11BF8AD3}" srcOrd="3" destOrd="0" presId="urn:microsoft.com/office/officeart/2005/8/layout/chevron1"/>
    <dgm:cxn modelId="{FD95B4F1-9609-466C-80A2-274AE23909BB}" type="presParOf" srcId="{D73A7D1A-B38A-4B71-A361-EB296902EDCF}" destId="{5E63E11A-3C8E-4108-9EF6-6A15AA15F2E1}" srcOrd="4" destOrd="0" presId="urn:microsoft.com/office/officeart/2005/8/layout/chevron1"/>
    <dgm:cxn modelId="{E333601D-79C3-47D3-AAFE-E522797B1B81}" type="presParOf" srcId="{D73A7D1A-B38A-4B71-A361-EB296902EDCF}" destId="{57ABE8B1-6F3C-4EC7-A54B-127CB3E0BFCD}" srcOrd="5" destOrd="0" presId="urn:microsoft.com/office/officeart/2005/8/layout/chevron1"/>
    <dgm:cxn modelId="{62B891CE-ECC6-4DED-B4CC-251EB8EF1369}"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Gestion</a:t>
          </a:r>
        </a:p>
        <a:p>
          <a:pPr>
            <a:lnSpc>
              <a:spcPct val="100000"/>
            </a:lnSpc>
            <a:spcBef>
              <a:spcPts val="0"/>
            </a:spcBef>
            <a:spcAft>
              <a:spcPts val="0"/>
            </a:spcAft>
          </a:pPr>
          <a:r>
            <a:rPr lang="fr-FR" sz="1400" b="0" noProof="0" dirty="0" smtClean="0">
              <a:solidFill>
                <a:schemeClr val="tx1"/>
              </a:solidFill>
            </a:rPr>
            <a:t>des installations</a:t>
          </a:r>
          <a:endParaRPr lang="fr-FR"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fr-FR" sz="1400" noProof="0" dirty="0" smtClean="0">
              <a:solidFill>
                <a:sysClr val="windowText" lastClr="000000"/>
              </a:solidFill>
            </a:rPr>
            <a:t>Exécution</a:t>
          </a:r>
        </a:p>
        <a:p>
          <a:pPr>
            <a:lnSpc>
              <a:spcPct val="100000"/>
            </a:lnSpc>
            <a:spcBef>
              <a:spcPts val="0"/>
            </a:spcBef>
            <a:spcAft>
              <a:spcPts val="0"/>
            </a:spcAft>
          </a:pPr>
          <a:r>
            <a:rPr lang="fr-FR" sz="1400" noProof="0" dirty="0" smtClean="0">
              <a:solidFill>
                <a:sysClr val="windowText" lastClr="000000"/>
              </a:solidFill>
            </a:rPr>
            <a:t>des travaux</a:t>
          </a:r>
          <a:endParaRPr lang="fr-FR"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Préparation</a:t>
          </a:r>
        </a:p>
        <a:p>
          <a:pPr>
            <a:lnSpc>
              <a:spcPct val="100000"/>
            </a:lnSpc>
            <a:spcBef>
              <a:spcPts val="0"/>
            </a:spcBef>
            <a:spcAft>
              <a:spcPts val="0"/>
            </a:spcAft>
          </a:pPr>
          <a:r>
            <a:rPr lang="fr-FR" sz="1600" b="1" noProof="0" dirty="0" smtClean="0">
              <a:solidFill>
                <a:schemeClr val="bg1"/>
              </a:solidFill>
            </a:rPr>
            <a:t>des travaux</a:t>
          </a:r>
          <a:endParaRPr lang="fr-FR"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C4FB9167-E952-4CEF-A797-BFDAC0E68356}" type="presOf" srcId="{26D2370E-BDF9-426A-ACED-7A37E620D0FF}" destId="{AA047286-9132-41DD-938B-599CEA363C96}" srcOrd="0" destOrd="0" presId="urn:microsoft.com/office/officeart/2005/8/layout/chevron1"/>
    <dgm:cxn modelId="{95BE4A9B-3F39-471B-8B65-2955BBE5DAC6}" srcId="{6FB3D573-7A54-443C-8AF5-A48D17E9CE1D}" destId="{C0198ACE-833B-4D6B-9ED3-8B8054C6CFB9}" srcOrd="2" destOrd="0" parTransId="{92520748-E96B-46FC-8FBB-9CC13B294F91}" sibTransId="{17947B40-F4E3-4733-B059-8A1AF83ABF0D}"/>
    <dgm:cxn modelId="{4B5F3C77-A118-4BB3-9C3D-2E6FBFB08C3A}" type="presOf" srcId="{6CF6B9EE-D68A-4C4E-B456-3A4DEA2C04C2}" destId="{A497A90C-FFE7-40BB-9FDC-BA4CB2889924}" srcOrd="0" destOrd="0" presId="urn:microsoft.com/office/officeart/2005/8/layout/chevron1"/>
    <dgm:cxn modelId="{DC212BFA-6ADB-4BBE-BEBC-2CCCB5D6353A}" type="presOf" srcId="{C0198ACE-833B-4D6B-9ED3-8B8054C6CFB9}" destId="{5E63E11A-3C8E-4108-9EF6-6A15AA15F2E1}" srcOrd="0" destOrd="0" presId="urn:microsoft.com/office/officeart/2005/8/layout/chevron1"/>
    <dgm:cxn modelId="{A1C11A14-2F0A-4FB8-B4C9-DEDDC36614BA}" type="presOf" srcId="{6FB3D573-7A54-443C-8AF5-A48D17E9CE1D}" destId="{D73A7D1A-B38A-4B71-A361-EB296902EDCF}"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2A7DC6B9-A6D8-4465-A843-C2C28EA6E8D7}" type="presOf" srcId="{6DCB0389-6EF7-475F-BFA8-ED472A5F2368}" destId="{D5A3DCAE-551C-48EA-865E-BB3C876AD5F4}" srcOrd="0" destOrd="0" presId="urn:microsoft.com/office/officeart/2005/8/layout/chevron1"/>
    <dgm:cxn modelId="{E42728D8-4AF3-4EE9-A777-8AE7386AAFD0}" type="presParOf" srcId="{D73A7D1A-B38A-4B71-A361-EB296902EDCF}" destId="{A497A90C-FFE7-40BB-9FDC-BA4CB2889924}" srcOrd="0" destOrd="0" presId="urn:microsoft.com/office/officeart/2005/8/layout/chevron1"/>
    <dgm:cxn modelId="{BA836486-15DB-44FD-9A3D-10CDACF2745D}" type="presParOf" srcId="{D73A7D1A-B38A-4B71-A361-EB296902EDCF}" destId="{120DFD39-5C39-4B35-BDB2-561B22C5DBCD}" srcOrd="1" destOrd="0" presId="urn:microsoft.com/office/officeart/2005/8/layout/chevron1"/>
    <dgm:cxn modelId="{CC75567F-5FFD-4A24-913F-E668EFE4E147}" type="presParOf" srcId="{D73A7D1A-B38A-4B71-A361-EB296902EDCF}" destId="{AA047286-9132-41DD-938B-599CEA363C96}" srcOrd="2" destOrd="0" presId="urn:microsoft.com/office/officeart/2005/8/layout/chevron1"/>
    <dgm:cxn modelId="{D56D3347-6AE0-42C2-BB4F-8D0D819D6D78}" type="presParOf" srcId="{D73A7D1A-B38A-4B71-A361-EB296902EDCF}" destId="{732C3DFE-8B66-46E8-A79B-F65E11BF8AD3}" srcOrd="3" destOrd="0" presId="urn:microsoft.com/office/officeart/2005/8/layout/chevron1"/>
    <dgm:cxn modelId="{59022D37-8800-43E9-80A0-DA9FB13339A2}" type="presParOf" srcId="{D73A7D1A-B38A-4B71-A361-EB296902EDCF}" destId="{5E63E11A-3C8E-4108-9EF6-6A15AA15F2E1}" srcOrd="4" destOrd="0" presId="urn:microsoft.com/office/officeart/2005/8/layout/chevron1"/>
    <dgm:cxn modelId="{4357A2FF-15B5-416B-AE38-04E71CD5BAE0}" type="presParOf" srcId="{D73A7D1A-B38A-4B71-A361-EB296902EDCF}" destId="{57ABE8B1-6F3C-4EC7-A54B-127CB3E0BFCD}" srcOrd="5" destOrd="0" presId="urn:microsoft.com/office/officeart/2005/8/layout/chevron1"/>
    <dgm:cxn modelId="{CD074116-8B6C-4FDF-800F-59F6BD459D85}"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Gestion</a:t>
          </a:r>
        </a:p>
        <a:p>
          <a:pPr>
            <a:lnSpc>
              <a:spcPct val="100000"/>
            </a:lnSpc>
            <a:spcBef>
              <a:spcPts val="0"/>
            </a:spcBef>
            <a:spcAft>
              <a:spcPts val="0"/>
            </a:spcAft>
          </a:pPr>
          <a:r>
            <a:rPr lang="fr-FR" sz="1400" b="0" noProof="0" dirty="0" smtClean="0">
              <a:solidFill>
                <a:schemeClr val="tx1"/>
              </a:solidFill>
            </a:rPr>
            <a:t>des installations</a:t>
          </a:r>
          <a:endParaRPr lang="fr-FR"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Exécution</a:t>
          </a:r>
        </a:p>
        <a:p>
          <a:pPr>
            <a:lnSpc>
              <a:spcPct val="100000"/>
            </a:lnSpc>
            <a:spcBef>
              <a:spcPts val="0"/>
            </a:spcBef>
            <a:spcAft>
              <a:spcPts val="0"/>
            </a:spcAft>
          </a:pPr>
          <a:r>
            <a:rPr lang="fr-FR" sz="1600" b="1" noProof="0" dirty="0" smtClean="0">
              <a:solidFill>
                <a:schemeClr val="bg1"/>
              </a:solidFill>
            </a:rPr>
            <a:t>des travaux</a:t>
          </a:r>
          <a:endParaRPr lang="fr-FR" sz="1600" b="1" noProof="0" dirty="0">
            <a:solidFill>
              <a:schemeClr val="bg1"/>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Préparation</a:t>
          </a:r>
        </a:p>
        <a:p>
          <a:pPr>
            <a:lnSpc>
              <a:spcPct val="100000"/>
            </a:lnSpc>
            <a:spcBef>
              <a:spcPts val="0"/>
            </a:spcBef>
            <a:spcAft>
              <a:spcPts val="0"/>
            </a:spcAft>
          </a:pPr>
          <a:r>
            <a:rPr lang="fr-FR" sz="1400" b="0" noProof="0" dirty="0" smtClean="0">
              <a:solidFill>
                <a:schemeClr val="tx1"/>
              </a:solidFill>
            </a:rPr>
            <a:t>des travaux</a:t>
          </a:r>
          <a:endParaRPr lang="fr-FR" sz="1400" b="0" noProof="0" dirty="0">
            <a:solidFill>
              <a:schemeClr val="tx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65B34A3-A4B2-48E5-8C07-7B4DDC9973A4}" type="presOf" srcId="{C0198ACE-833B-4D6B-9ED3-8B8054C6CFB9}" destId="{5E63E11A-3C8E-4108-9EF6-6A15AA15F2E1}" srcOrd="0" destOrd="0" presId="urn:microsoft.com/office/officeart/2005/8/layout/chevron1"/>
    <dgm:cxn modelId="{95BE4A9B-3F39-471B-8B65-2955BBE5DAC6}" srcId="{6FB3D573-7A54-443C-8AF5-A48D17E9CE1D}" destId="{C0198ACE-833B-4D6B-9ED3-8B8054C6CFB9}" srcOrd="2" destOrd="0" parTransId="{92520748-E96B-46FC-8FBB-9CC13B294F91}" sibTransId="{17947B40-F4E3-4733-B059-8A1AF83ABF0D}"/>
    <dgm:cxn modelId="{E7CC9F42-F6AA-40C1-AE4B-21C69616D5FF}" srcId="{6FB3D573-7A54-443C-8AF5-A48D17E9CE1D}" destId="{6DCB0389-6EF7-475F-BFA8-ED472A5F2368}" srcOrd="3" destOrd="0" parTransId="{D7F27077-9A61-4A6A-A02C-DD011AD59837}" sibTransId="{4F5A4AB8-A5DC-4D84-AFF3-A82184981024}"/>
    <dgm:cxn modelId="{102FE037-613C-40A9-A7E4-21781A15C2E9}" srcId="{6FB3D573-7A54-443C-8AF5-A48D17E9CE1D}" destId="{26D2370E-BDF9-426A-ACED-7A37E620D0FF}" srcOrd="1" destOrd="0" parTransId="{7D2AABF3-F2F1-457B-86B8-10ABE89595BA}" sibTransId="{0E438295-B8E9-4F19-8183-C7264DE4A33D}"/>
    <dgm:cxn modelId="{912D0C27-A973-458D-B3D1-AD614BB01769}" type="presOf" srcId="{6FB3D573-7A54-443C-8AF5-A48D17E9CE1D}" destId="{D73A7D1A-B38A-4B71-A361-EB296902EDCF}"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32851BA9-F974-4A73-87C2-6B51D984B18D}" type="presOf" srcId="{6DCB0389-6EF7-475F-BFA8-ED472A5F2368}" destId="{D5A3DCAE-551C-48EA-865E-BB3C876AD5F4}" srcOrd="0" destOrd="0" presId="urn:microsoft.com/office/officeart/2005/8/layout/chevron1"/>
    <dgm:cxn modelId="{F610E117-7F98-4A2C-89FC-26CF1BAD31E2}" type="presOf" srcId="{26D2370E-BDF9-426A-ACED-7A37E620D0FF}" destId="{AA047286-9132-41DD-938B-599CEA363C96}" srcOrd="0" destOrd="0" presId="urn:microsoft.com/office/officeart/2005/8/layout/chevron1"/>
    <dgm:cxn modelId="{A2B202EB-EDF1-403D-B62E-5CC6F3C5ADF5}" type="presOf" srcId="{6CF6B9EE-D68A-4C4E-B456-3A4DEA2C04C2}" destId="{A497A90C-FFE7-40BB-9FDC-BA4CB2889924}" srcOrd="0" destOrd="0" presId="urn:microsoft.com/office/officeart/2005/8/layout/chevron1"/>
    <dgm:cxn modelId="{750F9CA0-62CA-4608-B44E-0D5B59AAD0E9}" type="presParOf" srcId="{D73A7D1A-B38A-4B71-A361-EB296902EDCF}" destId="{A497A90C-FFE7-40BB-9FDC-BA4CB2889924}" srcOrd="0" destOrd="0" presId="urn:microsoft.com/office/officeart/2005/8/layout/chevron1"/>
    <dgm:cxn modelId="{A1881E33-C851-446B-B70A-DCFAD3F40B2B}" type="presParOf" srcId="{D73A7D1A-B38A-4B71-A361-EB296902EDCF}" destId="{120DFD39-5C39-4B35-BDB2-561B22C5DBCD}" srcOrd="1" destOrd="0" presId="urn:microsoft.com/office/officeart/2005/8/layout/chevron1"/>
    <dgm:cxn modelId="{EF37BA6E-BA1A-4CCA-B88A-640B80F43C72}" type="presParOf" srcId="{D73A7D1A-B38A-4B71-A361-EB296902EDCF}" destId="{AA047286-9132-41DD-938B-599CEA363C96}" srcOrd="2" destOrd="0" presId="urn:microsoft.com/office/officeart/2005/8/layout/chevron1"/>
    <dgm:cxn modelId="{02119328-056F-43F8-9A0A-33A6B0FDB52E}" type="presParOf" srcId="{D73A7D1A-B38A-4B71-A361-EB296902EDCF}" destId="{732C3DFE-8B66-46E8-A79B-F65E11BF8AD3}" srcOrd="3" destOrd="0" presId="urn:microsoft.com/office/officeart/2005/8/layout/chevron1"/>
    <dgm:cxn modelId="{025CDD9F-AF47-4F15-8002-4B0F757F83D6}" type="presParOf" srcId="{D73A7D1A-B38A-4B71-A361-EB296902EDCF}" destId="{5E63E11A-3C8E-4108-9EF6-6A15AA15F2E1}" srcOrd="4" destOrd="0" presId="urn:microsoft.com/office/officeart/2005/8/layout/chevron1"/>
    <dgm:cxn modelId="{D21E5F1D-0B11-4627-B098-D29900877136}" type="presParOf" srcId="{D73A7D1A-B38A-4B71-A361-EB296902EDCF}" destId="{57ABE8B1-6F3C-4EC7-A54B-127CB3E0BFCD}" srcOrd="5" destOrd="0" presId="urn:microsoft.com/office/officeart/2005/8/layout/chevron1"/>
    <dgm:cxn modelId="{3B443ADF-38E6-49AF-AE67-A77C25A9433A}"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Analyse</a:t>
          </a:r>
        </a:p>
        <a:p>
          <a:pPr>
            <a:lnSpc>
              <a:spcPct val="100000"/>
            </a:lnSpc>
            <a:spcBef>
              <a:spcPts val="0"/>
            </a:spcBef>
            <a:spcAft>
              <a:spcPts val="0"/>
            </a:spcAft>
          </a:pPr>
          <a:r>
            <a:rPr lang="fr-FR" sz="1400" b="0" noProof="0" dirty="0" smtClean="0">
              <a:solidFill>
                <a:schemeClr val="tx1"/>
              </a:solidFill>
            </a:rPr>
            <a:t>des risques</a:t>
          </a:r>
          <a:endParaRPr lang="fr-FR"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Gestion</a:t>
          </a:r>
        </a:p>
        <a:p>
          <a:pPr>
            <a:lnSpc>
              <a:spcPct val="100000"/>
            </a:lnSpc>
            <a:spcBef>
              <a:spcPts val="0"/>
            </a:spcBef>
            <a:spcAft>
              <a:spcPts val="0"/>
            </a:spcAft>
          </a:pPr>
          <a:r>
            <a:rPr lang="fr-FR" sz="1400" b="0" noProof="0" dirty="0" smtClean="0">
              <a:solidFill>
                <a:schemeClr val="tx1"/>
              </a:solidFill>
            </a:rPr>
            <a:t>des installations</a:t>
          </a:r>
          <a:endParaRPr lang="fr-FR"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accent1"/>
        </a:solidFill>
      </dgm:spPr>
      <dgm:t>
        <a:bodyPr/>
        <a:lstStyle/>
        <a:p>
          <a:pPr>
            <a:lnSpc>
              <a:spcPct val="100000"/>
            </a:lnSpc>
            <a:spcBef>
              <a:spcPts val="0"/>
            </a:spcBef>
            <a:spcAft>
              <a:spcPts val="0"/>
            </a:spcAft>
          </a:pPr>
          <a:r>
            <a:rPr lang="fr-FR" sz="1600" b="1" noProof="0" dirty="0" smtClean="0">
              <a:solidFill>
                <a:schemeClr val="bg1"/>
              </a:solidFill>
            </a:rPr>
            <a:t>Exécution</a:t>
          </a:r>
        </a:p>
        <a:p>
          <a:pPr>
            <a:lnSpc>
              <a:spcPct val="100000"/>
            </a:lnSpc>
            <a:spcBef>
              <a:spcPts val="0"/>
            </a:spcBef>
            <a:spcAft>
              <a:spcPts val="0"/>
            </a:spcAft>
          </a:pPr>
          <a:r>
            <a:rPr lang="fr-FR" sz="1600" b="1" noProof="0" dirty="0" smtClean="0">
              <a:solidFill>
                <a:schemeClr val="bg1"/>
              </a:solidFill>
            </a:rPr>
            <a:t>des travaux</a:t>
          </a:r>
          <a:endParaRPr lang="fr-FR" sz="1600" b="1" noProof="0" dirty="0">
            <a:solidFill>
              <a:schemeClr val="bg1"/>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fr-FR" sz="1400" b="0" noProof="0" dirty="0" smtClean="0">
              <a:solidFill>
                <a:schemeClr val="tx1"/>
              </a:solidFill>
            </a:rPr>
            <a:t>Préparation</a:t>
          </a:r>
        </a:p>
        <a:p>
          <a:pPr>
            <a:lnSpc>
              <a:spcPct val="100000"/>
            </a:lnSpc>
            <a:spcBef>
              <a:spcPts val="0"/>
            </a:spcBef>
            <a:spcAft>
              <a:spcPts val="0"/>
            </a:spcAft>
          </a:pPr>
          <a:r>
            <a:rPr lang="fr-FR" sz="1400" b="0" noProof="0" dirty="0" smtClean="0">
              <a:solidFill>
                <a:schemeClr val="tx1"/>
              </a:solidFill>
            </a:rPr>
            <a:t>des travaux</a:t>
          </a:r>
          <a:endParaRPr lang="fr-FR" sz="1400" b="0" noProof="0" dirty="0">
            <a:solidFill>
              <a:schemeClr val="tx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86CF46B9-33B9-49C9-BBAA-209E69BCFDB9}" type="presOf" srcId="{6CF6B9EE-D68A-4C4E-B456-3A4DEA2C04C2}" destId="{A497A90C-FFE7-40BB-9FDC-BA4CB2889924}" srcOrd="0" destOrd="0" presId="urn:microsoft.com/office/officeart/2005/8/layout/chevron1"/>
    <dgm:cxn modelId="{4CBF3993-72C8-4C08-BD12-7838439BD743}" type="presOf" srcId="{26D2370E-BDF9-426A-ACED-7A37E620D0FF}" destId="{AA047286-9132-41DD-938B-599CEA363C96}" srcOrd="0" destOrd="0" presId="urn:microsoft.com/office/officeart/2005/8/layout/chevron1"/>
    <dgm:cxn modelId="{5F234CFD-D8BE-41F7-9F77-9F6D49AABE07}" type="presOf" srcId="{6DCB0389-6EF7-475F-BFA8-ED472A5F2368}" destId="{D5A3DCAE-551C-48EA-865E-BB3C876AD5F4}" srcOrd="0" destOrd="0" presId="urn:microsoft.com/office/officeart/2005/8/layout/chevron1"/>
    <dgm:cxn modelId="{E2F63F09-FBAE-494E-A9E4-C10F5A9052B8}" type="presOf" srcId="{C0198ACE-833B-4D6B-9ED3-8B8054C6CFB9}" destId="{5E63E11A-3C8E-4108-9EF6-6A15AA15F2E1}" srcOrd="0" destOrd="0" presId="urn:microsoft.com/office/officeart/2005/8/layout/chevron1"/>
    <dgm:cxn modelId="{A5E4919C-52BA-4163-9643-A9CC336D227E}" type="presOf" srcId="{6FB3D573-7A54-443C-8AF5-A48D17E9CE1D}" destId="{D73A7D1A-B38A-4B71-A361-EB296902EDCF}"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27E343EB-BD83-45F8-91FE-F413831AFC7C}" type="presParOf" srcId="{D73A7D1A-B38A-4B71-A361-EB296902EDCF}" destId="{A497A90C-FFE7-40BB-9FDC-BA4CB2889924}" srcOrd="0" destOrd="0" presId="urn:microsoft.com/office/officeart/2005/8/layout/chevron1"/>
    <dgm:cxn modelId="{CE66FEF7-0F97-438C-98CF-B98BF1627389}" type="presParOf" srcId="{D73A7D1A-B38A-4B71-A361-EB296902EDCF}" destId="{120DFD39-5C39-4B35-BDB2-561B22C5DBCD}" srcOrd="1" destOrd="0" presId="urn:microsoft.com/office/officeart/2005/8/layout/chevron1"/>
    <dgm:cxn modelId="{C57E82F5-C962-424F-90A6-023907A6F43F}" type="presParOf" srcId="{D73A7D1A-B38A-4B71-A361-EB296902EDCF}" destId="{AA047286-9132-41DD-938B-599CEA363C96}" srcOrd="2" destOrd="0" presId="urn:microsoft.com/office/officeart/2005/8/layout/chevron1"/>
    <dgm:cxn modelId="{CA672C40-FFA5-4B94-9A67-28175867893C}" type="presParOf" srcId="{D73A7D1A-B38A-4B71-A361-EB296902EDCF}" destId="{732C3DFE-8B66-46E8-A79B-F65E11BF8AD3}" srcOrd="3" destOrd="0" presId="urn:microsoft.com/office/officeart/2005/8/layout/chevron1"/>
    <dgm:cxn modelId="{8DFA0AAA-FDA6-4E1D-8640-DF890F4FCB76}" type="presParOf" srcId="{D73A7D1A-B38A-4B71-A361-EB296902EDCF}" destId="{5E63E11A-3C8E-4108-9EF6-6A15AA15F2E1}" srcOrd="4" destOrd="0" presId="urn:microsoft.com/office/officeart/2005/8/layout/chevron1"/>
    <dgm:cxn modelId="{59A6F0BA-562E-477E-BE5C-5865D2CD1CC8}" type="presParOf" srcId="{D73A7D1A-B38A-4B71-A361-EB296902EDCF}" destId="{57ABE8B1-6F3C-4EC7-A54B-127CB3E0BFCD}" srcOrd="5" destOrd="0" presId="urn:microsoft.com/office/officeart/2005/8/layout/chevron1"/>
    <dgm:cxn modelId="{2D23B530-41D7-4FAD-B301-92F71FDF8E2D}"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380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b="0" kern="1200" noProof="0" dirty="0" smtClean="0">
              <a:solidFill>
                <a:schemeClr val="tx1"/>
              </a:solidFill>
            </a:rPr>
            <a:t>Analyse</a:t>
          </a:r>
        </a:p>
        <a:p>
          <a:pPr lvl="0" algn="ctr" defTabSz="622300">
            <a:lnSpc>
              <a:spcPct val="100000"/>
            </a:lnSpc>
            <a:spcBef>
              <a:spcPct val="0"/>
            </a:spcBef>
            <a:spcAft>
              <a:spcPts val="0"/>
            </a:spcAft>
          </a:pPr>
          <a:r>
            <a:rPr lang="fr-FR" sz="1400" b="0" kern="1200" noProof="0" dirty="0" smtClean="0">
              <a:solidFill>
                <a:schemeClr val="tx1"/>
              </a:solidFill>
            </a:rPr>
            <a:t>des risques</a:t>
          </a:r>
          <a:endParaRPr lang="fr-FR" sz="1400" b="0" kern="1200" noProof="0" dirty="0">
            <a:solidFill>
              <a:schemeClr val="tx1"/>
            </a:solidFill>
          </a:endParaRPr>
        </a:p>
      </dsp:txBody>
      <dsp:txXfrm>
        <a:off x="338958" y="0"/>
        <a:ext cx="1546265" cy="670301"/>
      </dsp:txXfrm>
    </dsp:sp>
    <dsp:sp modelId="{AA047286-9132-41DD-938B-599CEA363C96}">
      <dsp:nvSpPr>
        <dsp:cNvPr id="0" name=""/>
        <dsp:cNvSpPr/>
      </dsp:nvSpPr>
      <dsp:spPr>
        <a:xfrm>
          <a:off x="199871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b="0" kern="1200" noProof="0" dirty="0" smtClean="0">
              <a:solidFill>
                <a:schemeClr val="tx1"/>
              </a:solidFill>
            </a:rPr>
            <a:t>Gestion</a:t>
          </a:r>
        </a:p>
        <a:p>
          <a:pPr lvl="0" algn="ctr" defTabSz="622300">
            <a:lnSpc>
              <a:spcPct val="100000"/>
            </a:lnSpc>
            <a:spcBef>
              <a:spcPct val="0"/>
            </a:spcBef>
            <a:spcAft>
              <a:spcPts val="0"/>
            </a:spcAft>
          </a:pPr>
          <a:r>
            <a:rPr lang="fr-FR" sz="1400" b="0" kern="1200" noProof="0" dirty="0" smtClean="0">
              <a:solidFill>
                <a:schemeClr val="tx1"/>
              </a:solidFill>
            </a:rPr>
            <a:t>des installations</a:t>
          </a:r>
          <a:endParaRPr lang="fr-FR" sz="1400" b="0" kern="1200" noProof="0" dirty="0">
            <a:solidFill>
              <a:schemeClr val="tx1"/>
            </a:solidFill>
          </a:endParaRPr>
        </a:p>
      </dsp:txBody>
      <dsp:txXfrm>
        <a:off x="2333868" y="0"/>
        <a:ext cx="1546265" cy="670301"/>
      </dsp:txXfrm>
    </dsp:sp>
    <dsp:sp modelId="{5E63E11A-3C8E-4108-9EF6-6A15AA15F2E1}">
      <dsp:nvSpPr>
        <dsp:cNvPr id="0" name=""/>
        <dsp:cNvSpPr/>
      </dsp:nvSpPr>
      <dsp:spPr>
        <a:xfrm>
          <a:off x="3993627" y="0"/>
          <a:ext cx="2216566" cy="670301"/>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100000"/>
            </a:lnSpc>
            <a:spcBef>
              <a:spcPct val="0"/>
            </a:spcBef>
            <a:spcAft>
              <a:spcPts val="0"/>
            </a:spcAft>
          </a:pPr>
          <a:r>
            <a:rPr lang="fr-FR" sz="1600" b="1" kern="1200" noProof="0" dirty="0" smtClean="0">
              <a:solidFill>
                <a:schemeClr val="bg1"/>
              </a:solidFill>
            </a:rPr>
            <a:t>Préparation</a:t>
          </a:r>
        </a:p>
        <a:p>
          <a:pPr lvl="0" algn="ctr" defTabSz="711200">
            <a:lnSpc>
              <a:spcPct val="100000"/>
            </a:lnSpc>
            <a:spcBef>
              <a:spcPct val="0"/>
            </a:spcBef>
            <a:spcAft>
              <a:spcPts val="0"/>
            </a:spcAft>
          </a:pPr>
          <a:r>
            <a:rPr lang="fr-FR" sz="1600" b="1" kern="1200" noProof="0" dirty="0" smtClean="0">
              <a:solidFill>
                <a:schemeClr val="bg1"/>
              </a:solidFill>
            </a:rPr>
            <a:t>des travaux</a:t>
          </a:r>
          <a:endParaRPr lang="fr-FR" sz="1600" b="1" kern="1200" noProof="0" dirty="0">
            <a:solidFill>
              <a:schemeClr val="bg1"/>
            </a:solidFill>
          </a:endParaRPr>
        </a:p>
      </dsp:txBody>
      <dsp:txXfrm>
        <a:off x="4328778" y="0"/>
        <a:ext cx="1546265" cy="670301"/>
      </dsp:txXfrm>
    </dsp:sp>
    <dsp:sp modelId="{D5A3DCAE-551C-48EA-865E-BB3C876AD5F4}">
      <dsp:nvSpPr>
        <dsp:cNvPr id="0" name=""/>
        <dsp:cNvSpPr/>
      </dsp:nvSpPr>
      <dsp:spPr>
        <a:xfrm>
          <a:off x="598853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kern="1200" noProof="0" dirty="0" smtClean="0">
              <a:solidFill>
                <a:sysClr val="windowText" lastClr="000000"/>
              </a:solidFill>
            </a:rPr>
            <a:t>Exécution</a:t>
          </a:r>
        </a:p>
        <a:p>
          <a:pPr lvl="0" algn="ctr" defTabSz="622300">
            <a:lnSpc>
              <a:spcPct val="100000"/>
            </a:lnSpc>
            <a:spcBef>
              <a:spcPct val="0"/>
            </a:spcBef>
            <a:spcAft>
              <a:spcPts val="0"/>
            </a:spcAft>
          </a:pPr>
          <a:r>
            <a:rPr lang="fr-FR" sz="1400" kern="1200" noProof="0" dirty="0" smtClean="0">
              <a:solidFill>
                <a:sysClr val="windowText" lastClr="000000"/>
              </a:solidFill>
            </a:rPr>
            <a:t>des travaux</a:t>
          </a:r>
          <a:endParaRPr lang="fr-FR" sz="1400" kern="1200" noProof="0" dirty="0">
            <a:solidFill>
              <a:sysClr val="windowText" lastClr="000000"/>
            </a:solidFill>
          </a:endParaRPr>
        </a:p>
      </dsp:txBody>
      <dsp:txXfrm>
        <a:off x="6323688" y="0"/>
        <a:ext cx="1546265" cy="6703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380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b="0" kern="1200" noProof="0" dirty="0" smtClean="0">
              <a:solidFill>
                <a:schemeClr val="tx1"/>
              </a:solidFill>
            </a:rPr>
            <a:t>Analyse</a:t>
          </a:r>
        </a:p>
        <a:p>
          <a:pPr lvl="0" algn="ctr" defTabSz="622300">
            <a:lnSpc>
              <a:spcPct val="100000"/>
            </a:lnSpc>
            <a:spcBef>
              <a:spcPct val="0"/>
            </a:spcBef>
            <a:spcAft>
              <a:spcPts val="0"/>
            </a:spcAft>
          </a:pPr>
          <a:r>
            <a:rPr lang="fr-FR" sz="1400" b="0" kern="1200" noProof="0" dirty="0" smtClean="0">
              <a:solidFill>
                <a:schemeClr val="tx1"/>
              </a:solidFill>
            </a:rPr>
            <a:t>des risques</a:t>
          </a:r>
          <a:endParaRPr lang="fr-FR" sz="1400" b="0" kern="1200" noProof="0" dirty="0">
            <a:solidFill>
              <a:schemeClr val="tx1"/>
            </a:solidFill>
          </a:endParaRPr>
        </a:p>
      </dsp:txBody>
      <dsp:txXfrm>
        <a:off x="338958" y="0"/>
        <a:ext cx="1546265" cy="670301"/>
      </dsp:txXfrm>
    </dsp:sp>
    <dsp:sp modelId="{AA047286-9132-41DD-938B-599CEA363C96}">
      <dsp:nvSpPr>
        <dsp:cNvPr id="0" name=""/>
        <dsp:cNvSpPr/>
      </dsp:nvSpPr>
      <dsp:spPr>
        <a:xfrm>
          <a:off x="199871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b="0" kern="1200" noProof="0" dirty="0" smtClean="0">
              <a:solidFill>
                <a:schemeClr val="tx1"/>
              </a:solidFill>
            </a:rPr>
            <a:t>Gestion</a:t>
          </a:r>
        </a:p>
        <a:p>
          <a:pPr lvl="0" algn="ctr" defTabSz="622300">
            <a:lnSpc>
              <a:spcPct val="100000"/>
            </a:lnSpc>
            <a:spcBef>
              <a:spcPct val="0"/>
            </a:spcBef>
            <a:spcAft>
              <a:spcPts val="0"/>
            </a:spcAft>
          </a:pPr>
          <a:r>
            <a:rPr lang="fr-FR" sz="1400" b="0" kern="1200" noProof="0" dirty="0" smtClean="0">
              <a:solidFill>
                <a:schemeClr val="tx1"/>
              </a:solidFill>
            </a:rPr>
            <a:t>des installations</a:t>
          </a:r>
          <a:endParaRPr lang="fr-FR" sz="1400" b="0" kern="1200" noProof="0" dirty="0">
            <a:solidFill>
              <a:schemeClr val="tx1"/>
            </a:solidFill>
          </a:endParaRPr>
        </a:p>
      </dsp:txBody>
      <dsp:txXfrm>
        <a:off x="2333868" y="0"/>
        <a:ext cx="1546265" cy="670301"/>
      </dsp:txXfrm>
    </dsp:sp>
    <dsp:sp modelId="{5E63E11A-3C8E-4108-9EF6-6A15AA15F2E1}">
      <dsp:nvSpPr>
        <dsp:cNvPr id="0" name=""/>
        <dsp:cNvSpPr/>
      </dsp:nvSpPr>
      <dsp:spPr>
        <a:xfrm>
          <a:off x="3993627" y="0"/>
          <a:ext cx="2216566" cy="670301"/>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100000"/>
            </a:lnSpc>
            <a:spcBef>
              <a:spcPct val="0"/>
            </a:spcBef>
            <a:spcAft>
              <a:spcPts val="0"/>
            </a:spcAft>
          </a:pPr>
          <a:r>
            <a:rPr lang="fr-FR" sz="1600" b="1" kern="1200" noProof="0" dirty="0" smtClean="0">
              <a:solidFill>
                <a:schemeClr val="bg1"/>
              </a:solidFill>
            </a:rPr>
            <a:t>Préparation</a:t>
          </a:r>
        </a:p>
        <a:p>
          <a:pPr lvl="0" algn="ctr" defTabSz="711200">
            <a:lnSpc>
              <a:spcPct val="100000"/>
            </a:lnSpc>
            <a:spcBef>
              <a:spcPct val="0"/>
            </a:spcBef>
            <a:spcAft>
              <a:spcPts val="0"/>
            </a:spcAft>
          </a:pPr>
          <a:r>
            <a:rPr lang="fr-FR" sz="1600" b="1" kern="1200" noProof="0" dirty="0" smtClean="0">
              <a:solidFill>
                <a:schemeClr val="bg1"/>
              </a:solidFill>
            </a:rPr>
            <a:t>des travaux</a:t>
          </a:r>
          <a:endParaRPr lang="fr-FR" sz="1600" b="1" kern="1200" noProof="0" dirty="0">
            <a:solidFill>
              <a:schemeClr val="bg1"/>
            </a:solidFill>
          </a:endParaRPr>
        </a:p>
      </dsp:txBody>
      <dsp:txXfrm>
        <a:off x="4328778" y="0"/>
        <a:ext cx="1546265" cy="670301"/>
      </dsp:txXfrm>
    </dsp:sp>
    <dsp:sp modelId="{D5A3DCAE-551C-48EA-865E-BB3C876AD5F4}">
      <dsp:nvSpPr>
        <dsp:cNvPr id="0" name=""/>
        <dsp:cNvSpPr/>
      </dsp:nvSpPr>
      <dsp:spPr>
        <a:xfrm>
          <a:off x="598853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fr-FR" sz="1400" kern="1200" noProof="0" dirty="0" smtClean="0">
              <a:solidFill>
                <a:sysClr val="windowText" lastClr="000000"/>
              </a:solidFill>
            </a:rPr>
            <a:t>Exécution</a:t>
          </a:r>
        </a:p>
        <a:p>
          <a:pPr lvl="0" algn="ctr" defTabSz="622300">
            <a:lnSpc>
              <a:spcPct val="100000"/>
            </a:lnSpc>
            <a:spcBef>
              <a:spcPct val="0"/>
            </a:spcBef>
            <a:spcAft>
              <a:spcPts val="0"/>
            </a:spcAft>
          </a:pPr>
          <a:r>
            <a:rPr lang="fr-FR" sz="1400" kern="1200" noProof="0" dirty="0" smtClean="0">
              <a:solidFill>
                <a:sysClr val="windowText" lastClr="000000"/>
              </a:solidFill>
            </a:rPr>
            <a:t>des travaux</a:t>
          </a:r>
          <a:endParaRPr lang="fr-FR" sz="1400" kern="1200" noProof="0" dirty="0">
            <a:solidFill>
              <a:sysClr val="windowText" lastClr="000000"/>
            </a:solidFill>
          </a:endParaRPr>
        </a:p>
      </dsp:txBody>
      <dsp:txXfrm>
        <a:off x="6323688" y="0"/>
        <a:ext cx="1546265" cy="6703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7/25/2019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7/25/2019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157231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12</a:t>
            </a:fld>
            <a:endParaRPr lang="en-US"/>
          </a:p>
        </p:txBody>
      </p:sp>
    </p:spTree>
    <p:extLst>
      <p:ext uri="{BB962C8B-B14F-4D97-AF65-F5344CB8AC3E}">
        <p14:creationId xmlns:p14="http://schemas.microsoft.com/office/powerpoint/2010/main" val="1500228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3354747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2775633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430957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358056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2502800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1156240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492124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11</a:t>
            </a:fld>
            <a:endParaRPr lang="en-US"/>
          </a:p>
        </p:txBody>
      </p:sp>
    </p:spTree>
    <p:extLst>
      <p:ext uri="{BB962C8B-B14F-4D97-AF65-F5344CB8AC3E}">
        <p14:creationId xmlns:p14="http://schemas.microsoft.com/office/powerpoint/2010/main" val="28998904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schemeClr val="bg1">
                    <a:lumMod val="50000"/>
                  </a:schemeClr>
                </a:solidFill>
              </a:rPr>
              <a:t>-</a:t>
            </a:r>
            <a:r>
              <a:rPr lang="en-GB" sz="1000" b="1" dirty="0" smtClean="0">
                <a:solidFill>
                  <a:schemeClr val="bg1">
                    <a:lumMod val="50000"/>
                  </a:schemeClr>
                </a:solidFill>
              </a:rPr>
              <a:t> </a:t>
            </a:r>
            <a:r>
              <a:rPr lang="fr-FR" sz="1000" dirty="0" smtClean="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67" r:id="rId2"/>
    <p:sldLayoutId id="2147483684"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actualites/2019/r%C3%A8gle-hse-425-travaux-hauteur.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CR-GR-HSE-425 </a:t>
            </a:r>
            <a:r>
              <a:rPr lang="fr-FR" dirty="0"/>
              <a:t>Exigences HSE pour les travaux en hauteur</a:t>
            </a:r>
            <a:endParaRPr lang="en-US" dirty="0"/>
          </a:p>
        </p:txBody>
      </p:sp>
      <p:sp>
        <p:nvSpPr>
          <p:cNvPr id="5" name="Espace réservé du texte 3"/>
          <p:cNvSpPr>
            <a:spLocks noGrp="1"/>
          </p:cNvSpPr>
          <p:nvPr>
            <p:ph type="body" sz="quarter" idx="10"/>
          </p:nvPr>
        </p:nvSpPr>
        <p:spPr>
          <a:xfrm>
            <a:off x="1188000" y="3639600"/>
            <a:ext cx="9732536" cy="1778000"/>
          </a:xfrm>
        </p:spPr>
        <p:txBody>
          <a:bodyPr/>
          <a:lstStyle/>
          <a:p>
            <a:r>
              <a:rPr lang="fr-FR" dirty="0" smtClean="0"/>
              <a:t> </a:t>
            </a:r>
          </a:p>
          <a:p>
            <a:r>
              <a:rPr lang="fr-FR" sz="1800" dirty="0" smtClean="0"/>
              <a:t>M&amp;S : quelles différences entre la CR-GR-HSE-425 et </a:t>
            </a:r>
            <a:r>
              <a:rPr lang="fr-FR" sz="1800" dirty="0"/>
              <a:t>le chapitre 13 de la règle </a:t>
            </a:r>
            <a:r>
              <a:rPr lang="fr-FR" sz="1800" dirty="0" smtClean="0"/>
              <a:t>CR-MS-HSEQ-202 ?</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Où trouver des informations complémentaires 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1629049"/>
            <a:ext cx="10958400" cy="5040311"/>
          </a:xfrm>
        </p:spPr>
        <p:txBody>
          <a:bodyPr/>
          <a:lstStyle/>
          <a:p>
            <a:r>
              <a:rPr lang="fr-FR" dirty="0" smtClean="0">
                <a:solidFill>
                  <a:schemeClr val="tx1"/>
                </a:solidFill>
              </a:rPr>
              <a:t>Publication sur WAT</a:t>
            </a:r>
            <a:r>
              <a:rPr lang="fr-FR" dirty="0" smtClean="0"/>
              <a:t>: </a:t>
            </a:r>
            <a:r>
              <a:rPr lang="en-US" dirty="0" smtClean="0">
                <a:hlinkClick r:id="rId2"/>
              </a:rPr>
              <a:t>http://wat.corp.local/sites/s215/fr-FR/Pages/actualites/2019/r%C3%A8gle-hse-425-travaux-hauteur.aspx</a:t>
            </a:r>
            <a:endParaRPr lang="fr-FR" dirty="0" smtClean="0"/>
          </a:p>
          <a:p>
            <a:endParaRPr lang="fr-FR"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71664" y="2996952"/>
            <a:ext cx="6840760" cy="1569660"/>
          </a:xfrm>
          <a:prstGeom prst="rect">
            <a:avLst/>
          </a:prstGeom>
          <a:noFill/>
        </p:spPr>
        <p:txBody>
          <a:bodyPr wrap="square" rtlCol="0">
            <a:spAutoFit/>
          </a:bodyPr>
          <a:lstStyle/>
          <a:p>
            <a:r>
              <a:rPr lang="fr-FR" sz="9600" dirty="0" smtClean="0">
                <a:solidFill>
                  <a:srgbClr val="376092"/>
                </a:solidFill>
              </a:rPr>
              <a:t>BACK UP</a:t>
            </a:r>
            <a:endParaRPr lang="en-US" sz="9600" dirty="0">
              <a:solidFill>
                <a:srgbClr val="376092"/>
              </a:solidFill>
            </a:endParaRPr>
          </a:p>
        </p:txBody>
      </p:sp>
    </p:spTree>
    <p:extLst>
      <p:ext uri="{BB962C8B-B14F-4D97-AF65-F5344CB8AC3E}">
        <p14:creationId xmlns:p14="http://schemas.microsoft.com/office/powerpoint/2010/main" val="410821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0" y="0"/>
            <a:ext cx="11352584" cy="404664"/>
          </a:xfrm>
        </p:spPr>
        <p:txBody>
          <a:bodyPr/>
          <a:lstStyle/>
          <a:p>
            <a:r>
              <a:rPr lang="fr-FR" dirty="0" smtClean="0"/>
              <a:t>RAPPEL DES DERNIERS ACCIDENTS MORTELS LIES AUX TRAVAUX EN HAUTEUR AU PERIMETRE GROUPE</a:t>
            </a:r>
            <a:endParaRPr lang="en-US" dirty="0"/>
          </a:p>
        </p:txBody>
      </p:sp>
      <p:graphicFrame>
        <p:nvGraphicFramePr>
          <p:cNvPr id="5" name="Tableau 4"/>
          <p:cNvGraphicFramePr>
            <a:graphicFrameLocks noGrp="1"/>
          </p:cNvGraphicFramePr>
          <p:nvPr>
            <p:extLst/>
          </p:nvPr>
        </p:nvGraphicFramePr>
        <p:xfrm>
          <a:off x="263352" y="605605"/>
          <a:ext cx="11665295" cy="5631707"/>
        </p:xfrm>
        <a:graphic>
          <a:graphicData uri="http://schemas.openxmlformats.org/drawingml/2006/table">
            <a:tbl>
              <a:tblPr bandRow="1">
                <a:tableStyleId>{5C22544A-7EE6-4342-B048-85BDC9FD1C3A}</a:tableStyleId>
              </a:tblPr>
              <a:tblGrid>
                <a:gridCol w="366832"/>
                <a:gridCol w="1865416"/>
                <a:gridCol w="9433047"/>
              </a:tblGrid>
              <a:tr h="430614">
                <a:tc>
                  <a:txBody>
                    <a:bodyPr/>
                    <a:lstStyle/>
                    <a:p>
                      <a:pPr algn="ctr">
                        <a:spcAft>
                          <a:spcPts val="0"/>
                        </a:spcAft>
                      </a:pP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DATE</a:t>
                      </a:r>
                    </a:p>
                    <a:p>
                      <a:pPr algn="ctr">
                        <a:spcAft>
                          <a:spcPts val="0"/>
                        </a:spcAft>
                      </a:pPr>
                      <a:r>
                        <a:rPr lang="fr-FR" sz="1400" b="0" i="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(Branche – Pays)</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DESCRIPTIF</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11/2009</a:t>
                      </a:r>
                      <a:endParaRPr lang="en-US" sz="1400" b="1" dirty="0">
                        <a:solidFill>
                          <a:srgbClr val="002060"/>
                        </a:solidFill>
                        <a:effectLst/>
                      </a:endParaRPr>
                    </a:p>
                    <a:p>
                      <a:pPr algn="ctr">
                        <a:spcAft>
                          <a:spcPts val="0"/>
                        </a:spcAft>
                      </a:pPr>
                      <a:r>
                        <a:rPr lang="fr-FR" sz="1400" b="0" i="1" dirty="0">
                          <a:solidFill>
                            <a:srgbClr val="002060"/>
                          </a:solidFill>
                          <a:effectLst/>
                        </a:rPr>
                        <a:t>(RC – Rép. Tchèque)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15 m depuis une toiture rendue glissante par les conditions climatiques.</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2</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05/2010</a:t>
                      </a:r>
                      <a:endParaRPr lang="en-US" sz="1400" b="1" dirty="0">
                        <a:solidFill>
                          <a:srgbClr val="002060"/>
                        </a:solidFill>
                        <a:effectLst/>
                      </a:endParaRPr>
                    </a:p>
                    <a:p>
                      <a:pPr algn="ctr">
                        <a:spcAft>
                          <a:spcPts val="0"/>
                        </a:spcAft>
                      </a:pPr>
                      <a:r>
                        <a:rPr lang="fr-FR" sz="1400" b="0" i="1" dirty="0">
                          <a:solidFill>
                            <a:srgbClr val="002060"/>
                          </a:solidFill>
                          <a:effectLst/>
                        </a:rPr>
                        <a:t>(MS – Ethiopie)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Electrocution – </a:t>
                      </a:r>
                      <a:r>
                        <a:rPr lang="fr-FR" sz="1400" b="0" dirty="0">
                          <a:solidFill>
                            <a:srgbClr val="002060"/>
                          </a:solidFill>
                          <a:effectLst/>
                        </a:rPr>
                        <a:t>Electrocution lors de la manutention d’un élément d’échafaudage à proximité de lignes électriques.</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64339">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3</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04/2013</a:t>
                      </a:r>
                      <a:endParaRPr lang="en-US" sz="1400" b="1" dirty="0">
                        <a:solidFill>
                          <a:srgbClr val="002060"/>
                        </a:solidFill>
                        <a:effectLst/>
                      </a:endParaRPr>
                    </a:p>
                    <a:p>
                      <a:pPr algn="ctr">
                        <a:spcAft>
                          <a:spcPts val="0"/>
                        </a:spcAft>
                      </a:pPr>
                      <a:r>
                        <a:rPr lang="fr-FR" sz="1400" b="0" i="1" dirty="0">
                          <a:solidFill>
                            <a:srgbClr val="002060"/>
                          </a:solidFill>
                          <a:effectLst/>
                        </a:rPr>
                        <a:t>(RC – Pays-Bas)</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Ecrasement en hauteur – </a:t>
                      </a:r>
                      <a:r>
                        <a:rPr lang="fr-FR" sz="1400" b="0" dirty="0">
                          <a:solidFill>
                            <a:srgbClr val="002060"/>
                          </a:solidFill>
                          <a:effectLst/>
                        </a:rPr>
                        <a:t>Coincement du conducteur d’une Plateforme Elévatrice Mobile de Personnel contre une charpente.</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4</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09/2013</a:t>
                      </a:r>
                      <a:endParaRPr lang="en-US" sz="1400" b="1" dirty="0">
                        <a:solidFill>
                          <a:srgbClr val="002060"/>
                        </a:solidFill>
                        <a:effectLst/>
                      </a:endParaRPr>
                    </a:p>
                    <a:p>
                      <a:pPr algn="ctr">
                        <a:spcAft>
                          <a:spcPts val="0"/>
                        </a:spcAft>
                      </a:pPr>
                      <a:r>
                        <a:rPr lang="fr-FR" sz="1400" b="0" i="1" dirty="0">
                          <a:solidFill>
                            <a:srgbClr val="002060"/>
                          </a:solidFill>
                          <a:effectLst/>
                        </a:rPr>
                        <a:t>(RC – Belgique)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depuis un étage d’une installation industrielle.</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5</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11/2014</a:t>
                      </a:r>
                      <a:endParaRPr lang="en-US" sz="1400" b="1" dirty="0">
                        <a:solidFill>
                          <a:srgbClr val="002060"/>
                        </a:solidFill>
                        <a:effectLst/>
                      </a:endParaRPr>
                    </a:p>
                    <a:p>
                      <a:pPr algn="ctr">
                        <a:spcAft>
                          <a:spcPts val="0"/>
                        </a:spcAft>
                      </a:pPr>
                      <a:r>
                        <a:rPr lang="fr-FR" sz="1400" b="0" i="1" dirty="0">
                          <a:solidFill>
                            <a:srgbClr val="002060"/>
                          </a:solidFill>
                          <a:effectLst/>
                        </a:rPr>
                        <a:t>(MS – Afrique du Sud)</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Electrocution - </a:t>
                      </a:r>
                      <a:r>
                        <a:rPr lang="fr-FR" sz="1400" b="0" dirty="0">
                          <a:solidFill>
                            <a:srgbClr val="002060"/>
                          </a:solidFill>
                          <a:effectLst/>
                        </a:rPr>
                        <a:t>Electrocution lors du déplacement d’un échafaudage mobile à proximité de lignes électriques.</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6</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12/2014</a:t>
                      </a:r>
                      <a:endParaRPr lang="en-US" sz="1400" b="1" dirty="0">
                        <a:solidFill>
                          <a:srgbClr val="002060"/>
                        </a:solidFill>
                        <a:effectLst/>
                      </a:endParaRPr>
                    </a:p>
                    <a:p>
                      <a:pPr algn="ctr">
                        <a:spcAft>
                          <a:spcPts val="0"/>
                        </a:spcAft>
                      </a:pPr>
                      <a:r>
                        <a:rPr lang="fr-FR" sz="1400" b="0" i="1" dirty="0">
                          <a:solidFill>
                            <a:srgbClr val="002060"/>
                          </a:solidFill>
                          <a:effectLst/>
                        </a:rPr>
                        <a:t>(MS – Afrique du Sud)</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10 m à travers une toiture après avoir marché sur un élément fragile servant de puit de lumière.</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7</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01/2015</a:t>
                      </a:r>
                      <a:endParaRPr lang="en-US" sz="1400" b="1" dirty="0">
                        <a:solidFill>
                          <a:srgbClr val="002060"/>
                        </a:solidFill>
                        <a:effectLst/>
                      </a:endParaRPr>
                    </a:p>
                    <a:p>
                      <a:pPr algn="ctr">
                        <a:spcAft>
                          <a:spcPts val="0"/>
                        </a:spcAft>
                      </a:pPr>
                      <a:r>
                        <a:rPr lang="fr-FR" sz="1400" b="0" i="1" dirty="0">
                          <a:solidFill>
                            <a:srgbClr val="002060"/>
                          </a:solidFill>
                          <a:effectLst/>
                        </a:rPr>
                        <a:t>(MS – Ethiopie)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4 m depuis un échafaudage après basculement d’un élément de plancher non arrimé.</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8</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05/2015</a:t>
                      </a:r>
                      <a:endParaRPr lang="en-US" sz="1400" b="1" dirty="0">
                        <a:solidFill>
                          <a:srgbClr val="002060"/>
                        </a:solidFill>
                        <a:effectLst/>
                      </a:endParaRPr>
                    </a:p>
                    <a:p>
                      <a:pPr algn="ctr">
                        <a:spcAft>
                          <a:spcPts val="0"/>
                        </a:spcAft>
                      </a:pPr>
                      <a:r>
                        <a:rPr lang="fr-FR" sz="1400" b="0" i="1" dirty="0">
                          <a:solidFill>
                            <a:srgbClr val="002060"/>
                          </a:solidFill>
                          <a:effectLst/>
                        </a:rPr>
                        <a:t>(RC – Corée du Sud)</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10 m dans une cheminée d’un équipement en cours de construction.</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9</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10/2015</a:t>
                      </a:r>
                      <a:endParaRPr lang="en-US" sz="1400" b="1" dirty="0">
                        <a:solidFill>
                          <a:srgbClr val="002060"/>
                        </a:solidFill>
                        <a:effectLst/>
                      </a:endParaRPr>
                    </a:p>
                    <a:p>
                      <a:pPr algn="ctr">
                        <a:spcAft>
                          <a:spcPts val="0"/>
                        </a:spcAft>
                      </a:pPr>
                      <a:r>
                        <a:rPr lang="fr-FR" sz="1400" b="0" i="1" dirty="0">
                          <a:solidFill>
                            <a:srgbClr val="002060"/>
                          </a:solidFill>
                          <a:effectLst/>
                        </a:rPr>
                        <a:t>(MS – Burkina Faso)</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2 m depuis un échafaudage ayant été télescopé par un engin motorisé.</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10</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01/2019</a:t>
                      </a:r>
                      <a:endParaRPr lang="en-US" sz="1400" b="1" dirty="0">
                        <a:solidFill>
                          <a:srgbClr val="002060"/>
                        </a:solidFill>
                        <a:effectLst/>
                      </a:endParaRPr>
                    </a:p>
                    <a:p>
                      <a:pPr algn="ctr">
                        <a:spcAft>
                          <a:spcPts val="0"/>
                        </a:spcAft>
                      </a:pPr>
                      <a:r>
                        <a:rPr lang="fr-FR" sz="1400" b="0" i="1" dirty="0">
                          <a:solidFill>
                            <a:srgbClr val="002060"/>
                          </a:solidFill>
                          <a:effectLst/>
                        </a:rPr>
                        <a:t>(RC – Belgique)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1,6 m depuis une Plateforme Individuelle Roulante renversée par la chute d’une tuyauterie.</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11</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a:solidFill>
                            <a:srgbClr val="002060"/>
                          </a:solidFill>
                          <a:effectLst/>
                        </a:rPr>
                        <a:t>02/2019</a:t>
                      </a:r>
                      <a:endParaRPr lang="en-US" sz="1400" b="1" dirty="0">
                        <a:solidFill>
                          <a:srgbClr val="002060"/>
                        </a:solidFill>
                        <a:effectLst/>
                      </a:endParaRPr>
                    </a:p>
                    <a:p>
                      <a:pPr algn="ctr">
                        <a:spcAft>
                          <a:spcPts val="0"/>
                        </a:spcAft>
                      </a:pPr>
                      <a:r>
                        <a:rPr lang="fr-FR" sz="1400" b="0" i="1" dirty="0">
                          <a:solidFill>
                            <a:srgbClr val="002060"/>
                          </a:solidFill>
                          <a:effectLst/>
                        </a:rPr>
                        <a:t>(RC – France)</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fr-FR" sz="1400" b="1" dirty="0">
                          <a:solidFill>
                            <a:srgbClr val="002060"/>
                          </a:solidFill>
                          <a:effectLst/>
                        </a:rPr>
                        <a:t>Chute de personne – </a:t>
                      </a:r>
                      <a:r>
                        <a:rPr lang="fr-FR" sz="1400" b="0" dirty="0">
                          <a:solidFill>
                            <a:srgbClr val="002060"/>
                          </a:solidFill>
                          <a:effectLst/>
                        </a:rPr>
                        <a:t>Chute de 7,6 m depuis une installation suite au basculement d’un garde-corps amovible.</a:t>
                      </a:r>
                      <a:endParaRPr lang="en-US"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12</a:t>
                      </a:r>
                      <a:endParaRPr lang="en-US" sz="1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fr-FR" sz="1400" b="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04/2019</a:t>
                      </a:r>
                    </a:p>
                    <a:p>
                      <a:pPr algn="ctr">
                        <a:spcAft>
                          <a:spcPts val="0"/>
                        </a:spcAft>
                      </a:pPr>
                      <a:r>
                        <a:rPr lang="fr-FR" sz="1400" b="0" i="1"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(GRP – USA)</a:t>
                      </a:r>
                      <a:endParaRPr lang="en-US" sz="14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400" b="1" dirty="0" smtClean="0">
                          <a:solidFill>
                            <a:srgbClr val="002060"/>
                          </a:solidFill>
                          <a:effectLst/>
                        </a:rPr>
                        <a:t>Chute de personne – </a:t>
                      </a:r>
                      <a:r>
                        <a:rPr lang="fr-FR" sz="1400" b="0" dirty="0" smtClean="0">
                          <a:solidFill>
                            <a:srgbClr val="002060"/>
                          </a:solidFill>
                          <a:effectLst/>
                        </a:rPr>
                        <a:t>Chute de 1,5 m depuis une rampe d’accès pour magasinage utilisée pour travail en hauteur.</a:t>
                      </a:r>
                      <a:endParaRPr lang="en-US" sz="1400" b="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bl>
          </a:graphicData>
        </a:graphic>
      </p:graphicFrame>
    </p:spTree>
    <p:extLst>
      <p:ext uri="{BB962C8B-B14F-4D97-AF65-F5344CB8AC3E}">
        <p14:creationId xmlns:p14="http://schemas.microsoft.com/office/powerpoint/2010/main" val="1697050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Principales nouveautés de la CR-GR-HSE-425</a:t>
            </a:r>
            <a:endParaRPr lang="fr-FR" dirty="0"/>
          </a:p>
        </p:txBody>
      </p:sp>
      <p:sp>
        <p:nvSpPr>
          <p:cNvPr id="7" name="Espace réservé du texte 1"/>
          <p:cNvSpPr txBox="1">
            <a:spLocks/>
          </p:cNvSpPr>
          <p:nvPr/>
        </p:nvSpPr>
        <p:spPr>
          <a:xfrm>
            <a:off x="623392" y="764704"/>
            <a:ext cx="11161240" cy="54726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defTabSz="685800">
              <a:spcAft>
                <a:spcPts val="1200"/>
              </a:spcAft>
              <a:buFont typeface="Wingdings" panose="05000000000000000000" pitchFamily="2" charset="2"/>
              <a:buChar char="§"/>
            </a:pPr>
            <a:r>
              <a:rPr lang="fr-FR" b="0" dirty="0" smtClean="0">
                <a:solidFill>
                  <a:schemeClr val="tx1"/>
                </a:solidFill>
              </a:rPr>
              <a:t>Abaissement de 2,0 à 1,5 m de la hauteur de chute caractérisant un travail en hauteur (§1 - Objet)</a:t>
            </a:r>
          </a:p>
          <a:p>
            <a:pPr defTabSz="685800">
              <a:spcAft>
                <a:spcPts val="1200"/>
              </a:spcAft>
              <a:buFont typeface="Wingdings" panose="05000000000000000000" pitchFamily="2" charset="2"/>
              <a:buChar char="§"/>
            </a:pPr>
            <a:r>
              <a:rPr lang="fr-FR" b="0" dirty="0" smtClean="0">
                <a:solidFill>
                  <a:schemeClr val="tx1"/>
                </a:solidFill>
              </a:rPr>
              <a:t>Élargissement des risques à considérer, au-delà de la chute de personne (Exigence 3.1.1)</a:t>
            </a:r>
          </a:p>
          <a:p>
            <a:pPr defTabSz="685800">
              <a:spcAft>
                <a:spcPts val="1200"/>
              </a:spcAft>
              <a:buFont typeface="Wingdings" panose="05000000000000000000" pitchFamily="2" charset="2"/>
              <a:buChar char="§"/>
            </a:pPr>
            <a:r>
              <a:rPr lang="fr-FR" b="0" dirty="0">
                <a:solidFill>
                  <a:schemeClr val="tx1"/>
                </a:solidFill>
              </a:rPr>
              <a:t>Contrôle et gestion des garde corps </a:t>
            </a:r>
            <a:r>
              <a:rPr lang="fr-FR" b="0" dirty="0" smtClean="0">
                <a:solidFill>
                  <a:schemeClr val="tx1"/>
                </a:solidFill>
              </a:rPr>
              <a:t>amovibles (Exigence 3.2.2)</a:t>
            </a:r>
            <a:endParaRPr lang="fr-FR" b="0" dirty="0">
              <a:solidFill>
                <a:schemeClr val="tx1"/>
              </a:solidFill>
            </a:endParaRPr>
          </a:p>
          <a:p>
            <a:pPr defTabSz="685800">
              <a:spcAft>
                <a:spcPts val="1200"/>
              </a:spcAft>
              <a:buFont typeface="Wingdings" panose="05000000000000000000" pitchFamily="2" charset="2"/>
              <a:buChar char="§"/>
            </a:pPr>
            <a:r>
              <a:rPr lang="fr-FR" b="0" dirty="0">
                <a:solidFill>
                  <a:schemeClr val="tx1"/>
                </a:solidFill>
              </a:rPr>
              <a:t>Escabeaux et échelles portables non </a:t>
            </a:r>
            <a:r>
              <a:rPr lang="fr-FR" b="0" dirty="0" smtClean="0">
                <a:solidFill>
                  <a:schemeClr val="tx1"/>
                </a:solidFill>
              </a:rPr>
              <a:t>utilisés </a:t>
            </a:r>
            <a:r>
              <a:rPr lang="fr-FR" b="0" dirty="0">
                <a:solidFill>
                  <a:schemeClr val="tx1"/>
                </a:solidFill>
              </a:rPr>
              <a:t>comme poste de travail </a:t>
            </a:r>
            <a:r>
              <a:rPr lang="fr-FR" b="0" dirty="0" smtClean="0">
                <a:solidFill>
                  <a:schemeClr val="tx1"/>
                </a:solidFill>
              </a:rPr>
              <a:t>( Exigence 3.3.1</a:t>
            </a:r>
            <a:r>
              <a:rPr lang="fr-FR" b="0" dirty="0">
                <a:solidFill>
                  <a:schemeClr val="tx1"/>
                </a:solidFill>
              </a:rPr>
              <a:t>)</a:t>
            </a:r>
          </a:p>
          <a:p>
            <a:pPr defTabSz="685800">
              <a:spcAft>
                <a:spcPts val="1200"/>
              </a:spcAft>
              <a:buFont typeface="Wingdings" panose="05000000000000000000" pitchFamily="2" charset="2"/>
              <a:buChar char="§"/>
            </a:pPr>
            <a:r>
              <a:rPr lang="fr-FR" b="0" dirty="0">
                <a:solidFill>
                  <a:schemeClr val="tx1"/>
                </a:solidFill>
              </a:rPr>
              <a:t>Maîtrise des risques contre les chutes d’objets </a:t>
            </a:r>
            <a:r>
              <a:rPr lang="fr-FR" b="0" dirty="0" smtClean="0">
                <a:solidFill>
                  <a:schemeClr val="tx1"/>
                </a:solidFill>
              </a:rPr>
              <a:t>(Exigence 3.3.2</a:t>
            </a:r>
            <a:r>
              <a:rPr lang="fr-FR" b="0" dirty="0">
                <a:solidFill>
                  <a:schemeClr val="tx1"/>
                </a:solidFill>
              </a:rPr>
              <a:t>)</a:t>
            </a:r>
          </a:p>
          <a:p>
            <a:pPr defTabSz="685800">
              <a:spcAft>
                <a:spcPts val="1200"/>
              </a:spcAft>
              <a:buFont typeface="Wingdings" panose="05000000000000000000" pitchFamily="2" charset="2"/>
              <a:buChar char="§"/>
            </a:pPr>
            <a:r>
              <a:rPr lang="fr-FR" b="0" dirty="0" smtClean="0">
                <a:solidFill>
                  <a:schemeClr val="tx1"/>
                </a:solidFill>
              </a:rPr>
              <a:t>Travail </a:t>
            </a:r>
            <a:r>
              <a:rPr lang="fr-FR" b="0" dirty="0">
                <a:solidFill>
                  <a:schemeClr val="tx1"/>
                </a:solidFill>
              </a:rPr>
              <a:t>sous </a:t>
            </a:r>
            <a:r>
              <a:rPr lang="fr-FR" b="0" dirty="0" smtClean="0">
                <a:solidFill>
                  <a:schemeClr val="tx1"/>
                </a:solidFill>
              </a:rPr>
              <a:t>permis ≥ 1,5 m </a:t>
            </a:r>
            <a:r>
              <a:rPr lang="fr-FR" b="0" dirty="0">
                <a:solidFill>
                  <a:schemeClr val="tx1"/>
                </a:solidFill>
              </a:rPr>
              <a:t>: harnais porté </a:t>
            </a:r>
            <a:r>
              <a:rPr lang="fr-FR" b="0" dirty="0" smtClean="0">
                <a:solidFill>
                  <a:schemeClr val="tx1"/>
                </a:solidFill>
              </a:rPr>
              <a:t>et attaché (Exigence 3.4.4); points d’ancrage permanents ou provisoires identifiés (Exigence 3.3.5)</a:t>
            </a:r>
          </a:p>
          <a:p>
            <a:pPr defTabSz="685800">
              <a:spcAft>
                <a:spcPts val="1200"/>
              </a:spcAft>
              <a:buFont typeface="Wingdings" panose="05000000000000000000" pitchFamily="2" charset="2"/>
              <a:buChar char="§"/>
            </a:pPr>
            <a:r>
              <a:rPr lang="fr-FR" b="0" dirty="0" smtClean="0">
                <a:solidFill>
                  <a:schemeClr val="tx1"/>
                </a:solidFill>
              </a:rPr>
              <a:t>Plan de sauvetage en hauteur (Exigence 3.3.6)</a:t>
            </a:r>
          </a:p>
          <a:p>
            <a:pPr defTabSz="685800">
              <a:spcAft>
                <a:spcPts val="1200"/>
              </a:spcAft>
              <a:buFont typeface="Wingdings" panose="05000000000000000000" pitchFamily="2" charset="2"/>
              <a:buChar char="§"/>
            </a:pPr>
            <a:r>
              <a:rPr lang="fr-FR" b="0" dirty="0" smtClean="0">
                <a:solidFill>
                  <a:schemeClr val="tx1"/>
                </a:solidFill>
              </a:rPr>
              <a:t>Port d’un casque à jugulaire pour circulation et travaux en hauteur (Exigence 3.4.3)</a:t>
            </a:r>
          </a:p>
          <a:p>
            <a:pPr marL="0" indent="0" defTabSz="685800"/>
            <a:endParaRPr lang="fr-FR" dirty="0" smtClean="0">
              <a:solidFill>
                <a:srgbClr val="002060"/>
              </a:solidFill>
            </a:endParaRPr>
          </a:p>
          <a:p>
            <a:pPr marL="0" indent="0" defTabSz="685800"/>
            <a:endParaRPr lang="fr-FR" dirty="0" smtClean="0">
              <a:solidFill>
                <a:srgbClr val="002060"/>
              </a:solidFill>
            </a:endParaRPr>
          </a:p>
          <a:p>
            <a:pPr marL="0" indent="0" defTabSz="685800">
              <a:spcAft>
                <a:spcPts val="1200"/>
              </a:spcAft>
            </a:pPr>
            <a:endParaRPr lang="fr-FR" b="0" dirty="0">
              <a:solidFill>
                <a:schemeClr val="tx1"/>
              </a:solidFill>
            </a:endParaRPr>
          </a:p>
          <a:p>
            <a:pPr marL="0" indent="0" defTabSz="685800">
              <a:spcAft>
                <a:spcPts val="1200"/>
              </a:spcAft>
            </a:pPr>
            <a:endParaRPr lang="fr-FR" b="0" dirty="0" smtClean="0">
              <a:solidFill>
                <a:schemeClr val="tx1"/>
              </a:solidFill>
            </a:endParaRPr>
          </a:p>
          <a:p>
            <a:pPr marL="0" indent="0" defTabSz="685800">
              <a:spcAft>
                <a:spcPts val="1200"/>
              </a:spcAft>
            </a:pPr>
            <a:endParaRPr lang="fr-FR" b="0" dirty="0" smtClean="0">
              <a:solidFill>
                <a:schemeClr val="tx1"/>
              </a:solidFill>
            </a:endParaRPr>
          </a:p>
          <a:p>
            <a:pPr marL="0" indent="0" defTabSz="685800">
              <a:spcAft>
                <a:spcPts val="1200"/>
              </a:spcAft>
            </a:pPr>
            <a:endParaRPr lang="fr-FR" b="0" dirty="0">
              <a:solidFill>
                <a:schemeClr val="tx1"/>
              </a:solidFill>
            </a:endParaRPr>
          </a:p>
        </p:txBody>
      </p:sp>
    </p:spTree>
    <p:extLst>
      <p:ext uri="{BB962C8B-B14F-4D97-AF65-F5344CB8AC3E}">
        <p14:creationId xmlns:p14="http://schemas.microsoft.com/office/powerpoint/2010/main" val="832254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484784"/>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defTabSz="685800">
              <a:spcAft>
                <a:spcPts val="600"/>
              </a:spcAft>
            </a:pPr>
            <a:r>
              <a:rPr lang="fr-FR" sz="1600" dirty="0" smtClean="0">
                <a:solidFill>
                  <a:schemeClr val="tx1"/>
                </a:solidFill>
              </a:rPr>
              <a:t>Exigence 3.1.1 : analyse des risques pour travaux et déplacements en hauteur </a:t>
            </a:r>
            <a:endParaRPr lang="fr-FR" sz="1600" kern="0" dirty="0" smtClean="0">
              <a:solidFill>
                <a:schemeClr val="tx1"/>
              </a:solidFill>
            </a:endParaRPr>
          </a:p>
          <a:p>
            <a:pPr marL="0" indent="0"/>
            <a:r>
              <a:rPr lang="fr-FR" sz="1400" b="0" dirty="0" smtClean="0">
                <a:solidFill>
                  <a:schemeClr val="tx1"/>
                </a:solidFill>
              </a:rPr>
              <a:t>Tout travail et déplacement en hauteur fait l’objet d’une analyse des risques couvrant au minimum et selon pertinence :</a:t>
            </a:r>
          </a:p>
          <a:p>
            <a:pPr lvl="0">
              <a:buFont typeface="Wingdings" panose="05000000000000000000" pitchFamily="2" charset="2"/>
              <a:buChar char="ü"/>
            </a:pPr>
            <a:r>
              <a:rPr lang="fr-FR" sz="1400" b="0" dirty="0" smtClean="0">
                <a:solidFill>
                  <a:schemeClr val="tx1"/>
                </a:solidFill>
              </a:rPr>
              <a:t>le risque de chute de personne ;</a:t>
            </a:r>
          </a:p>
          <a:p>
            <a:pPr lvl="0">
              <a:buFont typeface="Wingdings" panose="05000000000000000000" pitchFamily="2" charset="2"/>
              <a:buChar char="ü"/>
            </a:pPr>
            <a:r>
              <a:rPr lang="fr-FR" sz="1400" b="0" dirty="0" smtClean="0">
                <a:solidFill>
                  <a:schemeClr val="tx1"/>
                </a:solidFill>
              </a:rPr>
              <a:t>le risque de chute d’objet ;</a:t>
            </a:r>
          </a:p>
          <a:p>
            <a:pPr lvl="0">
              <a:buFont typeface="Wingdings" panose="05000000000000000000" pitchFamily="2" charset="2"/>
              <a:buChar char="ü"/>
            </a:pPr>
            <a:r>
              <a:rPr lang="fr-FR" sz="1400" b="0" dirty="0" smtClean="0">
                <a:solidFill>
                  <a:schemeClr val="tx1"/>
                </a:solidFill>
              </a:rPr>
              <a:t>le risque d’électrocution à proximité ou au contact de lignes électriques aériennes ;</a:t>
            </a:r>
          </a:p>
          <a:p>
            <a:pPr>
              <a:buFont typeface="Wingdings" panose="05000000000000000000" pitchFamily="2" charset="2"/>
              <a:buChar char="ü"/>
            </a:pPr>
            <a:r>
              <a:rPr lang="fr-FR" sz="1400" b="0" dirty="0" smtClean="0">
                <a:solidFill>
                  <a:schemeClr val="tx1"/>
                </a:solidFill>
              </a:rPr>
              <a:t>le risque d’écrasement en hauteur lors de l’utilisation de PEMP.</a:t>
            </a:r>
          </a:p>
          <a:p>
            <a:pPr marL="360000" indent="0" algn="just"/>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sym typeface="Wingdings" panose="05000000000000000000" pitchFamily="2" charset="2"/>
              </a:rPr>
              <a:t>Nouvelle exigence pour prise en compte des 4 risques liés aux travaux en hauteur.</a:t>
            </a:r>
          </a:p>
          <a:p>
            <a:pPr marL="360000" indent="0" algn="just"/>
            <a:endParaRPr lang="fr-FR" sz="1400" b="0" dirty="0" smtClean="0">
              <a:solidFill>
                <a:schemeClr val="tx1"/>
              </a:solidFill>
            </a:endParaRPr>
          </a:p>
          <a:p>
            <a:pPr marL="0" indent="0" algn="just" defTabSz="685800">
              <a:spcAft>
                <a:spcPts val="600"/>
              </a:spcAft>
            </a:pPr>
            <a:r>
              <a:rPr lang="fr-FR" sz="1600" dirty="0" smtClean="0">
                <a:solidFill>
                  <a:schemeClr val="tx1"/>
                </a:solidFill>
              </a:rPr>
              <a:t>Exigence 3.1.2 : priorisation des mesures de maitrise des risques</a:t>
            </a:r>
          </a:p>
          <a:p>
            <a:pPr marL="0" indent="0"/>
            <a:r>
              <a:rPr lang="fr-FR" sz="1400" b="0" dirty="0" smtClean="0">
                <a:solidFill>
                  <a:schemeClr val="tx1"/>
                </a:solidFill>
              </a:rPr>
              <a:t>Une évaluation des risques liés aux travaux en hauteur permet de définir les mesures de maitrise des risques à mettre en œuvre, selon l’ordre de priorisation suivant :</a:t>
            </a:r>
          </a:p>
          <a:p>
            <a:pPr lvl="0">
              <a:buFont typeface="Wingdings" panose="05000000000000000000" pitchFamily="2" charset="2"/>
              <a:buChar char="ü"/>
            </a:pPr>
            <a:r>
              <a:rPr lang="fr-FR" sz="1400" b="0" dirty="0" smtClean="0">
                <a:solidFill>
                  <a:schemeClr val="tx1"/>
                </a:solidFill>
              </a:rPr>
              <a:t>limitation des travaux en hauteur (réduction du risque à la source) ;</a:t>
            </a:r>
          </a:p>
          <a:p>
            <a:pPr lvl="0">
              <a:buFont typeface="Wingdings" panose="05000000000000000000" pitchFamily="2" charset="2"/>
              <a:buChar char="ü"/>
            </a:pPr>
            <a:r>
              <a:rPr lang="fr-FR" sz="1400" b="0" dirty="0" smtClean="0">
                <a:solidFill>
                  <a:schemeClr val="tx1"/>
                </a:solidFill>
              </a:rPr>
              <a:t>installation de moyens permanents et sécurisés d’accès et de travail en hauteur ;</a:t>
            </a:r>
          </a:p>
          <a:p>
            <a:pPr lvl="0">
              <a:buFont typeface="Wingdings" panose="05000000000000000000" pitchFamily="2" charset="2"/>
              <a:buChar char="ü"/>
            </a:pPr>
            <a:r>
              <a:rPr lang="fr-FR" sz="1400" b="0" dirty="0" smtClean="0">
                <a:solidFill>
                  <a:schemeClr val="tx1"/>
                </a:solidFill>
              </a:rPr>
              <a:t>mise en œuvre d’équipements temporaires pour protection collective (échafaudages, PEMP, dispositifs de recueil souples de type filets, etc.) ;</a:t>
            </a:r>
          </a:p>
          <a:p>
            <a:pPr>
              <a:buFont typeface="Wingdings" panose="05000000000000000000" pitchFamily="2" charset="2"/>
              <a:buChar char="ü"/>
            </a:pPr>
            <a:r>
              <a:rPr lang="fr-FR" sz="1400" b="0" dirty="0" smtClean="0">
                <a:solidFill>
                  <a:schemeClr val="tx1"/>
                </a:solidFill>
              </a:rPr>
              <a:t>utilisation d’équipements de positionnement (travaux sur cordes) ou de protection individuelle.</a:t>
            </a:r>
          </a:p>
          <a:p>
            <a:pPr marL="0" indent="0"/>
            <a:endParaRPr lang="fr-FR" sz="1400" b="0" dirty="0">
              <a:solidFill>
                <a:schemeClr val="tx1"/>
              </a:solidFill>
            </a:endParaRPr>
          </a:p>
          <a:p>
            <a:pPr marL="360000" indent="-360000" algn="just">
              <a:buFont typeface="Wingdings" panose="05000000000000000000" pitchFamily="2" charset="2"/>
              <a:buChar char="è"/>
            </a:pPr>
            <a:r>
              <a:rPr lang="fr-FR" sz="1400" b="0" i="1" dirty="0" smtClean="0">
                <a:solidFill>
                  <a:schemeClr val="accent6">
                    <a:lumMod val="75000"/>
                  </a:schemeClr>
                </a:solidFill>
                <a:sym typeface="Wingdings" panose="05000000000000000000" pitchFamily="2" charset="2"/>
              </a:rPr>
              <a:t>Exigence alignée avec la majorité des règlementations nationales.</a:t>
            </a:r>
          </a:p>
          <a:p>
            <a:pPr marL="360000" indent="0" algn="just"/>
            <a:endParaRPr lang="fr-FR" sz="1600" dirty="0" smtClean="0">
              <a:solidFill>
                <a:schemeClr val="accent6">
                  <a:lumMod val="75000"/>
                </a:schemeClr>
              </a:solidFill>
            </a:endParaRPr>
          </a:p>
          <a:p>
            <a:pPr marL="0" indent="0" defTabSz="685800"/>
            <a:r>
              <a:rPr lang="en-US" sz="1600" dirty="0" smtClean="0">
                <a:solidFill>
                  <a:schemeClr val="accent6">
                    <a:lumMod val="75000"/>
                  </a:schemeClr>
                </a:solidFill>
              </a:rPr>
              <a:t>Impact :</a:t>
            </a:r>
            <a:endParaRPr lang="en-US" sz="1600" dirty="0">
              <a:solidFill>
                <a:schemeClr val="accent6">
                  <a:lumMod val="75000"/>
                </a:schemeClr>
              </a:solidFill>
            </a:endParaRPr>
          </a:p>
          <a:p>
            <a:pPr marL="285750" indent="-285750" algn="just" defTabSz="685800">
              <a:buFont typeface="Wingdings" panose="05000000000000000000" pitchFamily="2" charset="2"/>
              <a:buChar char="Ø"/>
            </a:pPr>
            <a:r>
              <a:rPr lang="fr-FR" sz="1400" dirty="0">
                <a:solidFill>
                  <a:schemeClr val="accent6">
                    <a:lumMod val="75000"/>
                  </a:schemeClr>
                </a:solidFill>
              </a:rPr>
              <a:t>Pas d’impact identifié en terme de charge de </a:t>
            </a:r>
            <a:r>
              <a:rPr lang="fr-FR" sz="1400" dirty="0" smtClean="0">
                <a:solidFill>
                  <a:schemeClr val="accent6">
                    <a:lumMod val="75000"/>
                  </a:schemeClr>
                </a:solidFill>
              </a:rPr>
              <a:t>travail.</a:t>
            </a:r>
            <a:endParaRPr lang="fr-FR" sz="1400" dirty="0">
              <a:solidFill>
                <a:schemeClr val="accent6">
                  <a:lumMod val="75000"/>
                </a:schemeClr>
              </a:solidFill>
            </a:endParaRPr>
          </a:p>
        </p:txBody>
      </p:sp>
      <p:sp>
        <p:nvSpPr>
          <p:cNvPr id="4" name="ZoneTexte 3"/>
          <p:cNvSpPr txBox="1"/>
          <p:nvPr/>
        </p:nvSpPr>
        <p:spPr>
          <a:xfrm rot="19448902">
            <a:off x="163696" y="1271262"/>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4351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defTabSz="685800">
              <a:spcAft>
                <a:spcPts val="600"/>
              </a:spcAft>
            </a:pPr>
            <a:r>
              <a:rPr lang="fr-FR" sz="1600" dirty="0">
                <a:solidFill>
                  <a:schemeClr val="tx1"/>
                </a:solidFill>
              </a:rPr>
              <a:t>Exigence 3.2.1 : gestion des protections collectives </a:t>
            </a:r>
          </a:p>
          <a:p>
            <a:pPr marL="0" indent="0" defTabSz="685800"/>
            <a:r>
              <a:rPr lang="fr-FR" sz="1400" b="0" dirty="0">
                <a:solidFill>
                  <a:schemeClr val="tx1"/>
                </a:solidFill>
              </a:rPr>
              <a:t>L’état des équipements d’accès, de circulation et de travail en hauteur ainsi que de leurs protections (échelles à crinoline, portillons d’accès, garde-corps, planchers caillebotis, etc.) fait l’objet d’un programme d’inspection périodique par des personnes désignées</a:t>
            </a:r>
            <a:r>
              <a:rPr lang="fr-FR" sz="1400" b="0" dirty="0" smtClean="0">
                <a:solidFill>
                  <a:schemeClr val="tx1"/>
                </a:solidFill>
              </a:rPr>
              <a:t>.</a:t>
            </a:r>
          </a:p>
          <a:p>
            <a:pPr marL="0" indent="0" defTabSz="685800"/>
            <a:endParaRPr lang="fr-FR" sz="1400" b="0" dirty="0">
              <a:solidFill>
                <a:schemeClr val="tx1"/>
              </a:solidFill>
            </a:endParaRPr>
          </a:p>
          <a:p>
            <a:pPr marL="360000" indent="-360000" algn="just">
              <a:buFont typeface="Wingdings" panose="05000000000000000000" pitchFamily="2" charset="2"/>
              <a:buChar char="è"/>
            </a:pPr>
            <a:r>
              <a:rPr lang="fr-FR" sz="1400" b="0" i="1" dirty="0" smtClean="0">
                <a:solidFill>
                  <a:schemeClr val="accent6">
                    <a:lumMod val="75000"/>
                  </a:schemeClr>
                </a:solidFill>
                <a:sym typeface="Wingdings" panose="05000000000000000000" pitchFamily="2" charset="2"/>
              </a:rPr>
              <a:t>Exigence déjà présente dans les standards du Groupe.</a:t>
            </a:r>
          </a:p>
          <a:p>
            <a:pPr marL="360000" indent="-360000" algn="just">
              <a:buFont typeface="Wingdings" panose="05000000000000000000" pitchFamily="2" charset="2"/>
              <a:buChar char="è"/>
            </a:pPr>
            <a:r>
              <a:rPr lang="fr-FR" sz="1400" b="0" i="1" dirty="0" smtClean="0">
                <a:solidFill>
                  <a:schemeClr val="accent6">
                    <a:lumMod val="75000"/>
                  </a:schemeClr>
                </a:solidFill>
              </a:rPr>
              <a:t>Application </a:t>
            </a:r>
            <a:r>
              <a:rPr lang="fr-FR" sz="1400" b="0" i="1" dirty="0">
                <a:solidFill>
                  <a:schemeClr val="accent6">
                    <a:lumMod val="75000"/>
                  </a:schemeClr>
                </a:solidFill>
              </a:rPr>
              <a:t>à </a:t>
            </a:r>
            <a:r>
              <a:rPr lang="fr-FR" sz="1400" b="0" i="1" dirty="0" smtClean="0">
                <a:solidFill>
                  <a:schemeClr val="accent6">
                    <a:lumMod val="75000"/>
                  </a:schemeClr>
                </a:solidFill>
              </a:rPr>
              <a:t>renforcer, notamment </a:t>
            </a:r>
            <a:r>
              <a:rPr lang="fr-FR" sz="1400" b="0" i="1" dirty="0">
                <a:solidFill>
                  <a:schemeClr val="accent6">
                    <a:lumMod val="75000"/>
                  </a:schemeClr>
                </a:solidFill>
              </a:rPr>
              <a:t>suite à plusieurs événements </a:t>
            </a:r>
            <a:r>
              <a:rPr lang="fr-FR" sz="1400" b="0" i="1" dirty="0" smtClean="0">
                <a:solidFill>
                  <a:schemeClr val="accent6">
                    <a:lumMod val="75000"/>
                  </a:schemeClr>
                </a:solidFill>
              </a:rPr>
              <a:t>de chute </a:t>
            </a:r>
            <a:r>
              <a:rPr lang="fr-FR" sz="1400" b="0" i="1" dirty="0">
                <a:solidFill>
                  <a:schemeClr val="accent6">
                    <a:lumMod val="75000"/>
                  </a:schemeClr>
                </a:solidFill>
              </a:rPr>
              <a:t>à </a:t>
            </a:r>
            <a:r>
              <a:rPr lang="fr-FR" sz="1400" b="0" i="1" dirty="0" smtClean="0">
                <a:solidFill>
                  <a:schemeClr val="accent6">
                    <a:lumMod val="75000"/>
                  </a:schemeClr>
                </a:solidFill>
              </a:rPr>
              <a:t>travers des caillebotis.</a:t>
            </a:r>
          </a:p>
          <a:p>
            <a:pPr marL="361950" indent="0" algn="just"/>
            <a:endParaRPr lang="fr-FR" sz="1400" b="0" i="1" dirty="0" smtClean="0">
              <a:solidFill>
                <a:schemeClr val="tx1"/>
              </a:solidFill>
            </a:endParaRPr>
          </a:p>
          <a:p>
            <a:pPr marL="361950" indent="0" algn="just"/>
            <a:endParaRPr lang="fr-FR" sz="1400" b="0" i="1" dirty="0" smtClean="0">
              <a:solidFill>
                <a:schemeClr val="tx1"/>
              </a:solidFill>
            </a:endParaRPr>
          </a:p>
          <a:p>
            <a:pPr marL="361950" indent="0" algn="just"/>
            <a:endParaRPr lang="fr-FR" sz="1400" b="0" i="1" dirty="0" smtClean="0">
              <a:solidFill>
                <a:schemeClr val="tx1"/>
              </a:solidFill>
            </a:endParaRPr>
          </a:p>
          <a:p>
            <a:pPr marL="0" indent="0" algn="just" defTabSz="685800">
              <a:spcAft>
                <a:spcPts val="600"/>
              </a:spcAft>
            </a:pPr>
            <a:r>
              <a:rPr lang="fr-FR" sz="1600" dirty="0">
                <a:solidFill>
                  <a:schemeClr val="tx1"/>
                </a:solidFill>
              </a:rPr>
              <a:t>Exigence 3.2.2 : gestion des garde-corps amovibles </a:t>
            </a:r>
          </a:p>
          <a:p>
            <a:pPr marL="0" indent="0" algn="just" defTabSz="685800"/>
            <a:r>
              <a:rPr lang="fr-FR" sz="1400" b="0" dirty="0">
                <a:solidFill>
                  <a:schemeClr val="tx1"/>
                </a:solidFill>
              </a:rPr>
              <a:t>Les garde-corps amovibles sont répertoriés et leur raison d’être est justifiée. Ils sont sécurisés et signalés in situ afin de s’assurer qu’aucune activité ne puisse compromettre leur fonction de sécurité contre les chutes</a:t>
            </a:r>
            <a:r>
              <a:rPr lang="fr-FR" sz="1400" b="0" dirty="0" smtClean="0">
                <a:solidFill>
                  <a:schemeClr val="tx1"/>
                </a:solidFill>
              </a:rPr>
              <a:t>.</a:t>
            </a:r>
          </a:p>
          <a:p>
            <a:pPr marL="0" indent="0" algn="just" defTabSz="685800"/>
            <a:endParaRPr lang="fr-FR" sz="1400" b="0" dirty="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rPr>
              <a:t>Nouvelle exigence liée à l’événement « Normandie – 2019 »</a:t>
            </a:r>
          </a:p>
          <a:p>
            <a:pPr marL="0" indent="0" algn="just"/>
            <a:endParaRPr lang="fr-FR" sz="1400" b="0" i="1" dirty="0">
              <a:solidFill>
                <a:srgbClr val="FF0000"/>
              </a:solidFill>
            </a:endParaRPr>
          </a:p>
          <a:p>
            <a:pPr marL="0" indent="0" defTabSz="685800"/>
            <a:r>
              <a:rPr lang="en-US" sz="1600" dirty="0" smtClean="0">
                <a:solidFill>
                  <a:srgbClr val="FF0000"/>
                </a:solidFill>
              </a:rPr>
              <a:t>Impacts :</a:t>
            </a:r>
            <a:endParaRPr lang="en-US" sz="1600" dirty="0">
              <a:solidFill>
                <a:srgbClr val="FF0000"/>
              </a:solidFill>
            </a:endParaRPr>
          </a:p>
          <a:p>
            <a:pPr marL="285750" indent="-285750" algn="just" defTabSz="685800">
              <a:buFont typeface="Wingdings" panose="05000000000000000000" pitchFamily="2" charset="2"/>
              <a:buChar char="Ø"/>
            </a:pPr>
            <a:r>
              <a:rPr lang="fr-FR" sz="1400" dirty="0" smtClean="0">
                <a:solidFill>
                  <a:srgbClr val="FF0000"/>
                </a:solidFill>
              </a:rPr>
              <a:t>Renforcement </a:t>
            </a:r>
            <a:r>
              <a:rPr lang="fr-FR" sz="1400" dirty="0">
                <a:solidFill>
                  <a:srgbClr val="FF0000"/>
                </a:solidFill>
              </a:rPr>
              <a:t>des programmes d’inspection/maintenance des protections </a:t>
            </a:r>
            <a:r>
              <a:rPr lang="fr-FR" sz="1400" dirty="0" smtClean="0">
                <a:solidFill>
                  <a:srgbClr val="FF0000"/>
                </a:solidFill>
              </a:rPr>
              <a:t>collectives.</a:t>
            </a:r>
            <a:endParaRPr lang="fr-FR" sz="1400" dirty="0">
              <a:solidFill>
                <a:srgbClr val="FF0000"/>
              </a:solidFill>
            </a:endParaRPr>
          </a:p>
          <a:p>
            <a:pPr marL="285750" indent="-285750" algn="just" defTabSz="685800">
              <a:buFont typeface="Wingdings" panose="05000000000000000000" pitchFamily="2" charset="2"/>
              <a:buChar char="Ø"/>
            </a:pPr>
            <a:r>
              <a:rPr lang="fr-FR" sz="1400" dirty="0" smtClean="0">
                <a:solidFill>
                  <a:srgbClr val="FF0000"/>
                </a:solidFill>
              </a:rPr>
              <a:t>Sécurisation/signalisation </a:t>
            </a:r>
            <a:r>
              <a:rPr lang="fr-FR" sz="1400" dirty="0">
                <a:solidFill>
                  <a:srgbClr val="FF0000"/>
                </a:solidFill>
              </a:rPr>
              <a:t>des gardes corps </a:t>
            </a:r>
            <a:r>
              <a:rPr lang="fr-FR" sz="1400" dirty="0" smtClean="0">
                <a:solidFill>
                  <a:srgbClr val="FF0000"/>
                </a:solidFill>
              </a:rPr>
              <a:t>amovibles.</a:t>
            </a:r>
            <a:endParaRPr lang="fr-FR" sz="1400" dirty="0">
              <a:solidFill>
                <a:srgbClr val="FF0000"/>
              </a:solidFill>
            </a:endParaRPr>
          </a:p>
          <a:p>
            <a:pPr marL="0" indent="0" algn="just" defTabSz="685800"/>
            <a:endParaRPr lang="fr-FR" sz="1600" b="0" dirty="0">
              <a:solidFill>
                <a:schemeClr val="tx1"/>
              </a:solidFill>
            </a:endParaRPr>
          </a:p>
        </p:txBody>
      </p:sp>
      <p:sp>
        <p:nvSpPr>
          <p:cNvPr id="4" name="ZoneTexte 3"/>
          <p:cNvSpPr txBox="1"/>
          <p:nvPr/>
        </p:nvSpPr>
        <p:spPr>
          <a:xfrm rot="19448902">
            <a:off x="163696" y="3359494"/>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17192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fr-FR" sz="1600" dirty="0">
                <a:solidFill>
                  <a:schemeClr val="tx1"/>
                </a:solidFill>
              </a:rPr>
              <a:t>Exigence 3.3.1 : choix des moyens d’élévation à mettre en œuvre </a:t>
            </a:r>
          </a:p>
          <a:p>
            <a:pPr marL="0" indent="0" algn="just" defTabSz="685800"/>
            <a:r>
              <a:rPr lang="fr-FR" sz="1400" b="0" dirty="0" smtClean="0">
                <a:solidFill>
                  <a:schemeClr val="tx1"/>
                </a:solidFill>
              </a:rPr>
              <a:t>Les équipements temporaires pour travaux en hauteur (échafaudages, PEMP, etc.) sont sélectionnés en tenant compte de l’environnement de travail, de la hauteur à atteindre et des consignes de leur fabricant.</a:t>
            </a:r>
          </a:p>
          <a:p>
            <a:pPr marL="0" indent="0" algn="just" defTabSz="685800"/>
            <a:r>
              <a:rPr lang="fr-FR" sz="1400" b="0" dirty="0" smtClean="0">
                <a:solidFill>
                  <a:schemeClr val="tx1"/>
                </a:solidFill>
              </a:rPr>
              <a:t>Les rampes d’accès pour magasinage (dépourvues d’une plateforme sécurisée sur les quatre côtés), les escabeaux standards non sécurisés en partie supérieure et les échelles portables ne sont pas utilisés comme des postes de travail.</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rPr>
              <a:t>Nouvelle exigence liée aux événements d’Anvers &amp; SunPower – 2019.</a:t>
            </a:r>
          </a:p>
          <a:p>
            <a:pPr marL="361950" indent="0" algn="just"/>
            <a:endParaRPr lang="fr-FR" sz="1400" b="0" i="1" dirty="0" smtClean="0">
              <a:solidFill>
                <a:schemeClr val="tx1"/>
              </a:solidFill>
            </a:endParaRPr>
          </a:p>
          <a:p>
            <a:pPr marL="361950" indent="0" algn="just"/>
            <a:endParaRPr lang="fr-FR" sz="1400" b="0" i="1" dirty="0" smtClean="0">
              <a:solidFill>
                <a:schemeClr val="tx1"/>
              </a:solidFill>
            </a:endParaRPr>
          </a:p>
          <a:p>
            <a:pPr marL="0" indent="0" algn="just" defTabSz="685800">
              <a:spcAft>
                <a:spcPts val="600"/>
              </a:spcAft>
            </a:pPr>
            <a:r>
              <a:rPr lang="fr-FR" sz="1600" dirty="0">
                <a:solidFill>
                  <a:schemeClr val="tx1"/>
                </a:solidFill>
              </a:rPr>
              <a:t>Exigence 3.3.2 : maitrise des risques contre les chutes d’objet</a:t>
            </a:r>
          </a:p>
          <a:p>
            <a:pPr marL="0" indent="0" algn="just" defTabSz="685800"/>
            <a:r>
              <a:rPr lang="fr-FR" sz="1400" b="0" dirty="0" smtClean="0">
                <a:solidFill>
                  <a:schemeClr val="tx1"/>
                </a:solidFill>
              </a:rPr>
              <a:t>Les outils, les matériels et les équipements manipulés lors de travaux en hauteur sont transportés, manipulés et rangés de façon à éviter leur chute.</a:t>
            </a:r>
          </a:p>
          <a:p>
            <a:pPr marL="0" indent="0" algn="just" defTabSz="685800"/>
            <a:r>
              <a:rPr lang="fr-FR" sz="1400" b="0" dirty="0" smtClean="0">
                <a:solidFill>
                  <a:schemeClr val="tx1"/>
                </a:solidFill>
              </a:rPr>
              <a:t>L’évaluation des risques permet de définir le besoin additionnel de protections adéquates contre les chutes d’objet, soit au niveau de la zone de travail (ex. : protections latérales de type filets), soit au cours de la chute (ex. : dispositifs pare-gravats), soit au niveau du sol via un balisage suffisamment large.</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rPr>
              <a:t>Nouvelle exigence ciblée sur la thématique (couverte dans la règle d’or 10, mais absente du standard Groupe précédent)</a:t>
            </a:r>
          </a:p>
          <a:p>
            <a:pPr marL="0" indent="0" algn="just"/>
            <a:endParaRPr lang="fr-FR" sz="1400" dirty="0" smtClean="0">
              <a:solidFill>
                <a:srgbClr val="FF0000"/>
              </a:solidFill>
            </a:endParaRPr>
          </a:p>
          <a:p>
            <a:pPr marL="0" indent="0" defTabSz="685800"/>
            <a:r>
              <a:rPr lang="fr-FR" sz="1600" dirty="0">
                <a:solidFill>
                  <a:srgbClr val="FF0000"/>
                </a:solidFill>
              </a:rPr>
              <a:t>Impact : </a:t>
            </a:r>
          </a:p>
          <a:p>
            <a:pPr marL="285750" indent="-285750" algn="just" defTabSz="685800">
              <a:buFont typeface="Wingdings" panose="05000000000000000000" pitchFamily="2" charset="2"/>
              <a:buChar char="Ø"/>
            </a:pPr>
            <a:r>
              <a:rPr lang="fr-FR" sz="1400" dirty="0">
                <a:solidFill>
                  <a:srgbClr val="FF0000"/>
                </a:solidFill>
              </a:rPr>
              <a:t>Achat de plateformes </a:t>
            </a:r>
            <a:r>
              <a:rPr lang="fr-FR" sz="1400" dirty="0" smtClean="0">
                <a:solidFill>
                  <a:srgbClr val="FF0000"/>
                </a:solidFill>
              </a:rPr>
              <a:t>sécurisées aux standards actuels pour réalisation de certains travaux à </a:t>
            </a:r>
            <a:r>
              <a:rPr lang="fr-FR" sz="1400" dirty="0">
                <a:solidFill>
                  <a:srgbClr val="FF0000"/>
                </a:solidFill>
              </a:rPr>
              <a:t>faible </a:t>
            </a:r>
            <a:r>
              <a:rPr lang="fr-FR" sz="1400" dirty="0" smtClean="0">
                <a:solidFill>
                  <a:srgbClr val="FF0000"/>
                </a:solidFill>
              </a:rPr>
              <a:t>hauteur.</a:t>
            </a:r>
            <a:endParaRPr lang="fr-FR" sz="1600" b="0" dirty="0">
              <a:solidFill>
                <a:srgbClr val="FF0000"/>
              </a:solidFill>
            </a:endParaRPr>
          </a:p>
        </p:txBody>
      </p:sp>
      <p:sp>
        <p:nvSpPr>
          <p:cNvPr id="4" name="ZoneTexte 3"/>
          <p:cNvSpPr txBox="1"/>
          <p:nvPr/>
        </p:nvSpPr>
        <p:spPr>
          <a:xfrm rot="19448902">
            <a:off x="163696" y="1343270"/>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ZoneTexte 10"/>
          <p:cNvSpPr txBox="1"/>
          <p:nvPr/>
        </p:nvSpPr>
        <p:spPr>
          <a:xfrm rot="19448902">
            <a:off x="163696" y="3359494"/>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spTree>
    <p:extLst>
      <p:ext uri="{BB962C8B-B14F-4D97-AF65-F5344CB8AC3E}">
        <p14:creationId xmlns:p14="http://schemas.microsoft.com/office/powerpoint/2010/main" val="102135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fr-FR" sz="1600" dirty="0">
                <a:solidFill>
                  <a:schemeClr val="tx1"/>
                </a:solidFill>
              </a:rPr>
              <a:t>Exigence 3.3.3 : travaux sur auvents de station et toits de bacs ou de bâtiments </a:t>
            </a:r>
          </a:p>
          <a:p>
            <a:pPr marL="0" indent="0" algn="just" defTabSz="685800"/>
            <a:r>
              <a:rPr lang="fr-FR" sz="1400" b="0" dirty="0">
                <a:solidFill>
                  <a:schemeClr val="tx1"/>
                </a:solidFill>
              </a:rPr>
              <a:t>Tout travail sur auvents de stations-services, toits de bacs ou toitures de bâtiments (hors cheminements sécurisés permanents) nécessite une vérification préalable de leur solidité.</a:t>
            </a:r>
          </a:p>
          <a:p>
            <a:pPr marL="0" indent="0" algn="just" defTabSz="685800"/>
            <a:r>
              <a:rPr lang="fr-FR" sz="1400" b="0" dirty="0">
                <a:solidFill>
                  <a:schemeClr val="tx1"/>
                </a:solidFill>
              </a:rPr>
              <a:t>En l’absence de protections collectives permanentes, des protections collectives temporaires (ex : garde-corps, filets en sous-face, échafaudages en bas de pente) sont mises en place préalablement à l’exécution du travail sinon le port de harnais est exigé</a:t>
            </a:r>
            <a:r>
              <a:rPr lang="fr-FR" sz="1400" b="0" dirty="0" smtClean="0">
                <a:solidFill>
                  <a:schemeClr val="tx1"/>
                </a:solidFill>
              </a:rPr>
              <a:t>.</a:t>
            </a:r>
          </a:p>
          <a:p>
            <a:pPr marL="0" indent="0" algn="just"/>
            <a:endParaRPr lang="fr-FR" sz="1400" b="0" i="1" dirty="0" smtClean="0">
              <a:solidFill>
                <a:schemeClr val="tx1"/>
              </a:solidFill>
            </a:endParaRPr>
          </a:p>
          <a:p>
            <a:pPr marL="0" indent="0" algn="just" defTabSz="685800">
              <a:spcAft>
                <a:spcPts val="600"/>
              </a:spcAft>
            </a:pPr>
            <a:r>
              <a:rPr lang="fr-FR" sz="1600" dirty="0" smtClean="0">
                <a:solidFill>
                  <a:schemeClr val="tx1"/>
                </a:solidFill>
              </a:rPr>
              <a:t>Exigence </a:t>
            </a:r>
            <a:r>
              <a:rPr lang="fr-FR" sz="1600" dirty="0">
                <a:solidFill>
                  <a:schemeClr val="tx1"/>
                </a:solidFill>
              </a:rPr>
              <a:t>3.3.4 : travaux à proximité de lignes électriques aériennes</a:t>
            </a:r>
          </a:p>
          <a:p>
            <a:pPr marL="0" indent="0" algn="just" defTabSz="685800"/>
            <a:r>
              <a:rPr lang="fr-FR" sz="1400" b="0" dirty="0">
                <a:solidFill>
                  <a:schemeClr val="tx1"/>
                </a:solidFill>
              </a:rPr>
              <a:t>Tout travail en hauteur réalisé sous ou à proximité de lignes électriques aériennes respecte une distance minimale de sécurité entre l’intervenant (ou les équipements manipulés) et les lignes électriques</a:t>
            </a:r>
            <a:r>
              <a:rPr lang="fr-FR" sz="1400" b="0" dirty="0" smtClean="0">
                <a:solidFill>
                  <a:schemeClr val="tx1"/>
                </a:solidFill>
              </a:rPr>
              <a:t>.</a:t>
            </a:r>
          </a:p>
          <a:p>
            <a:pPr marL="0" indent="0" algn="just" defTabSz="685800"/>
            <a:endParaRPr lang="fr-FR" sz="800" b="0" dirty="0">
              <a:solidFill>
                <a:schemeClr val="tx1"/>
              </a:solidFill>
            </a:endParaRPr>
          </a:p>
          <a:p>
            <a:pPr marL="360000" indent="-360000" algn="just">
              <a:buFont typeface="Wingdings" panose="05000000000000000000" pitchFamily="2" charset="2"/>
              <a:buChar char="è"/>
            </a:pPr>
            <a:r>
              <a:rPr lang="fr-FR" sz="1400" b="0" i="1" dirty="0" smtClean="0">
                <a:solidFill>
                  <a:schemeClr val="accent6">
                    <a:lumMod val="75000"/>
                  </a:schemeClr>
                </a:solidFill>
              </a:rPr>
              <a:t>Exigences 3.3.3 &amp; 3.3.4 : Clarifications </a:t>
            </a:r>
            <a:r>
              <a:rPr lang="fr-FR" sz="1400" b="0" i="1" smtClean="0">
                <a:solidFill>
                  <a:schemeClr val="accent6">
                    <a:lumMod val="75000"/>
                  </a:schemeClr>
                </a:solidFill>
              </a:rPr>
              <a:t>des exigences déjà </a:t>
            </a:r>
            <a:r>
              <a:rPr lang="fr-FR" sz="1400" b="0" i="1" dirty="0" smtClean="0">
                <a:solidFill>
                  <a:schemeClr val="accent6">
                    <a:lumMod val="75000"/>
                  </a:schemeClr>
                </a:solidFill>
              </a:rPr>
              <a:t>présentes </a:t>
            </a:r>
            <a:r>
              <a:rPr lang="fr-FR" sz="1400" b="0" i="1" dirty="0">
                <a:solidFill>
                  <a:schemeClr val="accent6">
                    <a:lumMod val="75000"/>
                  </a:schemeClr>
                </a:solidFill>
                <a:sym typeface="Wingdings" panose="05000000000000000000" pitchFamily="2" charset="2"/>
              </a:rPr>
              <a:t>dans les standards du Groupe</a:t>
            </a:r>
            <a:r>
              <a:rPr lang="fr-FR" sz="1400" b="0" i="1" dirty="0" smtClean="0">
                <a:solidFill>
                  <a:schemeClr val="accent6">
                    <a:lumMod val="75000"/>
                  </a:schemeClr>
                </a:solidFill>
                <a:sym typeface="Wingdings" panose="05000000000000000000" pitchFamily="2" charset="2"/>
              </a:rPr>
              <a:t>.</a:t>
            </a:r>
            <a:endParaRPr lang="fr-FR" sz="1400" b="0" i="1" dirty="0" smtClean="0">
              <a:solidFill>
                <a:schemeClr val="accent6">
                  <a:lumMod val="75000"/>
                </a:schemeClr>
              </a:solidFill>
            </a:endParaRPr>
          </a:p>
          <a:p>
            <a:pPr marL="0" indent="0" algn="just"/>
            <a:endParaRPr lang="fr-FR" sz="800" dirty="0" smtClean="0">
              <a:solidFill>
                <a:schemeClr val="tx1"/>
              </a:solidFill>
            </a:endParaRPr>
          </a:p>
          <a:p>
            <a:pPr marL="0" indent="0" algn="just"/>
            <a:endParaRPr lang="fr-FR" sz="400" dirty="0" smtClean="0">
              <a:solidFill>
                <a:schemeClr val="tx1"/>
              </a:solidFill>
            </a:endParaRPr>
          </a:p>
          <a:p>
            <a:pPr marL="0" indent="0" algn="just"/>
            <a:endParaRPr lang="fr-FR" sz="800" dirty="0" smtClean="0">
              <a:solidFill>
                <a:schemeClr val="tx1"/>
              </a:solidFill>
            </a:endParaRPr>
          </a:p>
          <a:p>
            <a:pPr marL="0" indent="0" algn="just"/>
            <a:endParaRPr lang="fr-FR" sz="800" dirty="0" smtClean="0">
              <a:solidFill>
                <a:schemeClr val="tx1"/>
              </a:solidFill>
            </a:endParaRPr>
          </a:p>
          <a:p>
            <a:pPr marL="0" indent="0" algn="just" defTabSz="685800">
              <a:spcAft>
                <a:spcPts val="600"/>
              </a:spcAft>
            </a:pPr>
            <a:r>
              <a:rPr lang="fr-FR" sz="1600" dirty="0" smtClean="0">
                <a:solidFill>
                  <a:schemeClr val="tx1"/>
                </a:solidFill>
              </a:rPr>
              <a:t>Exigence </a:t>
            </a:r>
            <a:r>
              <a:rPr lang="fr-FR" sz="1600" dirty="0">
                <a:solidFill>
                  <a:schemeClr val="tx1"/>
                </a:solidFill>
              </a:rPr>
              <a:t>3.3.5 : dispositifs d’ancrage pour harnais de sécurité</a:t>
            </a:r>
          </a:p>
          <a:p>
            <a:pPr marL="0" indent="0" algn="just" defTabSz="685800"/>
            <a:r>
              <a:rPr lang="fr-FR" sz="1400" b="0" dirty="0">
                <a:solidFill>
                  <a:schemeClr val="tx1"/>
                </a:solidFill>
              </a:rPr>
              <a:t>Pour tout travail en hauteur nécessitant le port d’un harnais de sécurité, des dispositifs d’ancrage permanents ou provisoires sont identifiés et/ou mis en place.</a:t>
            </a:r>
          </a:p>
          <a:p>
            <a:pPr marL="0" indent="0" algn="just"/>
            <a:endParaRPr lang="fr-FR" sz="800" dirty="0" smtClean="0">
              <a:solidFill>
                <a:schemeClr val="tx1"/>
              </a:solidFill>
            </a:endParaRPr>
          </a:p>
          <a:p>
            <a:pPr marL="360000" indent="-360000" algn="just">
              <a:buFont typeface="Wingdings" panose="05000000000000000000" pitchFamily="2" charset="2"/>
              <a:buChar char="è"/>
            </a:pPr>
            <a:r>
              <a:rPr lang="fr-FR" sz="1400" b="0" i="1" dirty="0">
                <a:solidFill>
                  <a:srgbClr val="FF0000"/>
                </a:solidFill>
              </a:rPr>
              <a:t>Nouvelle exigence liée </a:t>
            </a:r>
            <a:r>
              <a:rPr lang="fr-FR" sz="1400" b="0" i="1" dirty="0" smtClean="0">
                <a:solidFill>
                  <a:srgbClr val="FF0000"/>
                </a:solidFill>
              </a:rPr>
              <a:t>à l’obligation du port d’un harnais pour travaux en hauteur sous couvert d’un permis (Cf. exigence 3.4.4).</a:t>
            </a:r>
            <a:endParaRPr lang="fr-FR" sz="1400" b="0" i="1" dirty="0">
              <a:solidFill>
                <a:srgbClr val="FF0000"/>
              </a:solidFill>
            </a:endParaRPr>
          </a:p>
          <a:p>
            <a:pPr marL="0" indent="0" algn="just"/>
            <a:endParaRPr lang="fr-FR" sz="800" dirty="0" smtClean="0">
              <a:solidFill>
                <a:srgbClr val="FF0000"/>
              </a:solidFill>
            </a:endParaRPr>
          </a:p>
          <a:p>
            <a:pPr marL="0" indent="0" defTabSz="685800"/>
            <a:r>
              <a:rPr lang="fr-FR" sz="1600" dirty="0">
                <a:solidFill>
                  <a:srgbClr val="FF0000"/>
                </a:solidFill>
              </a:rPr>
              <a:t>Impact : </a:t>
            </a:r>
          </a:p>
          <a:p>
            <a:pPr marL="285750" indent="-285750" algn="just" defTabSz="685800">
              <a:buFont typeface="Wingdings" panose="05000000000000000000" pitchFamily="2" charset="2"/>
              <a:buChar char="Ø"/>
            </a:pPr>
            <a:r>
              <a:rPr lang="fr-FR" sz="1400" dirty="0" smtClean="0">
                <a:solidFill>
                  <a:srgbClr val="FF0000"/>
                </a:solidFill>
              </a:rPr>
              <a:t>Identification, </a:t>
            </a:r>
            <a:r>
              <a:rPr lang="fr-FR" sz="1400" dirty="0">
                <a:solidFill>
                  <a:srgbClr val="FF0000"/>
                </a:solidFill>
              </a:rPr>
              <a:t>installation et gestion dans le </a:t>
            </a:r>
            <a:r>
              <a:rPr lang="fr-FR" sz="1400" dirty="0" smtClean="0">
                <a:solidFill>
                  <a:srgbClr val="FF0000"/>
                </a:solidFill>
              </a:rPr>
              <a:t>temps des </a:t>
            </a:r>
            <a:r>
              <a:rPr lang="fr-FR" sz="1400" dirty="0">
                <a:solidFill>
                  <a:srgbClr val="FF0000"/>
                </a:solidFill>
              </a:rPr>
              <a:t>points d’ancrage</a:t>
            </a:r>
            <a:r>
              <a:rPr lang="fr-FR" sz="1400" dirty="0" smtClean="0">
                <a:solidFill>
                  <a:srgbClr val="FF0000"/>
                </a:solidFill>
              </a:rPr>
              <a:t> : </a:t>
            </a:r>
            <a:r>
              <a:rPr lang="fr-FR" sz="1400" dirty="0">
                <a:solidFill>
                  <a:srgbClr val="FF0000"/>
                </a:solidFill>
              </a:rPr>
              <a:t>nécessite une revue des postes de travail en hauteur </a:t>
            </a:r>
            <a:r>
              <a:rPr lang="fr-FR" sz="1400" dirty="0" smtClean="0">
                <a:solidFill>
                  <a:srgbClr val="FF0000"/>
                </a:solidFill>
              </a:rPr>
              <a:t>par </a:t>
            </a:r>
            <a:r>
              <a:rPr lang="fr-FR" sz="1400" dirty="0">
                <a:solidFill>
                  <a:srgbClr val="FF0000"/>
                </a:solidFill>
              </a:rPr>
              <a:t>une personne </a:t>
            </a:r>
            <a:r>
              <a:rPr lang="fr-FR" sz="1400" dirty="0" smtClean="0">
                <a:solidFill>
                  <a:srgbClr val="FF0000"/>
                </a:solidFill>
              </a:rPr>
              <a:t>compétente (interne ou consultant extérieur) afin d’installer des dispositifs </a:t>
            </a:r>
            <a:r>
              <a:rPr lang="fr-FR" sz="1400" dirty="0">
                <a:solidFill>
                  <a:srgbClr val="FF0000"/>
                </a:solidFill>
              </a:rPr>
              <a:t>d’ancrage </a:t>
            </a:r>
            <a:r>
              <a:rPr lang="fr-FR" sz="1400" dirty="0" smtClean="0">
                <a:solidFill>
                  <a:srgbClr val="FF0000"/>
                </a:solidFill>
              </a:rPr>
              <a:t>adaptés/vérifiés.</a:t>
            </a:r>
            <a:endParaRPr lang="fr-FR" sz="1400" dirty="0">
              <a:solidFill>
                <a:srgbClr val="FF0000"/>
              </a:solidFill>
            </a:endParaRPr>
          </a:p>
        </p:txBody>
      </p:sp>
      <p:sp>
        <p:nvSpPr>
          <p:cNvPr id="4" name="ZoneTexte 3"/>
          <p:cNvSpPr txBox="1"/>
          <p:nvPr/>
        </p:nvSpPr>
        <p:spPr>
          <a:xfrm rot="19448902">
            <a:off x="163696" y="4223590"/>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2977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fr-FR" sz="1600" dirty="0" smtClean="0">
                <a:solidFill>
                  <a:schemeClr val="tx1"/>
                </a:solidFill>
              </a:rPr>
              <a:t>Exigence 3.3.6 : plans de sauvetage</a:t>
            </a:r>
          </a:p>
          <a:p>
            <a:pPr marL="0" indent="0" algn="just" defTabSz="685800"/>
            <a:r>
              <a:rPr lang="fr-FR" sz="1400" b="0" dirty="0">
                <a:solidFill>
                  <a:schemeClr val="tx1"/>
                </a:solidFill>
              </a:rPr>
              <a:t>Un plan ou procédure de sauvetage en hauteur est régulièrement testé.</a:t>
            </a:r>
          </a:p>
          <a:p>
            <a:pPr marL="0" indent="0" algn="just" defTabSz="685800"/>
            <a:r>
              <a:rPr lang="fr-FR" sz="1400" b="0" dirty="0">
                <a:solidFill>
                  <a:schemeClr val="tx1"/>
                </a:solidFill>
              </a:rPr>
              <a:t>Tout intervenant attaché via un harnais reste visible ou audible.</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rPr>
              <a:t>Nouvelle exigence basée sur des bonnes pratiques en place</a:t>
            </a:r>
            <a:r>
              <a:rPr lang="fr-FR" sz="1400" b="0" i="1" dirty="0" smtClean="0">
                <a:solidFill>
                  <a:srgbClr val="FF0000"/>
                </a:solidFill>
                <a:sym typeface="Wingdings" panose="05000000000000000000" pitchFamily="2" charset="2"/>
              </a:rPr>
              <a:t> dans les standards E&amp;P et RC.</a:t>
            </a:r>
          </a:p>
          <a:p>
            <a:pPr marL="0" indent="0" algn="just"/>
            <a:endParaRPr lang="fr-FR" sz="800" dirty="0" smtClean="0">
              <a:solidFill>
                <a:schemeClr val="tx1"/>
              </a:solidFill>
            </a:endParaRPr>
          </a:p>
          <a:p>
            <a:pPr marL="0" indent="0" defTabSz="685800"/>
            <a:r>
              <a:rPr lang="fr-FR" sz="1600" dirty="0">
                <a:solidFill>
                  <a:srgbClr val="FF0000"/>
                </a:solidFill>
              </a:rPr>
              <a:t>Impact : </a:t>
            </a:r>
          </a:p>
          <a:p>
            <a:pPr marL="285750" indent="-285750" algn="just" defTabSz="685800">
              <a:buFont typeface="Wingdings" panose="05000000000000000000" pitchFamily="2" charset="2"/>
              <a:buChar char="Ø"/>
            </a:pPr>
            <a:r>
              <a:rPr lang="fr-FR" sz="1400" dirty="0">
                <a:solidFill>
                  <a:srgbClr val="FF0000"/>
                </a:solidFill>
              </a:rPr>
              <a:t>Identification des moyens internes/externes pour secours en hauteur.</a:t>
            </a:r>
          </a:p>
          <a:p>
            <a:pPr marL="0" indent="0" algn="just"/>
            <a:endParaRPr lang="fr-FR" sz="800" dirty="0" smtClean="0">
              <a:solidFill>
                <a:schemeClr val="tx1"/>
              </a:solidFill>
            </a:endParaRPr>
          </a:p>
          <a:p>
            <a:pPr marL="0" indent="0" algn="just"/>
            <a:endParaRPr lang="fr-FR" sz="800" dirty="0" smtClean="0">
              <a:solidFill>
                <a:schemeClr val="tx1"/>
              </a:solidFill>
            </a:endParaRPr>
          </a:p>
          <a:p>
            <a:pPr marL="0" indent="0" algn="just" defTabSz="685800">
              <a:spcAft>
                <a:spcPts val="600"/>
              </a:spcAft>
            </a:pPr>
            <a:r>
              <a:rPr lang="fr-FR" sz="1600" dirty="0" smtClean="0">
                <a:solidFill>
                  <a:schemeClr val="tx1"/>
                </a:solidFill>
              </a:rPr>
              <a:t>Exigence 3.3.7 : formation des intervenants</a:t>
            </a:r>
          </a:p>
          <a:p>
            <a:pPr marL="0" indent="0" algn="just" defTabSz="685800"/>
            <a:r>
              <a:rPr lang="fr-FR" sz="1400" b="0" dirty="0">
                <a:solidFill>
                  <a:schemeClr val="tx1"/>
                </a:solidFill>
              </a:rPr>
              <a:t>Le personnel réalisant des travaux en hauteur est formé aux risques associés, à l’utilisation des équipements temporaires mis en œuvre, et aux moyens de protection individuelle utilisés.</a:t>
            </a:r>
          </a:p>
          <a:p>
            <a:pPr marL="0" indent="0" algn="just" defTabSz="685800"/>
            <a:r>
              <a:rPr lang="fr-FR" sz="1400" b="0" dirty="0">
                <a:solidFill>
                  <a:schemeClr val="tx1"/>
                </a:solidFill>
              </a:rPr>
              <a:t>Des formations sont réalisées à des fréquences définies par la règlementation locale ou à défaut par l’entité, la filiale ou l’entreprise extérieure intervenante.</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sym typeface="Wingdings" panose="05000000000000000000" pitchFamily="2" charset="2"/>
              </a:rPr>
              <a:t>Nouvelle </a:t>
            </a:r>
            <a:r>
              <a:rPr lang="fr-FR" sz="1400" b="0" i="1" smtClean="0">
                <a:solidFill>
                  <a:srgbClr val="FF0000"/>
                </a:solidFill>
                <a:sym typeface="Wingdings" panose="05000000000000000000" pitchFamily="2" charset="2"/>
              </a:rPr>
              <a:t>exigence pour </a:t>
            </a:r>
            <a:r>
              <a:rPr lang="fr-FR" sz="1400" b="0" i="1" dirty="0" smtClean="0">
                <a:solidFill>
                  <a:srgbClr val="FF0000"/>
                </a:solidFill>
                <a:sym typeface="Wingdings" panose="05000000000000000000" pitchFamily="2" charset="2"/>
              </a:rPr>
              <a:t>le M&amp;S.</a:t>
            </a:r>
            <a:endParaRPr lang="fr-FR" sz="1400" b="0" i="1" dirty="0">
              <a:solidFill>
                <a:srgbClr val="FF0000"/>
              </a:solidFill>
              <a:sym typeface="Wingdings" panose="05000000000000000000" pitchFamily="2" charset="2"/>
            </a:endParaRPr>
          </a:p>
          <a:p>
            <a:pPr marL="0" indent="0" algn="just"/>
            <a:endParaRPr lang="fr-FR" sz="1400" dirty="0" smtClean="0">
              <a:solidFill>
                <a:schemeClr val="tx1"/>
              </a:solidFill>
            </a:endParaRPr>
          </a:p>
          <a:p>
            <a:pPr marL="0" indent="0" algn="just"/>
            <a:endParaRPr lang="fr-FR" sz="800" dirty="0" smtClean="0">
              <a:solidFill>
                <a:schemeClr val="tx1"/>
              </a:solidFill>
            </a:endParaRPr>
          </a:p>
          <a:p>
            <a:pPr marL="0" indent="0" algn="just"/>
            <a:endParaRPr lang="fr-FR" sz="800" dirty="0" smtClean="0">
              <a:solidFill>
                <a:schemeClr val="tx1"/>
              </a:solidFill>
            </a:endParaRPr>
          </a:p>
        </p:txBody>
      </p:sp>
      <p:sp>
        <p:nvSpPr>
          <p:cNvPr id="4" name="ZoneTexte 3"/>
          <p:cNvSpPr txBox="1"/>
          <p:nvPr/>
        </p:nvSpPr>
        <p:spPr>
          <a:xfrm rot="19448902">
            <a:off x="163696" y="1343270"/>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9756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fr-FR" sz="1600" dirty="0" smtClean="0">
                <a:solidFill>
                  <a:schemeClr val="tx1"/>
                </a:solidFill>
              </a:rPr>
              <a:t>Exigence 3.4.1 : limites d’utilisation des équipements de travail ou de protection</a:t>
            </a:r>
          </a:p>
          <a:p>
            <a:pPr marL="0" indent="0" algn="just" defTabSz="685800"/>
            <a:r>
              <a:rPr lang="fr-FR" sz="1400" b="0" dirty="0" smtClean="0">
                <a:solidFill>
                  <a:schemeClr val="tx1"/>
                </a:solidFill>
              </a:rPr>
              <a:t>Les équipements temporaires et les équipements de protection individuelle mis en œuvre pour les travaux en hauteur, respectent les conditions d’utilisation définies par leur fabricant.</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chemeClr val="accent6">
                    <a:lumMod val="75000"/>
                  </a:schemeClr>
                </a:solidFill>
              </a:rPr>
              <a:t>Exigence nouvelle mais déjà d’application dans la pratique.</a:t>
            </a:r>
            <a:endParaRPr lang="fr-FR" sz="1400" b="0" i="1" dirty="0" smtClean="0">
              <a:solidFill>
                <a:schemeClr val="accent6">
                  <a:lumMod val="75000"/>
                </a:schemeClr>
              </a:solidFill>
              <a:sym typeface="Wingdings" panose="05000000000000000000" pitchFamily="2" charset="2"/>
            </a:endParaRPr>
          </a:p>
          <a:p>
            <a:pPr marL="0" indent="0" algn="just"/>
            <a:endParaRPr lang="fr-FR" sz="1400" dirty="0" smtClean="0">
              <a:solidFill>
                <a:schemeClr val="tx1"/>
              </a:solidFill>
            </a:endParaRPr>
          </a:p>
          <a:p>
            <a:pPr marL="0" indent="0" algn="just" defTabSz="685800">
              <a:spcAft>
                <a:spcPts val="600"/>
              </a:spcAft>
            </a:pPr>
            <a:r>
              <a:rPr lang="fr-FR" sz="1600" dirty="0">
                <a:solidFill>
                  <a:schemeClr val="tx1"/>
                </a:solidFill>
              </a:rPr>
              <a:t>Exigence 3.4.2 : gestion des retraits de protections collectives</a:t>
            </a:r>
          </a:p>
          <a:p>
            <a:pPr marL="0" indent="0" algn="just" defTabSz="685800"/>
            <a:r>
              <a:rPr lang="fr-FR" sz="1400" b="0" dirty="0" smtClean="0">
                <a:solidFill>
                  <a:schemeClr val="tx1"/>
                </a:solidFill>
              </a:rPr>
              <a:t>Dans le cas où des travaux imposent le retrait temporaire d’éléments permanents ou provisoires de protection collective (planchers, garde-corps, filets en sous-face, etc.), des mesures compensatoires sont adoptées afin de restreindre l’accès à la zone concernée (notamment balisage en dur).</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00B050"/>
                </a:solidFill>
                <a:sym typeface="Wingdings" panose="05000000000000000000" pitchFamily="2" charset="2"/>
              </a:rPr>
              <a:t>Exigence déjà présente dans les standards du Groupe.</a:t>
            </a:r>
          </a:p>
          <a:p>
            <a:pPr marL="0" indent="0" algn="just"/>
            <a:endParaRPr lang="fr-FR" sz="1400" dirty="0" smtClean="0">
              <a:solidFill>
                <a:schemeClr val="tx1"/>
              </a:solidFill>
            </a:endParaRPr>
          </a:p>
          <a:p>
            <a:pPr marL="0" indent="0" algn="just"/>
            <a:endParaRPr lang="fr-FR" sz="1400" dirty="0" smtClean="0">
              <a:solidFill>
                <a:schemeClr val="tx1"/>
              </a:solidFill>
            </a:endParaRPr>
          </a:p>
          <a:p>
            <a:pPr marL="0" indent="0" algn="just" defTabSz="685800">
              <a:spcAft>
                <a:spcPts val="600"/>
              </a:spcAft>
            </a:pPr>
            <a:r>
              <a:rPr lang="fr-FR" sz="1600" dirty="0" smtClean="0">
                <a:solidFill>
                  <a:schemeClr val="tx1"/>
                </a:solidFill>
              </a:rPr>
              <a:t>Exigence 3.4.3 : port du casque avec jugulaire attaché</a:t>
            </a:r>
          </a:p>
          <a:p>
            <a:pPr marL="0" indent="0" algn="just" defTabSz="685800"/>
            <a:r>
              <a:rPr lang="fr-FR" sz="1400" b="0" dirty="0" smtClean="0">
                <a:solidFill>
                  <a:schemeClr val="tx1"/>
                </a:solidFill>
              </a:rPr>
              <a:t>Toute personne circulant ou travaillant en hauteur porte un casque avec jugulaire attachée.</a:t>
            </a:r>
          </a:p>
          <a:p>
            <a:pPr marL="0" indent="0" algn="just"/>
            <a:endParaRPr lang="fr-FR" sz="1400" dirty="0" smtClean="0">
              <a:solidFill>
                <a:schemeClr val="tx1"/>
              </a:solidFill>
            </a:endParaRPr>
          </a:p>
          <a:p>
            <a:pPr marL="360000" indent="-360000" algn="just">
              <a:buFont typeface="Wingdings" panose="05000000000000000000" pitchFamily="2" charset="2"/>
              <a:buChar char="è"/>
            </a:pPr>
            <a:r>
              <a:rPr lang="fr-FR" sz="1400" b="0" i="1" dirty="0">
                <a:solidFill>
                  <a:srgbClr val="FF0000"/>
                </a:solidFill>
              </a:rPr>
              <a:t>Nouvelle exigence liée aux événements </a:t>
            </a:r>
            <a:r>
              <a:rPr lang="fr-FR" sz="1400" b="0" i="1" dirty="0" smtClean="0">
                <a:solidFill>
                  <a:srgbClr val="FF0000"/>
                </a:solidFill>
              </a:rPr>
              <a:t>d’Anvers </a:t>
            </a:r>
            <a:r>
              <a:rPr lang="fr-FR" sz="1400" b="0" i="1" dirty="0">
                <a:solidFill>
                  <a:srgbClr val="FF0000"/>
                </a:solidFill>
              </a:rPr>
              <a:t>&amp; SunPower – 2019.</a:t>
            </a:r>
          </a:p>
          <a:p>
            <a:pPr marL="0" indent="0" algn="just"/>
            <a:endParaRPr lang="fr-FR" sz="800" dirty="0" smtClean="0">
              <a:solidFill>
                <a:srgbClr val="FF0000"/>
              </a:solidFill>
            </a:endParaRPr>
          </a:p>
          <a:p>
            <a:pPr marL="0" indent="0" algn="just"/>
            <a:endParaRPr lang="fr-FR" sz="800" dirty="0" smtClean="0">
              <a:solidFill>
                <a:srgbClr val="FF0000"/>
              </a:solidFill>
            </a:endParaRPr>
          </a:p>
          <a:p>
            <a:pPr marL="0" indent="0" defTabSz="685800"/>
            <a:r>
              <a:rPr lang="fr-FR" sz="1600" dirty="0" smtClean="0">
                <a:solidFill>
                  <a:srgbClr val="FF0000"/>
                </a:solidFill>
              </a:rPr>
              <a:t>Impact : </a:t>
            </a:r>
          </a:p>
          <a:p>
            <a:pPr marL="285750" indent="-285750" algn="just" defTabSz="685800">
              <a:buFont typeface="Wingdings" panose="05000000000000000000" pitchFamily="2" charset="2"/>
              <a:buChar char="Ø"/>
            </a:pPr>
            <a:r>
              <a:rPr lang="fr-FR" sz="1400" dirty="0" smtClean="0">
                <a:solidFill>
                  <a:srgbClr val="FF0000"/>
                </a:solidFill>
              </a:rPr>
              <a:t>Achat de casques à jugulaire pour le personnel interne amené à se déplacer et intervenir dans les installations.</a:t>
            </a:r>
          </a:p>
        </p:txBody>
      </p:sp>
      <p:sp>
        <p:nvSpPr>
          <p:cNvPr id="4" name="ZoneTexte 3"/>
          <p:cNvSpPr txBox="1"/>
          <p:nvPr/>
        </p:nvSpPr>
        <p:spPr>
          <a:xfrm rot="19448902">
            <a:off x="163696" y="4295598"/>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9179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fr-FR"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fr-FR" sz="1600" dirty="0">
                <a:solidFill>
                  <a:schemeClr val="tx1"/>
                </a:solidFill>
              </a:rPr>
              <a:t>Exigence 3.4.4 : intervention en hauteur sous couvert d’un permis de travail</a:t>
            </a:r>
          </a:p>
          <a:p>
            <a:pPr marL="0" indent="0" algn="just" defTabSz="685800"/>
            <a:r>
              <a:rPr lang="fr-FR" sz="1400" b="0" dirty="0" smtClean="0">
                <a:solidFill>
                  <a:schemeClr val="tx1"/>
                </a:solidFill>
              </a:rPr>
              <a:t>Tout intervenant réalisant un travail en hauteur ≥ 1,5 m du sol de référence ou d’un plan d’eau, sous couvert d’un permis de travail, porte un harnais de sécurité et s’attache à des points d’ancrage adaptés préalablement définis.</a:t>
            </a:r>
          </a:p>
          <a:p>
            <a:pPr marL="0" indent="0" algn="just" defTabSz="685800"/>
            <a:endParaRPr lang="fr-FR" sz="1400" b="0" dirty="0" smtClean="0">
              <a:solidFill>
                <a:schemeClr val="tx1"/>
              </a:solidFill>
            </a:endParaRPr>
          </a:p>
          <a:p>
            <a:pPr marL="360000" indent="-360000" algn="just">
              <a:buFont typeface="Wingdings" panose="05000000000000000000" pitchFamily="2" charset="2"/>
              <a:buChar char="è"/>
            </a:pPr>
            <a:r>
              <a:rPr lang="fr-FR" sz="1400" b="0" i="1" dirty="0" smtClean="0">
                <a:solidFill>
                  <a:srgbClr val="FF0000"/>
                </a:solidFill>
              </a:rPr>
              <a:t>Nouvelle exigence prenant en compte le fait que la majorité des accidents mortels du Groupe liés aux travaux en hauteur implique des chutes de personnes, et concerne surtout des contracteurs intervenants dans le cadre d’un permis de travail.</a:t>
            </a:r>
            <a:endParaRPr lang="fr-FR" sz="1400" b="0" i="1" dirty="0" smtClean="0">
              <a:solidFill>
                <a:srgbClr val="FF0000"/>
              </a:solidFill>
              <a:sym typeface="Wingdings" panose="05000000000000000000" pitchFamily="2" charset="2"/>
            </a:endParaRPr>
          </a:p>
          <a:p>
            <a:pPr marL="0" indent="0" algn="just"/>
            <a:endParaRPr lang="fr-FR" sz="1400" dirty="0" smtClean="0">
              <a:solidFill>
                <a:schemeClr val="tx1"/>
              </a:solidFill>
            </a:endParaRPr>
          </a:p>
          <a:p>
            <a:pPr marL="0" indent="0" algn="just"/>
            <a:endParaRPr lang="fr-FR" sz="1400" dirty="0" smtClean="0">
              <a:solidFill>
                <a:schemeClr val="tx1"/>
              </a:solidFill>
            </a:endParaRPr>
          </a:p>
          <a:p>
            <a:pPr marL="0" indent="0" algn="just" defTabSz="685800">
              <a:spcAft>
                <a:spcPts val="600"/>
              </a:spcAft>
            </a:pPr>
            <a:r>
              <a:rPr lang="fr-FR" sz="1600" dirty="0">
                <a:solidFill>
                  <a:schemeClr val="tx1"/>
                </a:solidFill>
              </a:rPr>
              <a:t>Exigence 3.4.5 : équipements et opérations spécifiques</a:t>
            </a:r>
          </a:p>
          <a:p>
            <a:pPr marL="0" indent="0" algn="just" defTabSz="685800"/>
            <a:r>
              <a:rPr lang="fr-FR" sz="1400" b="0" dirty="0">
                <a:solidFill>
                  <a:schemeClr val="tx1"/>
                </a:solidFill>
              </a:rPr>
              <a:t>Les échafaudages, les plateformes élévatrices mobiles de personnel (PEMP) et les travaux au moyen de cordes respectent les prescriptions données respectivement en annexes 1, 2, et 3</a:t>
            </a:r>
            <a:r>
              <a:rPr lang="fr-FR" sz="1400" b="0" dirty="0" smtClean="0">
                <a:solidFill>
                  <a:schemeClr val="tx1"/>
                </a:solidFill>
              </a:rPr>
              <a:t>.</a:t>
            </a:r>
          </a:p>
          <a:p>
            <a:pPr marL="0" indent="0" algn="just" defTabSz="685800"/>
            <a:endParaRPr lang="fr-FR" sz="1400" b="0" dirty="0">
              <a:solidFill>
                <a:schemeClr val="tx1"/>
              </a:solidFill>
            </a:endParaRPr>
          </a:p>
          <a:p>
            <a:pPr marL="360000" indent="-360000" algn="just">
              <a:buFont typeface="Wingdings" panose="05000000000000000000" pitchFamily="2" charset="2"/>
              <a:buChar char="è"/>
            </a:pPr>
            <a:r>
              <a:rPr lang="fr-FR" sz="1400" b="0" i="1" dirty="0" smtClean="0">
                <a:solidFill>
                  <a:schemeClr val="accent6">
                    <a:lumMod val="75000"/>
                  </a:schemeClr>
                </a:solidFill>
                <a:sym typeface="Wingdings" panose="05000000000000000000" pitchFamily="2" charset="2"/>
              </a:rPr>
              <a:t>Exigences sous forme de checklist, majoritairement déjà présentes dans les standards du Groupe pour les échafaudages et les PEMP.</a:t>
            </a:r>
          </a:p>
          <a:p>
            <a:pPr marL="360000" indent="-360000" algn="just">
              <a:buFont typeface="Wingdings" panose="05000000000000000000" pitchFamily="2" charset="2"/>
              <a:buChar char="è"/>
            </a:pPr>
            <a:r>
              <a:rPr lang="fr-FR" sz="1400" b="0" i="1" dirty="0" smtClean="0">
                <a:solidFill>
                  <a:srgbClr val="FF0000"/>
                </a:solidFill>
                <a:sym typeface="Wingdings" panose="05000000000000000000" pitchFamily="2" charset="2"/>
              </a:rPr>
              <a:t>Exigences nouvelles pour les travaux sur cordes.</a:t>
            </a:r>
            <a:endParaRPr lang="fr-FR" sz="1400" b="0" dirty="0">
              <a:solidFill>
                <a:srgbClr val="FF0000"/>
              </a:solidFill>
            </a:endParaRPr>
          </a:p>
          <a:p>
            <a:pPr marL="0" indent="0" algn="just"/>
            <a:endParaRPr lang="fr-FR" sz="1400" dirty="0" smtClean="0">
              <a:solidFill>
                <a:schemeClr val="tx1"/>
              </a:solidFill>
            </a:endParaRPr>
          </a:p>
          <a:p>
            <a:pPr marL="0" indent="0" algn="just"/>
            <a:endParaRPr lang="fr-FR" sz="800" dirty="0" smtClean="0">
              <a:solidFill>
                <a:schemeClr val="tx1"/>
              </a:solidFill>
            </a:endParaRPr>
          </a:p>
          <a:p>
            <a:pPr marL="0" indent="0" defTabSz="685800"/>
            <a:r>
              <a:rPr lang="fr-FR" sz="1600" dirty="0" smtClean="0">
                <a:solidFill>
                  <a:schemeClr val="accent6">
                    <a:lumMod val="75000"/>
                  </a:schemeClr>
                </a:solidFill>
              </a:rPr>
              <a:t>Impacts </a:t>
            </a:r>
            <a:r>
              <a:rPr lang="fr-FR" sz="1600" dirty="0">
                <a:solidFill>
                  <a:schemeClr val="accent6">
                    <a:lumMod val="75000"/>
                  </a:schemeClr>
                </a:solidFill>
              </a:rPr>
              <a:t>: </a:t>
            </a:r>
          </a:p>
          <a:p>
            <a:pPr marL="285750" indent="-285750" algn="just" defTabSz="685800">
              <a:buFont typeface="Wingdings" panose="05000000000000000000" pitchFamily="2" charset="2"/>
              <a:buChar char="Ø"/>
            </a:pPr>
            <a:r>
              <a:rPr lang="fr-FR" sz="1400" dirty="0" smtClean="0">
                <a:solidFill>
                  <a:schemeClr val="accent6">
                    <a:lumMod val="75000"/>
                  </a:schemeClr>
                </a:solidFill>
              </a:rPr>
              <a:t>Augmentation des temps d’intervention des entreprises extérieures liée à l’obligation du port du harnais (vérification des qualifications et matériels, identification des points d’ancrage, réduction de la mobilité…)</a:t>
            </a:r>
          </a:p>
          <a:p>
            <a:pPr marL="285750" indent="-285750" algn="just" defTabSz="685800">
              <a:buFont typeface="Wingdings" panose="05000000000000000000" pitchFamily="2" charset="2"/>
              <a:buChar char="Ø"/>
            </a:pPr>
            <a:r>
              <a:rPr lang="fr-FR" sz="1400" dirty="0" smtClean="0">
                <a:solidFill>
                  <a:schemeClr val="accent6">
                    <a:lumMod val="75000"/>
                  </a:schemeClr>
                </a:solidFill>
              </a:rPr>
              <a:t>Probable augmentation des coûts d’intervention.</a:t>
            </a:r>
          </a:p>
        </p:txBody>
      </p:sp>
      <p:sp>
        <p:nvSpPr>
          <p:cNvPr id="4" name="ZoneTexte 3"/>
          <p:cNvSpPr txBox="1"/>
          <p:nvPr/>
        </p:nvSpPr>
        <p:spPr>
          <a:xfrm rot="19448902">
            <a:off x="163696" y="1343270"/>
            <a:ext cx="825867" cy="246221"/>
          </a:xfrm>
          <a:prstGeom prst="rect">
            <a:avLst/>
          </a:prstGeom>
          <a:noFill/>
        </p:spPr>
        <p:txBody>
          <a:bodyPr wrap="none" rtlCol="0">
            <a:spAutoFit/>
          </a:bodyPr>
          <a:lstStyle/>
          <a:p>
            <a:r>
              <a:rPr lang="fr-FR" sz="1000" b="1" dirty="0" smtClean="0">
                <a:solidFill>
                  <a:srgbClr val="FF0000"/>
                </a:solidFill>
              </a:rPr>
              <a:t>NOUVEAU</a:t>
            </a:r>
            <a:endParaRPr lang="fr-FR"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2345104"/>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9F6862-519E-4D3B-959E-8B8E74B90771}">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417</TotalTime>
  <Words>663</Words>
  <Application>Microsoft Office PowerPoint</Application>
  <PresentationFormat>Grand écran</PresentationFormat>
  <Paragraphs>284</Paragraphs>
  <Slides>12</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Calibri</vt:lpstr>
      <vt:lpstr>Helvetica</vt:lpstr>
      <vt:lpstr>Wingdings</vt:lpstr>
      <vt:lpstr/>
      <vt:lpstr>CR-GR-HSE-425 Exigences HSE pour les travaux en hauteur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Où trouver des informations complémentaires et documents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152</cp:revision>
  <cp:lastPrinted>2018-09-13T16:16:27Z</cp:lastPrinted>
  <dcterms:modified xsi:type="dcterms:W3CDTF">2019-07-25T07:39:29Z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