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3" r:id="rId5"/>
    <p:sldMasterId id="2147483698" r:id="rId6"/>
    <p:sldMasterId id="2147483713" r:id="rId7"/>
  </p:sldMasterIdLst>
  <p:notesMasterIdLst>
    <p:notesMasterId r:id="rId19"/>
  </p:notesMasterIdLst>
  <p:handoutMasterIdLst>
    <p:handoutMasterId r:id="rId20"/>
  </p:handoutMasterIdLst>
  <p:sldIdLst>
    <p:sldId id="484" r:id="rId8"/>
    <p:sldId id="1958" r:id="rId9"/>
    <p:sldId id="493" r:id="rId10"/>
    <p:sldId id="517" r:id="rId11"/>
    <p:sldId id="1959" r:id="rId12"/>
    <p:sldId id="1960" r:id="rId13"/>
    <p:sldId id="1961" r:id="rId14"/>
    <p:sldId id="1962" r:id="rId15"/>
    <p:sldId id="1963" r:id="rId16"/>
    <p:sldId id="1964" r:id="rId17"/>
    <p:sldId id="1965" r:id="rId18"/>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4A09CE4-F332-4FE0-8ED5-74FD4D206F20}">
          <p14:sldIdLst>
            <p14:sldId id="484"/>
            <p14:sldId id="1958"/>
            <p14:sldId id="493"/>
            <p14:sldId id="517"/>
            <p14:sldId id="1959"/>
            <p14:sldId id="1960"/>
            <p14:sldId id="1961"/>
            <p14:sldId id="1962"/>
            <p14:sldId id="1963"/>
            <p14:sldId id="1964"/>
            <p14:sldId id="196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96B8CA-2701-40FB-ABD5-520852E22C0F}" v="59" dt="2022-10-18T13:14:12.724"/>
    <p1510:client id="{2E6B1D53-A7F9-4C57-A152-7AE34337A9C3}" v="9" dt="2022-10-19T12:38:08.2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814" autoAdjust="0"/>
    <p:restoredTop sz="95859" autoAdjust="0"/>
  </p:normalViewPr>
  <p:slideViewPr>
    <p:cSldViewPr snapToGrid="0">
      <p:cViewPr varScale="1">
        <p:scale>
          <a:sx n="106" d="100"/>
          <a:sy n="106" d="100"/>
        </p:scale>
        <p:origin x="630"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25" d="100"/>
        <a:sy n="125" d="100"/>
      </p:scale>
      <p:origin x="0" y="-1980"/>
    </p:cViewPr>
  </p:sorterViewPr>
  <p:notesViewPr>
    <p:cSldViewPr snapToGrid="0">
      <p:cViewPr varScale="1">
        <p:scale>
          <a:sx n="117" d="100"/>
          <a:sy n="117" d="100"/>
        </p:scale>
        <p:origin x="502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614CAE6-BFFC-44D9-B589-0D037404D961}"/>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F608E2BC-021C-40B7-90F3-4B68AD2B718E}"/>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51C2EC88-F953-4BD6-A688-3279E9A6E67A}" type="datetimeFigureOut">
              <a:rPr lang="fr-FR" smtClean="0"/>
              <a:t>30/11/2022</a:t>
            </a:fld>
            <a:endParaRPr lang="fr-FR"/>
          </a:p>
        </p:txBody>
      </p:sp>
      <p:sp>
        <p:nvSpPr>
          <p:cNvPr id="4" name="Espace réservé du pied de page 3">
            <a:extLst>
              <a:ext uri="{FF2B5EF4-FFF2-40B4-BE49-F238E27FC236}">
                <a16:creationId xmlns:a16="http://schemas.microsoft.com/office/drawing/2014/main" id="{E5F619B7-E80F-4357-A079-8385235264F1}"/>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8027D7F4-CEC4-4BC4-A31D-0DEAAFB9863B}"/>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97B5B5C3-2E1E-4008-9B77-C67FFE77BEAF}" type="slidenum">
              <a:rPr lang="fr-FR" smtClean="0"/>
              <a:t>‹N°›</a:t>
            </a:fld>
            <a:endParaRPr lang="fr-FR"/>
          </a:p>
        </p:txBody>
      </p:sp>
    </p:spTree>
    <p:extLst>
      <p:ext uri="{BB962C8B-B14F-4D97-AF65-F5344CB8AC3E}">
        <p14:creationId xmlns:p14="http://schemas.microsoft.com/office/powerpoint/2010/main" val="388604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E849E9D-AF7B-45D0-B389-3AE92F6B3F8A}" type="datetimeFigureOut">
              <a:rPr lang="fr-FR" smtClean="0"/>
              <a:t>30/11/2022</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FEDE3DE-59D0-436E-9643-2C33BA4042BB}" type="slidenum">
              <a:rPr lang="fr-FR" smtClean="0"/>
              <a:t>‹N°›</a:t>
            </a:fld>
            <a:endParaRPr lang="fr-FR"/>
          </a:p>
        </p:txBody>
      </p:sp>
    </p:spTree>
    <p:extLst>
      <p:ext uri="{BB962C8B-B14F-4D97-AF65-F5344CB8AC3E}">
        <p14:creationId xmlns:p14="http://schemas.microsoft.com/office/powerpoint/2010/main" val="771461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288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432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576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r>
              <a:rPr lang="fr-FR" b="0" i="0" dirty="0">
                <a:effectLst/>
                <a:latin typeface="Arial" panose="020B0604020202020204" pitchFamily="34" charset="0"/>
              </a:rPr>
              <a:t>Afin de respecter la dénomination de la Marque, merci de veiller à la bonne orthographe de </a:t>
            </a:r>
            <a:r>
              <a:rPr lang="fr-FR" b="1" i="0" dirty="0" err="1">
                <a:effectLst/>
                <a:latin typeface="Arial" panose="020B0604020202020204" pitchFamily="34" charset="0"/>
              </a:rPr>
              <a:t>TotalEnergies</a:t>
            </a:r>
            <a:r>
              <a:rPr lang="fr-FR" b="1" i="0" dirty="0">
                <a:effectLst/>
                <a:latin typeface="Arial" panose="020B0604020202020204" pitchFamily="34" charset="0"/>
              </a:rPr>
              <a:t>.</a:t>
            </a:r>
            <a:endParaRPr lang="fr-FR" b="0" i="0" dirty="0">
              <a:effectLst/>
              <a:latin typeface="Arial" panose="020B0604020202020204" pitchFamily="34" charset="0"/>
            </a:endParaRPr>
          </a:p>
          <a:p>
            <a:pPr algn="l"/>
            <a:endParaRPr lang="fr-FR" b="1" i="0" dirty="0">
              <a:effectLst/>
              <a:latin typeface="Arial" panose="020B0604020202020204" pitchFamily="34" charset="0"/>
            </a:endParaRPr>
          </a:p>
          <a:p>
            <a:pPr algn="l"/>
            <a:r>
              <a:rPr lang="fr-FR" b="1" i="0" dirty="0" err="1">
                <a:effectLst/>
                <a:latin typeface="Arial" panose="020B0604020202020204" pitchFamily="34" charset="0"/>
              </a:rPr>
              <a:t>TotalEnergies</a:t>
            </a:r>
            <a:r>
              <a:rPr lang="fr-FR" b="0" i="0" dirty="0">
                <a:effectLst/>
                <a:latin typeface="Arial" panose="020B0604020202020204" pitchFamily="34" charset="0"/>
              </a:rPr>
              <a:t> s’écrit en un seul mot, sans espace, avec un « s » à la fin, avec le T et le E en majuscules, les autres lettres en minuscules, et pas d’accent sur le E majuscule.</a:t>
            </a:r>
          </a:p>
          <a:p>
            <a:pPr algn="l"/>
            <a:endParaRPr lang="fr-FR" b="0" i="0" dirty="0">
              <a:effectLst/>
              <a:latin typeface="Arial" panose="020B0604020202020204" pitchFamily="34" charset="0"/>
            </a:endParaRPr>
          </a:p>
          <a:p>
            <a:pPr algn="l"/>
            <a:r>
              <a:rPr lang="fr-FR" b="0" i="0" dirty="0">
                <a:effectLst/>
                <a:latin typeface="Arial" panose="020B0604020202020204" pitchFamily="34" charset="0"/>
              </a:rPr>
              <a:t>Elle s’écrit bien </a:t>
            </a:r>
            <a:r>
              <a:rPr lang="fr-FR" b="0" i="0" dirty="0" err="1">
                <a:effectLst/>
                <a:latin typeface="Arial" panose="020B0604020202020204" pitchFamily="34" charset="0"/>
              </a:rPr>
              <a:t>TotalEnergies</a:t>
            </a:r>
            <a:r>
              <a:rPr lang="fr-FR" b="0" i="0" dirty="0">
                <a:effectLst/>
                <a:latin typeface="Arial" panose="020B0604020202020204" pitchFamily="34" charset="0"/>
              </a:rPr>
              <a:t> </a:t>
            </a:r>
            <a:r>
              <a:rPr lang="fr-FR" b="1" i="0" u="sng" dirty="0">
                <a:effectLst/>
                <a:latin typeface="Arial" panose="020B0604020202020204" pitchFamily="34" charset="0"/>
              </a:rPr>
              <a:t>et non</a:t>
            </a:r>
            <a:r>
              <a:rPr lang="fr-FR" b="0" i="0" dirty="0">
                <a:effectLst/>
                <a:latin typeface="Arial" panose="020B0604020202020204" pitchFamily="34" charset="0"/>
              </a:rPr>
              <a:t> :</a:t>
            </a: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r>
              <a:rPr lang="fr-FR" b="0" i="0" dirty="0">
                <a:effectLst/>
                <a:latin typeface="Arial" panose="020B0604020202020204" pitchFamily="34" charset="0"/>
              </a:rPr>
              <a:t> (avec un espace)</a:t>
            </a: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TOTALENERGIES</a:t>
            </a:r>
          </a:p>
          <a:p>
            <a:pPr marL="171450" indent="-171450" algn="l">
              <a:buFont typeface="Arial" panose="020B0604020202020204" pitchFamily="34" charset="0"/>
              <a:buChar char="•"/>
            </a:pPr>
            <a:r>
              <a:rPr lang="fr-FR" b="0" i="0" dirty="0">
                <a:effectLst/>
                <a:latin typeface="Arial" panose="020B0604020202020204" pitchFamily="34" charset="0"/>
              </a:rPr>
              <a:t>TOTAL ENERGIES</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533722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0191966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227039759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85988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86156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13874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13946989"/>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a:t>Modifiez le style du titre</a:t>
            </a:r>
            <a:endParaRPr lang="fr-FR" dirty="0"/>
          </a:p>
        </p:txBody>
      </p:sp>
    </p:spTree>
    <p:extLst>
      <p:ext uri="{BB962C8B-B14F-4D97-AF65-F5344CB8AC3E}">
        <p14:creationId xmlns:p14="http://schemas.microsoft.com/office/powerpoint/2010/main" val="1632804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900183691"/>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739715143"/>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1530721357"/>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25948165"/>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30/11/2022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0374757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4215575048"/>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47771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237356746"/>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361152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894483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3710461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347250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14339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965862277"/>
      </p:ext>
    </p:extLst>
  </p:cSld>
  <p:clrMapOvr>
    <a:masterClrMapping/>
  </p:clrMapOvr>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1178648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130906935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a:t>Cliquez pour modifier les styles du texte du masque</a:t>
            </a:r>
          </a:p>
        </p:txBody>
      </p:sp>
    </p:spTree>
    <p:extLst>
      <p:ext uri="{BB962C8B-B14F-4D97-AF65-F5344CB8AC3E}">
        <p14:creationId xmlns:p14="http://schemas.microsoft.com/office/powerpoint/2010/main" val="4048464686"/>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3668104743"/>
      </p:ext>
    </p:extLst>
  </p:cSld>
  <p:clrMapOvr>
    <a:masterClrMapping/>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2710869611"/>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690769"/>
      </p:ext>
    </p:extLst>
  </p:cSld>
  <p:clrMapOvr>
    <a:masterClrMapping/>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30/11/2022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025149241"/>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50058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119628065"/>
      </p:ext>
    </p:extLst>
  </p:cSld>
  <p:clrMapOvr>
    <a:masterClrMapping/>
  </p:clrMapOvr>
  <p:extLst>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463966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609529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3541236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13532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820491097"/>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5155545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3776946"/>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377909640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855924638"/>
      </p:ext>
    </p:extLst>
  </p:cSld>
  <p:clrMapOvr>
    <a:masterClrMapping/>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123780375"/>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3116392684"/>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05239051"/>
      </p:ext>
    </p:extLst>
  </p:cSld>
  <p:clrMapOvr>
    <a:masterClrMapping/>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30/11/2022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147421167"/>
      </p:ext>
    </p:extLst>
  </p:cSld>
  <p:clrMapOvr>
    <a:masterClrMapping/>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5835666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1301820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30/11/2022</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0456243"/>
      </p:ext>
    </p:extLst>
  </p:cSld>
  <p:clrMapOvr>
    <a:masterClrMapping/>
  </p:clrMapOvr>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3781443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3513137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7850011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57808381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4919137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978402"/>
      </p:ext>
    </p:extLst>
  </p:cSld>
  <p:clrMapOvr>
    <a:masterClrMapping/>
  </p:clrMapOvr>
  <p:extLst>
    <p:ext uri="{DCECCB84-F9BA-43D5-87BE-67443E8EF086}">
      <p15:sldGuideLst xmlns:p15="http://schemas.microsoft.com/office/powerpoint/2012/main"/>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206346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2950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63241769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r>
              <a:rPr lang="fr-FR"/>
              <a:t>Cliquez sur l'icône pour ajouter un tableau</a:t>
            </a:r>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4717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r>
              <a:rPr lang="fr-FR"/>
              <a:t>Cliquez sur l'icône pour ajouter un graphique</a:t>
            </a:r>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endParaRPr lang="fr-FR" dirty="0"/>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30/11/2022</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89199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2" Type="http://schemas.openxmlformats.org/officeDocument/2006/relationships/slideLayout" Target="../slideLayouts/slideLayout30.xml"/><Relationship Id="rId16" Type="http://schemas.openxmlformats.org/officeDocument/2006/relationships/image" Target="../media/image1.png"/><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theme" Target="../theme/theme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0.xml"/><Relationship Id="rId13" Type="http://schemas.openxmlformats.org/officeDocument/2006/relationships/slideLayout" Target="../slideLayouts/slideLayout55.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slideLayout" Target="../slideLayouts/slideLayout54.xml"/><Relationship Id="rId2" Type="http://schemas.openxmlformats.org/officeDocument/2006/relationships/slideLayout" Target="../slideLayouts/slideLayout44.xml"/><Relationship Id="rId16" Type="http://schemas.openxmlformats.org/officeDocument/2006/relationships/image" Target="../media/image1.png"/><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5" Type="http://schemas.openxmlformats.org/officeDocument/2006/relationships/theme" Target="../theme/theme4.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30/11/2022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5070141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66" r:id="rId6"/>
    <p:sldLayoutId id="2147483680" r:id="rId7"/>
    <p:sldLayoutId id="2147483668" r:id="rId8"/>
    <p:sldLayoutId id="2147483669" r:id="rId9"/>
    <p:sldLayoutId id="2147483670" r:id="rId10"/>
    <p:sldLayoutId id="2147483671" r:id="rId11"/>
    <p:sldLayoutId id="2147483672" r:id="rId12"/>
    <p:sldLayoutId id="2147483681" r:id="rId13"/>
    <p:sldLayoutId id="214748368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30/11/2022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9794172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30/11/2022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8400806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30/11/2022</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05561695"/>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ctrTitle"/>
          </p:nvPr>
        </p:nvSpPr>
        <p:spPr>
          <a:xfrm>
            <a:off x="464400" y="2708999"/>
            <a:ext cx="9970518" cy="720001"/>
          </a:xfrm>
        </p:spPr>
        <p:txBody>
          <a:bodyPr/>
          <a:lstStyle/>
          <a:p>
            <a:r>
              <a:rPr lang="fr-FR" dirty="0"/>
              <a:t>Risques technologiques majeurs et barrières critiques</a:t>
            </a:r>
            <a:endParaRPr lang="fr-FR" sz="2800" dirty="0"/>
          </a:p>
        </p:txBody>
      </p:sp>
      <p:sp>
        <p:nvSpPr>
          <p:cNvPr id="3" name="Sous-titre 2">
            <a:extLst>
              <a:ext uri="{FF2B5EF4-FFF2-40B4-BE49-F238E27FC236}">
                <a16:creationId xmlns:a16="http://schemas.microsoft.com/office/drawing/2014/main" id="{D3CF3197-343E-4301-BBB0-E4AF82B287C0}"/>
              </a:ext>
            </a:extLst>
          </p:cNvPr>
          <p:cNvSpPr>
            <a:spLocks noGrp="1"/>
          </p:cNvSpPr>
          <p:nvPr>
            <p:ph type="subTitle" idx="1"/>
          </p:nvPr>
        </p:nvSpPr>
        <p:spPr>
          <a:xfrm>
            <a:off x="464400" y="4130453"/>
            <a:ext cx="8640000" cy="468000"/>
          </a:xfrm>
        </p:spPr>
        <p:txBody>
          <a:bodyPr/>
          <a:lstStyle/>
          <a:p>
            <a:r>
              <a:rPr lang="fr-FR" dirty="0"/>
              <a:t>Company Rule CR-GR-HSE-403</a:t>
            </a:r>
          </a:p>
        </p:txBody>
      </p:sp>
    </p:spTree>
    <p:extLst>
      <p:ext uri="{BB962C8B-B14F-4D97-AF65-F5344CB8AC3E}">
        <p14:creationId xmlns:p14="http://schemas.microsoft.com/office/powerpoint/2010/main" val="349556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10</a:t>
            </a:fld>
            <a:endParaRPr lang="fr-FR" dirty="0"/>
          </a:p>
        </p:txBody>
      </p:sp>
      <p:sp>
        <p:nvSpPr>
          <p:cNvPr id="12" name="TextBox 11">
            <a:extLst>
              <a:ext uri="{FF2B5EF4-FFF2-40B4-BE49-F238E27FC236}">
                <a16:creationId xmlns:a16="http://schemas.microsoft.com/office/drawing/2014/main" id="{E58F3E99-0518-4AC1-8663-C6EAAAE9A800}"/>
              </a:ext>
            </a:extLst>
          </p:cNvPr>
          <p:cNvSpPr txBox="1"/>
          <p:nvPr/>
        </p:nvSpPr>
        <p:spPr>
          <a:xfrm>
            <a:off x="679340" y="1250844"/>
            <a:ext cx="9720001" cy="2208297"/>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fr-FR" sz="1600" b="1" dirty="0">
                <a:solidFill>
                  <a:srgbClr val="0070C0"/>
                </a:solidFill>
                <a:latin typeface="Arial" panose="020B0604020202020204" pitchFamily="34" charset="0"/>
              </a:rPr>
              <a:t>Exigence 3.5.3 : garants des équipements critiques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Un garant est formellement identifié pour chaque équipement critique.</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Les garants veillent au respect de la norme de performance associée à chaque équipement critique, en s’assurant :</a:t>
            </a:r>
          </a:p>
          <a:p>
            <a:pPr marR="54864" algn="just" fontAlgn="t">
              <a:spcBef>
                <a:spcPts val="600"/>
              </a:spcBef>
              <a:spcAft>
                <a:spcPts val="300"/>
              </a:spcAft>
            </a:pPr>
            <a:r>
              <a:rPr lang="fr-FR" sz="1400" i="1" dirty="0">
                <a:solidFill>
                  <a:srgbClr val="0070C0"/>
                </a:solidFill>
                <a:latin typeface="Arial" panose="020B0604020202020204" pitchFamily="34" charset="0"/>
              </a:rPr>
              <a:t>	▪ de la réalisation du programme de test, inspection et maintenance préventive ;</a:t>
            </a:r>
          </a:p>
          <a:p>
            <a:pPr marR="54864" algn="just" fontAlgn="t">
              <a:spcBef>
                <a:spcPts val="600"/>
              </a:spcBef>
              <a:spcAft>
                <a:spcPts val="300"/>
              </a:spcAft>
            </a:pPr>
            <a:r>
              <a:rPr lang="fr-FR" sz="1400" i="1" dirty="0">
                <a:solidFill>
                  <a:srgbClr val="0070C0"/>
                </a:solidFill>
                <a:latin typeface="Arial" panose="020B0604020202020204" pitchFamily="34" charset="0"/>
              </a:rPr>
              <a:t>	▪ du traitement des écarts éventuels ;</a:t>
            </a:r>
          </a:p>
          <a:p>
            <a:pPr marR="54864" algn="just" fontAlgn="t">
              <a:spcBef>
                <a:spcPts val="600"/>
              </a:spcBef>
              <a:spcAft>
                <a:spcPts val="300"/>
              </a:spcAft>
            </a:pPr>
            <a:r>
              <a:rPr lang="fr-FR" sz="1400" i="1" dirty="0">
                <a:solidFill>
                  <a:srgbClr val="0070C0"/>
                </a:solidFill>
                <a:latin typeface="Arial" panose="020B0604020202020204" pitchFamily="34" charset="0"/>
              </a:rPr>
              <a:t>	▪ de la mise à jour du programme de test, inspection et maintenance préventive et de la liste des 	    	équipements critiques.</a:t>
            </a:r>
            <a:endParaRPr lang="en-US" sz="1400" i="1" dirty="0">
              <a:solidFill>
                <a:srgbClr val="0070C0"/>
              </a:solidFill>
              <a:latin typeface="Arial" panose="020B0604020202020204" pitchFamily="34" charset="0"/>
            </a:endParaRPr>
          </a:p>
        </p:txBody>
      </p:sp>
      <p:sp>
        <p:nvSpPr>
          <p:cNvPr id="8" name="TextBox 7">
            <a:extLst>
              <a:ext uri="{FF2B5EF4-FFF2-40B4-BE49-F238E27FC236}">
                <a16:creationId xmlns:a16="http://schemas.microsoft.com/office/drawing/2014/main" id="{D7FC370D-27C1-422A-B79C-7E5842C06A45}"/>
              </a:ext>
            </a:extLst>
          </p:cNvPr>
          <p:cNvSpPr txBox="1"/>
          <p:nvPr/>
        </p:nvSpPr>
        <p:spPr>
          <a:xfrm>
            <a:off x="679340" y="4189970"/>
            <a:ext cx="9719999" cy="1646605"/>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fr-FR" sz="1600" b="1" dirty="0">
                <a:solidFill>
                  <a:srgbClr val="0070C0"/>
                </a:solidFill>
                <a:latin typeface="Arial" panose="020B0604020202020204" pitchFamily="34" charset="0"/>
              </a:rPr>
              <a:t>Exigence 3.5.4 : compétences et formation</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Le personnel impliqué dans la mise en œuvre du processus de gestion des barrières critiques et du plan d’action risques technologiques majeurs est compétent.</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En particulier le leader du processus de gestion des barrières critiques et du plan d’action risques technologiques majeurs a une connaissance approfondie des installations de production, et si possible une expérience managériale opérationnelle.</a:t>
            </a:r>
            <a:endParaRPr lang="en-US" sz="1400" i="1" dirty="0">
              <a:solidFill>
                <a:srgbClr val="0070C0"/>
              </a:solidFill>
              <a:latin typeface="Arial" panose="020B0604020202020204" pitchFamily="34" charset="0"/>
            </a:endParaRPr>
          </a:p>
        </p:txBody>
      </p:sp>
      <p:sp>
        <p:nvSpPr>
          <p:cNvPr id="13" name="Title 1">
            <a:extLst>
              <a:ext uri="{FF2B5EF4-FFF2-40B4-BE49-F238E27FC236}">
                <a16:creationId xmlns:a16="http://schemas.microsoft.com/office/drawing/2014/main" id="{AF671372-E7AF-458D-AD12-D6C0C99FF1D1}"/>
              </a:ext>
            </a:extLst>
          </p:cNvPr>
          <p:cNvSpPr>
            <a:spLocks noGrp="1"/>
          </p:cNvSpPr>
          <p:nvPr>
            <p:ph type="title"/>
          </p:nvPr>
        </p:nvSpPr>
        <p:spPr>
          <a:xfrm>
            <a:off x="469879" y="242844"/>
            <a:ext cx="9720000" cy="1008000"/>
          </a:xfrm>
        </p:spPr>
        <p:txBody>
          <a:bodyPr/>
          <a:lstStyle/>
          <a:p>
            <a:r>
              <a:rPr lang="fr-FR" dirty="0"/>
              <a:t>Présentation des exigences</a:t>
            </a:r>
          </a:p>
        </p:txBody>
      </p:sp>
      <p:sp>
        <p:nvSpPr>
          <p:cNvPr id="14" name="Footer Placeholder 2">
            <a:extLst>
              <a:ext uri="{FF2B5EF4-FFF2-40B4-BE49-F238E27FC236}">
                <a16:creationId xmlns:a16="http://schemas.microsoft.com/office/drawing/2014/main" id="{A21FE4FF-ECB2-45BC-A44F-096DACA4B508}"/>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Tree>
    <p:extLst>
      <p:ext uri="{BB962C8B-B14F-4D97-AF65-F5344CB8AC3E}">
        <p14:creationId xmlns:p14="http://schemas.microsoft.com/office/powerpoint/2010/main" val="1642467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11</a:t>
            </a:fld>
            <a:endParaRPr lang="fr-FR" dirty="0"/>
          </a:p>
        </p:txBody>
      </p:sp>
      <p:sp>
        <p:nvSpPr>
          <p:cNvPr id="12" name="TextBox 11">
            <a:extLst>
              <a:ext uri="{FF2B5EF4-FFF2-40B4-BE49-F238E27FC236}">
                <a16:creationId xmlns:a16="http://schemas.microsoft.com/office/drawing/2014/main" id="{E58F3E99-0518-4AC1-8663-C6EAAAE9A800}"/>
              </a:ext>
            </a:extLst>
          </p:cNvPr>
          <p:cNvSpPr txBox="1"/>
          <p:nvPr/>
        </p:nvSpPr>
        <p:spPr>
          <a:xfrm>
            <a:off x="595447" y="1301814"/>
            <a:ext cx="9720001" cy="1661993"/>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fr-FR" sz="1600" b="1" dirty="0">
                <a:solidFill>
                  <a:srgbClr val="0070C0"/>
                </a:solidFill>
                <a:latin typeface="Arial" panose="020B0604020202020204" pitchFamily="34" charset="0"/>
              </a:rPr>
              <a:t>Exigence 3.6.1 : revue périodique de la documentation</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Les documents suivants sont revus après chaque mise à jour de l’étude des risques technologiques :</a:t>
            </a:r>
          </a:p>
          <a:p>
            <a:pPr marR="54864" algn="just" fontAlgn="t">
              <a:spcBef>
                <a:spcPts val="600"/>
              </a:spcBef>
              <a:spcAft>
                <a:spcPts val="300"/>
              </a:spcAft>
            </a:pPr>
            <a:r>
              <a:rPr lang="fr-FR" sz="1400" i="1" dirty="0">
                <a:solidFill>
                  <a:srgbClr val="0070C0"/>
                </a:solidFill>
                <a:latin typeface="Arial" panose="020B0604020202020204" pitchFamily="34" charset="0"/>
              </a:rPr>
              <a:t>	▪ le registre des barrières critiques ;</a:t>
            </a:r>
          </a:p>
          <a:p>
            <a:pPr marR="54864" algn="just" fontAlgn="t">
              <a:spcBef>
                <a:spcPts val="600"/>
              </a:spcBef>
              <a:spcAft>
                <a:spcPts val="300"/>
              </a:spcAft>
            </a:pPr>
            <a:r>
              <a:rPr lang="fr-FR" sz="1400" i="1" dirty="0">
                <a:solidFill>
                  <a:srgbClr val="0070C0"/>
                </a:solidFill>
                <a:latin typeface="Arial" panose="020B0604020202020204" pitchFamily="34" charset="0"/>
              </a:rPr>
              <a:t>	▪ les normes de performance associées aux équipements critiques ;</a:t>
            </a:r>
          </a:p>
          <a:p>
            <a:pPr marR="54864" algn="just" fontAlgn="t">
              <a:spcBef>
                <a:spcPts val="600"/>
              </a:spcBef>
              <a:spcAft>
                <a:spcPts val="300"/>
              </a:spcAft>
            </a:pPr>
            <a:r>
              <a:rPr lang="fr-FR" sz="1400" i="1" dirty="0">
                <a:solidFill>
                  <a:srgbClr val="0070C0"/>
                </a:solidFill>
                <a:latin typeface="Arial" panose="020B0604020202020204" pitchFamily="34" charset="0"/>
              </a:rPr>
              <a:t>	▪ le plan d’action risques technologiques majeurs.</a:t>
            </a:r>
            <a:endParaRPr lang="en-US" sz="1400" i="1" dirty="0">
              <a:solidFill>
                <a:srgbClr val="0070C0"/>
              </a:solidFill>
              <a:latin typeface="Arial" panose="020B0604020202020204" pitchFamily="34" charset="0"/>
            </a:endParaRPr>
          </a:p>
        </p:txBody>
      </p:sp>
      <p:sp>
        <p:nvSpPr>
          <p:cNvPr id="9" name="TextBox 11">
            <a:extLst>
              <a:ext uri="{FF2B5EF4-FFF2-40B4-BE49-F238E27FC236}">
                <a16:creationId xmlns:a16="http://schemas.microsoft.com/office/drawing/2014/main" id="{F7BE3396-97C7-4603-93FF-8545695D8199}"/>
              </a:ext>
            </a:extLst>
          </p:cNvPr>
          <p:cNvSpPr txBox="1"/>
          <p:nvPr/>
        </p:nvSpPr>
        <p:spPr>
          <a:xfrm>
            <a:off x="595447" y="3662187"/>
            <a:ext cx="9720001" cy="2408352"/>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fr-FR" sz="1600" b="1" dirty="0">
                <a:solidFill>
                  <a:srgbClr val="0070C0"/>
                </a:solidFill>
                <a:latin typeface="Arial" panose="020B0604020202020204" pitchFamily="34" charset="0"/>
              </a:rPr>
              <a:t>Exigence 3.7.1 : comité de pilotage</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Un comité de pilotage se réunit a minima une fois par an et revoit la performance du processus de gestion des barrières critiques et du plan d’action risques technologiques majeurs.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Une synthèse de cette revue est communiquée au management de la branche concernée. Cette synthèse précise le statut des menaces majeures et des risques technologiques majeurs non ALARP (issus des études de risque technologique), ainsi que des plans d’actions associés.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Les indicateurs de performance clé (KPI), établis au niveau de la Compagnie, sont suivis par chaque entité ou filiale. Ils sont complétés par d’autres indicateurs de performance spécifiques à chaque branche, et selon les besoins par des indicateurs de performance propres à l’entité ou la filiale.</a:t>
            </a:r>
            <a:endParaRPr lang="en-US" sz="1400" i="1" dirty="0">
              <a:solidFill>
                <a:srgbClr val="0070C0"/>
              </a:solidFill>
              <a:latin typeface="Arial" panose="020B0604020202020204" pitchFamily="34" charset="0"/>
            </a:endParaRPr>
          </a:p>
        </p:txBody>
      </p:sp>
      <p:sp>
        <p:nvSpPr>
          <p:cNvPr id="14" name="Title 1">
            <a:extLst>
              <a:ext uri="{FF2B5EF4-FFF2-40B4-BE49-F238E27FC236}">
                <a16:creationId xmlns:a16="http://schemas.microsoft.com/office/drawing/2014/main" id="{41E28865-6371-401E-8881-C85A96FA86AF}"/>
              </a:ext>
            </a:extLst>
          </p:cNvPr>
          <p:cNvSpPr>
            <a:spLocks noGrp="1"/>
          </p:cNvSpPr>
          <p:nvPr>
            <p:ph type="title"/>
          </p:nvPr>
        </p:nvSpPr>
        <p:spPr>
          <a:xfrm>
            <a:off x="469879" y="242844"/>
            <a:ext cx="9720000" cy="476007"/>
          </a:xfrm>
        </p:spPr>
        <p:txBody>
          <a:bodyPr/>
          <a:lstStyle/>
          <a:p>
            <a:r>
              <a:rPr lang="fr-FR" dirty="0"/>
              <a:t>Présentation des exigences </a:t>
            </a:r>
          </a:p>
        </p:txBody>
      </p:sp>
      <p:sp>
        <p:nvSpPr>
          <p:cNvPr id="15" name="Footer Placeholder 2">
            <a:extLst>
              <a:ext uri="{FF2B5EF4-FFF2-40B4-BE49-F238E27FC236}">
                <a16:creationId xmlns:a16="http://schemas.microsoft.com/office/drawing/2014/main" id="{94561B2F-B3E6-41D3-B447-0539DA4A7CBC}"/>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Tree>
    <p:extLst>
      <p:ext uri="{BB962C8B-B14F-4D97-AF65-F5344CB8AC3E}">
        <p14:creationId xmlns:p14="http://schemas.microsoft.com/office/powerpoint/2010/main" val="978805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title"/>
          </p:nvPr>
        </p:nvSpPr>
        <p:spPr/>
        <p:txBody>
          <a:bodyPr anchor="t">
            <a:normAutofit/>
          </a:bodyPr>
          <a:lstStyle/>
          <a:p>
            <a:r>
              <a:rPr lang="fr-FR" dirty="0"/>
              <a:t>CR-GR-HSE-403</a:t>
            </a:r>
          </a:p>
        </p:txBody>
      </p:sp>
      <p:sp>
        <p:nvSpPr>
          <p:cNvPr id="13" name="Footer Placeholder 2">
            <a:extLst>
              <a:ext uri="{FF2B5EF4-FFF2-40B4-BE49-F238E27FC236}">
                <a16:creationId xmlns:a16="http://schemas.microsoft.com/office/drawing/2014/main" id="{7EC6BA11-6D44-4555-9672-A5CEAED3490E}"/>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
        <p:nvSpPr>
          <p:cNvPr id="20" name="Slide Number Placeholder 3">
            <a:extLst>
              <a:ext uri="{FF2B5EF4-FFF2-40B4-BE49-F238E27FC236}">
                <a16:creationId xmlns:a16="http://schemas.microsoft.com/office/drawing/2014/main" id="{DE8D9ED4-781E-4F54-B979-FBC57B9EEC28}"/>
              </a:ext>
            </a:extLst>
          </p:cNvPr>
          <p:cNvSpPr>
            <a:spLocks noGrp="1"/>
          </p:cNvSpPr>
          <p:nvPr>
            <p:ph type="sldNum" sz="quarter" idx="12"/>
          </p:nvPr>
        </p:nvSpPr>
        <p:spPr>
          <a:xfrm>
            <a:off x="219008" y="6449983"/>
            <a:ext cx="576000" cy="252000"/>
          </a:xfrm>
        </p:spPr>
        <p:txBody>
          <a:bodyPr/>
          <a:lstStyle/>
          <a:p>
            <a:fld id="{975A587B-5814-4D9B-9598-FE9CB954CB01}" type="slidenum">
              <a:rPr lang="fr-FR" smtClean="0"/>
              <a:pPr/>
              <a:t>2</a:t>
            </a:fld>
            <a:endParaRPr lang="fr-FR" dirty="0"/>
          </a:p>
        </p:txBody>
      </p:sp>
      <p:sp>
        <p:nvSpPr>
          <p:cNvPr id="3" name="Rectangle : coins arrondis 2">
            <a:extLst>
              <a:ext uri="{FF2B5EF4-FFF2-40B4-BE49-F238E27FC236}">
                <a16:creationId xmlns:a16="http://schemas.microsoft.com/office/drawing/2014/main" id="{0DAEB218-E615-4220-9558-11E996194051}"/>
              </a:ext>
            </a:extLst>
          </p:cNvPr>
          <p:cNvSpPr/>
          <p:nvPr/>
        </p:nvSpPr>
        <p:spPr>
          <a:xfrm>
            <a:off x="1154883" y="3544016"/>
            <a:ext cx="9882230" cy="2697393"/>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48CED340-23CA-478D-91D7-E75474B5E601}"/>
              </a:ext>
            </a:extLst>
          </p:cNvPr>
          <p:cNvSpPr txBox="1"/>
          <p:nvPr/>
        </p:nvSpPr>
        <p:spPr>
          <a:xfrm>
            <a:off x="1419137" y="1339843"/>
            <a:ext cx="8951053" cy="1246495"/>
          </a:xfrm>
          <a:prstGeom prst="rect">
            <a:avLst/>
          </a:prstGeom>
          <a:noFill/>
        </p:spPr>
        <p:txBody>
          <a:bodyPr wrap="square" rtlCol="0">
            <a:spAutoFit/>
          </a:bodyPr>
          <a:lstStyle/>
          <a:p>
            <a:pPr>
              <a:spcAft>
                <a:spcPts val="1200"/>
              </a:spcAft>
            </a:pPr>
            <a:r>
              <a:rPr lang="en-US" sz="1800" b="1" noProof="0" dirty="0">
                <a:solidFill>
                  <a:srgbClr val="FF9900"/>
                </a:solidFill>
                <a:latin typeface="Arial" panose="020B0604020202020204" pitchFamily="34" charset="0"/>
                <a:cs typeface="Arial" panose="020B0604020202020204" pitchFamily="34" charset="0"/>
              </a:rPr>
              <a:t>But    </a:t>
            </a:r>
          </a:p>
          <a:p>
            <a:pPr marL="285750" indent="-285750">
              <a:buFont typeface="Courier New" panose="02070309020205020404" pitchFamily="49" charset="0"/>
              <a:buChar char="o"/>
            </a:pPr>
            <a:r>
              <a:rPr lang="fr-FR" sz="1400" dirty="0">
                <a:solidFill>
                  <a:srgbClr val="0070C0"/>
                </a:solidFill>
                <a:latin typeface="Arial" panose="020B0604020202020204" pitchFamily="34" charset="0"/>
                <a:cs typeface="Arial" panose="020B0604020202020204" pitchFamily="34" charset="0"/>
              </a:rPr>
              <a:t>Cette règle définit les exigences HSE pour la gestion des risques technologiques majeurs et des barrières critiques pour la sécurité et l’environnement.</a:t>
            </a:r>
            <a:r>
              <a:rPr lang="en-US" sz="1400" kern="1200" noProof="0" dirty="0">
                <a:solidFill>
                  <a:srgbClr val="0070C0"/>
                </a:solidFill>
                <a:latin typeface="Arial" panose="020B0604020202020204" pitchFamily="34" charset="0"/>
                <a:ea typeface="+mn-ea"/>
                <a:cs typeface="Arial" panose="020B0604020202020204" pitchFamily="34" charset="0"/>
              </a:rPr>
              <a:t>.</a:t>
            </a:r>
          </a:p>
          <a:p>
            <a:pPr marL="285750" indent="-285750">
              <a:spcBef>
                <a:spcPts val="600"/>
              </a:spcBef>
              <a:buFont typeface="Courier New" panose="02070309020205020404" pitchFamily="49" charset="0"/>
              <a:buChar char="o"/>
            </a:pPr>
            <a:r>
              <a:rPr lang="fr-FR" sz="1400" dirty="0">
                <a:solidFill>
                  <a:srgbClr val="0070C0"/>
                </a:solidFill>
              </a:rPr>
              <a:t>Cette règle a été approuvée par le Comité HSE le 23 septembre 2022</a:t>
            </a:r>
            <a:endParaRPr lang="fr-FR" dirty="0">
              <a:solidFill>
                <a:srgbClr val="0070C0"/>
              </a:solidFill>
            </a:endParaRPr>
          </a:p>
        </p:txBody>
      </p:sp>
      <p:sp>
        <p:nvSpPr>
          <p:cNvPr id="9" name="Rectangle : coins arrondis 8">
            <a:extLst>
              <a:ext uri="{FF2B5EF4-FFF2-40B4-BE49-F238E27FC236}">
                <a16:creationId xmlns:a16="http://schemas.microsoft.com/office/drawing/2014/main" id="{5FD3399C-0C05-4D17-993B-F3E6D6E716E2}"/>
              </a:ext>
            </a:extLst>
          </p:cNvPr>
          <p:cNvSpPr/>
          <p:nvPr/>
        </p:nvSpPr>
        <p:spPr>
          <a:xfrm>
            <a:off x="1154882" y="1181237"/>
            <a:ext cx="9882231" cy="1693917"/>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ACCBD4D5-EEE8-42D7-9C17-9AAF99562AED}"/>
              </a:ext>
            </a:extLst>
          </p:cNvPr>
          <p:cNvSpPr txBox="1"/>
          <p:nvPr/>
        </p:nvSpPr>
        <p:spPr>
          <a:xfrm>
            <a:off x="1419137" y="3656122"/>
            <a:ext cx="10027796" cy="2339102"/>
          </a:xfrm>
          <a:prstGeom prst="rect">
            <a:avLst/>
          </a:prstGeom>
          <a:noFill/>
        </p:spPr>
        <p:txBody>
          <a:bodyPr wrap="square" rtlCol="0">
            <a:spAutoFit/>
          </a:bodyPr>
          <a:lstStyle/>
          <a:p>
            <a:r>
              <a:rPr lang="fr-FR" b="1" dirty="0">
                <a:solidFill>
                  <a:srgbClr val="FF9900"/>
                </a:solidFill>
                <a:latin typeface="Arial" panose="020B0604020202020204" pitchFamily="34" charset="0"/>
                <a:ea typeface="+mn-ea"/>
                <a:cs typeface="Arial" panose="020B0604020202020204" pitchFamily="34" charset="0"/>
              </a:rPr>
              <a:t>Elle remplace</a:t>
            </a:r>
            <a:br>
              <a:rPr lang="fr-FR" b="1" dirty="0">
                <a:solidFill>
                  <a:srgbClr val="FF9900"/>
                </a:solidFill>
                <a:latin typeface="Arial" panose="020B0604020202020204" pitchFamily="34" charset="0"/>
                <a:ea typeface="+mn-ea"/>
                <a:cs typeface="Arial" panose="020B0604020202020204" pitchFamily="34" charset="0"/>
              </a:rPr>
            </a:br>
            <a:r>
              <a:rPr lang="fr-FR" sz="1400" b="1" dirty="0">
                <a:solidFill>
                  <a:srgbClr val="FF9900"/>
                </a:solidFill>
                <a:latin typeface="Arial" panose="020B0604020202020204" pitchFamily="34" charset="0"/>
                <a:ea typeface="+mn-ea"/>
                <a:cs typeface="Arial" panose="020B0604020202020204" pitchFamily="34" charset="0"/>
              </a:rPr>
              <a:t>(partiellement ou en totalité)</a:t>
            </a:r>
            <a:endParaRPr lang="fr-FR" sz="1400" kern="1200" dirty="0">
              <a:solidFill>
                <a:schemeClr val="tx1"/>
              </a:solidFill>
              <a:latin typeface="Arial" panose="020B0604020202020204" pitchFamily="34" charset="0"/>
              <a:ea typeface="+mn-ea"/>
              <a:cs typeface="Arial" panose="020B0604020202020204" pitchFamily="34" charset="0"/>
            </a:endParaRPr>
          </a:p>
          <a:p>
            <a:pPr marL="285750" indent="-285750">
              <a:spcBef>
                <a:spcPts val="1200"/>
              </a:spcBef>
              <a:buFont typeface="Courier New" panose="02070309020205020404" pitchFamily="49" charset="0"/>
              <a:buChar char="o"/>
            </a:pPr>
            <a:r>
              <a:rPr lang="en-US" sz="1400" kern="1200" noProof="0" dirty="0">
                <a:solidFill>
                  <a:srgbClr val="0070C0"/>
                </a:solidFill>
                <a:latin typeface="Arial" panose="020B0604020202020204" pitchFamily="34" charset="0"/>
                <a:ea typeface="+mn-ea"/>
                <a:cs typeface="Arial" panose="020B0604020202020204" pitchFamily="34" charset="0"/>
              </a:rPr>
              <a:t>1 Directive                    	 DIR-GR-HSE-018    </a:t>
            </a:r>
            <a:r>
              <a:rPr lang="fr-FR" sz="1400" kern="1200" noProof="0" dirty="0">
                <a:solidFill>
                  <a:srgbClr val="0070C0"/>
                </a:solidFill>
                <a:latin typeface="Arial" panose="020B0604020202020204" pitchFamily="34" charset="0"/>
                <a:ea typeface="+mn-ea"/>
                <a:cs typeface="Arial" panose="020B0604020202020204" pitchFamily="34" charset="0"/>
              </a:rPr>
              <a:t>Gestion de l’intégrité technique des installations</a:t>
            </a:r>
          </a:p>
          <a:p>
            <a:pPr marL="285750" indent="-285750">
              <a:spcBef>
                <a:spcPts val="600"/>
              </a:spcBef>
              <a:spcAft>
                <a:spcPts val="600"/>
              </a:spcAft>
              <a:buFont typeface="Courier New" panose="02070309020205020404" pitchFamily="49" charset="0"/>
              <a:buChar char="o"/>
            </a:pPr>
            <a:r>
              <a:rPr lang="fr-FR" sz="1400" dirty="0">
                <a:solidFill>
                  <a:srgbClr val="0070C0"/>
                </a:solidFill>
                <a:latin typeface="Arial" panose="020B0604020202020204" pitchFamily="34" charset="0"/>
                <a:cs typeface="Arial" panose="020B0604020202020204" pitchFamily="34" charset="0"/>
              </a:rPr>
              <a:t>4 Règles dans les </a:t>
            </a:r>
            <a:r>
              <a:rPr lang="fr-FR" sz="1400" kern="1200" noProof="0" dirty="0">
                <a:solidFill>
                  <a:srgbClr val="0070C0"/>
                </a:solidFill>
                <a:latin typeface="Arial" panose="020B0604020202020204" pitchFamily="34" charset="0"/>
                <a:ea typeface="+mn-ea"/>
                <a:cs typeface="Arial" panose="020B0604020202020204" pitchFamily="34" charset="0"/>
              </a:rPr>
              <a:t>Branches 	 CR-EP-HSE-047      Gestion de l’intégrité technique</a:t>
            </a:r>
          </a:p>
          <a:p>
            <a:pPr marL="180975" marR="0" lvl="0" indent="0" algn="l" defTabSz="914400" rtl="0" eaLnBrk="1" fontAlgn="auto" latinLnBrk="0" hangingPunct="1">
              <a:lnSpc>
                <a:spcPct val="100000"/>
              </a:lnSpc>
              <a:spcBef>
                <a:spcPts val="0"/>
              </a:spcBef>
              <a:spcAft>
                <a:spcPts val="600"/>
              </a:spcAft>
              <a:buClrTx/>
              <a:buSzTx/>
              <a:buFont typeface="Wingdings" panose="05000000000000000000" pitchFamily="2" charset="2"/>
              <a:buNone/>
              <a:tabLst/>
              <a:defRPr/>
            </a:pPr>
            <a:r>
              <a:rPr lang="fr-FR" sz="1400" kern="1200" noProof="0" dirty="0">
                <a:solidFill>
                  <a:srgbClr val="0070C0"/>
                </a:solidFill>
                <a:latin typeface="Arial" panose="020B0604020202020204" pitchFamily="34" charset="0"/>
                <a:ea typeface="+mn-ea"/>
                <a:cs typeface="Arial" panose="020B0604020202020204" pitchFamily="34" charset="0"/>
              </a:rPr>
              <a:t>                                            	 CR-RC-HSE-104     Gestion de l’intégrité technique des installations</a:t>
            </a:r>
          </a:p>
          <a:p>
            <a:pPr marL="180975" marR="0" lvl="0" indent="0" algn="l" defTabSz="914400" rtl="0" eaLnBrk="1" fontAlgn="auto" latinLnBrk="0" hangingPunct="1">
              <a:lnSpc>
                <a:spcPct val="100000"/>
              </a:lnSpc>
              <a:spcBef>
                <a:spcPts val="0"/>
              </a:spcBef>
              <a:spcAft>
                <a:spcPts val="600"/>
              </a:spcAft>
              <a:buClrTx/>
              <a:buSzTx/>
              <a:buFont typeface="Wingdings" panose="05000000000000000000" pitchFamily="2" charset="2"/>
              <a:buNone/>
              <a:tabLst/>
              <a:defRPr/>
            </a:pPr>
            <a:r>
              <a:rPr lang="fr-FR" sz="1400" kern="1200" noProof="0" dirty="0">
                <a:solidFill>
                  <a:srgbClr val="0070C0"/>
                </a:solidFill>
                <a:latin typeface="Arial" panose="020B0604020202020204" pitchFamily="34" charset="0"/>
                <a:ea typeface="+mn-ea"/>
                <a:cs typeface="Arial" panose="020B0604020202020204" pitchFamily="34" charset="0"/>
              </a:rPr>
              <a:t>                                            	 CR-RC-HSE-145     </a:t>
            </a:r>
            <a:r>
              <a:rPr lang="en-US" sz="1400" dirty="0">
                <a:solidFill>
                  <a:srgbClr val="0070C0"/>
                </a:solidFill>
                <a:latin typeface="Arial" panose="020B0604020202020204" pitchFamily="34" charset="0"/>
                <a:cs typeface="Arial" panose="020B0604020202020204" pitchFamily="34" charset="0"/>
              </a:rPr>
              <a:t>Process Safety &amp; Environment Critical Measures</a:t>
            </a:r>
          </a:p>
          <a:p>
            <a:pPr marL="180975" marR="0" lvl="0" indent="0" algn="l" defTabSz="914400" rtl="0" eaLnBrk="1" fontAlgn="auto" latinLnBrk="0" hangingPunct="1">
              <a:lnSpc>
                <a:spcPct val="100000"/>
              </a:lnSpc>
              <a:spcBef>
                <a:spcPts val="0"/>
              </a:spcBef>
              <a:spcAft>
                <a:spcPts val="600"/>
              </a:spcAft>
              <a:buClrTx/>
              <a:buSzTx/>
              <a:buFont typeface="Wingdings" panose="05000000000000000000" pitchFamily="2" charset="2"/>
              <a:buNone/>
              <a:tabLst/>
              <a:defRPr/>
            </a:pPr>
            <a:r>
              <a:rPr lang="fr-FR" sz="1400" dirty="0">
                <a:solidFill>
                  <a:srgbClr val="0070C0"/>
                </a:solidFill>
                <a:latin typeface="Arial" panose="020B0604020202020204" pitchFamily="34" charset="0"/>
                <a:cs typeface="Arial" panose="020B0604020202020204" pitchFamily="34" charset="0"/>
              </a:rPr>
              <a:t>                                            	 CR-MS-HSEQ-341  Gestion de l'Intégrité Technique des Installations et des situations 				               dégradées</a:t>
            </a:r>
          </a:p>
        </p:txBody>
      </p:sp>
    </p:spTree>
    <p:extLst>
      <p:ext uri="{BB962C8B-B14F-4D97-AF65-F5344CB8AC3E}">
        <p14:creationId xmlns:p14="http://schemas.microsoft.com/office/powerpoint/2010/main" val="2654113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FD74C7C-2E48-4FFA-94E1-57503FAC72FA}"/>
              </a:ext>
            </a:extLst>
          </p:cNvPr>
          <p:cNvSpPr/>
          <p:nvPr/>
        </p:nvSpPr>
        <p:spPr>
          <a:xfrm>
            <a:off x="10112721" y="0"/>
            <a:ext cx="2079279" cy="16477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Slide Number Placeholder 3">
            <a:extLst>
              <a:ext uri="{FF2B5EF4-FFF2-40B4-BE49-F238E27FC236}">
                <a16:creationId xmlns:a16="http://schemas.microsoft.com/office/drawing/2014/main" id="{34CACE05-5ECC-42BC-A00D-FD3EB00C49FB}"/>
              </a:ext>
            </a:extLst>
          </p:cNvPr>
          <p:cNvSpPr>
            <a:spLocks noGrp="1"/>
          </p:cNvSpPr>
          <p:nvPr>
            <p:ph type="sldNum" sz="quarter" idx="12"/>
          </p:nvPr>
        </p:nvSpPr>
        <p:spPr/>
        <p:txBody>
          <a:bodyPr/>
          <a:lstStyle/>
          <a:p>
            <a:fld id="{975A587B-5814-4D9B-9598-FE9CB954CB01}" type="slidenum">
              <a:rPr lang="fr-FR" smtClean="0"/>
              <a:pPr/>
              <a:t>3</a:t>
            </a:fld>
            <a:endParaRPr lang="fr-FR" dirty="0"/>
          </a:p>
        </p:txBody>
      </p:sp>
      <p:sp>
        <p:nvSpPr>
          <p:cNvPr id="11" name="Freeform: Shape 10">
            <a:extLst>
              <a:ext uri="{FF2B5EF4-FFF2-40B4-BE49-F238E27FC236}">
                <a16:creationId xmlns:a16="http://schemas.microsoft.com/office/drawing/2014/main" id="{F8ACB616-50B0-4BEA-8787-2E354C535D88}"/>
              </a:ext>
            </a:extLst>
          </p:cNvPr>
          <p:cNvSpPr/>
          <p:nvPr/>
        </p:nvSpPr>
        <p:spPr>
          <a:xfrm>
            <a:off x="901642" y="1768097"/>
            <a:ext cx="3769941" cy="462923"/>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110646"/>
              <a:satOff val="-3993"/>
              <a:lumOff val="5799"/>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8" numCol="1" spcCol="1270" anchor="ctr" anchorCtr="0">
            <a:noAutofit/>
          </a:bodyPr>
          <a:lstStyle/>
          <a:p>
            <a:pPr marL="171450" lvl="1" indent="-171450" defTabSz="800100">
              <a:lnSpc>
                <a:spcPct val="90000"/>
              </a:lnSpc>
              <a:spcBef>
                <a:spcPct val="0"/>
              </a:spcBef>
              <a:spcAft>
                <a:spcPct val="15000"/>
              </a:spcAft>
              <a:buFont typeface="Courier New" panose="02070309020205020404" pitchFamily="49" charset="0"/>
              <a:buChar char="o"/>
            </a:pPr>
            <a:r>
              <a:rPr lang="fr-FR" sz="1600" dirty="0">
                <a:solidFill>
                  <a:schemeClr val="tx1"/>
                </a:solidFill>
              </a:rPr>
              <a:t>Gestion des barrières critiques</a:t>
            </a:r>
            <a:endParaRPr lang="fr-FR" sz="1600" kern="1200" dirty="0">
              <a:solidFill>
                <a:schemeClr val="tx1"/>
              </a:solidFill>
            </a:endParaRPr>
          </a:p>
        </p:txBody>
      </p:sp>
      <p:sp>
        <p:nvSpPr>
          <p:cNvPr id="13" name="Freeform: Shape 12">
            <a:extLst>
              <a:ext uri="{FF2B5EF4-FFF2-40B4-BE49-F238E27FC236}">
                <a16:creationId xmlns:a16="http://schemas.microsoft.com/office/drawing/2014/main" id="{60FF96A5-C7AF-4D57-89F9-2B4C2EEE625D}"/>
              </a:ext>
            </a:extLst>
          </p:cNvPr>
          <p:cNvSpPr/>
          <p:nvPr/>
        </p:nvSpPr>
        <p:spPr>
          <a:xfrm>
            <a:off x="901642" y="2844791"/>
            <a:ext cx="3769941"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221293"/>
              <a:satOff val="-7987"/>
              <a:lumOff val="11598"/>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9" numCol="1" spcCol="1270" anchor="ctr" anchorCtr="0">
            <a:noAutofit/>
          </a:bodyPr>
          <a:lstStyle/>
          <a:p>
            <a:pPr marL="171450" lvl="1" indent="-171450" defTabSz="800100">
              <a:lnSpc>
                <a:spcPct val="90000"/>
              </a:lnSpc>
              <a:spcBef>
                <a:spcPct val="0"/>
              </a:spcBef>
              <a:spcAft>
                <a:spcPct val="15000"/>
              </a:spcAft>
              <a:buFont typeface="Courier New" panose="02070309020205020404" pitchFamily="49" charset="0"/>
              <a:buChar char="o"/>
            </a:pPr>
            <a:r>
              <a:rPr lang="fr-FR" sz="1600" dirty="0">
                <a:solidFill>
                  <a:schemeClr val="tx1"/>
                </a:solidFill>
              </a:rPr>
              <a:t>Identification des menaces majeures</a:t>
            </a:r>
            <a:endParaRPr lang="fr-FR" sz="1600" kern="1200" dirty="0">
              <a:solidFill>
                <a:schemeClr val="tx1"/>
              </a:solidFill>
            </a:endParaRPr>
          </a:p>
        </p:txBody>
      </p:sp>
      <p:sp>
        <p:nvSpPr>
          <p:cNvPr id="15" name="Freeform: Shape 14">
            <a:extLst>
              <a:ext uri="{FF2B5EF4-FFF2-40B4-BE49-F238E27FC236}">
                <a16:creationId xmlns:a16="http://schemas.microsoft.com/office/drawing/2014/main" id="{19A43227-F239-4465-A467-E455B899802E}"/>
              </a:ext>
            </a:extLst>
          </p:cNvPr>
          <p:cNvSpPr/>
          <p:nvPr/>
        </p:nvSpPr>
        <p:spPr>
          <a:xfrm>
            <a:off x="901584" y="3551104"/>
            <a:ext cx="3769883"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331939"/>
              <a:satOff val="-11980"/>
              <a:lumOff val="17397"/>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9" numCol="1" spcCol="1270" anchor="ctr" anchorCtr="0">
            <a:noAutofit/>
          </a:bodyPr>
          <a:lstStyle/>
          <a:p>
            <a:pPr marL="171450" lvl="1" indent="-171450" defTabSz="800100">
              <a:lnSpc>
                <a:spcPct val="90000"/>
              </a:lnSpc>
              <a:spcBef>
                <a:spcPct val="0"/>
              </a:spcBef>
              <a:spcAft>
                <a:spcPct val="15000"/>
              </a:spcAft>
              <a:buFont typeface="Courier New" panose="02070309020205020404" pitchFamily="49" charset="0"/>
              <a:buChar char="o"/>
            </a:pPr>
            <a:r>
              <a:rPr lang="fr-FR" sz="1600" dirty="0">
                <a:solidFill>
                  <a:schemeClr val="tx1"/>
                </a:solidFill>
              </a:rPr>
              <a:t>Plan d’action contre les risques majeurs</a:t>
            </a:r>
            <a:endParaRPr lang="fr-FR" sz="1600" kern="1200" dirty="0">
              <a:solidFill>
                <a:schemeClr val="tx1"/>
              </a:solidFill>
            </a:endParaRPr>
          </a:p>
        </p:txBody>
      </p:sp>
      <p:sp>
        <p:nvSpPr>
          <p:cNvPr id="17" name="Freeform: Shape 16">
            <a:extLst>
              <a:ext uri="{FF2B5EF4-FFF2-40B4-BE49-F238E27FC236}">
                <a16:creationId xmlns:a16="http://schemas.microsoft.com/office/drawing/2014/main" id="{0144A4CD-0F1C-4DAA-B657-B68E6EFE28BC}"/>
              </a:ext>
            </a:extLst>
          </p:cNvPr>
          <p:cNvSpPr/>
          <p:nvPr/>
        </p:nvSpPr>
        <p:spPr>
          <a:xfrm>
            <a:off x="901642" y="4315652"/>
            <a:ext cx="3769883"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442585"/>
              <a:satOff val="-15973"/>
              <a:lumOff val="23196"/>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9" numCol="1" spcCol="1270" anchor="ctr" anchorCtr="0">
            <a:noAutofit/>
          </a:bodyPr>
          <a:lstStyle/>
          <a:p>
            <a:pPr marL="171450" lvl="1" indent="-171450" algn="l" defTabSz="800100">
              <a:lnSpc>
                <a:spcPct val="90000"/>
              </a:lnSpc>
              <a:spcBef>
                <a:spcPct val="0"/>
              </a:spcBef>
              <a:spcAft>
                <a:spcPct val="15000"/>
              </a:spcAft>
              <a:buFont typeface="Courier New" panose="02070309020205020404" pitchFamily="49" charset="0"/>
              <a:buChar char="o"/>
            </a:pPr>
            <a:r>
              <a:rPr lang="fr-FR" sz="1600" kern="1200" dirty="0">
                <a:solidFill>
                  <a:schemeClr val="tx1"/>
                </a:solidFill>
              </a:rPr>
              <a:t>Organisation</a:t>
            </a:r>
          </a:p>
        </p:txBody>
      </p:sp>
      <p:sp>
        <p:nvSpPr>
          <p:cNvPr id="19" name="Freeform: Shape 18">
            <a:extLst>
              <a:ext uri="{FF2B5EF4-FFF2-40B4-BE49-F238E27FC236}">
                <a16:creationId xmlns:a16="http://schemas.microsoft.com/office/drawing/2014/main" id="{63231612-EC8E-49C2-8014-5A1461A92997}"/>
              </a:ext>
            </a:extLst>
          </p:cNvPr>
          <p:cNvSpPr/>
          <p:nvPr/>
        </p:nvSpPr>
        <p:spPr>
          <a:xfrm>
            <a:off x="901642" y="5172376"/>
            <a:ext cx="3769883"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553232"/>
              <a:satOff val="-19967"/>
              <a:lumOff val="28995"/>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8" rIns="34028" bIns="34029" numCol="1" spcCol="1270" anchor="ctr" anchorCtr="0">
            <a:noAutofit/>
          </a:bodyPr>
          <a:lstStyle/>
          <a:p>
            <a:pPr marL="171450" lvl="1" indent="-171450" defTabSz="800100">
              <a:lnSpc>
                <a:spcPct val="90000"/>
              </a:lnSpc>
              <a:spcBef>
                <a:spcPct val="0"/>
              </a:spcBef>
              <a:spcAft>
                <a:spcPct val="15000"/>
              </a:spcAft>
              <a:buFont typeface="Courier New" panose="02070309020205020404" pitchFamily="49" charset="0"/>
              <a:buChar char="o"/>
            </a:pPr>
            <a:r>
              <a:rPr lang="fr-FR" sz="1600" dirty="0">
                <a:solidFill>
                  <a:schemeClr val="tx1"/>
                </a:solidFill>
              </a:rPr>
              <a:t>Examen de la documentation</a:t>
            </a:r>
            <a:endParaRPr lang="fr-FR" sz="1600" kern="1200" dirty="0">
              <a:solidFill>
                <a:schemeClr val="tx1"/>
              </a:solidFill>
            </a:endParaRPr>
          </a:p>
        </p:txBody>
      </p:sp>
      <p:sp>
        <p:nvSpPr>
          <p:cNvPr id="21" name="Freeform: Shape 20">
            <a:extLst>
              <a:ext uri="{FF2B5EF4-FFF2-40B4-BE49-F238E27FC236}">
                <a16:creationId xmlns:a16="http://schemas.microsoft.com/office/drawing/2014/main" id="{05D2964C-81D4-4DA4-BF82-819B5FD7CD48}"/>
              </a:ext>
            </a:extLst>
          </p:cNvPr>
          <p:cNvSpPr/>
          <p:nvPr/>
        </p:nvSpPr>
        <p:spPr>
          <a:xfrm>
            <a:off x="901642" y="5842022"/>
            <a:ext cx="3769883" cy="462924"/>
          </a:xfrm>
          <a:custGeom>
            <a:avLst/>
            <a:gdLst>
              <a:gd name="connsiteX0" fmla="*/ 77155 w 462923"/>
              <a:gd name="connsiteY0" fmla="*/ 0 h 5864641"/>
              <a:gd name="connsiteX1" fmla="*/ 385768 w 462923"/>
              <a:gd name="connsiteY1" fmla="*/ 0 h 5864641"/>
              <a:gd name="connsiteX2" fmla="*/ 462923 w 462923"/>
              <a:gd name="connsiteY2" fmla="*/ 77155 h 5864641"/>
              <a:gd name="connsiteX3" fmla="*/ 462923 w 462923"/>
              <a:gd name="connsiteY3" fmla="*/ 5864641 h 5864641"/>
              <a:gd name="connsiteX4" fmla="*/ 462923 w 462923"/>
              <a:gd name="connsiteY4" fmla="*/ 5864641 h 5864641"/>
              <a:gd name="connsiteX5" fmla="*/ 0 w 462923"/>
              <a:gd name="connsiteY5" fmla="*/ 5864641 h 5864641"/>
              <a:gd name="connsiteX6" fmla="*/ 0 w 462923"/>
              <a:gd name="connsiteY6" fmla="*/ 5864641 h 5864641"/>
              <a:gd name="connsiteX7" fmla="*/ 0 w 462923"/>
              <a:gd name="connsiteY7" fmla="*/ 77155 h 5864641"/>
              <a:gd name="connsiteX8" fmla="*/ 77155 w 462923"/>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2923" h="5864641">
                <a:moveTo>
                  <a:pt x="462923" y="977459"/>
                </a:moveTo>
                <a:lnTo>
                  <a:pt x="462923" y="4887182"/>
                </a:lnTo>
                <a:cubicBezTo>
                  <a:pt x="462923" y="5427020"/>
                  <a:pt x="460196" y="5864635"/>
                  <a:pt x="456833" y="5864635"/>
                </a:cubicBezTo>
                <a:lnTo>
                  <a:pt x="0" y="5864635"/>
                </a:lnTo>
                <a:lnTo>
                  <a:pt x="0" y="5864635"/>
                </a:lnTo>
                <a:lnTo>
                  <a:pt x="0" y="6"/>
                </a:lnTo>
                <a:lnTo>
                  <a:pt x="0" y="6"/>
                </a:lnTo>
                <a:lnTo>
                  <a:pt x="456833" y="6"/>
                </a:lnTo>
                <a:cubicBezTo>
                  <a:pt x="460196" y="6"/>
                  <a:pt x="462923" y="437621"/>
                  <a:pt x="462923" y="977459"/>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663878"/>
              <a:satOff val="-23960"/>
              <a:lumOff val="34794"/>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6" tIns="34029" rIns="34028" bIns="34028" numCol="1" spcCol="1270" anchor="ctr" anchorCtr="0">
            <a:noAutofit/>
          </a:bodyPr>
          <a:lstStyle/>
          <a:p>
            <a:pPr marL="171450" lvl="1" indent="-171450" defTabSz="800100">
              <a:lnSpc>
                <a:spcPct val="90000"/>
              </a:lnSpc>
              <a:spcBef>
                <a:spcPct val="0"/>
              </a:spcBef>
              <a:spcAft>
                <a:spcPct val="15000"/>
              </a:spcAft>
              <a:buFont typeface="Courier New" panose="02070309020205020404" pitchFamily="49" charset="0"/>
              <a:buChar char="o"/>
            </a:pPr>
            <a:r>
              <a:rPr lang="fr-FR" sz="1600" dirty="0">
                <a:solidFill>
                  <a:schemeClr val="tx1"/>
                </a:solidFill>
              </a:rPr>
              <a:t>Examen de la performance</a:t>
            </a:r>
            <a:endParaRPr lang="fr-FR" sz="1600" kern="1200" dirty="0">
              <a:solidFill>
                <a:schemeClr val="tx1"/>
              </a:solidFill>
            </a:endParaRPr>
          </a:p>
        </p:txBody>
      </p:sp>
      <p:sp>
        <p:nvSpPr>
          <p:cNvPr id="10" name="Freeform: Shape 9">
            <a:extLst>
              <a:ext uri="{FF2B5EF4-FFF2-40B4-BE49-F238E27FC236}">
                <a16:creationId xmlns:a16="http://schemas.microsoft.com/office/drawing/2014/main" id="{F88F2786-A7DD-4ABE-89A2-B8D3C27EAE35}"/>
              </a:ext>
            </a:extLst>
          </p:cNvPr>
          <p:cNvSpPr/>
          <p:nvPr/>
        </p:nvSpPr>
        <p:spPr>
          <a:xfrm>
            <a:off x="480933" y="1676874"/>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110646"/>
              <a:satOff val="-3993"/>
              <a:lumOff val="5799"/>
              <a:alphaOff val="0"/>
            </a:schemeClr>
          </a:lnRef>
          <a:fillRef idx="1">
            <a:schemeClr val="accent1">
              <a:shade val="80000"/>
              <a:hueOff val="110646"/>
              <a:satOff val="-3993"/>
              <a:lumOff val="5799"/>
              <a:alphaOff val="0"/>
            </a:schemeClr>
          </a:fillRef>
          <a:effectRef idx="2">
            <a:schemeClr val="accent1">
              <a:shade val="80000"/>
              <a:hueOff val="110646"/>
              <a:satOff val="-3993"/>
              <a:lumOff val="5799"/>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2</a:t>
            </a:r>
          </a:p>
        </p:txBody>
      </p:sp>
      <p:sp>
        <p:nvSpPr>
          <p:cNvPr id="12" name="Freeform: Shape 11">
            <a:extLst>
              <a:ext uri="{FF2B5EF4-FFF2-40B4-BE49-F238E27FC236}">
                <a16:creationId xmlns:a16="http://schemas.microsoft.com/office/drawing/2014/main" id="{DC71081D-581F-43A4-981B-7B777C2619C0}"/>
              </a:ext>
            </a:extLst>
          </p:cNvPr>
          <p:cNvSpPr/>
          <p:nvPr/>
        </p:nvSpPr>
        <p:spPr>
          <a:xfrm>
            <a:off x="480933" y="2788405"/>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221293"/>
              <a:satOff val="-7987"/>
              <a:lumOff val="11598"/>
              <a:alphaOff val="0"/>
            </a:schemeClr>
          </a:lnRef>
          <a:fillRef idx="1">
            <a:schemeClr val="accent1">
              <a:shade val="80000"/>
              <a:hueOff val="221293"/>
              <a:satOff val="-7987"/>
              <a:lumOff val="11598"/>
              <a:alphaOff val="0"/>
            </a:schemeClr>
          </a:fillRef>
          <a:effectRef idx="2">
            <a:schemeClr val="accent1">
              <a:shade val="80000"/>
              <a:hueOff val="221293"/>
              <a:satOff val="-7987"/>
              <a:lumOff val="11598"/>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3</a:t>
            </a:r>
          </a:p>
        </p:txBody>
      </p:sp>
      <p:sp>
        <p:nvSpPr>
          <p:cNvPr id="14" name="Freeform: Shape 13">
            <a:extLst>
              <a:ext uri="{FF2B5EF4-FFF2-40B4-BE49-F238E27FC236}">
                <a16:creationId xmlns:a16="http://schemas.microsoft.com/office/drawing/2014/main" id="{29E4E35D-8065-4DDB-B80C-3244E25A00BC}"/>
              </a:ext>
            </a:extLst>
          </p:cNvPr>
          <p:cNvSpPr/>
          <p:nvPr/>
        </p:nvSpPr>
        <p:spPr>
          <a:xfrm>
            <a:off x="480933" y="3502288"/>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331939"/>
              <a:satOff val="-11980"/>
              <a:lumOff val="17397"/>
              <a:alphaOff val="0"/>
            </a:schemeClr>
          </a:lnRef>
          <a:fillRef idx="1">
            <a:schemeClr val="accent1">
              <a:shade val="80000"/>
              <a:hueOff val="331939"/>
              <a:satOff val="-11980"/>
              <a:lumOff val="17397"/>
              <a:alphaOff val="0"/>
            </a:schemeClr>
          </a:fillRef>
          <a:effectRef idx="2">
            <a:schemeClr val="accent1">
              <a:shade val="80000"/>
              <a:hueOff val="331939"/>
              <a:satOff val="-11980"/>
              <a:lumOff val="17397"/>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4</a:t>
            </a:r>
          </a:p>
        </p:txBody>
      </p:sp>
      <p:sp>
        <p:nvSpPr>
          <p:cNvPr id="16" name="Freeform: Shape 15">
            <a:extLst>
              <a:ext uri="{FF2B5EF4-FFF2-40B4-BE49-F238E27FC236}">
                <a16:creationId xmlns:a16="http://schemas.microsoft.com/office/drawing/2014/main" id="{A400F36C-8316-41B4-93E0-BD53CA5CAD36}"/>
              </a:ext>
            </a:extLst>
          </p:cNvPr>
          <p:cNvSpPr/>
          <p:nvPr/>
        </p:nvSpPr>
        <p:spPr>
          <a:xfrm>
            <a:off x="480933" y="4224430"/>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442585"/>
              <a:satOff val="-15973"/>
              <a:lumOff val="23196"/>
              <a:alphaOff val="0"/>
            </a:schemeClr>
          </a:lnRef>
          <a:fillRef idx="1">
            <a:schemeClr val="accent1">
              <a:shade val="80000"/>
              <a:hueOff val="442585"/>
              <a:satOff val="-15973"/>
              <a:lumOff val="23196"/>
              <a:alphaOff val="0"/>
            </a:schemeClr>
          </a:fillRef>
          <a:effectRef idx="2">
            <a:schemeClr val="accent1">
              <a:shade val="80000"/>
              <a:hueOff val="442585"/>
              <a:satOff val="-15973"/>
              <a:lumOff val="23196"/>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5</a:t>
            </a:r>
          </a:p>
        </p:txBody>
      </p:sp>
      <p:sp>
        <p:nvSpPr>
          <p:cNvPr id="18" name="Freeform: Shape 17">
            <a:extLst>
              <a:ext uri="{FF2B5EF4-FFF2-40B4-BE49-F238E27FC236}">
                <a16:creationId xmlns:a16="http://schemas.microsoft.com/office/drawing/2014/main" id="{7C4973B5-840A-4106-AFCC-B82AD1CDB566}"/>
              </a:ext>
            </a:extLst>
          </p:cNvPr>
          <p:cNvSpPr/>
          <p:nvPr/>
        </p:nvSpPr>
        <p:spPr>
          <a:xfrm>
            <a:off x="480933" y="5081155"/>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553232"/>
              <a:satOff val="-19967"/>
              <a:lumOff val="28995"/>
              <a:alphaOff val="0"/>
            </a:schemeClr>
          </a:lnRef>
          <a:fillRef idx="1">
            <a:schemeClr val="accent1">
              <a:shade val="80000"/>
              <a:hueOff val="553232"/>
              <a:satOff val="-19967"/>
              <a:lumOff val="28995"/>
              <a:alphaOff val="0"/>
            </a:schemeClr>
          </a:fillRef>
          <a:effectRef idx="2">
            <a:schemeClr val="accent1">
              <a:shade val="80000"/>
              <a:hueOff val="553232"/>
              <a:satOff val="-19967"/>
              <a:lumOff val="28995"/>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6</a:t>
            </a:r>
          </a:p>
        </p:txBody>
      </p:sp>
      <p:sp>
        <p:nvSpPr>
          <p:cNvPr id="20" name="Freeform: Shape 19">
            <a:extLst>
              <a:ext uri="{FF2B5EF4-FFF2-40B4-BE49-F238E27FC236}">
                <a16:creationId xmlns:a16="http://schemas.microsoft.com/office/drawing/2014/main" id="{220A1205-7F30-4CF5-AEAC-38D2BCD3753A}"/>
              </a:ext>
            </a:extLst>
          </p:cNvPr>
          <p:cNvSpPr/>
          <p:nvPr/>
        </p:nvSpPr>
        <p:spPr>
          <a:xfrm>
            <a:off x="480933" y="5777695"/>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663878"/>
              <a:satOff val="-23960"/>
              <a:lumOff val="34794"/>
              <a:alphaOff val="0"/>
            </a:schemeClr>
          </a:lnRef>
          <a:fillRef idx="1">
            <a:schemeClr val="accent1">
              <a:shade val="80000"/>
              <a:hueOff val="663878"/>
              <a:satOff val="-23960"/>
              <a:lumOff val="34794"/>
              <a:alphaOff val="0"/>
            </a:schemeClr>
          </a:fillRef>
          <a:effectRef idx="2">
            <a:schemeClr val="accent1">
              <a:shade val="80000"/>
              <a:hueOff val="663878"/>
              <a:satOff val="-23960"/>
              <a:lumOff val="34794"/>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7</a:t>
            </a:r>
          </a:p>
        </p:txBody>
      </p:sp>
      <p:graphicFrame>
        <p:nvGraphicFramePr>
          <p:cNvPr id="6" name="Tableau 7">
            <a:extLst>
              <a:ext uri="{FF2B5EF4-FFF2-40B4-BE49-F238E27FC236}">
                <a16:creationId xmlns:a16="http://schemas.microsoft.com/office/drawing/2014/main" id="{32049B09-36F5-424F-B3CE-5D89F575517A}"/>
              </a:ext>
            </a:extLst>
          </p:cNvPr>
          <p:cNvGraphicFramePr>
            <a:graphicFrameLocks noGrp="1"/>
          </p:cNvGraphicFramePr>
          <p:nvPr>
            <p:extLst>
              <p:ext uri="{D42A27DB-BD31-4B8C-83A1-F6EECF244321}">
                <p14:modId xmlns:p14="http://schemas.microsoft.com/office/powerpoint/2010/main" val="461712501"/>
              </p:ext>
            </p:extLst>
          </p:nvPr>
        </p:nvGraphicFramePr>
        <p:xfrm>
          <a:off x="5083896" y="137020"/>
          <a:ext cx="6985022" cy="6315117"/>
        </p:xfrm>
        <a:graphic>
          <a:graphicData uri="http://schemas.openxmlformats.org/drawingml/2006/table">
            <a:tbl>
              <a:tblPr firstRow="1" bandRow="1">
                <a:tableStyleId>{5C22544A-7EE6-4342-B048-85BDC9FD1C3A}</a:tableStyleId>
              </a:tblPr>
              <a:tblGrid>
                <a:gridCol w="6985022">
                  <a:extLst>
                    <a:ext uri="{9D8B030D-6E8A-4147-A177-3AD203B41FA5}">
                      <a16:colId xmlns:a16="http://schemas.microsoft.com/office/drawing/2014/main" val="3493479639"/>
                    </a:ext>
                  </a:extLst>
                </a:gridCol>
              </a:tblGrid>
              <a:tr h="401603">
                <a:tc>
                  <a:txBody>
                    <a:bodyPr/>
                    <a:lstStyle/>
                    <a:p>
                      <a:pPr algn="ctr"/>
                      <a:endParaRPr lang="fr-FR" sz="1600" dirty="0">
                        <a:solidFill>
                          <a:srgbClr val="0070C0"/>
                        </a:solidFill>
                      </a:endParaRPr>
                    </a:p>
                  </a:txBody>
                  <a:tcPr>
                    <a:noFill/>
                  </a:tcPr>
                </a:tc>
                <a:extLst>
                  <a:ext uri="{0D108BD9-81ED-4DB2-BD59-A6C34878D82A}">
                    <a16:rowId xmlns:a16="http://schemas.microsoft.com/office/drawing/2014/main" val="243950324"/>
                  </a:ext>
                </a:extLst>
              </a:tr>
              <a:tr h="723222">
                <a:tc>
                  <a:txBody>
                    <a:bodyPr/>
                    <a:lstStyle/>
                    <a:p>
                      <a:pPr marL="0" indent="0" algn="l">
                        <a:buFontTx/>
                        <a:buNone/>
                      </a:pPr>
                      <a:r>
                        <a:rPr lang="fr-FR" sz="1200" b="0" kern="1200" dirty="0">
                          <a:solidFill>
                            <a:schemeClr val="tx1"/>
                          </a:solidFill>
                          <a:latin typeface="+mn-lt"/>
                          <a:ea typeface="+mn-ea"/>
                          <a:cs typeface="+mn-cs"/>
                        </a:rPr>
                        <a:t>1. Risques technologiques majeurs</a:t>
                      </a:r>
                    </a:p>
                  </a:txBody>
                  <a:tcPr anchor="ctr"/>
                </a:tc>
                <a:extLst>
                  <a:ext uri="{0D108BD9-81ED-4DB2-BD59-A6C34878D82A}">
                    <a16:rowId xmlns:a16="http://schemas.microsoft.com/office/drawing/2014/main" val="1125699757"/>
                  </a:ext>
                </a:extLst>
              </a:tr>
              <a:tr h="1258813">
                <a:tc>
                  <a:txBody>
                    <a:bodyPr/>
                    <a:lstStyle/>
                    <a:p>
                      <a:pPr marL="0" indent="0" algn="l">
                        <a:spcAft>
                          <a:spcPts val="300"/>
                        </a:spcAft>
                        <a:buFontTx/>
                        <a:buNone/>
                      </a:pPr>
                      <a:r>
                        <a:rPr lang="fr-FR" sz="1200" b="0" kern="1200" dirty="0">
                          <a:solidFill>
                            <a:schemeClr val="tx1"/>
                          </a:solidFill>
                          <a:latin typeface="+mn-lt"/>
                          <a:ea typeface="+mn-ea"/>
                          <a:cs typeface="+mn-cs"/>
                        </a:rPr>
                        <a:t>2. Identification des barrière critiques et de leurs composantes
3. Norme de performance
4. Programme de test, inspection et maintenance préventive
5. G</a:t>
                      </a:r>
                      <a:r>
                        <a:rPr lang="fr-FR" sz="1200" dirty="0"/>
                        <a:t>estion des retards dans l’exécution du programme de test, inspection et maintenance préventive</a:t>
                      </a:r>
                      <a:r>
                        <a:rPr lang="fr-FR" sz="1200" b="0" kern="1200" dirty="0">
                          <a:solidFill>
                            <a:schemeClr val="tx1"/>
                          </a:solidFill>
                          <a:latin typeface="+mn-lt"/>
                          <a:ea typeface="+mn-ea"/>
                          <a:cs typeface="+mn-cs"/>
                        </a:rPr>
                        <a:t>
6. G</a:t>
                      </a:r>
                      <a:r>
                        <a:rPr lang="fr-FR" sz="1200" dirty="0"/>
                        <a:t>estion des écarts aux normes de performance et des indisponibilités des équipements critiques</a:t>
                      </a:r>
                      <a:r>
                        <a:rPr lang="fr-FR" sz="1200" b="0" kern="1200" dirty="0">
                          <a:solidFill>
                            <a:schemeClr val="tx1"/>
                          </a:solidFill>
                          <a:latin typeface="+mn-lt"/>
                          <a:ea typeface="+mn-ea"/>
                          <a:cs typeface="+mn-cs"/>
                        </a:rPr>
                        <a:t>
7. Audit du programme </a:t>
                      </a:r>
                      <a:r>
                        <a:rPr lang="fr-FR" sz="1200" dirty="0"/>
                        <a:t>de test, inspection et maintenance préventive</a:t>
                      </a:r>
                      <a:r>
                        <a:rPr lang="fr-FR" sz="1200" b="0" kern="1200" dirty="0">
                          <a:solidFill>
                            <a:schemeClr val="tx1"/>
                          </a:solidFill>
                          <a:latin typeface="+mn-lt"/>
                          <a:ea typeface="+mn-ea"/>
                          <a:cs typeface="+mn-cs"/>
                        </a:rPr>
                        <a:t>
8. Composante humaine critique d’une barrière critique</a:t>
                      </a:r>
                    </a:p>
                  </a:txBody>
                  <a:tcPr anchor="ctr"/>
                </a:tc>
                <a:extLst>
                  <a:ext uri="{0D108BD9-81ED-4DB2-BD59-A6C34878D82A}">
                    <a16:rowId xmlns:a16="http://schemas.microsoft.com/office/drawing/2014/main" val="196620392"/>
                  </a:ext>
                </a:extLst>
              </a:tr>
              <a:tr h="576639">
                <a:tc>
                  <a:txBody>
                    <a:bodyPr/>
                    <a:lstStyle/>
                    <a:p>
                      <a:pPr marL="0" indent="0" algn="l" defTabSz="914400" rtl="0" eaLnBrk="1" latinLnBrk="0" hangingPunct="1">
                        <a:buFontTx/>
                        <a:buNone/>
                      </a:pPr>
                      <a:r>
                        <a:rPr lang="fr-FR" sz="1200" b="0" kern="1200" dirty="0">
                          <a:solidFill>
                            <a:schemeClr val="tx1"/>
                          </a:solidFill>
                          <a:latin typeface="+mn-lt"/>
                          <a:ea typeface="+mn-ea"/>
                          <a:cs typeface="+mn-cs"/>
                        </a:rPr>
                        <a:t>9. I</a:t>
                      </a:r>
                      <a:r>
                        <a:rPr lang="fr-FR" sz="1200" dirty="0"/>
                        <a:t>dentification et évaluation des menaces majeures</a:t>
                      </a:r>
                      <a:endParaRPr lang="fr-FR" sz="1200" b="0" kern="1200" dirty="0">
                        <a:solidFill>
                          <a:schemeClr val="tx1"/>
                        </a:solidFill>
                        <a:latin typeface="+mn-lt"/>
                        <a:ea typeface="+mn-ea"/>
                        <a:cs typeface="+mn-cs"/>
                      </a:endParaRPr>
                    </a:p>
                  </a:txBody>
                  <a:tcPr anchor="ctr"/>
                </a:tc>
                <a:extLst>
                  <a:ext uri="{0D108BD9-81ED-4DB2-BD59-A6C34878D82A}">
                    <a16:rowId xmlns:a16="http://schemas.microsoft.com/office/drawing/2014/main" val="1986956747"/>
                  </a:ext>
                </a:extLst>
              </a:tr>
              <a:tr h="602699">
                <a:tc>
                  <a:txBody>
                    <a:bodyPr/>
                    <a:lstStyle/>
                    <a:p>
                      <a:pPr marL="0" indent="0" algn="l" defTabSz="914400" rtl="0" eaLnBrk="1" latinLnBrk="0" hangingPunct="1">
                        <a:buFontTx/>
                        <a:buNone/>
                      </a:pPr>
                      <a:r>
                        <a:rPr lang="fr-FR" sz="1200" b="0" kern="1200" dirty="0">
                          <a:solidFill>
                            <a:schemeClr val="tx1"/>
                          </a:solidFill>
                          <a:latin typeface="+mn-lt"/>
                          <a:ea typeface="+mn-ea"/>
                          <a:cs typeface="+mn-cs"/>
                        </a:rPr>
                        <a:t>10. Plan d’action risques technologiques majeurs</a:t>
                      </a:r>
                    </a:p>
                  </a:txBody>
                  <a:tcPr anchor="ctr"/>
                </a:tc>
                <a:extLst>
                  <a:ext uri="{0D108BD9-81ED-4DB2-BD59-A6C34878D82A}">
                    <a16:rowId xmlns:a16="http://schemas.microsoft.com/office/drawing/2014/main" val="2419703643"/>
                  </a:ext>
                </a:extLst>
              </a:tr>
              <a:tr h="1109981">
                <a:tc>
                  <a:txBody>
                    <a:bodyPr/>
                    <a:lstStyle/>
                    <a:p>
                      <a:pPr marL="0" marR="0" lvl="0" indent="0" algn="l" defTabSz="914400" rtl="0" eaLnBrk="1" fontAlgn="auto" latinLnBrk="0" hangingPunct="1">
                        <a:lnSpc>
                          <a:spcPct val="100000"/>
                        </a:lnSpc>
                        <a:spcBef>
                          <a:spcPts val="0"/>
                        </a:spcBef>
                        <a:spcAft>
                          <a:spcPts val="300"/>
                        </a:spcAft>
                        <a:buClrTx/>
                        <a:buSzTx/>
                        <a:buFontTx/>
                        <a:buNone/>
                        <a:tabLst/>
                        <a:defRPr/>
                      </a:pPr>
                      <a:r>
                        <a:rPr lang="fr-FR" sz="1200" b="0" kern="1200" dirty="0">
                          <a:solidFill>
                            <a:schemeClr val="tx1"/>
                          </a:solidFill>
                          <a:latin typeface="+mn-lt"/>
                          <a:ea typeface="+mn-ea"/>
                          <a:cs typeface="+mn-cs"/>
                        </a:rPr>
                        <a:t>11. Sécurité des procédés 
12. P</a:t>
                      </a:r>
                      <a:r>
                        <a:rPr lang="fr-FR" sz="1200" dirty="0"/>
                        <a:t>rocessus de gestion des barrières critiques et du plan d’action risques technologiques majeurs</a:t>
                      </a:r>
                      <a:r>
                        <a:rPr lang="fr-FR" sz="1200" b="0" kern="1200" dirty="0">
                          <a:solidFill>
                            <a:schemeClr val="tx1"/>
                          </a:solidFill>
                          <a:latin typeface="+mn-lt"/>
                          <a:ea typeface="+mn-ea"/>
                          <a:cs typeface="+mn-cs"/>
                        </a:rPr>
                        <a:t>
13. Garants des équipements critiques
14. Compétences et formation
</a:t>
                      </a:r>
                    </a:p>
                  </a:txBody>
                  <a:tcPr anchor="ctr"/>
                </a:tc>
                <a:extLst>
                  <a:ext uri="{0D108BD9-81ED-4DB2-BD59-A6C34878D82A}">
                    <a16:rowId xmlns:a16="http://schemas.microsoft.com/office/drawing/2014/main" val="3001713170"/>
                  </a:ext>
                </a:extLst>
              </a:tr>
              <a:tr h="609600">
                <a:tc>
                  <a:txBody>
                    <a:bodyPr/>
                    <a:lstStyle/>
                    <a:p>
                      <a:pPr marL="0" indent="0" algn="l" defTabSz="914400" rtl="0" eaLnBrk="1" latinLnBrk="0" hangingPunct="1">
                        <a:buFontTx/>
                        <a:buNone/>
                      </a:pPr>
                      <a:r>
                        <a:rPr lang="fr-FR" sz="1200" b="0" kern="1200" dirty="0">
                          <a:solidFill>
                            <a:schemeClr val="tx1"/>
                          </a:solidFill>
                          <a:latin typeface="+mn-lt"/>
                          <a:ea typeface="+mn-ea"/>
                          <a:cs typeface="+mn-cs"/>
                        </a:rPr>
                        <a:t>15. Revue périodique de la documentation</a:t>
                      </a:r>
                    </a:p>
                  </a:txBody>
                  <a:tcPr anchor="ctr"/>
                </a:tc>
                <a:extLst>
                  <a:ext uri="{0D108BD9-81ED-4DB2-BD59-A6C34878D82A}">
                    <a16:rowId xmlns:a16="http://schemas.microsoft.com/office/drawing/2014/main" val="3151599307"/>
                  </a:ext>
                </a:extLst>
              </a:tr>
              <a:tr h="642914">
                <a:tc>
                  <a:txBody>
                    <a:bodyPr/>
                    <a:lstStyle/>
                    <a:p>
                      <a:pPr marL="0" indent="0" algn="l" defTabSz="914400" rtl="0" eaLnBrk="1" latinLnBrk="0" hangingPunct="1">
                        <a:buFontTx/>
                        <a:buNone/>
                      </a:pPr>
                      <a:r>
                        <a:rPr lang="fr-FR" sz="1200" b="0" kern="1200" dirty="0">
                          <a:solidFill>
                            <a:schemeClr val="tx1"/>
                          </a:solidFill>
                          <a:latin typeface="+mn-lt"/>
                          <a:ea typeface="+mn-ea"/>
                          <a:cs typeface="+mn-cs"/>
                        </a:rPr>
                        <a:t>16. Comité de pilotage</a:t>
                      </a:r>
                    </a:p>
                  </a:txBody>
                  <a:tcPr anchor="ctr"/>
                </a:tc>
                <a:extLst>
                  <a:ext uri="{0D108BD9-81ED-4DB2-BD59-A6C34878D82A}">
                    <a16:rowId xmlns:a16="http://schemas.microsoft.com/office/drawing/2014/main" val="1588703603"/>
                  </a:ext>
                </a:extLst>
              </a:tr>
            </a:tbl>
          </a:graphicData>
        </a:graphic>
      </p:graphicFrame>
      <p:sp>
        <p:nvSpPr>
          <p:cNvPr id="9" name="Freeform: Shape 8">
            <a:extLst>
              <a:ext uri="{FF2B5EF4-FFF2-40B4-BE49-F238E27FC236}">
                <a16:creationId xmlns:a16="http://schemas.microsoft.com/office/drawing/2014/main" id="{47E950B3-F29B-49D1-A17A-86D86313BDAC}"/>
              </a:ext>
            </a:extLst>
          </p:cNvPr>
          <p:cNvSpPr/>
          <p:nvPr/>
        </p:nvSpPr>
        <p:spPr>
          <a:xfrm>
            <a:off x="901641" y="800906"/>
            <a:ext cx="3769941" cy="463167"/>
          </a:xfrm>
          <a:custGeom>
            <a:avLst/>
            <a:gdLst>
              <a:gd name="connsiteX0" fmla="*/ 77196 w 463166"/>
              <a:gd name="connsiteY0" fmla="*/ 0 h 5864641"/>
              <a:gd name="connsiteX1" fmla="*/ 385970 w 463166"/>
              <a:gd name="connsiteY1" fmla="*/ 0 h 5864641"/>
              <a:gd name="connsiteX2" fmla="*/ 463166 w 463166"/>
              <a:gd name="connsiteY2" fmla="*/ 77196 h 5864641"/>
              <a:gd name="connsiteX3" fmla="*/ 463166 w 463166"/>
              <a:gd name="connsiteY3" fmla="*/ 5864641 h 5864641"/>
              <a:gd name="connsiteX4" fmla="*/ 463166 w 463166"/>
              <a:gd name="connsiteY4" fmla="*/ 5864641 h 5864641"/>
              <a:gd name="connsiteX5" fmla="*/ 0 w 463166"/>
              <a:gd name="connsiteY5" fmla="*/ 5864641 h 5864641"/>
              <a:gd name="connsiteX6" fmla="*/ 0 w 463166"/>
              <a:gd name="connsiteY6" fmla="*/ 5864641 h 5864641"/>
              <a:gd name="connsiteX7" fmla="*/ 0 w 463166"/>
              <a:gd name="connsiteY7" fmla="*/ 77196 h 5864641"/>
              <a:gd name="connsiteX8" fmla="*/ 77196 w 463166"/>
              <a:gd name="connsiteY8" fmla="*/ 0 h 5864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3166" h="5864641">
                <a:moveTo>
                  <a:pt x="463166" y="977465"/>
                </a:moveTo>
                <a:lnTo>
                  <a:pt x="463166" y="4887176"/>
                </a:lnTo>
                <a:cubicBezTo>
                  <a:pt x="463166" y="5427009"/>
                  <a:pt x="460436" y="5864635"/>
                  <a:pt x="457069" y="5864635"/>
                </a:cubicBezTo>
                <a:lnTo>
                  <a:pt x="0" y="5864635"/>
                </a:lnTo>
                <a:lnTo>
                  <a:pt x="0" y="5864635"/>
                </a:lnTo>
                <a:lnTo>
                  <a:pt x="0" y="6"/>
                </a:lnTo>
                <a:lnTo>
                  <a:pt x="0" y="6"/>
                </a:lnTo>
                <a:lnTo>
                  <a:pt x="457069" y="6"/>
                </a:lnTo>
                <a:cubicBezTo>
                  <a:pt x="460436" y="6"/>
                  <a:pt x="463166" y="437632"/>
                  <a:pt x="463166" y="977465"/>
                </a:cubicBez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28017" tIns="34040" rIns="34040" bIns="34041" numCol="1" spcCol="1270" anchor="ctr" anchorCtr="0">
            <a:noAutofit/>
          </a:bodyPr>
          <a:lstStyle/>
          <a:p>
            <a:pPr marL="171450" lvl="1" indent="-171450" defTabSz="800100">
              <a:lnSpc>
                <a:spcPct val="90000"/>
              </a:lnSpc>
              <a:spcBef>
                <a:spcPct val="0"/>
              </a:spcBef>
              <a:spcAft>
                <a:spcPct val="15000"/>
              </a:spcAft>
              <a:buFont typeface="Courier New" panose="02070309020205020404" pitchFamily="49" charset="0"/>
              <a:buChar char="o"/>
            </a:pPr>
            <a:r>
              <a:rPr lang="fr-FR" sz="1600" dirty="0">
                <a:solidFill>
                  <a:schemeClr val="tx1"/>
                </a:solidFill>
              </a:rPr>
              <a:t>Identification des risques majeurs </a:t>
            </a:r>
            <a:endParaRPr lang="fr-FR" sz="1600" kern="1200" dirty="0">
              <a:solidFill>
                <a:schemeClr val="tx1"/>
              </a:solidFill>
            </a:endParaRPr>
          </a:p>
        </p:txBody>
      </p:sp>
      <p:sp>
        <p:nvSpPr>
          <p:cNvPr id="8" name="Freeform: Shape 7">
            <a:extLst>
              <a:ext uri="{FF2B5EF4-FFF2-40B4-BE49-F238E27FC236}">
                <a16:creationId xmlns:a16="http://schemas.microsoft.com/office/drawing/2014/main" id="{BD7FA3F5-E57B-4CA0-B2EC-3DCC5D7BA4EC}"/>
              </a:ext>
            </a:extLst>
          </p:cNvPr>
          <p:cNvSpPr/>
          <p:nvPr/>
        </p:nvSpPr>
        <p:spPr>
          <a:xfrm>
            <a:off x="480933" y="713736"/>
            <a:ext cx="498533" cy="712190"/>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0"/>
              <a:satOff val="0"/>
              <a:lumOff val="0"/>
              <a:alphaOff val="0"/>
            </a:schemeClr>
          </a:lnRef>
          <a:fillRef idx="1">
            <a:schemeClr val="accent1">
              <a:shade val="80000"/>
              <a:hueOff val="0"/>
              <a:satOff val="0"/>
              <a:lumOff val="0"/>
              <a:alphaOff val="0"/>
            </a:schemeClr>
          </a:fillRef>
          <a:effectRef idx="2">
            <a:schemeClr val="accent1">
              <a:shade val="80000"/>
              <a:hueOff val="0"/>
              <a:satOff val="0"/>
              <a:lumOff val="0"/>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1</a:t>
            </a:r>
          </a:p>
        </p:txBody>
      </p:sp>
      <p:sp>
        <p:nvSpPr>
          <p:cNvPr id="23" name="Arrow: Right 22">
            <a:extLst>
              <a:ext uri="{FF2B5EF4-FFF2-40B4-BE49-F238E27FC236}">
                <a16:creationId xmlns:a16="http://schemas.microsoft.com/office/drawing/2014/main" id="{24D2965E-626D-4A25-AB53-66F4565C30FC}"/>
              </a:ext>
            </a:extLst>
          </p:cNvPr>
          <p:cNvSpPr/>
          <p:nvPr/>
        </p:nvSpPr>
        <p:spPr>
          <a:xfrm>
            <a:off x="4553885" y="905136"/>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Arrow: Right 23">
            <a:extLst>
              <a:ext uri="{FF2B5EF4-FFF2-40B4-BE49-F238E27FC236}">
                <a16:creationId xmlns:a16="http://schemas.microsoft.com/office/drawing/2014/main" id="{0367F5D9-1481-4C6B-86E9-E97E157BC794}"/>
              </a:ext>
            </a:extLst>
          </p:cNvPr>
          <p:cNvSpPr/>
          <p:nvPr/>
        </p:nvSpPr>
        <p:spPr>
          <a:xfrm>
            <a:off x="4553886" y="1854257"/>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Arrow: Right 24">
            <a:extLst>
              <a:ext uri="{FF2B5EF4-FFF2-40B4-BE49-F238E27FC236}">
                <a16:creationId xmlns:a16="http://schemas.microsoft.com/office/drawing/2014/main" id="{AEE8BC14-A85F-48A9-B384-695E017238D2}"/>
              </a:ext>
            </a:extLst>
          </p:cNvPr>
          <p:cNvSpPr/>
          <p:nvPr/>
        </p:nvSpPr>
        <p:spPr>
          <a:xfrm>
            <a:off x="4553886" y="2976661"/>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Arrow: Right 25">
            <a:extLst>
              <a:ext uri="{FF2B5EF4-FFF2-40B4-BE49-F238E27FC236}">
                <a16:creationId xmlns:a16="http://schemas.microsoft.com/office/drawing/2014/main" id="{C82DEF68-96AE-45BD-BFA5-5ABAA2782DDC}"/>
              </a:ext>
            </a:extLst>
          </p:cNvPr>
          <p:cNvSpPr/>
          <p:nvPr/>
        </p:nvSpPr>
        <p:spPr>
          <a:xfrm>
            <a:off x="4553885" y="3666264"/>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Arrow: Right 26">
            <a:extLst>
              <a:ext uri="{FF2B5EF4-FFF2-40B4-BE49-F238E27FC236}">
                <a16:creationId xmlns:a16="http://schemas.microsoft.com/office/drawing/2014/main" id="{5C742E69-5D9A-426F-A932-C9A4AB912EFA}"/>
              </a:ext>
            </a:extLst>
          </p:cNvPr>
          <p:cNvSpPr/>
          <p:nvPr/>
        </p:nvSpPr>
        <p:spPr>
          <a:xfrm>
            <a:off x="4544184" y="4406247"/>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Arrow: Right 27">
            <a:extLst>
              <a:ext uri="{FF2B5EF4-FFF2-40B4-BE49-F238E27FC236}">
                <a16:creationId xmlns:a16="http://schemas.microsoft.com/office/drawing/2014/main" id="{FC021731-2EE6-45A8-B79C-5442127C74BD}"/>
              </a:ext>
            </a:extLst>
          </p:cNvPr>
          <p:cNvSpPr/>
          <p:nvPr/>
        </p:nvSpPr>
        <p:spPr>
          <a:xfrm>
            <a:off x="4553885" y="5270137"/>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Arrow: Right 28">
            <a:extLst>
              <a:ext uri="{FF2B5EF4-FFF2-40B4-BE49-F238E27FC236}">
                <a16:creationId xmlns:a16="http://schemas.microsoft.com/office/drawing/2014/main" id="{F55EB0C4-AD5E-4608-8275-31C7233A2AE8}"/>
              </a:ext>
            </a:extLst>
          </p:cNvPr>
          <p:cNvSpPr/>
          <p:nvPr/>
        </p:nvSpPr>
        <p:spPr>
          <a:xfrm>
            <a:off x="4544183" y="5938882"/>
            <a:ext cx="498533"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le 1">
            <a:extLst>
              <a:ext uri="{FF2B5EF4-FFF2-40B4-BE49-F238E27FC236}">
                <a16:creationId xmlns:a16="http://schemas.microsoft.com/office/drawing/2014/main" id="{8977B993-5825-4579-A626-14BC215DA236}"/>
              </a:ext>
            </a:extLst>
          </p:cNvPr>
          <p:cNvSpPr>
            <a:spLocks noGrp="1"/>
          </p:cNvSpPr>
          <p:nvPr>
            <p:ph type="title"/>
          </p:nvPr>
        </p:nvSpPr>
        <p:spPr>
          <a:xfrm>
            <a:off x="361243" y="39549"/>
            <a:ext cx="9720000" cy="526342"/>
          </a:xfrm>
        </p:spPr>
        <p:txBody>
          <a:bodyPr/>
          <a:lstStyle/>
          <a:p>
            <a:r>
              <a:rPr lang="fr-FR" dirty="0"/>
              <a:t>Structure : 7 thèmes, 16 exigences</a:t>
            </a:r>
          </a:p>
        </p:txBody>
      </p:sp>
      <p:sp>
        <p:nvSpPr>
          <p:cNvPr id="3" name="Octogone 2">
            <a:extLst>
              <a:ext uri="{FF2B5EF4-FFF2-40B4-BE49-F238E27FC236}">
                <a16:creationId xmlns:a16="http://schemas.microsoft.com/office/drawing/2014/main" id="{AC4A3DD1-D961-448D-A0D1-548ECF8A436B}"/>
              </a:ext>
            </a:extLst>
          </p:cNvPr>
          <p:cNvSpPr/>
          <p:nvPr/>
        </p:nvSpPr>
        <p:spPr>
          <a:xfrm>
            <a:off x="9348310" y="1783062"/>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Octogone 30">
            <a:extLst>
              <a:ext uri="{FF2B5EF4-FFF2-40B4-BE49-F238E27FC236}">
                <a16:creationId xmlns:a16="http://schemas.microsoft.com/office/drawing/2014/main" id="{F86B51ED-BF54-4FE0-A05D-9D587BBD2677}"/>
              </a:ext>
            </a:extLst>
          </p:cNvPr>
          <p:cNvSpPr/>
          <p:nvPr/>
        </p:nvSpPr>
        <p:spPr>
          <a:xfrm>
            <a:off x="8949018" y="2678671"/>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40649F6E-2F68-4DC3-AE5C-0C725BB8FB85}"/>
              </a:ext>
            </a:extLst>
          </p:cNvPr>
          <p:cNvSpPr txBox="1"/>
          <p:nvPr/>
        </p:nvSpPr>
        <p:spPr>
          <a:xfrm>
            <a:off x="7707087" y="6538835"/>
            <a:ext cx="3936274" cy="246221"/>
          </a:xfrm>
          <a:prstGeom prst="rect">
            <a:avLst/>
          </a:prstGeom>
          <a:noFill/>
        </p:spPr>
        <p:txBody>
          <a:bodyPr wrap="square" rtlCol="0">
            <a:spAutoFit/>
          </a:bodyPr>
          <a:lstStyle/>
          <a:p>
            <a:r>
              <a:rPr lang="fr-FR" sz="1000" dirty="0"/>
              <a:t>Niveau de changement           faible            </a:t>
            </a:r>
            <a:r>
              <a:rPr lang="fr-FR" sz="1000"/>
              <a:t>moyen            élevé</a:t>
            </a:r>
            <a:endParaRPr lang="fr-FR" sz="1000" dirty="0"/>
          </a:p>
        </p:txBody>
      </p:sp>
      <p:sp>
        <p:nvSpPr>
          <p:cNvPr id="32" name="Octogone 31">
            <a:extLst>
              <a:ext uri="{FF2B5EF4-FFF2-40B4-BE49-F238E27FC236}">
                <a16:creationId xmlns:a16="http://schemas.microsoft.com/office/drawing/2014/main" id="{954359CF-52E9-4A08-9E6F-17EEF73FD34B}"/>
              </a:ext>
            </a:extLst>
          </p:cNvPr>
          <p:cNvSpPr/>
          <p:nvPr/>
        </p:nvSpPr>
        <p:spPr>
          <a:xfrm>
            <a:off x="10799663" y="6614528"/>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Octogone 32">
            <a:extLst>
              <a:ext uri="{FF2B5EF4-FFF2-40B4-BE49-F238E27FC236}">
                <a16:creationId xmlns:a16="http://schemas.microsoft.com/office/drawing/2014/main" id="{96CF8EA0-D6E8-4944-9990-48891DAF4205}"/>
              </a:ext>
            </a:extLst>
          </p:cNvPr>
          <p:cNvSpPr/>
          <p:nvPr/>
        </p:nvSpPr>
        <p:spPr>
          <a:xfrm>
            <a:off x="9955966" y="6614529"/>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Octogone 33">
            <a:extLst>
              <a:ext uri="{FF2B5EF4-FFF2-40B4-BE49-F238E27FC236}">
                <a16:creationId xmlns:a16="http://schemas.microsoft.com/office/drawing/2014/main" id="{BCBF151B-8FB1-4CEA-B5BA-DF91F2D7407B}"/>
              </a:ext>
            </a:extLst>
          </p:cNvPr>
          <p:cNvSpPr/>
          <p:nvPr/>
        </p:nvSpPr>
        <p:spPr>
          <a:xfrm>
            <a:off x="9300764" y="6591089"/>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Octogone 34">
            <a:extLst>
              <a:ext uri="{FF2B5EF4-FFF2-40B4-BE49-F238E27FC236}">
                <a16:creationId xmlns:a16="http://schemas.microsoft.com/office/drawing/2014/main" id="{ED6BD4A6-CA18-4AA1-A908-465010DCF2D9}"/>
              </a:ext>
            </a:extLst>
          </p:cNvPr>
          <p:cNvSpPr/>
          <p:nvPr/>
        </p:nvSpPr>
        <p:spPr>
          <a:xfrm>
            <a:off x="6782893" y="6063843"/>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Octogone 35">
            <a:extLst>
              <a:ext uri="{FF2B5EF4-FFF2-40B4-BE49-F238E27FC236}">
                <a16:creationId xmlns:a16="http://schemas.microsoft.com/office/drawing/2014/main" id="{1767036A-50BE-4421-A7C6-B14F9809219C}"/>
              </a:ext>
            </a:extLst>
          </p:cNvPr>
          <p:cNvSpPr/>
          <p:nvPr/>
        </p:nvSpPr>
        <p:spPr>
          <a:xfrm>
            <a:off x="8213895" y="5437603"/>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Octogone 36">
            <a:extLst>
              <a:ext uri="{FF2B5EF4-FFF2-40B4-BE49-F238E27FC236}">
                <a16:creationId xmlns:a16="http://schemas.microsoft.com/office/drawing/2014/main" id="{88ED229A-151A-4205-9BEF-DBD81F08B321}"/>
              </a:ext>
            </a:extLst>
          </p:cNvPr>
          <p:cNvSpPr/>
          <p:nvPr/>
        </p:nvSpPr>
        <p:spPr>
          <a:xfrm>
            <a:off x="7386863" y="4810282"/>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Octogone 37">
            <a:extLst>
              <a:ext uri="{FF2B5EF4-FFF2-40B4-BE49-F238E27FC236}">
                <a16:creationId xmlns:a16="http://schemas.microsoft.com/office/drawing/2014/main" id="{2B92D2E6-C6A9-4363-8D8E-42A5CF3B93C8}"/>
              </a:ext>
            </a:extLst>
          </p:cNvPr>
          <p:cNvSpPr/>
          <p:nvPr/>
        </p:nvSpPr>
        <p:spPr>
          <a:xfrm>
            <a:off x="11895327" y="4347195"/>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Octogone 42">
            <a:extLst>
              <a:ext uri="{FF2B5EF4-FFF2-40B4-BE49-F238E27FC236}">
                <a16:creationId xmlns:a16="http://schemas.microsoft.com/office/drawing/2014/main" id="{68DF4007-1026-4828-8439-8742579133C4}"/>
              </a:ext>
            </a:extLst>
          </p:cNvPr>
          <p:cNvSpPr/>
          <p:nvPr/>
        </p:nvSpPr>
        <p:spPr>
          <a:xfrm>
            <a:off x="8911926" y="3074553"/>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 name="Octogone 43">
            <a:extLst>
              <a:ext uri="{FF2B5EF4-FFF2-40B4-BE49-F238E27FC236}">
                <a16:creationId xmlns:a16="http://schemas.microsoft.com/office/drawing/2014/main" id="{A96C6908-77D1-4B29-BCF3-1E3108A36406}"/>
              </a:ext>
            </a:extLst>
          </p:cNvPr>
          <p:cNvSpPr/>
          <p:nvPr/>
        </p:nvSpPr>
        <p:spPr>
          <a:xfrm>
            <a:off x="8564543" y="3672962"/>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Octogone 47">
            <a:extLst>
              <a:ext uri="{FF2B5EF4-FFF2-40B4-BE49-F238E27FC236}">
                <a16:creationId xmlns:a16="http://schemas.microsoft.com/office/drawing/2014/main" id="{02F4F7F3-5B20-41BC-B992-278E60F64871}"/>
              </a:ext>
            </a:extLst>
          </p:cNvPr>
          <p:cNvSpPr/>
          <p:nvPr/>
        </p:nvSpPr>
        <p:spPr>
          <a:xfrm>
            <a:off x="7568521" y="835189"/>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 name="Footer Placeholder 2">
            <a:extLst>
              <a:ext uri="{FF2B5EF4-FFF2-40B4-BE49-F238E27FC236}">
                <a16:creationId xmlns:a16="http://schemas.microsoft.com/office/drawing/2014/main" id="{81F4B231-5923-4B8A-B21F-25030ACFCE6E}"/>
              </a:ext>
            </a:extLst>
          </p:cNvPr>
          <p:cNvSpPr>
            <a:spLocks noGrp="1"/>
          </p:cNvSpPr>
          <p:nvPr>
            <p:ph type="ftr" sz="quarter" idx="11"/>
          </p:nvPr>
        </p:nvSpPr>
        <p:spPr>
          <a:xfrm>
            <a:off x="856680" y="6449983"/>
            <a:ext cx="5518720" cy="252000"/>
          </a:xfrm>
        </p:spPr>
        <p:txBody>
          <a:bodyPr/>
          <a:lstStyle/>
          <a:p>
            <a:r>
              <a:rPr lang="fr-FR" dirty="0"/>
              <a:t>CR-GR-HSE-403 : Risques technologiques majeurs et barrières critiques</a:t>
            </a:r>
          </a:p>
        </p:txBody>
      </p:sp>
      <p:sp>
        <p:nvSpPr>
          <p:cNvPr id="53" name="Octogone 52">
            <a:extLst>
              <a:ext uri="{FF2B5EF4-FFF2-40B4-BE49-F238E27FC236}">
                <a16:creationId xmlns:a16="http://schemas.microsoft.com/office/drawing/2014/main" id="{D29824FB-23A1-4D10-8676-7977FC9C1CC2}"/>
              </a:ext>
            </a:extLst>
          </p:cNvPr>
          <p:cNvSpPr/>
          <p:nvPr/>
        </p:nvSpPr>
        <p:spPr>
          <a:xfrm>
            <a:off x="9924488" y="2453458"/>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Octogone 53">
            <a:extLst>
              <a:ext uri="{FF2B5EF4-FFF2-40B4-BE49-F238E27FC236}">
                <a16:creationId xmlns:a16="http://schemas.microsoft.com/office/drawing/2014/main" id="{7E88F811-AF7A-4315-AAE2-40D23F7F014B}"/>
              </a:ext>
            </a:extLst>
          </p:cNvPr>
          <p:cNvSpPr/>
          <p:nvPr/>
        </p:nvSpPr>
        <p:spPr>
          <a:xfrm>
            <a:off x="11912163" y="2231020"/>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 name="Octogone 54">
            <a:extLst>
              <a:ext uri="{FF2B5EF4-FFF2-40B4-BE49-F238E27FC236}">
                <a16:creationId xmlns:a16="http://schemas.microsoft.com/office/drawing/2014/main" id="{78A98BAA-27DE-4C74-9CD4-A46433D53782}"/>
              </a:ext>
            </a:extLst>
          </p:cNvPr>
          <p:cNvSpPr/>
          <p:nvPr/>
        </p:nvSpPr>
        <p:spPr>
          <a:xfrm>
            <a:off x="11895327" y="1987504"/>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Octogone 55">
            <a:extLst>
              <a:ext uri="{FF2B5EF4-FFF2-40B4-BE49-F238E27FC236}">
                <a16:creationId xmlns:a16="http://schemas.microsoft.com/office/drawing/2014/main" id="{C85FFBF5-4F87-4545-B9DC-27A9EA0542D5}"/>
              </a:ext>
            </a:extLst>
          </p:cNvPr>
          <p:cNvSpPr/>
          <p:nvPr/>
        </p:nvSpPr>
        <p:spPr>
          <a:xfrm>
            <a:off x="9426688" y="1355979"/>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 name="Octogone 56">
            <a:extLst>
              <a:ext uri="{FF2B5EF4-FFF2-40B4-BE49-F238E27FC236}">
                <a16:creationId xmlns:a16="http://schemas.microsoft.com/office/drawing/2014/main" id="{48C24B16-C132-4D81-A7F9-0BEA14E0D8E1}"/>
              </a:ext>
            </a:extLst>
          </p:cNvPr>
          <p:cNvSpPr/>
          <p:nvPr/>
        </p:nvSpPr>
        <p:spPr>
          <a:xfrm>
            <a:off x="7859746" y="4546603"/>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Octogone 57">
            <a:extLst>
              <a:ext uri="{FF2B5EF4-FFF2-40B4-BE49-F238E27FC236}">
                <a16:creationId xmlns:a16="http://schemas.microsoft.com/office/drawing/2014/main" id="{16D16D17-3148-4F72-A485-FC2EE0315D00}"/>
              </a:ext>
            </a:extLst>
          </p:cNvPr>
          <p:cNvSpPr/>
          <p:nvPr/>
        </p:nvSpPr>
        <p:spPr>
          <a:xfrm>
            <a:off x="7075566" y="1561436"/>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Octogone 48">
            <a:extLst>
              <a:ext uri="{FF2B5EF4-FFF2-40B4-BE49-F238E27FC236}">
                <a16:creationId xmlns:a16="http://schemas.microsoft.com/office/drawing/2014/main" id="{3104D161-F255-4118-A314-C79BAAAE0857}"/>
              </a:ext>
            </a:extLst>
          </p:cNvPr>
          <p:cNvSpPr/>
          <p:nvPr/>
        </p:nvSpPr>
        <p:spPr>
          <a:xfrm>
            <a:off x="7000528" y="4071886"/>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925810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a:xfrm>
            <a:off x="469879" y="242844"/>
            <a:ext cx="9720000" cy="723807"/>
          </a:xfrm>
        </p:spPr>
        <p:txBody>
          <a:bodyPr/>
          <a:lstStyle/>
          <a:p>
            <a:r>
              <a:rPr lang="fr-FR" dirty="0"/>
              <a:t>Applicabilité</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4</a:t>
            </a:fld>
            <a:endParaRPr lang="fr-FR" dirty="0"/>
          </a:p>
        </p:txBody>
      </p:sp>
      <p:sp>
        <p:nvSpPr>
          <p:cNvPr id="12" name="ZoneTexte 11">
            <a:extLst>
              <a:ext uri="{FF2B5EF4-FFF2-40B4-BE49-F238E27FC236}">
                <a16:creationId xmlns:a16="http://schemas.microsoft.com/office/drawing/2014/main" id="{777ECE45-433F-4A0F-822A-F55F739EB720}"/>
              </a:ext>
            </a:extLst>
          </p:cNvPr>
          <p:cNvSpPr txBox="1"/>
          <p:nvPr/>
        </p:nvSpPr>
        <p:spPr>
          <a:xfrm>
            <a:off x="507008" y="1207370"/>
            <a:ext cx="11116312" cy="3550716"/>
          </a:xfrm>
          <a:prstGeom prst="rect">
            <a:avLst/>
          </a:prstGeom>
          <a:noFill/>
        </p:spPr>
        <p:txBody>
          <a:bodyPr wrap="square">
            <a:spAutoFit/>
          </a:bodyPr>
          <a:lstStyle/>
          <a:p>
            <a:pPr algn="l">
              <a:lnSpc>
                <a:spcPct val="115000"/>
              </a:lnSpc>
              <a:spcBef>
                <a:spcPts val="600"/>
              </a:spcBef>
              <a:spcAft>
                <a:spcPts val="1000"/>
              </a:spcAft>
            </a:pPr>
            <a:r>
              <a:rPr lang="fr-FR" sz="1600" i="1" dirty="0">
                <a:solidFill>
                  <a:srgbClr val="4B7D91"/>
                </a:solidFill>
                <a:latin typeface="Arial" panose="020B0604020202020204" pitchFamily="34" charset="0"/>
                <a:ea typeface="Times New Roman" panose="02020603050405020304" pitchFamily="18" charset="0"/>
                <a:cs typeface="Arial" panose="020B0604020202020204" pitchFamily="34" charset="0"/>
              </a:rPr>
              <a:t>« </a:t>
            </a:r>
            <a:r>
              <a:rPr lang="fr-FR" sz="1800" b="0" i="0" u="none" strike="noStrike" baseline="0" dirty="0">
                <a:solidFill>
                  <a:srgbClr val="000000"/>
                </a:solidFill>
                <a:latin typeface="Arial" panose="020B0604020202020204" pitchFamily="34" charset="0"/>
              </a:rPr>
              <a:t> </a:t>
            </a:r>
            <a:r>
              <a:rPr lang="fr-FR" sz="1600" i="1" dirty="0">
                <a:solidFill>
                  <a:srgbClr val="4B7D91"/>
                </a:solidFill>
                <a:latin typeface="Arial" panose="020B0604020202020204" pitchFamily="34" charset="0"/>
                <a:cs typeface="Arial" panose="020B0604020202020204" pitchFamily="34" charset="0"/>
              </a:rPr>
              <a:t>Cette règle est applicable, dans le respect de leurs règles de décision respectives, par toutes les entités et filiales de la Compagnie qui opèrent les installations à risques technologiques majeurs suivantes  </a:t>
            </a:r>
            <a:r>
              <a:rPr lang="fr-FR" sz="16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a:t>
            </a:r>
            <a:endParaRPr lang="fr-FR" sz="16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15000"/>
              </a:lnSpc>
              <a:spcBef>
                <a:spcPts val="600"/>
              </a:spcBef>
              <a:spcAft>
                <a:spcPts val="1000"/>
              </a:spcAft>
              <a:buClr>
                <a:srgbClr val="4F81BD"/>
              </a:buClr>
              <a:buFont typeface="+mj-lt"/>
              <a:buAutoNum type="alphaLcParenR"/>
            </a:pPr>
            <a:r>
              <a:rPr lang="fr-FR" sz="16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toutes les installations mettant en œuvre des produits dits « énumérés » ou « relevant » des catégories de danger et à partir des quantités seuil bas (y compris après les règles de cumul) précisées par la directive européenne 2012/18/UE dite « Seveso », et indépendamment du fait que l’installation soit réglementairement soumise ou non à cette directive;</a:t>
            </a:r>
            <a:endParaRPr lang="fr-FR" sz="16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l">
              <a:lnSpc>
                <a:spcPct val="115000"/>
              </a:lnSpc>
              <a:spcBef>
                <a:spcPts val="600"/>
              </a:spcBef>
              <a:spcAft>
                <a:spcPts val="1000"/>
              </a:spcAft>
              <a:buClr>
                <a:srgbClr val="4F81BD"/>
              </a:buClr>
              <a:buFont typeface="+mj-lt"/>
              <a:buAutoNum type="alphaLcParenR"/>
            </a:pPr>
            <a:r>
              <a:rPr lang="fr-FR" sz="16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toutes les installations définies dans la directive européenne 2013/30/UE relative à la sécurité des opérations pétrolières et gazières en mer, et indépendamment du fait qu’elles soient réglementairement soumises ou non à cette directive ;</a:t>
            </a:r>
          </a:p>
          <a:p>
            <a:pPr marL="342900" lvl="0" indent="-342900" algn="l">
              <a:lnSpc>
                <a:spcPct val="115000"/>
              </a:lnSpc>
              <a:spcBef>
                <a:spcPts val="600"/>
              </a:spcBef>
              <a:spcAft>
                <a:spcPts val="1000"/>
              </a:spcAft>
              <a:buClr>
                <a:srgbClr val="4F81BD"/>
              </a:buClr>
              <a:buFont typeface="+mj-lt"/>
              <a:buAutoNum type="alphaLcParenR"/>
            </a:pPr>
            <a:r>
              <a:rPr lang="fr-FR" sz="16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les puits et les installations associées, ainsi que les pipelines </a:t>
            </a:r>
            <a:r>
              <a:rPr lang="fr-FR" sz="1400" i="1" dirty="0">
                <a:solidFill>
                  <a:srgbClr val="4B7D91"/>
                </a:solidFill>
                <a:effectLst/>
                <a:latin typeface="Arial" panose="020B0604020202020204" pitchFamily="34" charset="0"/>
                <a:ea typeface="Times New Roman" panose="02020603050405020304" pitchFamily="18" charset="0"/>
                <a:cs typeface="Arial" panose="020B0604020202020204" pitchFamily="34" charset="0"/>
              </a:rPr>
              <a:t> </a:t>
            </a:r>
            <a:endParaRPr lang="fr-FR" sz="1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Footer Placeholder 2">
            <a:extLst>
              <a:ext uri="{FF2B5EF4-FFF2-40B4-BE49-F238E27FC236}">
                <a16:creationId xmlns:a16="http://schemas.microsoft.com/office/drawing/2014/main" id="{9EA8974F-62A5-4551-92FA-33F416129A5F}"/>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
        <p:nvSpPr>
          <p:cNvPr id="7" name="Rectangle : coins arrondis 6">
            <a:extLst>
              <a:ext uri="{FF2B5EF4-FFF2-40B4-BE49-F238E27FC236}">
                <a16:creationId xmlns:a16="http://schemas.microsoft.com/office/drawing/2014/main" id="{8E0D7C42-F734-4875-9609-BBDF44A9AC98}"/>
              </a:ext>
            </a:extLst>
          </p:cNvPr>
          <p:cNvSpPr/>
          <p:nvPr/>
        </p:nvSpPr>
        <p:spPr>
          <a:xfrm>
            <a:off x="397063" y="4958370"/>
            <a:ext cx="11291589" cy="1159952"/>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6A33B537-3DF0-4A1D-BFAE-BF57B240E437}"/>
              </a:ext>
            </a:extLst>
          </p:cNvPr>
          <p:cNvSpPr txBox="1"/>
          <p:nvPr/>
        </p:nvSpPr>
        <p:spPr>
          <a:xfrm>
            <a:off x="428259" y="5089747"/>
            <a:ext cx="11229196" cy="738664"/>
          </a:xfrm>
          <a:prstGeom prst="rect">
            <a:avLst/>
          </a:prstGeom>
          <a:noFill/>
        </p:spPr>
        <p:txBody>
          <a:bodyPr wrap="square" rtlCol="0">
            <a:spAutoFit/>
          </a:bodyPr>
          <a:lstStyle/>
          <a:p>
            <a:pPr>
              <a:spcBef>
                <a:spcPts val="600"/>
              </a:spcBef>
              <a:spcAft>
                <a:spcPts val="600"/>
              </a:spcAft>
            </a:pPr>
            <a:r>
              <a:rPr lang="fr-FR" sz="1600" b="1" dirty="0">
                <a:solidFill>
                  <a:srgbClr val="4B7D91"/>
                </a:solidFill>
                <a:latin typeface="Arial" panose="020B0604020202020204" pitchFamily="34" charset="0"/>
                <a:cs typeface="Arial" panose="020B0604020202020204" pitchFamily="34" charset="0"/>
              </a:rPr>
              <a:t>Date d’application : </a:t>
            </a:r>
            <a:r>
              <a:rPr lang="fr-FR" sz="1600" dirty="0">
                <a:solidFill>
                  <a:srgbClr val="4B7D91"/>
                </a:solidFill>
                <a:latin typeface="Arial" panose="020B0604020202020204" pitchFamily="34" charset="0"/>
                <a:cs typeface="Arial" panose="020B0604020202020204" pitchFamily="34" charset="0"/>
              </a:rPr>
              <a:t>	▪ pour tout nouveau projet : à partir de la date de publication de la règle ;</a:t>
            </a:r>
          </a:p>
          <a:p>
            <a:pPr>
              <a:spcBef>
                <a:spcPts val="600"/>
              </a:spcBef>
              <a:spcAft>
                <a:spcPts val="600"/>
              </a:spcAft>
            </a:pPr>
            <a:r>
              <a:rPr lang="fr-FR" sz="1600" dirty="0">
                <a:solidFill>
                  <a:srgbClr val="4B7D91"/>
                </a:solidFill>
                <a:latin typeface="Arial" panose="020B0604020202020204" pitchFamily="34" charset="0"/>
                <a:cs typeface="Arial" panose="020B0604020202020204" pitchFamily="34" charset="0"/>
              </a:rPr>
              <a:t>			▪ pour les installations existantes : dans les 12 mois après publication de la règle.</a:t>
            </a:r>
          </a:p>
        </p:txBody>
      </p:sp>
    </p:spTree>
    <p:extLst>
      <p:ext uri="{BB962C8B-B14F-4D97-AF65-F5344CB8AC3E}">
        <p14:creationId xmlns:p14="http://schemas.microsoft.com/office/powerpoint/2010/main" val="2192134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a:xfrm>
            <a:off x="469879" y="242844"/>
            <a:ext cx="9720000" cy="569956"/>
          </a:xfrm>
        </p:spPr>
        <p:txBody>
          <a:bodyPr/>
          <a:lstStyle/>
          <a:p>
            <a:r>
              <a:rPr lang="fr-FR" dirty="0"/>
              <a:t>Présentation des exigences</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5</a:t>
            </a:fld>
            <a:endParaRPr lang="fr-FR" dirty="0"/>
          </a:p>
        </p:txBody>
      </p:sp>
      <p:sp>
        <p:nvSpPr>
          <p:cNvPr id="5" name="TextBox 4">
            <a:extLst>
              <a:ext uri="{FF2B5EF4-FFF2-40B4-BE49-F238E27FC236}">
                <a16:creationId xmlns:a16="http://schemas.microsoft.com/office/drawing/2014/main" id="{CC3805EE-F0F5-4FB1-8BC6-1D3E16EA04CC}"/>
              </a:ext>
            </a:extLst>
          </p:cNvPr>
          <p:cNvSpPr txBox="1"/>
          <p:nvPr/>
        </p:nvSpPr>
        <p:spPr>
          <a:xfrm>
            <a:off x="608497" y="1195242"/>
            <a:ext cx="9581380" cy="707886"/>
          </a:xfrm>
          <a:prstGeom prst="rect">
            <a:avLst/>
          </a:prstGeom>
          <a:noFill/>
          <a:ln>
            <a:solidFill>
              <a:schemeClr val="accent1"/>
            </a:solidFill>
          </a:ln>
        </p:spPr>
        <p:txBody>
          <a:bodyPr wrap="square" rtlCol="0">
            <a:spAutoFit/>
          </a:bodyPr>
          <a:lstStyle/>
          <a:p>
            <a:pPr algn="just" rtl="0" eaLnBrk="1" fontAlgn="t" latinLnBrk="0" hangingPunct="1">
              <a:spcBef>
                <a:spcPts val="600"/>
              </a:spcBef>
              <a:spcAft>
                <a:spcPts val="600"/>
              </a:spcAft>
            </a:pPr>
            <a:r>
              <a:rPr lang="fr-FR" sz="1600" b="1" i="0" strike="noStrike" kern="1200" dirty="0">
                <a:solidFill>
                  <a:srgbClr val="0070C0"/>
                </a:solidFill>
                <a:effectLst/>
                <a:latin typeface="Arial" panose="020B0604020202020204" pitchFamily="34" charset="0"/>
              </a:rPr>
              <a:t>Exigence 3.1.1 : risques technologiques majeurs</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u="none" strike="noStrike" kern="1200" dirty="0">
                <a:solidFill>
                  <a:srgbClr val="0070C0"/>
                </a:solidFill>
                <a:effectLst/>
                <a:latin typeface="Arial" panose="020B0604020202020204" pitchFamily="34" charset="0"/>
              </a:rPr>
              <a:t>Les risques technologiques majeurs sont identifiés sur chaque site.</a:t>
            </a:r>
            <a:endParaRPr lang="en-US" sz="1400" i="0" u="none" strike="noStrike" dirty="0">
              <a:effectLst/>
              <a:latin typeface="Arial" panose="020B0604020202020204" pitchFamily="34" charset="0"/>
            </a:endParaRPr>
          </a:p>
        </p:txBody>
      </p:sp>
      <p:sp>
        <p:nvSpPr>
          <p:cNvPr id="12" name="TextBox 11">
            <a:extLst>
              <a:ext uri="{FF2B5EF4-FFF2-40B4-BE49-F238E27FC236}">
                <a16:creationId xmlns:a16="http://schemas.microsoft.com/office/drawing/2014/main" id="{E58F3E99-0518-4AC1-8663-C6EAAAE9A800}"/>
              </a:ext>
            </a:extLst>
          </p:cNvPr>
          <p:cNvSpPr txBox="1"/>
          <p:nvPr/>
        </p:nvSpPr>
        <p:spPr>
          <a:xfrm>
            <a:off x="608496" y="2391621"/>
            <a:ext cx="9581381" cy="1292662"/>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fr-FR" sz="1600" b="1" i="0" u="none" strike="noStrike" kern="1200" dirty="0">
                <a:solidFill>
                  <a:srgbClr val="0070C0"/>
                </a:solidFill>
                <a:effectLst/>
                <a:latin typeface="Arial" panose="020B0604020202020204" pitchFamily="34" charset="0"/>
              </a:rPr>
              <a:t>Exigence 3.2.1 : identification des barrières critiques et de leurs composants</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dirty="0">
                <a:solidFill>
                  <a:srgbClr val="0070C0"/>
                </a:solidFill>
                <a:latin typeface="Arial" panose="020B0604020202020204" pitchFamily="34" charset="0"/>
              </a:rPr>
              <a:t>Les barrières critiques d’une installation, ainsi que les équipements critiques et composantes humaines critiques qui les composent, sont identifiés en utilisant une des méthodes décrites dans la GS-GR-HSE-311.</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dirty="0">
                <a:solidFill>
                  <a:srgbClr val="0070C0"/>
                </a:solidFill>
                <a:latin typeface="Arial" panose="020B0604020202020204" pitchFamily="34" charset="0"/>
              </a:rPr>
              <a:t>Un registre des barrières critiques spécifique à chaque site et/ou unité d’exploitation est disponible et tenu à jour.</a:t>
            </a:r>
            <a:endParaRPr lang="en-US" sz="1400" i="1" dirty="0">
              <a:solidFill>
                <a:srgbClr val="0070C0"/>
              </a:solidFill>
              <a:latin typeface="Arial" panose="020B0604020202020204" pitchFamily="34" charset="0"/>
            </a:endParaRPr>
          </a:p>
        </p:txBody>
      </p:sp>
      <p:sp>
        <p:nvSpPr>
          <p:cNvPr id="13" name="Footer Placeholder 2">
            <a:extLst>
              <a:ext uri="{FF2B5EF4-FFF2-40B4-BE49-F238E27FC236}">
                <a16:creationId xmlns:a16="http://schemas.microsoft.com/office/drawing/2014/main" id="{3E1B1355-89EF-4083-BA57-E827F6328A6A}"/>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
        <p:nvSpPr>
          <p:cNvPr id="11" name="TextBox 12">
            <a:extLst>
              <a:ext uri="{FF2B5EF4-FFF2-40B4-BE49-F238E27FC236}">
                <a16:creationId xmlns:a16="http://schemas.microsoft.com/office/drawing/2014/main" id="{844F1C1F-A31B-4ECF-AAC1-84824941DB17}"/>
              </a:ext>
            </a:extLst>
          </p:cNvPr>
          <p:cNvSpPr txBox="1"/>
          <p:nvPr/>
        </p:nvSpPr>
        <p:spPr>
          <a:xfrm>
            <a:off x="608497" y="4172776"/>
            <a:ext cx="9581382" cy="1100301"/>
          </a:xfrm>
          <a:prstGeom prst="rect">
            <a:avLst/>
          </a:prstGeom>
          <a:noFill/>
          <a:ln>
            <a:solidFill>
              <a:schemeClr val="accent1"/>
            </a:solidFill>
          </a:ln>
        </p:spPr>
        <p:txBody>
          <a:bodyPr wrap="square" rtlCol="0">
            <a:spAutoFit/>
          </a:bodyPr>
          <a:lstStyle/>
          <a:p>
            <a:pPr marL="0" marR="54864" algn="just" rtl="0" eaLnBrk="1" fontAlgn="t" latinLnBrk="0" hangingPunct="1">
              <a:spcBef>
                <a:spcPts val="600"/>
              </a:spcBef>
              <a:spcAft>
                <a:spcPts val="300"/>
              </a:spcAft>
            </a:pPr>
            <a:r>
              <a:rPr lang="fr-FR" sz="1600" b="1" i="0" u="none" strike="noStrike" kern="1200" dirty="0">
                <a:solidFill>
                  <a:srgbClr val="0070C0"/>
                </a:solidFill>
                <a:effectLst/>
                <a:latin typeface="Arial" panose="020B0604020202020204" pitchFamily="34" charset="0"/>
              </a:rPr>
              <a:t>Exigence 3.2.2 : norme de performance</a:t>
            </a:r>
          </a:p>
          <a:p>
            <a:pPr marL="285750" marR="54864" indent="-285750" algn="just" rtl="0" eaLnBrk="1" fontAlgn="t" latinLnBrk="0" hangingPunct="1">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La norme de performance d’un équipement critique est définie en phase de conception selon la GS-GR-HSE-311, et mise à jour tout au long de la vie de l’installation pour prendre en compte son vieillissement, les modifications organisationnelles et matérielles, et les éventuels modes de défaillance.</a:t>
            </a:r>
          </a:p>
        </p:txBody>
      </p:sp>
    </p:spTree>
    <p:extLst>
      <p:ext uri="{BB962C8B-B14F-4D97-AF65-F5344CB8AC3E}">
        <p14:creationId xmlns:p14="http://schemas.microsoft.com/office/powerpoint/2010/main" val="4157267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6</a:t>
            </a:fld>
            <a:endParaRPr lang="fr-FR" dirty="0"/>
          </a:p>
        </p:txBody>
      </p:sp>
      <p:sp>
        <p:nvSpPr>
          <p:cNvPr id="5" name="TextBox 4">
            <a:extLst>
              <a:ext uri="{FF2B5EF4-FFF2-40B4-BE49-F238E27FC236}">
                <a16:creationId xmlns:a16="http://schemas.microsoft.com/office/drawing/2014/main" id="{CC3805EE-F0F5-4FB1-8BC6-1D3E16EA04CC}"/>
              </a:ext>
            </a:extLst>
          </p:cNvPr>
          <p:cNvSpPr txBox="1"/>
          <p:nvPr/>
        </p:nvSpPr>
        <p:spPr>
          <a:xfrm>
            <a:off x="561314" y="1527545"/>
            <a:ext cx="9628565" cy="1877437"/>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fr-FR" sz="1600" b="1" dirty="0">
                <a:solidFill>
                  <a:srgbClr val="0070C0"/>
                </a:solidFill>
                <a:latin typeface="Arial" panose="020B0604020202020204" pitchFamily="34" charset="0"/>
              </a:rPr>
              <a:t>Exigence 3.2.3 : programme de test, inspection et maintenance préventive</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dirty="0">
                <a:solidFill>
                  <a:srgbClr val="0070C0"/>
                </a:solidFill>
                <a:latin typeface="Arial" panose="020B0604020202020204" pitchFamily="34" charset="0"/>
              </a:rPr>
              <a:t>Un programme de test, inspection et maintenance préventive des équipements critiques est mis en œuvre et suivi tout au long du cycle de vie de l’installation.</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dirty="0">
                <a:solidFill>
                  <a:srgbClr val="0070C0"/>
                </a:solidFill>
                <a:latin typeface="Arial" panose="020B0604020202020204" pitchFamily="34" charset="0"/>
              </a:rPr>
              <a:t>La performance de chaque équipement critique est mesurée, enregistrée et périodiquement analysée.</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dirty="0">
                <a:solidFill>
                  <a:srgbClr val="0070C0"/>
                </a:solidFill>
                <a:latin typeface="Arial" panose="020B0604020202020204" pitchFamily="34" charset="0"/>
              </a:rPr>
              <a:t>L’état de chaque équipement critique est disponible dans le système de suivi (Gestion de la Maintenance et de l’Inspection Assistée par Ordinateur ou équivalent).</a:t>
            </a:r>
            <a:endParaRPr lang="en-US" sz="1400" i="1" dirty="0">
              <a:solidFill>
                <a:srgbClr val="0070C0"/>
              </a:solidFill>
              <a:latin typeface="Arial" panose="020B0604020202020204" pitchFamily="34" charset="0"/>
            </a:endParaRPr>
          </a:p>
        </p:txBody>
      </p:sp>
      <p:sp>
        <p:nvSpPr>
          <p:cNvPr id="13" name="TextBox 12">
            <a:extLst>
              <a:ext uri="{FF2B5EF4-FFF2-40B4-BE49-F238E27FC236}">
                <a16:creationId xmlns:a16="http://schemas.microsoft.com/office/drawing/2014/main" id="{1F0642A5-8F58-4C5A-9DCD-A9A7EE0D3926}"/>
              </a:ext>
            </a:extLst>
          </p:cNvPr>
          <p:cNvSpPr txBox="1"/>
          <p:nvPr/>
        </p:nvSpPr>
        <p:spPr>
          <a:xfrm>
            <a:off x="561314" y="4030132"/>
            <a:ext cx="9628565" cy="1169551"/>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fr-FR" sz="1600" b="1" i="0" u="none" strike="noStrike" kern="1200" dirty="0">
                <a:solidFill>
                  <a:srgbClr val="0070C0"/>
                </a:solidFill>
                <a:effectLst/>
                <a:latin typeface="Arial" panose="020B0604020202020204" pitchFamily="34" charset="0"/>
              </a:rPr>
              <a:t>Exigence 3.2.4 : gestion des retards dans l’exécution du programme de test, inspection et maintenance préventive</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dirty="0">
                <a:solidFill>
                  <a:srgbClr val="0070C0"/>
                </a:solidFill>
                <a:latin typeface="Arial" panose="020B0604020202020204" pitchFamily="34" charset="0"/>
              </a:rPr>
              <a:t>Les retards dans l’exécution du programme de test, inspection et maintenance préventive des équipements critiques font l’objet d’un suivi chiffré mensuel et d’une analyse validée au niveau approprié de l’entité ou de la filiale.</a:t>
            </a:r>
            <a:endParaRPr lang="en-US" sz="1400" i="1" dirty="0">
              <a:solidFill>
                <a:srgbClr val="0070C0"/>
              </a:solidFill>
              <a:latin typeface="Arial" panose="020B0604020202020204" pitchFamily="34" charset="0"/>
            </a:endParaRPr>
          </a:p>
        </p:txBody>
      </p:sp>
      <p:sp>
        <p:nvSpPr>
          <p:cNvPr id="14" name="Title 1">
            <a:extLst>
              <a:ext uri="{FF2B5EF4-FFF2-40B4-BE49-F238E27FC236}">
                <a16:creationId xmlns:a16="http://schemas.microsoft.com/office/drawing/2014/main" id="{E74D0007-06A8-43A2-998B-C32D5F732B37}"/>
              </a:ext>
            </a:extLst>
          </p:cNvPr>
          <p:cNvSpPr txBox="1">
            <a:spLocks/>
          </p:cNvSpPr>
          <p:nvPr/>
        </p:nvSpPr>
        <p:spPr>
          <a:xfrm>
            <a:off x="622279" y="395244"/>
            <a:ext cx="9720000" cy="1008000"/>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a:lstStyle>
          <a:p>
            <a:r>
              <a:rPr lang="fr-FR" dirty="0"/>
              <a:t>Présentation des exigences</a:t>
            </a:r>
          </a:p>
        </p:txBody>
      </p:sp>
      <p:sp>
        <p:nvSpPr>
          <p:cNvPr id="15" name="Footer Placeholder 2">
            <a:extLst>
              <a:ext uri="{FF2B5EF4-FFF2-40B4-BE49-F238E27FC236}">
                <a16:creationId xmlns:a16="http://schemas.microsoft.com/office/drawing/2014/main" id="{50F67743-FAB0-4910-B11E-D0F7CCC90600}"/>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Tree>
    <p:extLst>
      <p:ext uri="{BB962C8B-B14F-4D97-AF65-F5344CB8AC3E}">
        <p14:creationId xmlns:p14="http://schemas.microsoft.com/office/powerpoint/2010/main" val="3514349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7</a:t>
            </a:fld>
            <a:endParaRPr lang="fr-FR" dirty="0"/>
          </a:p>
        </p:txBody>
      </p:sp>
      <p:sp>
        <p:nvSpPr>
          <p:cNvPr id="12" name="TextBox 11">
            <a:extLst>
              <a:ext uri="{FF2B5EF4-FFF2-40B4-BE49-F238E27FC236}">
                <a16:creationId xmlns:a16="http://schemas.microsoft.com/office/drawing/2014/main" id="{E58F3E99-0518-4AC1-8663-C6EAAAE9A800}"/>
              </a:ext>
            </a:extLst>
          </p:cNvPr>
          <p:cNvSpPr txBox="1"/>
          <p:nvPr/>
        </p:nvSpPr>
        <p:spPr>
          <a:xfrm>
            <a:off x="595451" y="1267303"/>
            <a:ext cx="9720001" cy="2008242"/>
          </a:xfrm>
          <a:prstGeom prst="rect">
            <a:avLst/>
          </a:prstGeom>
          <a:noFill/>
          <a:ln>
            <a:solidFill>
              <a:schemeClr val="accent1"/>
            </a:solidFill>
          </a:ln>
        </p:spPr>
        <p:txBody>
          <a:bodyPr wrap="square" rtlCol="0">
            <a:spAutoFit/>
          </a:bodyPr>
          <a:lstStyle/>
          <a:p>
            <a:pPr marL="0" marR="54864" algn="just" rtl="0" eaLnBrk="1" fontAlgn="t" latinLnBrk="0" hangingPunct="1">
              <a:spcBef>
                <a:spcPts val="600"/>
              </a:spcBef>
              <a:spcAft>
                <a:spcPts val="300"/>
              </a:spcAft>
            </a:pPr>
            <a:r>
              <a:rPr lang="fr-FR" sz="1600" b="1" i="0" u="none" strike="noStrike" kern="1200" dirty="0">
                <a:solidFill>
                  <a:srgbClr val="0070C0"/>
                </a:solidFill>
                <a:effectLst/>
                <a:latin typeface="Arial" panose="020B0604020202020204" pitchFamily="34" charset="0"/>
              </a:rPr>
              <a:t>Exigence 3.2.5 : gestion des écarts aux normes de performance et des indisponibilités des équipements critiques</a:t>
            </a:r>
          </a:p>
          <a:p>
            <a:pPr marL="285750" marR="54864" indent="-285750" algn="just" rtl="0" eaLnBrk="1" fontAlgn="t" latinLnBrk="0" hangingPunct="1">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Les écarts à leur norme de performance, ainsi que les cas d’indisponibilité des équipements critiques sont identifiés et enregistrés.</a:t>
            </a:r>
          </a:p>
          <a:p>
            <a:pPr marL="285750" marR="54864" indent="-285750" algn="just" rtl="0" eaLnBrk="1" fontAlgn="t" latinLnBrk="0" hangingPunct="1">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L’impact sur les barrières critiques et les risques associés sont évalués.</a:t>
            </a:r>
          </a:p>
          <a:p>
            <a:pPr marL="285750" marR="54864" indent="-285750" algn="just" rtl="0" eaLnBrk="1" fontAlgn="t" latinLnBrk="0" hangingPunct="1">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Un plan d’action, avec des mesures compensatoires temporaires et des mesures correctives, est mis en œuvre et suivi au niveau approprié de l’entité ou de la filiale.</a:t>
            </a:r>
            <a:endParaRPr lang="en-US" sz="1400" i="1" dirty="0">
              <a:solidFill>
                <a:srgbClr val="0070C0"/>
              </a:solidFill>
              <a:latin typeface="Arial" panose="020B0604020202020204" pitchFamily="34" charset="0"/>
            </a:endParaRPr>
          </a:p>
        </p:txBody>
      </p:sp>
      <p:sp>
        <p:nvSpPr>
          <p:cNvPr id="8" name="TextBox 7">
            <a:extLst>
              <a:ext uri="{FF2B5EF4-FFF2-40B4-BE49-F238E27FC236}">
                <a16:creationId xmlns:a16="http://schemas.microsoft.com/office/drawing/2014/main" id="{D7FC370D-27C1-422A-B79C-7E5842C06A45}"/>
              </a:ext>
            </a:extLst>
          </p:cNvPr>
          <p:cNvSpPr txBox="1"/>
          <p:nvPr/>
        </p:nvSpPr>
        <p:spPr>
          <a:xfrm>
            <a:off x="595451" y="4068111"/>
            <a:ext cx="9720001" cy="1292662"/>
          </a:xfrm>
          <a:prstGeom prst="rect">
            <a:avLst/>
          </a:prstGeom>
          <a:noFill/>
          <a:ln>
            <a:solidFill>
              <a:schemeClr val="accent1"/>
            </a:solidFill>
          </a:ln>
        </p:spPr>
        <p:txBody>
          <a:bodyPr wrap="square" rtlCol="0">
            <a:spAutoFit/>
          </a:bodyPr>
          <a:lstStyle/>
          <a:p>
            <a:pPr marL="0" algn="just" rtl="0" eaLnBrk="1" fontAlgn="t" latinLnBrk="0" hangingPunct="1">
              <a:spcBef>
                <a:spcPts val="600"/>
              </a:spcBef>
              <a:spcAft>
                <a:spcPts val="600"/>
              </a:spcAft>
            </a:pPr>
            <a:r>
              <a:rPr lang="fr-FR" sz="1600" b="1" i="0" u="none" strike="noStrike" kern="1200" dirty="0">
                <a:solidFill>
                  <a:srgbClr val="0070C0"/>
                </a:solidFill>
                <a:effectLst/>
                <a:latin typeface="Arial" panose="020B0604020202020204" pitchFamily="34" charset="0"/>
              </a:rPr>
              <a:t>Exigence 3.2.6 : audit du programme de test, inspection et maintenance préventive</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dirty="0">
                <a:solidFill>
                  <a:srgbClr val="0070C0"/>
                </a:solidFill>
                <a:latin typeface="Arial" panose="020B0604020202020204" pitchFamily="34" charset="0"/>
              </a:rPr>
              <a:t>La planification, la réalisation, le suivi et la pertinence du programme de test, inspection et maintenance préventive des équipements critiques sont régulièrement audités.</a:t>
            </a:r>
          </a:p>
          <a:p>
            <a:pPr marL="285750" indent="-285750" algn="just" rtl="0" eaLnBrk="1" fontAlgn="t" latinLnBrk="0" hangingPunct="1">
              <a:spcBef>
                <a:spcPts val="600"/>
              </a:spcBef>
              <a:spcAft>
                <a:spcPts val="600"/>
              </a:spcAft>
              <a:buFont typeface="Courier New" panose="02070309020205020404" pitchFamily="49" charset="0"/>
              <a:buChar char="o"/>
            </a:pPr>
            <a:r>
              <a:rPr lang="fr-FR" sz="1400" i="1" dirty="0">
                <a:solidFill>
                  <a:srgbClr val="0070C0"/>
                </a:solidFill>
                <a:latin typeface="Arial" panose="020B0604020202020204" pitchFamily="34" charset="0"/>
              </a:rPr>
              <a:t>L’entité réalisant l’audit est indépendante de celle réalisant les activités de test, inspection et maintenance préventive.</a:t>
            </a:r>
            <a:endParaRPr lang="en-US" sz="1400" i="1" dirty="0">
              <a:solidFill>
                <a:srgbClr val="0070C0"/>
              </a:solidFill>
              <a:latin typeface="Arial" panose="020B0604020202020204" pitchFamily="34" charset="0"/>
            </a:endParaRPr>
          </a:p>
        </p:txBody>
      </p:sp>
      <p:sp>
        <p:nvSpPr>
          <p:cNvPr id="13" name="Title 1">
            <a:extLst>
              <a:ext uri="{FF2B5EF4-FFF2-40B4-BE49-F238E27FC236}">
                <a16:creationId xmlns:a16="http://schemas.microsoft.com/office/drawing/2014/main" id="{1C8E1415-2BAE-4AD2-A181-1A3A2853EC16}"/>
              </a:ext>
            </a:extLst>
          </p:cNvPr>
          <p:cNvSpPr>
            <a:spLocks noGrp="1"/>
          </p:cNvSpPr>
          <p:nvPr>
            <p:ph type="title"/>
          </p:nvPr>
        </p:nvSpPr>
        <p:spPr>
          <a:xfrm>
            <a:off x="469879" y="242844"/>
            <a:ext cx="9720000" cy="1008000"/>
          </a:xfrm>
        </p:spPr>
        <p:txBody>
          <a:bodyPr/>
          <a:lstStyle/>
          <a:p>
            <a:r>
              <a:rPr lang="fr-FR" dirty="0"/>
              <a:t>Présentation des exigences</a:t>
            </a:r>
          </a:p>
        </p:txBody>
      </p:sp>
      <p:sp>
        <p:nvSpPr>
          <p:cNvPr id="14" name="Footer Placeholder 2">
            <a:extLst>
              <a:ext uri="{FF2B5EF4-FFF2-40B4-BE49-F238E27FC236}">
                <a16:creationId xmlns:a16="http://schemas.microsoft.com/office/drawing/2014/main" id="{0934E2C5-8681-4251-AE25-ED8F53415740}"/>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Tree>
    <p:extLst>
      <p:ext uri="{BB962C8B-B14F-4D97-AF65-F5344CB8AC3E}">
        <p14:creationId xmlns:p14="http://schemas.microsoft.com/office/powerpoint/2010/main" val="1504254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8</a:t>
            </a:fld>
            <a:endParaRPr lang="fr-FR" dirty="0"/>
          </a:p>
        </p:txBody>
      </p:sp>
      <p:sp>
        <p:nvSpPr>
          <p:cNvPr id="12" name="TextBox 11">
            <a:extLst>
              <a:ext uri="{FF2B5EF4-FFF2-40B4-BE49-F238E27FC236}">
                <a16:creationId xmlns:a16="http://schemas.microsoft.com/office/drawing/2014/main" id="{E58F3E99-0518-4AC1-8663-C6EAAAE9A800}"/>
              </a:ext>
            </a:extLst>
          </p:cNvPr>
          <p:cNvSpPr txBox="1"/>
          <p:nvPr/>
        </p:nvSpPr>
        <p:spPr>
          <a:xfrm>
            <a:off x="507008" y="1202956"/>
            <a:ext cx="11030755" cy="1461939"/>
          </a:xfrm>
          <a:prstGeom prst="rect">
            <a:avLst/>
          </a:prstGeom>
          <a:noFill/>
          <a:ln>
            <a:solidFill>
              <a:schemeClr val="accent1"/>
            </a:solidFill>
          </a:ln>
        </p:spPr>
        <p:txBody>
          <a:bodyPr wrap="square" rtlCol="0">
            <a:spAutoFit/>
          </a:bodyPr>
          <a:lstStyle/>
          <a:p>
            <a:pPr marL="0" marR="54864" algn="just" rtl="0" eaLnBrk="1" fontAlgn="t" latinLnBrk="0" hangingPunct="1">
              <a:spcBef>
                <a:spcPts val="600"/>
              </a:spcBef>
              <a:spcAft>
                <a:spcPts val="300"/>
              </a:spcAft>
            </a:pPr>
            <a:r>
              <a:rPr lang="fr-FR" sz="1600" b="1" i="0" u="none" strike="noStrike" kern="1200" dirty="0">
                <a:solidFill>
                  <a:srgbClr val="0070C0"/>
                </a:solidFill>
                <a:effectLst/>
                <a:latin typeface="Arial" panose="020B0604020202020204" pitchFamily="34" charset="0"/>
              </a:rPr>
              <a:t>Exigence 3.2.7 : composante humaine critique d’une barrière critique</a:t>
            </a:r>
          </a:p>
          <a:p>
            <a:pPr marL="285750" marR="54864" indent="-285750" algn="just" rtl="0" eaLnBrk="1" fontAlgn="t" latinLnBrk="0" hangingPunct="1">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Une action humaine identifiée comme composante humaine critique d’une barrière critique, fait l’objet d’une procédure ou d’une habilitation.</a:t>
            </a:r>
          </a:p>
          <a:p>
            <a:pPr marL="285750" marR="54864" indent="-285750" algn="just" rtl="0" eaLnBrk="1" fontAlgn="t" latinLnBrk="0" hangingPunct="1">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La connaissance et l’application de ces procédures sont régulièrement testées, la conformité des habilitations est régulièrement auditée.</a:t>
            </a:r>
            <a:endParaRPr lang="en-US" sz="1400" i="1" dirty="0">
              <a:solidFill>
                <a:srgbClr val="0070C0"/>
              </a:solidFill>
              <a:latin typeface="Arial" panose="020B0604020202020204" pitchFamily="34" charset="0"/>
            </a:endParaRPr>
          </a:p>
        </p:txBody>
      </p:sp>
      <p:sp>
        <p:nvSpPr>
          <p:cNvPr id="8" name="TextBox 7">
            <a:extLst>
              <a:ext uri="{FF2B5EF4-FFF2-40B4-BE49-F238E27FC236}">
                <a16:creationId xmlns:a16="http://schemas.microsoft.com/office/drawing/2014/main" id="{D7FC370D-27C1-422A-B79C-7E5842C06A45}"/>
              </a:ext>
            </a:extLst>
          </p:cNvPr>
          <p:cNvSpPr txBox="1"/>
          <p:nvPr/>
        </p:nvSpPr>
        <p:spPr>
          <a:xfrm>
            <a:off x="512958" y="2751194"/>
            <a:ext cx="10999192" cy="884858"/>
          </a:xfrm>
          <a:prstGeom prst="rect">
            <a:avLst/>
          </a:prstGeom>
          <a:noFill/>
          <a:ln>
            <a:solidFill>
              <a:schemeClr val="accent1"/>
            </a:solidFill>
          </a:ln>
        </p:spPr>
        <p:txBody>
          <a:bodyPr wrap="square" rtlCol="0">
            <a:spAutoFit/>
          </a:bodyPr>
          <a:lstStyle/>
          <a:p>
            <a:pPr marL="0" marR="54864" algn="just" rtl="0" eaLnBrk="1" fontAlgn="t" latinLnBrk="0" hangingPunct="1">
              <a:spcBef>
                <a:spcPts val="600"/>
              </a:spcBef>
              <a:spcAft>
                <a:spcPts val="300"/>
              </a:spcAft>
            </a:pPr>
            <a:r>
              <a:rPr lang="fr-FR" sz="1600" b="1" i="0" u="none" strike="noStrike" kern="1200" dirty="0">
                <a:solidFill>
                  <a:srgbClr val="0070C0"/>
                </a:solidFill>
                <a:effectLst/>
                <a:latin typeface="Arial" panose="020B0604020202020204" pitchFamily="34" charset="0"/>
              </a:rPr>
              <a:t>Exigence 3.3.1 : identification et évaluation des menaces majeures</a:t>
            </a:r>
          </a:p>
          <a:p>
            <a:pPr marL="285750" marR="54864" indent="-285750" algn="just" rtl="0" eaLnBrk="1" fontAlgn="t" latinLnBrk="0" hangingPunct="1">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Les menaces majeures, caractérisées par la défaillance, l’insuffisance ou l’absence d’une barrière critique ou d’un ensemble de barrières sont identifiées et sont formalisées.</a:t>
            </a:r>
            <a:endParaRPr lang="en-US" sz="1400" i="1" dirty="0">
              <a:solidFill>
                <a:srgbClr val="0070C0"/>
              </a:solidFill>
              <a:latin typeface="Arial" panose="020B0604020202020204" pitchFamily="34" charset="0"/>
            </a:endParaRPr>
          </a:p>
        </p:txBody>
      </p:sp>
      <p:sp>
        <p:nvSpPr>
          <p:cNvPr id="13" name="Title 1">
            <a:extLst>
              <a:ext uri="{FF2B5EF4-FFF2-40B4-BE49-F238E27FC236}">
                <a16:creationId xmlns:a16="http://schemas.microsoft.com/office/drawing/2014/main" id="{E20BE087-4759-4E30-BB4B-15C41ABBAC12}"/>
              </a:ext>
            </a:extLst>
          </p:cNvPr>
          <p:cNvSpPr>
            <a:spLocks noGrp="1"/>
          </p:cNvSpPr>
          <p:nvPr>
            <p:ph type="title"/>
          </p:nvPr>
        </p:nvSpPr>
        <p:spPr>
          <a:xfrm>
            <a:off x="469879" y="242844"/>
            <a:ext cx="9720000" cy="579277"/>
          </a:xfrm>
        </p:spPr>
        <p:txBody>
          <a:bodyPr/>
          <a:lstStyle/>
          <a:p>
            <a:r>
              <a:rPr lang="fr-FR" dirty="0"/>
              <a:t>Présentation des exigences</a:t>
            </a:r>
          </a:p>
        </p:txBody>
      </p:sp>
      <p:sp>
        <p:nvSpPr>
          <p:cNvPr id="14" name="Footer Placeholder 2">
            <a:extLst>
              <a:ext uri="{FF2B5EF4-FFF2-40B4-BE49-F238E27FC236}">
                <a16:creationId xmlns:a16="http://schemas.microsoft.com/office/drawing/2014/main" id="{4CFAE81E-92AA-40FE-BB3C-874D2B9D4D99}"/>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
        <p:nvSpPr>
          <p:cNvPr id="9" name="TextBox 11">
            <a:extLst>
              <a:ext uri="{FF2B5EF4-FFF2-40B4-BE49-F238E27FC236}">
                <a16:creationId xmlns:a16="http://schemas.microsoft.com/office/drawing/2014/main" id="{3A233C23-1E17-4A2F-B574-12BAB8419082}"/>
              </a:ext>
            </a:extLst>
          </p:cNvPr>
          <p:cNvSpPr txBox="1"/>
          <p:nvPr/>
        </p:nvSpPr>
        <p:spPr>
          <a:xfrm>
            <a:off x="507008" y="3749244"/>
            <a:ext cx="11011092" cy="2754600"/>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fr-FR" sz="1600" b="1" dirty="0">
                <a:solidFill>
                  <a:srgbClr val="0070C0"/>
                </a:solidFill>
                <a:latin typeface="Arial" panose="020B0604020202020204" pitchFamily="34" charset="0"/>
              </a:rPr>
              <a:t>Exigence 3.4.1 : plan d’action risques technologiques majeurs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Un plan d’action risques technologiques majeurs est disponible sur chaque site et/ou unité d’exploitation et communiqué au personnel. Il est associé aux :</a:t>
            </a:r>
          </a:p>
          <a:p>
            <a:pPr marR="54864" algn="just" fontAlgn="t">
              <a:spcBef>
                <a:spcPts val="600"/>
              </a:spcBef>
              <a:spcAft>
                <a:spcPts val="300"/>
              </a:spcAft>
            </a:pPr>
            <a:r>
              <a:rPr lang="fr-FR" sz="1400" i="1" dirty="0">
                <a:solidFill>
                  <a:srgbClr val="0070C0"/>
                </a:solidFill>
                <a:latin typeface="Arial" panose="020B0604020202020204" pitchFamily="34" charset="0"/>
              </a:rPr>
              <a:t>	▪    scénarios majeurs, d’un niveau de risque prioritaire ou non ALARP, issus des études de risque technologique ;</a:t>
            </a:r>
          </a:p>
          <a:p>
            <a:pPr marR="54864" algn="just" fontAlgn="t">
              <a:spcBef>
                <a:spcPts val="600"/>
              </a:spcBef>
              <a:spcAft>
                <a:spcPts val="300"/>
              </a:spcAft>
            </a:pPr>
            <a:r>
              <a:rPr lang="fr-FR" sz="1400" i="1" dirty="0">
                <a:solidFill>
                  <a:srgbClr val="0070C0"/>
                </a:solidFill>
                <a:latin typeface="Arial" panose="020B0604020202020204" pitchFamily="34" charset="0"/>
              </a:rPr>
              <a:t>	▪    menaces majeures,</a:t>
            </a:r>
          </a:p>
          <a:p>
            <a:pPr marR="54864" algn="just" fontAlgn="t">
              <a:spcBef>
                <a:spcPts val="600"/>
              </a:spcBef>
              <a:spcAft>
                <a:spcPts val="300"/>
              </a:spcAft>
            </a:pPr>
            <a:r>
              <a:rPr lang="fr-FR" sz="1400" i="1" dirty="0">
                <a:solidFill>
                  <a:srgbClr val="0070C0"/>
                </a:solidFill>
                <a:latin typeface="Arial" panose="020B0604020202020204" pitchFamily="34" charset="0"/>
              </a:rPr>
              <a:t>en précisant leur niveau de risque.</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Ce plan d’action est mis en œuvre afin de revenir au plus vite à un niveau de risque tel que validé dans le design initial de l’installation, ou si ce risque n’avait pas été évalué dans le design initial, de le réduire à un niveau acceptable ou tolérable si ALARP.</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Chaque plan d’action risques technologiques majeurs est approuvé par la direction de l’entité ou filiale.</a:t>
            </a:r>
            <a:endParaRPr lang="en-US" sz="1400" i="1" dirty="0">
              <a:solidFill>
                <a:srgbClr val="0070C0"/>
              </a:solidFill>
              <a:latin typeface="Arial" panose="020B0604020202020204" pitchFamily="34" charset="0"/>
            </a:endParaRPr>
          </a:p>
        </p:txBody>
      </p:sp>
    </p:spTree>
    <p:extLst>
      <p:ext uri="{BB962C8B-B14F-4D97-AF65-F5344CB8AC3E}">
        <p14:creationId xmlns:p14="http://schemas.microsoft.com/office/powerpoint/2010/main" val="397306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9</a:t>
            </a:fld>
            <a:endParaRPr lang="fr-FR" dirty="0"/>
          </a:p>
        </p:txBody>
      </p:sp>
      <p:sp>
        <p:nvSpPr>
          <p:cNvPr id="13" name="Title 1">
            <a:extLst>
              <a:ext uri="{FF2B5EF4-FFF2-40B4-BE49-F238E27FC236}">
                <a16:creationId xmlns:a16="http://schemas.microsoft.com/office/drawing/2014/main" id="{AF671372-E7AF-458D-AD12-D6C0C99FF1D1}"/>
              </a:ext>
            </a:extLst>
          </p:cNvPr>
          <p:cNvSpPr>
            <a:spLocks noGrp="1"/>
          </p:cNvSpPr>
          <p:nvPr>
            <p:ph type="title"/>
          </p:nvPr>
        </p:nvSpPr>
        <p:spPr>
          <a:xfrm>
            <a:off x="469879" y="242844"/>
            <a:ext cx="9720000" cy="1008000"/>
          </a:xfrm>
        </p:spPr>
        <p:txBody>
          <a:bodyPr/>
          <a:lstStyle/>
          <a:p>
            <a:r>
              <a:rPr lang="fr-FR" dirty="0"/>
              <a:t>Présentation des exigences</a:t>
            </a:r>
          </a:p>
        </p:txBody>
      </p:sp>
      <p:sp>
        <p:nvSpPr>
          <p:cNvPr id="14" name="Footer Placeholder 2">
            <a:extLst>
              <a:ext uri="{FF2B5EF4-FFF2-40B4-BE49-F238E27FC236}">
                <a16:creationId xmlns:a16="http://schemas.microsoft.com/office/drawing/2014/main" id="{A21FE4FF-ECB2-45BC-A44F-096DACA4B508}"/>
              </a:ext>
            </a:extLst>
          </p:cNvPr>
          <p:cNvSpPr>
            <a:spLocks noGrp="1"/>
          </p:cNvSpPr>
          <p:nvPr>
            <p:ph type="ftr" sz="quarter" idx="11"/>
          </p:nvPr>
        </p:nvSpPr>
        <p:spPr>
          <a:xfrm>
            <a:off x="856680" y="6449983"/>
            <a:ext cx="10649520" cy="252000"/>
          </a:xfrm>
        </p:spPr>
        <p:txBody>
          <a:bodyPr/>
          <a:lstStyle/>
          <a:p>
            <a:r>
              <a:rPr lang="fr-FR" dirty="0"/>
              <a:t>CR-GR-HSE-403 : Risques technologiques majeurs et barrières critiques</a:t>
            </a:r>
          </a:p>
        </p:txBody>
      </p:sp>
      <p:sp>
        <p:nvSpPr>
          <p:cNvPr id="9" name="TextBox 7">
            <a:extLst>
              <a:ext uri="{FF2B5EF4-FFF2-40B4-BE49-F238E27FC236}">
                <a16:creationId xmlns:a16="http://schemas.microsoft.com/office/drawing/2014/main" id="{963971A2-BCEB-4C69-BE46-92D1496A30B8}"/>
              </a:ext>
            </a:extLst>
          </p:cNvPr>
          <p:cNvSpPr txBox="1"/>
          <p:nvPr/>
        </p:nvSpPr>
        <p:spPr>
          <a:xfrm>
            <a:off x="637782" y="1503404"/>
            <a:ext cx="10021751" cy="884858"/>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fr-FR" sz="1600" b="1" dirty="0">
                <a:solidFill>
                  <a:srgbClr val="0070C0"/>
                </a:solidFill>
                <a:latin typeface="Arial" panose="020B0604020202020204" pitchFamily="34" charset="0"/>
              </a:rPr>
              <a:t>Exigence 3.5.1 : sécurité des procédés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L’évaluation des risques technologiques majeurs et l’identification des barrières critiques associées, sont réalisées par une personne compétente en sécurité des procédés.</a:t>
            </a:r>
            <a:endParaRPr lang="en-US" sz="1400" i="1" dirty="0">
              <a:solidFill>
                <a:srgbClr val="0070C0"/>
              </a:solidFill>
              <a:latin typeface="Arial" panose="020B0604020202020204" pitchFamily="34" charset="0"/>
            </a:endParaRPr>
          </a:p>
        </p:txBody>
      </p:sp>
      <p:sp>
        <p:nvSpPr>
          <p:cNvPr id="10" name="TextBox 11">
            <a:extLst>
              <a:ext uri="{FF2B5EF4-FFF2-40B4-BE49-F238E27FC236}">
                <a16:creationId xmlns:a16="http://schemas.microsoft.com/office/drawing/2014/main" id="{D512BA12-727A-4CF2-8EE3-F738EEA8663A}"/>
              </a:ext>
            </a:extLst>
          </p:cNvPr>
          <p:cNvSpPr txBox="1"/>
          <p:nvPr/>
        </p:nvSpPr>
        <p:spPr>
          <a:xfrm>
            <a:off x="637782" y="2640823"/>
            <a:ext cx="10021751" cy="3316292"/>
          </a:xfrm>
          <a:prstGeom prst="rect">
            <a:avLst/>
          </a:prstGeom>
          <a:noFill/>
          <a:ln>
            <a:solidFill>
              <a:schemeClr val="accent1"/>
            </a:solidFill>
          </a:ln>
        </p:spPr>
        <p:txBody>
          <a:bodyPr wrap="square" rtlCol="0">
            <a:spAutoFit/>
          </a:bodyPr>
          <a:lstStyle/>
          <a:p>
            <a:pPr marR="54864" algn="just" fontAlgn="t">
              <a:spcBef>
                <a:spcPts val="600"/>
              </a:spcBef>
              <a:spcAft>
                <a:spcPts val="300"/>
              </a:spcAft>
            </a:pPr>
            <a:r>
              <a:rPr lang="fr-FR" sz="1600" b="1" dirty="0">
                <a:solidFill>
                  <a:srgbClr val="0070C0"/>
                </a:solidFill>
                <a:latin typeface="Arial" panose="020B0604020202020204" pitchFamily="34" charset="0"/>
              </a:rPr>
              <a:t>Exigence 3.5.2 : processus de gestion des barrières critiques et du plan d’action risques technologiques majeurs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Le Manager HSE est responsable de la gestion des risques technologiques majeurs et des barrières critiques.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Un processus est défini et mis en œuvre pour gérer les barrières critiques et le plan d’action risques technologiques majeurs.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Ce processus est documenté. Il répond à l’ensemble des exigences de cette règle et définit les rôles et responsabilités des acteurs clefs du processus.</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Un leader est nommé et conduit ce processus ; il s’agit du Manager HSE ou d’une personne lui rapportant hiérarchiquement.</a:t>
            </a:r>
          </a:p>
          <a:p>
            <a:pPr marL="285750" marR="54864" indent="-285750" algn="just" fontAlgn="t">
              <a:spcBef>
                <a:spcPts val="600"/>
              </a:spcBef>
              <a:spcAft>
                <a:spcPts val="300"/>
              </a:spcAft>
              <a:buFont typeface="Courier New" panose="02070309020205020404" pitchFamily="49" charset="0"/>
              <a:buChar char="o"/>
            </a:pPr>
            <a:r>
              <a:rPr lang="fr-FR" sz="1400" i="1" dirty="0">
                <a:solidFill>
                  <a:srgbClr val="0070C0"/>
                </a:solidFill>
                <a:latin typeface="Arial" panose="020B0604020202020204" pitchFamily="34" charset="0"/>
              </a:rPr>
              <a:t>Il pilote le processus de gestion des barrières critiques et du plan d’action risques technologiques majeurs afin de proposer au comité de direction une vision globale des risques associés. Il rencontre périodiquement, en fonction des besoins, les responsables opérationnels pour partager l’avancement du plan d’action risques technologiques majeurs.</a:t>
            </a:r>
          </a:p>
        </p:txBody>
      </p:sp>
    </p:spTree>
    <p:extLst>
      <p:ext uri="{BB962C8B-B14F-4D97-AF65-F5344CB8AC3E}">
        <p14:creationId xmlns:p14="http://schemas.microsoft.com/office/powerpoint/2010/main" val="2805775072"/>
      </p:ext>
    </p:extLst>
  </p:cSld>
  <p:clrMapOvr>
    <a:masterClrMapping/>
  </p:clrMapOvr>
</p:sld>
</file>

<file path=ppt/theme/theme1.xml><?xml version="1.0" encoding="utf-8"?>
<a:theme xmlns:a="http://schemas.openxmlformats.org/drawingml/2006/main" name="TotalEnergies AA - Bleu">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FB27715B-DB7A-4009-9ED6-0C7A7D5E59A9}"/>
    </a:ext>
  </a:extLst>
</a:theme>
</file>

<file path=ppt/theme/theme2.xml><?xml version="1.0" encoding="utf-8"?>
<a:theme xmlns:a="http://schemas.openxmlformats.org/drawingml/2006/main" name="TotalEnergies AA - Rouge">
  <a:themeElements>
    <a:clrScheme name="TotalEnergies AA - Rouge">
      <a:dk1>
        <a:srgbClr val="374649"/>
      </a:dk1>
      <a:lt1>
        <a:srgbClr val="FFFFFF"/>
      </a:lt1>
      <a:dk2>
        <a:srgbClr val="ED00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ED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5C6A8A1E-E4EE-4B23-9EF7-F46637687FCF}"/>
    </a:ext>
  </a:extLst>
</a:theme>
</file>

<file path=ppt/theme/theme3.xml><?xml version="1.0" encoding="utf-8"?>
<a:theme xmlns:a="http://schemas.openxmlformats.org/drawingml/2006/main" name="TotalEnergies AA - Vert">
  <a:themeElements>
    <a:clrScheme name="TotalEnergies AA - Vert">
      <a:dk1>
        <a:srgbClr val="374649"/>
      </a:dk1>
      <a:lt1>
        <a:srgbClr val="FFFFFF"/>
      </a:lt1>
      <a:dk2>
        <a:srgbClr val="40A9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40A9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9E8B3D7F-5582-49F1-8D0A-3E0C0BB00A9E}"/>
    </a:ext>
  </a:extLst>
</a:theme>
</file>

<file path=ppt/theme/theme4.xml><?xml version="1.0" encoding="utf-8"?>
<a:theme xmlns:a="http://schemas.openxmlformats.org/drawingml/2006/main" name="TotalEnergies AA - Orange">
  <a:themeElements>
    <a:clrScheme name="TotalEnergies AA - Orange">
      <a:dk1>
        <a:srgbClr val="374649"/>
      </a:dk1>
      <a:lt1>
        <a:srgbClr val="FFFFFF"/>
      </a:lt1>
      <a:dk2>
        <a:srgbClr val="F66A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F66A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BBA2BE67-70DB-4FBC-95BD-CE868BBDE199}"/>
    </a:ext>
  </a:extLst>
</a:theme>
</file>

<file path=ppt/theme/theme5.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976bd83-f208-4589-bff3-a75963e94f6e">
      <Value>5</Value>
      <Value>4</Value>
      <Value>3</Value>
      <Value>2</Value>
      <Value>1</Value>
    </TaxCatchAll>
    <TwingCount xmlns="34675de5-4563-4f28-8d82-4e698848548e" xsi:nil="true"/>
    <RelevantLanguage xmlns="34675de5-4563-4f28-8d82-4e698848548e">1036;3082;1043;1031;2070</RelevantLanguage>
    <VariationGroupID xmlns="34675de5-4563-4f28-8d82-4e698848548e">cf73c152-53ed-418b-a805-ce95ee1df89e</VariationGroupID>
    <ThematicID xmlns="34675de5-4563-4f28-8d82-4e698848548e">7285f05b-4f51-4e04-9a14-6c5d014a9ee8</ThematicID>
    <BranchTaxHTField0 xmlns="34675de5-4563-4f28-8d82-4e698848548e">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MetierTaxHTField0 xmlns="34675de5-4563-4f28-8d82-4e698848548e">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34675de5-4563-4f28-8d82-4e698848548e">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sItemGroupID xmlns="http://schemas.microsoft.com/sharepoint/v3">2b009a06-4a6d-4fbb-b125-c13e3ba1599e</VariationsItemGroupID>
    <IsThematic xmlns="34675de5-4563-4f28-8d82-4e698848548e">true</IsThematic>
    <OrganizationStructureTaxHTField0 xmlns="34675de5-4563-4f28-8d82-4e698848548e">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SiteTaxHTField0 xmlns="34675de5-4563-4f28-8d82-4e698848548e">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PublishingExpirationDate xmlns="http://schemas.microsoft.com/sharepoint/v3" xsi:nil="true"/>
    <PublishingStartDate xmlns="http://schemas.microsoft.com/sharepoint/v3">2022-11-04T13:42:00+00:00</PublishingStartDat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B5C49A2737EFE41A99FEC662959F5ED" ma:contentTypeVersion="18" ma:contentTypeDescription="Crée un document." ma:contentTypeScope="" ma:versionID="80bccff798fb795e08d85f12fee7615a">
  <xsd:schema xmlns:xsd="http://www.w3.org/2001/XMLSchema" xmlns:xs="http://www.w3.org/2001/XMLSchema" xmlns:p="http://schemas.microsoft.com/office/2006/metadata/properties" xmlns:ns1="http://schemas.microsoft.com/sharepoint/v3" xmlns:ns2="34675de5-4563-4f28-8d82-4e698848548e" xmlns:ns3="6976bd83-f208-4589-bff3-a75963e94f6e" targetNamespace="http://schemas.microsoft.com/office/2006/metadata/properties" ma:root="true" ma:fieldsID="7d41317377f049fda6caf72ec1221c7a" ns1:_="" ns2:_="" ns3:_="">
    <xsd:import namespace="http://schemas.microsoft.com/sharepoint/v3"/>
    <xsd:import namespace="34675de5-4563-4f28-8d82-4e698848548e"/>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element ref="ns1:PublishingStartDate" minOccurs="0"/>
                <xsd:element ref="ns1:PublishingExpirationDate" minOccurs="0"/>
                <xsd:element ref="ns1:VariationsItemGroup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24"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internalName="PublishingStartDate">
      <xsd:simpleType>
        <xsd:restriction base="dms:Unknown"/>
      </xsd:simpleType>
    </xsd:element>
    <xsd:element name="PublishingExpirationDate" ma:index="25" nillable="true" ma:displayName="Date de fin de planification" ma:description="La colonne de site Date de fin de planification est créée par la fonctionnalité de publication. Elle permet de spécifier les date et heure auxquelles cette page n'apparaîtra plus aux visiteurs du site." ma:internalName="PublishingExpirationDate">
      <xsd:simpleType>
        <xsd:restriction base="dms:Unknown"/>
      </xsd:simpleType>
    </xsd:element>
    <xsd:element name="VariationsItemGroupID" ma:index="26" nillable="true" ma:displayName="ID de groupe d'éléments" ma:description="" ma:hidden="true" ma:internalName="VariationsItemGroupID">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4675de5-4563-4f28-8d82-4e698848548e"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0FE97F-3CF0-4A0F-A4AC-D4B2E9406D95}">
  <ds:schemaRefs>
    <ds:schemaRef ds:uri="http://schemas.microsoft.com/sharepoint/v3/contenttype/forms"/>
  </ds:schemaRefs>
</ds:datastoreItem>
</file>

<file path=customXml/itemProps2.xml><?xml version="1.0" encoding="utf-8"?>
<ds:datastoreItem xmlns:ds="http://schemas.openxmlformats.org/officeDocument/2006/customXml" ds:itemID="{8ECCB94E-20E7-4B5B-B986-E61A8D9A52B0}">
  <ds:schemaRefs>
    <ds:schemaRef ds:uri="http://schemas.microsoft.com/office/infopath/2007/PartnerControls"/>
    <ds:schemaRef ds:uri="http://www.w3.org/XML/1998/namespace"/>
    <ds:schemaRef ds:uri="http://purl.org/dc/terms/"/>
    <ds:schemaRef ds:uri="http://purl.org/dc/dcmitype/"/>
    <ds:schemaRef ds:uri="34675de5-4563-4f28-8d82-4e698848548e"/>
    <ds:schemaRef ds:uri="http://schemas.microsoft.com/sharepoint/v3"/>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6976bd83-f208-4589-bff3-a75963e94f6e"/>
  </ds:schemaRefs>
</ds:datastoreItem>
</file>

<file path=customXml/itemProps3.xml><?xml version="1.0" encoding="utf-8"?>
<ds:datastoreItem xmlns:ds="http://schemas.openxmlformats.org/officeDocument/2006/customXml" ds:itemID="{DEE21881-F900-4D76-B37D-BE203B37FD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4675de5-4563-4f28-8d82-4e698848548e"/>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1735</TotalTime>
  <Words>1843</Words>
  <Application>Microsoft Office PowerPoint</Application>
  <PresentationFormat>Grand écran</PresentationFormat>
  <Paragraphs>143</Paragraphs>
  <Slides>11</Slides>
  <Notes>2</Notes>
  <HiddenSlides>0</HiddenSlides>
  <MMClips>0</MMClips>
  <ScaleCrop>false</ScaleCrop>
  <HeadingPairs>
    <vt:vector size="6" baseType="variant">
      <vt:variant>
        <vt:lpstr>Polices utilisées</vt:lpstr>
      </vt:variant>
      <vt:variant>
        <vt:i4>3</vt:i4>
      </vt:variant>
      <vt:variant>
        <vt:lpstr>Thème</vt:lpstr>
      </vt:variant>
      <vt:variant>
        <vt:i4>4</vt:i4>
      </vt:variant>
      <vt:variant>
        <vt:lpstr>Titres des diapositives</vt:lpstr>
      </vt:variant>
      <vt:variant>
        <vt:i4>11</vt:i4>
      </vt:variant>
    </vt:vector>
  </HeadingPairs>
  <TitlesOfParts>
    <vt:vector size="18" baseType="lpstr">
      <vt:lpstr>Arial</vt:lpstr>
      <vt:lpstr>Courier New</vt:lpstr>
      <vt:lpstr>Wingdings</vt:lpstr>
      <vt:lpstr>TotalEnergies AA - Bleu</vt:lpstr>
      <vt:lpstr>TotalEnergies AA - Rouge</vt:lpstr>
      <vt:lpstr>TotalEnergies AA - Vert</vt:lpstr>
      <vt:lpstr>TotalEnergies AA - Orange</vt:lpstr>
      <vt:lpstr>Risques technologiques majeurs et barrières critiques</vt:lpstr>
      <vt:lpstr>CR-GR-HSE-403</vt:lpstr>
      <vt:lpstr>Structure : 7 thèmes, 16 exigences</vt:lpstr>
      <vt:lpstr>Applicabilité</vt:lpstr>
      <vt:lpstr>Présentation des exigences</vt:lpstr>
      <vt:lpstr>Présentation PowerPoint</vt:lpstr>
      <vt:lpstr>Présentation des exigences</vt:lpstr>
      <vt:lpstr>Présentation des exigences</vt:lpstr>
      <vt:lpstr>Présentation des exigences</vt:lpstr>
      <vt:lpstr>Présentation des exigences</vt:lpstr>
      <vt:lpstr>Présentation des exigences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votre présentation  sur plusieurs lignes [Arial 32 pt regular] lorem ipsum dolor sit amet</dc:title>
  <dc:creator>Josephine Beauchesne</dc:creator>
  <cp:lastModifiedBy>Sebastien DEVETTER</cp:lastModifiedBy>
  <cp:revision>102</cp:revision>
  <cp:lastPrinted>2021-09-17T09:31:36Z</cp:lastPrinted>
  <dcterms:created xsi:type="dcterms:W3CDTF">2021-08-30T17:13:15Z</dcterms:created>
  <dcterms:modified xsi:type="dcterms:W3CDTF">2022-11-30T06:48:51Z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0x010100AB5C49A2737EFE41A99FEC662959F5ED</vt:lpwstr>
  </property>
  <property fmtid="{D5CDD505-2E9C-101B-9397-08002B2CF9AE}" pid="3" name="MSIP_Label_2b30ed1b-e95f-40b5-af89-828263f287a7_Enabled">
    <vt:lpwstr>true</vt:lpwstr>
  </property>
  <property fmtid="{D5CDD505-2E9C-101B-9397-08002B2CF9AE}" pid="4" name="MSIP_Label_2b30ed1b-e95f-40b5-af89-828263f287a7_SetDate">
    <vt:lpwstr>2021-09-08T06:46:31Z</vt:lpwstr>
  </property>
  <property fmtid="{D5CDD505-2E9C-101B-9397-08002B2CF9AE}" pid="5" name="MSIP_Label_2b30ed1b-e95f-40b5-af89-828263f287a7_Method">
    <vt:lpwstr>Standard</vt:lpwstr>
  </property>
  <property fmtid="{D5CDD505-2E9C-101B-9397-08002B2CF9AE}" pid="6" name="MSIP_Label_2b30ed1b-e95f-40b5-af89-828263f287a7_Name">
    <vt:lpwstr>2b30ed1b-e95f-40b5-af89-828263f287a7</vt:lpwstr>
  </property>
  <property fmtid="{D5CDD505-2E9C-101B-9397-08002B2CF9AE}" pid="7" name="MSIP_Label_2b30ed1b-e95f-40b5-af89-828263f287a7_SiteId">
    <vt:lpwstr>329e91b0-e21f-48fb-a071-456717ecc28e</vt:lpwstr>
  </property>
  <property fmtid="{D5CDD505-2E9C-101B-9397-08002B2CF9AE}" pid="8" name="MSIP_Label_2b30ed1b-e95f-40b5-af89-828263f287a7_ActionId">
    <vt:lpwstr>c6f3b587-714c-4c28-81f1-fb289fb47fc6</vt:lpwstr>
  </property>
  <property fmtid="{D5CDD505-2E9C-101B-9397-08002B2CF9AE}" pid="9" name="MSIP_Label_2b30ed1b-e95f-40b5-af89-828263f287a7_ContentBits">
    <vt:lpwstr>0</vt:lpwstr>
  </property>
  <property fmtid="{D5CDD505-2E9C-101B-9397-08002B2CF9AE}" pid="10" name="Branch">
    <vt:lpwstr>2;#Toutes les branches|d8c5459c-c634-4dad-b3a5-1a2375c988a9</vt:lpwstr>
  </property>
  <property fmtid="{D5CDD505-2E9C-101B-9397-08002B2CF9AE}" pid="11" name="OrganizationStructure">
    <vt:lpwstr>1;#Toutes les structures organisationnelles|c4bb9c23-2c4c-4150-9738-50d0ceb648ec</vt:lpwstr>
  </property>
  <property fmtid="{D5CDD505-2E9C-101B-9397-08002B2CF9AE}" pid="12" name="Metier">
    <vt:lpwstr>5;#H3SEQ|1a49191b-7ec0-475b-ba04-e5bafe48b8b4</vt:lpwstr>
  </property>
  <property fmtid="{D5CDD505-2E9C-101B-9397-08002B2CF9AE}" pid="13" name="Site">
    <vt:lpwstr>3;#Tous les sites|26f15989-d479-4e08-b5e6-c4ab22359765</vt:lpwstr>
  </property>
  <property fmtid="{D5CDD505-2E9C-101B-9397-08002B2CF9AE}" pid="14" name="Country">
    <vt:lpwstr>4;#Tous les pays|de099b83-0153-463f-a92c-1666929f7084</vt:lpwstr>
  </property>
</Properties>
</file>