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4"/>
  </p:notesMasterIdLst>
  <p:handoutMasterIdLst>
    <p:handoutMasterId r:id="rId5"/>
  </p:handoutMasterIdLst>
  <p:sldIdLst>
    <p:sldId id="256" r:id="rId2"/>
    <p:sldId id="266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D700"/>
    <a:srgbClr val="28C896"/>
    <a:srgbClr val="F9F9F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2" autoAdjust="0"/>
    <p:restoredTop sz="95859" autoAdjust="0"/>
  </p:normalViewPr>
  <p:slideViewPr>
    <p:cSldViewPr snapToGrid="0">
      <p:cViewPr varScale="1">
        <p:scale>
          <a:sx n="118" d="100"/>
          <a:sy n="118" d="100"/>
        </p:scale>
        <p:origin x="34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50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733" y="3600000"/>
            <a:ext cx="5953267" cy="487361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734" y="4032000"/>
            <a:ext cx="5953266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C2502-FA9D-793F-FD8F-A89D2D67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6000" y="3443853"/>
            <a:ext cx="8280000" cy="2160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 </a:t>
            </a:r>
          </a:p>
        </p:txBody>
      </p:sp>
      <p:sp>
        <p:nvSpPr>
          <p:cNvPr id="4" name="Espace réservé du pied de page 6">
            <a:extLst>
              <a:ext uri="{FF2B5EF4-FFF2-40B4-BE49-F238E27FC236}">
                <a16:creationId xmlns:a16="http://schemas.microsoft.com/office/drawing/2014/main" id="{252DC095-3FCB-4D74-EC0F-060E8F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6680" y="6449983"/>
            <a:ext cx="3600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5" name="Espace réservé du numéro de diapositive 7">
            <a:extLst>
              <a:ext uri="{FF2B5EF4-FFF2-40B4-BE49-F238E27FC236}">
                <a16:creationId xmlns:a16="http://schemas.microsoft.com/office/drawing/2014/main" id="{71268D36-B153-056A-347E-B2BCB799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008" y="6449983"/>
            <a:ext cx="576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BEF610-D81A-694F-7411-16E778CE35B6}"/>
              </a:ext>
            </a:extLst>
          </p:cNvPr>
          <p:cNvSpPr/>
          <p:nvPr userDrawn="1"/>
        </p:nvSpPr>
        <p:spPr>
          <a:xfrm>
            <a:off x="0" y="0"/>
            <a:ext cx="7491046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1974" y="3318640"/>
            <a:ext cx="4300026" cy="725815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1974" y="4053094"/>
            <a:ext cx="4300025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21804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2158" y="2664109"/>
            <a:ext cx="8367583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82158" y="3768700"/>
            <a:ext cx="8367584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6"/>
                </a:solidFill>
                <a:latin typeface="Gotham Rounded Book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707" y="1131674"/>
            <a:ext cx="2799452" cy="2130315"/>
          </a:xfrm>
        </p:spPr>
        <p:txBody>
          <a:bodyPr>
            <a:noAutofit/>
          </a:bodyPr>
          <a:lstStyle>
            <a:lvl1pPr marL="0" indent="0" algn="r">
              <a:buNone/>
              <a:defRPr sz="160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686653"/>
            <a:ext cx="11268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6653"/>
            <a:ext cx="5400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69899" y="1685750"/>
            <a:ext cx="5616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18438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4800"/>
            <a:ext cx="5400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113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00800" y="1685750"/>
            <a:ext cx="5400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50225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 fond gris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 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00800" y="1685750"/>
            <a:ext cx="5400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4295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E83651C-CEAD-5089-3EC5-02DCEB3674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84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ABF2E08-0AA2-CE02-7D5A-6D3F77AE9C9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Change master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Change master </a:t>
            </a:r>
            <a:r>
              <a:rPr lang="fr-FR" dirty="0" err="1"/>
              <a:t>text</a:t>
            </a:r>
            <a:r>
              <a:rPr lang="fr-FR" dirty="0"/>
              <a:t> slides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5" r:id="rId2"/>
    <p:sldLayoutId id="2147483702" r:id="rId3"/>
    <p:sldLayoutId id="2147483704" r:id="rId4"/>
    <p:sldLayoutId id="2147483716" r:id="rId5"/>
    <p:sldLayoutId id="2147483717" r:id="rId6"/>
    <p:sldLayoutId id="2147483718" r:id="rId7"/>
    <p:sldLayoutId id="2147483719" r:id="rId8"/>
    <p:sldLayoutId id="2147483709" r:id="rId9"/>
    <p:sldLayoutId id="2147483710" r:id="rId10"/>
    <p:sldLayoutId id="2147483712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plantnet.org%2F&amp;data=05%7C01%7Cvalentin.puzilewicz%40totalenergies.com%7C54b4025b5c334ae33e7708da3805ecef%7C329e91b0e21f48fba071456717ecc28e%7C0%7C0%7C637883895336953936%7CUnknown%7CTWFpbGZsb3d8eyJWIjoiMC4wLjAwMDAiLCJQIjoiV2luMzIiLCJBTiI6Ik1haWwiLCJXVCI6Mn0%3D%7C3000%7C%7C%7C&amp;sdata=LUkzTJ0a9F2OdavHZDzcpt8Cq6XgxTt%2FEQpOzlSrGXk%3D&amp;reserved=0" TargetMode="External"/><Relationship Id="rId2" Type="http://schemas.openxmlformats.org/officeDocument/2006/relationships/hyperlink" Target="https://eur01.safelinks.protection.outlook.com/?url=https%3A%2F%2Fwww.spipoll.org%2F&amp;data=05%7C01%7Cvalentin.puzilewicz%40totalenergies.com%7C54b4025b5c334ae33e7708da3805ecef%7C329e91b0e21f48fba071456717ecc28e%7C0%7C0%7C637883895336953936%7CUnknown%7CTWFpbGZsb3d8eyJWIjoiMC4wLjAwMDAiLCJQIjoiV2luMzIiLCJBTiI6Ik1haWwiLCJXVCI6Mn0%3D%7C3000%7C%7C%7C&amp;sdata=qumdcBavdhuEAXnv3PU8YyymmTOx9uqjKOO2zjADzG0%3D&amp;reserved=0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ur01.safelinks.protection.outlook.com/?url=https%3A%2F%2Fpicturemushroom.com%2F&amp;data=05%7C01%7Cvalentin.puzilewicz%40totalenergies.com%7C54b4025b5c334ae33e7708da3805ecef%7C329e91b0e21f48fba071456717ecc28e%7C0%7C0%7C637883895336953936%7CUnknown%7CTWFpbGZsb3d8eyJWIjoiMC4wLjAwMDAiLCJQIjoiV2luMzIiLCJBTiI6Ik1haWwiLCJXVCI6Mn0%3D%7C3000%7C%7C%7C&amp;sdata=p4KHXgr2GJDfniUmgb0lSnaWdBrBwvXfhzuGJiEsz3I%3D&amp;reserved=0" TargetMode="External"/><Relationship Id="rId5" Type="http://schemas.openxmlformats.org/officeDocument/2006/relationships/hyperlink" Target="https://eur01.safelinks.protection.outlook.com/?url=https%3A%2F%2Fbirdnet.cornell.edu%2F&amp;data=05%7C01%7Cvalentin.puzilewicz%40totalenergies.com%7C54b4025b5c334ae33e7708da3805ecef%7C329e91b0e21f48fba071456717ecc28e%7C0%7C0%7C637883895336953936%7CUnknown%7CTWFpbGZsb3d8eyJWIjoiMC4wLjAwMDAiLCJQIjoiV2luMzIiLCJBTiI6Ik1haWwiLCJXVCI6Mn0%3D%7C3000%7C%7C%7C&amp;sdata=G98xISirlj2uiDUy%2FeO62DLuyTrYw5BazO6nFG6ClFY%3D&amp;reserved=0" TargetMode="External"/><Relationship Id="rId4" Type="http://schemas.openxmlformats.org/officeDocument/2006/relationships/hyperlink" Target="https://eur01.safelinks.protection.outlook.com/?url=https%3A%2F%2Fwww.inaturalist.org%2F&amp;data=05%7C01%7Cvalentin.puzilewicz%40totalenergies.com%7C54b4025b5c334ae33e7708da3805ecef%7C329e91b0e21f48fba071456717ecc28e%7C0%7C0%7C637883895336953936%7CUnknown%7CTWFpbGZsb3d8eyJWIjoiMC4wLjAwMDAiLCJQIjoiV2luMzIiLCJBTiI6Ik1haWwiLCJXVCI6Mn0%3D%7C3000%7C%7C%7C&amp;sdata=VUczWL9e%2FeBDaBCMrT9e203lx1R5bJoio5rXK3r25hs%3D&amp;reserved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5872D53-5BC7-BE9E-5EED-E83F540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World </a:t>
            </a:r>
            <a:r>
              <a:rPr lang="fr-FR" dirty="0" err="1"/>
              <a:t>Environment</a:t>
            </a:r>
            <a:r>
              <a:rPr lang="fr-FR" dirty="0"/>
              <a:t> Day</a:t>
            </a:r>
            <a:br>
              <a:rPr lang="fr-FR" dirty="0"/>
            </a:br>
            <a:endParaRPr lang="fr-FR" dirty="0"/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94375640-B8FB-4393-B98B-246053FEF0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June 10, 2022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807D04-FA88-BD50-B451-2DEF2129DBB2}"/>
              </a:ext>
            </a:extLst>
          </p:cNvPr>
          <p:cNvSpPr txBox="1"/>
          <p:nvPr/>
        </p:nvSpPr>
        <p:spPr>
          <a:xfrm>
            <a:off x="6238734" y="4612153"/>
            <a:ext cx="5953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 err="1"/>
              <a:t>Protecting</a:t>
            </a:r>
            <a:r>
              <a:rPr lang="fr-FR" dirty="0"/>
              <a:t> </a:t>
            </a:r>
            <a:r>
              <a:rPr lang="fr-FR" dirty="0" err="1"/>
              <a:t>biodiversity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collective </a:t>
            </a:r>
            <a:r>
              <a:rPr lang="fr-FR" dirty="0" err="1"/>
              <a:t>responsibility</a:t>
            </a:r>
            <a:r>
              <a:rPr lang="fr-FR" dirty="0"/>
              <a:t>.</a:t>
            </a:r>
          </a:p>
          <a:p>
            <a:pPr algn="l"/>
            <a:r>
              <a:rPr lang="fr-FR" b="1" dirty="0" err="1">
                <a:latin typeface="+mj-lt"/>
              </a:rPr>
              <a:t>Together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we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act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daily</a:t>
            </a:r>
            <a:r>
              <a:rPr lang="fr-FR" b="1" dirty="0">
                <a:latin typeface="+mj-lt"/>
              </a:rPr>
              <a:t> to </a:t>
            </a:r>
            <a:r>
              <a:rPr lang="fr-FR" b="1" dirty="0" err="1">
                <a:latin typeface="+mj-lt"/>
              </a:rPr>
              <a:t>protect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it</a:t>
            </a:r>
            <a:r>
              <a:rPr lang="fr-FR" b="1" dirty="0">
                <a:latin typeface="+mj-lt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52BE9A-BFAA-48B4-A3ED-C3585FA5A68B}"/>
              </a:ext>
            </a:extLst>
          </p:cNvPr>
          <p:cNvSpPr txBox="1"/>
          <p:nvPr/>
        </p:nvSpPr>
        <p:spPr>
          <a:xfrm>
            <a:off x="6238733" y="5495943"/>
            <a:ext cx="477452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300" dirty="0">
                <a:solidFill>
                  <a:schemeClr val="accent6"/>
                </a:solidFill>
                <a:latin typeface="+mj-lt"/>
              </a:rPr>
              <a:t>List of applications to </a:t>
            </a:r>
            <a:r>
              <a:rPr lang="fr-FR" sz="2300" dirty="0" err="1">
                <a:solidFill>
                  <a:schemeClr val="accent6"/>
                </a:solidFill>
                <a:latin typeface="+mj-lt"/>
              </a:rPr>
              <a:t>identify</a:t>
            </a:r>
            <a:r>
              <a:rPr lang="fr-FR" sz="23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fr-FR" sz="2300" dirty="0" err="1">
                <a:solidFill>
                  <a:schemeClr val="accent6"/>
                </a:solidFill>
                <a:latin typeface="+mj-lt"/>
              </a:rPr>
              <a:t>biodiversity</a:t>
            </a:r>
            <a:r>
              <a:rPr lang="fr-FR" sz="2300" dirty="0">
                <a:solidFill>
                  <a:schemeClr val="accent6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711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920569-53DC-8468-D571-2F000E28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EA2965EA-785F-1359-7ED9-01D1E73B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World </a:t>
            </a:r>
            <a:r>
              <a:rPr lang="fr-FR" dirty="0" err="1"/>
              <a:t>Environment</a:t>
            </a:r>
            <a:r>
              <a:rPr lang="fr-FR" dirty="0"/>
              <a:t> Day</a:t>
            </a:r>
          </a:p>
        </p:txBody>
      </p:sp>
      <p:sp>
        <p:nvSpPr>
          <p:cNvPr id="9" name="Sous-titre 8">
            <a:extLst>
              <a:ext uri="{FF2B5EF4-FFF2-40B4-BE49-F238E27FC236}">
                <a16:creationId xmlns:a16="http://schemas.microsoft.com/office/drawing/2014/main" id="{8257885D-37C9-2FFB-19E0-BF150CBB8E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June 10, 2022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4E07667-FB53-7E9E-4AA5-A0C4ABD9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3EED8EF2-5A0C-4B33-8E57-7A35E6BB7B46}"/>
              </a:ext>
            </a:extLst>
          </p:cNvPr>
          <p:cNvSpPr txBox="1">
            <a:spLocks/>
          </p:cNvSpPr>
          <p:nvPr/>
        </p:nvSpPr>
        <p:spPr>
          <a:xfrm>
            <a:off x="353716" y="2109847"/>
            <a:ext cx="11268000" cy="4042604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u="sng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Spipoll</a:t>
            </a:r>
            <a:r>
              <a:rPr lang="fr-FR" sz="2000" b="1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fr-FR" sz="2000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https://www.spipoll.org/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that allows you to observe, identify and share pollinators as part of a participatory science project led by the French National Museum of Natural History</a:t>
            </a:r>
          </a:p>
          <a:p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Plantnet</a:t>
            </a:r>
            <a:r>
              <a:rPr lang="fr-FR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 </a:t>
            </a:r>
            <a:r>
              <a:rPr lang="fr-FR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https://plantnet.org/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to identify plants and share them with communities and scientific inventories. </a:t>
            </a:r>
          </a:p>
          <a:p>
            <a:r>
              <a:rPr lang="fr-FR" sz="2000" b="1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Inaturalis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fr-FR" sz="2000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https://www.inaturalist.org/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that allows you to identify and list living things. </a:t>
            </a:r>
          </a:p>
          <a:p>
            <a:r>
              <a:rPr lang="fr-FR" sz="2000" b="1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Birdnet.cornel</a:t>
            </a:r>
            <a:r>
              <a:rPr lang="fr-FR" sz="2000" b="1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fr-FR" sz="2000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https://birdnet.cornell.edu/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that allows you to identify birds by their songs</a:t>
            </a:r>
          </a:p>
          <a:p>
            <a:r>
              <a:rPr lang="fr-FR" sz="2000" b="1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Picturemushroom</a:t>
            </a:r>
            <a:r>
              <a:rPr lang="fr-FR" sz="2000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 </a:t>
            </a:r>
            <a:r>
              <a:rPr lang="fr-FR" sz="2000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https://picturemushroom.com/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that allows you to identify mushrooms - BEWARE of the errors and the many toxic mushrooms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180000" lvl="1" indent="0">
              <a:buNone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3779FA7C-522C-473D-A1E4-DFF454C2537C}"/>
              </a:ext>
            </a:extLst>
          </p:cNvPr>
          <p:cNvSpPr txBox="1">
            <a:spLocks/>
          </p:cNvSpPr>
          <p:nvPr/>
        </p:nvSpPr>
        <p:spPr>
          <a:xfrm>
            <a:off x="469879" y="1223949"/>
            <a:ext cx="8640000" cy="46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23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List of applications to </a:t>
            </a:r>
            <a:r>
              <a:rPr lang="fr-FR" b="1" dirty="0" err="1"/>
              <a:t>identify</a:t>
            </a:r>
            <a:r>
              <a:rPr lang="fr-FR" b="1" dirty="0"/>
              <a:t> </a:t>
            </a:r>
            <a:r>
              <a:rPr lang="fr-FR" b="1" dirty="0" err="1"/>
              <a:t>biodiversity</a:t>
            </a:r>
            <a:r>
              <a:rPr lang="fr-FR" b="1" dirty="0"/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787252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ENV - Vert">
  <a:themeElements>
    <a:clrScheme name="2022 TotalEnergies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96E6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 Vert AA 16-9_FR" id="{FDB667ED-9152-7148-9F53-35D122A453DC}" vid="{6AC3309F-BF77-E349-A855-A5CA8CFD8403}"/>
    </a:ext>
  </a:extLst>
</a:theme>
</file>

<file path=ppt/theme/theme2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PPT_Template Vert AA 16-9_FR (003)</Template>
  <TotalTime>2123</TotalTime>
  <Words>177</Words>
  <Application>Microsoft Office PowerPoint</Application>
  <PresentationFormat>Grand écran</PresentationFormat>
  <Paragraphs>20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Gotham Rounded Book</vt:lpstr>
      <vt:lpstr>TotalEnergies ENV - Vert</vt:lpstr>
      <vt:lpstr>World Environment Day </vt:lpstr>
      <vt:lpstr>World Environment 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JJ Pillet</dc:creator>
  <cp:lastModifiedBy>Claire MAIRET</cp:lastModifiedBy>
  <cp:revision>28</cp:revision>
  <dcterms:created xsi:type="dcterms:W3CDTF">2022-05-08T08:46:31Z</dcterms:created>
  <dcterms:modified xsi:type="dcterms:W3CDTF">2022-05-20T09:51:10Z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2022-05-09T15:56:36Z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a90f5ba4-e35e-475d-a969-ba44fe3fd9f6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2022-05-11T15:45:36Z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ff53727b-a024-473b-bf32-992aa6318375</vt:lpwstr>
  </property>
  <property fmtid="{D5CDD505-2E9C-101B-9397-08002B2CF9AE}" pid="15" name="MSIP_Label_a4593b6e-8994-43c5-a486-e951b5f02cec_ContentBits">
    <vt:lpwstr>0</vt:lpwstr>
  </property>
</Properties>
</file>