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19"/>
  </p:notesMasterIdLst>
  <p:handoutMasterIdLst>
    <p:handoutMasterId r:id="rId20"/>
  </p:handoutMasterIdLst>
  <p:sldIdLst>
    <p:sldId id="484" r:id="rId8"/>
    <p:sldId id="485" r:id="rId9"/>
    <p:sldId id="493" r:id="rId10"/>
    <p:sldId id="517" r:id="rId11"/>
    <p:sldId id="494" r:id="rId12"/>
    <p:sldId id="499" r:id="rId13"/>
    <p:sldId id="504" r:id="rId14"/>
    <p:sldId id="505" r:id="rId15"/>
    <p:sldId id="508" r:id="rId16"/>
    <p:sldId id="1958" r:id="rId17"/>
    <p:sldId id="509" r:id="rId18"/>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4A09CE4-F332-4FE0-8ED5-74FD4D206F20}">
          <p14:sldIdLst>
            <p14:sldId id="484"/>
            <p14:sldId id="485"/>
            <p14:sldId id="493"/>
            <p14:sldId id="517"/>
            <p14:sldId id="494"/>
            <p14:sldId id="499"/>
            <p14:sldId id="504"/>
            <p14:sldId id="505"/>
            <p14:sldId id="508"/>
            <p14:sldId id="1958"/>
            <p14:sldId id="50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00A149-B992-4F37-8D95-FFDDE7C0D279}" v="2" dt="2022-10-19T12:36:15.8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814" autoAdjust="0"/>
    <p:restoredTop sz="95859" autoAdjust="0"/>
  </p:normalViewPr>
  <p:slideViewPr>
    <p:cSldViewPr snapToGrid="0">
      <p:cViewPr varScale="1">
        <p:scale>
          <a:sx n="72" d="100"/>
          <a:sy n="72" d="100"/>
        </p:scale>
        <p:origin x="70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198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 DEIXONNE" userId="57db040e-ce77-48c3-b79c-aad4a4554e62" providerId="ADAL" clId="{CB00A149-B992-4F37-8D95-FFDDE7C0D279}"/>
    <pc:docChg chg="delSld modSld modSection">
      <pc:chgData name="Michel DEIXONNE" userId="57db040e-ce77-48c3-b79c-aad4a4554e62" providerId="ADAL" clId="{CB00A149-B992-4F37-8D95-FFDDE7C0D279}" dt="2022-10-19T12:36:30.149" v="2" actId="790"/>
      <pc:docMkLst>
        <pc:docMk/>
      </pc:docMkLst>
      <pc:sldChg chg="del">
        <pc:chgData name="Michel DEIXONNE" userId="57db040e-ce77-48c3-b79c-aad4a4554e62" providerId="ADAL" clId="{CB00A149-B992-4F37-8D95-FFDDE7C0D279}" dt="2022-10-19T12:35:47.986" v="0" actId="47"/>
        <pc:sldMkLst>
          <pc:docMk/>
          <pc:sldMk cId="667533516" sldId="474"/>
        </pc:sldMkLst>
      </pc:sldChg>
      <pc:sldChg chg="modSp mod">
        <pc:chgData name="Michel DEIXONNE" userId="57db040e-ce77-48c3-b79c-aad4a4554e62" providerId="ADAL" clId="{CB00A149-B992-4F37-8D95-FFDDE7C0D279}" dt="2022-10-19T12:36:30.149" v="2" actId="790"/>
        <pc:sldMkLst>
          <pc:docMk/>
          <pc:sldMk cId="1925810586" sldId="493"/>
        </pc:sldMkLst>
        <pc:spChg chg="mod">
          <ac:chgData name="Michel DEIXONNE" userId="57db040e-ce77-48c3-b79c-aad4a4554e62" providerId="ADAL" clId="{CB00A149-B992-4F37-8D95-FFDDE7C0D279}" dt="2022-10-19T12:36:30.149" v="2" actId="790"/>
          <ac:spMkLst>
            <pc:docMk/>
            <pc:sldMk cId="1925810586" sldId="493"/>
            <ac:spMk id="5" creationId="{40649F6E-2F68-4DC3-AE5C-0C725BB8FB85}"/>
          </ac:spMkLst>
        </pc:spChg>
        <pc:spChg chg="mod">
          <ac:chgData name="Michel DEIXONNE" userId="57db040e-ce77-48c3-b79c-aad4a4554e62" providerId="ADAL" clId="{CB00A149-B992-4F37-8D95-FFDDE7C0D279}" dt="2022-10-19T12:36:09.989" v="1" actId="14100"/>
          <ac:spMkLst>
            <pc:docMk/>
            <pc:sldMk cId="1925810586" sldId="493"/>
            <ac:spMk id="52" creationId="{81F4B231-5923-4B8A-B21F-25030ACFCE6E}"/>
          </ac:spMkLst>
        </pc:spChg>
      </pc:sldChg>
      <pc:sldChg chg="del">
        <pc:chgData name="Michel DEIXONNE" userId="57db040e-ce77-48c3-b79c-aad4a4554e62" providerId="ADAL" clId="{CB00A149-B992-4F37-8D95-FFDDE7C0D279}" dt="2022-10-19T12:35:47.986" v="0" actId="47"/>
        <pc:sldMkLst>
          <pc:docMk/>
          <pc:sldMk cId="935117601" sldId="519"/>
        </pc:sldMkLst>
      </pc:sldChg>
      <pc:sldChg chg="del">
        <pc:chgData name="Michel DEIXONNE" userId="57db040e-ce77-48c3-b79c-aad4a4554e62" providerId="ADAL" clId="{CB00A149-B992-4F37-8D95-FFDDE7C0D279}" dt="2022-10-19T12:35:47.986" v="0" actId="47"/>
        <pc:sldMkLst>
          <pc:docMk/>
          <pc:sldMk cId="2013732925" sldId="522"/>
        </pc:sldMkLst>
      </pc:sldChg>
      <pc:sldChg chg="del">
        <pc:chgData name="Michel DEIXONNE" userId="57db040e-ce77-48c3-b79c-aad4a4554e62" providerId="ADAL" clId="{CB00A149-B992-4F37-8D95-FFDDE7C0D279}" dt="2022-10-19T12:35:47.986" v="0" actId="47"/>
        <pc:sldMkLst>
          <pc:docMk/>
          <pc:sldMk cId="1734820300" sldId="523"/>
        </pc:sldMkLst>
      </pc:sldChg>
      <pc:sldMasterChg chg="delSldLayout">
        <pc:chgData name="Michel DEIXONNE" userId="57db040e-ce77-48c3-b79c-aad4a4554e62" providerId="ADAL" clId="{CB00A149-B992-4F37-8D95-FFDDE7C0D279}" dt="2022-10-19T12:35:47.986" v="0" actId="47"/>
        <pc:sldMasterMkLst>
          <pc:docMk/>
          <pc:sldMasterMk cId="350701416" sldId="2147483660"/>
        </pc:sldMasterMkLst>
        <pc:sldLayoutChg chg="del">
          <pc:chgData name="Michel DEIXONNE" userId="57db040e-ce77-48c3-b79c-aad4a4554e62" providerId="ADAL" clId="{CB00A149-B992-4F37-8D95-FFDDE7C0D279}" dt="2022-10-19T12:35:47.986" v="0" actId="47"/>
          <pc:sldLayoutMkLst>
            <pc:docMk/>
            <pc:sldMasterMk cId="350701416" sldId="2147483660"/>
            <pc:sldLayoutMk cId="3049222452" sldId="214748372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1C2EC88-F953-4BD6-A688-3279E9A6E67A}" type="datetimeFigureOut">
              <a:rPr lang="fr-FR" smtClean="0"/>
              <a:t>19/10/2022</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E849E9D-AF7B-45D0-B389-3AE92F6B3F8A}" type="datetimeFigureOut">
              <a:rPr lang="fr-FR" smtClean="0"/>
              <a:t>19/10/2022</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19/10/2022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19/10/2022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3162300"/>
            <a:ext cx="9970518" cy="645160"/>
          </a:xfrm>
        </p:spPr>
        <p:txBody>
          <a:bodyPr/>
          <a:lstStyle/>
          <a:p>
            <a:r>
              <a:rPr lang="en-US" dirty="0"/>
              <a:t>Major Technological Risks and Critical Barriers</a:t>
            </a:r>
            <a:endParaRPr lang="en-US" sz="2800" dirty="0"/>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130453"/>
            <a:ext cx="8640000" cy="468000"/>
          </a:xfrm>
        </p:spPr>
        <p:txBody>
          <a:bodyPr/>
          <a:lstStyle/>
          <a:p>
            <a:r>
              <a:rPr lang="en-US" dirty="0"/>
              <a:t>Company Rule CR-GR-HSE-403</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10</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679340" y="1250844"/>
            <a:ext cx="9720001" cy="2362185"/>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3.5.3: Guardian of Critical Equipment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guardian is formally identified for each critical equipment.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Guardians ensure that the performance standard associated with each critical equipment is respected, by checking that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test, inspection and preventive maintenance program is carried out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Any deviations are addressed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test, inspection and preventive maintenance program and the list of critical equipment are updated.</a:t>
            </a:r>
          </a:p>
        </p:txBody>
      </p:sp>
      <p:sp>
        <p:nvSpPr>
          <p:cNvPr id="8" name="TextBox 7">
            <a:extLst>
              <a:ext uri="{FF2B5EF4-FFF2-40B4-BE49-F238E27FC236}">
                <a16:creationId xmlns:a16="http://schemas.microsoft.com/office/drawing/2014/main" id="{D7FC370D-27C1-422A-B79C-7E5842C06A45}"/>
              </a:ext>
            </a:extLst>
          </p:cNvPr>
          <p:cNvSpPr txBox="1"/>
          <p:nvPr/>
        </p:nvSpPr>
        <p:spPr>
          <a:xfrm>
            <a:off x="679340" y="4189970"/>
            <a:ext cx="9719999" cy="1469633"/>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3.5.4: Competencies and Training</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personnel involved in implementing the critical barrier management process and major technological risks action plan are competent.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In particular the leader of the critical barrier management process and the major technological risks action plan has in-depth knowledge of the production installations, and if possible, managerial experience in operations.</a:t>
            </a:r>
            <a:endParaRPr lang="en-US" sz="1400" dirty="0">
              <a:solidFill>
                <a:srgbClr val="FFC000"/>
              </a:solidFill>
              <a:latin typeface="Arial" panose="020B0604020202020204" pitchFamily="34" charset="0"/>
            </a:endParaRPr>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en-US" dirty="0"/>
              <a:t>Review of requirements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en-US" dirty="0"/>
              <a:t>CR-GR-HSE-403 : Major Technological Risks and Critical Barriers</a:t>
            </a:r>
            <a:endParaRPr lang="fr-FR" dirty="0"/>
          </a:p>
        </p:txBody>
      </p:sp>
    </p:spTree>
    <p:extLst>
      <p:ext uri="{BB962C8B-B14F-4D97-AF65-F5344CB8AC3E}">
        <p14:creationId xmlns:p14="http://schemas.microsoft.com/office/powerpoint/2010/main" val="1642467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11</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47" y="1301814"/>
            <a:ext cx="9720001" cy="1777410"/>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3.6.1: periodic documentation review</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following documents are reviewed whenever the technological risk study is updated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critical barrier register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performance standards associated with the critical equipment ;</a:t>
            </a:r>
          </a:p>
          <a:p>
            <a:pPr marL="742950" marR="54864" lvl="1"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major technological risks action plan.</a:t>
            </a:r>
          </a:p>
        </p:txBody>
      </p:sp>
      <p:sp>
        <p:nvSpPr>
          <p:cNvPr id="9" name="TextBox 11">
            <a:extLst>
              <a:ext uri="{FF2B5EF4-FFF2-40B4-BE49-F238E27FC236}">
                <a16:creationId xmlns:a16="http://schemas.microsoft.com/office/drawing/2014/main" id="{F7BE3396-97C7-4603-93FF-8545695D8199}"/>
              </a:ext>
            </a:extLst>
          </p:cNvPr>
          <p:cNvSpPr txBox="1"/>
          <p:nvPr/>
        </p:nvSpPr>
        <p:spPr>
          <a:xfrm>
            <a:off x="595447" y="3662187"/>
            <a:ext cx="9720001" cy="2485296"/>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3.7.2: Steering Committee</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steering Committee meets at least once a year to review the process for managing the performance of the critical barriers and the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summary of this review is communicated to the management team of the relevant branch. The summary specifies at least the status of the major threats and the non-ALARP major risks (identified in the technological risks studies) as well as the associated action plans.</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Key Performance Indicators (KPIs) established at company level, are monitored by each entity or affiliate. They are complemented by other performance indicators specific to each branch, and where necessary, by performance indicators specific to the entity or affiliate.</a:t>
            </a:r>
          </a:p>
        </p:txBody>
      </p:sp>
      <p:sp>
        <p:nvSpPr>
          <p:cNvPr id="14" name="Title 1">
            <a:extLst>
              <a:ext uri="{FF2B5EF4-FFF2-40B4-BE49-F238E27FC236}">
                <a16:creationId xmlns:a16="http://schemas.microsoft.com/office/drawing/2014/main" id="{41E28865-6371-401E-8881-C85A96FA86AF}"/>
              </a:ext>
            </a:extLst>
          </p:cNvPr>
          <p:cNvSpPr>
            <a:spLocks noGrp="1"/>
          </p:cNvSpPr>
          <p:nvPr>
            <p:ph type="title"/>
          </p:nvPr>
        </p:nvSpPr>
        <p:spPr>
          <a:xfrm>
            <a:off x="469879" y="242844"/>
            <a:ext cx="9720000" cy="476007"/>
          </a:xfrm>
        </p:spPr>
        <p:txBody>
          <a:bodyPr/>
          <a:lstStyle/>
          <a:p>
            <a:r>
              <a:rPr lang="en-US" dirty="0"/>
              <a:t>Review of requirements </a:t>
            </a:r>
          </a:p>
        </p:txBody>
      </p:sp>
      <p:sp>
        <p:nvSpPr>
          <p:cNvPr id="15" name="Footer Placeholder 2">
            <a:extLst>
              <a:ext uri="{FF2B5EF4-FFF2-40B4-BE49-F238E27FC236}">
                <a16:creationId xmlns:a16="http://schemas.microsoft.com/office/drawing/2014/main" id="{94561B2F-B3E6-41D3-B447-0539DA4A7CBC}"/>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Tree>
    <p:extLst>
      <p:ext uri="{BB962C8B-B14F-4D97-AF65-F5344CB8AC3E}">
        <p14:creationId xmlns:p14="http://schemas.microsoft.com/office/powerpoint/2010/main" val="97880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dirty="0"/>
              <a:t>CR-GR-HSE-403</a:t>
            </a:r>
          </a:p>
        </p:txBody>
      </p:sp>
      <p:sp>
        <p:nvSpPr>
          <p:cNvPr id="13" name="Footer Placeholder 2">
            <a:extLst>
              <a:ext uri="{FF2B5EF4-FFF2-40B4-BE49-F238E27FC236}">
                <a16:creationId xmlns:a16="http://schemas.microsoft.com/office/drawing/2014/main" id="{7EC6BA11-6D44-4555-9672-A5CEAED3490E}"/>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20" name="Slide Number Placeholder 3">
            <a:extLst>
              <a:ext uri="{FF2B5EF4-FFF2-40B4-BE49-F238E27FC236}">
                <a16:creationId xmlns:a16="http://schemas.microsoft.com/office/drawing/2014/main" id="{DE8D9ED4-781E-4F54-B979-FBC57B9EEC28}"/>
              </a:ext>
            </a:extLst>
          </p:cNvPr>
          <p:cNvSpPr>
            <a:spLocks noGrp="1"/>
          </p:cNvSpPr>
          <p:nvPr>
            <p:ph type="sldNum" sz="quarter" idx="12"/>
          </p:nvPr>
        </p:nvSpPr>
        <p:spPr>
          <a:xfrm>
            <a:off x="219008" y="6449983"/>
            <a:ext cx="576000" cy="252000"/>
          </a:xfrm>
        </p:spPr>
        <p:txBody>
          <a:bodyPr/>
          <a:lstStyle/>
          <a:p>
            <a:fld id="{975A587B-5814-4D9B-9598-FE9CB954CB01}" type="slidenum">
              <a:rPr lang="fr-FR" smtClean="0"/>
              <a:pPr/>
              <a:t>2</a:t>
            </a:fld>
            <a:endParaRPr lang="fr-FR" dirty="0"/>
          </a:p>
        </p:txBody>
      </p:sp>
      <p:sp>
        <p:nvSpPr>
          <p:cNvPr id="3" name="Rectangle : coins arrondis 2">
            <a:extLst>
              <a:ext uri="{FF2B5EF4-FFF2-40B4-BE49-F238E27FC236}">
                <a16:creationId xmlns:a16="http://schemas.microsoft.com/office/drawing/2014/main" id="{0DAEB218-E615-4220-9558-11E996194051}"/>
              </a:ext>
            </a:extLst>
          </p:cNvPr>
          <p:cNvSpPr/>
          <p:nvPr/>
        </p:nvSpPr>
        <p:spPr>
          <a:xfrm>
            <a:off x="1154883" y="3544016"/>
            <a:ext cx="9882231" cy="2697393"/>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8CED340-23CA-478D-91D7-E75474B5E601}"/>
              </a:ext>
            </a:extLst>
          </p:cNvPr>
          <p:cNvSpPr txBox="1"/>
          <p:nvPr/>
        </p:nvSpPr>
        <p:spPr>
          <a:xfrm>
            <a:off x="1419137" y="1250844"/>
            <a:ext cx="8951053" cy="1246495"/>
          </a:xfrm>
          <a:prstGeom prst="rect">
            <a:avLst/>
          </a:prstGeom>
          <a:noFill/>
        </p:spPr>
        <p:txBody>
          <a:bodyPr wrap="square" rtlCol="0">
            <a:spAutoFit/>
          </a:bodyPr>
          <a:lstStyle/>
          <a:p>
            <a:pPr>
              <a:spcAft>
                <a:spcPts val="1200"/>
              </a:spcAft>
            </a:pPr>
            <a:r>
              <a:rPr lang="en-US" sz="1800" b="1" noProof="0" dirty="0">
                <a:solidFill>
                  <a:srgbClr val="FF9900"/>
                </a:solidFill>
                <a:latin typeface="Arial" panose="020B0604020202020204" pitchFamily="34" charset="0"/>
                <a:cs typeface="Arial" panose="020B0604020202020204" pitchFamily="34" charset="0"/>
              </a:rPr>
              <a:t>Purpose    </a:t>
            </a:r>
          </a:p>
          <a:p>
            <a:pPr marL="285750" indent="-285750">
              <a:buFont typeface="Courier New" panose="02070309020205020404" pitchFamily="49" charset="0"/>
              <a:buChar char="o"/>
            </a:pPr>
            <a:r>
              <a:rPr lang="en-US" sz="1400" kern="1200" noProof="0" dirty="0">
                <a:solidFill>
                  <a:srgbClr val="0070C0"/>
                </a:solidFill>
                <a:latin typeface="Arial" panose="020B0604020202020204" pitchFamily="34" charset="0"/>
                <a:ea typeface="+mn-ea"/>
                <a:cs typeface="Arial" panose="020B0604020202020204" pitchFamily="34" charset="0"/>
              </a:rPr>
              <a:t>This rule defines HSE requirements for the management of major technological risks and safety and environment critical barriers.</a:t>
            </a:r>
          </a:p>
          <a:p>
            <a:pPr marL="285750" indent="-285750">
              <a:spcBef>
                <a:spcPts val="600"/>
              </a:spcBef>
              <a:buFont typeface="Courier New" panose="02070309020205020404" pitchFamily="49" charset="0"/>
              <a:buChar char="o"/>
            </a:pPr>
            <a:r>
              <a:rPr lang="en-US" sz="1400" noProof="0" dirty="0">
                <a:solidFill>
                  <a:srgbClr val="0070C0"/>
                </a:solidFill>
              </a:rPr>
              <a:t>This rule was approved by the HSE Committee on September 23, 2022</a:t>
            </a:r>
            <a:endParaRPr lang="fr-FR" dirty="0">
              <a:solidFill>
                <a:srgbClr val="0070C0"/>
              </a:solidFill>
            </a:endParaRPr>
          </a:p>
        </p:txBody>
      </p:sp>
      <p:sp>
        <p:nvSpPr>
          <p:cNvPr id="9" name="Rectangle : coins arrondis 8">
            <a:extLst>
              <a:ext uri="{FF2B5EF4-FFF2-40B4-BE49-F238E27FC236}">
                <a16:creationId xmlns:a16="http://schemas.microsoft.com/office/drawing/2014/main" id="{5FD3399C-0C05-4D17-993B-F3E6D6E716E2}"/>
              </a:ext>
            </a:extLst>
          </p:cNvPr>
          <p:cNvSpPr/>
          <p:nvPr/>
        </p:nvSpPr>
        <p:spPr>
          <a:xfrm>
            <a:off x="1154882" y="1181237"/>
            <a:ext cx="9882231" cy="1693917"/>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ACCBD4D5-EEE8-42D7-9C17-9AAF99562AED}"/>
              </a:ext>
            </a:extLst>
          </p:cNvPr>
          <p:cNvSpPr txBox="1"/>
          <p:nvPr/>
        </p:nvSpPr>
        <p:spPr>
          <a:xfrm>
            <a:off x="1419137" y="3656122"/>
            <a:ext cx="10027796" cy="2339102"/>
          </a:xfrm>
          <a:prstGeom prst="rect">
            <a:avLst/>
          </a:prstGeom>
          <a:noFill/>
        </p:spPr>
        <p:txBody>
          <a:bodyPr wrap="square" rtlCol="0">
            <a:spAutoFit/>
          </a:bodyPr>
          <a:lstStyle/>
          <a:p>
            <a:r>
              <a:rPr lang="en-US" b="1" noProof="0" dirty="0">
                <a:solidFill>
                  <a:srgbClr val="FF9900"/>
                </a:solidFill>
                <a:latin typeface="Arial" panose="020B0604020202020204" pitchFamily="34" charset="0"/>
                <a:ea typeface="+mn-ea"/>
                <a:cs typeface="Arial" panose="020B0604020202020204" pitchFamily="34" charset="0"/>
              </a:rPr>
              <a:t>Replaces</a:t>
            </a:r>
            <a:br>
              <a:rPr lang="en-US" b="1" noProof="0" dirty="0">
                <a:solidFill>
                  <a:srgbClr val="FF9900"/>
                </a:solidFill>
                <a:latin typeface="Arial" panose="020B0604020202020204" pitchFamily="34" charset="0"/>
                <a:ea typeface="+mn-ea"/>
                <a:cs typeface="Arial" panose="020B0604020202020204" pitchFamily="34" charset="0"/>
              </a:rPr>
            </a:br>
            <a:r>
              <a:rPr lang="en-US" sz="1400" b="1" noProof="0" dirty="0">
                <a:solidFill>
                  <a:srgbClr val="FF9900"/>
                </a:solidFill>
                <a:latin typeface="Arial" panose="020B0604020202020204" pitchFamily="34" charset="0"/>
                <a:ea typeface="+mn-ea"/>
                <a:cs typeface="Arial" panose="020B0604020202020204" pitchFamily="34" charset="0"/>
              </a:rPr>
              <a:t>(partially or totally)</a:t>
            </a:r>
            <a:endParaRPr lang="en-US" sz="1400" kern="1200" noProof="0" dirty="0">
              <a:solidFill>
                <a:schemeClr val="tx1"/>
              </a:solidFill>
              <a:latin typeface="Arial" panose="020B0604020202020204" pitchFamily="34" charset="0"/>
              <a:ea typeface="+mn-ea"/>
              <a:cs typeface="Arial" panose="020B0604020202020204" pitchFamily="34" charset="0"/>
            </a:endParaRPr>
          </a:p>
          <a:p>
            <a:pPr marL="285750" indent="-285750">
              <a:spcBef>
                <a:spcPts val="1200"/>
              </a:spcBef>
              <a:buFont typeface="Courier New" panose="02070309020205020404" pitchFamily="49" charset="0"/>
              <a:buChar char="o"/>
            </a:pPr>
            <a:r>
              <a:rPr lang="en-US" sz="1400" kern="1200" noProof="0" dirty="0">
                <a:solidFill>
                  <a:srgbClr val="0070C0"/>
                </a:solidFill>
                <a:latin typeface="Arial" panose="020B0604020202020204" pitchFamily="34" charset="0"/>
                <a:ea typeface="+mn-ea"/>
                <a:cs typeface="Arial" panose="020B0604020202020204" pitchFamily="34" charset="0"/>
              </a:rPr>
              <a:t>1 Directive                    	 DIR-GR-HSE-018    Technical Integrity Management</a:t>
            </a:r>
          </a:p>
          <a:p>
            <a:pPr marL="285750" indent="-285750">
              <a:spcBef>
                <a:spcPts val="600"/>
              </a:spcBef>
              <a:spcAft>
                <a:spcPts val="600"/>
              </a:spcAft>
              <a:buFont typeface="Courier New" panose="02070309020205020404" pitchFamily="49" charset="0"/>
              <a:buChar char="o"/>
            </a:pPr>
            <a:r>
              <a:rPr lang="en-US" sz="1400" dirty="0">
                <a:solidFill>
                  <a:srgbClr val="0070C0"/>
                </a:solidFill>
                <a:latin typeface="Arial" panose="020B0604020202020204" pitchFamily="34" charset="0"/>
                <a:cs typeface="Arial" panose="020B0604020202020204" pitchFamily="34" charset="0"/>
              </a:rPr>
              <a:t>4 Rules in </a:t>
            </a:r>
            <a:r>
              <a:rPr lang="en-US" sz="1400" kern="1200" noProof="0" dirty="0">
                <a:solidFill>
                  <a:srgbClr val="0070C0"/>
                </a:solidFill>
                <a:latin typeface="Arial" panose="020B0604020202020204" pitchFamily="34" charset="0"/>
                <a:ea typeface="+mn-ea"/>
                <a:cs typeface="Arial" panose="020B0604020202020204" pitchFamily="34" charset="0"/>
              </a:rPr>
              <a:t>Branches 	 CR-EP-HSE-047      Technical Integrity Management</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1400" kern="1200" noProof="0" dirty="0">
                <a:solidFill>
                  <a:srgbClr val="0070C0"/>
                </a:solidFill>
                <a:latin typeface="Arial" panose="020B0604020202020204" pitchFamily="34" charset="0"/>
                <a:ea typeface="+mn-ea"/>
                <a:cs typeface="Arial" panose="020B0604020202020204" pitchFamily="34" charset="0"/>
              </a:rPr>
              <a:t>                                            	 CR-RC-HSE-104      Technical Integrity Management</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1400" kern="1200" noProof="0" dirty="0">
                <a:solidFill>
                  <a:srgbClr val="0070C0"/>
                </a:solidFill>
                <a:latin typeface="Arial" panose="020B0604020202020204" pitchFamily="34" charset="0"/>
                <a:ea typeface="+mn-ea"/>
                <a:cs typeface="Arial" panose="020B0604020202020204" pitchFamily="34" charset="0"/>
              </a:rPr>
              <a:t>                                            	 CR-RC-HSE-145      Critical Measures for Safety and Environment</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1400" kern="1200" noProof="0" dirty="0">
                <a:solidFill>
                  <a:srgbClr val="0070C0"/>
                </a:solidFill>
                <a:latin typeface="Arial" panose="020B0604020202020204" pitchFamily="34" charset="0"/>
                <a:ea typeface="+mn-ea"/>
                <a:cs typeface="Arial" panose="020B0604020202020204" pitchFamily="34" charset="0"/>
              </a:rPr>
              <a:t>                                            	 CR-MS-HSEQ-341   Management of Technical Integrity of Facilities and of </a:t>
            </a:r>
            <a:br>
              <a:rPr lang="en-US" sz="1400" kern="1200" noProof="0" dirty="0">
                <a:solidFill>
                  <a:srgbClr val="0070C0"/>
                </a:solidFill>
                <a:latin typeface="Arial" panose="020B0604020202020204" pitchFamily="34" charset="0"/>
                <a:ea typeface="+mn-ea"/>
                <a:cs typeface="Arial" panose="020B0604020202020204" pitchFamily="34" charset="0"/>
              </a:rPr>
            </a:br>
            <a:r>
              <a:rPr lang="en-US" sz="1400" kern="1200" noProof="0" dirty="0">
                <a:solidFill>
                  <a:srgbClr val="0070C0"/>
                </a:solidFill>
                <a:latin typeface="Arial" panose="020B0604020202020204" pitchFamily="34" charset="0"/>
                <a:ea typeface="+mn-ea"/>
                <a:cs typeface="Arial" panose="020B0604020202020204" pitchFamily="34" charset="0"/>
              </a:rPr>
              <a:t>                                                                                       Downgraded Situations</a:t>
            </a:r>
            <a:endParaRPr lang="fr-FR" dirty="0">
              <a:solidFill>
                <a:srgbClr val="0070C0"/>
              </a:solidFill>
            </a:endParaRPr>
          </a:p>
        </p:txBody>
      </p:sp>
    </p:spTree>
    <p:extLst>
      <p:ext uri="{BB962C8B-B14F-4D97-AF65-F5344CB8AC3E}">
        <p14:creationId xmlns:p14="http://schemas.microsoft.com/office/powerpoint/2010/main" val="85625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FD74C7C-2E48-4FFA-94E1-57503FAC72FA}"/>
              </a:ext>
            </a:extLst>
          </p:cNvPr>
          <p:cNvSpPr/>
          <p:nvPr/>
        </p:nvSpPr>
        <p:spPr>
          <a:xfrm>
            <a:off x="10112721" y="0"/>
            <a:ext cx="2079279" cy="1647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3</a:t>
            </a:fld>
            <a:endParaRPr lang="fr-FR" dirty="0"/>
          </a:p>
        </p:txBody>
      </p:sp>
      <p:sp>
        <p:nvSpPr>
          <p:cNvPr id="11" name="Freeform: Shape 10">
            <a:extLst>
              <a:ext uri="{FF2B5EF4-FFF2-40B4-BE49-F238E27FC236}">
                <a16:creationId xmlns:a16="http://schemas.microsoft.com/office/drawing/2014/main" id="{F8ACB616-50B0-4BEA-8787-2E354C535D88}"/>
              </a:ext>
            </a:extLst>
          </p:cNvPr>
          <p:cNvSpPr/>
          <p:nvPr/>
        </p:nvSpPr>
        <p:spPr>
          <a:xfrm>
            <a:off x="901642" y="1768097"/>
            <a:ext cx="3769941" cy="462923"/>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8"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Management of Critical </a:t>
            </a:r>
            <a:r>
              <a:rPr lang="en-US" sz="1600" kern="1200" dirty="0">
                <a:solidFill>
                  <a:schemeClr val="tx1"/>
                </a:solidFill>
              </a:rPr>
              <a:t>Barriers</a:t>
            </a:r>
          </a:p>
        </p:txBody>
      </p:sp>
      <p:sp>
        <p:nvSpPr>
          <p:cNvPr id="13" name="Freeform: Shape 12">
            <a:extLst>
              <a:ext uri="{FF2B5EF4-FFF2-40B4-BE49-F238E27FC236}">
                <a16:creationId xmlns:a16="http://schemas.microsoft.com/office/drawing/2014/main" id="{60FF96A5-C7AF-4D57-89F9-2B4C2EEE625D}"/>
              </a:ext>
            </a:extLst>
          </p:cNvPr>
          <p:cNvSpPr/>
          <p:nvPr/>
        </p:nvSpPr>
        <p:spPr>
          <a:xfrm>
            <a:off x="901642" y="2844791"/>
            <a:ext cx="3769941"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Major </a:t>
            </a:r>
            <a:r>
              <a:rPr lang="en-US" sz="1600" kern="1200" dirty="0">
                <a:solidFill>
                  <a:schemeClr val="tx1"/>
                </a:solidFill>
              </a:rPr>
              <a:t>Threats</a:t>
            </a:r>
            <a:r>
              <a:rPr lang="fr-FR" sz="1600" kern="1200" dirty="0">
                <a:solidFill>
                  <a:schemeClr val="tx1"/>
                </a:solidFill>
              </a:rPr>
              <a:t> Identification</a:t>
            </a:r>
          </a:p>
        </p:txBody>
      </p:sp>
      <p:sp>
        <p:nvSpPr>
          <p:cNvPr id="15" name="Freeform: Shape 14">
            <a:extLst>
              <a:ext uri="{FF2B5EF4-FFF2-40B4-BE49-F238E27FC236}">
                <a16:creationId xmlns:a16="http://schemas.microsoft.com/office/drawing/2014/main" id="{19A43227-F239-4465-A467-E455B899802E}"/>
              </a:ext>
            </a:extLst>
          </p:cNvPr>
          <p:cNvSpPr/>
          <p:nvPr/>
        </p:nvSpPr>
        <p:spPr>
          <a:xfrm>
            <a:off x="901584" y="3551104"/>
            <a:ext cx="3769941"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Major Risks Action Plan</a:t>
            </a:r>
          </a:p>
        </p:txBody>
      </p:sp>
      <p:sp>
        <p:nvSpPr>
          <p:cNvPr id="17" name="Freeform: Shape 16">
            <a:extLst>
              <a:ext uri="{FF2B5EF4-FFF2-40B4-BE49-F238E27FC236}">
                <a16:creationId xmlns:a16="http://schemas.microsoft.com/office/drawing/2014/main" id="{0144A4CD-0F1C-4DAA-B657-B68E6EFE28BC}"/>
              </a:ext>
            </a:extLst>
          </p:cNvPr>
          <p:cNvSpPr/>
          <p:nvPr/>
        </p:nvSpPr>
        <p:spPr>
          <a:xfrm>
            <a:off x="901642" y="431565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Organisation</a:t>
            </a:r>
          </a:p>
        </p:txBody>
      </p:sp>
      <p:sp>
        <p:nvSpPr>
          <p:cNvPr id="19" name="Freeform: Shape 18">
            <a:extLst>
              <a:ext uri="{FF2B5EF4-FFF2-40B4-BE49-F238E27FC236}">
                <a16:creationId xmlns:a16="http://schemas.microsoft.com/office/drawing/2014/main" id="{63231612-EC8E-49C2-8014-5A1461A92997}"/>
              </a:ext>
            </a:extLst>
          </p:cNvPr>
          <p:cNvSpPr/>
          <p:nvPr/>
        </p:nvSpPr>
        <p:spPr>
          <a:xfrm>
            <a:off x="901642" y="5172376"/>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Documentation </a:t>
            </a:r>
            <a:r>
              <a:rPr lang="en-US" sz="1600" dirty="0">
                <a:solidFill>
                  <a:schemeClr val="tx1"/>
                </a:solidFill>
              </a:rPr>
              <a:t>review</a:t>
            </a:r>
            <a:endParaRPr lang="en-US" sz="1600" kern="1200" dirty="0">
              <a:solidFill>
                <a:schemeClr val="tx1"/>
              </a:solidFill>
            </a:endParaRPr>
          </a:p>
        </p:txBody>
      </p:sp>
      <p:sp>
        <p:nvSpPr>
          <p:cNvPr id="21" name="Freeform: Shape 20">
            <a:extLst>
              <a:ext uri="{FF2B5EF4-FFF2-40B4-BE49-F238E27FC236}">
                <a16:creationId xmlns:a16="http://schemas.microsoft.com/office/drawing/2014/main" id="{05D2964C-81D4-4DA4-BF82-819B5FD7CD48}"/>
              </a:ext>
            </a:extLst>
          </p:cNvPr>
          <p:cNvSpPr/>
          <p:nvPr/>
        </p:nvSpPr>
        <p:spPr>
          <a:xfrm>
            <a:off x="901642" y="584202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9" rIns="34028" bIns="34028"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Performance </a:t>
            </a:r>
            <a:r>
              <a:rPr lang="en-US" sz="1600" kern="1200" dirty="0">
                <a:solidFill>
                  <a:schemeClr val="tx1"/>
                </a:solidFill>
              </a:rPr>
              <a:t>review</a:t>
            </a:r>
          </a:p>
        </p:txBody>
      </p:sp>
      <p:sp>
        <p:nvSpPr>
          <p:cNvPr id="10" name="Freeform: Shape 9">
            <a:extLst>
              <a:ext uri="{FF2B5EF4-FFF2-40B4-BE49-F238E27FC236}">
                <a16:creationId xmlns:a16="http://schemas.microsoft.com/office/drawing/2014/main" id="{F88F2786-A7DD-4ABE-89A2-B8D3C27EAE35}"/>
              </a:ext>
            </a:extLst>
          </p:cNvPr>
          <p:cNvSpPr/>
          <p:nvPr/>
        </p:nvSpPr>
        <p:spPr>
          <a:xfrm>
            <a:off x="480933" y="1676874"/>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accent1">
              <a:shade val="80000"/>
              <a:hueOff val="110646"/>
              <a:satOff val="-3993"/>
              <a:lumOff val="5799"/>
              <a:alphaOff val="0"/>
            </a:schemeClr>
          </a:fillRef>
          <a:effectRef idx="2">
            <a:schemeClr val="accent1">
              <a:shade val="80000"/>
              <a:hueOff val="110646"/>
              <a:satOff val="-3993"/>
              <a:lumOff val="5799"/>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2</a:t>
            </a:r>
          </a:p>
        </p:txBody>
      </p:sp>
      <p:sp>
        <p:nvSpPr>
          <p:cNvPr id="12" name="Freeform: Shape 11">
            <a:extLst>
              <a:ext uri="{FF2B5EF4-FFF2-40B4-BE49-F238E27FC236}">
                <a16:creationId xmlns:a16="http://schemas.microsoft.com/office/drawing/2014/main" id="{DC71081D-581F-43A4-981B-7B777C2619C0}"/>
              </a:ext>
            </a:extLst>
          </p:cNvPr>
          <p:cNvSpPr/>
          <p:nvPr/>
        </p:nvSpPr>
        <p:spPr>
          <a:xfrm>
            <a:off x="480933" y="278840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accent1">
              <a:shade val="80000"/>
              <a:hueOff val="221293"/>
              <a:satOff val="-7987"/>
              <a:lumOff val="11598"/>
              <a:alphaOff val="0"/>
            </a:schemeClr>
          </a:fillRef>
          <a:effectRef idx="2">
            <a:schemeClr val="accent1">
              <a:shade val="80000"/>
              <a:hueOff val="221293"/>
              <a:satOff val="-7987"/>
              <a:lumOff val="11598"/>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3</a:t>
            </a:r>
          </a:p>
        </p:txBody>
      </p:sp>
      <p:sp>
        <p:nvSpPr>
          <p:cNvPr id="14" name="Freeform: Shape 13">
            <a:extLst>
              <a:ext uri="{FF2B5EF4-FFF2-40B4-BE49-F238E27FC236}">
                <a16:creationId xmlns:a16="http://schemas.microsoft.com/office/drawing/2014/main" id="{29E4E35D-8065-4DDB-B80C-3244E25A00BC}"/>
              </a:ext>
            </a:extLst>
          </p:cNvPr>
          <p:cNvSpPr/>
          <p:nvPr/>
        </p:nvSpPr>
        <p:spPr>
          <a:xfrm>
            <a:off x="480933" y="3502288"/>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accent1">
              <a:shade val="80000"/>
              <a:hueOff val="331939"/>
              <a:satOff val="-11980"/>
              <a:lumOff val="17397"/>
              <a:alphaOff val="0"/>
            </a:schemeClr>
          </a:fillRef>
          <a:effectRef idx="2">
            <a:schemeClr val="accent1">
              <a:shade val="80000"/>
              <a:hueOff val="331939"/>
              <a:satOff val="-11980"/>
              <a:lumOff val="17397"/>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4</a:t>
            </a:r>
          </a:p>
        </p:txBody>
      </p:sp>
      <p:sp>
        <p:nvSpPr>
          <p:cNvPr id="16" name="Freeform: Shape 15">
            <a:extLst>
              <a:ext uri="{FF2B5EF4-FFF2-40B4-BE49-F238E27FC236}">
                <a16:creationId xmlns:a16="http://schemas.microsoft.com/office/drawing/2014/main" id="{A400F36C-8316-41B4-93E0-BD53CA5CAD36}"/>
              </a:ext>
            </a:extLst>
          </p:cNvPr>
          <p:cNvSpPr/>
          <p:nvPr/>
        </p:nvSpPr>
        <p:spPr>
          <a:xfrm>
            <a:off x="480933" y="4224430"/>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accent1">
              <a:shade val="80000"/>
              <a:hueOff val="442585"/>
              <a:satOff val="-15973"/>
              <a:lumOff val="23196"/>
              <a:alphaOff val="0"/>
            </a:schemeClr>
          </a:fillRef>
          <a:effectRef idx="2">
            <a:schemeClr val="accent1">
              <a:shade val="80000"/>
              <a:hueOff val="442585"/>
              <a:satOff val="-15973"/>
              <a:lumOff val="23196"/>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5</a:t>
            </a:r>
          </a:p>
        </p:txBody>
      </p:sp>
      <p:sp>
        <p:nvSpPr>
          <p:cNvPr id="18" name="Freeform: Shape 17">
            <a:extLst>
              <a:ext uri="{FF2B5EF4-FFF2-40B4-BE49-F238E27FC236}">
                <a16:creationId xmlns:a16="http://schemas.microsoft.com/office/drawing/2014/main" id="{7C4973B5-840A-4106-AFCC-B82AD1CDB566}"/>
              </a:ext>
            </a:extLst>
          </p:cNvPr>
          <p:cNvSpPr/>
          <p:nvPr/>
        </p:nvSpPr>
        <p:spPr>
          <a:xfrm>
            <a:off x="480933" y="508115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accent1">
              <a:shade val="80000"/>
              <a:hueOff val="553232"/>
              <a:satOff val="-19967"/>
              <a:lumOff val="28995"/>
              <a:alphaOff val="0"/>
            </a:schemeClr>
          </a:fillRef>
          <a:effectRef idx="2">
            <a:schemeClr val="accent1">
              <a:shade val="80000"/>
              <a:hueOff val="553232"/>
              <a:satOff val="-19967"/>
              <a:lumOff val="28995"/>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6</a:t>
            </a:r>
          </a:p>
        </p:txBody>
      </p:sp>
      <p:sp>
        <p:nvSpPr>
          <p:cNvPr id="20" name="Freeform: Shape 19">
            <a:extLst>
              <a:ext uri="{FF2B5EF4-FFF2-40B4-BE49-F238E27FC236}">
                <a16:creationId xmlns:a16="http://schemas.microsoft.com/office/drawing/2014/main" id="{220A1205-7F30-4CF5-AEAC-38D2BCD3753A}"/>
              </a:ext>
            </a:extLst>
          </p:cNvPr>
          <p:cNvSpPr/>
          <p:nvPr/>
        </p:nvSpPr>
        <p:spPr>
          <a:xfrm>
            <a:off x="480933" y="577769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accent1">
              <a:shade val="80000"/>
              <a:hueOff val="663878"/>
              <a:satOff val="-23960"/>
              <a:lumOff val="34794"/>
              <a:alphaOff val="0"/>
            </a:schemeClr>
          </a:fillRef>
          <a:effectRef idx="2">
            <a:schemeClr val="accent1">
              <a:shade val="80000"/>
              <a:hueOff val="663878"/>
              <a:satOff val="-23960"/>
              <a:lumOff val="34794"/>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7</a:t>
            </a:r>
          </a:p>
        </p:txBody>
      </p:sp>
      <p:graphicFrame>
        <p:nvGraphicFramePr>
          <p:cNvPr id="6" name="Tableau 7">
            <a:extLst>
              <a:ext uri="{FF2B5EF4-FFF2-40B4-BE49-F238E27FC236}">
                <a16:creationId xmlns:a16="http://schemas.microsoft.com/office/drawing/2014/main" id="{32049B09-36F5-424F-B3CE-5D89F575517A}"/>
              </a:ext>
            </a:extLst>
          </p:cNvPr>
          <p:cNvGraphicFramePr>
            <a:graphicFrameLocks noGrp="1"/>
          </p:cNvGraphicFramePr>
          <p:nvPr>
            <p:extLst>
              <p:ext uri="{D42A27DB-BD31-4B8C-83A1-F6EECF244321}">
                <p14:modId xmlns:p14="http://schemas.microsoft.com/office/powerpoint/2010/main" val="2097302002"/>
              </p:ext>
            </p:extLst>
          </p:nvPr>
        </p:nvGraphicFramePr>
        <p:xfrm>
          <a:off x="5074194" y="186229"/>
          <a:ext cx="6985022" cy="6266858"/>
        </p:xfrm>
        <a:graphic>
          <a:graphicData uri="http://schemas.openxmlformats.org/drawingml/2006/table">
            <a:tbl>
              <a:tblPr firstRow="1" bandRow="1">
                <a:tableStyleId>{5C22544A-7EE6-4342-B048-85BDC9FD1C3A}</a:tableStyleId>
              </a:tblPr>
              <a:tblGrid>
                <a:gridCol w="6985022">
                  <a:extLst>
                    <a:ext uri="{9D8B030D-6E8A-4147-A177-3AD203B41FA5}">
                      <a16:colId xmlns:a16="http://schemas.microsoft.com/office/drawing/2014/main" val="3493479639"/>
                    </a:ext>
                  </a:extLst>
                </a:gridCol>
              </a:tblGrid>
              <a:tr h="401603">
                <a:tc>
                  <a:txBody>
                    <a:bodyPr/>
                    <a:lstStyle/>
                    <a:p>
                      <a:pPr algn="ctr"/>
                      <a:endParaRPr lang="fr-FR" sz="1600" dirty="0">
                        <a:solidFill>
                          <a:srgbClr val="0070C0"/>
                        </a:solidFill>
                      </a:endParaRPr>
                    </a:p>
                  </a:txBody>
                  <a:tcPr>
                    <a:noFill/>
                  </a:tcPr>
                </a:tc>
                <a:extLst>
                  <a:ext uri="{0D108BD9-81ED-4DB2-BD59-A6C34878D82A}">
                    <a16:rowId xmlns:a16="http://schemas.microsoft.com/office/drawing/2014/main" val="243950324"/>
                  </a:ext>
                </a:extLst>
              </a:tr>
              <a:tr h="723222">
                <a:tc>
                  <a:txBody>
                    <a:bodyPr/>
                    <a:lstStyle/>
                    <a:p>
                      <a:pPr marL="0" indent="0" algn="l">
                        <a:buFontTx/>
                        <a:buNone/>
                      </a:pPr>
                      <a:r>
                        <a:rPr lang="en-US" sz="1200" b="0" kern="1200" noProof="0" dirty="0">
                          <a:solidFill>
                            <a:schemeClr val="tx1"/>
                          </a:solidFill>
                          <a:latin typeface="+mn-lt"/>
                          <a:ea typeface="+mn-ea"/>
                          <a:cs typeface="+mn-cs"/>
                        </a:rPr>
                        <a:t>1. Major Technological Risks</a:t>
                      </a:r>
                    </a:p>
                  </a:txBody>
                  <a:tcPr anchor="ctr"/>
                </a:tc>
                <a:extLst>
                  <a:ext uri="{0D108BD9-81ED-4DB2-BD59-A6C34878D82A}">
                    <a16:rowId xmlns:a16="http://schemas.microsoft.com/office/drawing/2014/main" val="1125699757"/>
                  </a:ext>
                </a:extLst>
              </a:tr>
              <a:tr h="1404751">
                <a:tc>
                  <a:txBody>
                    <a:bodyPr/>
                    <a:lstStyle/>
                    <a:p>
                      <a:pPr marL="0" indent="0" algn="l">
                        <a:spcAft>
                          <a:spcPts val="300"/>
                        </a:spcAft>
                        <a:buFontTx/>
                        <a:buNone/>
                      </a:pPr>
                      <a:r>
                        <a:rPr lang="en-US" sz="1200" b="0" kern="1200" noProof="0" dirty="0">
                          <a:solidFill>
                            <a:schemeClr val="tx1"/>
                          </a:solidFill>
                          <a:latin typeface="+mn-lt"/>
                          <a:ea typeface="+mn-ea"/>
                          <a:cs typeface="+mn-cs"/>
                        </a:rPr>
                        <a:t>2. Identification of Critical Barriers and their components</a:t>
                      </a:r>
                    </a:p>
                    <a:p>
                      <a:pPr marL="0" indent="0" algn="l">
                        <a:spcAft>
                          <a:spcPts val="300"/>
                        </a:spcAft>
                        <a:buFontTx/>
                        <a:buNone/>
                      </a:pPr>
                      <a:r>
                        <a:rPr lang="en-US" sz="1200" b="0" kern="1200" noProof="0" dirty="0">
                          <a:solidFill>
                            <a:schemeClr val="tx1"/>
                          </a:solidFill>
                          <a:latin typeface="+mn-lt"/>
                          <a:ea typeface="+mn-ea"/>
                          <a:cs typeface="+mn-cs"/>
                        </a:rPr>
                        <a:t>3. Performance Standard</a:t>
                      </a: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4. Test, Inspection and Preventive Maintenance Program</a:t>
                      </a: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5. Backlog management when executing the </a:t>
                      </a:r>
                      <a:r>
                        <a:rPr lang="en-US" sz="1200" dirty="0"/>
                        <a:t>Test, Inspection and Preventive Maintenance Program</a:t>
                      </a:r>
                      <a:endParaRPr lang="en-US" sz="1200" b="0" kern="1200" noProof="0" dirty="0">
                        <a:solidFill>
                          <a:schemeClr val="tx1"/>
                        </a:solidFill>
                        <a:latin typeface="+mn-lt"/>
                        <a:ea typeface="+mn-ea"/>
                        <a:cs typeface="+mn-cs"/>
                      </a:endParaRP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6. Ma</a:t>
                      </a:r>
                      <a:r>
                        <a:rPr lang="en-US" sz="1200" dirty="0" err="1"/>
                        <a:t>naging</a:t>
                      </a:r>
                      <a:r>
                        <a:rPr lang="en-US" sz="1200" dirty="0"/>
                        <a:t> Deviations from Performance Standards and the Unavailability of Critical Equipment</a:t>
                      </a:r>
                      <a:endParaRPr lang="en-US" sz="1200" b="0" kern="1200" noProof="0" dirty="0">
                        <a:solidFill>
                          <a:schemeClr val="tx1"/>
                        </a:solidFill>
                        <a:latin typeface="+mn-lt"/>
                        <a:ea typeface="+mn-ea"/>
                        <a:cs typeface="+mn-cs"/>
                      </a:endParaRP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7. </a:t>
                      </a:r>
                      <a:r>
                        <a:rPr lang="en-US" sz="1200" dirty="0"/>
                        <a:t>Audit of the Test, Inspection and Preventive Maintenance Program </a:t>
                      </a:r>
                    </a:p>
                    <a:p>
                      <a:pPr marL="0" indent="0" algn="l" defTabSz="914400" rtl="0" eaLnBrk="1" latinLnBrk="0" hangingPunct="1">
                        <a:spcAft>
                          <a:spcPts val="300"/>
                        </a:spcAft>
                        <a:buFontTx/>
                        <a:buNone/>
                      </a:pPr>
                      <a:r>
                        <a:rPr lang="en-US" sz="1200" b="0" kern="1200" noProof="0" dirty="0">
                          <a:solidFill>
                            <a:schemeClr val="tx1"/>
                          </a:solidFill>
                          <a:latin typeface="+mn-lt"/>
                          <a:ea typeface="+mn-ea"/>
                          <a:cs typeface="+mn-cs"/>
                        </a:rPr>
                        <a:t>8. </a:t>
                      </a:r>
                      <a:r>
                        <a:rPr lang="en-US" sz="1200" dirty="0"/>
                        <a:t>Critical Human Component of a Critical Barrier</a:t>
                      </a:r>
                      <a:endParaRPr lang="en-US" sz="1200" b="0" kern="1200" noProof="0" dirty="0">
                        <a:solidFill>
                          <a:schemeClr val="tx1"/>
                        </a:solidFill>
                        <a:latin typeface="+mn-lt"/>
                        <a:ea typeface="+mn-ea"/>
                        <a:cs typeface="+mn-cs"/>
                      </a:endParaRPr>
                    </a:p>
                  </a:txBody>
                  <a:tcPr anchor="ctr"/>
                </a:tc>
                <a:extLst>
                  <a:ext uri="{0D108BD9-81ED-4DB2-BD59-A6C34878D82A}">
                    <a16:rowId xmlns:a16="http://schemas.microsoft.com/office/drawing/2014/main" val="196620392"/>
                  </a:ext>
                </a:extLst>
              </a:tr>
              <a:tr h="576639">
                <a:tc>
                  <a:txBody>
                    <a:bodyPr/>
                    <a:lstStyle/>
                    <a:p>
                      <a:pPr marL="0" indent="0" algn="l" defTabSz="914400" rtl="0" eaLnBrk="1" latinLnBrk="0" hangingPunct="1">
                        <a:buFontTx/>
                        <a:buNone/>
                      </a:pPr>
                      <a:r>
                        <a:rPr lang="en-US" sz="1200" b="0" kern="1200" noProof="0" dirty="0">
                          <a:solidFill>
                            <a:schemeClr val="tx1"/>
                          </a:solidFill>
                          <a:latin typeface="+mn-lt"/>
                          <a:ea typeface="+mn-ea"/>
                          <a:cs typeface="+mn-cs"/>
                        </a:rPr>
                        <a:t>9. Identifying and Assessing Major Threats</a:t>
                      </a:r>
                    </a:p>
                  </a:txBody>
                  <a:tcPr anchor="ctr"/>
                </a:tc>
                <a:extLst>
                  <a:ext uri="{0D108BD9-81ED-4DB2-BD59-A6C34878D82A}">
                    <a16:rowId xmlns:a16="http://schemas.microsoft.com/office/drawing/2014/main" val="1986956747"/>
                  </a:ext>
                </a:extLst>
              </a:tr>
              <a:tr h="602699">
                <a:tc>
                  <a:txBody>
                    <a:bodyPr/>
                    <a:lstStyle/>
                    <a:p>
                      <a:pPr marL="0" indent="0" algn="l" defTabSz="914400" rtl="0" eaLnBrk="1" latinLnBrk="0" hangingPunct="1">
                        <a:buFontTx/>
                        <a:buNone/>
                      </a:pPr>
                      <a:r>
                        <a:rPr lang="en-US" sz="1200" b="0" kern="1200" noProof="0">
                          <a:solidFill>
                            <a:schemeClr val="tx1"/>
                          </a:solidFill>
                          <a:latin typeface="+mn-lt"/>
                          <a:ea typeface="+mn-ea"/>
                          <a:cs typeface="+mn-cs"/>
                        </a:rPr>
                        <a:t>10. Major Technological Risks Action Plan</a:t>
                      </a:r>
                    </a:p>
                  </a:txBody>
                  <a:tcPr anchor="ctr"/>
                </a:tc>
                <a:extLst>
                  <a:ext uri="{0D108BD9-81ED-4DB2-BD59-A6C34878D82A}">
                    <a16:rowId xmlns:a16="http://schemas.microsoft.com/office/drawing/2014/main" val="2419703643"/>
                  </a:ext>
                </a:extLst>
              </a:tr>
              <a:tr h="1109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tx1"/>
                          </a:solidFill>
                          <a:latin typeface="+mn-lt"/>
                          <a:ea typeface="+mn-ea"/>
                          <a:cs typeface="+mn-cs"/>
                        </a:rPr>
                        <a:t>11. Process Safety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noProof="0" dirty="0">
                          <a:solidFill>
                            <a:schemeClr val="tx1"/>
                          </a:solidFill>
                          <a:latin typeface="+mn-lt"/>
                          <a:ea typeface="+mn-ea"/>
                          <a:cs typeface="+mn-cs"/>
                        </a:rPr>
                        <a:t>12. </a:t>
                      </a:r>
                      <a:r>
                        <a:rPr lang="en-US" sz="1200" dirty="0"/>
                        <a:t>Process for Managing Critical Barriers and the Major Technological Risks Action Plan</a:t>
                      </a:r>
                      <a:endParaRPr lang="en-US" sz="1200" b="0" kern="1200" noProof="0" dirty="0">
                        <a:solidFill>
                          <a:schemeClr val="tx1"/>
                        </a:solidFill>
                        <a:latin typeface="+mn-lt"/>
                        <a:ea typeface="+mn-ea"/>
                        <a:cs typeface="+mn-cs"/>
                      </a:endParaRPr>
                    </a:p>
                    <a:p>
                      <a:pPr marL="0" indent="0" algn="l" defTabSz="914400" rtl="0" eaLnBrk="1" latinLnBrk="0" hangingPunct="1">
                        <a:buFontTx/>
                        <a:buNone/>
                      </a:pPr>
                      <a:r>
                        <a:rPr lang="en-US" sz="1200" b="0" kern="1200" noProof="0" dirty="0">
                          <a:solidFill>
                            <a:schemeClr val="tx1"/>
                          </a:solidFill>
                          <a:latin typeface="+mn-lt"/>
                          <a:ea typeface="+mn-ea"/>
                          <a:cs typeface="+mn-cs"/>
                        </a:rPr>
                        <a:t>13. </a:t>
                      </a:r>
                      <a:r>
                        <a:rPr lang="en-GB" sz="1200" dirty="0"/>
                        <a:t>Guardian of Critical Equipment</a:t>
                      </a:r>
                      <a:endParaRPr lang="en-US" sz="1200" b="0" kern="1200" noProof="0" dirty="0">
                        <a:solidFill>
                          <a:schemeClr val="tx1"/>
                        </a:solidFill>
                        <a:latin typeface="+mn-lt"/>
                        <a:ea typeface="+mn-ea"/>
                        <a:cs typeface="+mn-cs"/>
                      </a:endParaRPr>
                    </a:p>
                    <a:p>
                      <a:pPr marL="0" indent="0" algn="l" defTabSz="914400" rtl="0" eaLnBrk="1" latinLnBrk="0" hangingPunct="1">
                        <a:buFontTx/>
                        <a:buNone/>
                      </a:pPr>
                      <a:r>
                        <a:rPr lang="en-US" sz="1200" b="0" kern="1200" noProof="0" dirty="0">
                          <a:solidFill>
                            <a:schemeClr val="tx1"/>
                          </a:solidFill>
                          <a:latin typeface="+mn-lt"/>
                          <a:ea typeface="+mn-ea"/>
                          <a:cs typeface="+mn-cs"/>
                        </a:rPr>
                        <a:t>14. </a:t>
                      </a:r>
                      <a:r>
                        <a:rPr lang="en-GB" sz="1200" dirty="0"/>
                        <a:t>Competencies and Training</a:t>
                      </a:r>
                      <a:endParaRPr lang="en-US" sz="1200" b="0" kern="1200" noProof="0" dirty="0">
                        <a:solidFill>
                          <a:schemeClr val="tx1"/>
                        </a:solidFill>
                        <a:latin typeface="+mn-lt"/>
                        <a:ea typeface="+mn-ea"/>
                        <a:cs typeface="+mn-cs"/>
                      </a:endParaRPr>
                    </a:p>
                  </a:txBody>
                  <a:tcPr anchor="ctr"/>
                </a:tc>
                <a:extLst>
                  <a:ext uri="{0D108BD9-81ED-4DB2-BD59-A6C34878D82A}">
                    <a16:rowId xmlns:a16="http://schemas.microsoft.com/office/drawing/2014/main" val="3001713170"/>
                  </a:ext>
                </a:extLst>
              </a:tr>
              <a:tr h="609600">
                <a:tc>
                  <a:txBody>
                    <a:bodyPr/>
                    <a:lstStyle/>
                    <a:p>
                      <a:pPr marL="0" indent="0" algn="l" defTabSz="914400" rtl="0" eaLnBrk="1" latinLnBrk="0" hangingPunct="1">
                        <a:buFontTx/>
                        <a:buNone/>
                      </a:pPr>
                      <a:r>
                        <a:rPr lang="en-US" sz="1200" b="0" kern="1200" noProof="0" dirty="0">
                          <a:solidFill>
                            <a:schemeClr val="tx1"/>
                          </a:solidFill>
                          <a:latin typeface="+mn-lt"/>
                          <a:ea typeface="+mn-ea"/>
                          <a:cs typeface="+mn-cs"/>
                        </a:rPr>
                        <a:t>15. Periodic Documentation Review</a:t>
                      </a:r>
                    </a:p>
                  </a:txBody>
                  <a:tcPr anchor="ctr"/>
                </a:tc>
                <a:extLst>
                  <a:ext uri="{0D108BD9-81ED-4DB2-BD59-A6C34878D82A}">
                    <a16:rowId xmlns:a16="http://schemas.microsoft.com/office/drawing/2014/main" val="3151599307"/>
                  </a:ext>
                </a:extLst>
              </a:tr>
              <a:tr h="642914">
                <a:tc>
                  <a:txBody>
                    <a:bodyPr/>
                    <a:lstStyle/>
                    <a:p>
                      <a:pPr marL="0" indent="0" algn="l" defTabSz="914400" rtl="0" eaLnBrk="1" latinLnBrk="0" hangingPunct="1">
                        <a:buFontTx/>
                        <a:buNone/>
                      </a:pPr>
                      <a:r>
                        <a:rPr lang="en-US" sz="1200" b="0" kern="1200" noProof="0" dirty="0">
                          <a:solidFill>
                            <a:schemeClr val="tx1"/>
                          </a:solidFill>
                          <a:latin typeface="+mn-lt"/>
                          <a:ea typeface="+mn-ea"/>
                          <a:cs typeface="+mn-cs"/>
                        </a:rPr>
                        <a:t>16. Steering Committee</a:t>
                      </a:r>
                    </a:p>
                  </a:txBody>
                  <a:tcPr anchor="ctr"/>
                </a:tc>
                <a:extLst>
                  <a:ext uri="{0D108BD9-81ED-4DB2-BD59-A6C34878D82A}">
                    <a16:rowId xmlns:a16="http://schemas.microsoft.com/office/drawing/2014/main" val="1588703603"/>
                  </a:ext>
                </a:extLst>
              </a:tr>
            </a:tbl>
          </a:graphicData>
        </a:graphic>
      </p:graphicFrame>
      <p:sp>
        <p:nvSpPr>
          <p:cNvPr id="9" name="Freeform: Shape 8">
            <a:extLst>
              <a:ext uri="{FF2B5EF4-FFF2-40B4-BE49-F238E27FC236}">
                <a16:creationId xmlns:a16="http://schemas.microsoft.com/office/drawing/2014/main" id="{47E950B3-F29B-49D1-A17A-86D86313BDAC}"/>
              </a:ext>
            </a:extLst>
          </p:cNvPr>
          <p:cNvSpPr/>
          <p:nvPr/>
        </p:nvSpPr>
        <p:spPr>
          <a:xfrm>
            <a:off x="901641" y="800906"/>
            <a:ext cx="3769941" cy="463167"/>
          </a:xfrm>
          <a:custGeom>
            <a:avLst/>
            <a:gdLst>
              <a:gd name="connsiteX0" fmla="*/ 77196 w 463166"/>
              <a:gd name="connsiteY0" fmla="*/ 0 h 5864641"/>
              <a:gd name="connsiteX1" fmla="*/ 385970 w 463166"/>
              <a:gd name="connsiteY1" fmla="*/ 0 h 5864641"/>
              <a:gd name="connsiteX2" fmla="*/ 463166 w 463166"/>
              <a:gd name="connsiteY2" fmla="*/ 77196 h 5864641"/>
              <a:gd name="connsiteX3" fmla="*/ 463166 w 463166"/>
              <a:gd name="connsiteY3" fmla="*/ 5864641 h 5864641"/>
              <a:gd name="connsiteX4" fmla="*/ 463166 w 463166"/>
              <a:gd name="connsiteY4" fmla="*/ 5864641 h 5864641"/>
              <a:gd name="connsiteX5" fmla="*/ 0 w 463166"/>
              <a:gd name="connsiteY5" fmla="*/ 5864641 h 5864641"/>
              <a:gd name="connsiteX6" fmla="*/ 0 w 463166"/>
              <a:gd name="connsiteY6" fmla="*/ 5864641 h 5864641"/>
              <a:gd name="connsiteX7" fmla="*/ 0 w 463166"/>
              <a:gd name="connsiteY7" fmla="*/ 77196 h 5864641"/>
              <a:gd name="connsiteX8" fmla="*/ 77196 w 463166"/>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3166" h="5864641">
                <a:moveTo>
                  <a:pt x="463166" y="977465"/>
                </a:moveTo>
                <a:lnTo>
                  <a:pt x="463166" y="4887176"/>
                </a:lnTo>
                <a:cubicBezTo>
                  <a:pt x="463166" y="5427009"/>
                  <a:pt x="460436" y="5864635"/>
                  <a:pt x="457069" y="5864635"/>
                </a:cubicBezTo>
                <a:lnTo>
                  <a:pt x="0" y="5864635"/>
                </a:lnTo>
                <a:lnTo>
                  <a:pt x="0" y="5864635"/>
                </a:lnTo>
                <a:lnTo>
                  <a:pt x="0" y="6"/>
                </a:lnTo>
                <a:lnTo>
                  <a:pt x="0" y="6"/>
                </a:lnTo>
                <a:lnTo>
                  <a:pt x="457069" y="6"/>
                </a:lnTo>
                <a:cubicBezTo>
                  <a:pt x="460436" y="6"/>
                  <a:pt x="463166" y="437632"/>
                  <a:pt x="463166" y="97746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34040" rIns="34040" bIns="34041"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Major Risks Identification </a:t>
            </a:r>
          </a:p>
        </p:txBody>
      </p:sp>
      <p:sp>
        <p:nvSpPr>
          <p:cNvPr id="8" name="Freeform: Shape 7">
            <a:extLst>
              <a:ext uri="{FF2B5EF4-FFF2-40B4-BE49-F238E27FC236}">
                <a16:creationId xmlns:a16="http://schemas.microsoft.com/office/drawing/2014/main" id="{BD7FA3F5-E57B-4CA0-B2EC-3DCC5D7BA4EC}"/>
              </a:ext>
            </a:extLst>
          </p:cNvPr>
          <p:cNvSpPr/>
          <p:nvPr/>
        </p:nvSpPr>
        <p:spPr>
          <a:xfrm>
            <a:off x="480933" y="713736"/>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accent1">
              <a:shade val="80000"/>
              <a:hueOff val="0"/>
              <a:satOff val="0"/>
              <a:lumOff val="0"/>
              <a:alphaOff val="0"/>
            </a:schemeClr>
          </a:fillRef>
          <a:effectRef idx="2">
            <a:schemeClr val="accent1">
              <a:shade val="80000"/>
              <a:hueOff val="0"/>
              <a:satOff val="0"/>
              <a:lumOff val="0"/>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1</a:t>
            </a:r>
          </a:p>
        </p:txBody>
      </p:sp>
      <p:sp>
        <p:nvSpPr>
          <p:cNvPr id="23" name="Arrow: Right 22">
            <a:extLst>
              <a:ext uri="{FF2B5EF4-FFF2-40B4-BE49-F238E27FC236}">
                <a16:creationId xmlns:a16="http://schemas.microsoft.com/office/drawing/2014/main" id="{24D2965E-626D-4A25-AB53-66F4565C30FC}"/>
              </a:ext>
            </a:extLst>
          </p:cNvPr>
          <p:cNvSpPr/>
          <p:nvPr/>
        </p:nvSpPr>
        <p:spPr>
          <a:xfrm>
            <a:off x="4553885" y="905136"/>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Arrow: Right 23">
            <a:extLst>
              <a:ext uri="{FF2B5EF4-FFF2-40B4-BE49-F238E27FC236}">
                <a16:creationId xmlns:a16="http://schemas.microsoft.com/office/drawing/2014/main" id="{0367F5D9-1481-4C6B-86E9-E97E157BC794}"/>
              </a:ext>
            </a:extLst>
          </p:cNvPr>
          <p:cNvSpPr/>
          <p:nvPr/>
        </p:nvSpPr>
        <p:spPr>
          <a:xfrm>
            <a:off x="4553886" y="185425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Arrow: Right 24">
            <a:extLst>
              <a:ext uri="{FF2B5EF4-FFF2-40B4-BE49-F238E27FC236}">
                <a16:creationId xmlns:a16="http://schemas.microsoft.com/office/drawing/2014/main" id="{AEE8BC14-A85F-48A9-B384-695E017238D2}"/>
              </a:ext>
            </a:extLst>
          </p:cNvPr>
          <p:cNvSpPr/>
          <p:nvPr/>
        </p:nvSpPr>
        <p:spPr>
          <a:xfrm>
            <a:off x="4553886" y="2976661"/>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Arrow: Right 25">
            <a:extLst>
              <a:ext uri="{FF2B5EF4-FFF2-40B4-BE49-F238E27FC236}">
                <a16:creationId xmlns:a16="http://schemas.microsoft.com/office/drawing/2014/main" id="{C82DEF68-96AE-45BD-BFA5-5ABAA2782DDC}"/>
              </a:ext>
            </a:extLst>
          </p:cNvPr>
          <p:cNvSpPr/>
          <p:nvPr/>
        </p:nvSpPr>
        <p:spPr>
          <a:xfrm>
            <a:off x="4553885" y="3666264"/>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Arrow: Right 26">
            <a:extLst>
              <a:ext uri="{FF2B5EF4-FFF2-40B4-BE49-F238E27FC236}">
                <a16:creationId xmlns:a16="http://schemas.microsoft.com/office/drawing/2014/main" id="{5C742E69-5D9A-426F-A932-C9A4AB912EFA}"/>
              </a:ext>
            </a:extLst>
          </p:cNvPr>
          <p:cNvSpPr/>
          <p:nvPr/>
        </p:nvSpPr>
        <p:spPr>
          <a:xfrm>
            <a:off x="4544184" y="440624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Arrow: Right 27">
            <a:extLst>
              <a:ext uri="{FF2B5EF4-FFF2-40B4-BE49-F238E27FC236}">
                <a16:creationId xmlns:a16="http://schemas.microsoft.com/office/drawing/2014/main" id="{FC021731-2EE6-45A8-B79C-5442127C74BD}"/>
              </a:ext>
            </a:extLst>
          </p:cNvPr>
          <p:cNvSpPr/>
          <p:nvPr/>
        </p:nvSpPr>
        <p:spPr>
          <a:xfrm>
            <a:off x="4553885" y="527013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Arrow: Right 28">
            <a:extLst>
              <a:ext uri="{FF2B5EF4-FFF2-40B4-BE49-F238E27FC236}">
                <a16:creationId xmlns:a16="http://schemas.microsoft.com/office/drawing/2014/main" id="{F55EB0C4-AD5E-4608-8275-31C7233A2AE8}"/>
              </a:ext>
            </a:extLst>
          </p:cNvPr>
          <p:cNvSpPr/>
          <p:nvPr/>
        </p:nvSpPr>
        <p:spPr>
          <a:xfrm>
            <a:off x="4544183" y="5938882"/>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fr-FR" dirty="0"/>
              <a:t>Structure : </a:t>
            </a:r>
            <a:r>
              <a:rPr lang="en-US" dirty="0"/>
              <a:t>7 themes, 16 requirements</a:t>
            </a:r>
          </a:p>
        </p:txBody>
      </p:sp>
      <p:sp>
        <p:nvSpPr>
          <p:cNvPr id="3" name="Octogone 2">
            <a:extLst>
              <a:ext uri="{FF2B5EF4-FFF2-40B4-BE49-F238E27FC236}">
                <a16:creationId xmlns:a16="http://schemas.microsoft.com/office/drawing/2014/main" id="{AC4A3DD1-D961-448D-A0D1-548ECF8A436B}"/>
              </a:ext>
            </a:extLst>
          </p:cNvPr>
          <p:cNvSpPr/>
          <p:nvPr/>
        </p:nvSpPr>
        <p:spPr>
          <a:xfrm>
            <a:off x="9054908" y="1854257"/>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Octogone 30">
            <a:extLst>
              <a:ext uri="{FF2B5EF4-FFF2-40B4-BE49-F238E27FC236}">
                <a16:creationId xmlns:a16="http://schemas.microsoft.com/office/drawing/2014/main" id="{F86B51ED-BF54-4FE0-A05D-9D587BBD2677}"/>
              </a:ext>
            </a:extLst>
          </p:cNvPr>
          <p:cNvSpPr/>
          <p:nvPr/>
        </p:nvSpPr>
        <p:spPr>
          <a:xfrm>
            <a:off x="8488327" y="2704898"/>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40649F6E-2F68-4DC3-AE5C-0C725BB8FB85}"/>
              </a:ext>
            </a:extLst>
          </p:cNvPr>
          <p:cNvSpPr txBox="1"/>
          <p:nvPr/>
        </p:nvSpPr>
        <p:spPr>
          <a:xfrm>
            <a:off x="7707087" y="6538835"/>
            <a:ext cx="3936274" cy="246221"/>
          </a:xfrm>
          <a:prstGeom prst="rect">
            <a:avLst/>
          </a:prstGeom>
          <a:noFill/>
        </p:spPr>
        <p:txBody>
          <a:bodyPr wrap="square" rtlCol="0">
            <a:spAutoFit/>
          </a:bodyPr>
          <a:lstStyle/>
          <a:p>
            <a:pPr algn="l"/>
            <a:r>
              <a:rPr lang="en-US" sz="1000" dirty="0"/>
              <a:t>Level of change          low                  medium              large</a:t>
            </a:r>
          </a:p>
        </p:txBody>
      </p:sp>
      <p:sp>
        <p:nvSpPr>
          <p:cNvPr id="32" name="Octogone 31">
            <a:extLst>
              <a:ext uri="{FF2B5EF4-FFF2-40B4-BE49-F238E27FC236}">
                <a16:creationId xmlns:a16="http://schemas.microsoft.com/office/drawing/2014/main" id="{954359CF-52E9-4A08-9E6F-17EEF73FD34B}"/>
              </a:ext>
            </a:extLst>
          </p:cNvPr>
          <p:cNvSpPr/>
          <p:nvPr/>
        </p:nvSpPr>
        <p:spPr>
          <a:xfrm>
            <a:off x="11133338" y="6605123"/>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Octogone 32">
            <a:extLst>
              <a:ext uri="{FF2B5EF4-FFF2-40B4-BE49-F238E27FC236}">
                <a16:creationId xmlns:a16="http://schemas.microsoft.com/office/drawing/2014/main" id="{96CF8EA0-D6E8-4944-9990-48891DAF4205}"/>
              </a:ext>
            </a:extLst>
          </p:cNvPr>
          <p:cNvSpPr/>
          <p:nvPr/>
        </p:nvSpPr>
        <p:spPr>
          <a:xfrm>
            <a:off x="10362068" y="6588921"/>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Octogone 33">
            <a:extLst>
              <a:ext uri="{FF2B5EF4-FFF2-40B4-BE49-F238E27FC236}">
                <a16:creationId xmlns:a16="http://schemas.microsoft.com/office/drawing/2014/main" id="{BCBF151B-8FB1-4CEA-B5BA-DF91F2D7407B}"/>
              </a:ext>
            </a:extLst>
          </p:cNvPr>
          <p:cNvSpPr/>
          <p:nvPr/>
        </p:nvSpPr>
        <p:spPr>
          <a:xfrm>
            <a:off x="9300764" y="659108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Octogone 34">
            <a:extLst>
              <a:ext uri="{FF2B5EF4-FFF2-40B4-BE49-F238E27FC236}">
                <a16:creationId xmlns:a16="http://schemas.microsoft.com/office/drawing/2014/main" id="{ED6BD4A6-CA18-4AA1-A908-465010DCF2D9}"/>
              </a:ext>
            </a:extLst>
          </p:cNvPr>
          <p:cNvSpPr/>
          <p:nvPr/>
        </p:nvSpPr>
        <p:spPr>
          <a:xfrm>
            <a:off x="6890717" y="6035764"/>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Octogone 35">
            <a:extLst>
              <a:ext uri="{FF2B5EF4-FFF2-40B4-BE49-F238E27FC236}">
                <a16:creationId xmlns:a16="http://schemas.microsoft.com/office/drawing/2014/main" id="{1767036A-50BE-4421-A7C6-B14F9809219C}"/>
              </a:ext>
            </a:extLst>
          </p:cNvPr>
          <p:cNvSpPr/>
          <p:nvPr/>
        </p:nvSpPr>
        <p:spPr>
          <a:xfrm>
            <a:off x="7603356" y="5399874"/>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Octogone 36">
            <a:extLst>
              <a:ext uri="{FF2B5EF4-FFF2-40B4-BE49-F238E27FC236}">
                <a16:creationId xmlns:a16="http://schemas.microsoft.com/office/drawing/2014/main" id="{88ED229A-151A-4205-9BEF-DBD81F08B321}"/>
              </a:ext>
            </a:extLst>
          </p:cNvPr>
          <p:cNvSpPr/>
          <p:nvPr/>
        </p:nvSpPr>
        <p:spPr>
          <a:xfrm>
            <a:off x="7339208" y="4877104"/>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Octogone 37">
            <a:extLst>
              <a:ext uri="{FF2B5EF4-FFF2-40B4-BE49-F238E27FC236}">
                <a16:creationId xmlns:a16="http://schemas.microsoft.com/office/drawing/2014/main" id="{2B92D2E6-C6A9-4363-8D8E-42A5CF3B93C8}"/>
              </a:ext>
            </a:extLst>
          </p:cNvPr>
          <p:cNvSpPr/>
          <p:nvPr/>
        </p:nvSpPr>
        <p:spPr>
          <a:xfrm>
            <a:off x="6543650" y="426047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Octogone 42">
            <a:extLst>
              <a:ext uri="{FF2B5EF4-FFF2-40B4-BE49-F238E27FC236}">
                <a16:creationId xmlns:a16="http://schemas.microsoft.com/office/drawing/2014/main" id="{68DF4007-1026-4828-8439-8742579133C4}"/>
              </a:ext>
            </a:extLst>
          </p:cNvPr>
          <p:cNvSpPr/>
          <p:nvPr/>
        </p:nvSpPr>
        <p:spPr>
          <a:xfrm>
            <a:off x="8126258" y="3098308"/>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Octogone 43">
            <a:extLst>
              <a:ext uri="{FF2B5EF4-FFF2-40B4-BE49-F238E27FC236}">
                <a16:creationId xmlns:a16="http://schemas.microsoft.com/office/drawing/2014/main" id="{A96C6908-77D1-4B29-BCF3-1E3108A36406}"/>
              </a:ext>
            </a:extLst>
          </p:cNvPr>
          <p:cNvSpPr/>
          <p:nvPr/>
        </p:nvSpPr>
        <p:spPr>
          <a:xfrm>
            <a:off x="8073684" y="3680938"/>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Octogone 47">
            <a:extLst>
              <a:ext uri="{FF2B5EF4-FFF2-40B4-BE49-F238E27FC236}">
                <a16:creationId xmlns:a16="http://schemas.microsoft.com/office/drawing/2014/main" id="{02F4F7F3-5B20-41BC-B992-278E60F64871}"/>
              </a:ext>
            </a:extLst>
          </p:cNvPr>
          <p:cNvSpPr/>
          <p:nvPr/>
        </p:nvSpPr>
        <p:spPr>
          <a:xfrm>
            <a:off x="7182453" y="89776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Footer Placeholder 2">
            <a:extLst>
              <a:ext uri="{FF2B5EF4-FFF2-40B4-BE49-F238E27FC236}">
                <a16:creationId xmlns:a16="http://schemas.microsoft.com/office/drawing/2014/main" id="{81F4B231-5923-4B8A-B21F-25030ACFCE6E}"/>
              </a:ext>
            </a:extLst>
          </p:cNvPr>
          <p:cNvSpPr>
            <a:spLocks noGrp="1"/>
          </p:cNvSpPr>
          <p:nvPr>
            <p:ph type="ftr" sz="quarter" idx="11"/>
          </p:nvPr>
        </p:nvSpPr>
        <p:spPr>
          <a:xfrm>
            <a:off x="856680" y="6449983"/>
            <a:ext cx="5843725" cy="368468"/>
          </a:xfrm>
        </p:spPr>
        <p:txBody>
          <a:bodyPr/>
          <a:lstStyle/>
          <a:p>
            <a:r>
              <a:rPr lang="fr-FR" dirty="0"/>
              <a:t>CR-GR-HSE-403 : Major Technological Risks and Critical Barriers</a:t>
            </a:r>
          </a:p>
        </p:txBody>
      </p:sp>
      <p:sp>
        <p:nvSpPr>
          <p:cNvPr id="53" name="Octogone 52">
            <a:extLst>
              <a:ext uri="{FF2B5EF4-FFF2-40B4-BE49-F238E27FC236}">
                <a16:creationId xmlns:a16="http://schemas.microsoft.com/office/drawing/2014/main" id="{D29824FB-23A1-4D10-8676-7977FC9C1CC2}"/>
              </a:ext>
            </a:extLst>
          </p:cNvPr>
          <p:cNvSpPr/>
          <p:nvPr/>
        </p:nvSpPr>
        <p:spPr>
          <a:xfrm>
            <a:off x="9865363" y="2516318"/>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Octogone 53">
            <a:extLst>
              <a:ext uri="{FF2B5EF4-FFF2-40B4-BE49-F238E27FC236}">
                <a16:creationId xmlns:a16="http://schemas.microsoft.com/office/drawing/2014/main" id="{7E88F811-AF7A-4315-AAE2-40D23F7F014B}"/>
              </a:ext>
            </a:extLst>
          </p:cNvPr>
          <p:cNvSpPr/>
          <p:nvPr/>
        </p:nvSpPr>
        <p:spPr>
          <a:xfrm>
            <a:off x="11722099" y="2289144"/>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Octogone 54">
            <a:extLst>
              <a:ext uri="{FF2B5EF4-FFF2-40B4-BE49-F238E27FC236}">
                <a16:creationId xmlns:a16="http://schemas.microsoft.com/office/drawing/2014/main" id="{78A98BAA-27DE-4C74-9CD4-A46433D53782}"/>
              </a:ext>
            </a:extLst>
          </p:cNvPr>
          <p:cNvSpPr/>
          <p:nvPr/>
        </p:nvSpPr>
        <p:spPr>
          <a:xfrm>
            <a:off x="11878854" y="2032969"/>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Octogone 55">
            <a:extLst>
              <a:ext uri="{FF2B5EF4-FFF2-40B4-BE49-F238E27FC236}">
                <a16:creationId xmlns:a16="http://schemas.microsoft.com/office/drawing/2014/main" id="{C85FFBF5-4F87-4545-B9DC-27A9EA0542D5}"/>
              </a:ext>
            </a:extLst>
          </p:cNvPr>
          <p:cNvSpPr/>
          <p:nvPr/>
        </p:nvSpPr>
        <p:spPr>
          <a:xfrm>
            <a:off x="9113916" y="1381945"/>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Octogone 56">
            <a:extLst>
              <a:ext uri="{FF2B5EF4-FFF2-40B4-BE49-F238E27FC236}">
                <a16:creationId xmlns:a16="http://schemas.microsoft.com/office/drawing/2014/main" id="{48C24B16-C132-4D81-A7F9-0BEA14E0D8E1}"/>
              </a:ext>
            </a:extLst>
          </p:cNvPr>
          <p:cNvSpPr/>
          <p:nvPr/>
        </p:nvSpPr>
        <p:spPr>
          <a:xfrm>
            <a:off x="7628709" y="4704199"/>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Octogone 57">
            <a:extLst>
              <a:ext uri="{FF2B5EF4-FFF2-40B4-BE49-F238E27FC236}">
                <a16:creationId xmlns:a16="http://schemas.microsoft.com/office/drawing/2014/main" id="{16D16D17-3148-4F72-A485-FC2EE0315D00}"/>
              </a:ext>
            </a:extLst>
          </p:cNvPr>
          <p:cNvSpPr/>
          <p:nvPr/>
        </p:nvSpPr>
        <p:spPr>
          <a:xfrm>
            <a:off x="6900630" y="1622260"/>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Octogone 48">
            <a:extLst>
              <a:ext uri="{FF2B5EF4-FFF2-40B4-BE49-F238E27FC236}">
                <a16:creationId xmlns:a16="http://schemas.microsoft.com/office/drawing/2014/main" id="{3104D161-F255-4118-A314-C79BAAAE0857}"/>
              </a:ext>
            </a:extLst>
          </p:cNvPr>
          <p:cNvSpPr/>
          <p:nvPr/>
        </p:nvSpPr>
        <p:spPr>
          <a:xfrm>
            <a:off x="11152360" y="4440632"/>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2581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723807"/>
          </a:xfrm>
        </p:spPr>
        <p:txBody>
          <a:bodyPr/>
          <a:lstStyle/>
          <a:p>
            <a:r>
              <a:rPr lang="en-US" dirty="0"/>
              <a:t>Applicability</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4</a:t>
            </a:fld>
            <a:endParaRPr lang="fr-FR" dirty="0"/>
          </a:p>
        </p:txBody>
      </p:sp>
      <p:sp>
        <p:nvSpPr>
          <p:cNvPr id="12" name="ZoneTexte 11">
            <a:extLst>
              <a:ext uri="{FF2B5EF4-FFF2-40B4-BE49-F238E27FC236}">
                <a16:creationId xmlns:a16="http://schemas.microsoft.com/office/drawing/2014/main" id="{777ECE45-433F-4A0F-822A-F55F739EB720}"/>
              </a:ext>
            </a:extLst>
          </p:cNvPr>
          <p:cNvSpPr txBox="1"/>
          <p:nvPr/>
        </p:nvSpPr>
        <p:spPr>
          <a:xfrm>
            <a:off x="623284" y="1129028"/>
            <a:ext cx="11116312" cy="3599960"/>
          </a:xfrm>
          <a:prstGeom prst="rect">
            <a:avLst/>
          </a:prstGeom>
          <a:noFill/>
        </p:spPr>
        <p:txBody>
          <a:bodyPr wrap="square">
            <a:spAutoFit/>
          </a:bodyPr>
          <a:lstStyle/>
          <a:p>
            <a:pPr algn="l">
              <a:lnSpc>
                <a:spcPct val="115000"/>
              </a:lnSpc>
              <a:spcBef>
                <a:spcPts val="600"/>
              </a:spcBef>
              <a:spcAft>
                <a:spcPts val="1000"/>
              </a:spcAft>
            </a:pPr>
            <a:r>
              <a:rPr lang="en-US"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 This rule is applicable by all Company entities and affiliates that operate major technological risk installations as presented below, in accordance with their respective decision-making rules:</a:t>
            </a:r>
            <a:endParaRPr lang="en-US"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All installations using substances that are ‘named’ or </a:t>
            </a:r>
            <a:r>
              <a:rPr lang="en-US"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‘falling under’ the hazard categories, and which are at, or above the lower-tier quantity requirements (including after the accumulation rules), specified in European Directive 2012/18/EU known as the ‘SEVESO’ Directive. This is regardless of whether they are subject to the regulations of this Directive or not</a:t>
            </a:r>
            <a:r>
              <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t>
            </a:r>
            <a:endParaRPr lang="en-US"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All installations defined in European Directive 2013/30/EU concerning the safety of offshore oil and gas operations, and regardless of whether they are subject to the regulations of this Directive;</a:t>
            </a:r>
            <a:endParaRPr lang="en-US"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en-US"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Wells and associated installations, and pipelines.</a:t>
            </a:r>
            <a:endParaRPr lang="en-US"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fr-FR" sz="14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 </a:t>
            </a:r>
            <a:endParaRPr lang="fr-FR"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Footer Placeholder 2">
            <a:extLst>
              <a:ext uri="{FF2B5EF4-FFF2-40B4-BE49-F238E27FC236}">
                <a16:creationId xmlns:a16="http://schemas.microsoft.com/office/drawing/2014/main" id="{9EA8974F-62A5-4551-92FA-33F416129A5F}"/>
              </a:ext>
            </a:extLst>
          </p:cNvPr>
          <p:cNvSpPr>
            <a:spLocks noGrp="1"/>
          </p:cNvSpPr>
          <p:nvPr>
            <p:ph type="ftr" sz="quarter" idx="11"/>
          </p:nvPr>
        </p:nvSpPr>
        <p:spPr>
          <a:xfrm>
            <a:off x="856680" y="6449983"/>
            <a:ext cx="10649520" cy="252000"/>
          </a:xfrm>
        </p:spPr>
        <p:txBody>
          <a:bodyPr/>
          <a:lstStyle/>
          <a:p>
            <a:r>
              <a:rPr lang="en-US" dirty="0"/>
              <a:t>CR-GR-HSE-403 : Major Technological Risks and Critical Barriers</a:t>
            </a:r>
          </a:p>
        </p:txBody>
      </p:sp>
      <p:sp>
        <p:nvSpPr>
          <p:cNvPr id="7" name="ZoneTexte 6">
            <a:extLst>
              <a:ext uri="{FF2B5EF4-FFF2-40B4-BE49-F238E27FC236}">
                <a16:creationId xmlns:a16="http://schemas.microsoft.com/office/drawing/2014/main" id="{4AD72705-4FFF-4AB8-A453-FE043D1FC88E}"/>
              </a:ext>
            </a:extLst>
          </p:cNvPr>
          <p:cNvSpPr txBox="1"/>
          <p:nvPr/>
        </p:nvSpPr>
        <p:spPr>
          <a:xfrm>
            <a:off x="547953" y="5221387"/>
            <a:ext cx="11243452" cy="738664"/>
          </a:xfrm>
          <a:prstGeom prst="rect">
            <a:avLst/>
          </a:prstGeom>
          <a:noFill/>
        </p:spPr>
        <p:txBody>
          <a:bodyPr wrap="square" rtlCol="0">
            <a:spAutoFit/>
          </a:bodyPr>
          <a:lstStyle/>
          <a:p>
            <a:pPr>
              <a:spcBef>
                <a:spcPts val="600"/>
              </a:spcBef>
              <a:spcAft>
                <a:spcPts val="600"/>
              </a:spcAft>
            </a:pPr>
            <a:r>
              <a:rPr lang="en-US" sz="1600" b="1" dirty="0">
                <a:solidFill>
                  <a:srgbClr val="4B7D91"/>
                </a:solidFill>
                <a:latin typeface="Arial" panose="020B0604020202020204" pitchFamily="34" charset="0"/>
                <a:cs typeface="Arial" panose="020B0604020202020204" pitchFamily="34" charset="0"/>
              </a:rPr>
              <a:t>Date of application: </a:t>
            </a:r>
            <a:r>
              <a:rPr lang="en-US" sz="1600" dirty="0">
                <a:solidFill>
                  <a:srgbClr val="4B7D91"/>
                </a:solidFill>
                <a:latin typeface="Arial" panose="020B0604020202020204" pitchFamily="34" charset="0"/>
                <a:cs typeface="Arial" panose="020B0604020202020204" pitchFamily="34" charset="0"/>
              </a:rPr>
              <a:t>	▪ New Projects: from the publication date of this rule;</a:t>
            </a:r>
          </a:p>
          <a:p>
            <a:pPr>
              <a:spcBef>
                <a:spcPts val="600"/>
              </a:spcBef>
              <a:spcAft>
                <a:spcPts val="600"/>
              </a:spcAft>
            </a:pPr>
            <a:r>
              <a:rPr lang="en-US" sz="1600" dirty="0">
                <a:solidFill>
                  <a:srgbClr val="4B7D91"/>
                </a:solidFill>
                <a:latin typeface="Arial" panose="020B0604020202020204" pitchFamily="34" charset="0"/>
                <a:cs typeface="Arial" panose="020B0604020202020204" pitchFamily="34" charset="0"/>
              </a:rPr>
              <a:t>			▪ Existing Installations: 12 months after the publication date of this rule</a:t>
            </a:r>
            <a:r>
              <a:rPr lang="fr-FR" sz="1600" dirty="0">
                <a:solidFill>
                  <a:srgbClr val="4B7D91"/>
                </a:solidFill>
                <a:latin typeface="Arial" panose="020B0604020202020204" pitchFamily="34" charset="0"/>
                <a:cs typeface="Arial" panose="020B0604020202020204" pitchFamily="34" charset="0"/>
              </a:rPr>
              <a:t>.</a:t>
            </a:r>
          </a:p>
        </p:txBody>
      </p:sp>
      <p:sp>
        <p:nvSpPr>
          <p:cNvPr id="8" name="Rectangle : coins arrondis 7">
            <a:extLst>
              <a:ext uri="{FF2B5EF4-FFF2-40B4-BE49-F238E27FC236}">
                <a16:creationId xmlns:a16="http://schemas.microsoft.com/office/drawing/2014/main" id="{E889E851-6E4F-4A71-A860-D9B72F1E79BD}"/>
              </a:ext>
            </a:extLst>
          </p:cNvPr>
          <p:cNvSpPr/>
          <p:nvPr/>
        </p:nvSpPr>
        <p:spPr>
          <a:xfrm>
            <a:off x="400595" y="5145093"/>
            <a:ext cx="11397874" cy="1159952"/>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92134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Review of requirements</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5</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608497" y="1195242"/>
            <a:ext cx="9581380" cy="707886"/>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strike="noStrike" kern="1200" dirty="0">
                <a:solidFill>
                  <a:srgbClr val="0070C0"/>
                </a:solidFill>
                <a:effectLst/>
                <a:latin typeface="Arial" panose="020B0604020202020204" pitchFamily="34" charset="0"/>
              </a:rPr>
              <a:t>Requirement 3.1.1: Major Technological Risks</a:t>
            </a:r>
            <a:endParaRPr lang="en-US" sz="1600" b="0" i="0" strike="noStrike" dirty="0">
              <a:effectLst/>
              <a:latin typeface="Arial" panose="020B0604020202020204" pitchFamily="34" charset="0"/>
            </a:endParaRPr>
          </a:p>
          <a:p>
            <a:pPr marL="285750" indent="-285750" algn="just" rtl="0" eaLnBrk="1" fontAlgn="t" latinLnBrk="0" hangingPunct="1">
              <a:spcBef>
                <a:spcPts val="600"/>
              </a:spcBef>
              <a:spcAft>
                <a:spcPts val="600"/>
              </a:spcAft>
              <a:buFont typeface="Courier New" panose="02070309020205020404" pitchFamily="49" charset="0"/>
              <a:buChar char="o"/>
            </a:pPr>
            <a:r>
              <a:rPr lang="en-US" sz="1400" i="1" u="none" strike="noStrike" kern="1200" dirty="0">
                <a:solidFill>
                  <a:srgbClr val="0070C0"/>
                </a:solidFill>
                <a:effectLst/>
                <a:latin typeface="Arial" panose="020B0604020202020204" pitchFamily="34" charset="0"/>
              </a:rPr>
              <a:t>Major Technological Risks are identified on each site.</a:t>
            </a:r>
            <a:endParaRPr lang="en-US" sz="1400" i="0" u="none" strike="noStrike" dirty="0">
              <a:effectLst/>
              <a:latin typeface="Arial" panose="020B0604020202020204" pitchFamily="34" charset="0"/>
            </a:endParaRPr>
          </a:p>
        </p:txBody>
      </p:sp>
      <p:sp>
        <p:nvSpPr>
          <p:cNvPr id="12" name="TextBox 11">
            <a:extLst>
              <a:ext uri="{FF2B5EF4-FFF2-40B4-BE49-F238E27FC236}">
                <a16:creationId xmlns:a16="http://schemas.microsoft.com/office/drawing/2014/main" id="{E58F3E99-0518-4AC1-8663-C6EAAAE9A800}"/>
              </a:ext>
            </a:extLst>
          </p:cNvPr>
          <p:cNvSpPr txBox="1"/>
          <p:nvPr/>
        </p:nvSpPr>
        <p:spPr>
          <a:xfrm>
            <a:off x="608496" y="2391621"/>
            <a:ext cx="9581381" cy="1292662"/>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u="none" strike="noStrike" kern="1200" dirty="0">
                <a:solidFill>
                  <a:srgbClr val="0070C0"/>
                </a:solidFill>
                <a:effectLst/>
                <a:latin typeface="Arial" panose="020B0604020202020204" pitchFamily="34" charset="0"/>
              </a:rPr>
              <a:t>Requirement 3.2.1: Identification of Critical Barriers and their Components</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critical barriers of an installation, along with the critical equipment and critical human components, are identified using one of the methods described in GS-GR-HSE-311.</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register of critical barriers specific to each site and/or operating unit is available and kept up to date.</a:t>
            </a:r>
          </a:p>
        </p:txBody>
      </p:sp>
      <p:sp>
        <p:nvSpPr>
          <p:cNvPr id="13" name="Footer Placeholder 2">
            <a:extLst>
              <a:ext uri="{FF2B5EF4-FFF2-40B4-BE49-F238E27FC236}">
                <a16:creationId xmlns:a16="http://schemas.microsoft.com/office/drawing/2014/main" id="{3E1B1355-89EF-4083-BA57-E827F6328A6A}"/>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11" name="TextBox 12">
            <a:extLst>
              <a:ext uri="{FF2B5EF4-FFF2-40B4-BE49-F238E27FC236}">
                <a16:creationId xmlns:a16="http://schemas.microsoft.com/office/drawing/2014/main" id="{844F1C1F-A31B-4ECF-AAC1-84824941DB17}"/>
              </a:ext>
            </a:extLst>
          </p:cNvPr>
          <p:cNvSpPr txBox="1"/>
          <p:nvPr/>
        </p:nvSpPr>
        <p:spPr>
          <a:xfrm>
            <a:off x="608497" y="4172776"/>
            <a:ext cx="9581382" cy="1469633"/>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3.2.2: Performance standard</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performance standard of a critical equipment is defined in the design stage as per GS-GR-HSE-311 and updated throughout the life of the installation to factor in aging, changes in organization and equipment, and possible failure modes.</a:t>
            </a:r>
          </a:p>
          <a:p>
            <a:pPr marL="285750" indent="-285750" algn="just" fontAlgn="t">
              <a:spcBef>
                <a:spcPts val="600"/>
              </a:spcBef>
              <a:spcAft>
                <a:spcPts val="600"/>
              </a:spcAft>
              <a:buFont typeface="Courier New" panose="02070309020205020404" pitchFamily="49" charset="0"/>
              <a:buChar char="o"/>
            </a:pPr>
            <a:endParaRPr lang="fr-FR" sz="1400" i="1" dirty="0">
              <a:solidFill>
                <a:srgbClr val="0070C0"/>
              </a:solidFill>
              <a:latin typeface="Arial" panose="020B0604020202020204" pitchFamily="34" charset="0"/>
            </a:endParaRPr>
          </a:p>
        </p:txBody>
      </p:sp>
    </p:spTree>
    <p:extLst>
      <p:ext uri="{BB962C8B-B14F-4D97-AF65-F5344CB8AC3E}">
        <p14:creationId xmlns:p14="http://schemas.microsoft.com/office/powerpoint/2010/main" val="4157267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6</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561314" y="1527545"/>
            <a:ext cx="9628565" cy="1877437"/>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dirty="0">
                <a:solidFill>
                  <a:srgbClr val="0070C0"/>
                </a:solidFill>
                <a:latin typeface="Arial" panose="020B0604020202020204" pitchFamily="34" charset="0"/>
              </a:rPr>
              <a:t>Requirement </a:t>
            </a:r>
            <a:r>
              <a:rPr lang="en-US" sz="1600" b="1" i="0" u="none" strike="noStrike" kern="1200" dirty="0">
                <a:solidFill>
                  <a:srgbClr val="0070C0"/>
                </a:solidFill>
                <a:effectLst/>
                <a:latin typeface="Arial" panose="020B0604020202020204" pitchFamily="34" charset="0"/>
              </a:rPr>
              <a:t>3.2.3: Test, Inspection and Preventive Maintenance Program</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program of testing, inspection and preventive maintenance is implemented and monitored throughout the life of the installation.</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performance of each critical equipment is measured, recorded and regularly analyzed.</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status of each critical equipment is available in the critical equipment management system (Computerized Maintenance and Inspection Management System or equivalent).</a:t>
            </a:r>
          </a:p>
        </p:txBody>
      </p:sp>
      <p:sp>
        <p:nvSpPr>
          <p:cNvPr id="13" name="TextBox 12">
            <a:extLst>
              <a:ext uri="{FF2B5EF4-FFF2-40B4-BE49-F238E27FC236}">
                <a16:creationId xmlns:a16="http://schemas.microsoft.com/office/drawing/2014/main" id="{1F0642A5-8F58-4C5A-9DCD-A9A7EE0D3926}"/>
              </a:ext>
            </a:extLst>
          </p:cNvPr>
          <p:cNvSpPr txBox="1"/>
          <p:nvPr/>
        </p:nvSpPr>
        <p:spPr>
          <a:xfrm>
            <a:off x="561314" y="4030132"/>
            <a:ext cx="9628565" cy="1169551"/>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u="none" strike="noStrike" kern="1200" dirty="0">
                <a:solidFill>
                  <a:srgbClr val="0070C0"/>
                </a:solidFill>
                <a:effectLst/>
                <a:latin typeface="Arial" panose="020B0604020202020204" pitchFamily="34" charset="0"/>
              </a:rPr>
              <a:t>Requirement 3.2.4: Backlog management when executing the Test, Inspection and Preventive Maintenance Program</a:t>
            </a:r>
            <a:endParaRPr lang="en-US" sz="1600" b="0"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Any delays in the execution of the critical equipment test, inspection and preventive maintenance program are tracked on a monthly basis, subject to analysis, and validated at the appropriate level of the entity or affiliate.</a:t>
            </a:r>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a:t>Review of requirements</a:t>
            </a:r>
            <a:endParaRPr lang="fr-FR" dirty="0"/>
          </a:p>
        </p:txBody>
      </p:sp>
      <p:sp>
        <p:nvSpPr>
          <p:cNvPr id="15" name="Footer Placeholder 2">
            <a:extLst>
              <a:ext uri="{FF2B5EF4-FFF2-40B4-BE49-F238E27FC236}">
                <a16:creationId xmlns:a16="http://schemas.microsoft.com/office/drawing/2014/main" id="{50F67743-FAB0-4910-B11E-D0F7CCC90600}"/>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Tree>
    <p:extLst>
      <p:ext uri="{BB962C8B-B14F-4D97-AF65-F5344CB8AC3E}">
        <p14:creationId xmlns:p14="http://schemas.microsoft.com/office/powerpoint/2010/main" val="3514349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7</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51" y="1267303"/>
            <a:ext cx="9720001" cy="2085186"/>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3.2.5: Managing deviations from Performance Standards and the unavailability of critical equipment </a:t>
            </a:r>
            <a:endParaRPr lang="en-US" sz="1600" b="1" i="0" u="none" strike="noStrike" dirty="0">
              <a:solidFill>
                <a:srgbClr val="0070C0"/>
              </a:solidFill>
              <a:effectLst/>
              <a:latin typeface="Arial" panose="020B0604020202020204" pitchFamily="34" charset="0"/>
            </a:endParaRP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Any deviations of critical equipment from their performance standard, as well as cases of unavailability, are identified and recorded.</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impact on critical barriers and associated risks are assessed.</a:t>
            </a:r>
          </a:p>
          <a:p>
            <a:pPr marL="285750"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An action plan including temporary compensatory measures and corrective measures is implemented and monitored at the appropriate level of the entity or affiliate.</a:t>
            </a:r>
            <a:endParaRPr lang="en-US" sz="1600" i="0" u="none" strike="noStrike" dirty="0">
              <a:solidFill>
                <a:srgbClr val="FFC000"/>
              </a:solidFill>
              <a:effectLst/>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595451" y="4068111"/>
            <a:ext cx="9720001" cy="1508105"/>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en-US" sz="1600" b="1" i="0" u="none" strike="noStrike" kern="1200" dirty="0">
                <a:solidFill>
                  <a:srgbClr val="0070C0"/>
                </a:solidFill>
                <a:effectLst/>
                <a:latin typeface="Arial" panose="020B0604020202020204" pitchFamily="34" charset="0"/>
              </a:rPr>
              <a:t>Requirement 3.2.6: Audit of the Test, Inspection and Preventive Maintenance Program</a:t>
            </a:r>
            <a:endParaRPr lang="en-US" sz="1600" b="0" i="0" u="none" strike="noStrike" dirty="0">
              <a:solidFill>
                <a:srgbClr val="0070C0"/>
              </a:solidFill>
              <a:effectLst/>
              <a:latin typeface="Arial" panose="020B0604020202020204" pitchFamily="34" charset="0"/>
            </a:endParaRP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planning, execution, monitoring and relevance of the critical equipment test, inspection and preventive maintenance program are regularly audited.</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entity in charge of the audit is independent from the department in charge of test, inspection and preventive maintenance activities.</a:t>
            </a:r>
          </a:p>
        </p:txBody>
      </p:sp>
      <p:sp>
        <p:nvSpPr>
          <p:cNvPr id="13" name="Title 1">
            <a:extLst>
              <a:ext uri="{FF2B5EF4-FFF2-40B4-BE49-F238E27FC236}">
                <a16:creationId xmlns:a16="http://schemas.microsoft.com/office/drawing/2014/main" id="{1C8E1415-2BAE-4AD2-A181-1A3A2853EC16}"/>
              </a:ext>
            </a:extLst>
          </p:cNvPr>
          <p:cNvSpPr>
            <a:spLocks noGrp="1"/>
          </p:cNvSpPr>
          <p:nvPr>
            <p:ph type="title"/>
          </p:nvPr>
        </p:nvSpPr>
        <p:spPr>
          <a:xfrm>
            <a:off x="469879" y="242844"/>
            <a:ext cx="9720000" cy="1008000"/>
          </a:xfrm>
        </p:spPr>
        <p:txBody>
          <a:bodyPr/>
          <a:lstStyle/>
          <a:p>
            <a:r>
              <a:rPr lang="en-US" dirty="0"/>
              <a:t>Review of requirements</a:t>
            </a:r>
          </a:p>
        </p:txBody>
      </p:sp>
      <p:sp>
        <p:nvSpPr>
          <p:cNvPr id="14" name="Footer Placeholder 2">
            <a:extLst>
              <a:ext uri="{FF2B5EF4-FFF2-40B4-BE49-F238E27FC236}">
                <a16:creationId xmlns:a16="http://schemas.microsoft.com/office/drawing/2014/main" id="{0934E2C5-8681-4251-AE25-ED8F53415740}"/>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Tree>
    <p:extLst>
      <p:ext uri="{BB962C8B-B14F-4D97-AF65-F5344CB8AC3E}">
        <p14:creationId xmlns:p14="http://schemas.microsoft.com/office/powerpoint/2010/main" val="150425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8</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07008" y="1202956"/>
            <a:ext cx="11030755" cy="1038746"/>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3.2.7: Critical Human Component of a Critical Barrier</a:t>
            </a:r>
            <a:endParaRPr lang="en-US" sz="1600" b="0" i="0" u="none" strike="noStrike" dirty="0">
              <a:solidFill>
                <a:srgbClr val="0070C0"/>
              </a:solidFill>
              <a:effectLst/>
              <a:latin typeface="Arial" panose="020B0604020202020204" pitchFamily="34" charset="0"/>
            </a:endParaRP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human action identified as a critical human component of a critical barrier is subject to a procedure or an authorization.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Knowledge and application of those procedures are regularly tested, and conformity of authorization is regularly audited.</a:t>
            </a:r>
          </a:p>
        </p:txBody>
      </p:sp>
      <p:sp>
        <p:nvSpPr>
          <p:cNvPr id="8" name="TextBox 7">
            <a:extLst>
              <a:ext uri="{FF2B5EF4-FFF2-40B4-BE49-F238E27FC236}">
                <a16:creationId xmlns:a16="http://schemas.microsoft.com/office/drawing/2014/main" id="{D7FC370D-27C1-422A-B79C-7E5842C06A45}"/>
              </a:ext>
            </a:extLst>
          </p:cNvPr>
          <p:cNvSpPr txBox="1"/>
          <p:nvPr/>
        </p:nvSpPr>
        <p:spPr>
          <a:xfrm>
            <a:off x="507008" y="2553669"/>
            <a:ext cx="10999192" cy="884858"/>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en-US" sz="1600" b="1" i="0" u="none" strike="noStrike" kern="1200" dirty="0">
                <a:solidFill>
                  <a:srgbClr val="0070C0"/>
                </a:solidFill>
                <a:effectLst/>
                <a:latin typeface="Arial" panose="020B0604020202020204" pitchFamily="34" charset="0"/>
              </a:rPr>
              <a:t>Requirement 3.3.1: Identifying and </a:t>
            </a:r>
            <a:r>
              <a:rPr lang="en-US" sz="1600" b="1" dirty="0">
                <a:solidFill>
                  <a:srgbClr val="0070C0"/>
                </a:solidFill>
                <a:latin typeface="Arial" panose="020B0604020202020204" pitchFamily="34" charset="0"/>
              </a:rPr>
              <a:t>Assessing Major Threats</a:t>
            </a:r>
            <a:endParaRPr lang="en-US" sz="1600" b="0" i="0" u="none" strike="noStrike" dirty="0">
              <a:solidFill>
                <a:srgbClr val="0070C0"/>
              </a:solidFill>
              <a:effectLst/>
              <a:latin typeface="Arial" panose="020B0604020202020204" pitchFamily="34" charset="0"/>
            </a:endParaRP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Major Threats, characterized by the failure, inadequacy or absence of a critical barrier or set of barriers are identified and formally defined.</a:t>
            </a:r>
          </a:p>
        </p:txBody>
      </p:sp>
      <p:sp>
        <p:nvSpPr>
          <p:cNvPr id="13" name="Title 1">
            <a:extLst>
              <a:ext uri="{FF2B5EF4-FFF2-40B4-BE49-F238E27FC236}">
                <a16:creationId xmlns:a16="http://schemas.microsoft.com/office/drawing/2014/main" id="{E20BE087-4759-4E30-BB4B-15C41ABBAC12}"/>
              </a:ext>
            </a:extLst>
          </p:cNvPr>
          <p:cNvSpPr>
            <a:spLocks noGrp="1"/>
          </p:cNvSpPr>
          <p:nvPr>
            <p:ph type="title"/>
          </p:nvPr>
        </p:nvSpPr>
        <p:spPr>
          <a:xfrm>
            <a:off x="469879" y="242844"/>
            <a:ext cx="9720000" cy="579277"/>
          </a:xfrm>
        </p:spPr>
        <p:txBody>
          <a:bodyPr/>
          <a:lstStyle/>
          <a:p>
            <a:r>
              <a:rPr lang="en-US" dirty="0"/>
              <a:t>Review of requirements</a:t>
            </a:r>
          </a:p>
        </p:txBody>
      </p:sp>
      <p:sp>
        <p:nvSpPr>
          <p:cNvPr id="14" name="Footer Placeholder 2">
            <a:extLst>
              <a:ext uri="{FF2B5EF4-FFF2-40B4-BE49-F238E27FC236}">
                <a16:creationId xmlns:a16="http://schemas.microsoft.com/office/drawing/2014/main" id="{4CFAE81E-92AA-40FE-BB3C-874D2B9D4D99}"/>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9" name="TextBox 11">
            <a:extLst>
              <a:ext uri="{FF2B5EF4-FFF2-40B4-BE49-F238E27FC236}">
                <a16:creationId xmlns:a16="http://schemas.microsoft.com/office/drawing/2014/main" id="{3A233C23-1E17-4A2F-B574-12BAB8419082}"/>
              </a:ext>
            </a:extLst>
          </p:cNvPr>
          <p:cNvSpPr txBox="1"/>
          <p:nvPr/>
        </p:nvSpPr>
        <p:spPr>
          <a:xfrm>
            <a:off x="507008" y="3661284"/>
            <a:ext cx="11011092" cy="2700739"/>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3.4.1: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major technological risks action plan is available on each site or operating unit and is communicated to personnel. It is associated to :</a:t>
            </a:r>
          </a:p>
          <a:p>
            <a:pPr marL="756000" marR="54864" indent="-285750" algn="just" fontAlgn="t">
              <a:buFont typeface="Wingdings" panose="05000000000000000000" pitchFamily="2" charset="2"/>
              <a:buChar char="§"/>
            </a:pPr>
            <a:r>
              <a:rPr lang="en-US" sz="1400" i="1" dirty="0">
                <a:solidFill>
                  <a:srgbClr val="0070C0"/>
                </a:solidFill>
                <a:latin typeface="Arial" panose="020B0604020202020204" pitchFamily="34" charset="0"/>
              </a:rPr>
              <a:t>Major first priority or non-ALARP scenarios identified by technological risks studies ;</a:t>
            </a:r>
          </a:p>
          <a:p>
            <a:pPr marL="756000" marR="54864" indent="-285750" algn="just" fontAlgn="t">
              <a:buFont typeface="Wingdings" panose="05000000000000000000" pitchFamily="2" charset="2"/>
              <a:buChar char="§"/>
            </a:pPr>
            <a:r>
              <a:rPr lang="en-US" sz="1400" i="1" dirty="0">
                <a:solidFill>
                  <a:srgbClr val="0070C0"/>
                </a:solidFill>
                <a:latin typeface="Arial" panose="020B0604020202020204" pitchFamily="34" charset="0"/>
              </a:rPr>
              <a:t>Major Threats. </a:t>
            </a:r>
          </a:p>
          <a:p>
            <a:pPr marL="271462" marR="54864" algn="just" fontAlgn="t"/>
            <a:r>
              <a:rPr lang="en-US" sz="1400" i="1" dirty="0">
                <a:solidFill>
                  <a:srgbClr val="0070C0"/>
                </a:solidFill>
                <a:latin typeface="Arial" panose="020B0604020202020204" pitchFamily="34" charset="0"/>
              </a:rPr>
              <a:t>and specifies their level of risk. </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This action plan is implemented to return as quickly as possible to the level of risk validated in the initial design phase of the installation, or, if this risk has not been assessed in the initial design phase, to bring it down to an acceptable level or tolerable if ALARP.</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Each major technological risks action plan is approved by the manager of the entity or affiliate.</a:t>
            </a:r>
          </a:p>
        </p:txBody>
      </p:sp>
    </p:spTree>
    <p:extLst>
      <p:ext uri="{BB962C8B-B14F-4D97-AF65-F5344CB8AC3E}">
        <p14:creationId xmlns:p14="http://schemas.microsoft.com/office/powerpoint/2010/main" val="39730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9</a:t>
            </a:fld>
            <a:endParaRPr lang="fr-FR" dirty="0"/>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en-US" dirty="0"/>
              <a:t>Review of requirements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fr-FR" dirty="0"/>
              <a:t>CR-GR-HSE-403 : Major Technological Risks and Critical Barriers</a:t>
            </a:r>
          </a:p>
        </p:txBody>
      </p:sp>
      <p:sp>
        <p:nvSpPr>
          <p:cNvPr id="9" name="TextBox 7">
            <a:extLst>
              <a:ext uri="{FF2B5EF4-FFF2-40B4-BE49-F238E27FC236}">
                <a16:creationId xmlns:a16="http://schemas.microsoft.com/office/drawing/2014/main" id="{963971A2-BCEB-4C69-BE46-92D1496A30B8}"/>
              </a:ext>
            </a:extLst>
          </p:cNvPr>
          <p:cNvSpPr txBox="1"/>
          <p:nvPr/>
        </p:nvSpPr>
        <p:spPr>
          <a:xfrm>
            <a:off x="595447" y="1478541"/>
            <a:ext cx="9720001" cy="884858"/>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3.5.1: Process Safety</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Evaluation of major technological risks and identification of associated of critical barriers are conducted by a person competent in process safety.</a:t>
            </a:r>
          </a:p>
        </p:txBody>
      </p:sp>
      <p:sp>
        <p:nvSpPr>
          <p:cNvPr id="10" name="TextBox 11">
            <a:extLst>
              <a:ext uri="{FF2B5EF4-FFF2-40B4-BE49-F238E27FC236}">
                <a16:creationId xmlns:a16="http://schemas.microsoft.com/office/drawing/2014/main" id="{D512BA12-727A-4CF2-8EE3-F738EEA8663A}"/>
              </a:ext>
            </a:extLst>
          </p:cNvPr>
          <p:cNvSpPr txBox="1"/>
          <p:nvPr/>
        </p:nvSpPr>
        <p:spPr>
          <a:xfrm>
            <a:off x="595448" y="3079263"/>
            <a:ext cx="9720001" cy="3039294"/>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en-US" sz="1600" b="1" dirty="0">
                <a:solidFill>
                  <a:srgbClr val="0070C0"/>
                </a:solidFill>
                <a:latin typeface="Arial" panose="020B0604020202020204" pitchFamily="34" charset="0"/>
              </a:rPr>
              <a:t>Requirement 3.5.2: Process for managing Critical Barriers and the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The HSE manager is responsible for Major Technological Risks and Critical Barriers management.</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process is defined and implemented to manage critical barriers and the major technological risks action plan.</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This process is documented. It meets all the requirements of this rule and defines the roles and responsibilities of the key players in the process.</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A Leader is appointed and is in charge of this process; it is the HSE manager or a person reporting to him.</a:t>
            </a:r>
          </a:p>
          <a:p>
            <a:pPr marL="285750" marR="54864" indent="-285750" algn="just" fontAlgn="t">
              <a:spcBef>
                <a:spcPts val="600"/>
              </a:spcBef>
              <a:spcAft>
                <a:spcPts val="600"/>
              </a:spcAft>
              <a:buFont typeface="Courier New" panose="02070309020205020404" pitchFamily="49" charset="0"/>
              <a:buChar char="o"/>
            </a:pPr>
            <a:r>
              <a:rPr lang="en-US" sz="1400" i="1" dirty="0">
                <a:solidFill>
                  <a:srgbClr val="0070C0"/>
                </a:solidFill>
                <a:latin typeface="Arial" panose="020B0604020202020204" pitchFamily="34" charset="0"/>
              </a:rPr>
              <a:t>He steers the process, in order to propose to the management committee a global view of the associated risks. He meets periodically, as needed, with operational managers to share the progress of the major technological risks action plan</a:t>
            </a:r>
            <a:r>
              <a:rPr lang="fr-CH" sz="1400" i="1" dirty="0">
                <a:solidFill>
                  <a:srgbClr val="0070C0"/>
                </a:solidFill>
                <a:latin typeface="Arial" panose="020B0604020202020204" pitchFamily="34" charset="0"/>
              </a:rPr>
              <a:t>.</a:t>
            </a:r>
            <a:endParaRPr lang="fr-FR" sz="1800" b="0" i="0" u="none" strike="noStrike" dirty="0">
              <a:effectLst/>
              <a:latin typeface="Arial" panose="020B0604020202020204" pitchFamily="34" charset="0"/>
            </a:endParaRPr>
          </a:p>
        </p:txBody>
      </p:sp>
    </p:spTree>
    <p:extLst>
      <p:ext uri="{BB962C8B-B14F-4D97-AF65-F5344CB8AC3E}">
        <p14:creationId xmlns:p14="http://schemas.microsoft.com/office/powerpoint/2010/main" val="2805775072"/>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32D8ED9D21304F9FF33E8246D9431B" ma:contentTypeVersion="6" ma:contentTypeDescription="Crée un document." ma:contentTypeScope="" ma:versionID="f25c6c00dfe463b818f8d8362ed8abc4">
  <xsd:schema xmlns:xsd="http://www.w3.org/2001/XMLSchema" xmlns:xs="http://www.w3.org/2001/XMLSchema" xmlns:p="http://schemas.microsoft.com/office/2006/metadata/properties" xmlns:ns2="fa56c18e-55d6-4983-8f8c-7705fb10346f" targetNamespace="http://schemas.microsoft.com/office/2006/metadata/properties" ma:root="true" ma:fieldsID="ec60dc0abedf92e322e8ef1aa6b06eea" ns2:_="">
    <xsd:import namespace="fa56c18e-55d6-4983-8f8c-7705fb10346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6c18e-55d6-4983-8f8c-7705fb1034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7A016F-8771-4AED-B490-EEB1248935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56c18e-55d6-4983-8f8c-7705fb1034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CCB94E-20E7-4B5B-B986-E61A8D9A52B0}">
  <ds:schemaRefs>
    <ds:schemaRef ds:uri="http://schemas.microsoft.com/office/2006/metadata/properties"/>
    <ds:schemaRef ds:uri="http://schemas.microsoft.com/office/2006/documentManagement/types"/>
    <ds:schemaRef ds:uri="http://www.w3.org/XML/1998/namespace"/>
    <ds:schemaRef ds:uri="fa56c18e-55d6-4983-8f8c-7705fb10346f"/>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F60FE97F-3CF0-4A0F-A4AC-D4B2E9406D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1962</TotalTime>
  <Words>1686</Words>
  <Application>Microsoft Office PowerPoint</Application>
  <PresentationFormat>Grand écran</PresentationFormat>
  <Paragraphs>153</Paragraphs>
  <Slides>11</Slides>
  <Notes>2</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11</vt:i4>
      </vt:variant>
    </vt:vector>
  </HeadingPairs>
  <TitlesOfParts>
    <vt:vector size="18" baseType="lpstr">
      <vt:lpstr>Arial</vt:lpstr>
      <vt:lpstr>Courier New</vt:lpstr>
      <vt:lpstr>Wingdings</vt:lpstr>
      <vt:lpstr>TotalEnergies AA - Bleu</vt:lpstr>
      <vt:lpstr>TotalEnergies AA - Rouge</vt:lpstr>
      <vt:lpstr>TotalEnergies AA - Vert</vt:lpstr>
      <vt:lpstr>TotalEnergies AA - Orange</vt:lpstr>
      <vt:lpstr>Major Technological Risks and Critical Barriers</vt:lpstr>
      <vt:lpstr>CR-GR-HSE-403</vt:lpstr>
      <vt:lpstr>Structure : 7 themes, 16 requirements</vt:lpstr>
      <vt:lpstr>Applicability</vt:lpstr>
      <vt:lpstr>Review of requirements</vt:lpstr>
      <vt:lpstr>Présentation PowerPoint</vt:lpstr>
      <vt:lpstr>Review of requirements</vt:lpstr>
      <vt:lpstr>Review of requirements</vt:lpstr>
      <vt:lpstr>Review of requirements</vt:lpstr>
      <vt:lpstr>Review of requirements</vt:lpstr>
      <vt:lpstr>Review of requirements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Michel DEIXONNE</cp:lastModifiedBy>
  <cp:revision>102</cp:revision>
  <cp:lastPrinted>2021-09-17T09:31:36Z</cp:lastPrinted>
  <dcterms:created xsi:type="dcterms:W3CDTF">2021-08-30T17:13:15Z</dcterms:created>
  <dcterms:modified xsi:type="dcterms:W3CDTF">2022-10-19T12:36:39Z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0x010100AB32D8ED9D21304F9FF33E8246D9431B</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ies>
</file>