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Lst>
  <p:notesMasterIdLst>
    <p:notesMasterId r:id="rId19"/>
  </p:notesMasterIdLst>
  <p:handoutMasterIdLst>
    <p:handoutMasterId r:id="rId20"/>
  </p:handoutMasterIdLst>
  <p:sldIdLst>
    <p:sldId id="485" r:id="rId8"/>
    <p:sldId id="2147470609" r:id="rId9"/>
    <p:sldId id="486" r:id="rId10"/>
    <p:sldId id="472" r:id="rId11"/>
    <p:sldId id="489" r:id="rId12"/>
    <p:sldId id="482" r:id="rId13"/>
    <p:sldId id="493" r:id="rId14"/>
    <p:sldId id="496" r:id="rId15"/>
    <p:sldId id="494" r:id="rId16"/>
    <p:sldId id="499" r:id="rId17"/>
    <p:sldId id="2147470606"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9C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1C1FF-17B3-461B-B2D0-FC754E3C2C8C}" v="14" dt="2024-03-25T16:22:51.370"/>
    <p1510:client id="{FEAF7AF7-0A8C-4818-840B-2101CCF29FB7}" v="5" dt="2024-03-25T13:55:26.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5" autoAdjust="0"/>
    <p:restoredTop sz="95859" autoAdjust="0"/>
  </p:normalViewPr>
  <p:slideViewPr>
    <p:cSldViewPr snapToGrid="0">
      <p:cViewPr varScale="1">
        <p:scale>
          <a:sx n="118" d="100"/>
          <a:sy n="118" d="100"/>
        </p:scale>
        <p:origin x="39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117" d="100"/>
          <a:sy n="117" d="100"/>
        </p:scale>
        <p:origin x="50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2EC88-F953-4BD6-A688-3279E9A6E67A}" type="datetimeFigureOut">
              <a:rPr lang="fr-FR" smtClean="0"/>
              <a:t>25/03/2024</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49E9D-AF7B-45D0-B389-3AE92F6B3F8A}" type="datetimeFigureOut">
              <a:rPr lang="fr-FR" smtClean="0"/>
              <a:t>25/03/2024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1919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34885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 </a:t>
            </a: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a:t>
            </a:fld>
            <a:endParaRPr lang="fr-FR"/>
          </a:p>
        </p:txBody>
      </p:sp>
    </p:spTree>
    <p:extLst>
      <p:ext uri="{BB962C8B-B14F-4D97-AF65-F5344CB8AC3E}">
        <p14:creationId xmlns:p14="http://schemas.microsoft.com/office/powerpoint/2010/main" val="161303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188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807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784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4955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6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877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25747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pic>
        <p:nvPicPr>
          <p:cNvPr id="6" name="Image 5">
            <a:extLst>
              <a:ext uri="{FF2B5EF4-FFF2-40B4-BE49-F238E27FC236}">
                <a16:creationId xmlns:a16="http://schemas.microsoft.com/office/drawing/2014/main" id="{214647AE-C1BC-CA01-91F5-4A7BB5A78015}"/>
              </a:ext>
            </a:extLst>
          </p:cNvPr>
          <p:cNvPicPr>
            <a:picLocks noChangeAspect="1"/>
          </p:cNvPicPr>
          <p:nvPr userDrawn="1"/>
        </p:nvPicPr>
        <p:blipFill>
          <a:blip r:embed="rId3"/>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F7CDE728-0921-BB1C-9F2B-BC982DAB45AE}"/>
              </a:ext>
            </a:extLst>
          </p:cNvPr>
          <p:cNvPicPr>
            <a:picLocks noChangeAspect="1"/>
          </p:cNvPicPr>
          <p:nvPr userDrawn="1"/>
        </p:nvPicPr>
        <p:blipFill>
          <a:blip r:embed="rId3"/>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en-US" noProof="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noProof="0"/>
              <a:t>World Day for Safety 2024 – Manager Kit</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1373813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pic>
        <p:nvPicPr>
          <p:cNvPr id="4" name="Image 3">
            <a:extLst>
              <a:ext uri="{FF2B5EF4-FFF2-40B4-BE49-F238E27FC236}">
                <a16:creationId xmlns:a16="http://schemas.microsoft.com/office/drawing/2014/main" id="{A503947A-F68F-4AC9-18FD-AAC0D857352E}"/>
              </a:ext>
            </a:extLst>
          </p:cNvPr>
          <p:cNvPicPr>
            <a:picLocks noChangeAspect="1"/>
          </p:cNvPicPr>
          <p:nvPr userDrawn="1"/>
        </p:nvPicPr>
        <p:blipFill>
          <a:blip r:embed="rId3"/>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406296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pic>
        <p:nvPicPr>
          <p:cNvPr id="4" name="Image 3">
            <a:extLst>
              <a:ext uri="{FF2B5EF4-FFF2-40B4-BE49-F238E27FC236}">
                <a16:creationId xmlns:a16="http://schemas.microsoft.com/office/drawing/2014/main" id="{0F112EFD-789C-9D85-872D-B9409D58FF1E}"/>
              </a:ext>
            </a:extLst>
          </p:cNvPr>
          <p:cNvPicPr>
            <a:picLocks noChangeAspect="1"/>
          </p:cNvPicPr>
          <p:nvPr userDrawn="1"/>
        </p:nvPicPr>
        <p:blipFill>
          <a:blip r:embed="rId3"/>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pic>
        <p:nvPicPr>
          <p:cNvPr id="3" name="Image 2">
            <a:extLst>
              <a:ext uri="{FF2B5EF4-FFF2-40B4-BE49-F238E27FC236}">
                <a16:creationId xmlns:a16="http://schemas.microsoft.com/office/drawing/2014/main" id="{8F58EABE-F5F2-83FD-CFCB-F69C6DF26F7D}"/>
              </a:ext>
            </a:extLst>
          </p:cNvPr>
          <p:cNvPicPr>
            <a:picLocks noChangeAspect="1"/>
          </p:cNvPicPr>
          <p:nvPr userDrawn="1"/>
        </p:nvPicPr>
        <p:blipFill>
          <a:blip r:embed="rId3"/>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4172688"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pic>
        <p:nvPicPr>
          <p:cNvPr id="4" name="Image 3">
            <a:extLst>
              <a:ext uri="{FF2B5EF4-FFF2-40B4-BE49-F238E27FC236}">
                <a16:creationId xmlns:a16="http://schemas.microsoft.com/office/drawing/2014/main" id="{009C7774-F187-1ED4-392D-29A8CAFDCB0C}"/>
              </a:ext>
            </a:extLst>
          </p:cNvPr>
          <p:cNvPicPr>
            <a:picLocks noChangeAspect="1"/>
          </p:cNvPicPr>
          <p:nvPr userDrawn="1"/>
        </p:nvPicPr>
        <p:blipFill>
          <a:blip r:embed="rId3"/>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25/03/2024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24777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936115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689448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371046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734725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91433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dirty="0"/>
              <a:t>Modifiez le style du titre</a:t>
            </a:r>
          </a:p>
        </p:txBody>
      </p:sp>
      <p:pic>
        <p:nvPicPr>
          <p:cNvPr id="3" name="Image 2">
            <a:extLst>
              <a:ext uri="{FF2B5EF4-FFF2-40B4-BE49-F238E27FC236}">
                <a16:creationId xmlns:a16="http://schemas.microsoft.com/office/drawing/2014/main" id="{16FA90CF-0E2F-87B1-13D4-3D7933BB0D98}"/>
              </a:ext>
            </a:extLst>
          </p:cNvPr>
          <p:cNvPicPr>
            <a:picLocks noChangeAspect="1"/>
          </p:cNvPicPr>
          <p:nvPr userDrawn="1"/>
        </p:nvPicPr>
        <p:blipFill>
          <a:blip r:embed="rId3"/>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211786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pic>
        <p:nvPicPr>
          <p:cNvPr id="5" name="Image 4">
            <a:extLst>
              <a:ext uri="{FF2B5EF4-FFF2-40B4-BE49-F238E27FC236}">
                <a16:creationId xmlns:a16="http://schemas.microsoft.com/office/drawing/2014/main" id="{9FCEFA1C-0EDC-A0D3-BB6B-14726C8071A0}"/>
              </a:ext>
            </a:extLst>
          </p:cNvPr>
          <p:cNvPicPr>
            <a:picLocks noChangeAspect="1"/>
          </p:cNvPicPr>
          <p:nvPr userDrawn="1"/>
        </p:nvPicPr>
        <p:blipFill>
          <a:blip r:embed="rId3"/>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pic>
        <p:nvPicPr>
          <p:cNvPr id="4" name="Image 3">
            <a:extLst>
              <a:ext uri="{FF2B5EF4-FFF2-40B4-BE49-F238E27FC236}">
                <a16:creationId xmlns:a16="http://schemas.microsoft.com/office/drawing/2014/main" id="{C9BE3DF5-9DB1-EAFA-D3E1-E0B2C410B3E5}"/>
              </a:ext>
            </a:extLst>
          </p:cNvPr>
          <p:cNvPicPr>
            <a:picLocks noChangeAspect="1"/>
          </p:cNvPicPr>
          <p:nvPr userDrawn="1"/>
        </p:nvPicPr>
        <p:blipFill>
          <a:blip r:embed="rId3"/>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4087344"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pic>
        <p:nvPicPr>
          <p:cNvPr id="4" name="Image 3">
            <a:extLst>
              <a:ext uri="{FF2B5EF4-FFF2-40B4-BE49-F238E27FC236}">
                <a16:creationId xmlns:a16="http://schemas.microsoft.com/office/drawing/2014/main" id="{B5E0A6AE-D428-BADF-E81D-FF3AEFEA695F}"/>
              </a:ext>
            </a:extLst>
          </p:cNvPr>
          <p:cNvPicPr>
            <a:picLocks noChangeAspect="1"/>
          </p:cNvPicPr>
          <p:nvPr userDrawn="1"/>
        </p:nvPicPr>
        <p:blipFill>
          <a:blip r:embed="rId3"/>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pic>
        <p:nvPicPr>
          <p:cNvPr id="3" name="Image 2">
            <a:extLst>
              <a:ext uri="{FF2B5EF4-FFF2-40B4-BE49-F238E27FC236}">
                <a16:creationId xmlns:a16="http://schemas.microsoft.com/office/drawing/2014/main" id="{04C0BF96-26E9-DD3F-1C5D-9B1EBC3246D0}"/>
              </a:ext>
            </a:extLst>
          </p:cNvPr>
          <p:cNvPicPr>
            <a:picLocks noChangeAspect="1"/>
          </p:cNvPicPr>
          <p:nvPr userDrawn="1"/>
        </p:nvPicPr>
        <p:blipFill>
          <a:blip r:embed="rId3"/>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25/03/2024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55005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846396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8609529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35412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13532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51555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dirty="0"/>
              <a:t>Modifiez le style du titre</a:t>
            </a:r>
          </a:p>
        </p:txBody>
      </p:sp>
      <p:pic>
        <p:nvPicPr>
          <p:cNvPr id="3" name="Image 2">
            <a:extLst>
              <a:ext uri="{FF2B5EF4-FFF2-40B4-BE49-F238E27FC236}">
                <a16:creationId xmlns:a16="http://schemas.microsoft.com/office/drawing/2014/main" id="{36518A5B-997C-0D06-E83E-D5FE1E7E1163}"/>
              </a:ext>
            </a:extLst>
          </p:cNvPr>
          <p:cNvPicPr>
            <a:picLocks noChangeAspect="1"/>
          </p:cNvPicPr>
          <p:nvPr userDrawn="1"/>
        </p:nvPicPr>
        <p:blipFill>
          <a:blip r:embed="rId3"/>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3779096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pic>
        <p:nvPicPr>
          <p:cNvPr id="6" name="Image 5">
            <a:extLst>
              <a:ext uri="{FF2B5EF4-FFF2-40B4-BE49-F238E27FC236}">
                <a16:creationId xmlns:a16="http://schemas.microsoft.com/office/drawing/2014/main" id="{77C3FDC1-BB56-443D-D7CC-A0CC74C15473}"/>
              </a:ext>
            </a:extLst>
          </p:cNvPr>
          <p:cNvPicPr>
            <a:picLocks noChangeAspect="1"/>
          </p:cNvPicPr>
          <p:nvPr userDrawn="1"/>
        </p:nvPicPr>
        <p:blipFill>
          <a:blip r:embed="rId3"/>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4160496"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pic>
        <p:nvPicPr>
          <p:cNvPr id="4" name="Image 3">
            <a:extLst>
              <a:ext uri="{FF2B5EF4-FFF2-40B4-BE49-F238E27FC236}">
                <a16:creationId xmlns:a16="http://schemas.microsoft.com/office/drawing/2014/main" id="{CC920715-B209-2D83-189F-6A376491AF9B}"/>
              </a:ext>
            </a:extLst>
          </p:cNvPr>
          <p:cNvPicPr>
            <a:picLocks noChangeAspect="1"/>
          </p:cNvPicPr>
          <p:nvPr userDrawn="1"/>
        </p:nvPicPr>
        <p:blipFill>
          <a:blip r:embed="rId3"/>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pic>
        <p:nvPicPr>
          <p:cNvPr id="3" name="Image 2">
            <a:extLst>
              <a:ext uri="{FF2B5EF4-FFF2-40B4-BE49-F238E27FC236}">
                <a16:creationId xmlns:a16="http://schemas.microsoft.com/office/drawing/2014/main" id="{11C8B132-BBE9-99B0-865D-1CB842F8A1A2}"/>
              </a:ext>
            </a:extLst>
          </p:cNvPr>
          <p:cNvPicPr>
            <a:picLocks noChangeAspect="1"/>
          </p:cNvPicPr>
          <p:nvPr userDrawn="1"/>
        </p:nvPicPr>
        <p:blipFill>
          <a:blip r:embed="rId3"/>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25/03/2024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58356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25/03/2024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037814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35131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78500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578083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491913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dirty="0"/>
              <a:t>Modifiez le style du titre</a:t>
            </a:r>
          </a:p>
        </p:txBody>
      </p:sp>
      <p:pic>
        <p:nvPicPr>
          <p:cNvPr id="3" name="Image 2">
            <a:extLst>
              <a:ext uri="{FF2B5EF4-FFF2-40B4-BE49-F238E27FC236}">
                <a16:creationId xmlns:a16="http://schemas.microsoft.com/office/drawing/2014/main" id="{8DCB81F0-673B-2516-F8F4-0096AB9A531E}"/>
              </a:ext>
            </a:extLst>
          </p:cNvPr>
          <p:cNvPicPr>
            <a:picLocks noChangeAspect="1"/>
          </p:cNvPicPr>
          <p:nvPr userDrawn="1"/>
        </p:nvPicPr>
        <p:blipFill>
          <a:blip r:embed="rId3"/>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220634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295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endParaRPr lang="fr-FR" dirty="0"/>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25/03/2024</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2.png"/><Relationship Id="rId2" Type="http://schemas.openxmlformats.org/officeDocument/2006/relationships/slideLayout" Target="../slideLayouts/slideLayout31.xml"/><Relationship Id="rId16"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2.png"/><Relationship Id="rId2" Type="http://schemas.openxmlformats.org/officeDocument/2006/relationships/slideLayout" Target="../slideLayouts/slideLayout45.xml"/><Relationship Id="rId16" Type="http://schemas.openxmlformats.org/officeDocument/2006/relationships/image" Target="../media/image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25/03/2024</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pic>
        <p:nvPicPr>
          <p:cNvPr id="4" name="Image 3">
            <a:extLst>
              <a:ext uri="{FF2B5EF4-FFF2-40B4-BE49-F238E27FC236}">
                <a16:creationId xmlns:a16="http://schemas.microsoft.com/office/drawing/2014/main" id="{CDCBC06C-2066-B479-0E44-6CFA54B4E1B8}"/>
              </a:ext>
            </a:extLst>
          </p:cNvPr>
          <p:cNvPicPr>
            <a:picLocks noChangeAspect="1"/>
          </p:cNvPicPr>
          <p:nvPr userDrawn="1"/>
        </p:nvPicPr>
        <p:blipFill>
          <a:blip r:embed="rId18"/>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 id="2147483728" r:id="rId15"/>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65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25/03/2024</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pic>
        <p:nvPicPr>
          <p:cNvPr id="4" name="Image 3">
            <a:extLst>
              <a:ext uri="{FF2B5EF4-FFF2-40B4-BE49-F238E27FC236}">
                <a16:creationId xmlns:a16="http://schemas.microsoft.com/office/drawing/2014/main" id="{69FEF6F3-E1BD-768E-F35E-783585C4A906}"/>
              </a:ext>
            </a:extLst>
          </p:cNvPr>
          <p:cNvPicPr>
            <a:picLocks noChangeAspect="1"/>
          </p:cNvPicPr>
          <p:nvPr userDrawn="1"/>
        </p:nvPicPr>
        <p:blipFill>
          <a:blip r:embed="rId17"/>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25/03/2024</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pic>
        <p:nvPicPr>
          <p:cNvPr id="4" name="Image 3">
            <a:extLst>
              <a:ext uri="{FF2B5EF4-FFF2-40B4-BE49-F238E27FC236}">
                <a16:creationId xmlns:a16="http://schemas.microsoft.com/office/drawing/2014/main" id="{39C2149E-FD1A-F830-B81B-651E608F5B22}"/>
              </a:ext>
            </a:extLst>
          </p:cNvPr>
          <p:cNvPicPr>
            <a:picLocks noChangeAspect="1"/>
          </p:cNvPicPr>
          <p:nvPr userDrawn="1"/>
        </p:nvPicPr>
        <p:blipFill>
          <a:blip r:embed="rId17"/>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25/03/2024</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pic>
        <p:nvPicPr>
          <p:cNvPr id="4" name="Image 3">
            <a:extLst>
              <a:ext uri="{FF2B5EF4-FFF2-40B4-BE49-F238E27FC236}">
                <a16:creationId xmlns:a16="http://schemas.microsoft.com/office/drawing/2014/main" id="{BFCFED4C-E835-A18B-0860-EEF1625DBD54}"/>
              </a:ext>
            </a:extLst>
          </p:cNvPr>
          <p:cNvPicPr>
            <a:picLocks noChangeAspect="1"/>
          </p:cNvPicPr>
          <p:nvPr userDrawn="1"/>
        </p:nvPicPr>
        <p:blipFill>
          <a:blip r:embed="rId17"/>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jf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Une image contenant transport, eau, bateau, Architecture navale&#10;&#10;Description générée automatiquement">
            <a:extLst>
              <a:ext uri="{FF2B5EF4-FFF2-40B4-BE49-F238E27FC236}">
                <a16:creationId xmlns:a16="http://schemas.microsoft.com/office/drawing/2014/main" id="{F7F1E761-A2C3-92ED-9ECF-FD4120C060B3}"/>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l="20397" r="20397"/>
          <a:stretch>
            <a:fillRect/>
          </a:stretch>
        </p:blipFill>
        <p:spPr/>
      </p:pic>
      <p:sp>
        <p:nvSpPr>
          <p:cNvPr id="4" name="Titre 5">
            <a:extLst>
              <a:ext uri="{FF2B5EF4-FFF2-40B4-BE49-F238E27FC236}">
                <a16:creationId xmlns:a16="http://schemas.microsoft.com/office/drawing/2014/main" id="{DEC394B8-9B9E-322C-DFFC-1B7B6F8A3AA0}"/>
              </a:ext>
            </a:extLst>
          </p:cNvPr>
          <p:cNvSpPr txBox="1">
            <a:spLocks/>
          </p:cNvSpPr>
          <p:nvPr/>
        </p:nvSpPr>
        <p:spPr>
          <a:xfrm>
            <a:off x="6306265" y="4677197"/>
            <a:ext cx="5769840" cy="6002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cap="none" baseline="0">
                <a:solidFill>
                  <a:schemeClr val="tx2"/>
                </a:solidFill>
                <a:latin typeface="+mj-lt"/>
                <a:ea typeface="+mj-ea"/>
                <a:cs typeface="+mj-cs"/>
              </a:defRPr>
            </a:lvl1pPr>
          </a:lstStyle>
          <a:p>
            <a:r>
              <a:rPr lang="fr-FR" sz="1600" dirty="0" err="1">
                <a:solidFill>
                  <a:schemeClr val="tx1"/>
                </a:solidFill>
              </a:rPr>
              <a:t>Sinking</a:t>
            </a:r>
            <a:r>
              <a:rPr lang="fr-FR" sz="1600" dirty="0">
                <a:solidFill>
                  <a:schemeClr val="tx1"/>
                </a:solidFill>
              </a:rPr>
              <a:t> of the Erika</a:t>
            </a:r>
          </a:p>
          <a:p>
            <a:r>
              <a:rPr lang="fr-FR" sz="1600" dirty="0" err="1">
                <a:solidFill>
                  <a:schemeClr val="tx1"/>
                </a:solidFill>
              </a:rPr>
              <a:t>December</a:t>
            </a:r>
            <a:r>
              <a:rPr lang="fr-FR" sz="1600" dirty="0">
                <a:solidFill>
                  <a:schemeClr val="tx1"/>
                </a:solidFill>
              </a:rPr>
              <a:t> 12, 1999</a:t>
            </a:r>
          </a:p>
        </p:txBody>
      </p:sp>
      <p:sp>
        <p:nvSpPr>
          <p:cNvPr id="2" name="Espace réservé du pied de page 12">
            <a:extLst>
              <a:ext uri="{FF2B5EF4-FFF2-40B4-BE49-F238E27FC236}">
                <a16:creationId xmlns:a16="http://schemas.microsoft.com/office/drawing/2014/main" id="{228CC068-BBBA-211C-DA75-B851186290B9}"/>
              </a:ext>
            </a:extLst>
          </p:cNvPr>
          <p:cNvSpPr txBox="1">
            <a:spLocks/>
          </p:cNvSpPr>
          <p:nvPr/>
        </p:nvSpPr>
        <p:spPr>
          <a:xfrm>
            <a:off x="6533203" y="6513358"/>
            <a:ext cx="3600000" cy="252000"/>
          </a:xfrm>
          <a:prstGeom prst="rect">
            <a:avLst/>
          </a:prstGeom>
        </p:spPr>
        <p:txBody>
          <a:bodyP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t>Source : TotalEnergies -  Erika_A_DEF_181220</a:t>
            </a:r>
          </a:p>
        </p:txBody>
      </p:sp>
      <p:sp>
        <p:nvSpPr>
          <p:cNvPr id="3" name="Titre 4">
            <a:extLst>
              <a:ext uri="{FF2B5EF4-FFF2-40B4-BE49-F238E27FC236}">
                <a16:creationId xmlns:a16="http://schemas.microsoft.com/office/drawing/2014/main" id="{A4FD9ADD-B946-0BA1-9169-D7B9893A0314}"/>
              </a:ext>
            </a:extLst>
          </p:cNvPr>
          <p:cNvSpPr>
            <a:spLocks noGrp="1"/>
          </p:cNvSpPr>
          <p:nvPr>
            <p:ph type="ctrTitle"/>
          </p:nvPr>
        </p:nvSpPr>
        <p:spPr>
          <a:xfrm>
            <a:off x="6323539" y="3616746"/>
            <a:ext cx="5268686" cy="860026"/>
          </a:xfrm>
        </p:spPr>
        <p:txBody>
          <a:bodyPr/>
          <a:lstStyle/>
          <a:p>
            <a:r>
              <a:rPr lang="en-US" sz="2400" dirty="0"/>
              <a:t>World Day for Safety</a:t>
            </a:r>
            <a:br>
              <a:rPr lang="en-US" sz="2400" dirty="0"/>
            </a:br>
            <a:r>
              <a:rPr lang="en-US" sz="2400" dirty="0"/>
              <a:t>April 22, 2024</a:t>
            </a:r>
          </a:p>
        </p:txBody>
      </p:sp>
    </p:spTree>
    <p:extLst>
      <p:ext uri="{BB962C8B-B14F-4D97-AF65-F5344CB8AC3E}">
        <p14:creationId xmlns:p14="http://schemas.microsoft.com/office/powerpoint/2010/main" val="85625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94154" y="1155453"/>
            <a:ext cx="9750363" cy="5246831"/>
          </a:xfrm>
        </p:spPr>
        <p:txBody>
          <a:bodyPr vert="horz" lIns="91440" tIns="45720" rIns="91440" bIns="45720" rtlCol="0" anchor="t">
            <a:noAutofit/>
          </a:bodyPr>
          <a:lstStyle/>
          <a:p>
            <a:pPr marL="179388" indent="-179388" algn="just" fontAlgn="base"/>
            <a:r>
              <a:rPr lang="en-US" sz="1600" dirty="0">
                <a:solidFill>
                  <a:srgbClr val="374649"/>
                </a:solidFill>
                <a:latin typeface="Arial" panose="020B0604020202020204" pitchFamily="34" charset="0"/>
              </a:rPr>
              <a:t>Review of the </a:t>
            </a:r>
            <a:r>
              <a:rPr lang="en-US" sz="1600" dirty="0" err="1">
                <a:solidFill>
                  <a:srgbClr val="374649"/>
                </a:solidFill>
                <a:latin typeface="Arial" panose="020B0604020202020204" pitchFamily="34" charset="0"/>
              </a:rPr>
              <a:t>organisation</a:t>
            </a:r>
            <a:r>
              <a:rPr lang="en-US" sz="1600" dirty="0">
                <a:solidFill>
                  <a:srgbClr val="374649"/>
                </a:solidFill>
                <a:latin typeface="Arial" panose="020B0604020202020204" pitchFamily="34" charset="0"/>
              </a:rPr>
              <a:t> of the Directorate of Maritime Transport</a:t>
            </a:r>
          </a:p>
          <a:p>
            <a:pPr marL="465750" lvl="2" indent="-285750" algn="just" fontAlgn="base">
              <a:buFont typeface="Tahoma" panose="020B0604030504040204" pitchFamily="34" charset="0"/>
              <a:buChar char="-"/>
            </a:pPr>
            <a:r>
              <a:rPr lang="en-US" dirty="0">
                <a:solidFill>
                  <a:srgbClr val="0070C0"/>
                </a:solidFill>
                <a:latin typeface="Arial"/>
                <a:cs typeface="Arial"/>
              </a:rPr>
              <a:t>Setting up a technical department with a naval architect
An alert system and a strengthened crisis </a:t>
            </a:r>
            <a:r>
              <a:rPr lang="en-US" dirty="0" err="1">
                <a:solidFill>
                  <a:srgbClr val="0070C0"/>
                </a:solidFill>
                <a:latin typeface="Arial"/>
                <a:cs typeface="Arial"/>
              </a:rPr>
              <a:t>organisation</a:t>
            </a:r>
            <a:r>
              <a:rPr lang="en-US" dirty="0">
                <a:solidFill>
                  <a:srgbClr val="0070C0"/>
                </a:solidFill>
                <a:latin typeface="Arial"/>
                <a:cs typeface="Arial"/>
              </a:rPr>
              <a:t> </a:t>
            </a:r>
          </a:p>
          <a:p>
            <a:pPr marL="179388" lvl="1" indent="-179388" algn="just" fontAlgn="base">
              <a:buFont typeface="Arial" panose="020B0604020202020204" pitchFamily="34" charset="0"/>
              <a:buChar char="•"/>
            </a:pPr>
            <a:r>
              <a:rPr lang="en-US" sz="1600" dirty="0">
                <a:solidFill>
                  <a:srgbClr val="374649"/>
                </a:solidFill>
                <a:latin typeface="Arial" panose="020B0604020202020204" pitchFamily="34" charset="0"/>
              </a:rPr>
              <a:t>Reinforcement of vetting (inspection of ships and evaluation of the vessel for its use): </a:t>
            </a:r>
          </a:p>
          <a:p>
            <a:pPr marL="465750" lvl="2" indent="-285750" algn="just" fontAlgn="base">
              <a:buFont typeface="Tahoma" panose="020B0604030504040204" pitchFamily="34" charset="0"/>
              <a:buChar char="-"/>
            </a:pPr>
            <a:r>
              <a:rPr lang="en-US" dirty="0">
                <a:solidFill>
                  <a:srgbClr val="0070C0"/>
                </a:solidFill>
                <a:latin typeface="Arial"/>
                <a:cs typeface="Arial"/>
              </a:rPr>
              <a:t>Each voyage of a ship is subject to an evaluation based on the most recent information concerning it.</a:t>
            </a:r>
          </a:p>
          <a:p>
            <a:pPr marL="179388" indent="-179388" algn="just" fontAlgn="base"/>
            <a:r>
              <a:rPr lang="en-US" sz="1600" dirty="0">
                <a:solidFill>
                  <a:srgbClr val="374649"/>
                </a:solidFill>
                <a:latin typeface="Arial" panose="020B0604020202020204" pitchFamily="34" charset="0"/>
              </a:rPr>
              <a:t>Strengthening of charter criteria:</a:t>
            </a:r>
          </a:p>
          <a:p>
            <a:pPr marL="465750" lvl="2" indent="-285750" algn="just" fontAlgn="base">
              <a:buFont typeface="Tahoma" panose="020B0604030504040204" pitchFamily="34" charset="0"/>
              <a:buChar char="-"/>
            </a:pPr>
            <a:r>
              <a:rPr lang="en-US" dirty="0">
                <a:solidFill>
                  <a:srgbClr val="0070C0"/>
                </a:solidFill>
                <a:latin typeface="Arial"/>
                <a:cs typeface="Arial"/>
              </a:rPr>
              <a:t>Establishment of an age limit for oil and chemical tankers (20 years) and transport of heavy fuel oil (15 years)
Use of double-hulled vessels only
Lowering the average age of the charter tanker fleet (7 years on average)
Minimum experience and presence in the company operating the vessel, required for senior crew members</a:t>
            </a:r>
          </a:p>
          <a:p>
            <a:pPr marL="179388" lvl="1" indent="-179388" algn="just" fontAlgn="base">
              <a:buFont typeface="Arial" panose="020B0604020202020204" pitchFamily="34" charset="0"/>
              <a:buChar char="•"/>
            </a:pPr>
            <a:r>
              <a:rPr lang="en-US" sz="1600" dirty="0">
                <a:solidFill>
                  <a:srgbClr val="374649"/>
                </a:solidFill>
                <a:latin typeface="Arial" panose="020B0604020202020204" pitchFamily="34" charset="0"/>
              </a:rPr>
              <a:t>More substantial and quicker means of combating pollution to be implemented, in particular through the OSRL industry cooperative.</a:t>
            </a:r>
            <a:endParaRPr lang="fr-FR" sz="1600" dirty="0">
              <a:solidFill>
                <a:srgbClr val="374649"/>
              </a:solidFill>
              <a:latin typeface="Arial" panose="020B0604020202020204" pitchFamily="34" charset="0"/>
            </a:endParaRPr>
          </a:p>
        </p:txBody>
      </p:sp>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573082"/>
          </a:xfrm>
        </p:spPr>
        <p:txBody>
          <a:bodyPr>
            <a:noAutofit/>
          </a:bodyPr>
          <a:lstStyle/>
          <a:p>
            <a:r>
              <a:rPr lang="fr-FR" dirty="0" err="1"/>
              <a:t>Learnings</a:t>
            </a:r>
            <a:r>
              <a:rPr lang="fr-FR" dirty="0"/>
              <a:t> for the </a:t>
            </a:r>
            <a:r>
              <a:rPr lang="fr-FR" dirty="0" err="1"/>
              <a:t>Company</a:t>
            </a:r>
            <a:endParaRPr lang="fr-FR" dirty="0"/>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10</a:t>
            </a:fld>
            <a:endParaRPr lang="fr-FR" noProof="0" dirty="0"/>
          </a:p>
        </p:txBody>
      </p:sp>
      <p:sp>
        <p:nvSpPr>
          <p:cNvPr id="2" name="Espace réservé du pied de page 12">
            <a:extLst>
              <a:ext uri="{FF2B5EF4-FFF2-40B4-BE49-F238E27FC236}">
                <a16:creationId xmlns:a16="http://schemas.microsoft.com/office/drawing/2014/main" id="{75107DDA-833D-8B80-B758-10DFE733382B}"/>
              </a:ext>
            </a:extLst>
          </p:cNvPr>
          <p:cNvSpPr>
            <a:spLocks noGrp="1"/>
          </p:cNvSpPr>
          <p:nvPr>
            <p:ph type="ftr" sz="quarter" idx="15"/>
          </p:nvPr>
        </p:nvSpPr>
        <p:spPr>
          <a:xfrm>
            <a:off x="856680" y="6449983"/>
            <a:ext cx="3600000" cy="252000"/>
          </a:xfrm>
        </p:spPr>
        <p:txBody>
          <a:bodyPr>
            <a:noAutofit/>
          </a:bodyPr>
          <a:lstStyle/>
          <a:p>
            <a:r>
              <a:rPr lang="en-US" sz="900" dirty="0"/>
              <a:t>World Day for Safety 2024 – support for explanation - Erika</a:t>
            </a:r>
            <a:endParaRPr lang="fr-FR" sz="900" dirty="0"/>
          </a:p>
        </p:txBody>
      </p:sp>
      <p:pic>
        <p:nvPicPr>
          <p:cNvPr id="3" name="Image 2">
            <a:extLst>
              <a:ext uri="{FF2B5EF4-FFF2-40B4-BE49-F238E27FC236}">
                <a16:creationId xmlns:a16="http://schemas.microsoft.com/office/drawing/2014/main" id="{7E8B9AC7-304A-29B4-08F3-D9E653A22799}"/>
              </a:ext>
            </a:extLst>
          </p:cNvPr>
          <p:cNvPicPr>
            <a:picLocks noChangeAspect="1"/>
          </p:cNvPicPr>
          <p:nvPr/>
        </p:nvPicPr>
        <p:blipFill>
          <a:blip r:embed="rId3"/>
          <a:stretch>
            <a:fillRect/>
          </a:stretch>
        </p:blipFill>
        <p:spPr>
          <a:xfrm>
            <a:off x="3400406" y="5272687"/>
            <a:ext cx="2046704" cy="578522"/>
          </a:xfrm>
          <a:prstGeom prst="rect">
            <a:avLst/>
          </a:prstGeom>
        </p:spPr>
      </p:pic>
    </p:spTree>
    <p:extLst>
      <p:ext uri="{BB962C8B-B14F-4D97-AF65-F5344CB8AC3E}">
        <p14:creationId xmlns:p14="http://schemas.microsoft.com/office/powerpoint/2010/main" val="205652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76EB1-E45B-4878-A58C-9C7D25274687}"/>
              </a:ext>
            </a:extLst>
          </p:cNvPr>
          <p:cNvSpPr>
            <a:spLocks noGrp="1"/>
          </p:cNvSpPr>
          <p:nvPr>
            <p:ph type="title"/>
          </p:nvPr>
        </p:nvSpPr>
        <p:spPr>
          <a:xfrm>
            <a:off x="453403" y="3107184"/>
            <a:ext cx="11428354" cy="1648783"/>
          </a:xfrm>
        </p:spPr>
        <p:txBody>
          <a:bodyPr/>
          <a:lstStyle/>
          <a:p>
            <a:r>
              <a:rPr lang="en-US">
                <a:solidFill>
                  <a:schemeClr val="tx2"/>
                </a:solidFill>
              </a:rPr>
              <a:t>Enjoy your World Day for Safety 2024!</a:t>
            </a:r>
            <a:endParaRPr lang="fr-FR">
              <a:solidFill>
                <a:schemeClr val="tx2"/>
              </a:solidFill>
            </a:endParaRPr>
          </a:p>
        </p:txBody>
      </p:sp>
      <p:pic>
        <p:nvPicPr>
          <p:cNvPr id="6" name="Image 5" descr="Une image contenant texte, symbole, Police, logo&#10;&#10;Description générée automatiquement">
            <a:extLst>
              <a:ext uri="{FF2B5EF4-FFF2-40B4-BE49-F238E27FC236}">
                <a16:creationId xmlns:a16="http://schemas.microsoft.com/office/drawing/2014/main" id="{1936067A-9F42-98E0-5468-77251E2D5B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3865" y="4151810"/>
            <a:ext cx="1116000" cy="1115067"/>
          </a:xfrm>
          <a:prstGeom prst="rect">
            <a:avLst/>
          </a:prstGeom>
        </p:spPr>
      </p:pic>
      <p:pic>
        <p:nvPicPr>
          <p:cNvPr id="4" name="Image 3" descr="Une image contenant Graphique, Police, graphisme, logo&#10;&#10;Description générée automatiquement">
            <a:extLst>
              <a:ext uri="{FF2B5EF4-FFF2-40B4-BE49-F238E27FC236}">
                <a16:creationId xmlns:a16="http://schemas.microsoft.com/office/drawing/2014/main" id="{0CE160C7-5D5B-4922-CD81-50A61B8E30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20308" y="5399442"/>
            <a:ext cx="1285391" cy="1274545"/>
          </a:xfrm>
          <a:prstGeom prst="rect">
            <a:avLst/>
          </a:prstGeom>
        </p:spPr>
      </p:pic>
    </p:spTree>
    <p:extLst>
      <p:ext uri="{BB962C8B-B14F-4D97-AF65-F5344CB8AC3E}">
        <p14:creationId xmlns:p14="http://schemas.microsoft.com/office/powerpoint/2010/main" val="209895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5904665-661E-F003-62C3-24FB1612D222}"/>
              </a:ext>
            </a:extLst>
          </p:cNvPr>
          <p:cNvSpPr>
            <a:spLocks noGrp="1"/>
          </p:cNvSpPr>
          <p:nvPr>
            <p:ph type="title"/>
          </p:nvPr>
        </p:nvSpPr>
        <p:spPr/>
        <p:txBody>
          <a:bodyPr vert="horz" lIns="91440" tIns="45720" rIns="91440" bIns="45720" rtlCol="0" anchor="t">
            <a:noAutofit/>
          </a:bodyPr>
          <a:lstStyle/>
          <a:p>
            <a:r>
              <a:rPr lang="en-US" sz="2400"/>
              <a:t>Let's share 9 accidents that have marked the history of the Industry and of the Company</a:t>
            </a:r>
            <a:endParaRPr lang="fr-FR" sz="2800"/>
          </a:p>
        </p:txBody>
      </p:sp>
      <p:sp>
        <p:nvSpPr>
          <p:cNvPr id="21" name="Espace réservé du texte 20">
            <a:extLst>
              <a:ext uri="{FF2B5EF4-FFF2-40B4-BE49-F238E27FC236}">
                <a16:creationId xmlns:a16="http://schemas.microsoft.com/office/drawing/2014/main" id="{A972D8F5-A72A-DD67-0086-58DEA146047C}"/>
              </a:ext>
            </a:extLst>
          </p:cNvPr>
          <p:cNvSpPr>
            <a:spLocks noGrp="1"/>
          </p:cNvSpPr>
          <p:nvPr>
            <p:ph type="body" sz="quarter" idx="13"/>
          </p:nvPr>
        </p:nvSpPr>
        <p:spPr>
          <a:xfrm>
            <a:off x="469879" y="1515226"/>
            <a:ext cx="9859454" cy="4860000"/>
          </a:xfrm>
        </p:spPr>
        <p:txBody>
          <a:bodyPr vert="horz" lIns="91440" tIns="45720" rIns="91440" bIns="45720" rtlCol="0" anchor="t">
            <a:noAutofit/>
          </a:bodyPr>
          <a:lstStyle/>
          <a:p>
            <a:pPr marL="179705" indent="-179705">
              <a:spcAft>
                <a:spcPts val="1200"/>
              </a:spcAft>
              <a:buClr>
                <a:schemeClr val="tx2"/>
              </a:buClr>
            </a:pPr>
            <a:r>
              <a:rPr lang="en-US" sz="1800" dirty="0"/>
              <a:t>The Branches have selected 9 “historic” accidents of our industry or of the Company which are printed in our collective mind.</a:t>
            </a:r>
            <a:endParaRPr lang="fr-FR" sz="1800" dirty="0">
              <a:cs typeface="Arial" panose="020B0604020202020204"/>
            </a:endParaRPr>
          </a:p>
          <a:p>
            <a:pPr marL="179705" indent="-179705">
              <a:spcAft>
                <a:spcPts val="1200"/>
              </a:spcAft>
              <a:buClr>
                <a:schemeClr val="tx2"/>
              </a:buClr>
              <a:defRPr/>
            </a:pPr>
            <a:r>
              <a:rPr lang="en-US" sz="1800" dirty="0"/>
              <a:t>These incidents have been specifically chosen because they have led, through their analysis, to modify and improve our ways of operating and therefore to enhance the safety of our operations.</a:t>
            </a:r>
            <a:endParaRPr lang="fr-FR" sz="1800" dirty="0">
              <a:cs typeface="Arial" panose="020B0604020202020204"/>
            </a:endParaRPr>
          </a:p>
          <a:p>
            <a:pPr marL="179705" indent="-179705">
              <a:spcAft>
                <a:spcPts val="1200"/>
              </a:spcAft>
              <a:buClr>
                <a:schemeClr val="tx2"/>
              </a:buClr>
              <a:defRPr/>
            </a:pPr>
            <a:r>
              <a:rPr lang="en-US" sz="1800" dirty="0"/>
              <a:t>In the Manager Kit, each accident is summarized on a slide.</a:t>
            </a:r>
            <a:endParaRPr lang="fr-FR" sz="1800" dirty="0">
              <a:solidFill>
                <a:srgbClr val="374649"/>
              </a:solidFill>
              <a:cs typeface="Arial" panose="020B0604020202020204"/>
            </a:endParaRPr>
          </a:p>
          <a:p>
            <a:pPr marL="179705" indent="-179705">
              <a:spcAft>
                <a:spcPts val="1200"/>
              </a:spcAft>
              <a:buClr>
                <a:schemeClr val="tx2"/>
              </a:buClr>
            </a:pPr>
            <a:r>
              <a:rPr lang="en-US" sz="1800" dirty="0">
                <a:solidFill>
                  <a:srgbClr val="374649"/>
                </a:solidFill>
                <a:cs typeface="Arial" panose="020B0604020202020204"/>
              </a:rPr>
              <a:t>In addition to that, an additional media (PPT or video) will be provided in the HSE Toolbox for further explanation:</a:t>
            </a:r>
          </a:p>
          <a:p>
            <a:pPr marL="177800" indent="0">
              <a:spcAft>
                <a:spcPts val="1200"/>
              </a:spcAft>
              <a:buClr>
                <a:schemeClr val="tx2"/>
              </a:buClr>
              <a:buNone/>
            </a:pPr>
            <a:r>
              <a:rPr lang="en-US" sz="1800" b="1" dirty="0">
                <a:solidFill>
                  <a:srgbClr val="374649"/>
                </a:solidFill>
                <a:cs typeface="Arial" panose="020B0604020202020204"/>
              </a:rPr>
              <a:t>This PPT has been selected by </a:t>
            </a:r>
            <a:r>
              <a:rPr lang="en-US" sz="1800" b="1" dirty="0" err="1">
                <a:solidFill>
                  <a:srgbClr val="374649"/>
                </a:solidFill>
                <a:cs typeface="Arial" panose="020B0604020202020204"/>
              </a:rPr>
              <a:t>Tradinng</a:t>
            </a:r>
            <a:r>
              <a:rPr lang="en-US" sz="1800" b="1" dirty="0">
                <a:solidFill>
                  <a:srgbClr val="374649"/>
                </a:solidFill>
                <a:cs typeface="Arial" panose="020B0604020202020204"/>
              </a:rPr>
              <a:t>-Shipping. It deals with the dramatic sinking of the Erika ship in 1999 off the French Brittany coast and led to a major pollution.</a:t>
            </a:r>
            <a:endParaRPr lang="fr-FR" sz="1800" b="1" dirty="0">
              <a:cs typeface="Arial" panose="020B0604020202020204"/>
            </a:endParaRPr>
          </a:p>
          <a:p>
            <a:pPr marL="0" indent="0">
              <a:buNone/>
            </a:pPr>
            <a:endParaRPr lang="fr-FR" dirty="0">
              <a:cs typeface="Arial" panose="020B0604020202020204"/>
            </a:endParaRPr>
          </a:p>
          <a:p>
            <a:pPr marL="179705" indent="-179705"/>
            <a:endParaRPr lang="fr-FR" dirty="0">
              <a:cs typeface="Arial" panose="020B0604020202020204"/>
            </a:endParaRPr>
          </a:p>
        </p:txBody>
      </p:sp>
      <p:sp>
        <p:nvSpPr>
          <p:cNvPr id="4" name="ZoneTexte 3">
            <a:extLst>
              <a:ext uri="{FF2B5EF4-FFF2-40B4-BE49-F238E27FC236}">
                <a16:creationId xmlns:a16="http://schemas.microsoft.com/office/drawing/2014/main" id="{1CC24219-908C-6C1F-BBF1-CCBEF196D025}"/>
              </a:ext>
            </a:extLst>
          </p:cNvPr>
          <p:cNvSpPr txBox="1"/>
          <p:nvPr/>
        </p:nvSpPr>
        <p:spPr>
          <a:xfrm>
            <a:off x="749866" y="5453000"/>
            <a:ext cx="9299479" cy="715089"/>
          </a:xfrm>
          <a:prstGeom prst="round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spAutoFit/>
          </a:bodyPr>
          <a:lstStyle/>
          <a:p>
            <a:pPr algn="ctr"/>
            <a:r>
              <a:rPr lang="en-US">
                <a:cs typeface="Arial"/>
              </a:rPr>
              <a:t>We recommend that you use these media as part of your workshops to discuss these accidents and their lessons for the Company with all the participants.</a:t>
            </a:r>
            <a:endParaRPr lang="fr-FR">
              <a:cs typeface="Arial"/>
            </a:endParaRPr>
          </a:p>
        </p:txBody>
      </p:sp>
      <p:sp>
        <p:nvSpPr>
          <p:cNvPr id="2" name="Espace réservé du pied de page 3">
            <a:extLst>
              <a:ext uri="{FF2B5EF4-FFF2-40B4-BE49-F238E27FC236}">
                <a16:creationId xmlns:a16="http://schemas.microsoft.com/office/drawing/2014/main" id="{3C67192C-D416-0446-9461-1A275207889D}"/>
              </a:ext>
            </a:extLst>
          </p:cNvPr>
          <p:cNvSpPr>
            <a:spLocks noGrp="1"/>
          </p:cNvSpPr>
          <p:nvPr>
            <p:ph type="ftr" sz="quarter" idx="15"/>
          </p:nvPr>
        </p:nvSpPr>
        <p:spPr>
          <a:xfrm>
            <a:off x="856680" y="6449983"/>
            <a:ext cx="3600000" cy="252000"/>
          </a:xfrm>
        </p:spPr>
        <p:txBody>
          <a:bodyPr/>
          <a:lstStyle/>
          <a:p>
            <a:r>
              <a:rPr lang="en-US" sz="900" dirty="0"/>
              <a:t>World Day for Safety 2024 – support for explanation - Erika</a:t>
            </a:r>
            <a:endParaRPr lang="fr-FR" sz="900" dirty="0"/>
          </a:p>
        </p:txBody>
      </p:sp>
      <p:sp>
        <p:nvSpPr>
          <p:cNvPr id="5" name="Espace réservé du numéro de diapositive 4">
            <a:extLst>
              <a:ext uri="{FF2B5EF4-FFF2-40B4-BE49-F238E27FC236}">
                <a16:creationId xmlns:a16="http://schemas.microsoft.com/office/drawing/2014/main" id="{4862C070-6C6D-9EE0-C8C5-850EB594C86F}"/>
              </a:ext>
            </a:extLst>
          </p:cNvPr>
          <p:cNvSpPr>
            <a:spLocks noGrp="1"/>
          </p:cNvSpPr>
          <p:nvPr>
            <p:ph type="sldNum" sz="quarter" idx="16"/>
          </p:nvPr>
        </p:nvSpPr>
        <p:spPr>
          <a:xfrm>
            <a:off x="219008" y="6449983"/>
            <a:ext cx="576000" cy="252000"/>
          </a:xfrm>
        </p:spPr>
        <p:txBody>
          <a:bodyPr/>
          <a:lstStyle/>
          <a:p>
            <a:fld id="{975A587B-5814-4D9B-9598-FE9CB954CB01}" type="slidenum">
              <a:rPr lang="en-US" noProof="0" smtClean="0"/>
              <a:pPr/>
              <a:t>2</a:t>
            </a:fld>
            <a:endParaRPr lang="en-US" noProof="0" dirty="0"/>
          </a:p>
        </p:txBody>
      </p:sp>
    </p:spTree>
    <p:extLst>
      <p:ext uri="{BB962C8B-B14F-4D97-AF65-F5344CB8AC3E}">
        <p14:creationId xmlns:p14="http://schemas.microsoft.com/office/powerpoint/2010/main" val="89907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A00A7-FCCD-4C63-803B-EED5CFC3F808}"/>
              </a:ext>
            </a:extLst>
          </p:cNvPr>
          <p:cNvSpPr>
            <a:spLocks noGrp="1"/>
          </p:cNvSpPr>
          <p:nvPr>
            <p:ph type="title"/>
          </p:nvPr>
        </p:nvSpPr>
        <p:spPr>
          <a:xfrm>
            <a:off x="464400" y="1987200"/>
            <a:ext cx="5400000" cy="720000"/>
          </a:xfrm>
        </p:spPr>
        <p:txBody>
          <a:bodyPr>
            <a:noAutofit/>
          </a:bodyPr>
          <a:lstStyle/>
          <a:p>
            <a:r>
              <a:rPr lang="fr-FR"/>
              <a:t>Summary</a:t>
            </a:r>
            <a:endParaRPr lang="fr-FR" dirty="0"/>
          </a:p>
        </p:txBody>
      </p:sp>
      <p:sp>
        <p:nvSpPr>
          <p:cNvPr id="17" name="Espace réservé du texte 16">
            <a:extLst>
              <a:ext uri="{FF2B5EF4-FFF2-40B4-BE49-F238E27FC236}">
                <a16:creationId xmlns:a16="http://schemas.microsoft.com/office/drawing/2014/main" id="{EEB4D5EC-85BA-4BA0-8EF1-99B8304CC826}"/>
              </a:ext>
            </a:extLst>
          </p:cNvPr>
          <p:cNvSpPr>
            <a:spLocks noGrp="1"/>
          </p:cNvSpPr>
          <p:nvPr>
            <p:ph type="body" sz="quarter" idx="26"/>
          </p:nvPr>
        </p:nvSpPr>
        <p:spPr>
          <a:xfrm>
            <a:off x="464399" y="2876400"/>
            <a:ext cx="6905121" cy="3240000"/>
          </a:xfrm>
        </p:spPr>
        <p:txBody>
          <a:bodyPr vert="horz" lIns="91440" tIns="45720" rIns="91440" bIns="45720" rtlCol="0" anchor="t">
            <a:noAutofit/>
          </a:bodyPr>
          <a:lstStyle/>
          <a:p>
            <a:pPr marL="431800" indent="-431800">
              <a:lnSpc>
                <a:spcPct val="90000"/>
              </a:lnSpc>
            </a:pPr>
            <a:r>
              <a:rPr lang="en-US" dirty="0"/>
              <a:t>Description of the accident
Direct causes
Indirect causes
Environmental consequences
Regulatory and industry returns of experience
Lessons for the Company</a:t>
            </a:r>
            <a:endParaRPr lang="fr-FR" dirty="0">
              <a:cs typeface="Arial" panose="020B0604020202020204"/>
            </a:endParaRPr>
          </a:p>
        </p:txBody>
      </p:sp>
    </p:spTree>
    <p:extLst>
      <p:ext uri="{BB962C8B-B14F-4D97-AF65-F5344CB8AC3E}">
        <p14:creationId xmlns:p14="http://schemas.microsoft.com/office/powerpoint/2010/main" val="230385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501077" y="1293016"/>
            <a:ext cx="10091398" cy="5246831"/>
          </a:xfrm>
        </p:spPr>
        <p:txBody>
          <a:bodyPr>
            <a:noAutofit/>
          </a:bodyPr>
          <a:lstStyle/>
          <a:p>
            <a:pPr algn="just"/>
            <a:r>
              <a:rPr lang="en-US" sz="1800" dirty="0"/>
              <a:t>On December 12, 1999, the oil tanker Erika was caught in a storm with heavy seas and force 8/9 winds.
The internal structures of the oil tanker Erika failed.
The ship's hull tore and then broke in two.
The 26 crew members were evacuated by helicopter, all safe and sound.
The Erika was carrying heavy fuel oil destined for Italy's national utility ENEL.
Of the 37,000 tons of fuel oil transported, a large quantity was spilled, 11,000 tons were recovered the following summer by pumping into the wreck.
Total chose to charter the Erika, in good faith, based on a seaworthiness certification renewed in 1999 and issued by the Italian certification body RINA.
The Erika had good reports from the inspectors and had already been chartered by large companies (BP, Repsol).</a:t>
            </a:r>
            <a:endParaRPr lang="fr-FR" sz="1800" dirty="0"/>
          </a:p>
        </p:txBody>
      </p:sp>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186574"/>
            <a:ext cx="9720000" cy="587149"/>
          </a:xfrm>
        </p:spPr>
        <p:txBody>
          <a:bodyPr>
            <a:noAutofit/>
          </a:bodyPr>
          <a:lstStyle/>
          <a:p>
            <a:r>
              <a:rPr lang="fr-FR" dirty="0"/>
              <a:t>Description of the accident</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en-US" sz="900" dirty="0"/>
              <a:t>World Day for Safety 2024 – support for explanation - Erika</a:t>
            </a:r>
            <a:endParaRPr lang="fr-FR" sz="900" dirty="0"/>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4</a:t>
            </a:fld>
            <a:endParaRPr lang="fr-FR" noProof="0" dirty="0"/>
          </a:p>
        </p:txBody>
      </p:sp>
    </p:spTree>
    <p:extLst>
      <p:ext uri="{BB962C8B-B14F-4D97-AF65-F5344CB8AC3E}">
        <p14:creationId xmlns:p14="http://schemas.microsoft.com/office/powerpoint/2010/main" val="284015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1">
            <a:extLst>
              <a:ext uri="{FF2B5EF4-FFF2-40B4-BE49-F238E27FC236}">
                <a16:creationId xmlns:a16="http://schemas.microsoft.com/office/drawing/2014/main" id="{4273D6C9-AAC1-42FE-8EE0-F211C070B9AE}"/>
              </a:ext>
            </a:extLst>
          </p:cNvPr>
          <p:cNvSpPr>
            <a:spLocks noGrp="1"/>
          </p:cNvSpPr>
          <p:nvPr>
            <p:ph type="body" sz="quarter" idx="13"/>
          </p:nvPr>
        </p:nvSpPr>
        <p:spPr>
          <a:xfrm>
            <a:off x="4879498" y="1306864"/>
            <a:ext cx="5443130" cy="4860000"/>
          </a:xfrm>
        </p:spPr>
        <p:txBody>
          <a:bodyPr>
            <a:noAutofit/>
          </a:bodyPr>
          <a:lstStyle/>
          <a:p>
            <a:r>
              <a:rPr lang="en-US" sz="1800" dirty="0"/>
              <a:t>Structural fatigue, the Erika was 24 years old.
Severe corrosion of the ship's structures.
The actual condition of the vessel's structures did not correspond to the certification established by the RINA.</a:t>
            </a:r>
            <a:endParaRPr lang="fr-FR" sz="1800" dirty="0"/>
          </a:p>
        </p:txBody>
      </p:sp>
      <p:sp>
        <p:nvSpPr>
          <p:cNvPr id="9" name="Espace réservé du texte 8">
            <a:extLst>
              <a:ext uri="{FF2B5EF4-FFF2-40B4-BE49-F238E27FC236}">
                <a16:creationId xmlns:a16="http://schemas.microsoft.com/office/drawing/2014/main" id="{6FDBBC78-B03B-45EE-A17B-4BB1B89B5764}"/>
              </a:ext>
            </a:extLst>
          </p:cNvPr>
          <p:cNvSpPr>
            <a:spLocks noGrp="1"/>
          </p:cNvSpPr>
          <p:nvPr>
            <p:ph type="body" sz="quarter" idx="17"/>
          </p:nvPr>
        </p:nvSpPr>
        <p:spPr/>
        <p:txBody>
          <a:bodyPr/>
          <a:lstStyle/>
          <a:p>
            <a:endParaRPr lang="fr-FR"/>
          </a:p>
        </p:txBody>
      </p:sp>
      <p:sp>
        <p:nvSpPr>
          <p:cNvPr id="21" name="Titre 2">
            <a:extLst>
              <a:ext uri="{FF2B5EF4-FFF2-40B4-BE49-F238E27FC236}">
                <a16:creationId xmlns:a16="http://schemas.microsoft.com/office/drawing/2014/main" id="{31F039B6-D846-4E28-A6DE-93A604049FA4}"/>
              </a:ext>
            </a:extLst>
          </p:cNvPr>
          <p:cNvSpPr>
            <a:spLocks noGrp="1"/>
          </p:cNvSpPr>
          <p:nvPr>
            <p:ph type="title"/>
          </p:nvPr>
        </p:nvSpPr>
        <p:spPr>
          <a:xfrm>
            <a:off x="551118" y="259028"/>
            <a:ext cx="3960000" cy="1008000"/>
          </a:xfrm>
        </p:spPr>
        <p:txBody>
          <a:bodyPr>
            <a:noAutofit/>
          </a:bodyPr>
          <a:lstStyle/>
          <a:p>
            <a:r>
              <a:rPr lang="fr-FR" dirty="0"/>
              <a:t>Direct Causes</a:t>
            </a:r>
          </a:p>
        </p:txBody>
      </p:sp>
      <p:sp>
        <p:nvSpPr>
          <p:cNvPr id="13" name="Espace réservé du numéro de diapositive 12">
            <a:extLst>
              <a:ext uri="{FF2B5EF4-FFF2-40B4-BE49-F238E27FC236}">
                <a16:creationId xmlns:a16="http://schemas.microsoft.com/office/drawing/2014/main" id="{B80B2DEC-994C-4476-9417-028902C2E717}"/>
              </a:ext>
            </a:extLst>
          </p:cNvPr>
          <p:cNvSpPr>
            <a:spLocks noGrp="1"/>
          </p:cNvSpPr>
          <p:nvPr>
            <p:ph type="sldNum" sz="quarter" idx="20"/>
          </p:nvPr>
        </p:nvSpPr>
        <p:spPr>
          <a:xfrm>
            <a:off x="219008" y="6449983"/>
            <a:ext cx="576000" cy="252000"/>
          </a:xfrm>
        </p:spPr>
        <p:txBody>
          <a:bodyPr>
            <a:noAutofit/>
          </a:bodyPr>
          <a:lstStyle/>
          <a:p>
            <a:pPr lvl="0"/>
            <a:fld id="{975A587B-5814-4D9B-9598-FE9CB954CB01}" type="slidenum">
              <a:rPr lang="fr-FR" noProof="0" smtClean="0"/>
              <a:pPr lvl="0"/>
              <a:t>5</a:t>
            </a:fld>
            <a:endParaRPr lang="fr-FR" noProof="0" dirty="0"/>
          </a:p>
        </p:txBody>
      </p:sp>
      <p:pic>
        <p:nvPicPr>
          <p:cNvPr id="4" name="Espace réservé pour une image  10" descr="Une image contenant transport, embarcation, eau, plein air&#10;&#10;Description générée automatiquement">
            <a:extLst>
              <a:ext uri="{FF2B5EF4-FFF2-40B4-BE49-F238E27FC236}">
                <a16:creationId xmlns:a16="http://schemas.microsoft.com/office/drawing/2014/main" id="{EA01857A-0C59-7720-2085-8D7A38213134}"/>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l="23362" r="23362"/>
          <a:stretch>
            <a:fillRect/>
          </a:stretch>
        </p:blipFill>
        <p:spPr>
          <a:xfrm>
            <a:off x="647362" y="1213808"/>
            <a:ext cx="3925891" cy="4418250"/>
          </a:xfrm>
        </p:spPr>
      </p:pic>
      <p:sp>
        <p:nvSpPr>
          <p:cNvPr id="8" name="Espace réservé du pied de page 12">
            <a:extLst>
              <a:ext uri="{FF2B5EF4-FFF2-40B4-BE49-F238E27FC236}">
                <a16:creationId xmlns:a16="http://schemas.microsoft.com/office/drawing/2014/main" id="{6EC45AD1-C2EA-5E55-C7FD-64EA280C320E}"/>
              </a:ext>
            </a:extLst>
          </p:cNvPr>
          <p:cNvSpPr txBox="1">
            <a:spLocks/>
          </p:cNvSpPr>
          <p:nvPr/>
        </p:nvSpPr>
        <p:spPr>
          <a:xfrm>
            <a:off x="856680" y="6449983"/>
            <a:ext cx="3600000" cy="252000"/>
          </a:xfrm>
          <a:prstGeom prst="rect">
            <a:avLst/>
          </a:prstGeom>
        </p:spPr>
        <p:txBody>
          <a:bodyP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World Day for Safety 2024 – support for explanation - Erika</a:t>
            </a:r>
            <a:endParaRPr lang="fr-FR" sz="900" dirty="0"/>
          </a:p>
        </p:txBody>
      </p:sp>
      <p:sp>
        <p:nvSpPr>
          <p:cNvPr id="14" name="Espace réservé du numéro de diapositive 13">
            <a:extLst>
              <a:ext uri="{FF2B5EF4-FFF2-40B4-BE49-F238E27FC236}">
                <a16:creationId xmlns:a16="http://schemas.microsoft.com/office/drawing/2014/main" id="{2BB7A477-A49C-2063-2BBC-370E9FFCE656}"/>
              </a:ext>
            </a:extLst>
          </p:cNvPr>
          <p:cNvSpPr txBox="1">
            <a:spLocks/>
          </p:cNvSpPr>
          <p:nvPr/>
        </p:nvSpPr>
        <p:spPr>
          <a:xfrm>
            <a:off x="217659" y="6448634"/>
            <a:ext cx="576000" cy="252000"/>
          </a:xfrm>
          <a:prstGeom prst="rect">
            <a:avLst/>
          </a:prstGeom>
        </p:spPr>
        <p:txBody>
          <a:bodyP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75A587B-5814-4D9B-9598-FE9CB954CB01}" type="slidenum">
              <a:rPr lang="fr-FR" sz="900" b="1"/>
              <a:pPr algn="r"/>
              <a:t>5</a:t>
            </a:fld>
            <a:endParaRPr lang="fr-FR" sz="900" b="1" dirty="0"/>
          </a:p>
        </p:txBody>
      </p:sp>
    </p:spTree>
    <p:extLst>
      <p:ext uri="{BB962C8B-B14F-4D97-AF65-F5344CB8AC3E}">
        <p14:creationId xmlns:p14="http://schemas.microsoft.com/office/powerpoint/2010/main" val="38359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920F1E4-C37A-46B3-A985-D4226915C51A}"/>
              </a:ext>
            </a:extLst>
          </p:cNvPr>
          <p:cNvSpPr>
            <a:spLocks noGrp="1"/>
          </p:cNvSpPr>
          <p:nvPr>
            <p:ph type="body" sz="quarter" idx="13"/>
          </p:nvPr>
        </p:nvSpPr>
        <p:spPr>
          <a:xfrm>
            <a:off x="347958" y="1330960"/>
            <a:ext cx="9963660" cy="4423120"/>
          </a:xfrm>
        </p:spPr>
        <p:txBody>
          <a:bodyPr>
            <a:noAutofit/>
          </a:bodyPr>
          <a:lstStyle/>
          <a:p>
            <a:r>
              <a:rPr lang="en-US" dirty="0"/>
              <a:t>Lack of maintenance and control. 
Faulty operator management.
Heat-accelerated corrosion due to transport of heated product (heavy fuel oil).</a:t>
            </a:r>
          </a:p>
          <a:p>
            <a:r>
              <a:rPr lang="en-US" dirty="0"/>
              <a:t>A Force 8/9 storm.</a:t>
            </a:r>
            <a:endParaRPr lang="fr-FR" dirty="0"/>
          </a:p>
        </p:txBody>
      </p:sp>
      <p:sp>
        <p:nvSpPr>
          <p:cNvPr id="3" name="Titre 2">
            <a:extLst>
              <a:ext uri="{FF2B5EF4-FFF2-40B4-BE49-F238E27FC236}">
                <a16:creationId xmlns:a16="http://schemas.microsoft.com/office/drawing/2014/main" id="{BA7A439F-C39E-4ED3-89E5-75A01349166A}"/>
              </a:ext>
            </a:extLst>
          </p:cNvPr>
          <p:cNvSpPr>
            <a:spLocks noGrp="1"/>
          </p:cNvSpPr>
          <p:nvPr>
            <p:ph type="title"/>
          </p:nvPr>
        </p:nvSpPr>
        <p:spPr>
          <a:xfrm>
            <a:off x="469879" y="242844"/>
            <a:ext cx="9720000" cy="1008000"/>
          </a:xfrm>
        </p:spPr>
        <p:txBody>
          <a:bodyPr>
            <a:noAutofit/>
          </a:bodyPr>
          <a:lstStyle/>
          <a:p>
            <a:r>
              <a:rPr lang="fr-FR"/>
              <a:t>Indirect causes</a:t>
            </a:r>
            <a:endParaRPr lang="fr-FR" dirty="0"/>
          </a:p>
        </p:txBody>
      </p:sp>
      <p:sp>
        <p:nvSpPr>
          <p:cNvPr id="12" name="Espace réservé du numéro de diapositive 11">
            <a:extLst>
              <a:ext uri="{FF2B5EF4-FFF2-40B4-BE49-F238E27FC236}">
                <a16:creationId xmlns:a16="http://schemas.microsoft.com/office/drawing/2014/main" id="{12CEC50C-CCCB-42DD-9E47-A297A2D7D376}"/>
              </a:ext>
            </a:extLst>
          </p:cNvPr>
          <p:cNvSpPr>
            <a:spLocks noGrp="1"/>
          </p:cNvSpPr>
          <p:nvPr>
            <p:ph type="sldNum" sz="quarter" idx="20"/>
          </p:nvPr>
        </p:nvSpPr>
        <p:spPr>
          <a:xfrm>
            <a:off x="219008" y="6449983"/>
            <a:ext cx="576000" cy="252000"/>
          </a:xfrm>
        </p:spPr>
        <p:txBody>
          <a:bodyPr>
            <a:noAutofit/>
          </a:bodyPr>
          <a:lstStyle/>
          <a:p>
            <a:pPr lvl="0"/>
            <a:fld id="{975A587B-5814-4D9B-9598-FE9CB954CB01}" type="slidenum">
              <a:rPr lang="fr-FR" noProof="0" smtClean="0"/>
              <a:pPr lvl="0"/>
              <a:t>6</a:t>
            </a:fld>
            <a:endParaRPr lang="fr-FR" noProof="0" dirty="0"/>
          </a:p>
        </p:txBody>
      </p:sp>
      <p:pic>
        <p:nvPicPr>
          <p:cNvPr id="18" name="Image 17" descr="Une image contenant plein air, ciel, sol, chaussures&#10;&#10;Description générée automatiquement">
            <a:extLst>
              <a:ext uri="{FF2B5EF4-FFF2-40B4-BE49-F238E27FC236}">
                <a16:creationId xmlns:a16="http://schemas.microsoft.com/office/drawing/2014/main" id="{0785CD11-DAAC-FDCC-F0DF-B44611A09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617" y="3294032"/>
            <a:ext cx="4212001" cy="2808000"/>
          </a:xfrm>
          <a:prstGeom prst="rect">
            <a:avLst/>
          </a:prstGeom>
          <a:ln>
            <a:noFill/>
          </a:ln>
          <a:effectLst>
            <a:outerShdw blurRad="292100" dist="139700" dir="2700000" algn="tl" rotWithShape="0">
              <a:srgbClr val="333333">
                <a:alpha val="65000"/>
              </a:srgbClr>
            </a:outerShdw>
          </a:effectLst>
        </p:spPr>
      </p:pic>
      <p:pic>
        <p:nvPicPr>
          <p:cNvPr id="20" name="Image 19" descr="Une image contenant transport, bateau, embarcation, épave&#10;&#10;Description générée automatiquement">
            <a:extLst>
              <a:ext uri="{FF2B5EF4-FFF2-40B4-BE49-F238E27FC236}">
                <a16:creationId xmlns:a16="http://schemas.microsoft.com/office/drawing/2014/main" id="{7BF14F44-8A98-F34B-8DD4-9474632BC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348" y="3294032"/>
            <a:ext cx="4209096" cy="2808000"/>
          </a:xfrm>
          <a:prstGeom prst="rect">
            <a:avLst/>
          </a:prstGeom>
          <a:ln>
            <a:noFill/>
          </a:ln>
          <a:effectLst>
            <a:outerShdw blurRad="292100" dist="139700" dir="2700000" algn="tl" rotWithShape="0">
              <a:srgbClr val="333333">
                <a:alpha val="65000"/>
              </a:srgbClr>
            </a:outerShdw>
          </a:effectLst>
        </p:spPr>
      </p:pic>
      <p:sp>
        <p:nvSpPr>
          <p:cNvPr id="4" name="Espace réservé du pied de page 12">
            <a:extLst>
              <a:ext uri="{FF2B5EF4-FFF2-40B4-BE49-F238E27FC236}">
                <a16:creationId xmlns:a16="http://schemas.microsoft.com/office/drawing/2014/main" id="{A36DEBD9-C49D-AEE8-D483-2EAB7B6D30FF}"/>
              </a:ext>
            </a:extLst>
          </p:cNvPr>
          <p:cNvSpPr txBox="1">
            <a:spLocks/>
          </p:cNvSpPr>
          <p:nvPr/>
        </p:nvSpPr>
        <p:spPr>
          <a:xfrm>
            <a:off x="856680" y="6449983"/>
            <a:ext cx="3600000" cy="252000"/>
          </a:xfrm>
          <a:prstGeom prst="rect">
            <a:avLst/>
          </a:prstGeom>
        </p:spPr>
        <p:txBody>
          <a:bodyP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World Day for Safety 2024 – support for explanation - Erika</a:t>
            </a:r>
            <a:endParaRPr lang="fr-FR" sz="900" dirty="0"/>
          </a:p>
        </p:txBody>
      </p:sp>
    </p:spTree>
    <p:extLst>
      <p:ext uri="{BB962C8B-B14F-4D97-AF65-F5344CB8AC3E}">
        <p14:creationId xmlns:p14="http://schemas.microsoft.com/office/powerpoint/2010/main" val="387274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920F1E4-C37A-46B3-A985-D4226915C51A}"/>
              </a:ext>
            </a:extLst>
          </p:cNvPr>
          <p:cNvSpPr>
            <a:spLocks noGrp="1"/>
          </p:cNvSpPr>
          <p:nvPr>
            <p:ph type="body" sz="quarter" idx="13"/>
          </p:nvPr>
        </p:nvSpPr>
        <p:spPr>
          <a:xfrm>
            <a:off x="406401" y="1270000"/>
            <a:ext cx="10045699" cy="2235200"/>
          </a:xfrm>
        </p:spPr>
        <p:txBody>
          <a:bodyPr>
            <a:noAutofit/>
          </a:bodyPr>
          <a:lstStyle/>
          <a:p>
            <a:pPr fontAlgn="base"/>
            <a:r>
              <a:rPr lang="fr-FR" b="1" dirty="0">
                <a:solidFill>
                  <a:srgbClr val="374649"/>
                </a:solidFill>
                <a:latin typeface="Arial" panose="020B0604020202020204" pitchFamily="34" charset="0"/>
              </a:rPr>
              <a:t>Pollution – </a:t>
            </a:r>
            <a:r>
              <a:rPr lang="fr-FR" b="1" dirty="0" err="1">
                <a:solidFill>
                  <a:srgbClr val="374649"/>
                </a:solidFill>
                <a:latin typeface="Arial" panose="020B0604020202020204" pitchFamily="34" charset="0"/>
              </a:rPr>
              <a:t>oil</a:t>
            </a:r>
            <a:r>
              <a:rPr lang="fr-FR" b="1" dirty="0">
                <a:solidFill>
                  <a:srgbClr val="374649"/>
                </a:solidFill>
                <a:latin typeface="Arial" panose="020B0604020202020204" pitchFamily="34" charset="0"/>
              </a:rPr>
              <a:t> </a:t>
            </a:r>
            <a:r>
              <a:rPr lang="fr-FR" b="1" dirty="0" err="1">
                <a:solidFill>
                  <a:srgbClr val="374649"/>
                </a:solidFill>
                <a:latin typeface="Arial" panose="020B0604020202020204" pitchFamily="34" charset="0"/>
              </a:rPr>
              <a:t>spill</a:t>
            </a:r>
            <a:r>
              <a:rPr lang="fr-FR" b="1" dirty="0">
                <a:solidFill>
                  <a:srgbClr val="374649"/>
                </a:solidFill>
                <a:latin typeface="Arial" panose="020B0604020202020204" pitchFamily="34" charset="0"/>
              </a:rPr>
              <a:t>:</a:t>
            </a:r>
          </a:p>
          <a:p>
            <a:pPr lvl="1" fontAlgn="base"/>
            <a:r>
              <a:rPr lang="en-US" dirty="0">
                <a:solidFill>
                  <a:srgbClr val="374649"/>
                </a:solidFill>
                <a:latin typeface="Arial" panose="020B0604020202020204" pitchFamily="34" charset="0"/>
              </a:rPr>
              <a:t>Oil slicks.
400 km of coastline affected from </a:t>
            </a:r>
            <a:r>
              <a:rPr lang="en-US" dirty="0" err="1">
                <a:solidFill>
                  <a:srgbClr val="374649"/>
                </a:solidFill>
                <a:latin typeface="Arial" panose="020B0604020202020204" pitchFamily="34" charset="0"/>
              </a:rPr>
              <a:t>Finistère</a:t>
            </a:r>
            <a:r>
              <a:rPr lang="en-US" dirty="0">
                <a:solidFill>
                  <a:srgbClr val="374649"/>
                </a:solidFill>
                <a:latin typeface="Arial" panose="020B0604020202020204" pitchFamily="34" charset="0"/>
              </a:rPr>
              <a:t> to Charente-Maritime.
270,000 tons of waste recovered (fuel oil, sand,...), treated at the Donges refinery.
Thousands of oiled birds.</a:t>
            </a:r>
            <a:endParaRPr lang="en-US" sz="2200" b="0" i="0" dirty="0">
              <a:solidFill>
                <a:srgbClr val="374649"/>
              </a:solidFill>
              <a:effectLst/>
              <a:latin typeface="Arial" panose="020B0604020202020204" pitchFamily="34" charset="0"/>
            </a:endParaRPr>
          </a:p>
        </p:txBody>
      </p:sp>
      <p:sp>
        <p:nvSpPr>
          <p:cNvPr id="3" name="Titre 2">
            <a:extLst>
              <a:ext uri="{FF2B5EF4-FFF2-40B4-BE49-F238E27FC236}">
                <a16:creationId xmlns:a16="http://schemas.microsoft.com/office/drawing/2014/main" id="{BA7A439F-C39E-4ED3-89E5-75A01349166A}"/>
              </a:ext>
            </a:extLst>
          </p:cNvPr>
          <p:cNvSpPr>
            <a:spLocks noGrp="1"/>
          </p:cNvSpPr>
          <p:nvPr>
            <p:ph type="title"/>
          </p:nvPr>
        </p:nvSpPr>
        <p:spPr>
          <a:xfrm>
            <a:off x="469879" y="242844"/>
            <a:ext cx="9720000" cy="1008000"/>
          </a:xfrm>
        </p:spPr>
        <p:txBody>
          <a:bodyPr>
            <a:noAutofit/>
          </a:bodyPr>
          <a:lstStyle/>
          <a:p>
            <a:r>
              <a:rPr lang="fr-FR" dirty="0" err="1"/>
              <a:t>Environmental</a:t>
            </a:r>
            <a:r>
              <a:rPr lang="fr-FR" dirty="0"/>
              <a:t> </a:t>
            </a:r>
            <a:r>
              <a:rPr lang="fr-FR" dirty="0" err="1"/>
              <a:t>consequences</a:t>
            </a:r>
            <a:endParaRPr lang="fr-FR" dirty="0"/>
          </a:p>
        </p:txBody>
      </p:sp>
      <p:sp>
        <p:nvSpPr>
          <p:cNvPr id="12" name="Espace réservé du numéro de diapositive 11">
            <a:extLst>
              <a:ext uri="{FF2B5EF4-FFF2-40B4-BE49-F238E27FC236}">
                <a16:creationId xmlns:a16="http://schemas.microsoft.com/office/drawing/2014/main" id="{12CEC50C-CCCB-42DD-9E47-A297A2D7D376}"/>
              </a:ext>
            </a:extLst>
          </p:cNvPr>
          <p:cNvSpPr>
            <a:spLocks noGrp="1"/>
          </p:cNvSpPr>
          <p:nvPr>
            <p:ph type="sldNum" sz="quarter" idx="20"/>
          </p:nvPr>
        </p:nvSpPr>
        <p:spPr>
          <a:xfrm>
            <a:off x="219008" y="6449983"/>
            <a:ext cx="576000" cy="252000"/>
          </a:xfrm>
        </p:spPr>
        <p:txBody>
          <a:bodyPr>
            <a:noAutofit/>
          </a:bodyPr>
          <a:lstStyle/>
          <a:p>
            <a:pPr lvl="0"/>
            <a:fld id="{975A587B-5814-4D9B-9598-FE9CB954CB01}" type="slidenum">
              <a:rPr lang="fr-FR" noProof="0" smtClean="0"/>
              <a:pPr lvl="0"/>
              <a:t>7</a:t>
            </a:fld>
            <a:endParaRPr lang="fr-FR" noProof="0" dirty="0"/>
          </a:p>
        </p:txBody>
      </p:sp>
      <p:pic>
        <p:nvPicPr>
          <p:cNvPr id="5" name="Image 4" descr="Une image contenant transport, eau, embarcation, plein air&#10;&#10;Description générée automatiquement">
            <a:extLst>
              <a:ext uri="{FF2B5EF4-FFF2-40B4-BE49-F238E27FC236}">
                <a16:creationId xmlns:a16="http://schemas.microsoft.com/office/drawing/2014/main" id="{2C016626-DDDC-5B44-4973-168F84351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79" y="3524356"/>
            <a:ext cx="4492800" cy="2808000"/>
          </a:xfrm>
          <a:prstGeom prst="rect">
            <a:avLst/>
          </a:prstGeom>
          <a:ln>
            <a:noFill/>
          </a:ln>
          <a:effectLst>
            <a:outerShdw blurRad="292100" dist="139700" dir="2700000" algn="tl" rotWithShape="0">
              <a:srgbClr val="333333">
                <a:alpha val="65000"/>
              </a:srgbClr>
            </a:outerShdw>
          </a:effectLst>
        </p:spPr>
      </p:pic>
      <p:pic>
        <p:nvPicPr>
          <p:cNvPr id="7" name="Image 6" descr="Une image contenant plein air, sol, eau, personnes&#10;&#10;Description générée automatiquement">
            <a:extLst>
              <a:ext uri="{FF2B5EF4-FFF2-40B4-BE49-F238E27FC236}">
                <a16:creationId xmlns:a16="http://schemas.microsoft.com/office/drawing/2014/main" id="{83376212-0EEE-7E52-7F1B-4121FF11F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598" y="3524356"/>
            <a:ext cx="4581502" cy="2808000"/>
          </a:xfrm>
          <a:prstGeom prst="rect">
            <a:avLst/>
          </a:prstGeom>
          <a:ln>
            <a:noFill/>
          </a:ln>
          <a:effectLst>
            <a:outerShdw blurRad="292100" dist="139700" dir="2700000" algn="tl" rotWithShape="0">
              <a:srgbClr val="333333">
                <a:alpha val="65000"/>
              </a:srgbClr>
            </a:outerShdw>
          </a:effectLst>
        </p:spPr>
      </p:pic>
      <p:sp>
        <p:nvSpPr>
          <p:cNvPr id="4" name="Espace réservé du pied de page 12">
            <a:extLst>
              <a:ext uri="{FF2B5EF4-FFF2-40B4-BE49-F238E27FC236}">
                <a16:creationId xmlns:a16="http://schemas.microsoft.com/office/drawing/2014/main" id="{F802C46A-335C-B410-D3AA-1953582797B4}"/>
              </a:ext>
            </a:extLst>
          </p:cNvPr>
          <p:cNvSpPr txBox="1">
            <a:spLocks/>
          </p:cNvSpPr>
          <p:nvPr/>
        </p:nvSpPr>
        <p:spPr>
          <a:xfrm>
            <a:off x="856680" y="6449983"/>
            <a:ext cx="3600000" cy="252000"/>
          </a:xfrm>
          <a:prstGeom prst="rect">
            <a:avLst/>
          </a:prstGeom>
        </p:spPr>
        <p:txBody>
          <a:bodyP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World Day for Safety 2024 – support for explanation - Erika</a:t>
            </a:r>
            <a:endParaRPr lang="fr-FR" sz="900" dirty="0"/>
          </a:p>
        </p:txBody>
      </p:sp>
    </p:spTree>
    <p:extLst>
      <p:ext uri="{BB962C8B-B14F-4D97-AF65-F5344CB8AC3E}">
        <p14:creationId xmlns:p14="http://schemas.microsoft.com/office/powerpoint/2010/main" val="9718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7E2BA55-54CF-C7E2-46C7-AD63A858C46A}"/>
              </a:ext>
            </a:extLst>
          </p:cNvPr>
          <p:cNvSpPr>
            <a:spLocks noGrp="1"/>
          </p:cNvSpPr>
          <p:nvPr>
            <p:ph type="sldNum" sz="quarter" idx="12"/>
          </p:nvPr>
        </p:nvSpPr>
        <p:spPr/>
        <p:txBody>
          <a:bodyPr/>
          <a:lstStyle/>
          <a:p>
            <a:fld id="{975A587B-5814-4D9B-9598-FE9CB954CB01}" type="slidenum">
              <a:rPr lang="fr-FR" smtClean="0"/>
              <a:pPr/>
              <a:t>8</a:t>
            </a:fld>
            <a:endParaRPr lang="fr-FR" dirty="0"/>
          </a:p>
        </p:txBody>
      </p:sp>
      <p:pic>
        <p:nvPicPr>
          <p:cNvPr id="2" name="Image 1">
            <a:extLst>
              <a:ext uri="{FF2B5EF4-FFF2-40B4-BE49-F238E27FC236}">
                <a16:creationId xmlns:a16="http://schemas.microsoft.com/office/drawing/2014/main" id="{937E8684-B977-7F75-8552-1BF1159F9B6F}"/>
              </a:ext>
            </a:extLst>
          </p:cNvPr>
          <p:cNvPicPr>
            <a:picLocks noChangeAspect="1"/>
          </p:cNvPicPr>
          <p:nvPr/>
        </p:nvPicPr>
        <p:blipFill>
          <a:blip r:embed="rId2"/>
          <a:stretch>
            <a:fillRect/>
          </a:stretch>
        </p:blipFill>
        <p:spPr>
          <a:xfrm>
            <a:off x="620296" y="891682"/>
            <a:ext cx="8062458" cy="5381201"/>
          </a:xfrm>
          <a:prstGeom prst="rect">
            <a:avLst/>
          </a:prstGeom>
          <a:ln>
            <a:noFill/>
          </a:ln>
          <a:effectLst>
            <a:outerShdw blurRad="292100" dist="139700" dir="2700000" algn="tl" rotWithShape="0">
              <a:srgbClr val="333333">
                <a:alpha val="65000"/>
              </a:srgbClr>
            </a:outerShdw>
          </a:effectLst>
        </p:spPr>
      </p:pic>
      <p:sp>
        <p:nvSpPr>
          <p:cNvPr id="3" name="Titre 2">
            <a:extLst>
              <a:ext uri="{FF2B5EF4-FFF2-40B4-BE49-F238E27FC236}">
                <a16:creationId xmlns:a16="http://schemas.microsoft.com/office/drawing/2014/main" id="{42548CB9-CF5D-8FFE-BCEC-0F65F2C756C8}"/>
              </a:ext>
            </a:extLst>
          </p:cNvPr>
          <p:cNvSpPr txBox="1">
            <a:spLocks/>
          </p:cNvSpPr>
          <p:nvPr/>
        </p:nvSpPr>
        <p:spPr>
          <a:xfrm>
            <a:off x="469879" y="186574"/>
            <a:ext cx="9720000" cy="587149"/>
          </a:xfrm>
          <a:prstGeom prst="rect">
            <a:avLst/>
          </a:prstGeom>
        </p:spPr>
        <p:txBody>
          <a:bodyPr>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en-US" dirty="0"/>
              <a:t>The Erika’s route and extent of the soiled coasts</a:t>
            </a:r>
            <a:endParaRPr lang="fr-FR" dirty="0"/>
          </a:p>
        </p:txBody>
      </p:sp>
      <p:sp>
        <p:nvSpPr>
          <p:cNvPr id="8" name="Rectangle 7">
            <a:extLst>
              <a:ext uri="{FF2B5EF4-FFF2-40B4-BE49-F238E27FC236}">
                <a16:creationId xmlns:a16="http://schemas.microsoft.com/office/drawing/2014/main" id="{712D550A-CBDD-0BB9-E40B-CB262436A1C7}"/>
              </a:ext>
            </a:extLst>
          </p:cNvPr>
          <p:cNvSpPr/>
          <p:nvPr/>
        </p:nvSpPr>
        <p:spPr>
          <a:xfrm>
            <a:off x="3503851" y="5195087"/>
            <a:ext cx="2290046"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1AB0559F-E1D6-916B-9AB5-5CD85003E6E3}"/>
              </a:ext>
            </a:extLst>
          </p:cNvPr>
          <p:cNvGrpSpPr/>
          <p:nvPr/>
        </p:nvGrpSpPr>
        <p:grpSpPr>
          <a:xfrm>
            <a:off x="3481601" y="5186720"/>
            <a:ext cx="2358118" cy="930860"/>
            <a:chOff x="9115124" y="4247257"/>
            <a:chExt cx="2358118" cy="1107996"/>
          </a:xfrm>
          <a:solidFill>
            <a:schemeClr val="bg2"/>
          </a:solidFill>
        </p:grpSpPr>
        <p:sp>
          <p:nvSpPr>
            <p:cNvPr id="4" name="ZoneTexte 3">
              <a:extLst>
                <a:ext uri="{FF2B5EF4-FFF2-40B4-BE49-F238E27FC236}">
                  <a16:creationId xmlns:a16="http://schemas.microsoft.com/office/drawing/2014/main" id="{CFED0996-75BE-4249-C091-56D8ECF7143D}"/>
                </a:ext>
              </a:extLst>
            </p:cNvPr>
            <p:cNvSpPr txBox="1"/>
            <p:nvPr/>
          </p:nvSpPr>
          <p:spPr>
            <a:xfrm>
              <a:off x="9485197" y="4247257"/>
              <a:ext cx="1988045" cy="1107996"/>
            </a:xfrm>
            <a:prstGeom prst="rect">
              <a:avLst/>
            </a:prstGeom>
            <a:grpFill/>
          </p:spPr>
          <p:txBody>
            <a:bodyPr wrap="square" rtlCol="0">
              <a:spAutoFit/>
            </a:bodyPr>
            <a:lstStyle/>
            <a:p>
              <a:r>
                <a:rPr lang="en-US" sz="1100" dirty="0">
                  <a:latin typeface="Times New Roman" panose="02020603050405020304" pitchFamily="18" charset="0"/>
                  <a:cs typeface="Times New Roman" panose="02020603050405020304" pitchFamily="18" charset="0"/>
                </a:rPr>
                <a:t>Erika's route
Parts of the shipwreck
Heavy pollution of the coastline
Moderate or low pollution
Low pollution</a:t>
              </a:r>
              <a:endParaRPr lang="fr-FR" sz="1100" dirty="0">
                <a:latin typeface="Times New Roman" panose="02020603050405020304" pitchFamily="18" charset="0"/>
                <a:cs typeface="Times New Roman" panose="02020603050405020304" pitchFamily="18" charset="0"/>
              </a:endParaRPr>
            </a:p>
          </p:txBody>
        </p:sp>
        <p:cxnSp>
          <p:nvCxnSpPr>
            <p:cNvPr id="7" name="Connecteur droit avec flèche 6">
              <a:extLst>
                <a:ext uri="{FF2B5EF4-FFF2-40B4-BE49-F238E27FC236}">
                  <a16:creationId xmlns:a16="http://schemas.microsoft.com/office/drawing/2014/main" id="{170AF714-340C-86F2-1C68-897F51ADB6FE}"/>
                </a:ext>
              </a:extLst>
            </p:cNvPr>
            <p:cNvCxnSpPr/>
            <p:nvPr/>
          </p:nvCxnSpPr>
          <p:spPr>
            <a:xfrm>
              <a:off x="9115124" y="4418062"/>
              <a:ext cx="386257" cy="0"/>
            </a:xfrm>
            <a:prstGeom prst="straightConnector1">
              <a:avLst/>
            </a:prstGeom>
            <a:grpFill/>
            <a:ln w="28575">
              <a:solidFill>
                <a:srgbClr val="3333FF"/>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8740D488-AC94-5790-C113-6D4D0804811B}"/>
                </a:ext>
              </a:extLst>
            </p:cNvPr>
            <p:cNvPicPr>
              <a:picLocks noChangeAspect="1"/>
            </p:cNvPicPr>
            <p:nvPr/>
          </p:nvPicPr>
          <p:blipFill>
            <a:blip r:embed="rId3"/>
            <a:stretch>
              <a:fillRect/>
            </a:stretch>
          </p:blipFill>
          <p:spPr>
            <a:xfrm>
              <a:off x="9171090" y="4505729"/>
              <a:ext cx="290542" cy="209190"/>
            </a:xfrm>
            <a:prstGeom prst="rect">
              <a:avLst/>
            </a:prstGeom>
            <a:grpFill/>
          </p:spPr>
        </p:pic>
        <p:cxnSp>
          <p:nvCxnSpPr>
            <p:cNvPr id="11" name="Connecteur droit avec flèche 10">
              <a:extLst>
                <a:ext uri="{FF2B5EF4-FFF2-40B4-BE49-F238E27FC236}">
                  <a16:creationId xmlns:a16="http://schemas.microsoft.com/office/drawing/2014/main" id="{FFE3DF5E-3D02-3A5C-97E5-483E3945DD38}"/>
                </a:ext>
              </a:extLst>
            </p:cNvPr>
            <p:cNvCxnSpPr/>
            <p:nvPr/>
          </p:nvCxnSpPr>
          <p:spPr>
            <a:xfrm>
              <a:off x="9115124" y="4814908"/>
              <a:ext cx="386257" cy="0"/>
            </a:xfrm>
            <a:prstGeom prst="straightConnector1">
              <a:avLst/>
            </a:prstGeom>
            <a:grpFill/>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6D538C8B-7B5A-FC6B-73E2-870A1345C65F}"/>
                </a:ext>
              </a:extLst>
            </p:cNvPr>
            <p:cNvCxnSpPr/>
            <p:nvPr/>
          </p:nvCxnSpPr>
          <p:spPr>
            <a:xfrm>
              <a:off x="9115124" y="5008881"/>
              <a:ext cx="386257" cy="0"/>
            </a:xfrm>
            <a:prstGeom prst="straightConnector1">
              <a:avLst/>
            </a:prstGeom>
            <a:grpFill/>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F84150CB-6F4E-028B-FD0D-B4C1AFF427AC}"/>
                </a:ext>
              </a:extLst>
            </p:cNvPr>
            <p:cNvCxnSpPr/>
            <p:nvPr/>
          </p:nvCxnSpPr>
          <p:spPr>
            <a:xfrm>
              <a:off x="9115124" y="5199371"/>
              <a:ext cx="386257" cy="0"/>
            </a:xfrm>
            <a:prstGeom prst="straightConnector1">
              <a:avLst/>
            </a:prstGeom>
            <a:grpFill/>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 name="Espace réservé du pied de page 12">
            <a:extLst>
              <a:ext uri="{FF2B5EF4-FFF2-40B4-BE49-F238E27FC236}">
                <a16:creationId xmlns:a16="http://schemas.microsoft.com/office/drawing/2014/main" id="{8A7F3200-3471-E7D2-B223-4C450FA866FA}"/>
              </a:ext>
            </a:extLst>
          </p:cNvPr>
          <p:cNvSpPr txBox="1">
            <a:spLocks/>
          </p:cNvSpPr>
          <p:nvPr/>
        </p:nvSpPr>
        <p:spPr>
          <a:xfrm>
            <a:off x="856680" y="6449983"/>
            <a:ext cx="3600000" cy="252000"/>
          </a:xfrm>
          <a:prstGeom prst="rect">
            <a:avLst/>
          </a:prstGeom>
        </p:spPr>
        <p:txBody>
          <a:bodyP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World Day for Safety 2024 – support for explanation - Erika</a:t>
            </a:r>
            <a:endParaRPr lang="fr-FR" sz="900" dirty="0"/>
          </a:p>
        </p:txBody>
      </p:sp>
    </p:spTree>
    <p:extLst>
      <p:ext uri="{BB962C8B-B14F-4D97-AF65-F5344CB8AC3E}">
        <p14:creationId xmlns:p14="http://schemas.microsoft.com/office/powerpoint/2010/main" val="4054897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80" y="1534161"/>
            <a:ext cx="6104176" cy="4055110"/>
          </a:xfrm>
        </p:spPr>
        <p:txBody>
          <a:bodyPr>
            <a:noAutofit/>
          </a:bodyPr>
          <a:lstStyle/>
          <a:p>
            <a:pPr algn="just" fontAlgn="base"/>
            <a:r>
              <a:rPr lang="en-US" sz="1600" dirty="0">
                <a:solidFill>
                  <a:srgbClr val="374649"/>
                </a:solidFill>
                <a:latin typeface="Arial" panose="020B0604020202020204" pitchFamily="34" charset="0"/>
              </a:rPr>
              <a:t>Implementation of the principle of environmental damage.
Increased accountability of vessel owners and operators.</a:t>
            </a:r>
          </a:p>
          <a:p>
            <a:pPr algn="just" fontAlgn="base"/>
            <a:r>
              <a:rPr lang="en-US" sz="1600" dirty="0">
                <a:solidFill>
                  <a:srgbClr val="374649"/>
                </a:solidFill>
                <a:latin typeface="Arial" panose="020B0604020202020204" pitchFamily="34" charset="0"/>
              </a:rPr>
              <a:t>Accelerated phasing-out of single-hull vessels, renewal of the fleet with double-hulled tankers.</a:t>
            </a:r>
          </a:p>
          <a:p>
            <a:pPr algn="just" fontAlgn="base"/>
            <a:r>
              <a:rPr lang="en-US" sz="1600" dirty="0">
                <a:solidFill>
                  <a:srgbClr val="374649"/>
                </a:solidFill>
                <a:latin typeface="Arial" panose="020B0604020202020204" pitchFamily="34" charset="0"/>
              </a:rPr>
              <a:t>Common classification society structural rules for oil tankers (Common Structural Rules - CSR).</a:t>
            </a:r>
          </a:p>
          <a:p>
            <a:pPr algn="just" fontAlgn="base"/>
            <a:r>
              <a:rPr lang="en-US" sz="1600" dirty="0">
                <a:solidFill>
                  <a:srgbClr val="374649"/>
                </a:solidFill>
                <a:latin typeface="Arial" panose="020B0604020202020204" pitchFamily="34" charset="0"/>
              </a:rPr>
              <a:t>Strengthening controls on the condition of the hull and structure of ships.
Revision of the evaluation conditions of ship classification societies.
Pooling of tanker vessels Inspection (OCIMF) and sharing inspection reports accessible to all oil companies.</a:t>
            </a:r>
          </a:p>
          <a:p>
            <a:pPr algn="just" fontAlgn="base"/>
            <a:r>
              <a:rPr lang="en-US" sz="1600" dirty="0">
                <a:solidFill>
                  <a:srgbClr val="374649"/>
                </a:solidFill>
                <a:latin typeface="Arial" panose="020B0604020202020204" pitchFamily="34" charset="0"/>
              </a:rPr>
              <a:t>Establishment of a list of ports of refuge.</a:t>
            </a:r>
            <a:endParaRPr lang="fr-FR" sz="1600" b="0" i="0" dirty="0">
              <a:solidFill>
                <a:srgbClr val="374649"/>
              </a:solidFill>
              <a:effectLst/>
              <a:latin typeface="Arial" panose="020B0604020202020204" pitchFamily="34" charset="0"/>
            </a:endParaRPr>
          </a:p>
        </p:txBody>
      </p:sp>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dirty="0"/>
              <a:t>Regulatory and industry lessons learned</a:t>
            </a:r>
            <a:endParaRPr lang="fr-FR" dirty="0"/>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9</a:t>
            </a:fld>
            <a:endParaRPr lang="fr-FR" noProof="0" dirty="0"/>
          </a:p>
        </p:txBody>
      </p:sp>
      <p:pic>
        <p:nvPicPr>
          <p:cNvPr id="2" name="Picture 2" descr="Vision and Mision">
            <a:extLst>
              <a:ext uri="{FF2B5EF4-FFF2-40B4-BE49-F238E27FC236}">
                <a16:creationId xmlns:a16="http://schemas.microsoft.com/office/drawing/2014/main" id="{B46A0610-1626-B749-A9A7-BB947227C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318" y="1591949"/>
            <a:ext cx="5409480" cy="3862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Espace réservé du pied de page 12">
            <a:extLst>
              <a:ext uri="{FF2B5EF4-FFF2-40B4-BE49-F238E27FC236}">
                <a16:creationId xmlns:a16="http://schemas.microsoft.com/office/drawing/2014/main" id="{A7C76D34-B8FA-7062-4121-B60D652323B2}"/>
              </a:ext>
            </a:extLst>
          </p:cNvPr>
          <p:cNvSpPr>
            <a:spLocks noGrp="1"/>
          </p:cNvSpPr>
          <p:nvPr>
            <p:ph type="ftr" sz="quarter" idx="15"/>
          </p:nvPr>
        </p:nvSpPr>
        <p:spPr>
          <a:xfrm>
            <a:off x="856680" y="6449983"/>
            <a:ext cx="3600000" cy="252000"/>
          </a:xfrm>
        </p:spPr>
        <p:txBody>
          <a:bodyPr>
            <a:noAutofit/>
          </a:bodyPr>
          <a:lstStyle/>
          <a:p>
            <a:r>
              <a:rPr lang="en-US" sz="900" dirty="0"/>
              <a:t>World Day for Safety 2024 – support for explanation - Erika</a:t>
            </a:r>
            <a:endParaRPr lang="fr-FR" sz="900" dirty="0"/>
          </a:p>
        </p:txBody>
      </p:sp>
    </p:spTree>
    <p:extLst>
      <p:ext uri="{BB962C8B-B14F-4D97-AF65-F5344CB8AC3E}">
        <p14:creationId xmlns:p14="http://schemas.microsoft.com/office/powerpoint/2010/main" val="284969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_100 ans_Masque PPT_FR" id="{5C42E032-C325-BE4E-867F-358D57CBB639}" vid="{974A3B84-52F1-7B4D-8B6F-BC730EE31D5F}"/>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_100 ans_Masque PPT_FR" id="{5C42E032-C325-BE4E-867F-358D57CBB639}" vid="{5BE9F6E4-5DFF-8D49-AA71-372D7651FDD8}"/>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_100 ans_Masque PPT_FR" id="{5C42E032-C325-BE4E-867F-358D57CBB639}" vid="{0CAC3906-FB18-6F4B-8C2E-7DD1456EC517}"/>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_100 ans_Masque PPT_FR" id="{5C42E032-C325-BE4E-867F-358D57CBB639}" vid="{FA31F008-1F3B-3D47-AD58-10D8DEA7A8D5}"/>
    </a:ext>
  </a:extLst>
</a:theme>
</file>

<file path=ppt/theme/theme5.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B86728729A514ABD9192C2BC0C0159" ma:contentTypeVersion="10" ma:contentTypeDescription="Crée un document." ma:contentTypeScope="" ma:versionID="a8a6fe9a8ab4a65ab40637fee218237e">
  <xsd:schema xmlns:xsd="http://www.w3.org/2001/XMLSchema" xmlns:xs="http://www.w3.org/2001/XMLSchema" xmlns:p="http://schemas.microsoft.com/office/2006/metadata/properties" xmlns:ns2="fa73d5be-7504-4372-9708-6e61b2d06b66" xmlns:ns3="e553bd8f-280c-4eb7-9cf8-73445d80a1dc" targetNamespace="http://schemas.microsoft.com/office/2006/metadata/properties" ma:root="true" ma:fieldsID="d6618759326655a28d3b7186a11faeeb" ns2:_="" ns3:_="">
    <xsd:import namespace="fa73d5be-7504-4372-9708-6e61b2d06b66"/>
    <xsd:import namespace="e553bd8f-280c-4eb7-9cf8-73445d80a1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73d5be-7504-4372-9708-6e61b2d06b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53bd8f-280c-4eb7-9cf8-73445d80a1dc"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F0771-9407-4BF1-847F-BD3EFBAC0561}">
  <ds:schemaRefs>
    <ds:schemaRef ds:uri="http://www.w3.org/XML/1998/namespace"/>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e553bd8f-280c-4eb7-9cf8-73445d80a1dc"/>
    <ds:schemaRef ds:uri="fa73d5be-7504-4372-9708-6e61b2d06b66"/>
    <ds:schemaRef ds:uri="http://schemas.microsoft.com/office/2006/metadata/properties"/>
  </ds:schemaRefs>
</ds:datastoreItem>
</file>

<file path=customXml/itemProps2.xml><?xml version="1.0" encoding="utf-8"?>
<ds:datastoreItem xmlns:ds="http://schemas.openxmlformats.org/officeDocument/2006/customXml" ds:itemID="{0725BC48-7968-436E-8794-A1C9DD0C4873}">
  <ds:schemaRefs>
    <ds:schemaRef ds:uri="e553bd8f-280c-4eb7-9cf8-73445d80a1dc"/>
    <ds:schemaRef ds:uri="fa73d5be-7504-4372-9708-6e61b2d06b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5057B3-6F7B-4890-9D42-A7DD302D25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100 ans_TotalEnergies_Masque PPT_FR</Template>
  <TotalTime>484</TotalTime>
  <Words>902</Words>
  <Application>Microsoft Office PowerPoint</Application>
  <PresentationFormat>Grand écran</PresentationFormat>
  <Paragraphs>68</Paragraphs>
  <Slides>11</Slides>
  <Notes>10</Notes>
  <HiddenSlides>0</HiddenSlides>
  <MMClips>0</MMClips>
  <ScaleCrop>false</ScaleCrop>
  <HeadingPairs>
    <vt:vector size="6" baseType="variant">
      <vt:variant>
        <vt:lpstr>Polices utilisées</vt:lpstr>
      </vt:variant>
      <vt:variant>
        <vt:i4>3</vt:i4>
      </vt:variant>
      <vt:variant>
        <vt:lpstr>Thème</vt:lpstr>
      </vt:variant>
      <vt:variant>
        <vt:i4>4</vt:i4>
      </vt:variant>
      <vt:variant>
        <vt:lpstr>Titres des diapositives</vt:lpstr>
      </vt:variant>
      <vt:variant>
        <vt:i4>11</vt:i4>
      </vt:variant>
    </vt:vector>
  </HeadingPairs>
  <TitlesOfParts>
    <vt:vector size="18" baseType="lpstr">
      <vt:lpstr>Arial</vt:lpstr>
      <vt:lpstr>Tahoma</vt:lpstr>
      <vt:lpstr>Times New Roman</vt:lpstr>
      <vt:lpstr>TotalEnergies AA - Bleu</vt:lpstr>
      <vt:lpstr>TotalEnergies AA - Rouge</vt:lpstr>
      <vt:lpstr>TotalEnergies AA - Vert</vt:lpstr>
      <vt:lpstr>TotalEnergies AA - Orange</vt:lpstr>
      <vt:lpstr>World Day for Safety April 22, 2024</vt:lpstr>
      <vt:lpstr>Let's share 9 accidents that have marked the history of the Industry and of the Company</vt:lpstr>
      <vt:lpstr>Summary</vt:lpstr>
      <vt:lpstr>Description of the accident</vt:lpstr>
      <vt:lpstr>Direct Causes</vt:lpstr>
      <vt:lpstr>Indirect causes</vt:lpstr>
      <vt:lpstr>Environmental consequences</vt:lpstr>
      <vt:lpstr>Présentation PowerPoint</vt:lpstr>
      <vt:lpstr>Regulatory and industry lessons learned</vt:lpstr>
      <vt:lpstr>Learnings for the Company</vt:lpstr>
      <vt:lpstr>Enjoy your World Day for Safety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Tsihoarana HANTANIAINA ONY</dc:creator>
  <cp:lastModifiedBy>Claire MAIRET</cp:lastModifiedBy>
  <cp:revision>14</cp:revision>
  <dcterms:created xsi:type="dcterms:W3CDTF">2024-02-28T10:38:07Z</dcterms:created>
  <dcterms:modified xsi:type="dcterms:W3CDTF">2024-03-25T16:26:38Z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2024-02-28T10:38:20Z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9aa89155-97ca-4ab4-bde3-216b9e357db5</vt:lpwstr>
  </property>
  <property fmtid="{D5CDD505-2E9C-101B-9397-08002B2CF9AE}" pid="8" name="MSIP_Label_2b30ed1b-e95f-40b5-af89-828263f287a7_ContentBits">
    <vt:lpwstr>0</vt:lpwstr>
  </property>
  <property fmtid="{D5CDD505-2E9C-101B-9397-08002B2CF9AE}" pid="9" name="ContentTypeId">
    <vt:lpwstr>0x010100C1B86728729A514ABD9192C2BC0C0159</vt:lpwstr>
  </property>
</Properties>
</file>