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7"/>
  </p:notesMasterIdLst>
  <p:handoutMasterIdLst>
    <p:handoutMasterId r:id="rId18"/>
  </p:handoutMasterIdLst>
  <p:sldIdLst>
    <p:sldId id="256" r:id="rId5"/>
    <p:sldId id="490" r:id="rId6"/>
    <p:sldId id="491" r:id="rId7"/>
    <p:sldId id="527" r:id="rId8"/>
    <p:sldId id="495" r:id="rId9"/>
    <p:sldId id="494" r:id="rId10"/>
    <p:sldId id="762" r:id="rId11"/>
    <p:sldId id="526" r:id="rId12"/>
    <p:sldId id="764" r:id="rId13"/>
    <p:sldId id="765" r:id="rId14"/>
    <p:sldId id="503" r:id="rId15"/>
    <p:sldId id="52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78D700"/>
    <a:srgbClr val="28C89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5885" autoAdjust="0"/>
  </p:normalViewPr>
  <p:slideViewPr>
    <p:cSldViewPr snapToGrid="0">
      <p:cViewPr varScale="1">
        <p:scale>
          <a:sx n="118" d="100"/>
          <a:sy n="118" d="100"/>
        </p:scale>
        <p:origin x="34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50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DICKINSON" userId="0121dbf1-2fe1-45ce-8de0-0fea0fd2c889" providerId="ADAL" clId="{7F8C5906-0171-4BA2-B6EA-5F7E03464879}"/>
    <pc:docChg chg="custSel modSld">
      <pc:chgData name="Steven DICKINSON" userId="0121dbf1-2fe1-45ce-8de0-0fea0fd2c889" providerId="ADAL" clId="{7F8C5906-0171-4BA2-B6EA-5F7E03464879}" dt="2022-05-16T09:27:01.834" v="232" actId="1076"/>
      <pc:docMkLst>
        <pc:docMk/>
      </pc:docMkLst>
      <pc:sldChg chg="addSp delSp modSp mod">
        <pc:chgData name="Steven DICKINSON" userId="0121dbf1-2fe1-45ce-8de0-0fea0fd2c889" providerId="ADAL" clId="{7F8C5906-0171-4BA2-B6EA-5F7E03464879}" dt="2022-05-16T09:27:01.834" v="232" actId="1076"/>
        <pc:sldMkLst>
          <pc:docMk/>
          <pc:sldMk cId="70644022" sldId="491"/>
        </pc:sldMkLst>
        <pc:spChg chg="mod">
          <ac:chgData name="Steven DICKINSON" userId="0121dbf1-2fe1-45ce-8de0-0fea0fd2c889" providerId="ADAL" clId="{7F8C5906-0171-4BA2-B6EA-5F7E03464879}" dt="2022-05-16T09:21:28.607" v="197" actId="20577"/>
          <ac:spMkLst>
            <pc:docMk/>
            <pc:sldMk cId="70644022" sldId="491"/>
            <ac:spMk id="16" creationId="{9C9A0C81-63F6-40E9-B362-D7FC21D606B5}"/>
          </ac:spMkLst>
        </pc:spChg>
        <pc:picChg chg="del mod">
          <ac:chgData name="Steven DICKINSON" userId="0121dbf1-2fe1-45ce-8de0-0fea0fd2c889" providerId="ADAL" clId="{7F8C5906-0171-4BA2-B6EA-5F7E03464879}" dt="2022-05-16T09:25:27.605" v="213" actId="478"/>
          <ac:picMkLst>
            <pc:docMk/>
            <pc:sldMk cId="70644022" sldId="491"/>
            <ac:picMk id="6" creationId="{6FFE94B7-D380-41B0-A681-593D2211ACE2}"/>
          </ac:picMkLst>
        </pc:picChg>
        <pc:picChg chg="del">
          <ac:chgData name="Steven DICKINSON" userId="0121dbf1-2fe1-45ce-8de0-0fea0fd2c889" providerId="ADAL" clId="{7F8C5906-0171-4BA2-B6EA-5F7E03464879}" dt="2022-05-16T09:25:29.806" v="214" actId="478"/>
          <ac:picMkLst>
            <pc:docMk/>
            <pc:sldMk cId="70644022" sldId="491"/>
            <ac:picMk id="8" creationId="{35FA15D9-1A35-40B0-91EB-0252EEAFFCD5}"/>
          </ac:picMkLst>
        </pc:picChg>
        <pc:picChg chg="add mod">
          <ac:chgData name="Steven DICKINSON" userId="0121dbf1-2fe1-45ce-8de0-0fea0fd2c889" providerId="ADAL" clId="{7F8C5906-0171-4BA2-B6EA-5F7E03464879}" dt="2022-05-16T09:26:56.065" v="231" actId="1076"/>
          <ac:picMkLst>
            <pc:docMk/>
            <pc:sldMk cId="70644022" sldId="491"/>
            <ac:picMk id="13" creationId="{2A7FB6B0-701E-489E-BEE1-BAE1EE750DAA}"/>
          </ac:picMkLst>
        </pc:picChg>
        <pc:picChg chg="add mod modCrop">
          <ac:chgData name="Steven DICKINSON" userId="0121dbf1-2fe1-45ce-8de0-0fea0fd2c889" providerId="ADAL" clId="{7F8C5906-0171-4BA2-B6EA-5F7E03464879}" dt="2022-05-16T09:27:01.834" v="232" actId="1076"/>
          <ac:picMkLst>
            <pc:docMk/>
            <pc:sldMk cId="70644022" sldId="491"/>
            <ac:picMk id="15" creationId="{66F844A4-0920-4639-A478-DDD75311D73C}"/>
          </ac:picMkLst>
        </pc:picChg>
        <pc:picChg chg="add mod modCrop">
          <ac:chgData name="Steven DICKINSON" userId="0121dbf1-2fe1-45ce-8de0-0fea0fd2c889" providerId="ADAL" clId="{7F8C5906-0171-4BA2-B6EA-5F7E03464879}" dt="2022-05-16T09:26:45.657" v="229" actId="108"/>
          <ac:picMkLst>
            <pc:docMk/>
            <pc:sldMk cId="70644022" sldId="491"/>
            <ac:picMk id="18" creationId="{3F9C7F83-ED93-496F-AF18-65C51A885F95}"/>
          </ac:picMkLst>
        </pc:picChg>
        <pc:picChg chg="add mod modCrop">
          <ac:chgData name="Steven DICKINSON" userId="0121dbf1-2fe1-45ce-8de0-0fea0fd2c889" providerId="ADAL" clId="{7F8C5906-0171-4BA2-B6EA-5F7E03464879}" dt="2022-05-16T09:26:50.921" v="230" actId="108"/>
          <ac:picMkLst>
            <pc:docMk/>
            <pc:sldMk cId="70644022" sldId="491"/>
            <ac:picMk id="19" creationId="{74BB611E-18DD-41D5-A9E6-55EA6DF2AEF4}"/>
          </ac:picMkLst>
        </pc:picChg>
        <pc:picChg chg="del mod">
          <ac:chgData name="Steven DICKINSON" userId="0121dbf1-2fe1-45ce-8de0-0fea0fd2c889" providerId="ADAL" clId="{7F8C5906-0171-4BA2-B6EA-5F7E03464879}" dt="2022-05-16T09:25:12.061" v="206" actId="478"/>
          <ac:picMkLst>
            <pc:docMk/>
            <pc:sldMk cId="70644022" sldId="491"/>
            <ac:picMk id="1028" creationId="{00CD0952-1DDD-48C8-9A26-DE9C3F51D55A}"/>
          </ac:picMkLst>
        </pc:picChg>
        <pc:picChg chg="del mod">
          <ac:chgData name="Steven DICKINSON" userId="0121dbf1-2fe1-45ce-8de0-0fea0fd2c889" providerId="ADAL" clId="{7F8C5906-0171-4BA2-B6EA-5F7E03464879}" dt="2022-05-16T09:24:48.663" v="204" actId="478"/>
          <ac:picMkLst>
            <pc:docMk/>
            <pc:sldMk cId="70644022" sldId="491"/>
            <ac:picMk id="1030" creationId="{68C5FCE0-07E0-48E9-9BFD-64EE2BA4FB7F}"/>
          </ac:picMkLst>
        </pc:picChg>
      </pc:sldChg>
      <pc:sldChg chg="modSp mod">
        <pc:chgData name="Steven DICKINSON" userId="0121dbf1-2fe1-45ce-8de0-0fea0fd2c889" providerId="ADAL" clId="{7F8C5906-0171-4BA2-B6EA-5F7E03464879}" dt="2022-05-16T09:18:26.702" v="194" actId="20577"/>
        <pc:sldMkLst>
          <pc:docMk/>
          <pc:sldMk cId="675544915" sldId="503"/>
        </pc:sldMkLst>
        <pc:spChg chg="mod">
          <ac:chgData name="Steven DICKINSON" userId="0121dbf1-2fe1-45ce-8de0-0fea0fd2c889" providerId="ADAL" clId="{7F8C5906-0171-4BA2-B6EA-5F7E03464879}" dt="2022-05-16T09:16:02.218" v="124" actId="207"/>
          <ac:spMkLst>
            <pc:docMk/>
            <pc:sldMk cId="675544915" sldId="503"/>
            <ac:spMk id="20" creationId="{C1BE6C54-9476-4A61-804B-32B79DFB43C3}"/>
          </ac:spMkLst>
        </pc:spChg>
        <pc:spChg chg="mod">
          <ac:chgData name="Steven DICKINSON" userId="0121dbf1-2fe1-45ce-8de0-0fea0fd2c889" providerId="ADAL" clId="{7F8C5906-0171-4BA2-B6EA-5F7E03464879}" dt="2022-05-16T09:18:26.702" v="194" actId="20577"/>
          <ac:spMkLst>
            <pc:docMk/>
            <pc:sldMk cId="675544915" sldId="503"/>
            <ac:spMk id="24" creationId="{DA647025-B1A8-4864-B3E5-2D3B19E62408}"/>
          </ac:spMkLst>
        </pc:spChg>
      </pc:sldChg>
      <pc:sldChg chg="modSp mod">
        <pc:chgData name="Steven DICKINSON" userId="0121dbf1-2fe1-45ce-8de0-0fea0fd2c889" providerId="ADAL" clId="{7F8C5906-0171-4BA2-B6EA-5F7E03464879}" dt="2022-05-16T09:16:46.977" v="162" actId="14100"/>
        <pc:sldMkLst>
          <pc:docMk/>
          <pc:sldMk cId="3193283156" sldId="523"/>
        </pc:sldMkLst>
        <pc:spChg chg="mod">
          <ac:chgData name="Steven DICKINSON" userId="0121dbf1-2fe1-45ce-8de0-0fea0fd2c889" providerId="ADAL" clId="{7F8C5906-0171-4BA2-B6EA-5F7E03464879}" dt="2022-05-16T09:16:46.977" v="162" actId="14100"/>
          <ac:spMkLst>
            <pc:docMk/>
            <pc:sldMk cId="3193283156" sldId="523"/>
            <ac:spMk id="5" creationId="{D7B60801-F820-462F-A2BA-0DADBD97B079}"/>
          </ac:spMkLst>
        </pc:spChg>
      </pc:sldChg>
      <pc:sldChg chg="modSp mod">
        <pc:chgData name="Steven DICKINSON" userId="0121dbf1-2fe1-45ce-8de0-0fea0fd2c889" providerId="ADAL" clId="{7F8C5906-0171-4BA2-B6EA-5F7E03464879}" dt="2022-05-16T09:08:41.199" v="89" actId="13926"/>
        <pc:sldMkLst>
          <pc:docMk/>
          <pc:sldMk cId="3762591013" sldId="526"/>
        </pc:sldMkLst>
        <pc:spChg chg="mod">
          <ac:chgData name="Steven DICKINSON" userId="0121dbf1-2fe1-45ce-8de0-0fea0fd2c889" providerId="ADAL" clId="{7F8C5906-0171-4BA2-B6EA-5F7E03464879}" dt="2022-05-16T09:08:41.199" v="89" actId="13926"/>
          <ac:spMkLst>
            <pc:docMk/>
            <pc:sldMk cId="3762591013" sldId="526"/>
            <ac:spMk id="3" creationId="{4B71603B-6D31-40BE-8FDF-4D459CF3EEA2}"/>
          </ac:spMkLst>
        </pc:spChg>
      </pc:sldChg>
      <pc:sldChg chg="modSp mod">
        <pc:chgData name="Steven DICKINSON" userId="0121dbf1-2fe1-45ce-8de0-0fea0fd2c889" providerId="ADAL" clId="{7F8C5906-0171-4BA2-B6EA-5F7E03464879}" dt="2022-05-16T09:10:01.860" v="101" actId="20577"/>
        <pc:sldMkLst>
          <pc:docMk/>
          <pc:sldMk cId="2117029924" sldId="765"/>
        </pc:sldMkLst>
        <pc:spChg chg="mod">
          <ac:chgData name="Steven DICKINSON" userId="0121dbf1-2fe1-45ce-8de0-0fea0fd2c889" providerId="ADAL" clId="{7F8C5906-0171-4BA2-B6EA-5F7E03464879}" dt="2022-05-16T09:10:01.860" v="101" actId="20577"/>
          <ac:spMkLst>
            <pc:docMk/>
            <pc:sldMk cId="2117029924" sldId="765"/>
            <ac:spMk id="22" creationId="{9F93259D-81C0-4F3F-97C4-B9112805EBE2}"/>
          </ac:spMkLst>
        </pc:spChg>
      </pc:sldChg>
    </pc:docChg>
  </pc:docChgLst>
  <pc:docChgLst>
    <pc:chgData name="Claire MAIRET" userId="b91d9db2-e41b-4c98-9525-27312980cc2f" providerId="ADAL" clId="{9ADB3CEA-461E-4B16-96AB-BFEA4B2FB35B}"/>
    <pc:docChg chg="modSld">
      <pc:chgData name="Claire MAIRET" userId="b91d9db2-e41b-4c98-9525-27312980cc2f" providerId="ADAL" clId="{9ADB3CEA-461E-4B16-96AB-BFEA4B2FB35B}" dt="2022-06-02T06:48:31.990" v="0" actId="20577"/>
      <pc:docMkLst>
        <pc:docMk/>
      </pc:docMkLst>
      <pc:sldChg chg="modSp mod">
        <pc:chgData name="Claire MAIRET" userId="b91d9db2-e41b-4c98-9525-27312980cc2f" providerId="ADAL" clId="{9ADB3CEA-461E-4B16-96AB-BFEA4B2FB35B}" dt="2022-06-02T06:48:31.990" v="0" actId="20577"/>
        <pc:sldMkLst>
          <pc:docMk/>
          <pc:sldMk cId="70644022" sldId="491"/>
        </pc:sldMkLst>
        <pc:spChg chg="mod">
          <ac:chgData name="Claire MAIRET" userId="b91d9db2-e41b-4c98-9525-27312980cc2f" providerId="ADAL" clId="{9ADB3CEA-461E-4B16-96AB-BFEA4B2FB35B}" dt="2022-06-02T06:48:31.990" v="0" actId="20577"/>
          <ac:spMkLst>
            <pc:docMk/>
            <pc:sldMk cId="70644022" sldId="491"/>
            <ac:spMk id="16" creationId="{9C9A0C81-63F6-40E9-B362-D7FC21D606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5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Key messages: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When</a:t>
            </a:r>
            <a:r>
              <a:rPr lang="fr-FR" dirty="0"/>
              <a:t> use the </a:t>
            </a:r>
            <a:r>
              <a:rPr lang="fr-FR" dirty="0" err="1"/>
              <a:t>term</a:t>
            </a:r>
            <a:r>
              <a:rPr lang="fr-FR" dirty="0"/>
              <a:t> Biodiversity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Nature </a:t>
            </a:r>
            <a:r>
              <a:rPr lang="fr-FR" dirty="0" err="1"/>
              <a:t>essentially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Biodiversity </a:t>
            </a:r>
            <a:r>
              <a:rPr lang="fr-FR" dirty="0" err="1"/>
              <a:t>includes</a:t>
            </a:r>
            <a:r>
              <a:rPr lang="fr-FR" dirty="0"/>
              <a:t> </a:t>
            </a:r>
            <a:r>
              <a:rPr lang="fr-FR" dirty="0" err="1"/>
              <a:t>species</a:t>
            </a:r>
            <a:r>
              <a:rPr lang="fr-FR" dirty="0"/>
              <a:t> (like </a:t>
            </a:r>
            <a:r>
              <a:rPr lang="fr-FR" dirty="0" err="1"/>
              <a:t>fauna</a:t>
            </a:r>
            <a:r>
              <a:rPr lang="fr-FR" dirty="0"/>
              <a:t> and flora)  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the Services and </a:t>
            </a:r>
            <a:r>
              <a:rPr lang="fr-FR" dirty="0" err="1"/>
              <a:t>Benefits</a:t>
            </a:r>
            <a:r>
              <a:rPr lang="fr-FR" dirty="0"/>
              <a:t> Nature </a:t>
            </a:r>
            <a:r>
              <a:rPr lang="fr-FR" dirty="0" err="1"/>
              <a:t>provides</a:t>
            </a:r>
            <a:r>
              <a:rPr lang="fr-FR" dirty="0"/>
              <a:t> people (for ex. POLLINATION, the air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breath</a:t>
            </a:r>
            <a:r>
              <a:rPr lang="fr-FR" dirty="0"/>
              <a:t>, clean water </a:t>
            </a:r>
            <a:r>
              <a:rPr lang="fr-FR" dirty="0" err="1"/>
              <a:t>supply</a:t>
            </a:r>
            <a:r>
              <a:rPr lang="fr-FR" dirty="0"/>
              <a:t>, </a:t>
            </a:r>
            <a:r>
              <a:rPr lang="fr-FR" dirty="0" err="1"/>
              <a:t>food</a:t>
            </a:r>
            <a:r>
              <a:rPr lang="fr-FR" dirty="0"/>
              <a:t> like </a:t>
            </a:r>
            <a:r>
              <a:rPr lang="fr-FR" dirty="0" err="1"/>
              <a:t>fishes</a:t>
            </a:r>
            <a:r>
              <a:rPr lang="fr-FR" dirty="0"/>
              <a:t> and </a:t>
            </a:r>
            <a:r>
              <a:rPr lang="fr-FR" dirty="0" err="1"/>
              <a:t>wood</a:t>
            </a:r>
            <a:r>
              <a:rPr lang="fr-FR" dirty="0"/>
              <a:t>, but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fertility</a:t>
            </a:r>
            <a:r>
              <a:rPr lang="fr-FR" dirty="0"/>
              <a:t> for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food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7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Key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IPBES is the equivalent for Biodiversity of the IPCC for Climate (GIEC in French)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noProof="0" dirty="0"/>
              <a:t>Losing biodiversity will destabilize natural ecosystems on which people depend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5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5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9177BB-C340-43F6-9F80-E55558166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7D9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7D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4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uverture/pho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428B724-DB01-A8F0-8573-3ED3F9707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733" y="3600000"/>
            <a:ext cx="5953267" cy="487361"/>
          </a:xfrm>
        </p:spPr>
        <p:txBody>
          <a:bodyPr/>
          <a:lstStyle>
            <a:lvl1pPr>
              <a:defRPr sz="2300"/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B881790-4F96-D4BA-BE16-841C0593A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734" y="4032000"/>
            <a:ext cx="5953266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9C2502-FA9D-793F-FD8F-A89D2D67E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/Contenu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280" y="1684800"/>
            <a:ext cx="5616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00800" y="1685750"/>
            <a:ext cx="5400000" cy="4546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22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G fond gris/Contenu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280" y="1684800"/>
            <a:ext cx="5616000" cy="4545697"/>
          </a:xfrm>
          <a:solidFill>
            <a:srgbClr val="F9F9F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 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00800" y="1685750"/>
            <a:ext cx="5400000" cy="4546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4295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83651C-CEAD-5089-3EC5-02DCEB367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ABF2E08-0AA2-CE02-7D5A-6D3F77AE9C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6000" y="3443853"/>
            <a:ext cx="8280000" cy="2160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 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252DC095-3FCB-4D74-EC0F-060E8F06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71268D36-B153-056A-347E-B2BCB799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World Environment Day - June 10, 2022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39"/>
            <a:ext cx="10958400" cy="5040311"/>
          </a:xfr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137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uverture/photo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EF610-D81A-694F-7411-16E778CE35B6}"/>
              </a:ext>
            </a:extLst>
          </p:cNvPr>
          <p:cNvSpPr/>
          <p:nvPr userDrawn="1"/>
        </p:nvSpPr>
        <p:spPr>
          <a:xfrm>
            <a:off x="0" y="0"/>
            <a:ext cx="7491046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428B724-DB01-A8F0-8573-3ED3F9707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1974" y="3318640"/>
            <a:ext cx="4300026" cy="725815"/>
          </a:xfrm>
        </p:spPr>
        <p:txBody>
          <a:bodyPr/>
          <a:lstStyle>
            <a:lvl1pPr>
              <a:defRPr sz="230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B881790-4F96-D4BA-BE16-841C0593A4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1974" y="4053094"/>
            <a:ext cx="4300025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804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158" y="2664109"/>
            <a:ext cx="8367583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82158" y="3768700"/>
            <a:ext cx="8367584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accent6"/>
                </a:solidFill>
                <a:latin typeface="Gotham Rounded Book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07" y="1131674"/>
            <a:ext cx="2799452" cy="2130315"/>
          </a:xfrm>
        </p:spPr>
        <p:txBody>
          <a:bodyPr>
            <a:noAutofit/>
          </a:bodyPr>
          <a:lstStyle>
            <a:lvl1pPr marL="0" indent="0" algn="r">
              <a:buNone/>
              <a:defRPr sz="160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N.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N.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998AE-8A5A-2AAD-1429-ACC84EA45F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37DAA3-A83A-91F6-1EC6-6BE69916F1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936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rgbClr val="78D7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Picture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 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2E5E77-B9BB-94BE-C4E5-FA285A8FA78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E8B17D-AF72-CE5C-2E37-1AF2D45BF58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488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686653"/>
            <a:ext cx="11268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085D08-C2F3-20EA-055F-B026C6F51E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3B4A-50FF-0906-085D-231C25875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21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G/Text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686653"/>
            <a:ext cx="5400000" cy="45456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</a:t>
            </a:r>
            <a:r>
              <a:rPr lang="fr-FR" dirty="0" err="1"/>
              <a:t>subtitle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9899" y="1685750"/>
            <a:ext cx="5616000" cy="4546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Change </a:t>
            </a:r>
            <a:r>
              <a:rPr lang="fr-FR" dirty="0" err="1"/>
              <a:t>text</a:t>
            </a:r>
            <a:r>
              <a:rPr lang="fr-FR" dirty="0"/>
              <a:t> style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  <a:p>
            <a:pPr lvl="3"/>
            <a:r>
              <a:rPr lang="fr-FR" dirty="0" err="1"/>
              <a:t>Level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1843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s G/Texte D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684800"/>
            <a:ext cx="5400000" cy="4545697"/>
          </a:xfrm>
          <a:solidFill>
            <a:srgbClr val="F9F9F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1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FD7122EB-80F8-4B20-E493-C9E2CC5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79" y="705549"/>
            <a:ext cx="9720000" cy="5184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3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18894-7E71-E37B-8128-31408457D9C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9899" y="1685750"/>
            <a:ext cx="5616000" cy="45466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13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Change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Change master </a:t>
            </a:r>
            <a:r>
              <a:rPr lang="fr-FR" dirty="0" err="1"/>
              <a:t>text</a:t>
            </a:r>
            <a:r>
              <a:rPr lang="fr-FR" dirty="0"/>
              <a:t> slides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World Environment Day - June 10, 2022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5" r:id="rId2"/>
    <p:sldLayoutId id="2147483702" r:id="rId3"/>
    <p:sldLayoutId id="2147483721" r:id="rId4"/>
    <p:sldLayoutId id="2147483724" r:id="rId5"/>
    <p:sldLayoutId id="2147483704" r:id="rId6"/>
    <p:sldLayoutId id="2147483723" r:id="rId7"/>
    <p:sldLayoutId id="2147483716" r:id="rId8"/>
    <p:sldLayoutId id="2147483717" r:id="rId9"/>
    <p:sldLayoutId id="2147483718" r:id="rId10"/>
    <p:sldLayoutId id="2147483719" r:id="rId11"/>
    <p:sldLayoutId id="2147483709" r:id="rId12"/>
    <p:sldLayoutId id="2147483710" r:id="rId13"/>
    <p:sldLayoutId id="2147483712" r:id="rId14"/>
    <p:sldLayoutId id="2147483725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6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box-hse.totalenergies.com/en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hyperlink" Target="https://web.yammer.com/main/org/totalenergies.com/groups/eyJfdHlwZSI6Ikdyb3VwIiwiaWQiOiIxNjU3OTMzMDA0OCJ9/al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yammer.com/main/org/totalenergies.com/groups/eyJfdHlwZSI6Ikdyb3VwIiwiaWQiOiIxNjU3OTMzMDA0OCJ9/all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5872D53-5BC7-BE9E-5EED-E83F540D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Environment Day (WED)</a:t>
            </a:r>
            <a:br>
              <a:rPr lang="en-US" dirty="0"/>
            </a:br>
            <a:endParaRPr lang="en-US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94375640-B8FB-4393-B98B-246053FEF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10, 2022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807D04-FA88-BD50-B451-2DEF2129DBB2}"/>
              </a:ext>
            </a:extLst>
          </p:cNvPr>
          <p:cNvSpPr txBox="1"/>
          <p:nvPr/>
        </p:nvSpPr>
        <p:spPr>
          <a:xfrm>
            <a:off x="6238734" y="4612153"/>
            <a:ext cx="595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Protecting biodiversity is our collective responsibility.</a:t>
            </a:r>
          </a:p>
          <a:p>
            <a:pPr algn="l"/>
            <a:r>
              <a:rPr lang="en-US" b="1">
                <a:latin typeface="+mj-lt"/>
              </a:rPr>
              <a:t>Together we act daily to protect it.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E482BA-4F49-435F-9BB5-06E9CE017160}"/>
              </a:ext>
            </a:extLst>
          </p:cNvPr>
          <p:cNvSpPr txBox="1"/>
          <p:nvPr/>
        </p:nvSpPr>
        <p:spPr>
          <a:xfrm>
            <a:off x="6238733" y="5560138"/>
            <a:ext cx="609734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6"/>
                </a:solidFill>
                <a:latin typeface="+mj-lt"/>
              </a:rPr>
              <a:t>Manager Kit</a:t>
            </a:r>
          </a:p>
        </p:txBody>
      </p:sp>
    </p:spTree>
    <p:extLst>
      <p:ext uri="{BB962C8B-B14F-4D97-AF65-F5344CB8AC3E}">
        <p14:creationId xmlns:p14="http://schemas.microsoft.com/office/powerpoint/2010/main" val="243711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ED71AF0-F028-1174-507C-20E45556A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80B2DEC-994C-4476-9417-028902C2E71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10</a:t>
            </a:fld>
            <a:endParaRPr lang="fr-FR" noProof="0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BA521-E257-4FEB-A0D0-6510FDF3951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EA26FCD0-1100-46A9-89B3-C38D14BC0E52}"/>
              </a:ext>
            </a:extLst>
          </p:cNvPr>
          <p:cNvSpPr txBox="1">
            <a:spLocks/>
          </p:cNvSpPr>
          <p:nvPr/>
        </p:nvSpPr>
        <p:spPr>
          <a:xfrm>
            <a:off x="6123140" y="238566"/>
            <a:ext cx="4247791" cy="68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none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WED 2022 Activities Programme - Overview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93259D-81C0-4F3F-97C4-B9112805EBE2}"/>
              </a:ext>
            </a:extLst>
          </p:cNvPr>
          <p:cNvSpPr txBox="1"/>
          <p:nvPr/>
        </p:nvSpPr>
        <p:spPr>
          <a:xfrm>
            <a:off x="6333532" y="2092683"/>
            <a:ext cx="5729212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Date</a:t>
            </a:r>
            <a:r>
              <a:rPr lang="en-GB" sz="1400" dirty="0"/>
              <a:t>: 10 June 2022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Theme</a:t>
            </a:r>
            <a:r>
              <a:rPr lang="en-GB" sz="1400" dirty="0"/>
              <a:t>: Biodiversity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Slogan</a:t>
            </a:r>
            <a:r>
              <a:rPr lang="en-GB" sz="1400" dirty="0"/>
              <a:t>: « Biodiversity, All in Action ! »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A key Event</a:t>
            </a:r>
            <a:r>
              <a:rPr lang="en-GB" sz="1400" dirty="0"/>
              <a:t>: a level of commitment comparable to that of the World Day for Safety : biodiversity is one of the 3 priority areas of action that the Company has set itself, to take care of the planet’s resources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Objective</a:t>
            </a:r>
            <a:r>
              <a:rPr lang="en-GB" sz="1400" dirty="0"/>
              <a:t>: demonstrate our commitment to support biodiversity 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Executive level involvement</a:t>
            </a:r>
            <a:r>
              <a:rPr lang="en-GB" sz="1400" dirty="0"/>
              <a:t>:</a:t>
            </a:r>
            <a:r>
              <a:rPr lang="en-GB" sz="1400" b="1" dirty="0"/>
              <a:t> </a:t>
            </a:r>
            <a:r>
              <a:rPr lang="en-GB" sz="1400" dirty="0"/>
              <a:t>CEO and EXCOM members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Involvement and mobilization of all</a:t>
            </a:r>
            <a:r>
              <a:rPr lang="en-GB" sz="1400" dirty="0"/>
              <a:t>:</a:t>
            </a:r>
            <a:r>
              <a:rPr lang="en-GB" sz="1400" b="1" dirty="0"/>
              <a:t> Sites &amp; HQs </a:t>
            </a:r>
            <a:r>
              <a:rPr lang="en-GB" sz="1400" dirty="0"/>
              <a:t>– set up of workshops to celebrate WED 2022</a:t>
            </a:r>
          </a:p>
          <a:p>
            <a:pPr marL="285750" indent="-285750">
              <a:spcAft>
                <a:spcPts val="800"/>
              </a:spcAft>
              <a:buClr>
                <a:srgbClr val="78D700"/>
              </a:buClr>
              <a:buFont typeface="Arial" panose="020B0604020202020204" pitchFamily="34" charset="0"/>
              <a:buChar char="−"/>
            </a:pPr>
            <a:r>
              <a:rPr lang="en-GB" sz="1400" b="1" dirty="0"/>
              <a:t>Raising awareness of all </a:t>
            </a:r>
            <a:r>
              <a:rPr lang="en-GB" sz="1400" dirty="0"/>
              <a:t>by providing biodiversity media (brochures, animated film, short films of site biodiversity actions, etc.)</a:t>
            </a:r>
          </a:p>
        </p:txBody>
      </p:sp>
      <p:sp>
        <p:nvSpPr>
          <p:cNvPr id="8" name="Espace réservé du pied de page 12">
            <a:extLst>
              <a:ext uri="{FF2B5EF4-FFF2-40B4-BE49-F238E27FC236}">
                <a16:creationId xmlns:a16="http://schemas.microsoft.com/office/drawing/2014/main" id="{66CC7D38-68F3-E065-3CAE-866DA9727F63}"/>
              </a:ext>
            </a:extLst>
          </p:cNvPr>
          <p:cNvSpPr txBox="1">
            <a:spLocks/>
          </p:cNvSpPr>
          <p:nvPr/>
        </p:nvSpPr>
        <p:spPr>
          <a:xfrm>
            <a:off x="56736" y="6444575"/>
            <a:ext cx="3784989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World Environment Day  - June 10,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C80FF5-8A26-8F0B-4E67-E2F4C4C0B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2" y="0"/>
            <a:ext cx="6063878" cy="670739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DCC74-C11B-4486-947B-B876E65D227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0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4469757-83A1-46E7-8DA9-D649FCC0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8" y="365205"/>
            <a:ext cx="9720000" cy="1008000"/>
          </a:xfrm>
        </p:spPr>
        <p:txBody>
          <a:bodyPr/>
          <a:lstStyle/>
          <a:p>
            <a:r>
              <a:rPr lang="en-GB" dirty="0"/>
              <a:t>Tools and materials made available for WED 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BA0C3A2-1C4A-4A8C-A1A4-CDADF4A1AB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F3BE93-73A2-4DD1-9FF9-0148C234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730" y="5344705"/>
            <a:ext cx="928369" cy="9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o vidéo">
            <a:extLst>
              <a:ext uri="{FF2B5EF4-FFF2-40B4-BE49-F238E27FC236}">
                <a16:creationId xmlns:a16="http://schemas.microsoft.com/office/drawing/2014/main" id="{36F6FF4D-57CE-4332-A1C0-5A27F32B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155" y="3026867"/>
            <a:ext cx="459971" cy="4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371A1C81-1285-467B-8653-09BA27FC4800}"/>
              </a:ext>
            </a:extLst>
          </p:cNvPr>
          <p:cNvSpPr txBox="1">
            <a:spLocks/>
          </p:cNvSpPr>
          <p:nvPr/>
        </p:nvSpPr>
        <p:spPr>
          <a:xfrm>
            <a:off x="6822699" y="5401208"/>
            <a:ext cx="5014562" cy="665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D400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A collection platform (photos and videos)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(available on June, 10)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877EF67-7D3A-42D4-A9B4-6D87F92BF6AF}"/>
              </a:ext>
            </a:extLst>
          </p:cNvPr>
          <p:cNvSpPr txBox="1"/>
          <p:nvPr/>
        </p:nvSpPr>
        <p:spPr>
          <a:xfrm>
            <a:off x="1703533" y="3171387"/>
            <a:ext cx="76264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en-GB" sz="1400" b="1" dirty="0"/>
              <a:t>Company's Biodiversity Ambition short film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45B451-E6E5-4482-ADC9-69044177B1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155" y="2459534"/>
            <a:ext cx="454379" cy="454379"/>
          </a:xfrm>
          <a:prstGeom prst="rect">
            <a:avLst/>
          </a:prstGeom>
        </p:spPr>
      </p:pic>
      <p:pic>
        <p:nvPicPr>
          <p:cNvPr id="1026" name="Picture 2" descr="Aller sur le site Internet icône image vectorielle par porjai ©  Illustration #143452693">
            <a:extLst>
              <a:ext uri="{FF2B5EF4-FFF2-40B4-BE49-F238E27FC236}">
                <a16:creationId xmlns:a16="http://schemas.microsoft.com/office/drawing/2014/main" id="{A470BE5B-C0E9-4231-A23B-DC5DAC67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067" y="5326897"/>
            <a:ext cx="928369" cy="9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5">
            <a:extLst>
              <a:ext uri="{FF2B5EF4-FFF2-40B4-BE49-F238E27FC236}">
                <a16:creationId xmlns:a16="http://schemas.microsoft.com/office/drawing/2014/main" id="{C1BE6C54-9476-4A61-804B-32B79DFB43C3}"/>
              </a:ext>
            </a:extLst>
          </p:cNvPr>
          <p:cNvSpPr txBox="1"/>
          <p:nvPr/>
        </p:nvSpPr>
        <p:spPr>
          <a:xfrm>
            <a:off x="507008" y="1456792"/>
            <a:ext cx="9973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rgbClr val="78D700"/>
              </a:buClr>
              <a:buFont typeface="Arial" panose="020B0604020202020204" pitchFamily="34" charset="0"/>
              <a:buChar char="•"/>
            </a:pPr>
            <a:r>
              <a:rPr lang="en-GB" dirty="0"/>
              <a:t>To support your event, the following resources are available in </a:t>
            </a:r>
            <a:r>
              <a:rPr lang="en-GB" sz="20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HSE Toolbox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4" name="ZoneTexte 15">
            <a:extLst>
              <a:ext uri="{FF2B5EF4-FFF2-40B4-BE49-F238E27FC236}">
                <a16:creationId xmlns:a16="http://schemas.microsoft.com/office/drawing/2014/main" id="{DA647025-B1A8-4864-B3E5-2D3B19E62408}"/>
              </a:ext>
            </a:extLst>
          </p:cNvPr>
          <p:cNvSpPr txBox="1"/>
          <p:nvPr/>
        </p:nvSpPr>
        <p:spPr>
          <a:xfrm>
            <a:off x="1703534" y="2575360"/>
            <a:ext cx="733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en-GB" sz="1400" b="1" dirty="0"/>
              <a:t>A WED 2022 Manager Kit  + WED 2022 PowerPoint template</a:t>
            </a:r>
          </a:p>
        </p:txBody>
      </p:sp>
      <p:sp>
        <p:nvSpPr>
          <p:cNvPr id="25" name="ZoneTexte 15">
            <a:extLst>
              <a:ext uri="{FF2B5EF4-FFF2-40B4-BE49-F238E27FC236}">
                <a16:creationId xmlns:a16="http://schemas.microsoft.com/office/drawing/2014/main" id="{E1D3C6D1-009D-4E28-B30B-E1B7B57E19F2}"/>
              </a:ext>
            </a:extLst>
          </p:cNvPr>
          <p:cNvSpPr txBox="1"/>
          <p:nvPr/>
        </p:nvSpPr>
        <p:spPr>
          <a:xfrm>
            <a:off x="2313337" y="5339436"/>
            <a:ext cx="2976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EC800"/>
              </a:buClr>
            </a:pPr>
            <a:r>
              <a:rPr lang="en-GB" b="1" dirty="0"/>
              <a:t>The One HSE Yammer</a:t>
            </a:r>
          </a:p>
          <a:p>
            <a:pPr>
              <a:buClr>
                <a:srgbClr val="FEC800"/>
              </a:buClr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(Access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aphique 2" descr="Livre ouvert contour">
            <a:extLst>
              <a:ext uri="{FF2B5EF4-FFF2-40B4-BE49-F238E27FC236}">
                <a16:creationId xmlns:a16="http://schemas.microsoft.com/office/drawing/2014/main" id="{7E5722A7-F8BE-4C10-8E5A-FDF3B315CAA9}"/>
              </a:ext>
            </a:extLst>
          </p:cNvPr>
          <p:cNvGrpSpPr/>
          <p:nvPr/>
        </p:nvGrpSpPr>
        <p:grpSpPr>
          <a:xfrm>
            <a:off x="1249155" y="3750801"/>
            <a:ext cx="454378" cy="369332"/>
            <a:chOff x="5715000" y="3124199"/>
            <a:chExt cx="762000" cy="581025"/>
          </a:xfrm>
          <a:solidFill>
            <a:srgbClr val="000000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9C63B78-A292-4FDF-9F1F-AD59AE8B97C3}"/>
                </a:ext>
              </a:extLst>
            </p:cNvPr>
            <p:cNvSpPr/>
            <p:nvPr/>
          </p:nvSpPr>
          <p:spPr>
            <a:xfrm>
              <a:off x="6172200" y="3276600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86DDE9F-269B-4CE3-8F81-EEF707149B3E}"/>
                </a:ext>
              </a:extLst>
            </p:cNvPr>
            <p:cNvSpPr/>
            <p:nvPr/>
          </p:nvSpPr>
          <p:spPr>
            <a:xfrm>
              <a:off x="6172200" y="3333750"/>
              <a:ext cx="142875" cy="19050"/>
            </a:xfrm>
            <a:custGeom>
              <a:avLst/>
              <a:gdLst>
                <a:gd name="connsiteX0" fmla="*/ 0 w 142875"/>
                <a:gd name="connsiteY0" fmla="*/ 0 h 19050"/>
                <a:gd name="connsiteX1" fmla="*/ 142875 w 142875"/>
                <a:gd name="connsiteY1" fmla="*/ 0 h 19050"/>
                <a:gd name="connsiteX2" fmla="*/ 142875 w 142875"/>
                <a:gd name="connsiteY2" fmla="*/ 19050 h 19050"/>
                <a:gd name="connsiteX3" fmla="*/ 0 w 1428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4318939-4BA5-4FB7-9046-4728C188A64D}"/>
                </a:ext>
              </a:extLst>
            </p:cNvPr>
            <p:cNvSpPr/>
            <p:nvPr/>
          </p:nvSpPr>
          <p:spPr>
            <a:xfrm>
              <a:off x="6172200" y="3390900"/>
              <a:ext cx="95250" cy="19050"/>
            </a:xfrm>
            <a:custGeom>
              <a:avLst/>
              <a:gdLst>
                <a:gd name="connsiteX0" fmla="*/ 0 w 95250"/>
                <a:gd name="connsiteY0" fmla="*/ 0 h 19050"/>
                <a:gd name="connsiteX1" fmla="*/ 95250 w 95250"/>
                <a:gd name="connsiteY1" fmla="*/ 0 h 19050"/>
                <a:gd name="connsiteX2" fmla="*/ 95250 w 95250"/>
                <a:gd name="connsiteY2" fmla="*/ 19050 h 19050"/>
                <a:gd name="connsiteX3" fmla="*/ 0 w 952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90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05AFB997-9E2D-4FAC-9821-4C0A0C604DD6}"/>
                </a:ext>
              </a:extLst>
            </p:cNvPr>
            <p:cNvSpPr/>
            <p:nvPr/>
          </p:nvSpPr>
          <p:spPr>
            <a:xfrm>
              <a:off x="5715000" y="3124199"/>
              <a:ext cx="762000" cy="581025"/>
            </a:xfrm>
            <a:custGeom>
              <a:avLst/>
              <a:gdLst>
                <a:gd name="connsiteX0" fmla="*/ 752475 w 762000"/>
                <a:gd name="connsiteY0" fmla="*/ 76200 h 581025"/>
                <a:gd name="connsiteX1" fmla="*/ 695325 w 762000"/>
                <a:gd name="connsiteY1" fmla="*/ 76200 h 581025"/>
                <a:gd name="connsiteX2" fmla="*/ 695325 w 762000"/>
                <a:gd name="connsiteY2" fmla="*/ 34290 h 581025"/>
                <a:gd name="connsiteX3" fmla="*/ 688896 w 762000"/>
                <a:gd name="connsiteY3" fmla="*/ 25280 h 581025"/>
                <a:gd name="connsiteX4" fmla="*/ 381000 w 762000"/>
                <a:gd name="connsiteY4" fmla="*/ 24232 h 581025"/>
                <a:gd name="connsiteX5" fmla="*/ 73104 w 762000"/>
                <a:gd name="connsiteY5" fmla="*/ 25270 h 581025"/>
                <a:gd name="connsiteX6" fmla="*/ 66675 w 762000"/>
                <a:gd name="connsiteY6" fmla="*/ 34290 h 581025"/>
                <a:gd name="connsiteX7" fmla="*/ 66675 w 762000"/>
                <a:gd name="connsiteY7" fmla="*/ 76200 h 581025"/>
                <a:gd name="connsiteX8" fmla="*/ 9525 w 762000"/>
                <a:gd name="connsiteY8" fmla="*/ 76200 h 581025"/>
                <a:gd name="connsiteX9" fmla="*/ 0 w 762000"/>
                <a:gd name="connsiteY9" fmla="*/ 85725 h 581025"/>
                <a:gd name="connsiteX10" fmla="*/ 0 w 762000"/>
                <a:gd name="connsiteY10" fmla="*/ 542925 h 581025"/>
                <a:gd name="connsiteX11" fmla="*/ 9525 w 762000"/>
                <a:gd name="connsiteY11" fmla="*/ 552450 h 581025"/>
                <a:gd name="connsiteX12" fmla="*/ 315278 w 762000"/>
                <a:gd name="connsiteY12" fmla="*/ 552450 h 581025"/>
                <a:gd name="connsiteX13" fmla="*/ 351473 w 762000"/>
                <a:gd name="connsiteY13" fmla="*/ 581025 h 581025"/>
                <a:gd name="connsiteX14" fmla="*/ 410528 w 762000"/>
                <a:gd name="connsiteY14" fmla="*/ 581025 h 581025"/>
                <a:gd name="connsiteX15" fmla="*/ 446723 w 762000"/>
                <a:gd name="connsiteY15" fmla="*/ 552450 h 581025"/>
                <a:gd name="connsiteX16" fmla="*/ 752475 w 762000"/>
                <a:gd name="connsiteY16" fmla="*/ 552450 h 581025"/>
                <a:gd name="connsiteX17" fmla="*/ 762000 w 762000"/>
                <a:gd name="connsiteY17" fmla="*/ 542925 h 581025"/>
                <a:gd name="connsiteX18" fmla="*/ 762000 w 762000"/>
                <a:gd name="connsiteY18" fmla="*/ 85725 h 581025"/>
                <a:gd name="connsiteX19" fmla="*/ 752475 w 762000"/>
                <a:gd name="connsiteY19" fmla="*/ 76200 h 581025"/>
                <a:gd name="connsiteX20" fmla="*/ 676275 w 762000"/>
                <a:gd name="connsiteY20" fmla="*/ 41148 h 581025"/>
                <a:gd name="connsiteX21" fmla="*/ 676275 w 762000"/>
                <a:gd name="connsiteY21" fmla="*/ 478346 h 581025"/>
                <a:gd name="connsiteX22" fmla="*/ 390525 w 762000"/>
                <a:gd name="connsiteY22" fmla="*/ 478346 h 581025"/>
                <a:gd name="connsiteX23" fmla="*/ 390525 w 762000"/>
                <a:gd name="connsiteY23" fmla="*/ 41148 h 581025"/>
                <a:gd name="connsiteX24" fmla="*/ 676275 w 762000"/>
                <a:gd name="connsiteY24" fmla="*/ 41148 h 581025"/>
                <a:gd name="connsiteX25" fmla="*/ 85725 w 762000"/>
                <a:gd name="connsiteY25" fmla="*/ 41148 h 581025"/>
                <a:gd name="connsiteX26" fmla="*/ 371475 w 762000"/>
                <a:gd name="connsiteY26" fmla="*/ 41148 h 581025"/>
                <a:gd name="connsiteX27" fmla="*/ 371475 w 762000"/>
                <a:gd name="connsiteY27" fmla="*/ 478346 h 581025"/>
                <a:gd name="connsiteX28" fmla="*/ 85725 w 762000"/>
                <a:gd name="connsiteY28" fmla="*/ 478346 h 581025"/>
                <a:gd name="connsiteX29" fmla="*/ 742950 w 762000"/>
                <a:gd name="connsiteY29" fmla="*/ 533400 h 581025"/>
                <a:gd name="connsiteX30" fmla="*/ 438150 w 762000"/>
                <a:gd name="connsiteY30" fmla="*/ 533400 h 581025"/>
                <a:gd name="connsiteX31" fmla="*/ 428625 w 762000"/>
                <a:gd name="connsiteY31" fmla="*/ 542925 h 581025"/>
                <a:gd name="connsiteX32" fmla="*/ 428625 w 762000"/>
                <a:gd name="connsiteY32" fmla="*/ 543878 h 581025"/>
                <a:gd name="connsiteX33" fmla="*/ 410528 w 762000"/>
                <a:gd name="connsiteY33" fmla="*/ 561975 h 581025"/>
                <a:gd name="connsiteX34" fmla="*/ 351473 w 762000"/>
                <a:gd name="connsiteY34" fmla="*/ 561975 h 581025"/>
                <a:gd name="connsiteX35" fmla="*/ 333375 w 762000"/>
                <a:gd name="connsiteY35" fmla="*/ 543878 h 581025"/>
                <a:gd name="connsiteX36" fmla="*/ 333375 w 762000"/>
                <a:gd name="connsiteY36" fmla="*/ 542925 h 581025"/>
                <a:gd name="connsiteX37" fmla="*/ 323850 w 762000"/>
                <a:gd name="connsiteY37" fmla="*/ 533400 h 581025"/>
                <a:gd name="connsiteX38" fmla="*/ 19050 w 762000"/>
                <a:gd name="connsiteY38" fmla="*/ 533400 h 581025"/>
                <a:gd name="connsiteX39" fmla="*/ 19050 w 762000"/>
                <a:gd name="connsiteY39" fmla="*/ 95250 h 581025"/>
                <a:gd name="connsiteX40" fmla="*/ 66675 w 762000"/>
                <a:gd name="connsiteY40" fmla="*/ 95250 h 581025"/>
                <a:gd name="connsiteX41" fmla="*/ 66675 w 762000"/>
                <a:gd name="connsiteY41" fmla="*/ 491490 h 581025"/>
                <a:gd name="connsiteX42" fmla="*/ 76197 w 762000"/>
                <a:gd name="connsiteY42" fmla="*/ 501018 h 581025"/>
                <a:gd name="connsiteX43" fmla="*/ 79296 w 762000"/>
                <a:gd name="connsiteY43" fmla="*/ 500501 h 581025"/>
                <a:gd name="connsiteX44" fmla="*/ 377904 w 762000"/>
                <a:gd name="connsiteY44" fmla="*/ 500501 h 581025"/>
                <a:gd name="connsiteX45" fmla="*/ 378381 w 762000"/>
                <a:gd name="connsiteY45" fmla="*/ 500577 h 581025"/>
                <a:gd name="connsiteX46" fmla="*/ 380543 w 762000"/>
                <a:gd name="connsiteY46" fmla="*/ 500939 h 581025"/>
                <a:gd name="connsiteX47" fmla="*/ 381000 w 762000"/>
                <a:gd name="connsiteY47" fmla="*/ 501015 h 581025"/>
                <a:gd name="connsiteX48" fmla="*/ 381352 w 762000"/>
                <a:gd name="connsiteY48" fmla="*/ 500958 h 581025"/>
                <a:gd name="connsiteX49" fmla="*/ 383496 w 762000"/>
                <a:gd name="connsiteY49" fmla="*/ 500634 h 581025"/>
                <a:gd name="connsiteX50" fmla="*/ 383972 w 762000"/>
                <a:gd name="connsiteY50" fmla="*/ 500529 h 581025"/>
                <a:gd name="connsiteX51" fmla="*/ 384096 w 762000"/>
                <a:gd name="connsiteY51" fmla="*/ 500529 h 581025"/>
                <a:gd name="connsiteX52" fmla="*/ 682704 w 762000"/>
                <a:gd name="connsiteY52" fmla="*/ 500529 h 581025"/>
                <a:gd name="connsiteX53" fmla="*/ 685800 w 762000"/>
                <a:gd name="connsiteY53" fmla="*/ 501015 h 581025"/>
                <a:gd name="connsiteX54" fmla="*/ 695325 w 762000"/>
                <a:gd name="connsiteY54" fmla="*/ 491490 h 581025"/>
                <a:gd name="connsiteX55" fmla="*/ 695325 w 762000"/>
                <a:gd name="connsiteY55" fmla="*/ 95250 h 581025"/>
                <a:gd name="connsiteX56" fmla="*/ 742950 w 762000"/>
                <a:gd name="connsiteY56" fmla="*/ 9525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62000" h="581025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E32FE5A-6835-4346-9A26-52B8A670F79E}"/>
              </a:ext>
            </a:extLst>
          </p:cNvPr>
          <p:cNvSpPr txBox="1"/>
          <p:nvPr/>
        </p:nvSpPr>
        <p:spPr>
          <a:xfrm>
            <a:off x="1711742" y="3766442"/>
            <a:ext cx="8428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en-GB" sz="1400" b="1" dirty="0"/>
              <a:t>The Biodiversity booklet and the ”Company Ambition and commitments» document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DC65A8F-AD54-4D0F-94D6-7F77E5408C45}"/>
              </a:ext>
            </a:extLst>
          </p:cNvPr>
          <p:cNvGrpSpPr/>
          <p:nvPr/>
        </p:nvGrpSpPr>
        <p:grpSpPr>
          <a:xfrm>
            <a:off x="1266392" y="1957158"/>
            <a:ext cx="454379" cy="377342"/>
            <a:chOff x="5744213" y="3150852"/>
            <a:chExt cx="725639" cy="537189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D783EAC-B285-4348-ACC2-F9699333B974}"/>
                </a:ext>
              </a:extLst>
            </p:cNvPr>
            <p:cNvSpPr/>
            <p:nvPr/>
          </p:nvSpPr>
          <p:spPr>
            <a:xfrm>
              <a:off x="5744213" y="3190866"/>
              <a:ext cx="610985" cy="497175"/>
            </a:xfrm>
            <a:custGeom>
              <a:avLst/>
              <a:gdLst>
                <a:gd name="connsiteX0" fmla="*/ 437217 w 610985"/>
                <a:gd name="connsiteY0" fmla="*/ 11753 h 497175"/>
                <a:gd name="connsiteX1" fmla="*/ 418719 w 610985"/>
                <a:gd name="connsiteY1" fmla="*/ 161 h 497175"/>
                <a:gd name="connsiteX2" fmla="*/ 399031 w 610985"/>
                <a:gd name="connsiteY2" fmla="*/ 6981 h 497175"/>
                <a:gd name="connsiteX3" fmla="*/ 52588 w 610985"/>
                <a:gd name="connsiteY3" fmla="*/ 341308 h 497175"/>
                <a:gd name="connsiteX4" fmla="*/ 0 w 610985"/>
                <a:gd name="connsiteY4" fmla="*/ 391686 h 497175"/>
                <a:gd name="connsiteX5" fmla="*/ 60874 w 610985"/>
                <a:gd name="connsiteY5" fmla="*/ 497175 h 497175"/>
                <a:gd name="connsiteX6" fmla="*/ 130578 w 610985"/>
                <a:gd name="connsiteY6" fmla="*/ 475468 h 497175"/>
                <a:gd name="connsiteX7" fmla="*/ 223457 w 610985"/>
                <a:gd name="connsiteY7" fmla="*/ 449122 h 497175"/>
                <a:gd name="connsiteX8" fmla="*/ 222866 w 610985"/>
                <a:gd name="connsiteY8" fmla="*/ 449665 h 497175"/>
                <a:gd name="connsiteX9" fmla="*/ 265576 w 610985"/>
                <a:gd name="connsiteY9" fmla="*/ 496766 h 497175"/>
                <a:gd name="connsiteX10" fmla="*/ 400136 w 610985"/>
                <a:gd name="connsiteY10" fmla="*/ 459618 h 497175"/>
                <a:gd name="connsiteX11" fmla="*/ 412518 w 610985"/>
                <a:gd name="connsiteY11" fmla="*/ 395963 h 497175"/>
                <a:gd name="connsiteX12" fmla="*/ 411566 w 610985"/>
                <a:gd name="connsiteY12" fmla="*/ 395782 h 497175"/>
                <a:gd name="connsiteX13" fmla="*/ 593417 w 610985"/>
                <a:gd name="connsiteY13" fmla="*/ 344204 h 497175"/>
                <a:gd name="connsiteX14" fmla="*/ 594484 w 610985"/>
                <a:gd name="connsiteY14" fmla="*/ 343833 h 497175"/>
                <a:gd name="connsiteX15" fmla="*/ 609771 w 610985"/>
                <a:gd name="connsiteY15" fmla="*/ 327040 h 497175"/>
                <a:gd name="connsiteX16" fmla="*/ 607419 w 610985"/>
                <a:gd name="connsiteY16" fmla="*/ 306742 h 497175"/>
                <a:gd name="connsiteX17" fmla="*/ 23974 w 610985"/>
                <a:gd name="connsiteY17" fmla="*/ 395077 h 497175"/>
                <a:gd name="connsiteX18" fmla="*/ 57312 w 610985"/>
                <a:gd name="connsiteY18" fmla="*/ 363168 h 497175"/>
                <a:gd name="connsiteX19" fmla="*/ 113624 w 610985"/>
                <a:gd name="connsiteY19" fmla="*/ 460771 h 497175"/>
                <a:gd name="connsiteX20" fmla="*/ 69809 w 610985"/>
                <a:gd name="connsiteY20" fmla="*/ 474430 h 497175"/>
                <a:gd name="connsiteX21" fmla="*/ 383696 w 610985"/>
                <a:gd name="connsiteY21" fmla="*/ 444331 h 497175"/>
                <a:gd name="connsiteX22" fmla="*/ 271777 w 610985"/>
                <a:gd name="connsiteY22" fmla="*/ 475249 h 497175"/>
                <a:gd name="connsiteX23" fmla="*/ 243011 w 610985"/>
                <a:gd name="connsiteY23" fmla="*/ 443531 h 497175"/>
                <a:gd name="connsiteX24" fmla="*/ 392078 w 610985"/>
                <a:gd name="connsiteY24" fmla="*/ 401249 h 497175"/>
                <a:gd name="connsiteX25" fmla="*/ 591664 w 610985"/>
                <a:gd name="connsiteY25" fmla="*/ 321268 h 497175"/>
                <a:gd name="connsiteX26" fmla="*/ 587626 w 610985"/>
                <a:gd name="connsiteY26" fmla="*/ 326030 h 497175"/>
                <a:gd name="connsiteX27" fmla="*/ 132331 w 610985"/>
                <a:gd name="connsiteY27" fmla="*/ 455161 h 497175"/>
                <a:gd name="connsiteX28" fmla="*/ 71418 w 610985"/>
                <a:gd name="connsiteY28" fmla="*/ 349576 h 497175"/>
                <a:gd name="connsiteX29" fmla="*/ 412413 w 610985"/>
                <a:gd name="connsiteY29" fmla="*/ 20583 h 497175"/>
                <a:gd name="connsiteX30" fmla="*/ 416643 w 610985"/>
                <a:gd name="connsiteY30" fmla="*/ 19059 h 497175"/>
                <a:gd name="connsiteX31" fmla="*/ 420938 w 610985"/>
                <a:gd name="connsiteY31" fmla="*/ 21602 h 497175"/>
                <a:gd name="connsiteX32" fmla="*/ 591207 w 610985"/>
                <a:gd name="connsiteY32" fmla="*/ 316553 h 497175"/>
                <a:gd name="connsiteX33" fmla="*/ 591664 w 610985"/>
                <a:gd name="connsiteY33" fmla="*/ 321268 h 49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0985" h="497175">
                  <a:moveTo>
                    <a:pt x="437217" y="11753"/>
                  </a:moveTo>
                  <a:cubicBezTo>
                    <a:pt x="433140" y="5271"/>
                    <a:pt x="426329" y="1004"/>
                    <a:pt x="418719" y="161"/>
                  </a:cubicBezTo>
                  <a:cubicBezTo>
                    <a:pt x="411460" y="-684"/>
                    <a:pt x="404211" y="1827"/>
                    <a:pt x="399031" y="6981"/>
                  </a:cubicBezTo>
                  <a:lnTo>
                    <a:pt x="52588" y="341308"/>
                  </a:lnTo>
                  <a:lnTo>
                    <a:pt x="0" y="391686"/>
                  </a:lnTo>
                  <a:lnTo>
                    <a:pt x="60874" y="497175"/>
                  </a:lnTo>
                  <a:lnTo>
                    <a:pt x="130578" y="475468"/>
                  </a:lnTo>
                  <a:lnTo>
                    <a:pt x="223457" y="449122"/>
                  </a:lnTo>
                  <a:lnTo>
                    <a:pt x="222866" y="449665"/>
                  </a:lnTo>
                  <a:lnTo>
                    <a:pt x="265576" y="496766"/>
                  </a:lnTo>
                  <a:lnTo>
                    <a:pt x="400136" y="459618"/>
                  </a:lnTo>
                  <a:lnTo>
                    <a:pt x="412518" y="395963"/>
                  </a:lnTo>
                  <a:lnTo>
                    <a:pt x="411566" y="395782"/>
                  </a:lnTo>
                  <a:lnTo>
                    <a:pt x="593417" y="344204"/>
                  </a:lnTo>
                  <a:lnTo>
                    <a:pt x="594484" y="343833"/>
                  </a:lnTo>
                  <a:cubicBezTo>
                    <a:pt x="601785" y="340732"/>
                    <a:pt x="607368" y="334599"/>
                    <a:pt x="609771" y="327040"/>
                  </a:cubicBezTo>
                  <a:cubicBezTo>
                    <a:pt x="611996" y="320255"/>
                    <a:pt x="611135" y="312838"/>
                    <a:pt x="607419" y="306742"/>
                  </a:cubicBezTo>
                  <a:close/>
                  <a:moveTo>
                    <a:pt x="23974" y="395077"/>
                  </a:moveTo>
                  <a:lnTo>
                    <a:pt x="57312" y="363168"/>
                  </a:lnTo>
                  <a:lnTo>
                    <a:pt x="113624" y="460771"/>
                  </a:lnTo>
                  <a:lnTo>
                    <a:pt x="69809" y="474430"/>
                  </a:lnTo>
                  <a:close/>
                  <a:moveTo>
                    <a:pt x="383696" y="444331"/>
                  </a:moveTo>
                  <a:lnTo>
                    <a:pt x="271777" y="475249"/>
                  </a:lnTo>
                  <a:lnTo>
                    <a:pt x="243011" y="443531"/>
                  </a:lnTo>
                  <a:lnTo>
                    <a:pt x="392078" y="401249"/>
                  </a:lnTo>
                  <a:close/>
                  <a:moveTo>
                    <a:pt x="591664" y="321268"/>
                  </a:moveTo>
                  <a:cubicBezTo>
                    <a:pt x="591010" y="323332"/>
                    <a:pt x="589556" y="325047"/>
                    <a:pt x="587626" y="326030"/>
                  </a:cubicBezTo>
                  <a:lnTo>
                    <a:pt x="132331" y="455161"/>
                  </a:lnTo>
                  <a:lnTo>
                    <a:pt x="71418" y="349576"/>
                  </a:lnTo>
                  <a:lnTo>
                    <a:pt x="412413" y="20583"/>
                  </a:lnTo>
                  <a:cubicBezTo>
                    <a:pt x="413514" y="19450"/>
                    <a:pt x="415074" y="18888"/>
                    <a:pt x="416643" y="19059"/>
                  </a:cubicBezTo>
                  <a:cubicBezTo>
                    <a:pt x="418376" y="19241"/>
                    <a:pt x="419945" y="20169"/>
                    <a:pt x="420938" y="21602"/>
                  </a:cubicBezTo>
                  <a:lnTo>
                    <a:pt x="591207" y="316553"/>
                  </a:lnTo>
                  <a:cubicBezTo>
                    <a:pt x="592053" y="317978"/>
                    <a:pt x="592221" y="319707"/>
                    <a:pt x="591664" y="321268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9D7B5F3-CB4F-40B9-A2BE-83F15A74A26C}"/>
                </a:ext>
              </a:extLst>
            </p:cNvPr>
            <p:cNvSpPr/>
            <p:nvPr/>
          </p:nvSpPr>
          <p:spPr>
            <a:xfrm rot="19838221">
              <a:off x="6343734" y="3266177"/>
              <a:ext cx="108966" cy="19040"/>
            </a:xfrm>
            <a:custGeom>
              <a:avLst/>
              <a:gdLst>
                <a:gd name="connsiteX0" fmla="*/ 0 w 108966"/>
                <a:gd name="connsiteY0" fmla="*/ 0 h 19040"/>
                <a:gd name="connsiteX1" fmla="*/ 108966 w 108966"/>
                <a:gd name="connsiteY1" fmla="*/ 0 h 19040"/>
                <a:gd name="connsiteX2" fmla="*/ 108966 w 108966"/>
                <a:gd name="connsiteY2" fmla="*/ 19040 h 19040"/>
                <a:gd name="connsiteX3" fmla="*/ 0 w 108966"/>
                <a:gd name="connsiteY3" fmla="*/ 19040 h 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66" h="19040">
                  <a:moveTo>
                    <a:pt x="0" y="0"/>
                  </a:moveTo>
                  <a:lnTo>
                    <a:pt x="108966" y="0"/>
                  </a:lnTo>
                  <a:lnTo>
                    <a:pt x="108966" y="19040"/>
                  </a:lnTo>
                  <a:lnTo>
                    <a:pt x="0" y="1904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20CF091-E0B1-4154-8699-163E7EA2AE23}"/>
                </a:ext>
              </a:extLst>
            </p:cNvPr>
            <p:cNvSpPr/>
            <p:nvPr/>
          </p:nvSpPr>
          <p:spPr>
            <a:xfrm rot="17139726">
              <a:off x="6405836" y="3330897"/>
              <a:ext cx="19052" cy="108980"/>
            </a:xfrm>
            <a:custGeom>
              <a:avLst/>
              <a:gdLst>
                <a:gd name="connsiteX0" fmla="*/ 0 w 19052"/>
                <a:gd name="connsiteY0" fmla="*/ 0 h 108980"/>
                <a:gd name="connsiteX1" fmla="*/ 19053 w 19052"/>
                <a:gd name="connsiteY1" fmla="*/ 0 h 108980"/>
                <a:gd name="connsiteX2" fmla="*/ 19053 w 19052"/>
                <a:gd name="connsiteY2" fmla="*/ 108981 h 108980"/>
                <a:gd name="connsiteX3" fmla="*/ 0 w 19052"/>
                <a:gd name="connsiteY3" fmla="*/ 108981 h 10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2" h="108980">
                  <a:moveTo>
                    <a:pt x="0" y="0"/>
                  </a:moveTo>
                  <a:lnTo>
                    <a:pt x="19053" y="0"/>
                  </a:lnTo>
                  <a:lnTo>
                    <a:pt x="19053" y="108981"/>
                  </a:lnTo>
                  <a:lnTo>
                    <a:pt x="0" y="108981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2E4AEB-1BBD-4F90-9CE3-6B62A7E561AB}"/>
                </a:ext>
              </a:extLst>
            </p:cNvPr>
            <p:cNvSpPr/>
            <p:nvPr/>
          </p:nvSpPr>
          <p:spPr>
            <a:xfrm rot="17139726">
              <a:off x="6258505" y="3195816"/>
              <a:ext cx="108980" cy="19052"/>
            </a:xfrm>
            <a:custGeom>
              <a:avLst/>
              <a:gdLst>
                <a:gd name="connsiteX0" fmla="*/ 0 w 108980"/>
                <a:gd name="connsiteY0" fmla="*/ 0 h 19052"/>
                <a:gd name="connsiteX1" fmla="*/ 108981 w 108980"/>
                <a:gd name="connsiteY1" fmla="*/ 0 h 19052"/>
                <a:gd name="connsiteX2" fmla="*/ 108981 w 108980"/>
                <a:gd name="connsiteY2" fmla="*/ 19053 h 19052"/>
                <a:gd name="connsiteX3" fmla="*/ 0 w 108980"/>
                <a:gd name="connsiteY3" fmla="*/ 19053 h 1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80" h="19052">
                  <a:moveTo>
                    <a:pt x="0" y="0"/>
                  </a:moveTo>
                  <a:lnTo>
                    <a:pt x="108981" y="0"/>
                  </a:lnTo>
                  <a:lnTo>
                    <a:pt x="108981" y="19053"/>
                  </a:lnTo>
                  <a:lnTo>
                    <a:pt x="0" y="19053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4" name="ZoneTexte 15">
            <a:extLst>
              <a:ext uri="{FF2B5EF4-FFF2-40B4-BE49-F238E27FC236}">
                <a16:creationId xmlns:a16="http://schemas.microsoft.com/office/drawing/2014/main" id="{54C1CAA5-B3D3-4580-AF1D-5B2FE43D1B9A}"/>
              </a:ext>
            </a:extLst>
          </p:cNvPr>
          <p:cNvSpPr txBox="1"/>
          <p:nvPr/>
        </p:nvSpPr>
        <p:spPr>
          <a:xfrm>
            <a:off x="1711742" y="1975722"/>
            <a:ext cx="3861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Clr>
                <a:srgbClr val="FEC800"/>
              </a:buClr>
            </a:pPr>
            <a:r>
              <a:rPr lang="en-GB" sz="1400" b="1" dirty="0"/>
              <a:t>A poster + kakemono</a:t>
            </a:r>
          </a:p>
        </p:txBody>
      </p:sp>
      <p:sp>
        <p:nvSpPr>
          <p:cNvPr id="31" name="ZoneTexte 15">
            <a:extLst>
              <a:ext uri="{FF2B5EF4-FFF2-40B4-BE49-F238E27FC236}">
                <a16:creationId xmlns:a16="http://schemas.microsoft.com/office/drawing/2014/main" id="{524EE7B3-8409-47DA-808D-39A1E7E0514C}"/>
              </a:ext>
            </a:extLst>
          </p:cNvPr>
          <p:cNvSpPr txBox="1"/>
          <p:nvPr/>
        </p:nvSpPr>
        <p:spPr>
          <a:xfrm>
            <a:off x="507008" y="4657569"/>
            <a:ext cx="882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Clr>
                <a:srgbClr val="78D700"/>
              </a:buClr>
              <a:buFont typeface="Arial" panose="020B0604020202020204" pitchFamily="34" charset="0"/>
              <a:buChar char="•"/>
            </a:pPr>
            <a:r>
              <a:rPr lang="en-GB" dirty="0"/>
              <a:t>To give visibility to your event: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7354DB3-34BB-41BE-8775-4C5FDC1D8D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14100-F75E-4220-885E-7C3C1BA2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Celebration ideas at sites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56DB14-77FA-4612-99BE-014F73B25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B60801-F820-462F-A2BA-0DADBD97B0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878" y="927653"/>
            <a:ext cx="11139025" cy="5522329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Suggestions for on-site celebrations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en-GB" sz="1400" b="1" dirty="0"/>
              <a:t>Workshops promoting biodiversity actions already in place </a:t>
            </a:r>
            <a:r>
              <a:rPr lang="en-GB" sz="1400" dirty="0"/>
              <a:t>at site and/or its surroundings. 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en-GB" sz="1400" b="1" dirty="0"/>
              <a:t>Exchange and discussion workshops </a:t>
            </a:r>
            <a:r>
              <a:rPr lang="en-GB" sz="1400" dirty="0"/>
              <a:t>to identify actions that could be carried out by the site. </a:t>
            </a:r>
          </a:p>
          <a:p>
            <a:pPr marL="522288" lvl="2" indent="-254000">
              <a:buFont typeface="Arial" panose="020B0604020202020204" pitchFamily="34" charset="0"/>
              <a:buChar char="−"/>
            </a:pPr>
            <a:r>
              <a:rPr lang="en-GB" sz="1400" b="1" dirty="0"/>
              <a:t>Round table for exchanges or debates with external </a:t>
            </a:r>
            <a:r>
              <a:rPr lang="en-GB" sz="1400" dirty="0"/>
              <a:t>biodiversity </a:t>
            </a:r>
            <a:r>
              <a:rPr lang="en-GB" sz="1400" b="1" dirty="0"/>
              <a:t>partners </a:t>
            </a:r>
            <a:r>
              <a:rPr lang="en-GB" sz="1400" dirty="0"/>
              <a:t>specializing in local biodiversity issues.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en-GB" sz="1400" b="1" dirty="0"/>
              <a:t>Biodiversity stands </a:t>
            </a:r>
            <a:r>
              <a:rPr lang="en-GB" sz="1400" dirty="0"/>
              <a:t>: 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en-GB" dirty="0"/>
              <a:t>biodiversity educational trails,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en-GB" dirty="0"/>
              <a:t>biodiversity photo exhibition of the site and its surroundings,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en-GB" dirty="0"/>
              <a:t>display of management actions carried out on site,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en-GB" dirty="0"/>
              <a:t>partner interventions</a:t>
            </a:r>
          </a:p>
          <a:p>
            <a:pPr marL="701675" lvl="3" indent="-165100">
              <a:buFont typeface="Arial" panose="020B0604020202020204" pitchFamily="34" charset="0"/>
              <a:buChar char="•"/>
            </a:pPr>
            <a:r>
              <a:rPr lang="en-GB" dirty="0"/>
              <a:t> …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en-GB" sz="1400" b="1" dirty="0"/>
              <a:t>Environment/biodiversity awards for team actions</a:t>
            </a:r>
          </a:p>
          <a:p>
            <a:pPr marL="180000" lvl="2" indent="0" algn="ctr">
              <a:buNone/>
            </a:pPr>
            <a:endParaRPr lang="en-US" sz="500" b="1" dirty="0">
              <a:highlight>
                <a:srgbClr val="00FF00"/>
              </a:highlight>
            </a:endParaRPr>
          </a:p>
          <a:p>
            <a:pPr marL="180000" lvl="2" indent="0" algn="ctr">
              <a:buNone/>
            </a:pPr>
            <a:r>
              <a:rPr lang="en-US" sz="1800" b="1" dirty="0">
                <a:highlight>
                  <a:srgbClr val="00FF00"/>
                </a:highlight>
              </a:rPr>
              <a:t>Feel free to use your own ideas for celebrating WED 2022</a:t>
            </a:r>
            <a:endParaRPr lang="en-GB" sz="1800" b="1" dirty="0">
              <a:highlight>
                <a:srgbClr val="00FF00"/>
              </a:highlight>
            </a:endParaRPr>
          </a:p>
          <a:p>
            <a:pPr marL="0" lvl="1" indent="0">
              <a:buNone/>
            </a:pPr>
            <a:endParaRPr lang="en-GB" sz="5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Report on the actions carried out during WED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en-GB" sz="1400" dirty="0"/>
              <a:t>The sites share their achievements </a:t>
            </a:r>
            <a:r>
              <a:rPr lang="en-GB" sz="1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on Yammer One HSE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(link)</a:t>
            </a:r>
            <a:r>
              <a:rPr lang="en-GB" sz="1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400" dirty="0"/>
              <a:t>and on the dedicated </a:t>
            </a:r>
            <a:r>
              <a:rPr lang="en-GB" sz="1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WED 2022 collection platform </a:t>
            </a:r>
            <a:r>
              <a:rPr lang="en-GB" sz="1400" dirty="0"/>
              <a:t>(photos, videos, description of the celebrations).</a:t>
            </a:r>
          </a:p>
          <a:p>
            <a:pPr marL="522900" lvl="2" indent="-342900">
              <a:buFont typeface="Arial" panose="020B0604020202020204" pitchFamily="34" charset="0"/>
              <a:buChar char="−"/>
            </a:pPr>
            <a:r>
              <a:rPr lang="en-GB" sz="1400" dirty="0"/>
              <a:t>Production of a </a:t>
            </a:r>
            <a:r>
              <a:rPr lang="en-GB" sz="1400" b="1" dirty="0"/>
              <a:t>WED 2022 retrospective film </a:t>
            </a:r>
            <a:r>
              <a:rPr lang="en-GB" sz="1400" dirty="0"/>
              <a:t>by HSE Communication (via HSE Toolbox, Yammer, WAT etc).</a:t>
            </a:r>
            <a:endParaRPr lang="en-GB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45AC11-D150-44F8-AB8A-AF7A68332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World Environment Day - June 10, 2022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9328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5">
            <a:extLst>
              <a:ext uri="{FF2B5EF4-FFF2-40B4-BE49-F238E27FC236}">
                <a16:creationId xmlns:a16="http://schemas.microsoft.com/office/drawing/2014/main" id="{92EE5A33-C932-4E1B-8633-A199B8B1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Reminder</a:t>
            </a:r>
            <a:endParaRPr lang="fr-FR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D21B7A2-EFDC-4C95-B942-7B347734F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DC4BD87-08D9-4C3D-B3F8-021ACE2E39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2</a:t>
            </a:fld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3501D53-6B80-4A74-9A7F-7C89C941B3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9C9A0C81-63F6-40E9-B362-D7FC21D60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845" y="1329160"/>
            <a:ext cx="11435609" cy="2230385"/>
          </a:xfrm>
        </p:spPr>
        <p:txBody>
          <a:bodyPr>
            <a:noAutofit/>
          </a:bodyPr>
          <a:lstStyle/>
          <a:p>
            <a:r>
              <a:rPr lang="en-GB" sz="1600" dirty="0"/>
              <a:t>About World Environment Day (WED):</a:t>
            </a:r>
          </a:p>
          <a:p>
            <a:pPr lvl="1"/>
            <a:r>
              <a:rPr lang="en-GB" sz="1400" dirty="0"/>
              <a:t>Celebrated since 1972, every year in June </a:t>
            </a:r>
          </a:p>
          <a:p>
            <a:pPr lvl="1"/>
            <a:r>
              <a:rPr lang="en-GB" sz="1400" dirty="0"/>
              <a:t>A specific theme each year, chosen by the United Nations</a:t>
            </a:r>
          </a:p>
          <a:p>
            <a:pPr lvl="1"/>
            <a:r>
              <a:rPr lang="en-GB" sz="1400" dirty="0"/>
              <a:t>Purpose: to prompt governments, businesses and citizens to tackle pressing environmental issues</a:t>
            </a:r>
          </a:p>
          <a:p>
            <a:r>
              <a:rPr lang="en-GB" sz="1600" dirty="0">
                <a:highlight>
                  <a:srgbClr val="F9F9F9"/>
                </a:highlight>
              </a:rPr>
              <a:t>WED 2022</a:t>
            </a:r>
            <a:r>
              <a:rPr lang="en-GB" dirty="0">
                <a:highlight>
                  <a:srgbClr val="F9F9F9"/>
                </a:highlight>
              </a:rPr>
              <a:t>: </a:t>
            </a:r>
            <a:r>
              <a:rPr lang="en-GB" sz="1600" dirty="0"/>
              <a:t>EXCOM decision to make WED an event </a:t>
            </a:r>
            <a:r>
              <a:rPr lang="en-GB" sz="1600" b="1" dirty="0">
                <a:solidFill>
                  <a:srgbClr val="FF0000"/>
                </a:solidFill>
              </a:rPr>
              <a:t>comparable to World Day for Safety </a:t>
            </a:r>
            <a:r>
              <a:rPr lang="en-GB" sz="1600" dirty="0"/>
              <a:t>or Business Ethics day</a:t>
            </a:r>
            <a:endParaRPr lang="en-GB" sz="200" b="1" dirty="0">
              <a:solidFill>
                <a:schemeClr val="tx2"/>
              </a:solidFill>
            </a:endParaRPr>
          </a:p>
          <a:p>
            <a:r>
              <a:rPr lang="en-GB" sz="1600" dirty="0"/>
              <a:t>History of previous WED celebrated at TotalEnergies</a:t>
            </a:r>
            <a:r>
              <a:rPr lang="en-GB" sz="1400" dirty="0"/>
              <a:t>: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en-GB"/>
              <a:t>Reminder Previous WEDs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3</a:t>
            </a:fld>
            <a:endParaRPr lang="fr-FR" noProof="0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832058B-95A0-4A92-B1BE-C5B53A914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74724"/>
              </p:ext>
            </p:extLst>
          </p:nvPr>
        </p:nvGraphicFramePr>
        <p:xfrm>
          <a:off x="608883" y="3337124"/>
          <a:ext cx="9020828" cy="266019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97922">
                  <a:extLst>
                    <a:ext uri="{9D8B030D-6E8A-4147-A177-3AD203B41FA5}">
                      <a16:colId xmlns:a16="http://schemas.microsoft.com/office/drawing/2014/main" val="1361672914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3571947767"/>
                    </a:ext>
                  </a:extLst>
                </a:gridCol>
                <a:gridCol w="5691136">
                  <a:extLst>
                    <a:ext uri="{9D8B030D-6E8A-4147-A177-3AD203B41FA5}">
                      <a16:colId xmlns:a16="http://schemas.microsoft.com/office/drawing/2014/main" val="513260784"/>
                    </a:ext>
                  </a:extLst>
                </a:gridCol>
              </a:tblGrid>
              <a:tr h="27210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45151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>
                          <a:solidFill>
                            <a:srgbClr val="78D700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/>
                        <a:t>Towards carbon neutrality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b="1" noProof="0" dirty="0"/>
                        <a:t>Yann-</a:t>
                      </a:r>
                      <a:r>
                        <a:rPr lang="en-GB" sz="1200" b="1" noProof="0" dirty="0" err="1"/>
                        <a:t>Arthus</a:t>
                      </a:r>
                      <a:r>
                        <a:rPr lang="en-GB" sz="1200" b="1" noProof="0" dirty="0"/>
                        <a:t> Bertrand </a:t>
                      </a:r>
                      <a:r>
                        <a:rPr lang="en-GB" sz="1200" noProof="0" dirty="0"/>
                        <a:t>&amp; Patrick </a:t>
                      </a:r>
                      <a:r>
                        <a:rPr lang="en-GB" sz="1200" noProof="0" dirty="0" err="1"/>
                        <a:t>Pouyanné</a:t>
                      </a:r>
                      <a:r>
                        <a:rPr lang="en-GB" sz="1200" noProof="0" dirty="0"/>
                        <a:t>  dialogue, question &amp; answers from employees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noProof="0" dirty="0"/>
                        <a:t>Quiz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03158"/>
                  </a:ext>
                </a:extLst>
              </a:tr>
              <a:tr h="612225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>
                          <a:solidFill>
                            <a:srgbClr val="78D700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/>
                        <a:t>Our successes in Co2 emission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- </a:t>
                      </a:r>
                      <a:r>
                        <a:rPr lang="en-GB" sz="1200" b="1" noProof="0" dirty="0"/>
                        <a:t>HSE Conference</a:t>
                      </a:r>
                      <a:r>
                        <a:rPr lang="en-GB" sz="1200" noProof="0" dirty="0"/>
                        <a:t>: Climate Dept. CO</a:t>
                      </a:r>
                      <a:r>
                        <a:rPr lang="en-GB" sz="1200" baseline="-25000" noProof="0" dirty="0"/>
                        <a:t>2</a:t>
                      </a:r>
                      <a:r>
                        <a:rPr lang="en-GB" sz="1200" noProof="0" dirty="0"/>
                        <a:t> Fighters Squad; + Benoit </a:t>
                      </a:r>
                      <a:r>
                        <a:rPr lang="en-GB" sz="1200" noProof="0" dirty="0" err="1"/>
                        <a:t>Leguet</a:t>
                      </a:r>
                      <a:r>
                        <a:rPr lang="en-GB" sz="1200" noProof="0" dirty="0"/>
                        <a:t> </a:t>
                      </a:r>
                      <a:r>
                        <a:rPr lang="en-GB" sz="1050" noProof="0" dirty="0"/>
                        <a:t>(DG of I4CE - Institute for Climate Economics)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- Videos «CO2 reduction good practices at our sites»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43387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>
                          <a:solidFill>
                            <a:srgbClr val="78D700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/>
                        <a:t>All committed to biodiversity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- Lecture by </a:t>
                      </a:r>
                      <a:r>
                        <a:rPr lang="en-GB" sz="1200" b="1" noProof="0" dirty="0"/>
                        <a:t>Bruno David </a:t>
                      </a:r>
                      <a:r>
                        <a:rPr lang="en-GB" sz="1200" noProof="0" dirty="0"/>
                        <a:t>(President of the French Museum of Natural History)</a:t>
                      </a:r>
                    </a:p>
                    <a:p>
                      <a:r>
                        <a:rPr lang="en-GB" sz="1200" noProof="0" dirty="0"/>
                        <a:t>- Biodiversity short videos produced by the sites and affiliates</a:t>
                      </a:r>
                    </a:p>
                    <a:p>
                      <a:r>
                        <a:rPr lang="en-GB" sz="1200" noProof="0" dirty="0"/>
                        <a:t>- Biodiversity photo contest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7335"/>
                  </a:ext>
                </a:extLst>
              </a:tr>
              <a:tr h="462570">
                <a:tc>
                  <a:txBody>
                    <a:bodyPr/>
                    <a:lstStyle/>
                    <a:p>
                      <a:pPr algn="ctr"/>
                      <a:r>
                        <a:rPr lang="en-GB" sz="1100" b="1" noProof="0">
                          <a:solidFill>
                            <a:srgbClr val="78D700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/>
                        <a:t>All acting for circular economy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Awareness campaign on waste management good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82185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C873C343-8CBA-A08D-6364-CA3E8197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26" y="985822"/>
            <a:ext cx="4622553" cy="9065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7FB6B0-701E-489E-BEE1-BAE1EE750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702" y="3237446"/>
            <a:ext cx="1102353" cy="151389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F844A4-0920-4639-A478-DDD75311D7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735"/>
          <a:stretch/>
        </p:blipFill>
        <p:spPr>
          <a:xfrm>
            <a:off x="10189878" y="4150261"/>
            <a:ext cx="1817071" cy="11814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F9C7F83-ED93-496F-AF18-65C51A885F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6940" b="32112"/>
          <a:stretch/>
        </p:blipFill>
        <p:spPr>
          <a:xfrm>
            <a:off x="10599215" y="4818834"/>
            <a:ext cx="1592785" cy="1420011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4BB611E-18DD-41D5-A9E6-55EA6DF2AE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434" b="20412"/>
          <a:stretch/>
        </p:blipFill>
        <p:spPr>
          <a:xfrm>
            <a:off x="11076469" y="5409550"/>
            <a:ext cx="1102354" cy="1287043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1C815E-3B31-45B1-BB72-B8B408CDC3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4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en-GB" sz="3200"/>
              <a:t>What is Biodiversity? All Life forms, « Nature »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4</a:t>
            </a:fld>
            <a:endParaRPr lang="fr-FR" noProof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FCE476-C986-4747-88C8-5933F9A61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75" y="1388612"/>
            <a:ext cx="2182998" cy="1940442"/>
          </a:xfrm>
          <a:prstGeom prst="rect">
            <a:avLst/>
          </a:prstGeom>
        </p:spPr>
      </p:pic>
      <p:pic>
        <p:nvPicPr>
          <p:cNvPr id="1026" name="Picture 2" descr="Toutes les images">
            <a:extLst>
              <a:ext uri="{FF2B5EF4-FFF2-40B4-BE49-F238E27FC236}">
                <a16:creationId xmlns:a16="http://schemas.microsoft.com/office/drawing/2014/main" id="{38B72E0F-B47D-44E7-8E9F-6F9C5908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49" y="3528947"/>
            <a:ext cx="298858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571EC65-FE5B-4019-A5D4-06E727FF9854}"/>
              </a:ext>
            </a:extLst>
          </p:cNvPr>
          <p:cNvSpPr txBox="1"/>
          <p:nvPr/>
        </p:nvSpPr>
        <p:spPr>
          <a:xfrm>
            <a:off x="564437" y="3541017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78D700"/>
                </a:solidFill>
              </a:rPr>
              <a:t>Biodiversity and its componants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1A5B4B-992B-42A5-9E80-FABEC5CCFB0D}"/>
              </a:ext>
            </a:extLst>
          </p:cNvPr>
          <p:cNvSpPr txBox="1"/>
          <p:nvPr/>
        </p:nvSpPr>
        <p:spPr>
          <a:xfrm>
            <a:off x="5136740" y="3528947"/>
            <a:ext cx="369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78D700"/>
                </a:solidFill>
              </a:rPr>
              <a:t>Services provided by Nature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25D8F3-552B-4175-A3AC-495100BFB895}"/>
              </a:ext>
            </a:extLst>
          </p:cNvPr>
          <p:cNvSpPr txBox="1"/>
          <p:nvPr/>
        </p:nvSpPr>
        <p:spPr>
          <a:xfrm>
            <a:off x="611675" y="3966950"/>
            <a:ext cx="3857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There are three interrelated levels of biodiversity:</a:t>
            </a:r>
          </a:p>
          <a:p>
            <a:pPr algn="just"/>
            <a:endParaRPr lang="en-GB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Specific diversity</a:t>
            </a:r>
            <a:r>
              <a:rPr lang="en-GB" sz="1400" dirty="0"/>
              <a:t>: animal or plant species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Genetic diversity </a:t>
            </a:r>
            <a:r>
              <a:rPr lang="en-GB" sz="1400" dirty="0"/>
              <a:t>within each species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dirty="0"/>
              <a:t>The </a:t>
            </a:r>
            <a:r>
              <a:rPr lang="en-GB" sz="1400" b="1" dirty="0"/>
              <a:t>diversity of ecosystems</a:t>
            </a:r>
          </a:p>
          <a:p>
            <a:pPr algn="just"/>
            <a:r>
              <a:rPr lang="en-GB" sz="14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57CF6A-41FC-479A-AD73-F259F309BE7C}"/>
              </a:ext>
            </a:extLst>
          </p:cNvPr>
          <p:cNvSpPr txBox="1"/>
          <p:nvPr/>
        </p:nvSpPr>
        <p:spPr>
          <a:xfrm>
            <a:off x="4884917" y="3913026"/>
            <a:ext cx="4054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Also called «  ecosystem services » there are 4 types:</a:t>
            </a:r>
          </a:p>
          <a:p>
            <a:pPr algn="just"/>
            <a:endParaRPr lang="en-GB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Support </a:t>
            </a:r>
            <a:r>
              <a:rPr lang="en-GB" sz="1400" dirty="0"/>
              <a:t>for the development of life (oxygen production, soil formation, etc.)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Provisioning </a:t>
            </a:r>
            <a:r>
              <a:rPr lang="en-GB" sz="1400" dirty="0"/>
              <a:t>(water, food, etc.)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Regulation </a:t>
            </a:r>
            <a:r>
              <a:rPr lang="en-GB" sz="1400" dirty="0"/>
              <a:t>(climate, ecological balances)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b="1" dirty="0"/>
              <a:t>Eco-cultural </a:t>
            </a:r>
            <a:r>
              <a:rPr lang="en-GB" sz="1400" dirty="0"/>
              <a:t>(spiritual life, amenities, etc.)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24B78E-2357-C87F-CF97-3FD65938A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811" y="1020729"/>
            <a:ext cx="6095999" cy="219547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351ECF-9BE5-4A81-85E0-A9908CEC44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4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AE5B76-6E4F-5565-20DC-BB3D040D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7" y="837484"/>
            <a:ext cx="5625515" cy="5274606"/>
          </a:xfrm>
          <a:prstGeom prst="rect">
            <a:avLst/>
          </a:prstGeom>
        </p:spPr>
      </p:pic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10052755" cy="1008000"/>
          </a:xfrm>
        </p:spPr>
        <p:txBody>
          <a:bodyPr>
            <a:noAutofit/>
          </a:bodyPr>
          <a:lstStyle/>
          <a:p>
            <a:r>
              <a:rPr lang="en-GB" sz="2800" dirty="0"/>
              <a:t>Global Biodiversity Crisis: Humanity directly under threat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5</a:t>
            </a:fld>
            <a:endParaRPr lang="fr-FR" noProof="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3927A5-9452-46B6-990A-AE1848B25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100" y="5931225"/>
            <a:ext cx="4600575" cy="361731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44D49DD-1A6F-4F31-97A8-4CE83A7E2126}"/>
              </a:ext>
            </a:extLst>
          </p:cNvPr>
          <p:cNvSpPr/>
          <p:nvPr/>
        </p:nvSpPr>
        <p:spPr>
          <a:xfrm>
            <a:off x="469878" y="2859866"/>
            <a:ext cx="5300992" cy="1885071"/>
          </a:xfrm>
          <a:prstGeom prst="roundRect">
            <a:avLst/>
          </a:pr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00992"/>
                      <a:gd name="connsiteY0" fmla="*/ 314185 h 1885071"/>
                      <a:gd name="connsiteX1" fmla="*/ 314185 w 5300992"/>
                      <a:gd name="connsiteY1" fmla="*/ 0 h 1885071"/>
                      <a:gd name="connsiteX2" fmla="*/ 4986807 w 5300992"/>
                      <a:gd name="connsiteY2" fmla="*/ 0 h 1885071"/>
                      <a:gd name="connsiteX3" fmla="*/ 5300992 w 5300992"/>
                      <a:gd name="connsiteY3" fmla="*/ 314185 h 1885071"/>
                      <a:gd name="connsiteX4" fmla="*/ 5300992 w 5300992"/>
                      <a:gd name="connsiteY4" fmla="*/ 1570886 h 1885071"/>
                      <a:gd name="connsiteX5" fmla="*/ 4986807 w 5300992"/>
                      <a:gd name="connsiteY5" fmla="*/ 1885071 h 1885071"/>
                      <a:gd name="connsiteX6" fmla="*/ 314185 w 5300992"/>
                      <a:gd name="connsiteY6" fmla="*/ 1885071 h 1885071"/>
                      <a:gd name="connsiteX7" fmla="*/ 0 w 5300992"/>
                      <a:gd name="connsiteY7" fmla="*/ 1570886 h 1885071"/>
                      <a:gd name="connsiteX8" fmla="*/ 0 w 5300992"/>
                      <a:gd name="connsiteY8" fmla="*/ 314185 h 1885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0992" h="1885071" extrusionOk="0">
                        <a:moveTo>
                          <a:pt x="0" y="314185"/>
                        </a:moveTo>
                        <a:cubicBezTo>
                          <a:pt x="-17954" y="129590"/>
                          <a:pt x="122846" y="6688"/>
                          <a:pt x="314185" y="0"/>
                        </a:cubicBezTo>
                        <a:cubicBezTo>
                          <a:pt x="2389939" y="132882"/>
                          <a:pt x="3700781" y="-84951"/>
                          <a:pt x="4986807" y="0"/>
                        </a:cubicBezTo>
                        <a:cubicBezTo>
                          <a:pt x="5154024" y="6155"/>
                          <a:pt x="5298147" y="156392"/>
                          <a:pt x="5300992" y="314185"/>
                        </a:cubicBezTo>
                        <a:cubicBezTo>
                          <a:pt x="5355973" y="464778"/>
                          <a:pt x="5357478" y="1271414"/>
                          <a:pt x="5300992" y="1570886"/>
                        </a:cubicBezTo>
                        <a:cubicBezTo>
                          <a:pt x="5317052" y="1746311"/>
                          <a:pt x="5173260" y="1858454"/>
                          <a:pt x="4986807" y="1885071"/>
                        </a:cubicBezTo>
                        <a:cubicBezTo>
                          <a:pt x="2733914" y="1972710"/>
                          <a:pt x="1843342" y="1812392"/>
                          <a:pt x="314185" y="1885071"/>
                        </a:cubicBezTo>
                        <a:cubicBezTo>
                          <a:pt x="138620" y="1865571"/>
                          <a:pt x="-18696" y="1770388"/>
                          <a:pt x="0" y="1570886"/>
                        </a:cubicBezTo>
                        <a:cubicBezTo>
                          <a:pt x="66055" y="1016455"/>
                          <a:pt x="-106936" y="643696"/>
                          <a:pt x="0" y="31418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331A602-43EE-4BA7-859A-DB0A1B8BC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-7877" b="13204"/>
          <a:stretch/>
        </p:blipFill>
        <p:spPr bwMode="auto">
          <a:xfrm>
            <a:off x="10799451" y="5924551"/>
            <a:ext cx="1392549" cy="9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C8236B-B945-724F-C993-27B3AD5074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35"/>
          <a:stretch/>
        </p:blipFill>
        <p:spPr>
          <a:xfrm>
            <a:off x="5955401" y="1350015"/>
            <a:ext cx="5375748" cy="458121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C3903D-28D1-4C08-B6A7-F7F989E98F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0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1" y="106048"/>
            <a:ext cx="9720000" cy="1008000"/>
          </a:xfrm>
        </p:spPr>
        <p:txBody>
          <a:bodyPr>
            <a:noAutofit/>
          </a:bodyPr>
          <a:lstStyle/>
          <a:p>
            <a:r>
              <a:rPr lang="en-GB" dirty="0" err="1"/>
              <a:t>TotalEnergies</a:t>
            </a:r>
            <a:r>
              <a:rPr lang="en-GB" dirty="0"/>
              <a:t> Biodiversity Journey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6</a:t>
            </a:fld>
            <a:endParaRPr lang="fr-FR" noProof="0" dirty="0"/>
          </a:p>
        </p:txBody>
      </p:sp>
      <p:sp>
        <p:nvSpPr>
          <p:cNvPr id="15" name="Rectangle : coins arrondis 4">
            <a:extLst>
              <a:ext uri="{FF2B5EF4-FFF2-40B4-BE49-F238E27FC236}">
                <a16:creationId xmlns:a16="http://schemas.microsoft.com/office/drawing/2014/main" id="{B28E9C2E-054F-45B3-88C2-EF23B53EEF07}"/>
              </a:ext>
            </a:extLst>
          </p:cNvPr>
          <p:cNvSpPr/>
          <p:nvPr/>
        </p:nvSpPr>
        <p:spPr>
          <a:xfrm>
            <a:off x="2124440" y="2311871"/>
            <a:ext cx="7266087" cy="1757158"/>
          </a:xfrm>
          <a:custGeom>
            <a:avLst/>
            <a:gdLst>
              <a:gd name="connsiteX0" fmla="*/ 0 w 6572810"/>
              <a:gd name="connsiteY0" fmla="*/ 603447 h 1206893"/>
              <a:gd name="connsiteX1" fmla="*/ 603447 w 6572810"/>
              <a:gd name="connsiteY1" fmla="*/ 0 h 1206893"/>
              <a:gd name="connsiteX2" fmla="*/ 5969364 w 6572810"/>
              <a:gd name="connsiteY2" fmla="*/ 0 h 1206893"/>
              <a:gd name="connsiteX3" fmla="*/ 6572811 w 6572810"/>
              <a:gd name="connsiteY3" fmla="*/ 603447 h 1206893"/>
              <a:gd name="connsiteX4" fmla="*/ 6572810 w 6572810"/>
              <a:gd name="connsiteY4" fmla="*/ 603447 h 1206893"/>
              <a:gd name="connsiteX5" fmla="*/ 5969363 w 6572810"/>
              <a:gd name="connsiteY5" fmla="*/ 1206894 h 1206893"/>
              <a:gd name="connsiteX6" fmla="*/ 603447 w 6572810"/>
              <a:gd name="connsiteY6" fmla="*/ 1206893 h 1206893"/>
              <a:gd name="connsiteX7" fmla="*/ 0 w 6572810"/>
              <a:gd name="connsiteY7" fmla="*/ 603446 h 1206893"/>
              <a:gd name="connsiteX8" fmla="*/ 0 w 6572810"/>
              <a:gd name="connsiteY8" fmla="*/ 603447 h 1206893"/>
              <a:gd name="connsiteX0" fmla="*/ 0 w 6572811"/>
              <a:gd name="connsiteY0" fmla="*/ 603446 h 1206894"/>
              <a:gd name="connsiteX1" fmla="*/ 603447 w 6572811"/>
              <a:gd name="connsiteY1" fmla="*/ 0 h 1206894"/>
              <a:gd name="connsiteX2" fmla="*/ 5969364 w 6572811"/>
              <a:gd name="connsiteY2" fmla="*/ 0 h 1206894"/>
              <a:gd name="connsiteX3" fmla="*/ 6572811 w 6572811"/>
              <a:gd name="connsiteY3" fmla="*/ 603447 h 1206894"/>
              <a:gd name="connsiteX4" fmla="*/ 6572810 w 6572811"/>
              <a:gd name="connsiteY4" fmla="*/ 603447 h 1206894"/>
              <a:gd name="connsiteX5" fmla="*/ 5969363 w 6572811"/>
              <a:gd name="connsiteY5" fmla="*/ 1206894 h 1206894"/>
              <a:gd name="connsiteX6" fmla="*/ 603447 w 6572811"/>
              <a:gd name="connsiteY6" fmla="*/ 1206893 h 1206894"/>
              <a:gd name="connsiteX7" fmla="*/ 0 w 6572811"/>
              <a:gd name="connsiteY7" fmla="*/ 603446 h 1206894"/>
              <a:gd name="connsiteX0" fmla="*/ 0 w 6572811"/>
              <a:gd name="connsiteY0" fmla="*/ 603446 h 1206894"/>
              <a:gd name="connsiteX1" fmla="*/ 603447 w 6572811"/>
              <a:gd name="connsiteY1" fmla="*/ 0 h 1206894"/>
              <a:gd name="connsiteX2" fmla="*/ 5969364 w 6572811"/>
              <a:gd name="connsiteY2" fmla="*/ 0 h 1206894"/>
              <a:gd name="connsiteX3" fmla="*/ 6572811 w 6572811"/>
              <a:gd name="connsiteY3" fmla="*/ 603447 h 1206894"/>
              <a:gd name="connsiteX4" fmla="*/ 6572810 w 6572811"/>
              <a:gd name="connsiteY4" fmla="*/ 603447 h 1206894"/>
              <a:gd name="connsiteX5" fmla="*/ 5969363 w 6572811"/>
              <a:gd name="connsiteY5" fmla="*/ 1206894 h 1206894"/>
              <a:gd name="connsiteX6" fmla="*/ 603447 w 6572811"/>
              <a:gd name="connsiteY6" fmla="*/ 1206893 h 1206894"/>
              <a:gd name="connsiteX7" fmla="*/ 91440 w 6572811"/>
              <a:gd name="connsiteY7" fmla="*/ 694886 h 1206894"/>
              <a:gd name="connsiteX0" fmla="*/ 530005 w 6499369"/>
              <a:gd name="connsiteY0" fmla="*/ 0 h 1206894"/>
              <a:gd name="connsiteX1" fmla="*/ 5895922 w 6499369"/>
              <a:gd name="connsiteY1" fmla="*/ 0 h 1206894"/>
              <a:gd name="connsiteX2" fmla="*/ 6499369 w 6499369"/>
              <a:gd name="connsiteY2" fmla="*/ 603447 h 1206894"/>
              <a:gd name="connsiteX3" fmla="*/ 6499368 w 6499369"/>
              <a:gd name="connsiteY3" fmla="*/ 603447 h 1206894"/>
              <a:gd name="connsiteX4" fmla="*/ 5895921 w 6499369"/>
              <a:gd name="connsiteY4" fmla="*/ 1206894 h 1206894"/>
              <a:gd name="connsiteX5" fmla="*/ 530005 w 6499369"/>
              <a:gd name="connsiteY5" fmla="*/ 1206893 h 1206894"/>
              <a:gd name="connsiteX6" fmla="*/ 17998 w 6499369"/>
              <a:gd name="connsiteY6" fmla="*/ 694886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0 w 5969364"/>
              <a:gd name="connsiteY5" fmla="*/ 1206893 h 1206894"/>
              <a:gd name="connsiteX0" fmla="*/ 0 w 5969364"/>
              <a:gd name="connsiteY0" fmla="*/ 0 h 1213717"/>
              <a:gd name="connsiteX1" fmla="*/ 5365917 w 5969364"/>
              <a:gd name="connsiteY1" fmla="*/ 0 h 1213717"/>
              <a:gd name="connsiteX2" fmla="*/ 5969364 w 5969364"/>
              <a:gd name="connsiteY2" fmla="*/ 603447 h 1213717"/>
              <a:gd name="connsiteX3" fmla="*/ 5969363 w 5969364"/>
              <a:gd name="connsiteY3" fmla="*/ 603447 h 1213717"/>
              <a:gd name="connsiteX4" fmla="*/ 5365916 w 5969364"/>
              <a:gd name="connsiteY4" fmla="*/ 1206894 h 1213717"/>
              <a:gd name="connsiteX5" fmla="*/ 280305 w 5969364"/>
              <a:gd name="connsiteY5" fmla="*/ 1213717 h 1213717"/>
              <a:gd name="connsiteX0" fmla="*/ 0 w 5969364"/>
              <a:gd name="connsiteY0" fmla="*/ 0 h 1213717"/>
              <a:gd name="connsiteX1" fmla="*/ 5365917 w 5969364"/>
              <a:gd name="connsiteY1" fmla="*/ 0 h 1213717"/>
              <a:gd name="connsiteX2" fmla="*/ 5969364 w 5969364"/>
              <a:gd name="connsiteY2" fmla="*/ 603447 h 1213717"/>
              <a:gd name="connsiteX3" fmla="*/ 5969363 w 5969364"/>
              <a:gd name="connsiteY3" fmla="*/ 603447 h 1213717"/>
              <a:gd name="connsiteX4" fmla="*/ 5365916 w 5969364"/>
              <a:gd name="connsiteY4" fmla="*/ 1206894 h 1213717"/>
              <a:gd name="connsiteX5" fmla="*/ 358790 w 5969364"/>
              <a:gd name="connsiteY5" fmla="*/ 1213717 h 1213717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358790 w 5969364"/>
              <a:gd name="connsiteY5" fmla="*/ 1206893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403639 w 5969364"/>
              <a:gd name="connsiteY5" fmla="*/ 1206893 h 1206894"/>
              <a:gd name="connsiteX0" fmla="*/ 0 w 5969364"/>
              <a:gd name="connsiteY0" fmla="*/ 0 h 1206894"/>
              <a:gd name="connsiteX1" fmla="*/ 5365917 w 5969364"/>
              <a:gd name="connsiteY1" fmla="*/ 0 h 1206894"/>
              <a:gd name="connsiteX2" fmla="*/ 5969364 w 5969364"/>
              <a:gd name="connsiteY2" fmla="*/ 603447 h 1206894"/>
              <a:gd name="connsiteX3" fmla="*/ 5969363 w 5969364"/>
              <a:gd name="connsiteY3" fmla="*/ 603447 h 1206894"/>
              <a:gd name="connsiteX4" fmla="*/ 5365916 w 5969364"/>
              <a:gd name="connsiteY4" fmla="*/ 1206894 h 1206894"/>
              <a:gd name="connsiteX5" fmla="*/ 444721 w 5969364"/>
              <a:gd name="connsiteY5" fmla="*/ 1206893 h 1206894"/>
              <a:gd name="connsiteX0" fmla="*/ 0 w 5969364"/>
              <a:gd name="connsiteY0" fmla="*/ 0 h 1209275"/>
              <a:gd name="connsiteX1" fmla="*/ 5365917 w 5969364"/>
              <a:gd name="connsiteY1" fmla="*/ 0 h 1209275"/>
              <a:gd name="connsiteX2" fmla="*/ 5969364 w 5969364"/>
              <a:gd name="connsiteY2" fmla="*/ 603447 h 1209275"/>
              <a:gd name="connsiteX3" fmla="*/ 5969363 w 5969364"/>
              <a:gd name="connsiteY3" fmla="*/ 603447 h 1209275"/>
              <a:gd name="connsiteX4" fmla="*/ 5365916 w 5969364"/>
              <a:gd name="connsiteY4" fmla="*/ 1206894 h 1209275"/>
              <a:gd name="connsiteX5" fmla="*/ 503410 w 5969364"/>
              <a:gd name="connsiteY5" fmla="*/ 1209275 h 120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364" h="1209275">
                <a:moveTo>
                  <a:pt x="0" y="0"/>
                </a:moveTo>
                <a:lnTo>
                  <a:pt x="5365917" y="0"/>
                </a:lnTo>
                <a:cubicBezTo>
                  <a:pt x="5699192" y="0"/>
                  <a:pt x="5969364" y="270172"/>
                  <a:pt x="5969364" y="603447"/>
                </a:cubicBezTo>
                <a:lnTo>
                  <a:pt x="5969363" y="603447"/>
                </a:lnTo>
                <a:cubicBezTo>
                  <a:pt x="5969363" y="936722"/>
                  <a:pt x="5699191" y="1206894"/>
                  <a:pt x="5365916" y="1206894"/>
                </a:cubicBezTo>
                <a:lnTo>
                  <a:pt x="503410" y="1209275"/>
                </a:lnTo>
              </a:path>
            </a:pathLst>
          </a:custGeom>
          <a:noFill/>
          <a:ln w="82550">
            <a:gradFill>
              <a:gsLst>
                <a:gs pos="0">
                  <a:srgbClr val="B0DD7F"/>
                </a:gs>
                <a:gs pos="74000">
                  <a:srgbClr val="D3ECB7"/>
                </a:gs>
                <a:gs pos="83000">
                  <a:srgbClr val="94CA6B"/>
                </a:gs>
                <a:gs pos="100000">
                  <a:srgbClr val="75B251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B04FE-1DC4-4A96-943D-D20E88431A51}"/>
              </a:ext>
            </a:extLst>
          </p:cNvPr>
          <p:cNvSpPr/>
          <p:nvPr/>
        </p:nvSpPr>
        <p:spPr>
          <a:xfrm>
            <a:off x="1861854" y="1194760"/>
            <a:ext cx="1666215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B0DD7F"/>
                </a:solidFill>
              </a:rPr>
              <a:t>1992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B0DD7F"/>
                </a:solidFill>
              </a:rPr>
              <a:t>Creation of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0746D7-48D3-4689-8F20-3B51F46D5AB1}"/>
              </a:ext>
            </a:extLst>
          </p:cNvPr>
          <p:cNvSpPr/>
          <p:nvPr/>
        </p:nvSpPr>
        <p:spPr>
          <a:xfrm>
            <a:off x="7701504" y="3191400"/>
            <a:ext cx="1757844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74B32F"/>
                </a:solidFill>
              </a:rPr>
              <a:t>2008</a:t>
            </a:r>
            <a:endParaRPr lang="en-GB" sz="1100" b="1" dirty="0">
              <a:solidFill>
                <a:srgbClr val="74B32F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74B32F"/>
                </a:solidFill>
              </a:rPr>
              <a:t>Iconic biodiversity </a:t>
            </a:r>
            <a:r>
              <a:rPr lang="en-GB" sz="1100" b="1" dirty="0" err="1">
                <a:solidFill>
                  <a:srgbClr val="74B32F"/>
                </a:solidFill>
              </a:rPr>
              <a:t>Projetcs</a:t>
            </a:r>
            <a:endParaRPr lang="en-GB" sz="1100" b="1" dirty="0">
              <a:solidFill>
                <a:srgbClr val="74B32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394FE4-58BE-4C17-953A-C1460C64B1A4}"/>
              </a:ext>
            </a:extLst>
          </p:cNvPr>
          <p:cNvSpPr/>
          <p:nvPr/>
        </p:nvSpPr>
        <p:spPr>
          <a:xfrm>
            <a:off x="5715945" y="1463081"/>
            <a:ext cx="9461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ABDB77"/>
                </a:solidFill>
              </a:rPr>
              <a:t>2005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ABDB77"/>
                </a:solidFill>
              </a:rPr>
              <a:t>Biodiversity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ABDB77"/>
                </a:solidFill>
              </a:rPr>
              <a:t>Policy</a:t>
            </a:r>
          </a:p>
          <a:p>
            <a:pPr algn="ctr">
              <a:lnSpc>
                <a:spcPts val="1100"/>
              </a:lnSpc>
            </a:pPr>
            <a:endParaRPr lang="en-GB" sz="1100" b="1" dirty="0">
              <a:solidFill>
                <a:srgbClr val="ABDB77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F02F1-BEF3-4C1F-915A-219B2C54F7A2}"/>
              </a:ext>
            </a:extLst>
          </p:cNvPr>
          <p:cNvSpPr/>
          <p:nvPr/>
        </p:nvSpPr>
        <p:spPr>
          <a:xfrm>
            <a:off x="3186787" y="4847743"/>
            <a:ext cx="1480200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GB" sz="1600" b="1" dirty="0">
                <a:solidFill>
                  <a:srgbClr val="4D771F"/>
                </a:solidFill>
              </a:rPr>
              <a:t>2018 July</a:t>
            </a:r>
            <a:br>
              <a:rPr lang="en-GB" sz="1100" b="1" dirty="0">
                <a:solidFill>
                  <a:srgbClr val="4D771F"/>
                </a:solidFill>
              </a:rPr>
            </a:br>
            <a:r>
              <a:rPr lang="en-GB" sz="1100" b="1" dirty="0">
                <a:solidFill>
                  <a:srgbClr val="4D771F"/>
                </a:solidFill>
              </a:rPr>
              <a:t>voluntary</a:t>
            </a:r>
          </a:p>
          <a:p>
            <a:pPr algn="ctr">
              <a:lnSpc>
                <a:spcPts val="1200"/>
              </a:lnSpc>
            </a:pPr>
            <a:r>
              <a:rPr lang="en-GB" sz="1100" b="1" dirty="0">
                <a:solidFill>
                  <a:srgbClr val="4D771F"/>
                </a:solidFill>
              </a:rPr>
              <a:t>commitments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1E520BF-9FB4-4750-A4FE-2B21D48DC4AB}"/>
              </a:ext>
            </a:extLst>
          </p:cNvPr>
          <p:cNvGrpSpPr/>
          <p:nvPr/>
        </p:nvGrpSpPr>
        <p:grpSpPr>
          <a:xfrm>
            <a:off x="8163865" y="4693156"/>
            <a:ext cx="3599996" cy="1445323"/>
            <a:chOff x="6733309" y="5024581"/>
            <a:chExt cx="1681018" cy="1180389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8A06AF1-2697-4792-A5B1-2611B43D7F23}"/>
                </a:ext>
              </a:extLst>
            </p:cNvPr>
            <p:cNvSpPr/>
            <p:nvPr/>
          </p:nvSpPr>
          <p:spPr>
            <a:xfrm>
              <a:off x="6735653" y="5024581"/>
              <a:ext cx="1678674" cy="1180389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b="1" dirty="0">
                <a:solidFill>
                  <a:srgbClr val="B2DE82"/>
                </a:solidFill>
                <a:cs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FAD70-8273-432B-BB09-0E70B7F05B98}"/>
                </a:ext>
              </a:extLst>
            </p:cNvPr>
            <p:cNvSpPr/>
            <p:nvPr/>
          </p:nvSpPr>
          <p:spPr>
            <a:xfrm>
              <a:off x="6733309" y="5230559"/>
              <a:ext cx="1681018" cy="757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b="1" dirty="0">
                  <a:solidFill>
                    <a:srgbClr val="4D771F"/>
                  </a:solidFill>
                </a:rPr>
                <a:t>2020 update of</a:t>
              </a:r>
            </a:p>
            <a:p>
              <a:r>
                <a:rPr lang="en-GB" sz="1400" b="1" dirty="0">
                  <a:solidFill>
                    <a:srgbClr val="4D771F"/>
                  </a:solidFill>
                </a:rPr>
                <a:t>Biodiversity Ambition</a:t>
              </a:r>
            </a:p>
            <a:p>
              <a:r>
                <a:rPr lang="en-GB" sz="1400" b="1" dirty="0">
                  <a:solidFill>
                    <a:srgbClr val="4D771F"/>
                  </a:solidFill>
                </a:rPr>
                <a:t>with full EXCOM </a:t>
              </a:r>
            </a:p>
            <a:p>
              <a:r>
                <a:rPr lang="en-GB" sz="1400" b="1" dirty="0">
                  <a:solidFill>
                    <a:srgbClr val="4D771F"/>
                  </a:solidFill>
                </a:rPr>
                <a:t>Support</a:t>
              </a:r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57929C89-872B-4529-B55E-8486232A59F4}"/>
              </a:ext>
            </a:extLst>
          </p:cNvPr>
          <p:cNvSpPr/>
          <p:nvPr/>
        </p:nvSpPr>
        <p:spPr>
          <a:xfrm>
            <a:off x="7239554" y="5789236"/>
            <a:ext cx="795476" cy="0"/>
          </a:xfrm>
          <a:custGeom>
            <a:avLst/>
            <a:gdLst>
              <a:gd name="connsiteX0" fmla="*/ 0 w 1058779"/>
              <a:gd name="connsiteY0" fmla="*/ 0 h 0"/>
              <a:gd name="connsiteX1" fmla="*/ 1058779 w 105877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779">
                <a:moveTo>
                  <a:pt x="0" y="0"/>
                </a:moveTo>
                <a:lnTo>
                  <a:pt x="1058779" y="0"/>
                </a:lnTo>
              </a:path>
            </a:pathLst>
          </a:custGeom>
          <a:noFill/>
          <a:ln>
            <a:solidFill>
              <a:srgbClr val="25390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77592A6-BA24-4E56-AFEC-9A24A84ACD65}"/>
              </a:ext>
            </a:extLst>
          </p:cNvPr>
          <p:cNvCxnSpPr>
            <a:cxnSpLocks/>
          </p:cNvCxnSpPr>
          <p:nvPr/>
        </p:nvCxnSpPr>
        <p:spPr>
          <a:xfrm flipH="1">
            <a:off x="7207254" y="5499283"/>
            <a:ext cx="1" cy="61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0A70F65-A8A1-43BC-AC9E-08EF47B9CD2E}"/>
              </a:ext>
            </a:extLst>
          </p:cNvPr>
          <p:cNvSpPr/>
          <p:nvPr/>
        </p:nvSpPr>
        <p:spPr>
          <a:xfrm>
            <a:off x="2998790" y="3183139"/>
            <a:ext cx="1782232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600" b="1" dirty="0">
                <a:solidFill>
                  <a:srgbClr val="74B32F"/>
                </a:solidFill>
              </a:rPr>
              <a:t>2016</a:t>
            </a:r>
            <a:r>
              <a:rPr lang="en-GB" altLang="fr-FR" sz="1100" b="1" dirty="0">
                <a:solidFill>
                  <a:srgbClr val="74B32F"/>
                </a:solidFill>
              </a:rPr>
              <a:t> Response SDG Advocates &amp; SDG commitments</a:t>
            </a:r>
            <a:endParaRPr lang="en-GB" sz="1100" b="1" dirty="0">
              <a:solidFill>
                <a:srgbClr val="74B32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54CB9A-01D4-48D0-B8B7-DD821B54965B}"/>
              </a:ext>
            </a:extLst>
          </p:cNvPr>
          <p:cNvSpPr/>
          <p:nvPr/>
        </p:nvSpPr>
        <p:spPr>
          <a:xfrm>
            <a:off x="5618737" y="2906438"/>
            <a:ext cx="2328647" cy="57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b="1" dirty="0">
              <a:solidFill>
                <a:srgbClr val="B0DD7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E648B6-8828-45BE-9176-2C2AD7EA8648}"/>
              </a:ext>
            </a:extLst>
          </p:cNvPr>
          <p:cNvSpPr/>
          <p:nvPr/>
        </p:nvSpPr>
        <p:spPr>
          <a:xfrm>
            <a:off x="5017015" y="3183139"/>
            <a:ext cx="255447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7ABD31"/>
                </a:solidFill>
              </a:rPr>
              <a:t>2012, 2013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7ABD31"/>
                </a:solidFill>
              </a:rPr>
              <a:t>Voluntary Avoidance Commitments</a:t>
            </a:r>
          </a:p>
          <a:p>
            <a:pPr algn="ctr">
              <a:lnSpc>
                <a:spcPts val="1100"/>
              </a:lnSpc>
            </a:pPr>
            <a:r>
              <a:rPr lang="en-GB" altLang="fr-FR" sz="1100" b="1" dirty="0">
                <a:solidFill>
                  <a:srgbClr val="7ABD31"/>
                </a:solidFill>
              </a:rPr>
              <a:t>UNESCO World Heritage &amp;</a:t>
            </a:r>
          </a:p>
          <a:p>
            <a:pPr algn="ctr">
              <a:lnSpc>
                <a:spcPts val="1100"/>
              </a:lnSpc>
            </a:pPr>
            <a:r>
              <a:rPr lang="en-GB" altLang="fr-FR" sz="1100" b="1" dirty="0">
                <a:solidFill>
                  <a:srgbClr val="7ABD31"/>
                </a:solidFill>
              </a:rPr>
              <a:t>Arctic Sea </a:t>
            </a:r>
            <a:r>
              <a:rPr lang="en-GB" altLang="fr-FR" sz="1100" b="1" dirty="0" err="1">
                <a:solidFill>
                  <a:srgbClr val="7ABD31"/>
                </a:solidFill>
              </a:rPr>
              <a:t>IceAreas</a:t>
            </a:r>
            <a:endParaRPr lang="en-GB" altLang="fr-FR" sz="1100" b="1" dirty="0">
              <a:solidFill>
                <a:srgbClr val="7ABD3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9524722-8C0A-43AF-AB9B-307CECE56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83" y="4453628"/>
            <a:ext cx="999910" cy="3567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0A80ED7-B383-4C96-ABFE-F71CD3AFD29D}"/>
              </a:ext>
            </a:extLst>
          </p:cNvPr>
          <p:cNvSpPr/>
          <p:nvPr/>
        </p:nvSpPr>
        <p:spPr>
          <a:xfrm>
            <a:off x="7251731" y="1434068"/>
            <a:ext cx="1981894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97D256"/>
                </a:solidFill>
              </a:rPr>
              <a:t>2007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97D256"/>
                </a:solidFill>
              </a:rPr>
              <a:t>Biodiversity 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97D256"/>
                </a:solidFill>
              </a:rPr>
              <a:t>Guides</a:t>
            </a:r>
            <a:br>
              <a:rPr lang="en-GB" sz="1100" b="1" dirty="0">
                <a:solidFill>
                  <a:srgbClr val="97D256"/>
                </a:solidFill>
              </a:rPr>
            </a:br>
            <a:endParaRPr lang="en-GB" sz="1100" b="1" dirty="0">
              <a:solidFill>
                <a:srgbClr val="97D256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B53AF-9ACE-47D0-8364-D203854B1751}"/>
              </a:ext>
            </a:extLst>
          </p:cNvPr>
          <p:cNvSpPr/>
          <p:nvPr/>
        </p:nvSpPr>
        <p:spPr>
          <a:xfrm>
            <a:off x="3731816" y="1383490"/>
            <a:ext cx="124141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00"/>
              </a:lnSpc>
            </a:pPr>
            <a:r>
              <a:rPr lang="en-GB" sz="1600" b="1" dirty="0">
                <a:solidFill>
                  <a:srgbClr val="ABDB77"/>
                </a:solidFill>
              </a:rPr>
              <a:t>2004</a:t>
            </a:r>
            <a:endParaRPr lang="en-GB" sz="1100" b="1" dirty="0">
              <a:solidFill>
                <a:srgbClr val="ABDB7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ABDB77"/>
                </a:solidFill>
              </a:rPr>
              <a:t>WCMC Proteus</a:t>
            </a:r>
          </a:p>
          <a:p>
            <a:pPr algn="ctr">
              <a:lnSpc>
                <a:spcPts val="1100"/>
              </a:lnSpc>
            </a:pPr>
            <a:r>
              <a:rPr lang="en-GB" sz="1100" b="1" dirty="0">
                <a:solidFill>
                  <a:srgbClr val="ABDB77"/>
                </a:solidFill>
              </a:rPr>
              <a:t>Partnership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6916F73-1FFB-40CC-B76C-DA0C1AE26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3758" y="1184568"/>
            <a:ext cx="1661720" cy="21674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B866150-0408-4B38-9E9C-C39874642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001" y="2552061"/>
            <a:ext cx="574914" cy="508772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73CA81A1-E42F-433A-9F3B-E097548DF6D6}"/>
              </a:ext>
            </a:extLst>
          </p:cNvPr>
          <p:cNvGrpSpPr/>
          <p:nvPr/>
        </p:nvGrpSpPr>
        <p:grpSpPr>
          <a:xfrm>
            <a:off x="3902759" y="2886917"/>
            <a:ext cx="705011" cy="330114"/>
            <a:chOff x="2653230" y="2791777"/>
            <a:chExt cx="523812" cy="245269"/>
          </a:xfrm>
        </p:grpSpPr>
        <p:pic>
          <p:nvPicPr>
            <p:cNvPr id="35" name="Image 19">
              <a:extLst>
                <a:ext uri="{FF2B5EF4-FFF2-40B4-BE49-F238E27FC236}">
                  <a16:creationId xmlns:a16="http://schemas.microsoft.com/office/drawing/2014/main" id="{00BE23D8-9056-4FDF-B281-D8B7DD01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230" y="2791777"/>
              <a:ext cx="238125" cy="24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20">
              <a:extLst>
                <a:ext uri="{FF2B5EF4-FFF2-40B4-BE49-F238E27FC236}">
                  <a16:creationId xmlns:a16="http://schemas.microsoft.com/office/drawing/2014/main" id="{D029F1CF-5E09-4CEB-B398-2D9CCB11E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488" y="2791777"/>
              <a:ext cx="234554" cy="24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Picture 6" descr="SDG - Agenda 2030: The Most Important Issues">
            <a:extLst>
              <a:ext uri="{FF2B5EF4-FFF2-40B4-BE49-F238E27FC236}">
                <a16:creationId xmlns:a16="http://schemas.microsoft.com/office/drawing/2014/main" id="{E13F0FE3-E939-4B1E-85D1-D2A852FF6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42" y="2886917"/>
            <a:ext cx="638160" cy="3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D5D327A-7131-433A-860A-29A6F4597E74}"/>
              </a:ext>
            </a:extLst>
          </p:cNvPr>
          <p:cNvSpPr/>
          <p:nvPr/>
        </p:nvSpPr>
        <p:spPr>
          <a:xfrm>
            <a:off x="2203032" y="4912398"/>
            <a:ext cx="1314866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</a:pPr>
            <a:r>
              <a:rPr lang="en-GB" sz="1600" b="1" dirty="0">
                <a:solidFill>
                  <a:srgbClr val="4D771F"/>
                </a:solidFill>
              </a:rPr>
              <a:t>June 2018</a:t>
            </a:r>
          </a:p>
          <a:p>
            <a:pPr algn="ctr">
              <a:lnSpc>
                <a:spcPts val="1200"/>
              </a:lnSpc>
            </a:pPr>
            <a:r>
              <a:rPr lang="en-GB" sz="1100" b="1" dirty="0">
                <a:solidFill>
                  <a:srgbClr val="4D771F"/>
                </a:solidFill>
              </a:rPr>
              <a:t>CBD COP 14 </a:t>
            </a:r>
          </a:p>
        </p:txBody>
      </p:sp>
      <p:pic>
        <p:nvPicPr>
          <p:cNvPr id="39" name="Picture 2" descr="L'Agence participe à la COP14 | Agence française pour la biodiversité">
            <a:extLst>
              <a:ext uri="{FF2B5EF4-FFF2-40B4-BE49-F238E27FC236}">
                <a16:creationId xmlns:a16="http://schemas.microsoft.com/office/drawing/2014/main" id="{A0C33B09-404B-4B2B-B70C-618F6BC9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56" y="4398789"/>
            <a:ext cx="802834" cy="5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BB8E1A9D-F672-4824-8291-6B68E9E8F089}"/>
              </a:ext>
            </a:extLst>
          </p:cNvPr>
          <p:cNvGrpSpPr/>
          <p:nvPr/>
        </p:nvGrpSpPr>
        <p:grpSpPr>
          <a:xfrm>
            <a:off x="2049372" y="4068424"/>
            <a:ext cx="5159204" cy="1837449"/>
            <a:chOff x="689006" y="4047172"/>
            <a:chExt cx="5159204" cy="1837449"/>
          </a:xfrm>
        </p:grpSpPr>
        <p:sp>
          <p:nvSpPr>
            <p:cNvPr id="41" name="Rectangle : coins arrondis 4">
              <a:extLst>
                <a:ext uri="{FF2B5EF4-FFF2-40B4-BE49-F238E27FC236}">
                  <a16:creationId xmlns:a16="http://schemas.microsoft.com/office/drawing/2014/main" id="{AFDF6F07-AE2A-4294-9A7A-E7AB925DD209}"/>
                </a:ext>
              </a:extLst>
            </p:cNvPr>
            <p:cNvSpPr/>
            <p:nvPr/>
          </p:nvSpPr>
          <p:spPr>
            <a:xfrm flipH="1">
              <a:off x="689006" y="4047172"/>
              <a:ext cx="4944749" cy="1723932"/>
            </a:xfrm>
            <a:custGeom>
              <a:avLst/>
              <a:gdLst>
                <a:gd name="connsiteX0" fmla="*/ 0 w 6572810"/>
                <a:gd name="connsiteY0" fmla="*/ 603447 h 1206893"/>
                <a:gd name="connsiteX1" fmla="*/ 603447 w 6572810"/>
                <a:gd name="connsiteY1" fmla="*/ 0 h 1206893"/>
                <a:gd name="connsiteX2" fmla="*/ 5969364 w 6572810"/>
                <a:gd name="connsiteY2" fmla="*/ 0 h 1206893"/>
                <a:gd name="connsiteX3" fmla="*/ 6572811 w 6572810"/>
                <a:gd name="connsiteY3" fmla="*/ 603447 h 1206893"/>
                <a:gd name="connsiteX4" fmla="*/ 6572810 w 6572810"/>
                <a:gd name="connsiteY4" fmla="*/ 603447 h 1206893"/>
                <a:gd name="connsiteX5" fmla="*/ 5969363 w 6572810"/>
                <a:gd name="connsiteY5" fmla="*/ 1206894 h 1206893"/>
                <a:gd name="connsiteX6" fmla="*/ 603447 w 6572810"/>
                <a:gd name="connsiteY6" fmla="*/ 1206893 h 1206893"/>
                <a:gd name="connsiteX7" fmla="*/ 0 w 6572810"/>
                <a:gd name="connsiteY7" fmla="*/ 603446 h 1206893"/>
                <a:gd name="connsiteX8" fmla="*/ 0 w 6572810"/>
                <a:gd name="connsiteY8" fmla="*/ 603447 h 1206893"/>
                <a:gd name="connsiteX0" fmla="*/ 0 w 6572811"/>
                <a:gd name="connsiteY0" fmla="*/ 603446 h 1206894"/>
                <a:gd name="connsiteX1" fmla="*/ 603447 w 6572811"/>
                <a:gd name="connsiteY1" fmla="*/ 0 h 1206894"/>
                <a:gd name="connsiteX2" fmla="*/ 5969364 w 6572811"/>
                <a:gd name="connsiteY2" fmla="*/ 0 h 1206894"/>
                <a:gd name="connsiteX3" fmla="*/ 6572811 w 6572811"/>
                <a:gd name="connsiteY3" fmla="*/ 603447 h 1206894"/>
                <a:gd name="connsiteX4" fmla="*/ 6572810 w 6572811"/>
                <a:gd name="connsiteY4" fmla="*/ 603447 h 1206894"/>
                <a:gd name="connsiteX5" fmla="*/ 5969363 w 6572811"/>
                <a:gd name="connsiteY5" fmla="*/ 1206894 h 1206894"/>
                <a:gd name="connsiteX6" fmla="*/ 603447 w 6572811"/>
                <a:gd name="connsiteY6" fmla="*/ 1206893 h 1206894"/>
                <a:gd name="connsiteX7" fmla="*/ 0 w 6572811"/>
                <a:gd name="connsiteY7" fmla="*/ 603446 h 1206894"/>
                <a:gd name="connsiteX0" fmla="*/ 0 w 6572811"/>
                <a:gd name="connsiteY0" fmla="*/ 603446 h 1206894"/>
                <a:gd name="connsiteX1" fmla="*/ 603447 w 6572811"/>
                <a:gd name="connsiteY1" fmla="*/ 0 h 1206894"/>
                <a:gd name="connsiteX2" fmla="*/ 5969364 w 6572811"/>
                <a:gd name="connsiteY2" fmla="*/ 0 h 1206894"/>
                <a:gd name="connsiteX3" fmla="*/ 6572811 w 6572811"/>
                <a:gd name="connsiteY3" fmla="*/ 603447 h 1206894"/>
                <a:gd name="connsiteX4" fmla="*/ 6572810 w 6572811"/>
                <a:gd name="connsiteY4" fmla="*/ 603447 h 1206894"/>
                <a:gd name="connsiteX5" fmla="*/ 5969363 w 6572811"/>
                <a:gd name="connsiteY5" fmla="*/ 1206894 h 1206894"/>
                <a:gd name="connsiteX6" fmla="*/ 603447 w 6572811"/>
                <a:gd name="connsiteY6" fmla="*/ 1206893 h 1206894"/>
                <a:gd name="connsiteX7" fmla="*/ 91440 w 6572811"/>
                <a:gd name="connsiteY7" fmla="*/ 694886 h 1206894"/>
                <a:gd name="connsiteX0" fmla="*/ 530005 w 6499369"/>
                <a:gd name="connsiteY0" fmla="*/ 0 h 1206894"/>
                <a:gd name="connsiteX1" fmla="*/ 5895922 w 6499369"/>
                <a:gd name="connsiteY1" fmla="*/ 0 h 1206894"/>
                <a:gd name="connsiteX2" fmla="*/ 6499369 w 6499369"/>
                <a:gd name="connsiteY2" fmla="*/ 603447 h 1206894"/>
                <a:gd name="connsiteX3" fmla="*/ 6499368 w 6499369"/>
                <a:gd name="connsiteY3" fmla="*/ 603447 h 1206894"/>
                <a:gd name="connsiteX4" fmla="*/ 5895921 w 6499369"/>
                <a:gd name="connsiteY4" fmla="*/ 1206894 h 1206894"/>
                <a:gd name="connsiteX5" fmla="*/ 530005 w 6499369"/>
                <a:gd name="connsiteY5" fmla="*/ 1206893 h 1206894"/>
                <a:gd name="connsiteX6" fmla="*/ 17998 w 6499369"/>
                <a:gd name="connsiteY6" fmla="*/ 694886 h 1206894"/>
                <a:gd name="connsiteX0" fmla="*/ 0 w 5969364"/>
                <a:gd name="connsiteY0" fmla="*/ 0 h 1206894"/>
                <a:gd name="connsiteX1" fmla="*/ 5365917 w 5969364"/>
                <a:gd name="connsiteY1" fmla="*/ 0 h 1206894"/>
                <a:gd name="connsiteX2" fmla="*/ 5969364 w 5969364"/>
                <a:gd name="connsiteY2" fmla="*/ 603447 h 1206894"/>
                <a:gd name="connsiteX3" fmla="*/ 5969363 w 5969364"/>
                <a:gd name="connsiteY3" fmla="*/ 603447 h 1206894"/>
                <a:gd name="connsiteX4" fmla="*/ 5365916 w 5969364"/>
                <a:gd name="connsiteY4" fmla="*/ 1206894 h 1206894"/>
                <a:gd name="connsiteX5" fmla="*/ 0 w 5969364"/>
                <a:gd name="connsiteY5" fmla="*/ 1206893 h 1206894"/>
                <a:gd name="connsiteX0" fmla="*/ 5365917 w 5969364"/>
                <a:gd name="connsiteY0" fmla="*/ 0 h 1206894"/>
                <a:gd name="connsiteX1" fmla="*/ 5969364 w 5969364"/>
                <a:gd name="connsiteY1" fmla="*/ 603447 h 1206894"/>
                <a:gd name="connsiteX2" fmla="*/ 5969363 w 5969364"/>
                <a:gd name="connsiteY2" fmla="*/ 603447 h 1206894"/>
                <a:gd name="connsiteX3" fmla="*/ 5365916 w 5969364"/>
                <a:gd name="connsiteY3" fmla="*/ 1206894 h 1206894"/>
                <a:gd name="connsiteX4" fmla="*/ 0 w 5969364"/>
                <a:gd name="connsiteY4" fmla="*/ 1206893 h 1206894"/>
                <a:gd name="connsiteX0" fmla="*/ 3699163 w 4302610"/>
                <a:gd name="connsiteY0" fmla="*/ 0 h 1213359"/>
                <a:gd name="connsiteX1" fmla="*/ 4302610 w 4302610"/>
                <a:gd name="connsiteY1" fmla="*/ 603447 h 1213359"/>
                <a:gd name="connsiteX2" fmla="*/ 4302609 w 4302610"/>
                <a:gd name="connsiteY2" fmla="*/ 603447 h 1213359"/>
                <a:gd name="connsiteX3" fmla="*/ 3699162 w 4302610"/>
                <a:gd name="connsiteY3" fmla="*/ 1206894 h 1213359"/>
                <a:gd name="connsiteX4" fmla="*/ 0 w 4302610"/>
                <a:gd name="connsiteY4" fmla="*/ 1213359 h 1213359"/>
                <a:gd name="connsiteX0" fmla="*/ 3707216 w 4310663"/>
                <a:gd name="connsiteY0" fmla="*/ 0 h 1206894"/>
                <a:gd name="connsiteX1" fmla="*/ 4310663 w 4310663"/>
                <a:gd name="connsiteY1" fmla="*/ 603447 h 1206894"/>
                <a:gd name="connsiteX2" fmla="*/ 4310662 w 4310663"/>
                <a:gd name="connsiteY2" fmla="*/ 603447 h 1206894"/>
                <a:gd name="connsiteX3" fmla="*/ 3707215 w 4310663"/>
                <a:gd name="connsiteY3" fmla="*/ 1206894 h 1206894"/>
                <a:gd name="connsiteX4" fmla="*/ 0 w 4310663"/>
                <a:gd name="connsiteY4" fmla="*/ 1200426 h 12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0663" h="1206894">
                  <a:moveTo>
                    <a:pt x="3707216" y="0"/>
                  </a:moveTo>
                  <a:cubicBezTo>
                    <a:pt x="4040491" y="0"/>
                    <a:pt x="4310663" y="270172"/>
                    <a:pt x="4310663" y="603447"/>
                  </a:cubicBezTo>
                  <a:lnTo>
                    <a:pt x="4310662" y="603447"/>
                  </a:lnTo>
                  <a:cubicBezTo>
                    <a:pt x="4310662" y="936722"/>
                    <a:pt x="4040490" y="1206894"/>
                    <a:pt x="3707215" y="1206894"/>
                  </a:cubicBezTo>
                  <a:lnTo>
                    <a:pt x="0" y="1200426"/>
                  </a:lnTo>
                </a:path>
              </a:pathLst>
            </a:custGeom>
            <a:noFill/>
            <a:ln w="82550">
              <a:gradFill>
                <a:gsLst>
                  <a:gs pos="0">
                    <a:srgbClr val="7FBC5B"/>
                  </a:gs>
                  <a:gs pos="74000">
                    <a:srgbClr val="2C6C08"/>
                  </a:gs>
                  <a:gs pos="83000">
                    <a:srgbClr val="265C08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/>
            </a:p>
          </p:txBody>
        </p:sp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14748574-C359-4AAF-8426-DB702925BEE7}"/>
                </a:ext>
              </a:extLst>
            </p:cNvPr>
            <p:cNvSpPr/>
            <p:nvPr/>
          </p:nvSpPr>
          <p:spPr>
            <a:xfrm>
              <a:off x="5623022" y="5645011"/>
              <a:ext cx="225188" cy="239610"/>
            </a:xfrm>
            <a:prstGeom prst="rightArrow">
              <a:avLst>
                <a:gd name="adj1" fmla="val 50000"/>
                <a:gd name="adj2" fmla="val 159094"/>
              </a:avLst>
            </a:prstGeom>
            <a:solidFill>
              <a:srgbClr val="265C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C20215E-7B7C-47E2-BB93-F4CF58433C35}"/>
              </a:ext>
            </a:extLst>
          </p:cNvPr>
          <p:cNvGrpSpPr/>
          <p:nvPr/>
        </p:nvGrpSpPr>
        <p:grpSpPr>
          <a:xfrm>
            <a:off x="2476078" y="2077864"/>
            <a:ext cx="499698" cy="304407"/>
            <a:chOff x="1355855" y="2518425"/>
            <a:chExt cx="499698" cy="304407"/>
          </a:xfrm>
        </p:grpSpPr>
        <p:sp>
          <p:nvSpPr>
            <p:cNvPr id="44" name="Rectangle : coins arrondis 7">
              <a:extLst>
                <a:ext uri="{FF2B5EF4-FFF2-40B4-BE49-F238E27FC236}">
                  <a16:creationId xmlns:a16="http://schemas.microsoft.com/office/drawing/2014/main" id="{74602DDC-D7ED-4A9C-AD86-DD399A3BE39E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EC5B5BC-600E-4485-BC1F-EAD5662691BF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B2DE8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9C10041-6FD0-46F7-87EB-71F9FB85B374}"/>
              </a:ext>
            </a:extLst>
          </p:cNvPr>
          <p:cNvGrpSpPr/>
          <p:nvPr/>
        </p:nvGrpSpPr>
        <p:grpSpPr>
          <a:xfrm>
            <a:off x="4184804" y="2077864"/>
            <a:ext cx="499698" cy="304407"/>
            <a:chOff x="1355855" y="2518425"/>
            <a:chExt cx="499698" cy="304407"/>
          </a:xfrm>
        </p:grpSpPr>
        <p:sp>
          <p:nvSpPr>
            <p:cNvPr id="48" name="Rectangle : coins arrondis 7">
              <a:extLst>
                <a:ext uri="{FF2B5EF4-FFF2-40B4-BE49-F238E27FC236}">
                  <a16:creationId xmlns:a16="http://schemas.microsoft.com/office/drawing/2014/main" id="{29B077C0-EF7F-42F2-8B18-233960ADB1F0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ABDB7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FDF9F25-F3C9-4D05-9B40-2189E2322469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ABDB77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E273708-7713-413F-B24D-5705D63DC140}"/>
              </a:ext>
            </a:extLst>
          </p:cNvPr>
          <p:cNvGrpSpPr/>
          <p:nvPr/>
        </p:nvGrpSpPr>
        <p:grpSpPr>
          <a:xfrm>
            <a:off x="6115205" y="2077864"/>
            <a:ext cx="499698" cy="304407"/>
            <a:chOff x="1355855" y="2518425"/>
            <a:chExt cx="499698" cy="304407"/>
          </a:xfrm>
        </p:grpSpPr>
        <p:sp>
          <p:nvSpPr>
            <p:cNvPr id="51" name="Rectangle : coins arrondis 7">
              <a:extLst>
                <a:ext uri="{FF2B5EF4-FFF2-40B4-BE49-F238E27FC236}">
                  <a16:creationId xmlns:a16="http://schemas.microsoft.com/office/drawing/2014/main" id="{468C3A1C-1BB7-495E-B211-D024E0D7ABC9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97D25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1D44FA3-CF3F-4FEB-A494-7ACC64931C2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97D256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7F478A2B-8BA4-4139-8E37-588A1FA49DE5}"/>
              </a:ext>
            </a:extLst>
          </p:cNvPr>
          <p:cNvGrpSpPr/>
          <p:nvPr/>
        </p:nvGrpSpPr>
        <p:grpSpPr>
          <a:xfrm>
            <a:off x="8165678" y="2077864"/>
            <a:ext cx="499698" cy="304407"/>
            <a:chOff x="1355855" y="2518425"/>
            <a:chExt cx="499698" cy="304407"/>
          </a:xfrm>
        </p:grpSpPr>
        <p:sp>
          <p:nvSpPr>
            <p:cNvPr id="54" name="Rectangle : coins arrondis 7">
              <a:extLst>
                <a:ext uri="{FF2B5EF4-FFF2-40B4-BE49-F238E27FC236}">
                  <a16:creationId xmlns:a16="http://schemas.microsoft.com/office/drawing/2014/main" id="{4687BD8A-3666-4063-86C4-A715DD9DACDF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85CB3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BD8D3548-10A8-4133-AFA8-3F479E12318F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85CB3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9B9F4CD-100C-40FF-ACC8-6A4ABD7EF082}"/>
              </a:ext>
            </a:extLst>
          </p:cNvPr>
          <p:cNvGrpSpPr/>
          <p:nvPr/>
        </p:nvGrpSpPr>
        <p:grpSpPr>
          <a:xfrm flipH="1">
            <a:off x="8378113" y="3842002"/>
            <a:ext cx="499698" cy="304407"/>
            <a:chOff x="1355855" y="2518425"/>
            <a:chExt cx="499698" cy="304407"/>
          </a:xfrm>
        </p:grpSpPr>
        <p:sp>
          <p:nvSpPr>
            <p:cNvPr id="57" name="Rectangle : coins arrondis 7">
              <a:extLst>
                <a:ext uri="{FF2B5EF4-FFF2-40B4-BE49-F238E27FC236}">
                  <a16:creationId xmlns:a16="http://schemas.microsoft.com/office/drawing/2014/main" id="{D1A0FB1E-B616-47A3-A2BD-BF9443870495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74B32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9509773F-C783-469E-8A6C-8C5A8FB23D0B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74B32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C754636-2826-44E1-BB9B-13412EFA4B55}"/>
              </a:ext>
            </a:extLst>
          </p:cNvPr>
          <p:cNvGrpSpPr/>
          <p:nvPr/>
        </p:nvGrpSpPr>
        <p:grpSpPr>
          <a:xfrm flipH="1">
            <a:off x="5861206" y="3842002"/>
            <a:ext cx="499698" cy="304407"/>
            <a:chOff x="1355855" y="2518425"/>
            <a:chExt cx="499698" cy="304407"/>
          </a:xfrm>
        </p:grpSpPr>
        <p:sp>
          <p:nvSpPr>
            <p:cNvPr id="60" name="Rectangle : coins arrondis 7">
              <a:extLst>
                <a:ext uri="{FF2B5EF4-FFF2-40B4-BE49-F238E27FC236}">
                  <a16:creationId xmlns:a16="http://schemas.microsoft.com/office/drawing/2014/main" id="{1993BF49-AA4F-468E-AE49-E3F26C580E8D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317B53FF-A6DD-47B5-B1A7-319559E4DE9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659B2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7DE687D-5DD1-4E47-9931-80F251BAD495}"/>
              </a:ext>
            </a:extLst>
          </p:cNvPr>
          <p:cNvGrpSpPr/>
          <p:nvPr/>
        </p:nvGrpSpPr>
        <p:grpSpPr>
          <a:xfrm flipH="1">
            <a:off x="3473604" y="3842002"/>
            <a:ext cx="499698" cy="304407"/>
            <a:chOff x="1355855" y="2518425"/>
            <a:chExt cx="499698" cy="304407"/>
          </a:xfrm>
        </p:grpSpPr>
        <p:sp>
          <p:nvSpPr>
            <p:cNvPr id="63" name="Rectangle : coins arrondis 7">
              <a:extLst>
                <a:ext uri="{FF2B5EF4-FFF2-40B4-BE49-F238E27FC236}">
                  <a16:creationId xmlns:a16="http://schemas.microsoft.com/office/drawing/2014/main" id="{2059660B-E923-4CAD-A244-3A8301D53ACF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B0DD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946F3F68-05F3-4A39-8834-22A55409CD41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659B29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0CC4FA0-D8B1-4B4E-8793-09659BA1E8A7}"/>
              </a:ext>
            </a:extLst>
          </p:cNvPr>
          <p:cNvGrpSpPr/>
          <p:nvPr/>
        </p:nvGrpSpPr>
        <p:grpSpPr>
          <a:xfrm rot="816203" flipH="1">
            <a:off x="2308177" y="5488983"/>
            <a:ext cx="499698" cy="304407"/>
            <a:chOff x="1355855" y="2518425"/>
            <a:chExt cx="499698" cy="304407"/>
          </a:xfrm>
        </p:grpSpPr>
        <p:sp>
          <p:nvSpPr>
            <p:cNvPr id="66" name="Rectangle : coins arrondis 7">
              <a:extLst>
                <a:ext uri="{FF2B5EF4-FFF2-40B4-BE49-F238E27FC236}">
                  <a16:creationId xmlns:a16="http://schemas.microsoft.com/office/drawing/2014/main" id="{6CA3813E-2BEB-4957-94CB-B6DAA882DBE8}"/>
                </a:ext>
              </a:extLst>
            </p:cNvPr>
            <p:cNvSpPr/>
            <p:nvPr/>
          </p:nvSpPr>
          <p:spPr>
            <a:xfrm rot="1805906">
              <a:off x="1355855" y="2518425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4D771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>
                <a:solidFill>
                  <a:srgbClr val="4D771F"/>
                </a:solidFill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CABF0610-D1CE-4C02-91C4-4B5AA0A18D13}"/>
                </a:ext>
              </a:extLst>
            </p:cNvPr>
            <p:cNvSpPr/>
            <p:nvPr/>
          </p:nvSpPr>
          <p:spPr>
            <a:xfrm>
              <a:off x="1691781" y="2659060"/>
              <a:ext cx="163772" cy="163772"/>
            </a:xfrm>
            <a:prstGeom prst="ellipse">
              <a:avLst/>
            </a:prstGeom>
            <a:solidFill>
              <a:srgbClr val="4D771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3FA113E4-3E0F-418C-803C-D3DC8D700384}"/>
              </a:ext>
            </a:extLst>
          </p:cNvPr>
          <p:cNvGrpSpPr/>
          <p:nvPr/>
        </p:nvGrpSpPr>
        <p:grpSpPr>
          <a:xfrm>
            <a:off x="3806114" y="5569201"/>
            <a:ext cx="499698" cy="304407"/>
            <a:chOff x="2445748" y="5289336"/>
            <a:chExt cx="499698" cy="304407"/>
          </a:xfrm>
        </p:grpSpPr>
        <p:sp>
          <p:nvSpPr>
            <p:cNvPr id="69" name="Rectangle : coins arrondis 7">
              <a:extLst>
                <a:ext uri="{FF2B5EF4-FFF2-40B4-BE49-F238E27FC236}">
                  <a16:creationId xmlns:a16="http://schemas.microsoft.com/office/drawing/2014/main" id="{BE4437FC-7396-4378-AFCA-12F9AA7EAC14}"/>
                </a:ext>
              </a:extLst>
            </p:cNvPr>
            <p:cNvSpPr/>
            <p:nvPr/>
          </p:nvSpPr>
          <p:spPr>
            <a:xfrm rot="1805906">
              <a:off x="2445748" y="5289336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334F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5E6138D5-591D-4C6C-9DFF-6E410126C9D7}"/>
                </a:ext>
              </a:extLst>
            </p:cNvPr>
            <p:cNvSpPr/>
            <p:nvPr/>
          </p:nvSpPr>
          <p:spPr>
            <a:xfrm>
              <a:off x="2781674" y="5429971"/>
              <a:ext cx="163772" cy="163772"/>
            </a:xfrm>
            <a:prstGeom prst="ellipse">
              <a:avLst/>
            </a:prstGeom>
            <a:solidFill>
              <a:srgbClr val="334F15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8FD456E-4703-4525-85E3-572DE8483F31}"/>
              </a:ext>
            </a:extLst>
          </p:cNvPr>
          <p:cNvGrpSpPr/>
          <p:nvPr/>
        </p:nvGrpSpPr>
        <p:grpSpPr>
          <a:xfrm>
            <a:off x="5147965" y="5582762"/>
            <a:ext cx="499698" cy="304407"/>
            <a:chOff x="3787599" y="5561510"/>
            <a:chExt cx="499698" cy="304407"/>
          </a:xfrm>
        </p:grpSpPr>
        <p:sp>
          <p:nvSpPr>
            <p:cNvPr id="72" name="Rectangle : coins arrondis 7">
              <a:extLst>
                <a:ext uri="{FF2B5EF4-FFF2-40B4-BE49-F238E27FC236}">
                  <a16:creationId xmlns:a16="http://schemas.microsoft.com/office/drawing/2014/main" id="{44D53199-8E39-49CF-86DC-75E89C22DA78}"/>
                </a:ext>
              </a:extLst>
            </p:cNvPr>
            <p:cNvSpPr/>
            <p:nvPr/>
          </p:nvSpPr>
          <p:spPr>
            <a:xfrm rot="1805906">
              <a:off x="3787599" y="5561510"/>
              <a:ext cx="499087" cy="141417"/>
            </a:xfrm>
            <a:custGeom>
              <a:avLst/>
              <a:gdLst>
                <a:gd name="connsiteX0" fmla="*/ 0 w 744677"/>
                <a:gd name="connsiteY0" fmla="*/ 143383 h 334913"/>
                <a:gd name="connsiteX1" fmla="*/ 143383 w 744677"/>
                <a:gd name="connsiteY1" fmla="*/ 0 h 334913"/>
                <a:gd name="connsiteX2" fmla="*/ 601294 w 744677"/>
                <a:gd name="connsiteY2" fmla="*/ 0 h 334913"/>
                <a:gd name="connsiteX3" fmla="*/ 744677 w 744677"/>
                <a:gd name="connsiteY3" fmla="*/ 143383 h 334913"/>
                <a:gd name="connsiteX4" fmla="*/ 744677 w 744677"/>
                <a:gd name="connsiteY4" fmla="*/ 191530 h 334913"/>
                <a:gd name="connsiteX5" fmla="*/ 601294 w 744677"/>
                <a:gd name="connsiteY5" fmla="*/ 334913 h 334913"/>
                <a:gd name="connsiteX6" fmla="*/ 143383 w 744677"/>
                <a:gd name="connsiteY6" fmla="*/ 334913 h 334913"/>
                <a:gd name="connsiteX7" fmla="*/ 0 w 744677"/>
                <a:gd name="connsiteY7" fmla="*/ 191530 h 334913"/>
                <a:gd name="connsiteX8" fmla="*/ 0 w 744677"/>
                <a:gd name="connsiteY8" fmla="*/ 143383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8" fmla="*/ 692734 w 744677"/>
                <a:gd name="connsiteY8" fmla="*/ 9144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7" fmla="*/ 143383 w 744677"/>
                <a:gd name="connsiteY7" fmla="*/ 0 h 334913"/>
                <a:gd name="connsiteX0" fmla="*/ 601294 w 744677"/>
                <a:gd name="connsiteY0" fmla="*/ 0 h 334913"/>
                <a:gd name="connsiteX1" fmla="*/ 744677 w 744677"/>
                <a:gd name="connsiteY1" fmla="*/ 143383 h 334913"/>
                <a:gd name="connsiteX2" fmla="*/ 744677 w 744677"/>
                <a:gd name="connsiteY2" fmla="*/ 191530 h 334913"/>
                <a:gd name="connsiteX3" fmla="*/ 601294 w 744677"/>
                <a:gd name="connsiteY3" fmla="*/ 334913 h 334913"/>
                <a:gd name="connsiteX4" fmla="*/ 143383 w 744677"/>
                <a:gd name="connsiteY4" fmla="*/ 334913 h 334913"/>
                <a:gd name="connsiteX5" fmla="*/ 0 w 744677"/>
                <a:gd name="connsiteY5" fmla="*/ 191530 h 334913"/>
                <a:gd name="connsiteX6" fmla="*/ 0 w 744677"/>
                <a:gd name="connsiteY6" fmla="*/ 143383 h 334913"/>
                <a:gd name="connsiteX0" fmla="*/ 744677 w 744677"/>
                <a:gd name="connsiteY0" fmla="*/ 0 h 191530"/>
                <a:gd name="connsiteX1" fmla="*/ 744677 w 744677"/>
                <a:gd name="connsiteY1" fmla="*/ 48147 h 191530"/>
                <a:gd name="connsiteX2" fmla="*/ 601294 w 744677"/>
                <a:gd name="connsiteY2" fmla="*/ 191530 h 191530"/>
                <a:gd name="connsiteX3" fmla="*/ 143383 w 744677"/>
                <a:gd name="connsiteY3" fmla="*/ 191530 h 191530"/>
                <a:gd name="connsiteX4" fmla="*/ 0 w 744677"/>
                <a:gd name="connsiteY4" fmla="*/ 48147 h 191530"/>
                <a:gd name="connsiteX5" fmla="*/ 0 w 744677"/>
                <a:gd name="connsiteY5" fmla="*/ 0 h 191530"/>
                <a:gd name="connsiteX0" fmla="*/ 744677 w 744677"/>
                <a:gd name="connsiteY0" fmla="*/ 48147 h 191530"/>
                <a:gd name="connsiteX1" fmla="*/ 601294 w 744677"/>
                <a:gd name="connsiteY1" fmla="*/ 191530 h 191530"/>
                <a:gd name="connsiteX2" fmla="*/ 143383 w 744677"/>
                <a:gd name="connsiteY2" fmla="*/ 191530 h 191530"/>
                <a:gd name="connsiteX3" fmla="*/ 0 w 744677"/>
                <a:gd name="connsiteY3" fmla="*/ 48147 h 191530"/>
                <a:gd name="connsiteX4" fmla="*/ 0 w 744677"/>
                <a:gd name="connsiteY4" fmla="*/ 0 h 191530"/>
                <a:gd name="connsiteX0" fmla="*/ 601294 w 601294"/>
                <a:gd name="connsiteY0" fmla="*/ 191530 h 191530"/>
                <a:gd name="connsiteX1" fmla="*/ 143383 w 601294"/>
                <a:gd name="connsiteY1" fmla="*/ 191530 h 191530"/>
                <a:gd name="connsiteX2" fmla="*/ 0 w 601294"/>
                <a:gd name="connsiteY2" fmla="*/ 48147 h 191530"/>
                <a:gd name="connsiteX3" fmla="*/ 0 w 601294"/>
                <a:gd name="connsiteY3" fmla="*/ 0 h 19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94" h="191530">
                  <a:moveTo>
                    <a:pt x="601294" y="191530"/>
                  </a:moveTo>
                  <a:lnTo>
                    <a:pt x="143383" y="191530"/>
                  </a:lnTo>
                  <a:cubicBezTo>
                    <a:pt x="64195" y="191530"/>
                    <a:pt x="0" y="127335"/>
                    <a:pt x="0" y="48147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334F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dirty="0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A9D65899-6B6B-479F-B1E9-048C7C0A2297}"/>
                </a:ext>
              </a:extLst>
            </p:cNvPr>
            <p:cNvSpPr/>
            <p:nvPr/>
          </p:nvSpPr>
          <p:spPr>
            <a:xfrm>
              <a:off x="4123525" y="5702145"/>
              <a:ext cx="163772" cy="163772"/>
            </a:xfrm>
            <a:prstGeom prst="ellipse">
              <a:avLst/>
            </a:prstGeom>
            <a:solidFill>
              <a:srgbClr val="25390F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rgbClr val="0C6B49"/>
                </a:solidFill>
              </a:endParaRP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CFC20B5A-4E8A-461C-8528-900CEF33DF31}"/>
              </a:ext>
            </a:extLst>
          </p:cNvPr>
          <p:cNvGrpSpPr/>
          <p:nvPr/>
        </p:nvGrpSpPr>
        <p:grpSpPr>
          <a:xfrm>
            <a:off x="4639960" y="4473935"/>
            <a:ext cx="2823779" cy="903625"/>
            <a:chOff x="2984031" y="4452683"/>
            <a:chExt cx="2823779" cy="90362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E79E1C-7877-4872-8EAD-609329A327E9}"/>
                </a:ext>
              </a:extLst>
            </p:cNvPr>
            <p:cNvSpPr/>
            <p:nvPr/>
          </p:nvSpPr>
          <p:spPr>
            <a:xfrm>
              <a:off x="2984031" y="4780308"/>
              <a:ext cx="2465343" cy="57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00"/>
                </a:lnSpc>
              </a:pPr>
              <a:br>
                <a:rPr lang="en-GB" sz="1100" b="1" dirty="0">
                  <a:solidFill>
                    <a:srgbClr val="4D771F"/>
                  </a:solidFill>
                </a:rPr>
              </a:br>
              <a:r>
                <a:rPr lang="en-GB" sz="1100" b="1" dirty="0">
                  <a:solidFill>
                    <a:srgbClr val="4D771F"/>
                  </a:solidFill>
                </a:rPr>
                <a:t>CBD Cooperation</a:t>
              </a:r>
              <a:br>
                <a:rPr lang="en-GB" sz="1100" b="1" dirty="0">
                  <a:solidFill>
                    <a:srgbClr val="4D771F"/>
                  </a:solidFill>
                </a:rPr>
              </a:br>
              <a:r>
                <a:rPr lang="en-GB" sz="1100" b="1" dirty="0">
                  <a:solidFill>
                    <a:srgbClr val="4D771F"/>
                  </a:solidFill>
                </a:rPr>
                <a:t>Global Biodiversity</a:t>
              </a:r>
              <a:br>
                <a:rPr lang="en-GB" sz="1100" b="1" dirty="0">
                  <a:solidFill>
                    <a:srgbClr val="4D771F"/>
                  </a:solidFill>
                </a:rPr>
              </a:br>
              <a:r>
                <a:rPr lang="en-GB" sz="1100" b="1" dirty="0">
                  <a:solidFill>
                    <a:srgbClr val="4D771F"/>
                  </a:solidFill>
                </a:rPr>
                <a:t>Framework (GBF)</a:t>
              </a:r>
            </a:p>
          </p:txBody>
        </p:sp>
        <p:pic>
          <p:nvPicPr>
            <p:cNvPr id="76" name="Picture 4" descr="IPPC Secretary Statement on Zero Draft of the Post-2020 Global Biodiversity  Framework - Convention internationale pour la protection des végétaux">
              <a:extLst>
                <a:ext uri="{FF2B5EF4-FFF2-40B4-BE49-F238E27FC236}">
                  <a16:creationId xmlns:a16="http://schemas.microsoft.com/office/drawing/2014/main" id="{0AD78CCA-25A0-4AB3-8B2C-7E88B73C8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3" y="4452683"/>
              <a:ext cx="892561" cy="446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7B5A1AD5-2926-4A75-90B3-CA68F1E75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62177" y="4499619"/>
              <a:ext cx="945633" cy="367747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8BE869C-466A-4AC9-BA4E-7B4C9264C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1507" y="1636769"/>
            <a:ext cx="642233" cy="4957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CEC924-F83D-4417-A31B-44056E44FB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2628" y="4809974"/>
            <a:ext cx="1319819" cy="1176076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C459C69-22F6-4173-B8BE-45EBCC4EDB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0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>
            <a:extLst>
              <a:ext uri="{FF2B5EF4-FFF2-40B4-BE49-F238E27FC236}">
                <a16:creationId xmlns:a16="http://schemas.microsoft.com/office/drawing/2014/main" id="{C703E7EE-51EE-42B2-AE07-391C813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>
            <a:noAutofit/>
          </a:bodyPr>
          <a:lstStyle/>
          <a:p>
            <a:r>
              <a:rPr lang="en-GB" dirty="0"/>
              <a:t>Biodiversity Ambition: 4 pillars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B1235D-5DFF-4154-9B63-C53564C6F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975A587B-5814-4D9B-9598-FE9CB954CB01}" type="slidenum">
              <a:rPr lang="fr-FR" smtClean="0"/>
              <a:pPr lvl="0"/>
              <a:t>7</a:t>
            </a:fld>
            <a:endParaRPr lang="fr-FR" noProof="0" dirty="0"/>
          </a:p>
        </p:txBody>
      </p:sp>
      <p:sp>
        <p:nvSpPr>
          <p:cNvPr id="6" name="Espace réservé du pied de page 12">
            <a:extLst>
              <a:ext uri="{FF2B5EF4-FFF2-40B4-BE49-F238E27FC236}">
                <a16:creationId xmlns:a16="http://schemas.microsoft.com/office/drawing/2014/main" id="{1787EDE8-0BBD-928F-4478-4FF1F0519518}"/>
              </a:ext>
            </a:extLst>
          </p:cNvPr>
          <p:cNvSpPr txBox="1">
            <a:spLocks/>
          </p:cNvSpPr>
          <p:nvPr/>
        </p:nvSpPr>
        <p:spPr>
          <a:xfrm>
            <a:off x="-619124" y="6440924"/>
            <a:ext cx="3784989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World Environment Day  - June 10,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3E50AF-A18C-D644-F2C9-9110426B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24" y="1153738"/>
            <a:ext cx="4843720" cy="50241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786299-73D4-74FA-6324-20C948C7E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758" y="1157587"/>
            <a:ext cx="4950608" cy="52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B71603B-6D31-40BE-8FDF-4D459CF3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Biodiversity Ambition: Booklet &amp; Short Film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5C64AC-6F22-4B89-BE45-21CF23885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E90A2D-5C67-C563-B1A9-F08F41EFC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" t="2197" r="3562" b="2258"/>
          <a:stretch/>
        </p:blipFill>
        <p:spPr>
          <a:xfrm>
            <a:off x="1122650" y="1250844"/>
            <a:ext cx="4553342" cy="46167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64E30548-217C-4123-8F05-FA4762D9BA69}"/>
              </a:ext>
            </a:extLst>
          </p:cNvPr>
          <p:cNvGrpSpPr/>
          <p:nvPr/>
        </p:nvGrpSpPr>
        <p:grpSpPr>
          <a:xfrm>
            <a:off x="5838602" y="1250844"/>
            <a:ext cx="4553342" cy="4616759"/>
            <a:chOff x="6516009" y="1286482"/>
            <a:chExt cx="4898853" cy="50136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8BA4C39-1B05-4BCA-8793-38A25237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009" y="1286482"/>
              <a:ext cx="4898853" cy="50136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6FE2F28-3D4C-906D-E1A0-F43057FD9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991" t="8833" r="26336" b="10003"/>
            <a:stretch/>
          </p:blipFill>
          <p:spPr>
            <a:xfrm>
              <a:off x="6807418" y="1370199"/>
              <a:ext cx="4477873" cy="4378048"/>
            </a:xfrm>
            <a:prstGeom prst="rect">
              <a:avLst/>
            </a:prstGeom>
          </p:spPr>
        </p:pic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1D27B4-64C8-43EF-81C4-37A4A5A5F8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5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5">
            <a:extLst>
              <a:ext uri="{FF2B5EF4-FFF2-40B4-BE49-F238E27FC236}">
                <a16:creationId xmlns:a16="http://schemas.microsoft.com/office/drawing/2014/main" id="{92EE5A33-C932-4E1B-8633-A199B8B1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WED 2022 - Programme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6D21B7A2-EFDC-4C95-B942-7B347734F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DC4BD87-08D9-4C3D-B3F8-021ACE2E39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9</a:t>
            </a:fld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1B64CC5-4AB8-4456-B37F-2BECDD1FD8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World Environment Day - June 10,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5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otalEnergies ENV - Vert">
  <a:themeElements>
    <a:clrScheme name="2022 TotalEnergies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96E6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 Vert AA 16-9_FR" id="{FDB667ED-9152-7148-9F53-35D122A453DC}" vid="{6AC3309F-BF77-E349-A855-A5CA8CFD8403}"/>
    </a:ext>
  </a:extLst>
</a:theme>
</file>

<file path=ppt/theme/theme2.xml><?xml version="1.0" encoding="utf-8"?>
<a:theme xmlns:a="http://schemas.openxmlformats.org/drawingml/2006/main" name="Thème Office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6E411A-B154-49B2-87CE-3190354C44BA}">
  <ds:schemaRefs>
    <ds:schemaRef ds:uri="http://schemas.microsoft.com/office/2006/metadata/properties"/>
    <ds:schemaRef ds:uri="http://purl.org/dc/dcmitype/"/>
    <ds:schemaRef ds:uri="http://purl.org/dc/terms/"/>
    <ds:schemaRef ds:uri="f4deed75-ef34-4669-87e7-58635c41a47e"/>
    <ds:schemaRef ds:uri="31b26211-bab1-4d99-9ffc-6f87854f2cd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905A50-21AD-45AA-93E7-303E879CC1DB}"/>
</file>

<file path=customXml/itemProps3.xml><?xml version="1.0" encoding="utf-8"?>
<ds:datastoreItem xmlns:ds="http://schemas.openxmlformats.org/officeDocument/2006/customXml" ds:itemID="{0A4DE632-403C-4B5A-A07B-39B0BEA29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 Vert AA 16-9_FR (003)</Template>
  <TotalTime>793</TotalTime>
  <Words>975</Words>
  <Application>Microsoft Office PowerPoint</Application>
  <PresentationFormat>Grand écran</PresentationFormat>
  <Paragraphs>159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Gotham Rounded Book</vt:lpstr>
      <vt:lpstr>TotalEnergies ENV - Vert</vt:lpstr>
      <vt:lpstr>World Environment Day (WED) </vt:lpstr>
      <vt:lpstr>Reminder</vt:lpstr>
      <vt:lpstr>Reminder Previous WEDs</vt:lpstr>
      <vt:lpstr>What is Biodiversity? All Life forms, « Nature »</vt:lpstr>
      <vt:lpstr>Global Biodiversity Crisis: Humanity directly under threat</vt:lpstr>
      <vt:lpstr>TotalEnergies Biodiversity Journey</vt:lpstr>
      <vt:lpstr>Biodiversity Ambition: 4 pillars</vt:lpstr>
      <vt:lpstr>Biodiversity Ambition: Booklet &amp; Short Film</vt:lpstr>
      <vt:lpstr>WED 2022 - Programme</vt:lpstr>
      <vt:lpstr>Présentation PowerPoint</vt:lpstr>
      <vt:lpstr>Tools and materials made available for WED 2022</vt:lpstr>
      <vt:lpstr>Celebration ideas at 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JJ Pillet</dc:creator>
  <cp:lastModifiedBy>Claire MAIRET</cp:lastModifiedBy>
  <cp:revision>46</cp:revision>
  <dcterms:created xsi:type="dcterms:W3CDTF">2022-05-08T08:46:31Z</dcterms:created>
  <dcterms:modified xsi:type="dcterms:W3CDTF">2022-06-02T06:48:34Z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04a875-6eb2-484b-a14b-e2519851b720_Enabled">
    <vt:lpwstr>true</vt:lpwstr>
  </property>
  <property fmtid="{D5CDD505-2E9C-101B-9397-08002B2CF9AE}" pid="3" name="MSIP_Label_6c04a875-6eb2-484b-a14b-e2519851b720_SetDate">
    <vt:lpwstr>2022-05-09T15:56:36Z</vt:lpwstr>
  </property>
  <property fmtid="{D5CDD505-2E9C-101B-9397-08002B2CF9AE}" pid="4" name="MSIP_Label_6c04a875-6eb2-484b-a14b-e2519851b720_Method">
    <vt:lpwstr>Standard</vt:lpwstr>
  </property>
  <property fmtid="{D5CDD505-2E9C-101B-9397-08002B2CF9AE}" pid="5" name="MSIP_Label_6c04a875-6eb2-484b-a14b-e2519851b720_Name">
    <vt:lpwstr>External</vt:lpwstr>
  </property>
  <property fmtid="{D5CDD505-2E9C-101B-9397-08002B2CF9AE}" pid="6" name="MSIP_Label_6c04a875-6eb2-484b-a14b-e2519851b720_SiteId">
    <vt:lpwstr>14cb4ab4-62b8-45a2-a944-e225383ee1f9</vt:lpwstr>
  </property>
  <property fmtid="{D5CDD505-2E9C-101B-9397-08002B2CF9AE}" pid="7" name="MSIP_Label_6c04a875-6eb2-484b-a14b-e2519851b720_ActionId">
    <vt:lpwstr>a90f5ba4-e35e-475d-a969-ba44fe3fd9f6</vt:lpwstr>
  </property>
  <property fmtid="{D5CDD505-2E9C-101B-9397-08002B2CF9AE}" pid="8" name="MSIP_Label_6c04a875-6eb2-484b-a14b-e2519851b720_ContentBits">
    <vt:lpwstr>0</vt:lpwstr>
  </property>
  <property fmtid="{D5CDD505-2E9C-101B-9397-08002B2CF9AE}" pid="9" name="MSIP_Label_a4593b6e-8994-43c5-a486-e951b5f02cec_Enabled">
    <vt:lpwstr>true</vt:lpwstr>
  </property>
  <property fmtid="{D5CDD505-2E9C-101B-9397-08002B2CF9AE}" pid="10" name="MSIP_Label_a4593b6e-8994-43c5-a486-e951b5f02cec_SetDate">
    <vt:lpwstr>2022-05-11T15:45:36Z</vt:lpwstr>
  </property>
  <property fmtid="{D5CDD505-2E9C-101B-9397-08002B2CF9AE}" pid="11" name="MSIP_Label_a4593b6e-8994-43c5-a486-e951b5f02cec_Method">
    <vt:lpwstr>Privileged</vt:lpwstr>
  </property>
  <property fmtid="{D5CDD505-2E9C-101B-9397-08002B2CF9AE}" pid="12" name="MSIP_Label_a4593b6e-8994-43c5-a486-e951b5f02cec_Name">
    <vt:lpwstr>a4593b6e-8994-43c5-a486-e951b5f02cec</vt:lpwstr>
  </property>
  <property fmtid="{D5CDD505-2E9C-101B-9397-08002B2CF9AE}" pid="13" name="MSIP_Label_a4593b6e-8994-43c5-a486-e951b5f02cec_SiteId">
    <vt:lpwstr>329e91b0-e21f-48fb-a071-456717ecc28e</vt:lpwstr>
  </property>
  <property fmtid="{D5CDD505-2E9C-101B-9397-08002B2CF9AE}" pid="14" name="MSIP_Label_a4593b6e-8994-43c5-a486-e951b5f02cec_ActionId">
    <vt:lpwstr>ff53727b-a024-473b-bf32-992aa6318375</vt:lpwstr>
  </property>
  <property fmtid="{D5CDD505-2E9C-101B-9397-08002B2CF9AE}" pid="15" name="MSIP_Label_a4593b6e-8994-43c5-a486-e951b5f02cec_ContentBits">
    <vt:lpwstr>0</vt:lpwstr>
  </property>
  <property fmtid="{D5CDD505-2E9C-101B-9397-08002B2CF9AE}" pid="16" name="ContentTypeId">
    <vt:lpwstr>0x010100700117C2CCE7924285B64660865AB5EB</vt:lpwstr>
  </property>
</Properties>
</file>