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5"/>
  </p:notesMasterIdLst>
  <p:handoutMasterIdLst>
    <p:handoutMasterId r:id="rId26"/>
  </p:handoutMasterIdLst>
  <p:sldIdLst>
    <p:sldId id="256" r:id="rId5"/>
    <p:sldId id="314" r:id="rId6"/>
    <p:sldId id="321" r:id="rId7"/>
    <p:sldId id="337" r:id="rId8"/>
    <p:sldId id="322" r:id="rId9"/>
    <p:sldId id="324" r:id="rId10"/>
    <p:sldId id="325" r:id="rId11"/>
    <p:sldId id="326" r:id="rId12"/>
    <p:sldId id="327" r:id="rId13"/>
    <p:sldId id="328" r:id="rId14"/>
    <p:sldId id="329" r:id="rId15"/>
    <p:sldId id="330" r:id="rId16"/>
    <p:sldId id="331" r:id="rId17"/>
    <p:sldId id="338" r:id="rId18"/>
    <p:sldId id="332" r:id="rId19"/>
    <p:sldId id="333" r:id="rId20"/>
    <p:sldId id="334" r:id="rId21"/>
    <p:sldId id="335" r:id="rId22"/>
    <p:sldId id="336" r:id="rId23"/>
    <p:sldId id="415" r:id="rId2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2CE"/>
    <a:srgbClr val="376092"/>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4" autoAdjust="0"/>
    <p:restoredTop sz="91513" autoAdjust="0"/>
  </p:normalViewPr>
  <p:slideViewPr>
    <p:cSldViewPr>
      <p:cViewPr>
        <p:scale>
          <a:sx n="80" d="100"/>
          <a:sy n="80" d="100"/>
        </p:scale>
        <p:origin x="726" y="-354"/>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11/6/2020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11/6/2020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11</a:t>
            </a:fld>
            <a:endParaRPr lang="en-US"/>
          </a:p>
        </p:txBody>
      </p:sp>
    </p:spTree>
    <p:extLst>
      <p:ext uri="{BB962C8B-B14F-4D97-AF65-F5344CB8AC3E}">
        <p14:creationId xmlns:p14="http://schemas.microsoft.com/office/powerpoint/2010/main" val="1782014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12</a:t>
            </a:fld>
            <a:endParaRPr lang="en-US"/>
          </a:p>
        </p:txBody>
      </p:sp>
    </p:spTree>
    <p:extLst>
      <p:ext uri="{BB962C8B-B14F-4D97-AF65-F5344CB8AC3E}">
        <p14:creationId xmlns:p14="http://schemas.microsoft.com/office/powerpoint/2010/main" val="4089133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13</a:t>
            </a:fld>
            <a:endParaRPr lang="en-US"/>
          </a:p>
        </p:txBody>
      </p:sp>
    </p:spTree>
    <p:extLst>
      <p:ext uri="{BB962C8B-B14F-4D97-AF65-F5344CB8AC3E}">
        <p14:creationId xmlns:p14="http://schemas.microsoft.com/office/powerpoint/2010/main" val="3103193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15</a:t>
            </a:fld>
            <a:endParaRPr lang="en-US"/>
          </a:p>
        </p:txBody>
      </p:sp>
    </p:spTree>
    <p:extLst>
      <p:ext uri="{BB962C8B-B14F-4D97-AF65-F5344CB8AC3E}">
        <p14:creationId xmlns:p14="http://schemas.microsoft.com/office/powerpoint/2010/main" val="2344902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16</a:t>
            </a:fld>
            <a:endParaRPr lang="en-US"/>
          </a:p>
        </p:txBody>
      </p:sp>
    </p:spTree>
    <p:extLst>
      <p:ext uri="{BB962C8B-B14F-4D97-AF65-F5344CB8AC3E}">
        <p14:creationId xmlns:p14="http://schemas.microsoft.com/office/powerpoint/2010/main" val="469330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17</a:t>
            </a:fld>
            <a:endParaRPr lang="en-US"/>
          </a:p>
        </p:txBody>
      </p:sp>
    </p:spTree>
    <p:extLst>
      <p:ext uri="{BB962C8B-B14F-4D97-AF65-F5344CB8AC3E}">
        <p14:creationId xmlns:p14="http://schemas.microsoft.com/office/powerpoint/2010/main" val="3816442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18</a:t>
            </a:fld>
            <a:endParaRPr lang="en-US"/>
          </a:p>
        </p:txBody>
      </p:sp>
    </p:spTree>
    <p:extLst>
      <p:ext uri="{BB962C8B-B14F-4D97-AF65-F5344CB8AC3E}">
        <p14:creationId xmlns:p14="http://schemas.microsoft.com/office/powerpoint/2010/main" val="1890909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19</a:t>
            </a:fld>
            <a:endParaRPr lang="en-US"/>
          </a:p>
        </p:txBody>
      </p:sp>
    </p:spTree>
    <p:extLst>
      <p:ext uri="{BB962C8B-B14F-4D97-AF65-F5344CB8AC3E}">
        <p14:creationId xmlns:p14="http://schemas.microsoft.com/office/powerpoint/2010/main" val="1044488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2760191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755417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417714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253829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3699817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1180181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35900652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11" name="Image 10" descr="Une image contenant personne, extérieur, homme, portant&#10;&#10;Description générée automatiquement">
            <a:extLst>
              <a:ext uri="{FF2B5EF4-FFF2-40B4-BE49-F238E27FC236}">
                <a16:creationId xmlns:a16="http://schemas.microsoft.com/office/drawing/2014/main" id="{01331BF5-730D-4B20-9D30-91E234A844DD}"/>
              </a:ext>
            </a:extLst>
          </p:cNvPr>
          <p:cNvPicPr>
            <a:picLocks noChangeAspect="1"/>
          </p:cNvPicPr>
          <p:nvPr userDrawn="1"/>
        </p:nvPicPr>
        <p:blipFill rotWithShape="1">
          <a:blip r:embed="rId2" cstate="print">
            <a:alphaModFix amt="70000"/>
            <a:extLst>
              <a:ext uri="{28A0092B-C50C-407E-A947-70E740481C1C}">
                <a14:useLocalDpi xmlns:a14="http://schemas.microsoft.com/office/drawing/2010/main" val="0"/>
              </a:ext>
            </a:extLst>
          </a:blip>
          <a:srcRect/>
          <a:stretch/>
        </p:blipFill>
        <p:spPr>
          <a:xfrm>
            <a:off x="0" y="0"/>
            <a:ext cx="12192000" cy="6858000"/>
          </a:xfrm>
          <a:prstGeom prst="rect">
            <a:avLst/>
          </a:prstGeom>
        </p:spPr>
      </p:pic>
      <p:pic>
        <p:nvPicPr>
          <p:cNvPr id="8" name="Picture 2"/>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4" y="404664"/>
            <a:ext cx="5616624"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
        <p:nvSpPr>
          <p:cNvPr id="2" name="MSIPCMContentMarking" descr="{&quot;HashCode&quot;:-234220969,&quot;Placement&quot;:&quot;Footer&quot;}">
            <a:extLst>
              <a:ext uri="{FF2B5EF4-FFF2-40B4-BE49-F238E27FC236}">
                <a16:creationId xmlns:a16="http://schemas.microsoft.com/office/drawing/2014/main" id="{72E9F3C7-6254-4EA4-A04F-2DBE8E13B2B5}"/>
              </a:ext>
            </a:extLst>
          </p:cNvPr>
          <p:cNvSpPr txBox="1"/>
          <p:nvPr userDrawn="1"/>
        </p:nvSpPr>
        <p:spPr>
          <a:xfrm>
            <a:off x="0" y="6440626"/>
            <a:ext cx="2564033" cy="41737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0000"/>
                </a:solidFill>
                <a:latin typeface="Calibri" panose="020F0502020204030204" pitchFamily="34" charset="0"/>
              </a:rPr>
              <a:t>TOTAL Classification: Restricted Distribution
TOTAL - All rights reserved</a:t>
            </a:r>
            <a:endParaRPr lang="fr-FR" sz="10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9.emf"/><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4"/>
            <a:ext cx="9732536" cy="1748663"/>
          </a:xfrm>
        </p:spPr>
        <p:txBody>
          <a:bodyPr/>
          <a:lstStyle/>
          <a:p>
            <a:r>
              <a:rPr lang="fr-FR" dirty="0"/>
              <a:t>Sécurité des terminaux maritimes et fluviaux</a:t>
            </a:r>
            <a:br>
              <a:rPr lang="fr-FR" dirty="0"/>
            </a:br>
            <a:r>
              <a:rPr lang="fr-FR" sz="2000" dirty="0"/>
              <a:t>REGLE HSE GROUPE (CR-GR-HSE-422)</a:t>
            </a:r>
            <a:br>
              <a:rPr lang="fr-FR" dirty="0"/>
            </a:br>
            <a:endParaRPr lang="en-US" dirty="0"/>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r>
              <a:rPr lang="en-GB" b="1" i="1" dirty="0">
                <a:solidFill>
                  <a:schemeClr val="bg1"/>
                </a:solidFill>
                <a:latin typeface="+mn-lt"/>
              </a:rPr>
              <a:t>SYNTHÈSE</a:t>
            </a:r>
          </a:p>
          <a:p>
            <a:pPr algn="just"/>
            <a:endParaRPr lang="en-GB" b="1" i="1" dirty="0">
              <a:solidFill>
                <a:schemeClr val="bg1"/>
              </a:solidFill>
              <a:latin typeface="+mn-lt"/>
            </a:endParaRPr>
          </a:p>
          <a:p>
            <a:pPr algn="just"/>
            <a:r>
              <a:rPr lang="fr-FR" sz="1600" dirty="0">
                <a:solidFill>
                  <a:schemeClr val="bg1"/>
                </a:solidFill>
                <a:latin typeface="+mn-lt"/>
              </a:rPr>
              <a:t>La présente règle définit les exigences HSE minimales à respecter pour la gestion des risques liés aux opérations de chargement, déchargement et avitaillement des navire et des barges, avec des marchandises dangereuses liquides en vrac, dans les terminaux maritimes ou fluviaux.</a:t>
            </a:r>
            <a:endParaRPr lang="en-US"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514997387"/>
              </p:ext>
            </p:extLst>
          </p:nvPr>
        </p:nvGraphicFramePr>
        <p:xfrm>
          <a:off x="1343472" y="763666"/>
          <a:ext cx="10297144" cy="266533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1201">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3.4.2 : Intégrité des flexibles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294133">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En tenant compte des obligations réglementaires et des recommandations du fabricant, les flexibles destinés aux opérations de transfert sont :</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adaptés à la nature des produits transférés;</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identifiés;</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inspectés visuellement avant chaque opération ;</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testés sous </a:t>
                      </a:r>
                      <a:r>
                        <a:rPr lang="fr-FR" sz="1400" u="none" noProof="0" dirty="0">
                          <a:solidFill>
                            <a:schemeClr val="tx1"/>
                          </a:solidFill>
                          <a:effectLst/>
                          <a:latin typeface="Arial" panose="020B0604020202020204" pitchFamily="34" charset="0"/>
                          <a:ea typeface="+mn-ea"/>
                          <a:cs typeface="Arial" panose="020B0604020202020204" pitchFamily="34" charset="0"/>
                        </a:rPr>
                        <a:t>pression à une fréquence adaptée ne pouvant dépasser:</a:t>
                      </a:r>
                    </a:p>
                    <a:p>
                      <a:pPr marL="895350" lvl="0" indent="-285750">
                        <a:buFont typeface="Courier New" panose="02070309020205020404" pitchFamily="49" charset="0"/>
                        <a:buChar char="o"/>
                      </a:pPr>
                      <a:r>
                        <a:rPr lang="fr-FR" sz="1400" u="none" noProof="0" dirty="0">
                          <a:solidFill>
                            <a:srgbClr val="FF0000"/>
                          </a:solidFill>
                          <a:effectLst/>
                          <a:latin typeface="Arial" panose="020B0604020202020204" pitchFamily="34" charset="0"/>
                          <a:ea typeface="+mn-ea"/>
                          <a:cs typeface="Arial" panose="020B0604020202020204" pitchFamily="34" charset="0"/>
                        </a:rPr>
                        <a:t>1 an pour les flexibles onshore</a:t>
                      </a:r>
                    </a:p>
                    <a:p>
                      <a:pPr marL="895350" lvl="0" indent="-285750">
                        <a:buFont typeface="Courier New" panose="02070309020205020404" pitchFamily="49" charset="0"/>
                        <a:buChar char="o"/>
                      </a:pPr>
                      <a:r>
                        <a:rPr lang="fr-FR" sz="1400" u="none" noProof="0" dirty="0">
                          <a:solidFill>
                            <a:srgbClr val="FF0000"/>
                          </a:solidFill>
                          <a:effectLst/>
                          <a:latin typeface="Arial" panose="020B0604020202020204" pitchFamily="34" charset="0"/>
                          <a:ea typeface="+mn-ea"/>
                          <a:cs typeface="Arial" panose="020B0604020202020204" pitchFamily="34" charset="0"/>
                        </a:rPr>
                        <a:t>3 ans pour les flexibles offshore</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mis au rebut en cas d’anomalie constatée, ou à une date spécifiée.</a:t>
                      </a:r>
                    </a:p>
                    <a:p>
                      <a:r>
                        <a:rPr lang="fr-FR" sz="1400" u="none" noProof="0" dirty="0">
                          <a:solidFill>
                            <a:schemeClr val="dk1"/>
                          </a:solidFill>
                          <a:effectLst/>
                          <a:latin typeface="Arial" panose="020B0604020202020204" pitchFamily="34" charset="0"/>
                          <a:ea typeface="+mn-ea"/>
                          <a:cs typeface="Arial" panose="020B0604020202020204" pitchFamily="34" charset="0"/>
                        </a:rPr>
                        <a:t>Les données de suivi de l’intégrité de chaque flexible (y compris ceux stockés en magasin) sont documentés.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1">
            <a:extLst>
              <a:ext uri="{FF2B5EF4-FFF2-40B4-BE49-F238E27FC236}">
                <a16:creationId xmlns:a16="http://schemas.microsoft.com/office/drawing/2014/main" id="{4E65292F-1251-482E-8FB6-1CC38B238DCD}"/>
              </a:ext>
            </a:extLst>
          </p:cNvPr>
          <p:cNvSpPr>
            <a:spLocks noChangeArrowheads="1"/>
          </p:cNvSpPr>
          <p:nvPr/>
        </p:nvSpPr>
        <p:spPr bwMode="auto">
          <a:xfrm>
            <a:off x="6614874" y="3501008"/>
            <a:ext cx="5313774"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tests sous pression = 1,5 fois la PNS du flexible et sont complétés, le cas échéant, par des mesures d’allongement sous pression et de continuité électrique.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La date de mise au rebut peut être imposée par la réglementation, ou définie par le fabricant et/ou la criticité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rayons de courbure sont respectés et, le cas échéant, les flexibles sont supportés</a:t>
            </a: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afin d’éviter un porte-à-faux susceptible d’endommager l’intégrité des manifolds.</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1400" dirty="0">
              <a:solidFill>
                <a:schemeClr val="tx1"/>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rPr>
              <a:t>Les conditions de stockage tiennent compte des recommandations du fabricant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10" name="Groupe 52">
            <a:extLst>
              <a:ext uri="{FF2B5EF4-FFF2-40B4-BE49-F238E27FC236}">
                <a16:creationId xmlns:a16="http://schemas.microsoft.com/office/drawing/2014/main" id="{591A4283-F945-4C71-95BF-A6C5F426E71F}"/>
              </a:ext>
            </a:extLst>
          </p:cNvPr>
          <p:cNvGrpSpPr>
            <a:grpSpLocks noChangeAspect="1"/>
          </p:cNvGrpSpPr>
          <p:nvPr/>
        </p:nvGrpSpPr>
        <p:grpSpPr>
          <a:xfrm rot="20612732">
            <a:off x="5304730" y="5378841"/>
            <a:ext cx="1080000" cy="161920"/>
            <a:chOff x="2575604" y="5776804"/>
            <a:chExt cx="1450063" cy="215898"/>
          </a:xfrm>
        </p:grpSpPr>
        <p:sp>
          <p:nvSpPr>
            <p:cNvPr id="15" name="Forme libre : forme 54">
              <a:extLst>
                <a:ext uri="{FF2B5EF4-FFF2-40B4-BE49-F238E27FC236}">
                  <a16:creationId xmlns:a16="http://schemas.microsoft.com/office/drawing/2014/main" id="{12C79CF7-1148-45E5-A403-F4BDAD78CD24}"/>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6" name="Rectangle 15">
              <a:extLst>
                <a:ext uri="{FF2B5EF4-FFF2-40B4-BE49-F238E27FC236}">
                  <a16:creationId xmlns:a16="http://schemas.microsoft.com/office/drawing/2014/main" id="{DF07C11E-D65C-46E7-A4A9-66D60C4D2B7E}"/>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Rectangle 16">
              <a:extLst>
                <a:ext uri="{FF2B5EF4-FFF2-40B4-BE49-F238E27FC236}">
                  <a16:creationId xmlns:a16="http://schemas.microsoft.com/office/drawing/2014/main" id="{74A5F3B8-546F-4DE7-9FCA-3CBF4980D797}"/>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8" name="Rectangle 17">
              <a:extLst>
                <a:ext uri="{FF2B5EF4-FFF2-40B4-BE49-F238E27FC236}">
                  <a16:creationId xmlns:a16="http://schemas.microsoft.com/office/drawing/2014/main" id="{B6651132-365C-478A-855F-310FFAAA0C20}"/>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pic>
        <p:nvPicPr>
          <p:cNvPr id="19" name="Image 58">
            <a:extLst>
              <a:ext uri="{FF2B5EF4-FFF2-40B4-BE49-F238E27FC236}">
                <a16:creationId xmlns:a16="http://schemas.microsoft.com/office/drawing/2014/main" id="{C3C42351-4B18-4F6E-9F48-C99CB09634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0093" y="3598431"/>
            <a:ext cx="684000" cy="684025"/>
          </a:xfrm>
          <a:prstGeom prst="rect">
            <a:avLst/>
          </a:prstGeom>
        </p:spPr>
      </p:pic>
      <p:sp>
        <p:nvSpPr>
          <p:cNvPr id="20" name="Freeform 10">
            <a:extLst>
              <a:ext uri="{FF2B5EF4-FFF2-40B4-BE49-F238E27FC236}">
                <a16:creationId xmlns:a16="http://schemas.microsoft.com/office/drawing/2014/main" id="{D675F360-6053-4584-A364-9289F55D8208}"/>
              </a:ext>
            </a:extLst>
          </p:cNvPr>
          <p:cNvSpPr>
            <a:spLocks noChangeAspect="1" noEditPoints="1"/>
          </p:cNvSpPr>
          <p:nvPr/>
        </p:nvSpPr>
        <p:spPr bwMode="auto">
          <a:xfrm>
            <a:off x="5705724" y="4398784"/>
            <a:ext cx="576000" cy="559508"/>
          </a:xfrm>
          <a:custGeom>
            <a:avLst/>
            <a:gdLst>
              <a:gd name="T0" fmla="*/ 62 w 227"/>
              <a:gd name="T1" fmla="*/ 50 h 220"/>
              <a:gd name="T2" fmla="*/ 53 w 227"/>
              <a:gd name="T3" fmla="*/ 0 h 220"/>
              <a:gd name="T4" fmla="*/ 43 w 227"/>
              <a:gd name="T5" fmla="*/ 50 h 220"/>
              <a:gd name="T6" fmla="*/ 174 w 227"/>
              <a:gd name="T7" fmla="*/ 59 h 220"/>
              <a:gd name="T8" fmla="*/ 183 w 227"/>
              <a:gd name="T9" fmla="*/ 9 h 220"/>
              <a:gd name="T10" fmla="*/ 164 w 227"/>
              <a:gd name="T11" fmla="*/ 9 h 220"/>
              <a:gd name="T12" fmla="*/ 174 w 227"/>
              <a:gd name="T13" fmla="*/ 59 h 220"/>
              <a:gd name="T14" fmla="*/ 5 w 227"/>
              <a:gd name="T15" fmla="*/ 220 h 220"/>
              <a:gd name="T16" fmla="*/ 186 w 227"/>
              <a:gd name="T17" fmla="*/ 188 h 220"/>
              <a:gd name="T18" fmla="*/ 227 w 227"/>
              <a:gd name="T19" fmla="*/ 184 h 220"/>
              <a:gd name="T20" fmla="*/ 0 w 227"/>
              <a:gd name="T21" fmla="*/ 95 h 220"/>
              <a:gd name="T22" fmla="*/ 176 w 227"/>
              <a:gd name="T23" fmla="*/ 116 h 220"/>
              <a:gd name="T24" fmla="*/ 201 w 227"/>
              <a:gd name="T25" fmla="*/ 141 h 220"/>
              <a:gd name="T26" fmla="*/ 176 w 227"/>
              <a:gd name="T27" fmla="*/ 116 h 220"/>
              <a:gd name="T28" fmla="*/ 201 w 227"/>
              <a:gd name="T29" fmla="*/ 146 h 220"/>
              <a:gd name="T30" fmla="*/ 176 w 227"/>
              <a:gd name="T31" fmla="*/ 171 h 220"/>
              <a:gd name="T32" fmla="*/ 146 w 227"/>
              <a:gd name="T33" fmla="*/ 116 h 220"/>
              <a:gd name="T34" fmla="*/ 171 w 227"/>
              <a:gd name="T35" fmla="*/ 141 h 220"/>
              <a:gd name="T36" fmla="*/ 146 w 227"/>
              <a:gd name="T37" fmla="*/ 116 h 220"/>
              <a:gd name="T38" fmla="*/ 171 w 227"/>
              <a:gd name="T39" fmla="*/ 146 h 220"/>
              <a:gd name="T40" fmla="*/ 146 w 227"/>
              <a:gd name="T41" fmla="*/ 171 h 220"/>
              <a:gd name="T42" fmla="*/ 116 w 227"/>
              <a:gd name="T43" fmla="*/ 116 h 220"/>
              <a:gd name="T44" fmla="*/ 141 w 227"/>
              <a:gd name="T45" fmla="*/ 141 h 220"/>
              <a:gd name="T46" fmla="*/ 116 w 227"/>
              <a:gd name="T47" fmla="*/ 116 h 220"/>
              <a:gd name="T48" fmla="*/ 141 w 227"/>
              <a:gd name="T49" fmla="*/ 146 h 220"/>
              <a:gd name="T50" fmla="*/ 116 w 227"/>
              <a:gd name="T51" fmla="*/ 171 h 220"/>
              <a:gd name="T52" fmla="*/ 116 w 227"/>
              <a:gd name="T53" fmla="*/ 177 h 220"/>
              <a:gd name="T54" fmla="*/ 141 w 227"/>
              <a:gd name="T55" fmla="*/ 202 h 220"/>
              <a:gd name="T56" fmla="*/ 116 w 227"/>
              <a:gd name="T57" fmla="*/ 177 h 220"/>
              <a:gd name="T58" fmla="*/ 110 w 227"/>
              <a:gd name="T59" fmla="*/ 116 h 220"/>
              <a:gd name="T60" fmla="*/ 85 w 227"/>
              <a:gd name="T61" fmla="*/ 141 h 220"/>
              <a:gd name="T62" fmla="*/ 85 w 227"/>
              <a:gd name="T63" fmla="*/ 177 h 220"/>
              <a:gd name="T64" fmla="*/ 110 w 227"/>
              <a:gd name="T65" fmla="*/ 202 h 220"/>
              <a:gd name="T66" fmla="*/ 85 w 227"/>
              <a:gd name="T67" fmla="*/ 177 h 220"/>
              <a:gd name="T68" fmla="*/ 80 w 227"/>
              <a:gd name="T69" fmla="*/ 116 h 220"/>
              <a:gd name="T70" fmla="*/ 55 w 227"/>
              <a:gd name="T71" fmla="*/ 141 h 220"/>
              <a:gd name="T72" fmla="*/ 55 w 227"/>
              <a:gd name="T73" fmla="*/ 146 h 220"/>
              <a:gd name="T74" fmla="*/ 80 w 227"/>
              <a:gd name="T75" fmla="*/ 171 h 220"/>
              <a:gd name="T76" fmla="*/ 55 w 227"/>
              <a:gd name="T77" fmla="*/ 146 h 220"/>
              <a:gd name="T78" fmla="*/ 80 w 227"/>
              <a:gd name="T79" fmla="*/ 177 h 220"/>
              <a:gd name="T80" fmla="*/ 55 w 227"/>
              <a:gd name="T81" fmla="*/ 202 h 220"/>
              <a:gd name="T82" fmla="*/ 25 w 227"/>
              <a:gd name="T83" fmla="*/ 146 h 220"/>
              <a:gd name="T84" fmla="*/ 50 w 227"/>
              <a:gd name="T85" fmla="*/ 171 h 220"/>
              <a:gd name="T86" fmla="*/ 25 w 227"/>
              <a:gd name="T87" fmla="*/ 146 h 220"/>
              <a:gd name="T88" fmla="*/ 50 w 227"/>
              <a:gd name="T89" fmla="*/ 177 h 220"/>
              <a:gd name="T90" fmla="*/ 25 w 227"/>
              <a:gd name="T91" fmla="*/ 202 h 220"/>
              <a:gd name="T92" fmla="*/ 221 w 227"/>
              <a:gd name="T93" fmla="*/ 32 h 220"/>
              <a:gd name="T94" fmla="*/ 196 w 227"/>
              <a:gd name="T95" fmla="*/ 50 h 220"/>
              <a:gd name="T96" fmla="*/ 152 w 227"/>
              <a:gd name="T97" fmla="*/ 50 h 220"/>
              <a:gd name="T98" fmla="*/ 74 w 227"/>
              <a:gd name="T99" fmla="*/ 32 h 220"/>
              <a:gd name="T100" fmla="*/ 53 w 227"/>
              <a:gd name="T101" fmla="*/ 71 h 220"/>
              <a:gd name="T102" fmla="*/ 31 w 227"/>
              <a:gd name="T103" fmla="*/ 32 h 220"/>
              <a:gd name="T104" fmla="*/ 0 w 227"/>
              <a:gd name="T105" fmla="*/ 37 h 220"/>
              <a:gd name="T106" fmla="*/ 227 w 227"/>
              <a:gd name="T107" fmla="*/ 82 h 220"/>
              <a:gd name="T108" fmla="*/ 221 w 227"/>
              <a:gd name="T109" fmla="*/ 32 h 220"/>
              <a:gd name="T110" fmla="*/ 227 w 227"/>
              <a:gd name="T111" fmla="*/ 194 h 220"/>
              <a:gd name="T112" fmla="*/ 196 w 227"/>
              <a:gd name="T113" fmla="*/ 22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7" h="220">
                <a:moveTo>
                  <a:pt x="53" y="59"/>
                </a:moveTo>
                <a:cubicBezTo>
                  <a:pt x="58" y="59"/>
                  <a:pt x="62" y="55"/>
                  <a:pt x="62" y="50"/>
                </a:cubicBezTo>
                <a:cubicBezTo>
                  <a:pt x="62" y="9"/>
                  <a:pt x="62" y="9"/>
                  <a:pt x="62" y="9"/>
                </a:cubicBezTo>
                <a:cubicBezTo>
                  <a:pt x="62" y="4"/>
                  <a:pt x="58" y="0"/>
                  <a:pt x="53" y="0"/>
                </a:cubicBezTo>
                <a:cubicBezTo>
                  <a:pt x="47" y="0"/>
                  <a:pt x="43" y="4"/>
                  <a:pt x="43" y="9"/>
                </a:cubicBezTo>
                <a:cubicBezTo>
                  <a:pt x="43" y="50"/>
                  <a:pt x="43" y="50"/>
                  <a:pt x="43" y="50"/>
                </a:cubicBezTo>
                <a:cubicBezTo>
                  <a:pt x="43" y="55"/>
                  <a:pt x="47" y="59"/>
                  <a:pt x="53" y="59"/>
                </a:cubicBezTo>
                <a:close/>
                <a:moveTo>
                  <a:pt x="174" y="59"/>
                </a:moveTo>
                <a:cubicBezTo>
                  <a:pt x="179" y="59"/>
                  <a:pt x="183" y="55"/>
                  <a:pt x="183" y="50"/>
                </a:cubicBezTo>
                <a:cubicBezTo>
                  <a:pt x="183" y="9"/>
                  <a:pt x="183" y="9"/>
                  <a:pt x="183" y="9"/>
                </a:cubicBezTo>
                <a:cubicBezTo>
                  <a:pt x="183" y="4"/>
                  <a:pt x="179" y="0"/>
                  <a:pt x="174" y="0"/>
                </a:cubicBezTo>
                <a:cubicBezTo>
                  <a:pt x="169" y="0"/>
                  <a:pt x="164" y="4"/>
                  <a:pt x="164" y="9"/>
                </a:cubicBezTo>
                <a:cubicBezTo>
                  <a:pt x="164" y="50"/>
                  <a:pt x="164" y="50"/>
                  <a:pt x="164" y="50"/>
                </a:cubicBezTo>
                <a:cubicBezTo>
                  <a:pt x="164" y="55"/>
                  <a:pt x="169" y="59"/>
                  <a:pt x="174" y="59"/>
                </a:cubicBezTo>
                <a:close/>
                <a:moveTo>
                  <a:pt x="0" y="216"/>
                </a:moveTo>
                <a:cubicBezTo>
                  <a:pt x="0" y="217"/>
                  <a:pt x="2" y="220"/>
                  <a:pt x="5" y="220"/>
                </a:cubicBezTo>
                <a:cubicBezTo>
                  <a:pt x="186" y="220"/>
                  <a:pt x="186" y="220"/>
                  <a:pt x="186" y="220"/>
                </a:cubicBezTo>
                <a:cubicBezTo>
                  <a:pt x="186" y="188"/>
                  <a:pt x="186" y="188"/>
                  <a:pt x="186" y="188"/>
                </a:cubicBezTo>
                <a:cubicBezTo>
                  <a:pt x="186" y="186"/>
                  <a:pt x="188" y="184"/>
                  <a:pt x="190" y="184"/>
                </a:cubicBezTo>
                <a:cubicBezTo>
                  <a:pt x="227" y="184"/>
                  <a:pt x="227" y="184"/>
                  <a:pt x="227" y="184"/>
                </a:cubicBezTo>
                <a:cubicBezTo>
                  <a:pt x="227" y="95"/>
                  <a:pt x="227" y="95"/>
                  <a:pt x="227" y="95"/>
                </a:cubicBezTo>
                <a:cubicBezTo>
                  <a:pt x="0" y="95"/>
                  <a:pt x="0" y="95"/>
                  <a:pt x="0" y="95"/>
                </a:cubicBezTo>
                <a:lnTo>
                  <a:pt x="0" y="216"/>
                </a:lnTo>
                <a:close/>
                <a:moveTo>
                  <a:pt x="176" y="116"/>
                </a:moveTo>
                <a:cubicBezTo>
                  <a:pt x="201" y="116"/>
                  <a:pt x="201" y="116"/>
                  <a:pt x="201" y="116"/>
                </a:cubicBezTo>
                <a:cubicBezTo>
                  <a:pt x="201" y="141"/>
                  <a:pt x="201" y="141"/>
                  <a:pt x="201" y="141"/>
                </a:cubicBezTo>
                <a:cubicBezTo>
                  <a:pt x="176" y="141"/>
                  <a:pt x="176" y="141"/>
                  <a:pt x="176" y="141"/>
                </a:cubicBezTo>
                <a:lnTo>
                  <a:pt x="176" y="116"/>
                </a:lnTo>
                <a:close/>
                <a:moveTo>
                  <a:pt x="176" y="146"/>
                </a:moveTo>
                <a:cubicBezTo>
                  <a:pt x="201" y="146"/>
                  <a:pt x="201" y="146"/>
                  <a:pt x="201" y="146"/>
                </a:cubicBezTo>
                <a:cubicBezTo>
                  <a:pt x="201" y="171"/>
                  <a:pt x="201" y="171"/>
                  <a:pt x="201" y="171"/>
                </a:cubicBezTo>
                <a:cubicBezTo>
                  <a:pt x="176" y="171"/>
                  <a:pt x="176" y="171"/>
                  <a:pt x="176" y="171"/>
                </a:cubicBezTo>
                <a:lnTo>
                  <a:pt x="176" y="146"/>
                </a:lnTo>
                <a:close/>
                <a:moveTo>
                  <a:pt x="146" y="116"/>
                </a:moveTo>
                <a:cubicBezTo>
                  <a:pt x="171" y="116"/>
                  <a:pt x="171" y="116"/>
                  <a:pt x="171" y="116"/>
                </a:cubicBezTo>
                <a:cubicBezTo>
                  <a:pt x="171" y="141"/>
                  <a:pt x="171" y="141"/>
                  <a:pt x="171" y="141"/>
                </a:cubicBezTo>
                <a:cubicBezTo>
                  <a:pt x="146" y="141"/>
                  <a:pt x="146" y="141"/>
                  <a:pt x="146" y="141"/>
                </a:cubicBezTo>
                <a:lnTo>
                  <a:pt x="146" y="116"/>
                </a:lnTo>
                <a:close/>
                <a:moveTo>
                  <a:pt x="146" y="146"/>
                </a:moveTo>
                <a:cubicBezTo>
                  <a:pt x="171" y="146"/>
                  <a:pt x="171" y="146"/>
                  <a:pt x="171" y="146"/>
                </a:cubicBezTo>
                <a:cubicBezTo>
                  <a:pt x="171" y="171"/>
                  <a:pt x="171" y="171"/>
                  <a:pt x="171" y="171"/>
                </a:cubicBezTo>
                <a:cubicBezTo>
                  <a:pt x="146" y="171"/>
                  <a:pt x="146" y="171"/>
                  <a:pt x="146" y="171"/>
                </a:cubicBezTo>
                <a:lnTo>
                  <a:pt x="146" y="146"/>
                </a:lnTo>
                <a:close/>
                <a:moveTo>
                  <a:pt x="116" y="116"/>
                </a:moveTo>
                <a:cubicBezTo>
                  <a:pt x="141" y="116"/>
                  <a:pt x="141" y="116"/>
                  <a:pt x="141" y="116"/>
                </a:cubicBezTo>
                <a:cubicBezTo>
                  <a:pt x="141" y="141"/>
                  <a:pt x="141" y="141"/>
                  <a:pt x="141" y="141"/>
                </a:cubicBezTo>
                <a:cubicBezTo>
                  <a:pt x="116" y="141"/>
                  <a:pt x="116" y="141"/>
                  <a:pt x="116" y="141"/>
                </a:cubicBezTo>
                <a:lnTo>
                  <a:pt x="116" y="116"/>
                </a:lnTo>
                <a:close/>
                <a:moveTo>
                  <a:pt x="116" y="146"/>
                </a:moveTo>
                <a:cubicBezTo>
                  <a:pt x="141" y="146"/>
                  <a:pt x="141" y="146"/>
                  <a:pt x="141" y="146"/>
                </a:cubicBezTo>
                <a:cubicBezTo>
                  <a:pt x="141" y="171"/>
                  <a:pt x="141" y="171"/>
                  <a:pt x="141" y="171"/>
                </a:cubicBezTo>
                <a:cubicBezTo>
                  <a:pt x="116" y="171"/>
                  <a:pt x="116" y="171"/>
                  <a:pt x="116" y="171"/>
                </a:cubicBezTo>
                <a:lnTo>
                  <a:pt x="116" y="146"/>
                </a:lnTo>
                <a:close/>
                <a:moveTo>
                  <a:pt x="116" y="177"/>
                </a:moveTo>
                <a:cubicBezTo>
                  <a:pt x="141" y="177"/>
                  <a:pt x="141" y="177"/>
                  <a:pt x="141" y="177"/>
                </a:cubicBezTo>
                <a:cubicBezTo>
                  <a:pt x="141" y="202"/>
                  <a:pt x="141" y="202"/>
                  <a:pt x="141" y="202"/>
                </a:cubicBezTo>
                <a:cubicBezTo>
                  <a:pt x="116" y="202"/>
                  <a:pt x="116" y="202"/>
                  <a:pt x="116" y="202"/>
                </a:cubicBezTo>
                <a:lnTo>
                  <a:pt x="116" y="177"/>
                </a:lnTo>
                <a:close/>
                <a:moveTo>
                  <a:pt x="85" y="116"/>
                </a:moveTo>
                <a:cubicBezTo>
                  <a:pt x="110" y="116"/>
                  <a:pt x="110" y="116"/>
                  <a:pt x="110" y="116"/>
                </a:cubicBezTo>
                <a:cubicBezTo>
                  <a:pt x="110" y="141"/>
                  <a:pt x="110" y="141"/>
                  <a:pt x="110" y="141"/>
                </a:cubicBezTo>
                <a:cubicBezTo>
                  <a:pt x="85" y="141"/>
                  <a:pt x="85" y="141"/>
                  <a:pt x="85" y="141"/>
                </a:cubicBezTo>
                <a:lnTo>
                  <a:pt x="85" y="116"/>
                </a:lnTo>
                <a:close/>
                <a:moveTo>
                  <a:pt x="85" y="177"/>
                </a:moveTo>
                <a:cubicBezTo>
                  <a:pt x="110" y="177"/>
                  <a:pt x="110" y="177"/>
                  <a:pt x="110" y="177"/>
                </a:cubicBezTo>
                <a:cubicBezTo>
                  <a:pt x="110" y="202"/>
                  <a:pt x="110" y="202"/>
                  <a:pt x="110" y="202"/>
                </a:cubicBezTo>
                <a:cubicBezTo>
                  <a:pt x="85" y="202"/>
                  <a:pt x="85" y="202"/>
                  <a:pt x="85" y="202"/>
                </a:cubicBezTo>
                <a:lnTo>
                  <a:pt x="85" y="177"/>
                </a:lnTo>
                <a:close/>
                <a:moveTo>
                  <a:pt x="55" y="116"/>
                </a:moveTo>
                <a:cubicBezTo>
                  <a:pt x="80" y="116"/>
                  <a:pt x="80" y="116"/>
                  <a:pt x="80" y="116"/>
                </a:cubicBezTo>
                <a:cubicBezTo>
                  <a:pt x="80" y="141"/>
                  <a:pt x="80" y="141"/>
                  <a:pt x="80" y="141"/>
                </a:cubicBezTo>
                <a:cubicBezTo>
                  <a:pt x="55" y="141"/>
                  <a:pt x="55" y="141"/>
                  <a:pt x="55" y="141"/>
                </a:cubicBezTo>
                <a:lnTo>
                  <a:pt x="55" y="116"/>
                </a:lnTo>
                <a:close/>
                <a:moveTo>
                  <a:pt x="55" y="146"/>
                </a:moveTo>
                <a:cubicBezTo>
                  <a:pt x="80" y="146"/>
                  <a:pt x="80" y="146"/>
                  <a:pt x="80" y="146"/>
                </a:cubicBezTo>
                <a:cubicBezTo>
                  <a:pt x="80" y="171"/>
                  <a:pt x="80" y="171"/>
                  <a:pt x="80" y="171"/>
                </a:cubicBezTo>
                <a:cubicBezTo>
                  <a:pt x="55" y="171"/>
                  <a:pt x="55" y="171"/>
                  <a:pt x="55" y="171"/>
                </a:cubicBezTo>
                <a:lnTo>
                  <a:pt x="55" y="146"/>
                </a:lnTo>
                <a:close/>
                <a:moveTo>
                  <a:pt x="55" y="177"/>
                </a:moveTo>
                <a:cubicBezTo>
                  <a:pt x="80" y="177"/>
                  <a:pt x="80" y="177"/>
                  <a:pt x="80" y="177"/>
                </a:cubicBezTo>
                <a:cubicBezTo>
                  <a:pt x="80" y="202"/>
                  <a:pt x="80" y="202"/>
                  <a:pt x="80" y="202"/>
                </a:cubicBezTo>
                <a:cubicBezTo>
                  <a:pt x="55" y="202"/>
                  <a:pt x="55" y="202"/>
                  <a:pt x="55" y="202"/>
                </a:cubicBezTo>
                <a:lnTo>
                  <a:pt x="55" y="177"/>
                </a:lnTo>
                <a:close/>
                <a:moveTo>
                  <a:pt x="25" y="146"/>
                </a:moveTo>
                <a:cubicBezTo>
                  <a:pt x="50" y="146"/>
                  <a:pt x="50" y="146"/>
                  <a:pt x="50" y="146"/>
                </a:cubicBezTo>
                <a:cubicBezTo>
                  <a:pt x="50" y="171"/>
                  <a:pt x="50" y="171"/>
                  <a:pt x="50" y="171"/>
                </a:cubicBezTo>
                <a:cubicBezTo>
                  <a:pt x="25" y="171"/>
                  <a:pt x="25" y="171"/>
                  <a:pt x="25" y="171"/>
                </a:cubicBezTo>
                <a:lnTo>
                  <a:pt x="25" y="146"/>
                </a:lnTo>
                <a:close/>
                <a:moveTo>
                  <a:pt x="25" y="177"/>
                </a:moveTo>
                <a:cubicBezTo>
                  <a:pt x="50" y="177"/>
                  <a:pt x="50" y="177"/>
                  <a:pt x="50" y="177"/>
                </a:cubicBezTo>
                <a:cubicBezTo>
                  <a:pt x="50" y="202"/>
                  <a:pt x="50" y="202"/>
                  <a:pt x="50" y="202"/>
                </a:cubicBezTo>
                <a:cubicBezTo>
                  <a:pt x="25" y="202"/>
                  <a:pt x="25" y="202"/>
                  <a:pt x="25" y="202"/>
                </a:cubicBezTo>
                <a:lnTo>
                  <a:pt x="25" y="177"/>
                </a:lnTo>
                <a:close/>
                <a:moveTo>
                  <a:pt x="221" y="32"/>
                </a:moveTo>
                <a:cubicBezTo>
                  <a:pt x="196" y="32"/>
                  <a:pt x="196" y="32"/>
                  <a:pt x="196" y="32"/>
                </a:cubicBezTo>
                <a:cubicBezTo>
                  <a:pt x="196" y="50"/>
                  <a:pt x="196" y="50"/>
                  <a:pt x="196" y="50"/>
                </a:cubicBezTo>
                <a:cubicBezTo>
                  <a:pt x="196" y="62"/>
                  <a:pt x="186" y="71"/>
                  <a:pt x="174" y="71"/>
                </a:cubicBezTo>
                <a:cubicBezTo>
                  <a:pt x="162" y="71"/>
                  <a:pt x="152" y="62"/>
                  <a:pt x="152" y="50"/>
                </a:cubicBezTo>
                <a:cubicBezTo>
                  <a:pt x="152" y="32"/>
                  <a:pt x="152" y="32"/>
                  <a:pt x="152" y="32"/>
                </a:cubicBezTo>
                <a:cubicBezTo>
                  <a:pt x="74" y="32"/>
                  <a:pt x="74" y="32"/>
                  <a:pt x="74" y="32"/>
                </a:cubicBezTo>
                <a:cubicBezTo>
                  <a:pt x="74" y="50"/>
                  <a:pt x="74" y="50"/>
                  <a:pt x="74" y="50"/>
                </a:cubicBezTo>
                <a:cubicBezTo>
                  <a:pt x="74" y="62"/>
                  <a:pt x="65" y="71"/>
                  <a:pt x="53" y="71"/>
                </a:cubicBezTo>
                <a:cubicBezTo>
                  <a:pt x="41" y="71"/>
                  <a:pt x="31" y="62"/>
                  <a:pt x="31" y="50"/>
                </a:cubicBezTo>
                <a:cubicBezTo>
                  <a:pt x="31" y="32"/>
                  <a:pt x="31" y="32"/>
                  <a:pt x="31" y="32"/>
                </a:cubicBezTo>
                <a:cubicBezTo>
                  <a:pt x="5" y="32"/>
                  <a:pt x="5" y="32"/>
                  <a:pt x="5" y="32"/>
                </a:cubicBezTo>
                <a:cubicBezTo>
                  <a:pt x="2" y="32"/>
                  <a:pt x="0" y="34"/>
                  <a:pt x="0" y="37"/>
                </a:cubicBezTo>
                <a:cubicBezTo>
                  <a:pt x="0" y="82"/>
                  <a:pt x="0" y="82"/>
                  <a:pt x="0" y="82"/>
                </a:cubicBezTo>
                <a:cubicBezTo>
                  <a:pt x="227" y="82"/>
                  <a:pt x="227" y="82"/>
                  <a:pt x="227" y="82"/>
                </a:cubicBezTo>
                <a:cubicBezTo>
                  <a:pt x="227" y="37"/>
                  <a:pt x="227" y="37"/>
                  <a:pt x="227" y="37"/>
                </a:cubicBezTo>
                <a:cubicBezTo>
                  <a:pt x="227" y="34"/>
                  <a:pt x="224" y="32"/>
                  <a:pt x="221" y="32"/>
                </a:cubicBezTo>
                <a:close/>
                <a:moveTo>
                  <a:pt x="196" y="220"/>
                </a:moveTo>
                <a:cubicBezTo>
                  <a:pt x="227" y="194"/>
                  <a:pt x="227" y="194"/>
                  <a:pt x="227" y="194"/>
                </a:cubicBezTo>
                <a:cubicBezTo>
                  <a:pt x="196" y="194"/>
                  <a:pt x="196" y="194"/>
                  <a:pt x="196" y="194"/>
                </a:cubicBezTo>
                <a:lnTo>
                  <a:pt x="196" y="220"/>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22" name="Rectangle 21">
            <a:extLst>
              <a:ext uri="{FF2B5EF4-FFF2-40B4-BE49-F238E27FC236}">
                <a16:creationId xmlns:a16="http://schemas.microsoft.com/office/drawing/2014/main" id="{2338B377-9343-456A-AFCF-F770187B0273}"/>
              </a:ext>
            </a:extLst>
          </p:cNvPr>
          <p:cNvSpPr/>
          <p:nvPr/>
        </p:nvSpPr>
        <p:spPr>
          <a:xfrm>
            <a:off x="7349774" y="6486780"/>
            <a:ext cx="3103735" cy="307777"/>
          </a:xfrm>
          <a:prstGeom prst="rect">
            <a:avLst/>
          </a:prstGeom>
        </p:spPr>
        <p:txBody>
          <a:bodyPr wrap="none">
            <a:spAutoFit/>
          </a:bodyPr>
          <a:lstStyle/>
          <a:p>
            <a:r>
              <a:rPr kumimoji="0" lang="fr-FR" altLang="fr-FR" sz="1400" b="0" i="1"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PNS : Pression </a:t>
            </a:r>
            <a:r>
              <a:rPr lang="fr-FR" altLang="fr-FR" sz="1400" i="1" dirty="0">
                <a:solidFill>
                  <a:schemeClr val="tx1"/>
                </a:solidFill>
                <a:latin typeface="Arial" panose="020B0604020202020204" pitchFamily="34" charset="0"/>
                <a:ea typeface="Calibri" panose="020F0502020204030204" pitchFamily="34" charset="0"/>
                <a:cs typeface="Arial" panose="020B0604020202020204" pitchFamily="34" charset="0"/>
              </a:rPr>
              <a:t>N</a:t>
            </a:r>
            <a:r>
              <a:rPr kumimoji="0" lang="fr-FR" altLang="fr-FR" sz="1400" b="0" i="1"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ominale de Service</a:t>
            </a:r>
            <a:endParaRPr lang="en-GB" sz="1400" i="1" dirty="0"/>
          </a:p>
        </p:txBody>
      </p:sp>
      <p:sp>
        <p:nvSpPr>
          <p:cNvPr id="14" name="Espace réservé du texte 16">
            <a:extLst>
              <a:ext uri="{FF2B5EF4-FFF2-40B4-BE49-F238E27FC236}">
                <a16:creationId xmlns:a16="http://schemas.microsoft.com/office/drawing/2014/main" id="{46BF9DF8-0C32-426A-9F8E-9B43D9F89166}"/>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pic>
        <p:nvPicPr>
          <p:cNvPr id="21" name="Image 131">
            <a:extLst>
              <a:ext uri="{FF2B5EF4-FFF2-40B4-BE49-F238E27FC236}">
                <a16:creationId xmlns:a16="http://schemas.microsoft.com/office/drawing/2014/main" id="{AFCDCD2A-D788-4025-8A5F-76B9CF97270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83191" y="5835248"/>
            <a:ext cx="576000" cy="576019"/>
          </a:xfrm>
          <a:prstGeom prst="rect">
            <a:avLst/>
          </a:prstGeom>
        </p:spPr>
      </p:pic>
      <p:sp>
        <p:nvSpPr>
          <p:cNvPr id="23" name="Rectangle 22">
            <a:extLst>
              <a:ext uri="{FF2B5EF4-FFF2-40B4-BE49-F238E27FC236}">
                <a16:creationId xmlns:a16="http://schemas.microsoft.com/office/drawing/2014/main" id="{AF60AF0B-0CE5-4272-84E5-EDDF62F2B58C}"/>
              </a:ext>
            </a:extLst>
          </p:cNvPr>
          <p:cNvSpPr/>
          <p:nvPr/>
        </p:nvSpPr>
        <p:spPr>
          <a:xfrm>
            <a:off x="885542" y="3916581"/>
            <a:ext cx="4178214" cy="1723549"/>
          </a:xfrm>
          <a:prstGeom prst="rect">
            <a:avLst/>
          </a:prstGeom>
        </p:spPr>
        <p:txBody>
          <a:bodyPr wrap="square">
            <a:spAutoFit/>
          </a:bodyPr>
          <a:lstStyle/>
          <a:p>
            <a:pPr algn="l">
              <a:spcBef>
                <a:spcPts val="600"/>
              </a:spcBef>
              <a:spcAft>
                <a:spcPts val="600"/>
              </a:spcAft>
            </a:pPr>
            <a:r>
              <a:rPr lang="fr-FR" sz="1600" b="1" dirty="0">
                <a:solidFill>
                  <a:schemeClr val="accent6">
                    <a:lumMod val="75000"/>
                  </a:schemeClr>
                </a:solidFill>
                <a:sym typeface="Wingdings" panose="05000000000000000000" pitchFamily="2" charset="2"/>
              </a:rPr>
              <a:t> </a:t>
            </a:r>
            <a:r>
              <a:rPr lang="fr-FR" sz="1600" b="1" dirty="0">
                <a:solidFill>
                  <a:schemeClr val="accent6">
                    <a:lumMod val="75000"/>
                  </a:schemeClr>
                </a:solidFill>
              </a:rPr>
              <a:t>Clarification</a:t>
            </a:r>
          </a:p>
          <a:p>
            <a:pPr marL="285750" indent="-285750" algn="l">
              <a:spcBef>
                <a:spcPts val="600"/>
              </a:spcBef>
              <a:spcAft>
                <a:spcPts val="600"/>
              </a:spcAft>
              <a:buFont typeface="Arial" panose="020B0604020202020204" pitchFamily="34" charset="0"/>
              <a:buChar char="•"/>
            </a:pPr>
            <a:r>
              <a:rPr lang="fr-FR" sz="1400" dirty="0">
                <a:solidFill>
                  <a:schemeClr val="accent6">
                    <a:lumMod val="75000"/>
                  </a:schemeClr>
                </a:solidFill>
              </a:rPr>
              <a:t>Mise en pratique dans tous les terminaux à travers les plans d’inspection et de maintenance</a:t>
            </a:r>
          </a:p>
          <a:p>
            <a:pPr marL="285750" indent="-285750" algn="l">
              <a:spcBef>
                <a:spcPts val="600"/>
              </a:spcBef>
              <a:spcAft>
                <a:spcPts val="600"/>
              </a:spcAft>
              <a:buFont typeface="Arial" panose="020B0604020202020204" pitchFamily="34" charset="0"/>
              <a:buChar char="•"/>
            </a:pPr>
            <a:r>
              <a:rPr lang="fr-FR" sz="1400" b="0" dirty="0">
                <a:solidFill>
                  <a:srgbClr val="FF0000"/>
                </a:solidFill>
              </a:rPr>
              <a:t>Nouvelle exigence pour la fréquence des tests sous pression</a:t>
            </a:r>
            <a:endParaRPr lang="fr-FR" sz="1400" dirty="0">
              <a:solidFill>
                <a:srgbClr val="FF0000"/>
              </a:solidFill>
            </a:endParaRPr>
          </a:p>
        </p:txBody>
      </p:sp>
      <p:sp>
        <p:nvSpPr>
          <p:cNvPr id="4" name="Freeform: Shape 3">
            <a:extLst>
              <a:ext uri="{FF2B5EF4-FFF2-40B4-BE49-F238E27FC236}">
                <a16:creationId xmlns:a16="http://schemas.microsoft.com/office/drawing/2014/main" id="{CE0C0AC1-CA07-4319-95DE-2A0F07AC08EF}"/>
              </a:ext>
            </a:extLst>
          </p:cNvPr>
          <p:cNvSpPr/>
          <p:nvPr/>
        </p:nvSpPr>
        <p:spPr>
          <a:xfrm>
            <a:off x="760226" y="2626468"/>
            <a:ext cx="1058846" cy="2621225"/>
          </a:xfrm>
          <a:custGeom>
            <a:avLst/>
            <a:gdLst>
              <a:gd name="connsiteX0" fmla="*/ 1456586 w 1456586"/>
              <a:gd name="connsiteY0" fmla="*/ 0 h 2791838"/>
              <a:gd name="connsiteX1" fmla="*/ 143352 w 1456586"/>
              <a:gd name="connsiteY1" fmla="*/ 1196502 h 2791838"/>
              <a:gd name="connsiteX2" fmla="*/ 94714 w 1456586"/>
              <a:gd name="connsiteY2" fmla="*/ 2791838 h 2791838"/>
            </a:gdLst>
            <a:ahLst/>
            <a:cxnLst>
              <a:cxn ang="0">
                <a:pos x="connsiteX0" y="connsiteY0"/>
              </a:cxn>
              <a:cxn ang="0">
                <a:pos x="connsiteX1" y="connsiteY1"/>
              </a:cxn>
              <a:cxn ang="0">
                <a:pos x="connsiteX2" y="connsiteY2"/>
              </a:cxn>
            </a:cxnLst>
            <a:rect l="l" t="t" r="r" b="b"/>
            <a:pathLst>
              <a:path w="1456586" h="2791838">
                <a:moveTo>
                  <a:pt x="1456586" y="0"/>
                </a:moveTo>
                <a:cubicBezTo>
                  <a:pt x="913458" y="365598"/>
                  <a:pt x="370331" y="731196"/>
                  <a:pt x="143352" y="1196502"/>
                </a:cubicBezTo>
                <a:cubicBezTo>
                  <a:pt x="-83627" y="1661808"/>
                  <a:pt x="5543" y="2226823"/>
                  <a:pt x="94714" y="2791838"/>
                </a:cubicBezTo>
              </a:path>
            </a:pathLst>
          </a:custGeom>
          <a:noFill/>
          <a:ln>
            <a:solidFill>
              <a:srgbClr val="FF0000"/>
            </a:solidFill>
            <a:prstDash val="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8791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97058566"/>
              </p:ext>
            </p:extLst>
          </p:nvPr>
        </p:nvGraphicFramePr>
        <p:xfrm>
          <a:off x="1385531" y="764703"/>
          <a:ext cx="10297144" cy="1152129"/>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3182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3.4.3 : Contrôle des vannes d’isolement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820306">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Un contrôle d’étanchéité et du temps de fermeture des vannes d’isolement des lignes de transfert, situées généralement en pied de bras (ou à la base du flexible) côté terminal, est effectué selon une fréquence adaptée ne pouvant dépasser 1 an.</a:t>
                      </a:r>
                    </a:p>
                    <a:p>
                      <a:r>
                        <a:rPr lang="fr-FR" sz="1400" u="none" noProof="0" dirty="0">
                          <a:solidFill>
                            <a:schemeClr val="dk1"/>
                          </a:solidFill>
                          <a:effectLst/>
                          <a:latin typeface="Arial" panose="020B0604020202020204" pitchFamily="34" charset="0"/>
                          <a:ea typeface="+mn-ea"/>
                          <a:cs typeface="Arial" panose="020B0604020202020204" pitchFamily="34" charset="0"/>
                        </a:rPr>
                        <a:t>Le suivi de ce contrôle est documenté.</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4" name="Rectangle 13">
            <a:extLst>
              <a:ext uri="{FF2B5EF4-FFF2-40B4-BE49-F238E27FC236}">
                <a16:creationId xmlns:a16="http://schemas.microsoft.com/office/drawing/2014/main" id="{121A37AC-2B5C-49D9-BE89-247A1EFC6CCB}"/>
              </a:ext>
            </a:extLst>
          </p:cNvPr>
          <p:cNvSpPr/>
          <p:nvPr/>
        </p:nvSpPr>
        <p:spPr>
          <a:xfrm>
            <a:off x="7824192" y="2862242"/>
            <a:ext cx="3809622" cy="566758"/>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emps de fermeture adapté afin d’éviter tout risque de coup de bélier.</a:t>
            </a:r>
          </a:p>
        </p:txBody>
      </p:sp>
      <p:pic>
        <p:nvPicPr>
          <p:cNvPr id="21" name="Image 52">
            <a:extLst>
              <a:ext uri="{FF2B5EF4-FFF2-40B4-BE49-F238E27FC236}">
                <a16:creationId xmlns:a16="http://schemas.microsoft.com/office/drawing/2014/main" id="{B525CB3D-3E52-4539-8DB0-8EB6CD1EF0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5803" y="2827749"/>
            <a:ext cx="720000" cy="720023"/>
          </a:xfrm>
          <a:prstGeom prst="rect">
            <a:avLst/>
          </a:prstGeom>
        </p:spPr>
      </p:pic>
      <p:sp>
        <p:nvSpPr>
          <p:cNvPr id="7" name="Espace réservé du texte 16">
            <a:extLst>
              <a:ext uri="{FF2B5EF4-FFF2-40B4-BE49-F238E27FC236}">
                <a16:creationId xmlns:a16="http://schemas.microsoft.com/office/drawing/2014/main" id="{2170A116-7406-4220-9C93-C29E8668A55D}"/>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sp>
        <p:nvSpPr>
          <p:cNvPr id="8" name="Rectangle 7">
            <a:extLst>
              <a:ext uri="{FF2B5EF4-FFF2-40B4-BE49-F238E27FC236}">
                <a16:creationId xmlns:a16="http://schemas.microsoft.com/office/drawing/2014/main" id="{0C8005F5-0C3E-4C0C-B12C-4778236653BD}"/>
              </a:ext>
            </a:extLst>
          </p:cNvPr>
          <p:cNvSpPr/>
          <p:nvPr/>
        </p:nvSpPr>
        <p:spPr>
          <a:xfrm>
            <a:off x="1380339" y="2862242"/>
            <a:ext cx="4914875" cy="1661993"/>
          </a:xfrm>
          <a:prstGeom prst="rect">
            <a:avLst/>
          </a:prstGeom>
        </p:spPr>
        <p:txBody>
          <a:bodyPr wrap="square">
            <a:spAutoFit/>
          </a:bodyPr>
          <a:lstStyle/>
          <a:p>
            <a:pPr algn="l">
              <a:spcBef>
                <a:spcPts val="600"/>
              </a:spcBef>
              <a:spcAft>
                <a:spcPts val="600"/>
              </a:spcAft>
            </a:pPr>
            <a:r>
              <a:rPr lang="fr-FR" sz="1600" b="1" dirty="0">
                <a:solidFill>
                  <a:schemeClr val="accent6">
                    <a:lumMod val="75000"/>
                  </a:schemeClr>
                </a:solidFill>
                <a:sym typeface="Wingdings" panose="05000000000000000000" pitchFamily="2" charset="2"/>
              </a:rPr>
              <a:t> </a:t>
            </a:r>
            <a:r>
              <a:rPr lang="fr-FR" sz="1600" b="1" dirty="0">
                <a:solidFill>
                  <a:schemeClr val="accent6">
                    <a:lumMod val="75000"/>
                  </a:schemeClr>
                </a:solidFill>
              </a:rPr>
              <a:t>Clarification</a:t>
            </a:r>
          </a:p>
          <a:p>
            <a:pPr algn="l">
              <a:spcBef>
                <a:spcPts val="600"/>
              </a:spcBef>
              <a:spcAft>
                <a:spcPts val="600"/>
              </a:spcAft>
            </a:pPr>
            <a:r>
              <a:rPr lang="fr-FR" sz="1400" dirty="0">
                <a:solidFill>
                  <a:schemeClr val="accent6">
                    <a:lumMod val="75000"/>
                  </a:schemeClr>
                </a:solidFill>
              </a:rPr>
              <a:t>Mis en pratique dans tous les terminaux à travers les plans d’inspection et de maintenance</a:t>
            </a:r>
          </a:p>
          <a:p>
            <a:pPr algn="l">
              <a:spcBef>
                <a:spcPts val="600"/>
              </a:spcBef>
              <a:spcAft>
                <a:spcPts val="600"/>
              </a:spcAft>
            </a:pPr>
            <a:endParaRPr lang="fr-FR" sz="1400" b="0" dirty="0">
              <a:solidFill>
                <a:srgbClr val="FF0000"/>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934340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05530210"/>
              </p:ext>
            </p:extLst>
          </p:nvPr>
        </p:nvGraphicFramePr>
        <p:xfrm>
          <a:off x="1343472" y="782577"/>
          <a:ext cx="10297144" cy="131119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763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3.5.1 : port du gilet de sauvetage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33560">
                <a:tc>
                  <a:txBody>
                    <a:bodyPr/>
                    <a:lstStyle/>
                    <a:p>
                      <a:r>
                        <a:rPr lang="fr-FR" sz="1400" noProof="0" dirty="0">
                          <a:solidFill>
                            <a:schemeClr val="dk1"/>
                          </a:solidFill>
                          <a:effectLst/>
                          <a:latin typeface="Arial" panose="020B0604020202020204" pitchFamily="34" charset="0"/>
                          <a:ea typeface="+mn-ea"/>
                          <a:cs typeface="Arial" panose="020B0604020202020204" pitchFamily="34" charset="0"/>
                        </a:rPr>
                        <a:t>Dans les zones en surplomb ou en bordure des plans d’eau:</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 port du gilet de sauvetage est obligatoire;;</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L’accès et restreint au personnel autorisé ;</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Une signalisation adaptée est visible à proximité.</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10F7ADEE-B92A-4273-8102-A04F74252BBE}"/>
              </a:ext>
            </a:extLst>
          </p:cNvPr>
          <p:cNvSpPr/>
          <p:nvPr/>
        </p:nvSpPr>
        <p:spPr>
          <a:xfrm>
            <a:off x="7176121" y="3001186"/>
            <a:ext cx="4736398" cy="1959447"/>
          </a:xfrm>
          <a:prstGeom prst="rect">
            <a:avLst/>
          </a:prstGeom>
        </p:spPr>
        <p:txBody>
          <a:bodyPr wrap="square">
            <a:spAutoFit/>
          </a:bodyPr>
          <a:lstStyle/>
          <a:p>
            <a:pPr marR="54610" algn="just">
              <a:lnSpc>
                <a:spcPct val="115000"/>
              </a:lnSpc>
              <a:spcBef>
                <a:spcPts val="600"/>
              </a:spcBef>
              <a:spcAft>
                <a:spcPts val="600"/>
              </a:spcAft>
            </a:pPr>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gilets de sauvetage sont conformes à la norme EN ISO 12402-3 ou SOLAS et maintenus suivant les recommandations du fabricant.</a:t>
            </a:r>
          </a:p>
          <a:p>
            <a:pPr marR="54610" algn="just">
              <a:lnSpc>
                <a:spcPct val="115000"/>
              </a:lnSpc>
              <a:spcBef>
                <a:spcPts val="600"/>
              </a:spcBef>
              <a:spcAft>
                <a:spcPts val="600"/>
              </a:spcAft>
            </a:pPr>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En complément, ces zones sont éclairées en cas d’opération de nuit, et équipées de bouées de sauvetage avec feu à retournement et ligne de vie conforme à la norme SOLAS.</a:t>
            </a:r>
            <a:endParaRPr lang="fr-FR" sz="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8" name="Image 54">
            <a:extLst>
              <a:ext uri="{FF2B5EF4-FFF2-40B4-BE49-F238E27FC236}">
                <a16:creationId xmlns:a16="http://schemas.microsoft.com/office/drawing/2014/main" id="{699FF70D-F93A-43A0-807E-821028E0EC5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86696" y="3112969"/>
            <a:ext cx="636742" cy="632460"/>
          </a:xfrm>
          <a:prstGeom prst="rect">
            <a:avLst/>
          </a:prstGeom>
          <a:solidFill>
            <a:schemeClr val="tx1"/>
          </a:solidFill>
        </p:spPr>
      </p:pic>
      <p:pic>
        <p:nvPicPr>
          <p:cNvPr id="9" name="Image 4">
            <a:extLst>
              <a:ext uri="{FF2B5EF4-FFF2-40B4-BE49-F238E27FC236}">
                <a16:creationId xmlns:a16="http://schemas.microsoft.com/office/drawing/2014/main" id="{128B25A8-0FE3-477D-BDF6-4E4021D3CF5B}"/>
              </a:ext>
            </a:extLst>
          </p:cNvPr>
          <p:cNvPicPr>
            <a:picLocks noChangeAspect="1"/>
          </p:cNvPicPr>
          <p:nvPr/>
        </p:nvPicPr>
        <p:blipFill>
          <a:blip r:embed="rId4"/>
          <a:stretch>
            <a:fillRect/>
          </a:stretch>
        </p:blipFill>
        <p:spPr>
          <a:xfrm>
            <a:off x="6375715" y="4024193"/>
            <a:ext cx="691559" cy="684000"/>
          </a:xfrm>
          <a:prstGeom prst="rect">
            <a:avLst/>
          </a:prstGeom>
        </p:spPr>
      </p:pic>
      <p:sp>
        <p:nvSpPr>
          <p:cNvPr id="13" name="Espace réservé du texte 16">
            <a:extLst>
              <a:ext uri="{FF2B5EF4-FFF2-40B4-BE49-F238E27FC236}">
                <a16:creationId xmlns:a16="http://schemas.microsoft.com/office/drawing/2014/main" id="{CC8AEEB9-8E67-4AB1-89E3-2B47D821A10D}"/>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NOYADE</a:t>
            </a:r>
          </a:p>
        </p:txBody>
      </p:sp>
      <p:sp>
        <p:nvSpPr>
          <p:cNvPr id="14" name="Rectangle 13">
            <a:extLst>
              <a:ext uri="{FF2B5EF4-FFF2-40B4-BE49-F238E27FC236}">
                <a16:creationId xmlns:a16="http://schemas.microsoft.com/office/drawing/2014/main" id="{8C85CF79-BB7E-40CA-B03F-FBBC8EF608C9}"/>
              </a:ext>
            </a:extLst>
          </p:cNvPr>
          <p:cNvSpPr/>
          <p:nvPr/>
        </p:nvSpPr>
        <p:spPr>
          <a:xfrm>
            <a:off x="1127492" y="3107363"/>
            <a:ext cx="1598515" cy="707886"/>
          </a:xfrm>
          <a:prstGeom prst="rect">
            <a:avLst/>
          </a:prstGeom>
        </p:spPr>
        <p:txBody>
          <a:bodyPr wrap="none">
            <a:spAutoFit/>
          </a:bodyPr>
          <a:lstStyle/>
          <a:p>
            <a:pPr algn="l">
              <a:spcBef>
                <a:spcPts val="600"/>
              </a:spcBef>
              <a:spcAft>
                <a:spcPts val="600"/>
              </a:spcAft>
            </a:pPr>
            <a:r>
              <a:rPr lang="fr-FR" sz="1400" b="1" dirty="0">
                <a:solidFill>
                  <a:schemeClr val="accent6">
                    <a:lumMod val="75000"/>
                  </a:schemeClr>
                </a:solidFill>
                <a:sym typeface="Wingdings" panose="05000000000000000000" pitchFamily="2" charset="2"/>
              </a:rPr>
              <a:t> </a:t>
            </a:r>
            <a:r>
              <a:rPr lang="fr-FR" sz="1600" b="1" dirty="0">
                <a:solidFill>
                  <a:schemeClr val="accent6">
                    <a:lumMod val="75000"/>
                  </a:schemeClr>
                </a:solidFill>
              </a:rPr>
              <a:t>Clarification</a:t>
            </a:r>
          </a:p>
          <a:p>
            <a:pPr marL="0" indent="0" algn="l">
              <a:spcBef>
                <a:spcPts val="600"/>
              </a:spcBef>
              <a:spcAft>
                <a:spcPts val="600"/>
              </a:spcAft>
            </a:pPr>
            <a:endParaRPr lang="fr-FR" sz="1400" b="0" u="sng" dirty="0">
              <a:solidFill>
                <a:srgbClr val="FF0000"/>
              </a:solidFill>
            </a:endParaRPr>
          </a:p>
        </p:txBody>
      </p:sp>
      <p:sp>
        <p:nvSpPr>
          <p:cNvPr id="3" name="Rectangle 2">
            <a:extLst>
              <a:ext uri="{FF2B5EF4-FFF2-40B4-BE49-F238E27FC236}">
                <a16:creationId xmlns:a16="http://schemas.microsoft.com/office/drawing/2014/main" id="{7FA8966B-4BE2-433C-A3BB-0607A1D2D206}"/>
              </a:ext>
            </a:extLst>
          </p:cNvPr>
          <p:cNvSpPr/>
          <p:nvPr/>
        </p:nvSpPr>
        <p:spPr>
          <a:xfrm>
            <a:off x="1057049" y="3716416"/>
            <a:ext cx="3943708" cy="307777"/>
          </a:xfrm>
          <a:prstGeom prst="rect">
            <a:avLst/>
          </a:prstGeom>
        </p:spPr>
        <p:txBody>
          <a:bodyPr wrap="none">
            <a:spAutoFit/>
          </a:bodyPr>
          <a:lstStyle/>
          <a:p>
            <a:pPr algn="l">
              <a:spcBef>
                <a:spcPts val="600"/>
              </a:spcBef>
              <a:spcAft>
                <a:spcPts val="600"/>
              </a:spcAft>
            </a:pPr>
            <a:r>
              <a:rPr lang="fr-FR" sz="1400" dirty="0">
                <a:solidFill>
                  <a:schemeClr val="accent6">
                    <a:lumMod val="75000"/>
                  </a:schemeClr>
                </a:solidFill>
              </a:rPr>
              <a:t>Mis en pratique dans tous les autres terminaux </a:t>
            </a:r>
            <a:endParaRPr lang="fr-FR" sz="1400" b="0" dirty="0">
              <a:solidFill>
                <a:schemeClr val="accent6">
                  <a:lumMod val="75000"/>
                </a:schemeClr>
              </a:solidFill>
            </a:endParaRPr>
          </a:p>
        </p:txBody>
      </p:sp>
    </p:spTree>
    <p:extLst>
      <p:ext uri="{BB962C8B-B14F-4D97-AF65-F5344CB8AC3E}">
        <p14:creationId xmlns:p14="http://schemas.microsoft.com/office/powerpoint/2010/main" val="1565241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033931700"/>
              </p:ext>
            </p:extLst>
          </p:nvPr>
        </p:nvGraphicFramePr>
        <p:xfrm>
          <a:off x="1343472" y="838918"/>
          <a:ext cx="10297144" cy="158197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677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3.6.1 : Approbation de l’unité flottante et échange d’information avant escale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95194">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Avant l’escale, le terminal :</a:t>
                      </a:r>
                    </a:p>
                    <a:p>
                      <a:pPr marL="285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s’assure que le navire ou la barge est :</a:t>
                      </a:r>
                    </a:p>
                    <a:p>
                      <a:pPr marL="539750" lvl="1" indent="-357188">
                        <a:buFont typeface="Courier New" panose="02070309020205020404" pitchFamily="49" charset="0"/>
                        <a:buChar char="o"/>
                      </a:pPr>
                      <a:r>
                        <a:rPr lang="fr-FR" sz="1400" u="none" noProof="0" dirty="0">
                          <a:solidFill>
                            <a:schemeClr val="dk1"/>
                          </a:solidFill>
                          <a:effectLst/>
                          <a:latin typeface="Arial" panose="020B0604020202020204" pitchFamily="34" charset="0"/>
                          <a:ea typeface="+mn-ea"/>
                          <a:cs typeface="Arial" panose="020B0604020202020204" pitchFamily="34" charset="0"/>
                        </a:rPr>
                        <a:t>physiquement compatible avec le poste d’escale ;</a:t>
                      </a:r>
                    </a:p>
                    <a:p>
                      <a:pPr marL="539750" lvl="1" indent="-357188">
                        <a:buFont typeface="Courier New" panose="02070309020205020404" pitchFamily="49" charset="0"/>
                        <a:buChar char="o"/>
                      </a:pPr>
                      <a:r>
                        <a:rPr lang="fr-FR" sz="1400" u="none" noProof="0" dirty="0">
                          <a:solidFill>
                            <a:schemeClr val="dk1"/>
                          </a:solidFill>
                          <a:effectLst/>
                          <a:latin typeface="Arial" panose="020B0604020202020204" pitchFamily="34" charset="0"/>
                          <a:ea typeface="+mn-ea"/>
                          <a:cs typeface="Arial" panose="020B0604020202020204" pitchFamily="34" charset="0"/>
                        </a:rPr>
                        <a:t>approuvée par le Vetting Transport Maritime et Fluvial selon la règle en vigueur ;</a:t>
                      </a:r>
                    </a:p>
                    <a:p>
                      <a:pPr marL="28575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communique au navire ou à la barge, dans un délai suffisant, son livret d’information.</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3" name="Rectangle 1">
            <a:extLst>
              <a:ext uri="{FF2B5EF4-FFF2-40B4-BE49-F238E27FC236}">
                <a16:creationId xmlns:a16="http://schemas.microsoft.com/office/drawing/2014/main" id="{3424761A-2FD1-4D0B-8210-3F8AC6AE59C0}"/>
              </a:ext>
            </a:extLst>
          </p:cNvPr>
          <p:cNvSpPr>
            <a:spLocks noChangeArrowheads="1"/>
          </p:cNvSpPr>
          <p:nvPr/>
        </p:nvSpPr>
        <p:spPr bwMode="auto">
          <a:xfrm>
            <a:off x="5942553" y="2686493"/>
            <a:ext cx="5699245"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critères pour évaluer la compatibilité physique du navire ou de la barges avec le poste d’escale sont détaillés en annexe 2.</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 livret d’information du terminal contient:</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 réglementation locale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contraintes d’accès nautique (si applicable)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contraintes d’accostage et/ou d’amarrage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contraintes physiques et opérationnelles au poste d’escale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consignes générales d’hygiène, de sécurité et de sûreté ainsi que la conduite à tenir en cas d’incident ou de situation d’urgence.</a:t>
            </a: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 livret d’information est rédigé en anglais et/ou dans la langue de travail du terminal si le personnel d’exploitation du navire ou de la barge comprend cette langue.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Espace réservé du texte 16">
            <a:extLst>
              <a:ext uri="{FF2B5EF4-FFF2-40B4-BE49-F238E27FC236}">
                <a16:creationId xmlns:a16="http://schemas.microsoft.com/office/drawing/2014/main" id="{57B7381D-93E6-457D-B92E-471E9E0018DD}"/>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APPROBATION ET ECHANGE D’INFORMATION</a:t>
            </a:r>
          </a:p>
        </p:txBody>
      </p:sp>
      <p:sp>
        <p:nvSpPr>
          <p:cNvPr id="7" name="Rectangle 6">
            <a:extLst>
              <a:ext uri="{FF2B5EF4-FFF2-40B4-BE49-F238E27FC236}">
                <a16:creationId xmlns:a16="http://schemas.microsoft.com/office/drawing/2014/main" id="{2823FE89-2700-4339-96BB-A614AF26D8A0}"/>
              </a:ext>
            </a:extLst>
          </p:cNvPr>
          <p:cNvSpPr/>
          <p:nvPr/>
        </p:nvSpPr>
        <p:spPr>
          <a:xfrm>
            <a:off x="983432" y="3067125"/>
            <a:ext cx="4854214" cy="1138773"/>
          </a:xfrm>
          <a:prstGeom prst="rect">
            <a:avLst/>
          </a:prstGeom>
        </p:spPr>
        <p:txBody>
          <a:bodyPr wrap="squar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rPr>
              <a:t>Clarification</a:t>
            </a:r>
          </a:p>
          <a:p>
            <a:pPr algn="l">
              <a:spcBef>
                <a:spcPts val="600"/>
              </a:spcBef>
              <a:spcAft>
                <a:spcPts val="600"/>
              </a:spcAft>
            </a:pPr>
            <a:r>
              <a:rPr lang="fr-FR" sz="1400" dirty="0">
                <a:solidFill>
                  <a:schemeClr val="accent6">
                    <a:lumMod val="75000"/>
                  </a:schemeClr>
                </a:solidFill>
              </a:rPr>
              <a:t>(Communication livret d’information et contenu)</a:t>
            </a:r>
          </a:p>
          <a:p>
            <a:pPr algn="l">
              <a:spcBef>
                <a:spcPts val="600"/>
              </a:spcBef>
              <a:spcAft>
                <a:spcPts val="600"/>
              </a:spcAft>
            </a:pPr>
            <a:endParaRPr lang="fr-FR" sz="1600" b="1" dirty="0">
              <a:solidFill>
                <a:schemeClr val="accent6">
                  <a:lumMod val="75000"/>
                </a:schemeClr>
              </a:solidFill>
            </a:endParaRPr>
          </a:p>
        </p:txBody>
      </p:sp>
    </p:spTree>
    <p:extLst>
      <p:ext uri="{BB962C8B-B14F-4D97-AF65-F5344CB8AC3E}">
        <p14:creationId xmlns:p14="http://schemas.microsoft.com/office/powerpoint/2010/main" val="911804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F42C8F8-DE5A-4820-BDD2-A7539F571B5D}"/>
              </a:ext>
            </a:extLst>
          </p:cNvPr>
          <p:cNvSpPr/>
          <p:nvPr/>
        </p:nvSpPr>
        <p:spPr>
          <a:xfrm>
            <a:off x="308572" y="980728"/>
            <a:ext cx="11574855" cy="4557081"/>
          </a:xfrm>
          <a:prstGeom prst="rect">
            <a:avLst/>
          </a:prstGeom>
        </p:spPr>
        <p:txBody>
          <a:bodyPr wrap="square">
            <a:spAutoFit/>
          </a:bodyPr>
          <a:lstStyle/>
          <a:p>
            <a:pPr marL="450215" marR="58420" algn="just">
              <a:lnSpc>
                <a:spcPct val="115000"/>
              </a:lnSpc>
              <a:spcAft>
                <a:spcPts val="600"/>
              </a:spcAft>
            </a:pPr>
            <a:r>
              <a:rPr lang="fr-FR" sz="1400"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critères pour évaluer la compatibilité physique d’une unité flottante avec un poste d’escale sont les suivants :</a:t>
            </a:r>
          </a:p>
          <a:p>
            <a:pPr marL="342900" marR="57785"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hauteur d’eau disponible permet de maintenir le navire ou la barge à flot à toute heure de la marée et hauteur d’eau prévue pendant l’escale en prenant en compte d’un clair sous quille minimum;</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équipements d’amarrage et le système de défenses (si applicable) sont capables de résister aux charges maximales attendues sans endommager le navire (ou la barge) ni l’équipement du terminal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l'espacement des défenses permet au navire ou à la barge de s'appuyer en plusieurs points et de manière stable sur le bordé de muraille droite à tous les francs-bords et à toutes les hauteurs prévues de la marée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Charge Maximale Utile (CMU) des équipements de levage est suffisante pour hisser les flexibles à bord du navire (ou de la barge)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équipements utilisés pour accéder à bord respectent la limite d’inclinaison </a:t>
            </a: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et de poids (nombre de personnes) </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fixés par le constructeur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bras de (dé)chargement et les flexibles, une fois branchés, peuvent se déplacer à l’intérieur d’une enveloppe opérationnelle tridimensionnelle, qui prend en compte, au minimum, les éléments suivants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les hauteurs prévues de la marée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franc-bord maximum et minimum du navire ou de la barge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les écarts acceptables d’alignement horizontal des manifolds ;</a:t>
            </a:r>
          </a:p>
          <a:p>
            <a:pPr marL="742950" marR="57785" lvl="1" indent="-285750" algn="just">
              <a:lnSpc>
                <a:spcPct val="115000"/>
              </a:lnSpc>
              <a:spcAft>
                <a:spcPts val="12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retrait des manifolds par rapport au bordé de muraille.</a:t>
            </a:r>
          </a:p>
        </p:txBody>
      </p:sp>
      <p:sp>
        <p:nvSpPr>
          <p:cNvPr id="4" name="Espace réservé du texte 16">
            <a:extLst>
              <a:ext uri="{FF2B5EF4-FFF2-40B4-BE49-F238E27FC236}">
                <a16:creationId xmlns:a16="http://schemas.microsoft.com/office/drawing/2014/main" id="{0A0B7EA1-4E9A-4709-9B99-DED65DEE230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ANNEXE 2</a:t>
            </a:r>
          </a:p>
        </p:txBody>
      </p:sp>
    </p:spTree>
    <p:extLst>
      <p:ext uri="{BB962C8B-B14F-4D97-AF65-F5344CB8AC3E}">
        <p14:creationId xmlns:p14="http://schemas.microsoft.com/office/powerpoint/2010/main" val="1668569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57094280"/>
              </p:ext>
            </p:extLst>
          </p:nvPr>
        </p:nvGraphicFramePr>
        <p:xfrm>
          <a:off x="1343472" y="753887"/>
          <a:ext cx="10297144" cy="2933715"/>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697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dirty="0">
                          <a:solidFill>
                            <a:srgbClr val="0070C0"/>
                          </a:solidFill>
                          <a:effectLst/>
                          <a:latin typeface="Arial" panose="020B0604020202020204" pitchFamily="34" charset="0"/>
                          <a:ea typeface="+mn-ea"/>
                          <a:cs typeface="Times New Roman" panose="02020603050405020304" pitchFamily="18" charset="0"/>
                        </a:rPr>
                        <a:t>Exigence 3.6.2 : Echange d’information et validation avant démarrage du transfert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556740">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Avant le démarrage du transfert, les informations suivantes sont échangées entre le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et le navire ou la barge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fiches de données sécurité (FDS) des produits à transférer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la liste des coactivités prévues pendant le transfert (à bord et/ou dans le terminal)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moyens de communication à utiliser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paramètres opératoires (comprenant au minimum la quantité, le débit, la pression et le cas échéant la température)</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conditions de sécurité préalablement vérifiées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mesures à prendre en cas d’</a:t>
                      </a:r>
                      <a:r>
                        <a:rPr lang="fr-FR" sz="1400" u="dotted" noProof="0" dirty="0">
                          <a:solidFill>
                            <a:schemeClr val="dk1"/>
                          </a:solidFill>
                          <a:effectLst/>
                          <a:latin typeface="Arial" panose="020B0604020202020204" pitchFamily="34" charset="0"/>
                          <a:ea typeface="+mn-ea"/>
                          <a:cs typeface="Arial" panose="020B0604020202020204" pitchFamily="34" charset="0"/>
                        </a:rPr>
                        <a:t>incident</a:t>
                      </a:r>
                      <a:r>
                        <a:rPr lang="fr-FR" sz="1400" noProof="0" dirty="0">
                          <a:solidFill>
                            <a:schemeClr val="dk1"/>
                          </a:solidFill>
                          <a:effectLst/>
                          <a:latin typeface="Arial" panose="020B0604020202020204" pitchFamily="34" charset="0"/>
                          <a:ea typeface="+mn-ea"/>
                          <a:cs typeface="Arial" panose="020B0604020202020204" pitchFamily="34" charset="0"/>
                        </a:rPr>
                        <a:t> ou de situation d’urgence et de risque de foudre.</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Les paramètres opératoires et les des conditions de sécurité sont formellement approuvées par les parties concernées et enregistré sur un document prévu à cet effet.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1">
            <a:extLst>
              <a:ext uri="{FF2B5EF4-FFF2-40B4-BE49-F238E27FC236}">
                <a16:creationId xmlns:a16="http://schemas.microsoft.com/office/drawing/2014/main" id="{ED9482EE-AD48-4AF4-8AD5-9C65C95956A8}"/>
              </a:ext>
            </a:extLst>
          </p:cNvPr>
          <p:cNvSpPr>
            <a:spLocks noChangeArrowheads="1"/>
          </p:cNvSpPr>
          <p:nvPr/>
        </p:nvSpPr>
        <p:spPr bwMode="auto">
          <a:xfrm>
            <a:off x="6168008" y="4004154"/>
            <a:ext cx="5068008"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Il est recommandé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d’utiliser les check-lists recommandées par l’industrie (ISGINTT =&gt; barges, ISGOTT et STS Guide =&gt; navires)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Contrôle périodique ≤  4 heures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coactivités prévues peuvent faire l’objet d’une demande d’acceptation formelle de la part de la part de l’unité flottante et/ou du terminal et/ou de l’autorité portuaire.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Image 52">
            <a:extLst>
              <a:ext uri="{FF2B5EF4-FFF2-40B4-BE49-F238E27FC236}">
                <a16:creationId xmlns:a16="http://schemas.microsoft.com/office/drawing/2014/main" id="{7005E711-C759-4CF9-BA57-EBEFCCC992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4160" y="4075309"/>
            <a:ext cx="684000" cy="684022"/>
          </a:xfrm>
          <a:prstGeom prst="rect">
            <a:avLst/>
          </a:prstGeom>
        </p:spPr>
      </p:pic>
      <p:pic>
        <p:nvPicPr>
          <p:cNvPr id="8" name="Image 54">
            <a:extLst>
              <a:ext uri="{FF2B5EF4-FFF2-40B4-BE49-F238E27FC236}">
                <a16:creationId xmlns:a16="http://schemas.microsoft.com/office/drawing/2014/main" id="{B2645EF1-E08F-4EE4-8016-3CFBCF653BE3}"/>
              </a:ext>
            </a:extLst>
          </p:cNvPr>
          <p:cNvPicPr>
            <a:picLocks noChangeAspect="1"/>
          </p:cNvPicPr>
          <p:nvPr/>
        </p:nvPicPr>
        <p:blipFill>
          <a:blip r:embed="rId4"/>
          <a:stretch>
            <a:fillRect/>
          </a:stretch>
        </p:blipFill>
        <p:spPr>
          <a:xfrm>
            <a:off x="5456839" y="5147037"/>
            <a:ext cx="540000" cy="576000"/>
          </a:xfrm>
          <a:prstGeom prst="rect">
            <a:avLst/>
          </a:prstGeom>
        </p:spPr>
      </p:pic>
      <p:sp>
        <p:nvSpPr>
          <p:cNvPr id="9" name="Espace réservé du texte 16">
            <a:extLst>
              <a:ext uri="{FF2B5EF4-FFF2-40B4-BE49-F238E27FC236}">
                <a16:creationId xmlns:a16="http://schemas.microsoft.com/office/drawing/2014/main" id="{9B842DD8-015B-47D4-8E88-AA28969D4BB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APPROBATION ET ECHANGE D’INFORMATION</a:t>
            </a:r>
          </a:p>
        </p:txBody>
      </p:sp>
      <p:sp>
        <p:nvSpPr>
          <p:cNvPr id="10" name="Rectangle 9">
            <a:extLst>
              <a:ext uri="{FF2B5EF4-FFF2-40B4-BE49-F238E27FC236}">
                <a16:creationId xmlns:a16="http://schemas.microsoft.com/office/drawing/2014/main" id="{CAF965C8-945D-48FF-9E2E-A9EF8D54819F}"/>
              </a:ext>
            </a:extLst>
          </p:cNvPr>
          <p:cNvSpPr/>
          <p:nvPr/>
        </p:nvSpPr>
        <p:spPr>
          <a:xfrm>
            <a:off x="545259" y="4296541"/>
            <a:ext cx="4876656" cy="1446550"/>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rPr>
              <a:t>Clarification </a:t>
            </a:r>
          </a:p>
          <a:p>
            <a:pPr marL="285750" indent="-285750" algn="l">
              <a:spcBef>
                <a:spcPts val="600"/>
              </a:spcBef>
              <a:spcAft>
                <a:spcPts val="600"/>
              </a:spcAft>
              <a:buFont typeface="Arial" panose="020B0604020202020204" pitchFamily="34" charset="0"/>
              <a:buChar char="•"/>
            </a:pPr>
            <a:r>
              <a:rPr lang="fr-FR" sz="1400" dirty="0">
                <a:solidFill>
                  <a:schemeClr val="accent6">
                    <a:lumMod val="75000"/>
                  </a:schemeClr>
                </a:solidFill>
              </a:rPr>
              <a:t>(informations échangées entre terminal et navire/barge)</a:t>
            </a:r>
          </a:p>
          <a:p>
            <a:pPr marL="285750" indent="-285750" algn="l">
              <a:spcBef>
                <a:spcPts val="600"/>
              </a:spcBef>
              <a:spcAft>
                <a:spcPts val="600"/>
              </a:spcAft>
              <a:buFont typeface="Arial" panose="020B0604020202020204" pitchFamily="34" charset="0"/>
              <a:buChar char="•"/>
            </a:pPr>
            <a:r>
              <a:rPr lang="fr-FR" sz="1400" dirty="0">
                <a:solidFill>
                  <a:schemeClr val="accent6">
                    <a:lumMod val="75000"/>
                  </a:schemeClr>
                </a:solidFill>
              </a:rPr>
              <a:t>Mis en pratique dans tous les terminaux</a:t>
            </a:r>
            <a:endParaRPr lang="fr-FR" sz="1400" b="0" dirty="0">
              <a:solidFill>
                <a:schemeClr val="accent6">
                  <a:lumMod val="75000"/>
                </a:schemeClr>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867435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497723"/>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167980950"/>
              </p:ext>
            </p:extLst>
          </p:nvPr>
        </p:nvGraphicFramePr>
        <p:xfrm>
          <a:off x="1343472" y="838917"/>
          <a:ext cx="10297144" cy="2051441"/>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199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3.7.1 : Formation du personnel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69447">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responsable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ainsi que les personnes en charge de la vérification et de l’approbation des conditions de sécurité, ont suivi et validé la formation en ligne intitulée “</a:t>
                      </a:r>
                      <a:r>
                        <a:rPr lang="fr-FR" sz="1400" i="1" noProof="0" dirty="0" err="1">
                          <a:solidFill>
                            <a:schemeClr val="dk1"/>
                          </a:solidFill>
                          <a:effectLst/>
                          <a:latin typeface="Arial" panose="020B0604020202020204" pitchFamily="34" charset="0"/>
                          <a:ea typeface="+mn-ea"/>
                          <a:cs typeface="Arial" panose="020B0604020202020204" pitchFamily="34" charset="0"/>
                        </a:rPr>
                        <a:t>Ship</a:t>
                      </a:r>
                      <a:r>
                        <a:rPr lang="fr-FR" sz="1400" i="1" noProof="0" dirty="0">
                          <a:solidFill>
                            <a:schemeClr val="dk1"/>
                          </a:solidFill>
                          <a:effectLst/>
                          <a:latin typeface="Arial" panose="020B0604020202020204" pitchFamily="34" charset="0"/>
                          <a:ea typeface="+mn-ea"/>
                          <a:cs typeface="Arial" panose="020B0604020202020204" pitchFamily="34" charset="0"/>
                        </a:rPr>
                        <a:t> / Shore </a:t>
                      </a:r>
                      <a:r>
                        <a:rPr lang="fr-FR" sz="1400" i="1" noProof="0" dirty="0" err="1">
                          <a:solidFill>
                            <a:schemeClr val="dk1"/>
                          </a:solidFill>
                          <a:effectLst/>
                          <a:latin typeface="Arial" panose="020B0604020202020204" pitchFamily="34" charset="0"/>
                          <a:ea typeface="+mn-ea"/>
                          <a:cs typeface="Arial" panose="020B0604020202020204" pitchFamily="34" charset="0"/>
                        </a:rPr>
                        <a:t>Safety</a:t>
                      </a:r>
                      <a:r>
                        <a:rPr lang="fr-FR" sz="1400" i="1" noProof="0" dirty="0">
                          <a:solidFill>
                            <a:schemeClr val="dk1"/>
                          </a:solidFill>
                          <a:effectLst/>
                          <a:latin typeface="Arial" panose="020B0604020202020204" pitchFamily="34" charset="0"/>
                          <a:ea typeface="+mn-ea"/>
                          <a:cs typeface="Arial" panose="020B0604020202020204" pitchFamily="34" charset="0"/>
                        </a:rPr>
                        <a:t> Check-List</a:t>
                      </a:r>
                      <a:r>
                        <a:rPr lang="fr-FR" sz="1400" noProof="0" dirty="0">
                          <a:solidFill>
                            <a:schemeClr val="dk1"/>
                          </a:solidFill>
                          <a:effectLst/>
                          <a:latin typeface="Arial" panose="020B0604020202020204" pitchFamily="34" charset="0"/>
                          <a:ea typeface="+mn-ea"/>
                          <a:cs typeface="Arial" panose="020B0604020202020204" pitchFamily="34" charset="0"/>
                        </a:rPr>
                        <a:t>".</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Un recyclage est prévu suivant une périodicité déterminée ne pouvant dépasser 5 ans.</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personnel engagé dans les </a:t>
                      </a:r>
                      <a:r>
                        <a:rPr lang="fr-FR" sz="1400" noProof="0" dirty="0">
                          <a:solidFill>
                            <a:schemeClr val="tx1"/>
                          </a:solidFill>
                          <a:effectLst/>
                          <a:latin typeface="Arial" panose="020B0604020202020204" pitchFamily="34" charset="0"/>
                          <a:ea typeface="+mn-ea"/>
                          <a:cs typeface="Arial" panose="020B0604020202020204" pitchFamily="34" charset="0"/>
                        </a:rPr>
                        <a:t>opérations de chargement, déchargement et d’avitaillement est formé </a:t>
                      </a:r>
                      <a:r>
                        <a:rPr lang="fr-FR" sz="1400" noProof="0" dirty="0">
                          <a:solidFill>
                            <a:schemeClr val="dk1"/>
                          </a:solidFill>
                          <a:effectLst/>
                          <a:latin typeface="Arial" panose="020B0604020202020204" pitchFamily="34" charset="0"/>
                          <a:ea typeface="+mn-ea"/>
                          <a:cs typeface="Arial" panose="020B0604020202020204" pitchFamily="34" charset="0"/>
                        </a:rPr>
                        <a:t>aux tâches dont il a la responsabilité.</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Ces formations sont enregistrées.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8">
            <a:extLst>
              <a:ext uri="{FF2B5EF4-FFF2-40B4-BE49-F238E27FC236}">
                <a16:creationId xmlns:a16="http://schemas.microsoft.com/office/drawing/2014/main" id="{1F30CBB3-D37A-4DBE-A411-02CDB0B194C5}"/>
              </a:ext>
            </a:extLst>
          </p:cNvPr>
          <p:cNvSpPr/>
          <p:nvPr/>
        </p:nvSpPr>
        <p:spPr>
          <a:xfrm>
            <a:off x="5951984" y="3068960"/>
            <a:ext cx="5544616" cy="3104376"/>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Ces formations couvrent, par exemple :</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une sensibilisation aux risques liés à l’interface entre le navire ou la barge et le terminal (</a:t>
            </a:r>
            <a:r>
              <a:rPr lang="fr-FR" sz="1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yc</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les risques liés aux ruptures d’amarrage), aux risques des opérations et produits à transférer ainsi que de la mise en œuvre des procédures applicables ;</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conduite à tenir en cas d’</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incident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ou de situation d’urgence;</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pratique de l’anglais pour les </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terminaux</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concernés par un trafic international ;</a:t>
            </a:r>
          </a:p>
          <a:p>
            <a:pPr marL="444500" marR="57785" lvl="0" indent="-342900" algn="just">
              <a:lnSpc>
                <a:spcPct val="115000"/>
              </a:lnSpc>
              <a:spcAft>
                <a:spcPts val="1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contrôle de compatibilité physique entre le navire ou la barge et le </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terminal</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p>
        </p:txBody>
      </p:sp>
      <p:pic>
        <p:nvPicPr>
          <p:cNvPr id="10" name="Image 50">
            <a:extLst>
              <a:ext uri="{FF2B5EF4-FFF2-40B4-BE49-F238E27FC236}">
                <a16:creationId xmlns:a16="http://schemas.microsoft.com/office/drawing/2014/main" id="{6E039459-CD07-4089-AE7E-34B9C4492C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89" y="4138043"/>
            <a:ext cx="720000" cy="720024"/>
          </a:xfrm>
          <a:prstGeom prst="rect">
            <a:avLst/>
          </a:prstGeom>
        </p:spPr>
      </p:pic>
      <p:sp>
        <p:nvSpPr>
          <p:cNvPr id="7" name="Espace réservé du texte 16">
            <a:extLst>
              <a:ext uri="{FF2B5EF4-FFF2-40B4-BE49-F238E27FC236}">
                <a16:creationId xmlns:a16="http://schemas.microsoft.com/office/drawing/2014/main" id="{53733439-8B46-4A95-847E-95862FED5AD4}"/>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FORMATION</a:t>
            </a:r>
          </a:p>
        </p:txBody>
      </p:sp>
      <p:sp>
        <p:nvSpPr>
          <p:cNvPr id="8" name="Rectangle 7">
            <a:extLst>
              <a:ext uri="{FF2B5EF4-FFF2-40B4-BE49-F238E27FC236}">
                <a16:creationId xmlns:a16="http://schemas.microsoft.com/office/drawing/2014/main" id="{8F3A2455-C4F9-4D0D-923B-8EA1B310E5E8}"/>
              </a:ext>
            </a:extLst>
          </p:cNvPr>
          <p:cNvSpPr/>
          <p:nvPr/>
        </p:nvSpPr>
        <p:spPr>
          <a:xfrm>
            <a:off x="983432" y="3482374"/>
            <a:ext cx="3794141" cy="2769989"/>
          </a:xfrm>
          <a:prstGeom prst="rect">
            <a:avLst/>
          </a:prstGeom>
        </p:spPr>
        <p:txBody>
          <a:bodyPr wrap="square">
            <a:spAutoFit/>
          </a:bodyPr>
          <a:lstStyle/>
          <a:p>
            <a:pPr marL="0" indent="0" algn="l">
              <a:spcBef>
                <a:spcPts val="600"/>
              </a:spcBef>
              <a:spcAft>
                <a:spcPts val="600"/>
              </a:spcAft>
            </a:pPr>
            <a:r>
              <a:rPr lang="fr-FR" sz="1600" b="1" dirty="0">
                <a:solidFill>
                  <a:schemeClr val="tx1"/>
                </a:solidFill>
                <a:sym typeface="Wingdings" panose="05000000000000000000" pitchFamily="2" charset="2"/>
              </a:rPr>
              <a:t></a:t>
            </a:r>
            <a:r>
              <a:rPr lang="fr-FR" sz="1600" b="1" dirty="0">
                <a:solidFill>
                  <a:srgbClr val="FF0000"/>
                </a:solidFill>
                <a:sym typeface="Wingdings" panose="05000000000000000000" pitchFamily="2" charset="2"/>
              </a:rPr>
              <a:t> </a:t>
            </a:r>
            <a:r>
              <a:rPr lang="fr-FR" sz="1600" b="1" dirty="0">
                <a:solidFill>
                  <a:srgbClr val="FF0000"/>
                </a:solidFill>
              </a:rPr>
              <a:t>Nouvelle exigence pour toutes les branche</a:t>
            </a:r>
            <a:r>
              <a:rPr lang="fr-FR" sz="1600" b="0" dirty="0">
                <a:solidFill>
                  <a:srgbClr val="FF0000"/>
                </a:solidFill>
              </a:rPr>
              <a:t>s:</a:t>
            </a:r>
          </a:p>
          <a:p>
            <a:pPr marL="285750" indent="-285750" algn="l">
              <a:spcBef>
                <a:spcPts val="600"/>
              </a:spcBef>
              <a:spcAft>
                <a:spcPts val="600"/>
              </a:spcAft>
              <a:buFont typeface="Arial" panose="020B0604020202020204" pitchFamily="34" charset="0"/>
              <a:buChar char="•"/>
            </a:pPr>
            <a:r>
              <a:rPr lang="fr-FR" sz="1400" b="0" dirty="0">
                <a:solidFill>
                  <a:srgbClr val="FF0000"/>
                </a:solidFill>
              </a:rPr>
              <a:t>E-learning demandé pour tous les responsables de terminaux ainsi que toutes les personnes </a:t>
            </a:r>
            <a:r>
              <a:rPr lang="fr-FR" sz="1400" dirty="0">
                <a:solidFill>
                  <a:srgbClr val="FF0000"/>
                </a:solidFill>
                <a:latin typeface="Arial" panose="020B0604020202020204" pitchFamily="34" charset="0"/>
                <a:cs typeface="Arial" panose="020B0604020202020204" pitchFamily="34" charset="0"/>
              </a:rPr>
              <a:t>en charge de la vérification et de l’approbation des conditions de sécurité de l’interface </a:t>
            </a:r>
            <a:r>
              <a:rPr lang="fr-FR" sz="1400" dirty="0" err="1">
                <a:solidFill>
                  <a:srgbClr val="FF0000"/>
                </a:solidFill>
                <a:latin typeface="Arial" panose="020B0604020202020204" pitchFamily="34" charset="0"/>
                <a:cs typeface="Arial" panose="020B0604020202020204" pitchFamily="34" charset="0"/>
              </a:rPr>
              <a:t>ship</a:t>
            </a:r>
            <a:r>
              <a:rPr lang="fr-FR" sz="1400" dirty="0">
                <a:solidFill>
                  <a:srgbClr val="FF0000"/>
                </a:solidFill>
                <a:latin typeface="Arial" panose="020B0604020202020204" pitchFamily="34" charset="0"/>
                <a:cs typeface="Arial" panose="020B0604020202020204" pitchFamily="34" charset="0"/>
              </a:rPr>
              <a:t>/shore.</a:t>
            </a:r>
          </a:p>
          <a:p>
            <a:pPr marL="285750" indent="-285750" algn="l">
              <a:spcBef>
                <a:spcPts val="600"/>
              </a:spcBef>
              <a:spcAft>
                <a:spcPts val="600"/>
              </a:spcAft>
              <a:buFont typeface="Arial" panose="020B0604020202020204" pitchFamily="34" charset="0"/>
              <a:buChar char="•"/>
            </a:pPr>
            <a:r>
              <a:rPr lang="fr-FR" sz="1400" dirty="0">
                <a:solidFill>
                  <a:srgbClr val="FF0000"/>
                </a:solidFill>
                <a:latin typeface="Arial" panose="020B0604020202020204" pitchFamily="34" charset="0"/>
                <a:cs typeface="Arial" panose="020B0604020202020204" pitchFamily="34" charset="0"/>
              </a:rPr>
              <a:t>Formation disponible sur LIZZY</a:t>
            </a:r>
          </a:p>
          <a:p>
            <a:pPr marL="285750" indent="-285750" algn="l">
              <a:spcBef>
                <a:spcPts val="600"/>
              </a:spcBef>
              <a:spcAft>
                <a:spcPts val="600"/>
              </a:spcAft>
              <a:buFont typeface="Arial" panose="020B0604020202020204" pitchFamily="34" charset="0"/>
              <a:buChar char="•"/>
            </a:pPr>
            <a:r>
              <a:rPr lang="fr-FR" sz="1400" b="0" dirty="0">
                <a:solidFill>
                  <a:srgbClr val="FF0000"/>
                </a:solidFill>
                <a:latin typeface="Arial" panose="020B0604020202020204" pitchFamily="34" charset="0"/>
                <a:cs typeface="Arial" panose="020B0604020202020204" pitchFamily="34" charset="0"/>
              </a:rPr>
              <a:t>Durée : 45 mn</a:t>
            </a:r>
            <a:endParaRPr lang="fr-FR" sz="1400" b="0" dirty="0">
              <a:solidFill>
                <a:srgbClr val="FF0000"/>
              </a:solidFill>
            </a:endParaRPr>
          </a:p>
        </p:txBody>
      </p:sp>
    </p:spTree>
    <p:extLst>
      <p:ext uri="{BB962C8B-B14F-4D97-AF65-F5344CB8AC3E}">
        <p14:creationId xmlns:p14="http://schemas.microsoft.com/office/powerpoint/2010/main" val="4162493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732863190"/>
              </p:ext>
            </p:extLst>
          </p:nvPr>
        </p:nvGraphicFramePr>
        <p:xfrm>
          <a:off x="1343472" y="838918"/>
          <a:ext cx="10484324" cy="2014018"/>
        </p:xfrm>
        <a:graphic>
          <a:graphicData uri="http://schemas.openxmlformats.org/drawingml/2006/table">
            <a:tbl>
              <a:tblPr firstRow="1" firstCol="1" bandRow="1"/>
              <a:tblGrid>
                <a:gridCol w="10484324">
                  <a:extLst>
                    <a:ext uri="{9D8B030D-6E8A-4147-A177-3AD203B41FA5}">
                      <a16:colId xmlns:a16="http://schemas.microsoft.com/office/drawing/2014/main" val="2553427521"/>
                    </a:ext>
                  </a:extLst>
                </a:gridCol>
              </a:tblGrid>
              <a:tr h="37502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3.8.1 : Plan d’intervention d’urgence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38993">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plan d’intervention d’urgence est basé sur une analyse de risque et prend en compte au minimum les scénarios suivants :</a:t>
                      </a:r>
                    </a:p>
                    <a:p>
                      <a:pPr marL="285750"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incendie dans les zones de manifolds et d’équipements de transfert de produit à bord du </a:t>
                      </a:r>
                      <a:r>
                        <a:rPr lang="fr-FR" sz="1400" u="dotted" noProof="0" dirty="0">
                          <a:solidFill>
                            <a:schemeClr val="dk1"/>
                          </a:solidFill>
                          <a:effectLst/>
                          <a:latin typeface="Arial" panose="020B0604020202020204" pitchFamily="34" charset="0"/>
                          <a:ea typeface="+mn-ea"/>
                          <a:cs typeface="Arial" panose="020B0604020202020204" pitchFamily="34" charset="0"/>
                        </a:rPr>
                        <a:t>navire</a:t>
                      </a:r>
                      <a:r>
                        <a:rPr lang="fr-FR" sz="1400" noProof="0" dirty="0">
                          <a:solidFill>
                            <a:schemeClr val="dk1"/>
                          </a:solidFill>
                          <a:effectLst/>
                          <a:latin typeface="Arial" panose="020B0604020202020204" pitchFamily="34" charset="0"/>
                          <a:ea typeface="+mn-ea"/>
                          <a:cs typeface="Arial" panose="020B0604020202020204" pitchFamily="34" charset="0"/>
                        </a:rPr>
                        <a:t> (ou de la </a:t>
                      </a:r>
                      <a:r>
                        <a:rPr lang="fr-FR" sz="1400" u="dotted" noProof="0" dirty="0">
                          <a:solidFill>
                            <a:schemeClr val="dk1"/>
                          </a:solidFill>
                          <a:effectLst/>
                          <a:latin typeface="Arial" panose="020B0604020202020204" pitchFamily="34" charset="0"/>
                          <a:ea typeface="+mn-ea"/>
                          <a:cs typeface="Arial" panose="020B0604020202020204" pitchFamily="34" charset="0"/>
                        </a:rPr>
                        <a:t>barge</a:t>
                      </a:r>
                      <a:r>
                        <a:rPr lang="fr-FR" sz="1400" noProof="0" dirty="0">
                          <a:solidFill>
                            <a:schemeClr val="dk1"/>
                          </a:solidFill>
                          <a:effectLst/>
                          <a:latin typeface="Arial" panose="020B0604020202020204" pitchFamily="34" charset="0"/>
                          <a:ea typeface="+mn-ea"/>
                          <a:cs typeface="Arial" panose="020B0604020202020204" pitchFamily="34" charset="0"/>
                        </a:rPr>
                        <a:t>) ou sur le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28575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déversement affectant les </a:t>
                      </a:r>
                      <a:r>
                        <a:rPr lang="fr-FR" sz="1400" u="dotted" noProof="0" dirty="0">
                          <a:solidFill>
                            <a:schemeClr val="dk1"/>
                          </a:solidFill>
                          <a:effectLst/>
                          <a:latin typeface="Arial" panose="020B0604020202020204" pitchFamily="34" charset="0"/>
                          <a:ea typeface="+mn-ea"/>
                          <a:cs typeface="Arial" panose="020B0604020202020204" pitchFamily="34" charset="0"/>
                        </a:rPr>
                        <a:t>eaux de surface</a:t>
                      </a:r>
                      <a:r>
                        <a:rPr lang="fr-FR" sz="1400" noProof="0" dirty="0">
                          <a:solidFill>
                            <a:schemeClr val="dk1"/>
                          </a:solidFill>
                          <a:effectLst/>
                          <a:latin typeface="Arial" panose="020B0604020202020204" pitchFamily="34" charset="0"/>
                          <a:ea typeface="+mn-ea"/>
                          <a:cs typeface="Arial" panose="020B0604020202020204" pitchFamily="34" charset="0"/>
                        </a:rPr>
                        <a:t> de gravité ≥ 3 selon la grille de cotation du niveau de gravité réel ou potentiel des évènements HSE du Groupe.</a:t>
                      </a:r>
                    </a:p>
                    <a:p>
                      <a:pPr marL="28575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sauvetage d’une personne ayant chuté dans l’eau</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ZoneTexte 2">
            <a:extLst>
              <a:ext uri="{FF2B5EF4-FFF2-40B4-BE49-F238E27FC236}">
                <a16:creationId xmlns:a16="http://schemas.microsoft.com/office/drawing/2014/main" id="{1BDA2C17-521B-427B-AE91-2EFDD140CB5C}"/>
              </a:ext>
            </a:extLst>
          </p:cNvPr>
          <p:cNvSpPr txBox="1"/>
          <p:nvPr/>
        </p:nvSpPr>
        <p:spPr>
          <a:xfrm>
            <a:off x="6888088" y="3429000"/>
            <a:ext cx="4867700" cy="738664"/>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Les moyens d’intervention et de secours, internes ou externes, sont testés régulièrement lors d’exercices dont les comptes rendus sont enregistrés</a:t>
            </a:r>
          </a:p>
        </p:txBody>
      </p:sp>
      <p:sp>
        <p:nvSpPr>
          <p:cNvPr id="6" name="Espace réservé du texte 16">
            <a:extLst>
              <a:ext uri="{FF2B5EF4-FFF2-40B4-BE49-F238E27FC236}">
                <a16:creationId xmlns:a16="http://schemas.microsoft.com/office/drawing/2014/main" id="{F02D437D-C926-47E3-8A4F-4547038546D4}"/>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PLAN D’INTERVENTION D’URGENCE</a:t>
            </a:r>
          </a:p>
        </p:txBody>
      </p:sp>
      <p:sp>
        <p:nvSpPr>
          <p:cNvPr id="8" name="Rectangle 7">
            <a:extLst>
              <a:ext uri="{FF2B5EF4-FFF2-40B4-BE49-F238E27FC236}">
                <a16:creationId xmlns:a16="http://schemas.microsoft.com/office/drawing/2014/main" id="{8AC2830C-2C0A-4346-B317-AF59D1253215}"/>
              </a:ext>
            </a:extLst>
          </p:cNvPr>
          <p:cNvSpPr/>
          <p:nvPr/>
        </p:nvSpPr>
        <p:spPr>
          <a:xfrm>
            <a:off x="1318260" y="3333893"/>
            <a:ext cx="5295039" cy="1107996"/>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rPr>
              <a:t>Clarification</a:t>
            </a:r>
          </a:p>
          <a:p>
            <a:pPr algn="l">
              <a:spcBef>
                <a:spcPts val="600"/>
              </a:spcBef>
              <a:spcAft>
                <a:spcPts val="600"/>
              </a:spcAft>
            </a:pPr>
            <a:r>
              <a:rPr lang="fr-FR" sz="1600" dirty="0">
                <a:solidFill>
                  <a:schemeClr val="accent6">
                    <a:lumMod val="75000"/>
                  </a:schemeClr>
                </a:solidFill>
              </a:rPr>
              <a:t>(scénarios à prendre en compte pour le plan d’urgence)</a:t>
            </a: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324543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493434240"/>
              </p:ext>
            </p:extLst>
          </p:nvPr>
        </p:nvGraphicFramePr>
        <p:xfrm>
          <a:off x="1343472" y="838917"/>
          <a:ext cx="10297144" cy="95410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6691">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3.9.1 : Communication des comptes rendus d’escale</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27416">
                <a:tc>
                  <a:txBody>
                    <a:bodyPr/>
                    <a:lstStyle/>
                    <a:p>
                      <a:pPr>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En </a:t>
                      </a:r>
                      <a:r>
                        <a:rPr lang="en-US" sz="1400" dirty="0" err="1">
                          <a:solidFill>
                            <a:schemeClr val="dk1"/>
                          </a:solidFill>
                          <a:effectLst/>
                          <a:latin typeface="Arial" panose="020B0604020202020204" pitchFamily="34" charset="0"/>
                          <a:ea typeface="+mn-ea"/>
                          <a:cs typeface="Arial" panose="020B0604020202020204" pitchFamily="34" charset="0"/>
                        </a:rPr>
                        <a:t>cas</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d’</a:t>
                      </a:r>
                      <a:r>
                        <a:rPr lang="en-US" sz="1400" u="dotted" dirty="0" err="1">
                          <a:solidFill>
                            <a:schemeClr val="dk1"/>
                          </a:solidFill>
                          <a:effectLst/>
                          <a:latin typeface="Arial" panose="020B0604020202020204" pitchFamily="34" charset="0"/>
                          <a:ea typeface="+mn-ea"/>
                          <a:cs typeface="Arial" panose="020B0604020202020204" pitchFamily="34" charset="0"/>
                        </a:rPr>
                        <a:t>évènement</a:t>
                      </a:r>
                      <a:r>
                        <a:rPr lang="en-US" sz="1400" u="dotted" dirty="0">
                          <a:solidFill>
                            <a:schemeClr val="dk1"/>
                          </a:solidFill>
                          <a:effectLst/>
                          <a:latin typeface="Arial" panose="020B0604020202020204" pitchFamily="34" charset="0"/>
                          <a:ea typeface="+mn-ea"/>
                          <a:cs typeface="Arial" panose="020B0604020202020204" pitchFamily="34" charset="0"/>
                        </a:rPr>
                        <a:t> HSE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impliquant</a:t>
                      </a:r>
                      <a:r>
                        <a:rPr lang="en-US" sz="1400" dirty="0">
                          <a:solidFill>
                            <a:schemeClr val="dk1"/>
                          </a:solidFill>
                          <a:effectLst/>
                          <a:latin typeface="Arial" panose="020B0604020202020204" pitchFamily="34" charset="0"/>
                          <a:ea typeface="+mn-ea"/>
                          <a:cs typeface="Arial" panose="020B0604020202020204" pitchFamily="34" charset="0"/>
                        </a:rPr>
                        <a:t> un </a:t>
                      </a:r>
                      <a:r>
                        <a:rPr lang="en-US" sz="1400" dirty="0" err="1">
                          <a:solidFill>
                            <a:schemeClr val="dk1"/>
                          </a:solidFill>
                          <a:effectLst/>
                          <a:latin typeface="Arial" panose="020B0604020202020204" pitchFamily="34" charset="0"/>
                          <a:ea typeface="+mn-ea"/>
                          <a:cs typeface="Arial" panose="020B0604020202020204" pitchFamily="34" charset="0"/>
                        </a:rPr>
                        <a:t>navire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ou</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une</a:t>
                      </a:r>
                      <a:r>
                        <a:rPr lang="en-US" sz="1400" dirty="0">
                          <a:solidFill>
                            <a:schemeClr val="dk1"/>
                          </a:solidFill>
                          <a:effectLst/>
                          <a:latin typeface="Arial" panose="020B0604020202020204" pitchFamily="34" charset="0"/>
                          <a:ea typeface="+mn-ea"/>
                          <a:cs typeface="Arial" panose="020B0604020202020204" pitchFamily="34" charset="0"/>
                        </a:rPr>
                        <a:t> barge pendant </a:t>
                      </a:r>
                      <a:r>
                        <a:rPr lang="en-US" sz="1400" dirty="0" err="1">
                          <a:solidFill>
                            <a:schemeClr val="dk1"/>
                          </a:solidFill>
                          <a:effectLst/>
                          <a:latin typeface="Arial" panose="020B0604020202020204" pitchFamily="34" charset="0"/>
                          <a:ea typeface="+mn-ea"/>
                          <a:cs typeface="Arial" panose="020B0604020202020204" pitchFamily="34" charset="0"/>
                        </a:rPr>
                        <a:t>l’escale</a:t>
                      </a:r>
                      <a:r>
                        <a:rPr lang="en-US" sz="1400" dirty="0">
                          <a:solidFill>
                            <a:schemeClr val="dk1"/>
                          </a:solidFill>
                          <a:effectLst/>
                          <a:latin typeface="Arial" panose="020B0604020202020204" pitchFamily="34" charset="0"/>
                          <a:ea typeface="+mn-ea"/>
                          <a:cs typeface="Arial" panose="020B0604020202020204" pitchFamily="34" charset="0"/>
                        </a:rPr>
                        <a:t>, le </a:t>
                      </a:r>
                      <a:r>
                        <a:rPr lang="en-US" sz="1400" dirty="0" err="1">
                          <a:solidFill>
                            <a:schemeClr val="dk1"/>
                          </a:solidFill>
                          <a:effectLst/>
                          <a:latin typeface="Arial" panose="020B0604020202020204" pitchFamily="34" charset="0"/>
                          <a:ea typeface="+mn-ea"/>
                          <a:cs typeface="Arial" panose="020B0604020202020204" pitchFamily="34" charset="0"/>
                        </a:rPr>
                        <a:t>formulaire</a:t>
                      </a:r>
                      <a:r>
                        <a:rPr lang="en-US" sz="1400" dirty="0">
                          <a:solidFill>
                            <a:schemeClr val="dk1"/>
                          </a:solidFill>
                          <a:effectLst/>
                          <a:latin typeface="Arial" panose="020B0604020202020204" pitchFamily="34" charset="0"/>
                          <a:ea typeface="+mn-ea"/>
                          <a:cs typeface="Arial" panose="020B0604020202020204" pitchFamily="34" charset="0"/>
                        </a:rPr>
                        <a:t> de </a:t>
                      </a:r>
                      <a:r>
                        <a:rPr lang="en-US" sz="1400" dirty="0" err="1">
                          <a:solidFill>
                            <a:schemeClr val="dk1"/>
                          </a:solidFill>
                          <a:effectLst/>
                          <a:latin typeface="Arial" panose="020B0604020202020204" pitchFamily="34" charset="0"/>
                          <a:ea typeface="+mn-ea"/>
                          <a:cs typeface="Arial" panose="020B0604020202020204" pitchFamily="34" charset="0"/>
                        </a:rPr>
                        <a:t>compte-rendu</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d’escale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i="1" dirty="0">
                          <a:solidFill>
                            <a:schemeClr val="dk1"/>
                          </a:solidFill>
                          <a:effectLst/>
                          <a:latin typeface="Arial" panose="020B0604020202020204" pitchFamily="34" charset="0"/>
                          <a:ea typeface="+mn-ea"/>
                          <a:cs typeface="Arial" panose="020B0604020202020204" pitchFamily="34" charset="0"/>
                        </a:rPr>
                        <a:t>Brief Call Report</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est</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transmis</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immédiatement</a:t>
                      </a:r>
                      <a:r>
                        <a:rPr lang="en-US" sz="1400" dirty="0">
                          <a:solidFill>
                            <a:schemeClr val="dk1"/>
                          </a:solidFill>
                          <a:effectLst/>
                          <a:latin typeface="Arial" panose="020B0604020202020204" pitchFamily="34" charset="0"/>
                          <a:ea typeface="+mn-ea"/>
                          <a:cs typeface="Arial" panose="020B0604020202020204" pitchFamily="34" charset="0"/>
                        </a:rPr>
                        <a:t> par le terminal au Vetting Transport Maritime et Fluvial.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DB7B8428-99CD-4DFE-8D1C-46C1B725A5A6}"/>
              </a:ext>
            </a:extLst>
          </p:cNvPr>
          <p:cNvSpPr/>
          <p:nvPr/>
        </p:nvSpPr>
        <p:spPr>
          <a:xfrm>
            <a:off x="5807968" y="3198681"/>
            <a:ext cx="6096000" cy="1169551"/>
          </a:xfrm>
          <a:prstGeom prst="rect">
            <a:avLst/>
          </a:prstGeom>
        </p:spPr>
        <p:txBody>
          <a:bodyPr>
            <a:spAutoFit/>
          </a:bodyPr>
          <a:lstStyle/>
          <a:p>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compte-rendu d’escale (</a:t>
            </a:r>
            <a:r>
              <a:rPr lang="fr-FR" sz="14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Brief Call Report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permet la transmission </a:t>
            </a: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sur les incidents, presqu’accidents et anomalies impliquant un</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navire ou une barge pendant l’escale.</a:t>
            </a:r>
          </a:p>
          <a:p>
            <a:endParaRPr lang="fr-FR"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Il est disponible sur l’intranet du Groupe</a:t>
            </a:r>
            <a:endParaRPr lang="fr-FR" sz="1400" dirty="0">
              <a:latin typeface="Arial" panose="020B0604020202020204" pitchFamily="34" charset="0"/>
              <a:cs typeface="Arial" panose="020B0604020202020204" pitchFamily="34" charset="0"/>
            </a:endParaRPr>
          </a:p>
        </p:txBody>
      </p:sp>
      <p:sp>
        <p:nvSpPr>
          <p:cNvPr id="7" name="Espace réservé du texte 16">
            <a:extLst>
              <a:ext uri="{FF2B5EF4-FFF2-40B4-BE49-F238E27FC236}">
                <a16:creationId xmlns:a16="http://schemas.microsoft.com/office/drawing/2014/main" id="{61EF7341-4014-4A4D-8C6E-B5E2D8967DE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DECLARATION DES EVENEMENTS HSE</a:t>
            </a:r>
          </a:p>
        </p:txBody>
      </p:sp>
      <p:sp>
        <p:nvSpPr>
          <p:cNvPr id="8" name="Rectangle 7">
            <a:extLst>
              <a:ext uri="{FF2B5EF4-FFF2-40B4-BE49-F238E27FC236}">
                <a16:creationId xmlns:a16="http://schemas.microsoft.com/office/drawing/2014/main" id="{187B8161-1908-4DFA-B82A-860102AF1867}"/>
              </a:ext>
            </a:extLst>
          </p:cNvPr>
          <p:cNvSpPr/>
          <p:nvPr/>
        </p:nvSpPr>
        <p:spPr>
          <a:xfrm>
            <a:off x="623392" y="3198681"/>
            <a:ext cx="4394152" cy="846386"/>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rPr>
              <a:t>Clarification</a:t>
            </a:r>
          </a:p>
          <a:p>
            <a:pPr algn="l"/>
            <a:r>
              <a:rPr lang="fr-FR" sz="1400" b="1" dirty="0">
                <a:solidFill>
                  <a:schemeClr val="accent6">
                    <a:lumMod val="75000"/>
                  </a:schemeClr>
                </a:solidFill>
              </a:rPr>
              <a:t>(</a:t>
            </a:r>
            <a:r>
              <a:rPr lang="fr-FR" sz="1400" dirty="0">
                <a:solidFill>
                  <a:schemeClr val="accent6">
                    <a:lumMod val="75000"/>
                  </a:schemeClr>
                </a:solidFill>
              </a:rPr>
              <a:t>Transmission du CR d’escale dès que possible</a:t>
            </a:r>
          </a:p>
          <a:p>
            <a:pPr algn="l"/>
            <a:r>
              <a:rPr lang="fr-FR" sz="1400" dirty="0">
                <a:solidFill>
                  <a:schemeClr val="accent6">
                    <a:lumMod val="75000"/>
                  </a:schemeClr>
                </a:solidFill>
              </a:rPr>
              <a:t>au </a:t>
            </a:r>
            <a:r>
              <a:rPr lang="fr-FR" sz="1400" dirty="0" err="1">
                <a:solidFill>
                  <a:schemeClr val="accent6">
                    <a:lumMod val="75000"/>
                  </a:schemeClr>
                </a:solidFill>
              </a:rPr>
              <a:t>vetting</a:t>
            </a:r>
            <a:r>
              <a:rPr lang="fr-FR" sz="1400" dirty="0">
                <a:solidFill>
                  <a:schemeClr val="accent6">
                    <a:lumMod val="75000"/>
                  </a:schemeClr>
                </a:solidFill>
              </a:rPr>
              <a:t> VS immédiatement dans la nouvelle règle</a:t>
            </a:r>
            <a:r>
              <a:rPr lang="fr-FR" sz="1400" b="1" dirty="0">
                <a:solidFill>
                  <a:schemeClr val="accent6">
                    <a:lumMod val="75000"/>
                  </a:schemeClr>
                </a:solidFill>
              </a:rPr>
              <a:t>)</a:t>
            </a:r>
          </a:p>
        </p:txBody>
      </p:sp>
    </p:spTree>
    <p:extLst>
      <p:ext uri="{BB962C8B-B14F-4D97-AF65-F5344CB8AC3E}">
        <p14:creationId xmlns:p14="http://schemas.microsoft.com/office/powerpoint/2010/main" val="383819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497723"/>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671428381"/>
              </p:ext>
            </p:extLst>
          </p:nvPr>
        </p:nvGraphicFramePr>
        <p:xfrm>
          <a:off x="1343472" y="794689"/>
          <a:ext cx="10297144" cy="266209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6624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3.10.1 : Autoévaluation HSE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295844">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protocole d’autoévaluation HSE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intègre les chapitres du MTMSA (</a:t>
                      </a:r>
                      <a:r>
                        <a:rPr lang="fr-FR" sz="1400" i="1" noProof="0" dirty="0">
                          <a:solidFill>
                            <a:schemeClr val="dk1"/>
                          </a:solidFill>
                          <a:effectLst/>
                          <a:latin typeface="Arial" panose="020B0604020202020204" pitchFamily="34" charset="0"/>
                          <a:ea typeface="+mn-ea"/>
                          <a:cs typeface="Arial" panose="020B0604020202020204" pitchFamily="34" charset="0"/>
                        </a:rPr>
                        <a:t>Marine Terminal Management and Self Assessment</a:t>
                      </a:r>
                      <a:r>
                        <a:rPr lang="fr-FR" sz="1400" noProof="0" dirty="0">
                          <a:solidFill>
                            <a:schemeClr val="dk1"/>
                          </a:solidFill>
                          <a:effectLst/>
                          <a:latin typeface="Arial" panose="020B0604020202020204" pitchFamily="34" charset="0"/>
                          <a:ea typeface="+mn-ea"/>
                          <a:cs typeface="Arial" panose="020B0604020202020204" pitchFamily="34" charset="0"/>
                        </a:rPr>
                        <a:t>) qui traitent des points suivants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portuaires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agencement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interface </a:t>
                      </a:r>
                      <a:r>
                        <a:rPr lang="fr-FR" sz="1400" u="dotted" noProof="0" dirty="0">
                          <a:solidFill>
                            <a:schemeClr val="dk1"/>
                          </a:solidFill>
                          <a:effectLst/>
                          <a:latin typeface="Arial" panose="020B0604020202020204" pitchFamily="34" charset="0"/>
                          <a:ea typeface="+mn-ea"/>
                          <a:cs typeface="Arial" panose="020B0604020202020204" pitchFamily="34" charset="0"/>
                        </a:rPr>
                        <a:t>navire</a:t>
                      </a:r>
                      <a:r>
                        <a:rPr lang="fr-FR" sz="1400" noProof="0" dirty="0">
                          <a:solidFill>
                            <a:schemeClr val="dk1"/>
                          </a:solidFill>
                          <a:effectLst/>
                          <a:latin typeface="Arial" panose="020B0604020202020204" pitchFamily="34" charset="0"/>
                          <a:ea typeface="+mn-ea"/>
                          <a:cs typeface="Arial" panose="020B0604020202020204" pitchFamily="34" charset="0"/>
                        </a:rPr>
                        <a:t> (ou </a:t>
                      </a:r>
                      <a:r>
                        <a:rPr lang="fr-FR" sz="1400" u="dotted" noProof="0" dirty="0">
                          <a:solidFill>
                            <a:schemeClr val="dk1"/>
                          </a:solidFill>
                          <a:effectLst/>
                          <a:latin typeface="Arial" panose="020B0604020202020204" pitchFamily="34" charset="0"/>
                          <a:ea typeface="+mn-ea"/>
                          <a:cs typeface="Arial" panose="020B0604020202020204" pitchFamily="34" charset="0"/>
                        </a:rPr>
                        <a:t>barge</a:t>
                      </a:r>
                      <a:r>
                        <a:rPr lang="fr-FR" sz="1400" noProof="0" dirty="0">
                          <a:solidFill>
                            <a:schemeClr val="dk1"/>
                          </a:solidFill>
                          <a:effectLst/>
                          <a:latin typeface="Arial" panose="020B0604020202020204" pitchFamily="34" charset="0"/>
                          <a:ea typeface="+mn-ea"/>
                          <a:cs typeface="Arial" panose="020B0604020202020204" pitchFamily="34" charset="0"/>
                        </a:rPr>
                        <a:t>) /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de transfert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aux postes d’</a:t>
                      </a:r>
                      <a:r>
                        <a:rPr lang="fr-FR" sz="1400" u="dotted" noProof="0" dirty="0">
                          <a:solidFill>
                            <a:schemeClr val="dk1"/>
                          </a:solidFill>
                          <a:effectLst/>
                          <a:latin typeface="Arial" panose="020B0604020202020204" pitchFamily="34" charset="0"/>
                          <a:ea typeface="+mn-ea"/>
                          <a:cs typeface="Arial" panose="020B0604020202020204" pitchFamily="34" charset="0"/>
                        </a:rPr>
                        <a:t>amarrage sur bouées</a:t>
                      </a:r>
                      <a:r>
                        <a:rPr lang="fr-FR" sz="1400" noProof="0" dirty="0">
                          <a:solidFill>
                            <a:schemeClr val="dk1"/>
                          </a:solidFill>
                          <a:effectLst/>
                          <a:latin typeface="Arial" panose="020B0604020202020204" pitchFamily="34" charset="0"/>
                          <a:ea typeface="+mn-ea"/>
                          <a:cs typeface="Arial" panose="020B0604020202020204" pitchFamily="34" charset="0"/>
                        </a:rPr>
                        <a:t> (si applicable) ;</a:t>
                      </a:r>
                    </a:p>
                    <a:p>
                      <a:pPr marL="541338" indent="-285750">
                        <a:spcBef>
                          <a:spcPts val="600"/>
                        </a:spcBef>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terminaux</a:t>
                      </a:r>
                      <a:r>
                        <a:rPr lang="fr-FR" sz="1400" noProof="0" dirty="0">
                          <a:solidFill>
                            <a:schemeClr val="dk1"/>
                          </a:solidFill>
                          <a:effectLst/>
                          <a:latin typeface="Arial" panose="020B0604020202020204" pitchFamily="34" charset="0"/>
                          <a:ea typeface="+mn-ea"/>
                          <a:cs typeface="Arial" panose="020B0604020202020204" pitchFamily="34" charset="0"/>
                        </a:rPr>
                        <a:t> impactés par le gel, la glace ou des températures atmosphériques négatives extrêmes (si applicable).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D97EB23D-9653-44CC-9491-3C7C8A41D248}"/>
              </a:ext>
            </a:extLst>
          </p:cNvPr>
          <p:cNvSpPr/>
          <p:nvPr/>
        </p:nvSpPr>
        <p:spPr>
          <a:xfrm>
            <a:off x="6407659" y="3846805"/>
            <a:ext cx="5629001" cy="307777"/>
          </a:xfrm>
          <a:prstGeom prst="rect">
            <a:avLst/>
          </a:prstGeom>
        </p:spPr>
        <p:txBody>
          <a:bodyPr wrap="square">
            <a:spAutoFit/>
          </a:bodyPr>
          <a:lstStyle/>
          <a:p>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La CR-GR-HSE-902 décrit les exigences d’autoévaluation HSE</a:t>
            </a:r>
            <a:endParaRPr lang="fr-FR" sz="1400" dirty="0">
              <a:solidFill>
                <a:schemeClr val="tx1"/>
              </a:solidFill>
              <a:latin typeface="Arial" panose="020B0604020202020204" pitchFamily="34" charset="0"/>
              <a:cs typeface="Arial" panose="020B0604020202020204" pitchFamily="34" charset="0"/>
            </a:endParaRPr>
          </a:p>
        </p:txBody>
      </p:sp>
      <p:sp>
        <p:nvSpPr>
          <p:cNvPr id="6" name="Espace réservé du texte 16">
            <a:extLst>
              <a:ext uri="{FF2B5EF4-FFF2-40B4-BE49-F238E27FC236}">
                <a16:creationId xmlns:a16="http://schemas.microsoft.com/office/drawing/2014/main" id="{7579FC43-79F1-456D-8204-AAC44E807438}"/>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AUTOEVALUATION HSE</a:t>
            </a:r>
          </a:p>
        </p:txBody>
      </p:sp>
      <p:sp>
        <p:nvSpPr>
          <p:cNvPr id="8" name="Rectangle 7">
            <a:extLst>
              <a:ext uri="{FF2B5EF4-FFF2-40B4-BE49-F238E27FC236}">
                <a16:creationId xmlns:a16="http://schemas.microsoft.com/office/drawing/2014/main" id="{3BECCB9D-68DA-477F-B9A0-B1DFEADEA124}"/>
              </a:ext>
            </a:extLst>
          </p:cNvPr>
          <p:cNvSpPr/>
          <p:nvPr/>
        </p:nvSpPr>
        <p:spPr>
          <a:xfrm>
            <a:off x="1178180" y="3892972"/>
            <a:ext cx="3502413" cy="584775"/>
          </a:xfrm>
          <a:prstGeom prst="rect">
            <a:avLst/>
          </a:prstGeom>
        </p:spPr>
        <p:txBody>
          <a:bodyPr wrap="square">
            <a:spAutoFit/>
          </a:bodyPr>
          <a:lstStyle/>
          <a:p>
            <a:pPr marL="285750" indent="-285750" algn="just">
              <a:buFont typeface="Wingdings" panose="05000000000000000000" pitchFamily="2" charset="2"/>
              <a:buChar char="à"/>
            </a:pPr>
            <a:r>
              <a:rPr lang="fr-FR" sz="1600" b="1" dirty="0">
                <a:solidFill>
                  <a:srgbClr val="FF0000"/>
                </a:solidFill>
              </a:rPr>
              <a:t>Nouvelle exigence pour toutes     </a:t>
            </a:r>
          </a:p>
          <a:p>
            <a:pPr algn="just"/>
            <a:r>
              <a:rPr lang="fr-FR" sz="1600" b="1" dirty="0">
                <a:solidFill>
                  <a:srgbClr val="FF0000"/>
                </a:solidFill>
              </a:rPr>
              <a:t>     les Branches </a:t>
            </a:r>
            <a:r>
              <a:rPr lang="fr-FR" sz="1400" dirty="0">
                <a:solidFill>
                  <a:srgbClr val="FF0000"/>
                </a:solidFill>
              </a:rPr>
              <a:t>(Voir le slide suivant)</a:t>
            </a:r>
          </a:p>
        </p:txBody>
      </p:sp>
    </p:spTree>
    <p:extLst>
      <p:ext uri="{BB962C8B-B14F-4D97-AF65-F5344CB8AC3E}">
        <p14:creationId xmlns:p14="http://schemas.microsoft.com/office/powerpoint/2010/main" val="117701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91344" y="620688"/>
            <a:ext cx="5760639" cy="5616624"/>
          </a:xfrm>
          <a:solidFill>
            <a:schemeClr val="bg1">
              <a:alpha val="35000"/>
            </a:schemeClr>
          </a:solidFill>
        </p:spPr>
        <p:txBody>
          <a:bodyPr/>
          <a:lstStyle/>
          <a:p>
            <a:pPr>
              <a:spcBef>
                <a:spcPts val="1200"/>
              </a:spcBef>
            </a:pPr>
            <a:r>
              <a:rPr lang="fr-FR" b="1" dirty="0"/>
              <a:t>Contexte :</a:t>
            </a:r>
          </a:p>
          <a:p>
            <a:pPr marL="355600" lvl="2" algn="just" eaLnBrk="0" fontAlgn="base" hangingPunct="0">
              <a:spcBef>
                <a:spcPts val="300"/>
              </a:spcBef>
            </a:pPr>
            <a:r>
              <a:rPr lang="fr-FR" sz="1400" dirty="0">
                <a:latin typeface="+mj-lt"/>
              </a:rPr>
              <a:t>Activité dans les terminaux pétroliers et gaziers du Groupe :</a:t>
            </a:r>
          </a:p>
          <a:p>
            <a:pPr marL="719138" lvl="2" indent="-363538" algn="just" eaLnBrk="0" fontAlgn="base" hangingPunct="0">
              <a:spcBef>
                <a:spcPts val="300"/>
              </a:spcBef>
              <a:buFont typeface="Wingdings" panose="05000000000000000000" pitchFamily="2" charset="2"/>
              <a:buChar char="ü"/>
            </a:pPr>
            <a:r>
              <a:rPr lang="fr-FR" sz="1400" dirty="0">
                <a:latin typeface="+mj-lt"/>
              </a:rPr>
              <a:t>Maritimes : 49 terminaux - 70 Mt/an – 1800 escales/an</a:t>
            </a:r>
          </a:p>
          <a:p>
            <a:pPr marL="719138" lvl="2" indent="-363538" algn="just" eaLnBrk="0" fontAlgn="base" hangingPunct="0">
              <a:spcBef>
                <a:spcPts val="300"/>
              </a:spcBef>
              <a:buFont typeface="Wingdings" panose="05000000000000000000" pitchFamily="2" charset="2"/>
              <a:buChar char="ü"/>
            </a:pPr>
            <a:r>
              <a:rPr lang="fr-FR" sz="1400" dirty="0">
                <a:latin typeface="+mj-lt"/>
              </a:rPr>
              <a:t>Fluvial : 27 terminaux - 13 Mt/an – 5500 escales / an</a:t>
            </a:r>
          </a:p>
          <a:p>
            <a:pPr>
              <a:spcBef>
                <a:spcPts val="1200"/>
              </a:spcBef>
            </a:pPr>
            <a:r>
              <a:rPr lang="fr-FR" b="1" dirty="0"/>
              <a:t>Champ d’application </a:t>
            </a:r>
            <a:r>
              <a:rPr lang="fr-FR" dirty="0"/>
              <a:t>: toutes entités du domaine opéré</a:t>
            </a:r>
          </a:p>
          <a:p>
            <a:pPr>
              <a:spcBef>
                <a:spcPts val="1200"/>
              </a:spcBef>
            </a:pPr>
            <a:r>
              <a:rPr lang="fr-FR" dirty="0"/>
              <a:t>Définition de 15 exigences, regroupées en 3 thèmes :</a:t>
            </a:r>
          </a:p>
          <a:p>
            <a:pPr marL="719138" lvl="2" indent="-363538">
              <a:spcBef>
                <a:spcPts val="300"/>
              </a:spcBef>
              <a:buFont typeface="Wingdings" panose="05000000000000000000" pitchFamily="2" charset="2"/>
              <a:buChar char="ü"/>
            </a:pPr>
            <a:r>
              <a:rPr lang="fr-FR" sz="1400" dirty="0">
                <a:latin typeface="+mj-lt"/>
              </a:rPr>
              <a:t>Identification des risques</a:t>
            </a:r>
          </a:p>
          <a:p>
            <a:pPr marL="719138" lvl="2" indent="-363538">
              <a:spcBef>
                <a:spcPts val="300"/>
              </a:spcBef>
              <a:buFont typeface="Wingdings" panose="05000000000000000000" pitchFamily="2" charset="2"/>
              <a:buChar char="ü"/>
            </a:pPr>
            <a:r>
              <a:rPr lang="fr-FR" sz="1400" dirty="0">
                <a:latin typeface="+mj-lt"/>
              </a:rPr>
              <a:t>Mesures de maitrise des risques d’incendie / explosion, de rupture d’amarrage, de perte de confinement, de noyade </a:t>
            </a:r>
          </a:p>
          <a:p>
            <a:pPr marL="719138" lvl="2" indent="-363538">
              <a:spcBef>
                <a:spcPts val="300"/>
              </a:spcBef>
              <a:buFont typeface="Wingdings" panose="05000000000000000000" pitchFamily="2" charset="2"/>
              <a:buChar char="ü"/>
            </a:pPr>
            <a:r>
              <a:rPr lang="fr-FR" sz="1400" dirty="0">
                <a:latin typeface="+mj-lt"/>
              </a:rPr>
              <a:t>Formation, plan d’intervention d’urgence, déclaration des évènements HSE, autoévaluation</a:t>
            </a:r>
          </a:p>
          <a:p>
            <a:pPr>
              <a:spcBef>
                <a:spcPts val="1200"/>
              </a:spcBef>
            </a:pPr>
            <a:r>
              <a:rPr lang="fr-FR" dirty="0"/>
              <a:t>Remplacement des documents branches :</a:t>
            </a:r>
          </a:p>
          <a:p>
            <a:pPr marL="719138" lvl="2" indent="-363538">
              <a:spcBef>
                <a:spcPts val="300"/>
              </a:spcBef>
              <a:buFont typeface="Wingdings" panose="05000000000000000000" pitchFamily="2" charset="2"/>
              <a:buChar char="ü"/>
            </a:pPr>
            <a:r>
              <a:rPr lang="fr-FR" sz="1400" dirty="0">
                <a:latin typeface="+mj-lt"/>
              </a:rPr>
              <a:t>CR MS HSE 640  Sécurité des terminaux maritimes et fluviaux</a:t>
            </a:r>
          </a:p>
          <a:p>
            <a:pPr algn="l">
              <a:spcBef>
                <a:spcPts val="1200"/>
              </a:spcBef>
            </a:pPr>
            <a:r>
              <a:rPr lang="fr-FR" b="1" dirty="0"/>
              <a:t>Date de publication dans REFLEX : </a:t>
            </a:r>
            <a:r>
              <a:rPr lang="fr-FR" dirty="0"/>
              <a:t>30/09/2020</a:t>
            </a:r>
          </a:p>
          <a:p>
            <a:pPr algn="l">
              <a:spcBef>
                <a:spcPts val="1200"/>
              </a:spcBef>
            </a:pPr>
            <a:r>
              <a:rPr lang="fr-FR" b="1" dirty="0"/>
              <a:t>Date d’application : </a:t>
            </a:r>
            <a:r>
              <a:rPr lang="fr-FR" dirty="0"/>
              <a:t>31/12/2020</a:t>
            </a:r>
          </a:p>
        </p:txBody>
      </p:sp>
      <p:sp>
        <p:nvSpPr>
          <p:cNvPr id="4" name="ZoneTexte 3"/>
          <p:cNvSpPr txBox="1"/>
          <p:nvPr/>
        </p:nvSpPr>
        <p:spPr>
          <a:xfrm>
            <a:off x="191342" y="188640"/>
            <a:ext cx="5760641"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CR-GR-HSE-422</a:t>
            </a:r>
          </a:p>
        </p:txBody>
      </p:sp>
    </p:spTree>
    <p:extLst>
      <p:ext uri="{BB962C8B-B14F-4D97-AF65-F5344CB8AC3E}">
        <p14:creationId xmlns:p14="http://schemas.microsoft.com/office/powerpoint/2010/main" val="398463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5F019F3-C5BD-4688-847F-9CE16A397F47}"/>
              </a:ext>
            </a:extLst>
          </p:cNvPr>
          <p:cNvSpPr>
            <a:spLocks noGrp="1"/>
          </p:cNvSpPr>
          <p:nvPr>
            <p:ph type="body" sz="quarter" idx="11"/>
          </p:nvPr>
        </p:nvSpPr>
        <p:spPr>
          <a:prstGeom prst="rect">
            <a:avLst/>
          </a:prstGeom>
        </p:spPr>
        <p:txBody>
          <a:bodyPr/>
          <a:lstStyle/>
          <a:p>
            <a:r>
              <a:rPr lang="fr-FR" dirty="0"/>
              <a:t>Référentiel MTMSA</a:t>
            </a:r>
          </a:p>
        </p:txBody>
      </p:sp>
      <p:graphicFrame>
        <p:nvGraphicFramePr>
          <p:cNvPr id="5" name="Tableau 4">
            <a:extLst>
              <a:ext uri="{FF2B5EF4-FFF2-40B4-BE49-F238E27FC236}">
                <a16:creationId xmlns:a16="http://schemas.microsoft.com/office/drawing/2014/main" id="{02DC9935-EC63-437D-B6F2-A541C337C66C}"/>
              </a:ext>
            </a:extLst>
          </p:cNvPr>
          <p:cNvGraphicFramePr>
            <a:graphicFrameLocks noGrp="1"/>
          </p:cNvGraphicFramePr>
          <p:nvPr>
            <p:extLst>
              <p:ext uri="{D42A27DB-BD31-4B8C-83A1-F6EECF244321}">
                <p14:modId xmlns:p14="http://schemas.microsoft.com/office/powerpoint/2010/main" val="1570425015"/>
              </p:ext>
            </p:extLst>
          </p:nvPr>
        </p:nvGraphicFramePr>
        <p:xfrm>
          <a:off x="4377349" y="826399"/>
          <a:ext cx="6975234" cy="4777130"/>
        </p:xfrm>
        <a:graphic>
          <a:graphicData uri="http://schemas.openxmlformats.org/drawingml/2006/table">
            <a:tbl>
              <a:tblPr firstRow="1" bandRow="1">
                <a:tableStyleId>{5C22544A-7EE6-4342-B048-85BDC9FD1C3A}</a:tableStyleId>
              </a:tblPr>
              <a:tblGrid>
                <a:gridCol w="943336">
                  <a:extLst>
                    <a:ext uri="{9D8B030D-6E8A-4147-A177-3AD203B41FA5}">
                      <a16:colId xmlns:a16="http://schemas.microsoft.com/office/drawing/2014/main" val="1392004008"/>
                    </a:ext>
                  </a:extLst>
                </a:gridCol>
                <a:gridCol w="943336">
                  <a:extLst>
                    <a:ext uri="{9D8B030D-6E8A-4147-A177-3AD203B41FA5}">
                      <a16:colId xmlns:a16="http://schemas.microsoft.com/office/drawing/2014/main" val="1141013780"/>
                    </a:ext>
                  </a:extLst>
                </a:gridCol>
                <a:gridCol w="4042485">
                  <a:extLst>
                    <a:ext uri="{9D8B030D-6E8A-4147-A177-3AD203B41FA5}">
                      <a16:colId xmlns:a16="http://schemas.microsoft.com/office/drawing/2014/main" val="4152086286"/>
                    </a:ext>
                  </a:extLst>
                </a:gridCol>
                <a:gridCol w="1046077">
                  <a:extLst>
                    <a:ext uri="{9D8B030D-6E8A-4147-A177-3AD203B41FA5}">
                      <a16:colId xmlns:a16="http://schemas.microsoft.com/office/drawing/2014/main" val="1197604495"/>
                    </a:ext>
                  </a:extLst>
                </a:gridCol>
              </a:tblGrid>
              <a:tr h="187776">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r>
                        <a:rPr lang="en-GB" sz="1050" dirty="0"/>
                        <a:t>Questions</a:t>
                      </a: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11653612"/>
                  </a:ext>
                </a:extLst>
              </a:tr>
              <a:tr h="249067">
                <a:tc rowSpan="17">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err="1"/>
                        <a:t>Tronc</a:t>
                      </a:r>
                      <a:r>
                        <a:rPr lang="en-GB" sz="1050" dirty="0"/>
                        <a:t>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err="1"/>
                        <a:t>Commun</a:t>
                      </a: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299773614"/>
                  </a:ext>
                </a:extLst>
              </a:tr>
              <a:tr h="249067">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 : POLICIES AND PROCEDURES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977599832"/>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PERSONNEL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221701418"/>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CONTRACTORS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155338140"/>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PORT AND HARBOUR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rowSpan="5">
                  <a:txBody>
                    <a:bodyPr/>
                    <a:lstStyle/>
                    <a:p>
                      <a:pPr algn="ctr"/>
                      <a:r>
                        <a:rPr lang="en-GB" sz="1800" kern="1200" dirty="0"/>
                        <a:t>67</a:t>
                      </a:r>
                      <a:endParaRPr lang="en-GB" sz="180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169971736"/>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GENERAL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1144714350"/>
                  </a:ext>
                </a:extLst>
              </a:tr>
              <a:tr h="244352">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TRANSFER EQUIPMENT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62501219"/>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SHIP/SHORE INTERFACE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374153549"/>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6</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TRANSFER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204764497"/>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7</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MAINTENANCE MANAGEMENT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3898607086"/>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8</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CHANGE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90701362"/>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9 </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INCIDENT INVESTIGATION AND ANALYSIS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164372215"/>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10</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OF SAFETY AND OCCUPATIONAL HEALTH</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123973185"/>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SECURITY MANAGEMENT INCLUDING VISITOR CONTROLS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4616115"/>
                  </a:ext>
                </a:extLst>
              </a:tr>
              <a:tr h="242703">
                <a:tc vMerge="1">
                  <a:txBody>
                    <a:bodyPr/>
                    <a:lstStyle/>
                    <a:p>
                      <a:pPr algn="ct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algn="ctr"/>
                      <a:r>
                        <a:rPr lang="en-US" sz="1050" dirty="0"/>
                        <a:t>Element 11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ENVIRONMENTAL PROTECTION</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00320228"/>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EMERGENCY PREPAREDNESS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664150980"/>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SYSTEM REVIEW</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463406634"/>
                  </a:ext>
                </a:extLst>
              </a:tr>
              <a:tr h="232344">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En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Option</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OPERATIONS AT BUOY MOORINGS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kern="1200" dirty="0"/>
                        <a:t>+ 10</a:t>
                      </a:r>
                      <a:endParaRPr lang="en-GB" sz="105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14489821"/>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TERMINALS IMPACTED BY ICE OR SEVERE SUB-ZERO AIR TEMPERATURES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dirty="0"/>
                        <a:t>+ 14</a:t>
                      </a:r>
                      <a:endParaRPr lang="en-GB" sz="1050" b="1" dirty="0">
                        <a:solidFill>
                          <a:srgbClr val="FF0000"/>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923441405"/>
                  </a:ext>
                </a:extLst>
              </a:tr>
            </a:tbl>
          </a:graphicData>
        </a:graphic>
      </p:graphicFrame>
      <p:sp>
        <p:nvSpPr>
          <p:cNvPr id="6" name="Rectangle 5">
            <a:extLst>
              <a:ext uri="{FF2B5EF4-FFF2-40B4-BE49-F238E27FC236}">
                <a16:creationId xmlns:a16="http://schemas.microsoft.com/office/drawing/2014/main" id="{39C08B5E-288E-4CA1-840C-8BEBBA47DA3A}"/>
              </a:ext>
            </a:extLst>
          </p:cNvPr>
          <p:cNvSpPr/>
          <p:nvPr/>
        </p:nvSpPr>
        <p:spPr>
          <a:xfrm>
            <a:off x="5298182" y="2038349"/>
            <a:ext cx="6054402" cy="119062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2EE9A193-C124-40C2-9049-A51C090774C9}"/>
              </a:ext>
            </a:extLst>
          </p:cNvPr>
          <p:cNvSpPr/>
          <p:nvPr/>
        </p:nvSpPr>
        <p:spPr>
          <a:xfrm>
            <a:off x="5298180" y="5133974"/>
            <a:ext cx="6054402" cy="4695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64A3801E-6751-4608-B09C-4379356F02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933" y="1112396"/>
            <a:ext cx="3096000" cy="4410956"/>
          </a:xfrm>
          <a:prstGeom prst="rect">
            <a:avLst/>
          </a:prstGeom>
        </p:spPr>
      </p:pic>
      <p:sp>
        <p:nvSpPr>
          <p:cNvPr id="8" name="Espace réservé du texte 16">
            <a:extLst>
              <a:ext uri="{FF2B5EF4-FFF2-40B4-BE49-F238E27FC236}">
                <a16:creationId xmlns:a16="http://schemas.microsoft.com/office/drawing/2014/main" id="{E726CE38-5ECF-47BA-AF12-3DBC0C29F971}"/>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MTMSA</a:t>
            </a:r>
          </a:p>
        </p:txBody>
      </p:sp>
    </p:spTree>
    <p:extLst>
      <p:ext uri="{BB962C8B-B14F-4D97-AF65-F5344CB8AC3E}">
        <p14:creationId xmlns:p14="http://schemas.microsoft.com/office/powerpoint/2010/main" val="182658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2855640"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47302009"/>
              </p:ext>
            </p:extLst>
          </p:nvPr>
        </p:nvGraphicFramePr>
        <p:xfrm>
          <a:off x="1271464" y="773807"/>
          <a:ext cx="10297144" cy="1968762"/>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2820">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3.1.1 : Identification des risques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575942">
                <a:tc>
                  <a:txBody>
                    <a:bodyPr/>
                    <a:lstStyle/>
                    <a:p>
                      <a:r>
                        <a:rPr lang="fr-FR" sz="1400" dirty="0">
                          <a:solidFill>
                            <a:schemeClr val="dk1"/>
                          </a:solidFill>
                          <a:effectLst/>
                          <a:latin typeface="Arial" panose="020B0604020202020204" pitchFamily="34" charset="0"/>
                          <a:ea typeface="+mn-ea"/>
                          <a:cs typeface="Arial" panose="020B0604020202020204" pitchFamily="34" charset="0"/>
                        </a:rPr>
                        <a:t>Les opérations liées au chargement, déchargement, et à l’avitaillement d’un navire ou d’une barge avec des marchandises dangereuses liquides en vrac dans les terminaux font l’objet d’une identification des risques HSE qui prend en compte au minimum :</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la nature des produits transférés ;</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a:t>
                      </a:r>
                      <a:r>
                        <a:rPr lang="fr-FR" sz="1400" i="1" u="dotted" dirty="0">
                          <a:solidFill>
                            <a:schemeClr val="dk1"/>
                          </a:solidFill>
                          <a:effectLst/>
                          <a:latin typeface="Arial" panose="020B0604020202020204" pitchFamily="34" charset="0"/>
                          <a:ea typeface="+mn-ea"/>
                          <a:cs typeface="Arial" panose="020B0604020202020204" pitchFamily="34" charset="0"/>
                        </a:rPr>
                        <a:t>conditions </a:t>
                      </a:r>
                      <a:r>
                        <a:rPr lang="fr-FR" sz="1400" i="1" u="dotted" dirty="0" err="1">
                          <a:solidFill>
                            <a:schemeClr val="dk1"/>
                          </a:solidFill>
                          <a:effectLst/>
                          <a:latin typeface="Arial" panose="020B0604020202020204" pitchFamily="34" charset="0"/>
                          <a:ea typeface="+mn-ea"/>
                          <a:cs typeface="Arial" panose="020B0604020202020204" pitchFamily="34" charset="0"/>
                        </a:rPr>
                        <a:t>océano</a:t>
                      </a:r>
                      <a:r>
                        <a:rPr lang="fr-FR" sz="1400" i="1" u="dotted" dirty="0">
                          <a:solidFill>
                            <a:schemeClr val="dk1"/>
                          </a:solidFill>
                          <a:effectLst/>
                          <a:latin typeface="Arial" panose="020B0604020202020204" pitchFamily="34" charset="0"/>
                          <a:ea typeface="+mn-ea"/>
                          <a:cs typeface="Arial" panose="020B0604020202020204" pitchFamily="34" charset="0"/>
                        </a:rPr>
                        <a:t>-météorologiques</a:t>
                      </a:r>
                      <a:r>
                        <a:rPr lang="fr-FR" sz="1400" dirty="0">
                          <a:solidFill>
                            <a:schemeClr val="dk1"/>
                          </a:solidFill>
                          <a:effectLst/>
                          <a:latin typeface="Arial" panose="020B0604020202020204" pitchFamily="34" charset="0"/>
                          <a:ea typeface="+mn-ea"/>
                          <a:cs typeface="Arial" panose="020B0604020202020204" pitchFamily="34" charset="0"/>
                        </a:rPr>
                        <a:t>;</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phases d’activité listées dans l’annexe 1 ;</a:t>
                      </a:r>
                    </a:p>
                    <a:p>
                      <a:pPr marL="28575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coactivités potentielles, y compris le trafic maritime ou fluvial passant à proximité.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34" name="Rectangle 33">
            <a:extLst>
              <a:ext uri="{FF2B5EF4-FFF2-40B4-BE49-F238E27FC236}">
                <a16:creationId xmlns:a16="http://schemas.microsoft.com/office/drawing/2014/main" id="{92FE6DBA-4B13-4D65-9D31-22B9C1025936}"/>
              </a:ext>
            </a:extLst>
          </p:cNvPr>
          <p:cNvSpPr/>
          <p:nvPr/>
        </p:nvSpPr>
        <p:spPr>
          <a:xfrm>
            <a:off x="839416" y="3429000"/>
            <a:ext cx="3296095" cy="907941"/>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sym typeface="Wingdings" panose="05000000000000000000" pitchFamily="2" charset="2"/>
              </a:rPr>
              <a:t>Clarifications</a:t>
            </a:r>
          </a:p>
          <a:p>
            <a:pPr algn="l"/>
            <a:r>
              <a:rPr lang="fr-FR" sz="1600" dirty="0">
                <a:solidFill>
                  <a:schemeClr val="accent6">
                    <a:lumMod val="75000"/>
                  </a:schemeClr>
                </a:solidFill>
                <a:sym typeface="Wingdings" panose="05000000000000000000" pitchFamily="2" charset="2"/>
              </a:rPr>
              <a:t>(risques HSE et phases d’activités</a:t>
            </a:r>
          </a:p>
          <a:p>
            <a:pPr algn="l"/>
            <a:r>
              <a:rPr lang="fr-FR" sz="1600" dirty="0">
                <a:solidFill>
                  <a:schemeClr val="accent6">
                    <a:lumMod val="75000"/>
                  </a:schemeClr>
                </a:solidFill>
                <a:sym typeface="Wingdings" panose="05000000000000000000" pitchFamily="2" charset="2"/>
              </a:rPr>
              <a:t> associées)</a:t>
            </a:r>
            <a:endParaRPr lang="fr-FR" sz="1600" dirty="0">
              <a:solidFill>
                <a:schemeClr val="accent6">
                  <a:lumMod val="75000"/>
                </a:schemeClr>
              </a:solidFill>
            </a:endParaRPr>
          </a:p>
        </p:txBody>
      </p:sp>
      <p:sp>
        <p:nvSpPr>
          <p:cNvPr id="35" name="Rectangle 1">
            <a:extLst>
              <a:ext uri="{FF2B5EF4-FFF2-40B4-BE49-F238E27FC236}">
                <a16:creationId xmlns:a16="http://schemas.microsoft.com/office/drawing/2014/main" id="{15D8DCAC-E535-426D-BC55-8803C014D6FE}"/>
              </a:ext>
            </a:extLst>
          </p:cNvPr>
          <p:cNvSpPr>
            <a:spLocks noChangeArrowheads="1"/>
          </p:cNvSpPr>
          <p:nvPr/>
        </p:nvSpPr>
        <p:spPr bwMode="auto">
          <a:xfrm>
            <a:off x="4367808" y="3212976"/>
            <a:ext cx="756084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lvl="0"/>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Les risques sont identifiés par des études spécifiques réalisées lors de la conception des </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installations, complétées par des études d’identification des risques (HAZID) et des études d’identification des risques opérationnels (</a:t>
            </a:r>
            <a:r>
              <a:rPr lang="fr-FR" altLang="fr-FR" sz="1400" dirty="0">
                <a:cs typeface="Arial" panose="020B0604020202020204" pitchFamily="34" charset="0"/>
              </a:rPr>
              <a:t>HAZOP), </a:t>
            </a:r>
            <a:r>
              <a:rPr lang="fr-FR" sz="1400" dirty="0">
                <a:cs typeface="Arial" panose="020B0604020202020204" pitchFamily="34" charset="0"/>
              </a:rPr>
              <a:t>et mises à jour régulièrement durant le cycle de vie de l’installation.</a:t>
            </a:r>
            <a:endParaRPr lang="fr-FR" altLang="fr-FR" sz="1400" dirty="0">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A l’issue de ces études :</a:t>
            </a:r>
            <a:endParaRPr kumimoji="0" lang="fr-FR" altLang="fr-FR" sz="1400" b="0" i="0" u="none" strike="noStrike" cap="none" normalizeH="0" baseline="0" dirty="0">
              <a:ln>
                <a:noFill/>
              </a:ln>
              <a:solidFill>
                <a:schemeClr val="tx1"/>
              </a:solidFill>
              <a:effectLst/>
              <a:cs typeface="Arial" panose="020B0604020202020204" pitchFamily="34" charset="0"/>
            </a:endParaRPr>
          </a:p>
          <a:p>
            <a:pPr marL="468312" marR="0" lvl="0" indent="-28575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 les mesures de maîtrise des risques proposées privilégient les </a:t>
            </a:r>
            <a:r>
              <a:rPr kumimoji="0" lang="fr-FR" altLang="fr-FR" sz="1400" b="0" i="0" strike="noStrike" cap="none" normalizeH="0" baseline="0" dirty="0">
                <a:ln>
                  <a:noFill/>
                </a:ln>
                <a:solidFill>
                  <a:srgbClr val="000000"/>
                </a:solidFill>
                <a:effectLst/>
                <a:ea typeface="Calibri" panose="020F0502020204030204" pitchFamily="34" charset="0"/>
                <a:cs typeface="Arial" panose="020B0604020202020204" pitchFamily="34" charset="0"/>
              </a:rPr>
              <a:t>moyens de prévention, et des mesures de mitigation, ainsi que les </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moyens de détection rapide des incidents, afin d’accélérer l’activation des plans d’urgence;</a:t>
            </a:r>
            <a:endParaRPr kumimoji="0" lang="fr-FR" altLang="fr-FR" sz="1400" b="0" i="0" strike="noStrike" cap="none" normalizeH="0" baseline="0" dirty="0">
              <a:ln>
                <a:noFill/>
              </a:ln>
              <a:effectLst/>
              <a:cs typeface="Arial" panose="020B0604020202020204" pitchFamily="34" charset="0"/>
            </a:endParaRPr>
          </a:p>
          <a:p>
            <a:pPr marL="468312" marR="0" lvl="0" indent="-28575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strike="noStrike" cap="none" normalizeH="0" baseline="0" dirty="0">
                <a:ln>
                  <a:noFill/>
                </a:ln>
                <a:effectLst/>
                <a:ea typeface="Calibri" panose="020F0502020204030204" pitchFamily="34" charset="0"/>
                <a:cs typeface="Arial" panose="020B0604020202020204" pitchFamily="34" charset="0"/>
              </a:rPr>
              <a:t> les risques technologiques identifiés sont gérés conformément à la CR-GR-HSE-301.</a:t>
            </a:r>
            <a:endParaRPr kumimoji="0" lang="fr-FR" altLang="fr-FR" sz="1400" b="0" i="0" strike="noStrike" cap="none" normalizeH="0" baseline="0" dirty="0">
              <a:ln>
                <a:noFill/>
              </a:ln>
              <a:effectLst/>
              <a:cs typeface="Arial" panose="020B0604020202020204" pitchFamily="34" charset="0"/>
            </a:endParaRPr>
          </a:p>
        </p:txBody>
      </p:sp>
      <p:sp>
        <p:nvSpPr>
          <p:cNvPr id="7" name="Espace réservé du texte 16">
            <a:extLst>
              <a:ext uri="{FF2B5EF4-FFF2-40B4-BE49-F238E27FC236}">
                <a16:creationId xmlns:a16="http://schemas.microsoft.com/office/drawing/2014/main" id="{00B3E5A1-572D-4D7D-807E-4DD7694BAA36}"/>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GESTION DES RISQUES</a:t>
            </a:r>
          </a:p>
        </p:txBody>
      </p:sp>
    </p:spTree>
    <p:extLst>
      <p:ext uri="{BB962C8B-B14F-4D97-AF65-F5344CB8AC3E}">
        <p14:creationId xmlns:p14="http://schemas.microsoft.com/office/powerpoint/2010/main" val="336562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5327A2-6C1D-4E94-A2CF-CF27D69D1922}"/>
              </a:ext>
            </a:extLst>
          </p:cNvPr>
          <p:cNvSpPr/>
          <p:nvPr/>
        </p:nvSpPr>
        <p:spPr>
          <a:xfrm>
            <a:off x="695400" y="1268760"/>
            <a:ext cx="10513168" cy="3437929"/>
          </a:xfrm>
          <a:prstGeom prst="rect">
            <a:avLst/>
          </a:prstGeom>
        </p:spPr>
        <p:txBody>
          <a:bodyPr wrap="square">
            <a:spAutoFit/>
          </a:bodyPr>
          <a:lstStyle/>
          <a:p>
            <a:pPr marL="450215" marR="58420" algn="just">
              <a:lnSpc>
                <a:spcPct val="150000"/>
              </a:lnSpc>
              <a:spcAft>
                <a:spcPts val="0"/>
              </a:spcAft>
            </a:pPr>
            <a:r>
              <a:rPr lang="fr-FR"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Phases d’activité à considérer dans l’identification des risques.</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0215" marR="58420" algn="just">
              <a:lnSpc>
                <a:spcPct val="150000"/>
              </a:lnSpc>
              <a:spcAft>
                <a:spcPts val="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L’accès nautique au terminal (si applicable)</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L’accostage et/ou l’amarrage, y compris lorsqu’il se fait à couple d’une autre unité flottante :</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L’accès du personnel à bord</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opérations de transfert, y compris pendant les régimes transitoires (au début ou à la fin des opérations de (dé)chargement, de transbordement et/ou d’avitaillement)</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(dé)branchement, la purge / vidange des équipements de transfert de cargaison et/ou de retour vapeur</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jaugeage et/ou l’échantillonnage</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récupération des vapeurs de l’unité flottante vers le terminal (si applicable)</a:t>
            </a:r>
          </a:p>
        </p:txBody>
      </p:sp>
      <p:sp>
        <p:nvSpPr>
          <p:cNvPr id="4" name="Espace réservé du texte 16">
            <a:extLst>
              <a:ext uri="{FF2B5EF4-FFF2-40B4-BE49-F238E27FC236}">
                <a16:creationId xmlns:a16="http://schemas.microsoft.com/office/drawing/2014/main" id="{CBC76752-AF36-4233-91E1-D3D3DB1E757D}"/>
              </a:ext>
            </a:extLst>
          </p:cNvPr>
          <p:cNvSpPr>
            <a:spLocks noGrp="1" noEditPoints="1"/>
          </p:cNvSpPr>
          <p:nvPr>
            <p:ph type="body" sz="quarter" idx="11"/>
          </p:nvPr>
        </p:nvSpPr>
        <p:spPr>
          <a:xfrm>
            <a:off x="0" y="0"/>
            <a:ext cx="6312024" cy="404664"/>
          </a:xfrm>
        </p:spPr>
        <p:txBody>
          <a:bodyPr/>
          <a:lstStyle/>
          <a:p>
            <a:r>
              <a:rPr lang="fr-FR" dirty="0"/>
              <a:t>REVUE DES EXIGENCES</a:t>
            </a:r>
          </a:p>
        </p:txBody>
      </p:sp>
      <p:sp>
        <p:nvSpPr>
          <p:cNvPr id="6" name="Espace réservé du texte 16">
            <a:extLst>
              <a:ext uri="{FF2B5EF4-FFF2-40B4-BE49-F238E27FC236}">
                <a16:creationId xmlns:a16="http://schemas.microsoft.com/office/drawing/2014/main" id="{2996A204-170A-49E2-8477-5228800346CF}"/>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ANNEXE 1</a:t>
            </a:r>
          </a:p>
        </p:txBody>
      </p:sp>
    </p:spTree>
    <p:extLst>
      <p:ext uri="{BB962C8B-B14F-4D97-AF65-F5344CB8AC3E}">
        <p14:creationId xmlns:p14="http://schemas.microsoft.com/office/powerpoint/2010/main" val="3759620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98947403"/>
              </p:ext>
            </p:extLst>
          </p:nvPr>
        </p:nvGraphicFramePr>
        <p:xfrm>
          <a:off x="1343472" y="786018"/>
          <a:ext cx="10297144" cy="113081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6208">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3.2.1 : Classement des zones à atmosphère potentiellement explosive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734605">
                <a:tc>
                  <a:txBody>
                    <a:bodyPr/>
                    <a:lstStyle/>
                    <a:p>
                      <a:r>
                        <a:rPr lang="fr-FR" sz="1400" dirty="0">
                          <a:solidFill>
                            <a:schemeClr val="dk1"/>
                          </a:solidFill>
                          <a:effectLst/>
                          <a:latin typeface="Arial" panose="020B0604020202020204" pitchFamily="34" charset="0"/>
                          <a:ea typeface="+mn-ea"/>
                          <a:cs typeface="Arial" panose="020B0604020202020204" pitchFamily="34" charset="0"/>
                        </a:rPr>
                        <a:t>Les installations du terminal font l’objet d’un classement des zones à atmosphères potentiellement explosives selon la réglementation locale, ou à défaut, selon les prescriptions de la directive européenne « ATEX » n° 1999/92/CE ou du standard international IEC 60079-10-1.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34" name="Rectangle 33">
            <a:extLst>
              <a:ext uri="{FF2B5EF4-FFF2-40B4-BE49-F238E27FC236}">
                <a16:creationId xmlns:a16="http://schemas.microsoft.com/office/drawing/2014/main" id="{92FE6DBA-4B13-4D65-9D31-22B9C1025936}"/>
              </a:ext>
            </a:extLst>
          </p:cNvPr>
          <p:cNvSpPr/>
          <p:nvPr/>
        </p:nvSpPr>
        <p:spPr>
          <a:xfrm>
            <a:off x="695400" y="3076919"/>
            <a:ext cx="1774845" cy="584775"/>
          </a:xfrm>
          <a:prstGeom prst="rect">
            <a:avLst/>
          </a:prstGeom>
        </p:spPr>
        <p:txBody>
          <a:bodyPr wrap="none">
            <a:spAutoFit/>
          </a:bodyPr>
          <a:lstStyle/>
          <a:p>
            <a:pPr marL="285750" lvl="8" indent="-285750" algn="l">
              <a:buFont typeface="Wingdings" panose="05000000000000000000" pitchFamily="2" charset="2"/>
              <a:buChar char="à"/>
            </a:pPr>
            <a:r>
              <a:rPr lang="fr-FR" sz="1600" b="1" dirty="0">
                <a:solidFill>
                  <a:schemeClr val="accent6">
                    <a:lumMod val="75000"/>
                  </a:schemeClr>
                </a:solidFill>
                <a:sym typeface="Wingdings" panose="05000000000000000000" pitchFamily="2" charset="2"/>
              </a:rPr>
              <a:t>Clarifications</a:t>
            </a:r>
            <a:endParaRPr lang="fr-FR" sz="1600" b="0" dirty="0">
              <a:solidFill>
                <a:schemeClr val="accent6">
                  <a:lumMod val="75000"/>
                </a:schemeClr>
              </a:solidFill>
            </a:endParaRPr>
          </a:p>
          <a:p>
            <a:pPr lvl="8" algn="l"/>
            <a:endParaRPr lang="fr-FR" sz="1600" b="1" dirty="0">
              <a:solidFill>
                <a:srgbClr val="FF0000"/>
              </a:solidFill>
              <a:highlight>
                <a:srgbClr val="FFFF00"/>
              </a:highlight>
              <a:sym typeface="Wingdings" panose="05000000000000000000" pitchFamily="2" charset="2"/>
            </a:endParaRPr>
          </a:p>
        </p:txBody>
      </p:sp>
      <p:sp>
        <p:nvSpPr>
          <p:cNvPr id="6" name="Rectangle 5">
            <a:extLst>
              <a:ext uri="{FF2B5EF4-FFF2-40B4-BE49-F238E27FC236}">
                <a16:creationId xmlns:a16="http://schemas.microsoft.com/office/drawing/2014/main" id="{E7D7E1B3-04B5-48E3-A18D-EFE364EA37DD}"/>
              </a:ext>
            </a:extLst>
          </p:cNvPr>
          <p:cNvSpPr/>
          <p:nvPr/>
        </p:nvSpPr>
        <p:spPr>
          <a:xfrm>
            <a:off x="5544616" y="2204864"/>
            <a:ext cx="6096000" cy="3676840"/>
          </a:xfrm>
          <a:prstGeom prst="rect">
            <a:avLst/>
          </a:prstGeom>
        </p:spPr>
        <p:txBody>
          <a:bodyPr>
            <a:spAutoFit/>
          </a:bodyPr>
          <a:lstStyle/>
          <a:p>
            <a:pPr marR="54610" algn="just">
              <a:lnSpc>
                <a:spcPct val="115000"/>
              </a:lnSpc>
              <a:spcBef>
                <a:spcPts val="600"/>
              </a:spcBef>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 particulier :</a:t>
            </a:r>
          </a:p>
          <a:p>
            <a:pPr marL="541338" marR="57785" lvl="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des schémas (vues en plan et en élévation) montrent les zones de danger ;</a:t>
            </a:r>
          </a:p>
          <a:p>
            <a:pPr marL="541338" marR="57785" lvl="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emplacements où une atmosphère explosive peut se former sont signalés par un panneau d’avertissement au niveau de leurs accès respectifs ;</a:t>
            </a:r>
          </a:p>
          <a:p>
            <a:pPr marL="541338" marR="57785" lvl="0" algn="just">
              <a:lnSpc>
                <a:spcPct val="115000"/>
              </a:lnSpc>
              <a:spcAft>
                <a:spcPts val="12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appareils électriques, électroniques, téléphoniques et radiotéléphoniques (VHF / UHF ) utilisés ou susceptibles d’être utilisés dans ces zones sont certifiés ;</a:t>
            </a:r>
          </a:p>
          <a:p>
            <a:pPr marL="541338" marR="57785" lvl="0" algn="just">
              <a:lnSpc>
                <a:spcPct val="115000"/>
              </a:lnSpc>
              <a:spcAft>
                <a:spcPts val="12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outils manuels utilisés dans ces zones, en particulier lors des opérations de branchement et débranchement des flexibles ou des bras, sont conçus et adaptés afin de réduire le risque d’étincelles lors de leur manipulation.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7" name="Image 30">
            <a:extLst>
              <a:ext uri="{FF2B5EF4-FFF2-40B4-BE49-F238E27FC236}">
                <a16:creationId xmlns:a16="http://schemas.microsoft.com/office/drawing/2014/main" id="{02A4F653-E9F5-4A1D-B39A-F90D16963A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8113" y="2644904"/>
            <a:ext cx="432000" cy="432015"/>
          </a:xfrm>
          <a:prstGeom prst="rect">
            <a:avLst/>
          </a:prstGeom>
        </p:spPr>
      </p:pic>
      <p:pic>
        <p:nvPicPr>
          <p:cNvPr id="8" name="Image 32">
            <a:extLst>
              <a:ext uri="{FF2B5EF4-FFF2-40B4-BE49-F238E27FC236}">
                <a16:creationId xmlns:a16="http://schemas.microsoft.com/office/drawing/2014/main" id="{CB44F8AB-3EA2-4AAA-89C0-32EC4AF6F8D8}"/>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553596" y="3274448"/>
            <a:ext cx="540000" cy="492379"/>
          </a:xfrm>
          <a:prstGeom prst="rect">
            <a:avLst/>
          </a:prstGeom>
        </p:spPr>
      </p:pic>
      <p:sp>
        <p:nvSpPr>
          <p:cNvPr id="9" name="Freeform 24">
            <a:extLst>
              <a:ext uri="{FF2B5EF4-FFF2-40B4-BE49-F238E27FC236}">
                <a16:creationId xmlns:a16="http://schemas.microsoft.com/office/drawing/2014/main" id="{A9ECAB30-157E-4C73-A2F7-4F5EEA2476EA}"/>
              </a:ext>
            </a:extLst>
          </p:cNvPr>
          <p:cNvSpPr>
            <a:spLocks noChangeAspect="1" noEditPoints="1"/>
          </p:cNvSpPr>
          <p:nvPr/>
        </p:nvSpPr>
        <p:spPr bwMode="auto">
          <a:xfrm>
            <a:off x="5517652" y="3999121"/>
            <a:ext cx="540000" cy="527033"/>
          </a:xfrm>
          <a:custGeom>
            <a:avLst/>
            <a:gdLst>
              <a:gd name="T0" fmla="*/ 148 w 229"/>
              <a:gd name="T1" fmla="*/ 0 h 223"/>
              <a:gd name="T2" fmla="*/ 148 w 229"/>
              <a:gd name="T3" fmla="*/ 17 h 223"/>
              <a:gd name="T4" fmla="*/ 213 w 229"/>
              <a:gd name="T5" fmla="*/ 81 h 223"/>
              <a:gd name="T6" fmla="*/ 229 w 229"/>
              <a:gd name="T7" fmla="*/ 81 h 223"/>
              <a:gd name="T8" fmla="*/ 39 w 229"/>
              <a:gd name="T9" fmla="*/ 35 h 223"/>
              <a:gd name="T10" fmla="*/ 47 w 229"/>
              <a:gd name="T11" fmla="*/ 10 h 223"/>
              <a:gd name="T12" fmla="*/ 31 w 229"/>
              <a:gd name="T13" fmla="*/ 26 h 223"/>
              <a:gd name="T14" fmla="*/ 88 w 229"/>
              <a:gd name="T15" fmla="*/ 21 h 223"/>
              <a:gd name="T16" fmla="*/ 7 w 229"/>
              <a:gd name="T17" fmla="*/ 77 h 223"/>
              <a:gd name="T18" fmla="*/ 121 w 229"/>
              <a:gd name="T19" fmla="*/ 216 h 223"/>
              <a:gd name="T20" fmla="*/ 202 w 229"/>
              <a:gd name="T21" fmla="*/ 159 h 223"/>
              <a:gd name="T22" fmla="*/ 88 w 229"/>
              <a:gd name="T23" fmla="*/ 21 h 223"/>
              <a:gd name="T24" fmla="*/ 168 w 229"/>
              <a:gd name="T25" fmla="*/ 125 h 223"/>
              <a:gd name="T26" fmla="*/ 159 w 229"/>
              <a:gd name="T27" fmla="*/ 139 h 223"/>
              <a:gd name="T28" fmla="*/ 148 w 229"/>
              <a:gd name="T29" fmla="*/ 134 h 223"/>
              <a:gd name="T30" fmla="*/ 158 w 229"/>
              <a:gd name="T31" fmla="*/ 119 h 223"/>
              <a:gd name="T32" fmla="*/ 126 w 229"/>
              <a:gd name="T33" fmla="*/ 150 h 223"/>
              <a:gd name="T34" fmla="*/ 141 w 229"/>
              <a:gd name="T35" fmla="*/ 141 h 223"/>
              <a:gd name="T36" fmla="*/ 147 w 229"/>
              <a:gd name="T37" fmla="*/ 151 h 223"/>
              <a:gd name="T38" fmla="*/ 132 w 229"/>
              <a:gd name="T39" fmla="*/ 161 h 223"/>
              <a:gd name="T40" fmla="*/ 126 w 229"/>
              <a:gd name="T41" fmla="*/ 150 h 223"/>
              <a:gd name="T42" fmla="*/ 114 w 229"/>
              <a:gd name="T43" fmla="*/ 142 h 223"/>
              <a:gd name="T44" fmla="*/ 108 w 229"/>
              <a:gd name="T45" fmla="*/ 132 h 223"/>
              <a:gd name="T46" fmla="*/ 123 w 229"/>
              <a:gd name="T47" fmla="*/ 122 h 223"/>
              <a:gd name="T48" fmla="*/ 128 w 229"/>
              <a:gd name="T49" fmla="*/ 133 h 223"/>
              <a:gd name="T50" fmla="*/ 144 w 229"/>
              <a:gd name="T51" fmla="*/ 101 h 223"/>
              <a:gd name="T52" fmla="*/ 150 w 229"/>
              <a:gd name="T53" fmla="*/ 111 h 223"/>
              <a:gd name="T54" fmla="*/ 135 w 229"/>
              <a:gd name="T55" fmla="*/ 121 h 223"/>
              <a:gd name="T56" fmla="*/ 130 w 229"/>
              <a:gd name="T57" fmla="*/ 110 h 223"/>
              <a:gd name="T58" fmla="*/ 144 w 229"/>
              <a:gd name="T59" fmla="*/ 101 h 223"/>
              <a:gd name="T60" fmla="*/ 22 w 229"/>
              <a:gd name="T61" fmla="*/ 96 h 223"/>
              <a:gd name="T62" fmla="*/ 76 w 229"/>
              <a:gd name="T63" fmla="*/ 36 h 223"/>
              <a:gd name="T64" fmla="*/ 129 w 229"/>
              <a:gd name="T65" fmla="*/ 83 h 223"/>
              <a:gd name="T66" fmla="*/ 76 w 229"/>
              <a:gd name="T67" fmla="*/ 143 h 223"/>
              <a:gd name="T68" fmla="*/ 92 w 229"/>
              <a:gd name="T69" fmla="*/ 164 h 223"/>
              <a:gd name="T70" fmla="*/ 86 w 229"/>
              <a:gd name="T71" fmla="*/ 154 h 223"/>
              <a:gd name="T72" fmla="*/ 101 w 229"/>
              <a:gd name="T73" fmla="*/ 144 h 223"/>
              <a:gd name="T74" fmla="*/ 107 w 229"/>
              <a:gd name="T75" fmla="*/ 155 h 223"/>
              <a:gd name="T76" fmla="*/ 92 w 229"/>
              <a:gd name="T77" fmla="*/ 164 h 223"/>
              <a:gd name="T78" fmla="*/ 110 w 229"/>
              <a:gd name="T79" fmla="*/ 183 h 223"/>
              <a:gd name="T80" fmla="*/ 105 w 229"/>
              <a:gd name="T81" fmla="*/ 172 h 223"/>
              <a:gd name="T82" fmla="*/ 119 w 229"/>
              <a:gd name="T83" fmla="*/ 163 h 223"/>
              <a:gd name="T84" fmla="*/ 125 w 229"/>
              <a:gd name="T85" fmla="*/ 173 h 223"/>
              <a:gd name="T86" fmla="*/ 143 w 229"/>
              <a:gd name="T87" fmla="*/ 191 h 223"/>
              <a:gd name="T88" fmla="*/ 129 w 229"/>
              <a:gd name="T89" fmla="*/ 201 h 223"/>
              <a:gd name="T90" fmla="*/ 123 w 229"/>
              <a:gd name="T91" fmla="*/ 190 h 223"/>
              <a:gd name="T92" fmla="*/ 138 w 229"/>
              <a:gd name="T93" fmla="*/ 181 h 223"/>
              <a:gd name="T94" fmla="*/ 143 w 229"/>
              <a:gd name="T95" fmla="*/ 191 h 223"/>
              <a:gd name="T96" fmla="*/ 155 w 229"/>
              <a:gd name="T97" fmla="*/ 179 h 223"/>
              <a:gd name="T98" fmla="*/ 145 w 229"/>
              <a:gd name="T99" fmla="*/ 174 h 223"/>
              <a:gd name="T100" fmla="*/ 154 w 229"/>
              <a:gd name="T101" fmla="*/ 159 h 223"/>
              <a:gd name="T102" fmla="*/ 165 w 229"/>
              <a:gd name="T103" fmla="*/ 165 h 223"/>
              <a:gd name="T104" fmla="*/ 187 w 229"/>
              <a:gd name="T105" fmla="*/ 148 h 223"/>
              <a:gd name="T106" fmla="*/ 172 w 229"/>
              <a:gd name="T107" fmla="*/ 158 h 223"/>
              <a:gd name="T108" fmla="*/ 166 w 229"/>
              <a:gd name="T109" fmla="*/ 147 h 223"/>
              <a:gd name="T110" fmla="*/ 181 w 229"/>
              <a:gd name="T111" fmla="*/ 138 h 223"/>
              <a:gd name="T112" fmla="*/ 187 w 229"/>
              <a:gd name="T113" fmla="*/ 148 h 223"/>
              <a:gd name="T114" fmla="*/ 179 w 229"/>
              <a:gd name="T115" fmla="*/ 81 h 223"/>
              <a:gd name="T116" fmla="*/ 196 w 229"/>
              <a:gd name="T117" fmla="*/ 81 h 223"/>
              <a:gd name="T118" fmla="*/ 148 w 229"/>
              <a:gd name="T119" fmla="*/ 33 h 223"/>
              <a:gd name="T120" fmla="*/ 148 w 229"/>
              <a:gd name="T121" fmla="*/ 5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9" h="223">
                <a:moveTo>
                  <a:pt x="205" y="24"/>
                </a:moveTo>
                <a:cubicBezTo>
                  <a:pt x="191" y="9"/>
                  <a:pt x="171" y="0"/>
                  <a:pt x="148" y="0"/>
                </a:cubicBezTo>
                <a:cubicBezTo>
                  <a:pt x="144" y="0"/>
                  <a:pt x="140" y="4"/>
                  <a:pt x="140" y="9"/>
                </a:cubicBezTo>
                <a:cubicBezTo>
                  <a:pt x="140" y="13"/>
                  <a:pt x="144" y="17"/>
                  <a:pt x="148" y="17"/>
                </a:cubicBezTo>
                <a:cubicBezTo>
                  <a:pt x="166" y="17"/>
                  <a:pt x="182" y="24"/>
                  <a:pt x="194" y="36"/>
                </a:cubicBezTo>
                <a:cubicBezTo>
                  <a:pt x="205" y="47"/>
                  <a:pt x="213" y="63"/>
                  <a:pt x="213" y="81"/>
                </a:cubicBezTo>
                <a:cubicBezTo>
                  <a:pt x="213" y="85"/>
                  <a:pt x="216" y="89"/>
                  <a:pt x="221" y="89"/>
                </a:cubicBezTo>
                <a:cubicBezTo>
                  <a:pt x="225" y="89"/>
                  <a:pt x="229" y="85"/>
                  <a:pt x="229" y="81"/>
                </a:cubicBezTo>
                <a:cubicBezTo>
                  <a:pt x="229" y="59"/>
                  <a:pt x="220" y="38"/>
                  <a:pt x="205" y="24"/>
                </a:cubicBezTo>
                <a:close/>
                <a:moveTo>
                  <a:pt x="39" y="35"/>
                </a:moveTo>
                <a:cubicBezTo>
                  <a:pt x="56" y="18"/>
                  <a:pt x="56" y="18"/>
                  <a:pt x="56" y="18"/>
                </a:cubicBezTo>
                <a:cubicBezTo>
                  <a:pt x="47" y="10"/>
                  <a:pt x="47" y="10"/>
                  <a:pt x="47" y="10"/>
                </a:cubicBezTo>
                <a:cubicBezTo>
                  <a:pt x="42" y="5"/>
                  <a:pt x="35" y="5"/>
                  <a:pt x="31" y="10"/>
                </a:cubicBezTo>
                <a:cubicBezTo>
                  <a:pt x="26" y="14"/>
                  <a:pt x="26" y="21"/>
                  <a:pt x="31" y="26"/>
                </a:cubicBezTo>
                <a:lnTo>
                  <a:pt x="39" y="35"/>
                </a:lnTo>
                <a:close/>
                <a:moveTo>
                  <a:pt x="88" y="21"/>
                </a:moveTo>
                <a:cubicBezTo>
                  <a:pt x="81" y="15"/>
                  <a:pt x="70" y="15"/>
                  <a:pt x="63" y="21"/>
                </a:cubicBezTo>
                <a:cubicBezTo>
                  <a:pt x="7" y="77"/>
                  <a:pt x="7" y="77"/>
                  <a:pt x="7" y="77"/>
                </a:cubicBezTo>
                <a:cubicBezTo>
                  <a:pt x="0" y="84"/>
                  <a:pt x="0" y="96"/>
                  <a:pt x="7" y="103"/>
                </a:cubicBezTo>
                <a:cubicBezTo>
                  <a:pt x="121" y="216"/>
                  <a:pt x="121" y="216"/>
                  <a:pt x="121" y="216"/>
                </a:cubicBezTo>
                <a:cubicBezTo>
                  <a:pt x="128" y="223"/>
                  <a:pt x="139" y="223"/>
                  <a:pt x="146" y="216"/>
                </a:cubicBezTo>
                <a:cubicBezTo>
                  <a:pt x="202" y="159"/>
                  <a:pt x="202" y="159"/>
                  <a:pt x="202" y="159"/>
                </a:cubicBezTo>
                <a:cubicBezTo>
                  <a:pt x="209" y="153"/>
                  <a:pt x="209" y="142"/>
                  <a:pt x="202" y="135"/>
                </a:cubicBezTo>
                <a:lnTo>
                  <a:pt x="88" y="21"/>
                </a:lnTo>
                <a:close/>
                <a:moveTo>
                  <a:pt x="163" y="119"/>
                </a:moveTo>
                <a:cubicBezTo>
                  <a:pt x="168" y="125"/>
                  <a:pt x="168" y="125"/>
                  <a:pt x="168" y="125"/>
                </a:cubicBezTo>
                <a:cubicBezTo>
                  <a:pt x="170" y="126"/>
                  <a:pt x="170" y="128"/>
                  <a:pt x="168" y="130"/>
                </a:cubicBezTo>
                <a:cubicBezTo>
                  <a:pt x="159" y="139"/>
                  <a:pt x="159" y="139"/>
                  <a:pt x="159" y="139"/>
                </a:cubicBezTo>
                <a:cubicBezTo>
                  <a:pt x="157" y="141"/>
                  <a:pt x="155" y="141"/>
                  <a:pt x="154" y="139"/>
                </a:cubicBezTo>
                <a:cubicBezTo>
                  <a:pt x="148" y="134"/>
                  <a:pt x="148" y="134"/>
                  <a:pt x="148" y="134"/>
                </a:cubicBezTo>
                <a:cubicBezTo>
                  <a:pt x="147" y="132"/>
                  <a:pt x="147" y="130"/>
                  <a:pt x="148" y="129"/>
                </a:cubicBezTo>
                <a:cubicBezTo>
                  <a:pt x="158" y="119"/>
                  <a:pt x="158" y="119"/>
                  <a:pt x="158" y="119"/>
                </a:cubicBezTo>
                <a:cubicBezTo>
                  <a:pt x="159" y="118"/>
                  <a:pt x="161" y="118"/>
                  <a:pt x="163" y="119"/>
                </a:cubicBezTo>
                <a:close/>
                <a:moveTo>
                  <a:pt x="126" y="150"/>
                </a:moveTo>
                <a:cubicBezTo>
                  <a:pt x="136" y="141"/>
                  <a:pt x="136" y="141"/>
                  <a:pt x="136" y="141"/>
                </a:cubicBezTo>
                <a:cubicBezTo>
                  <a:pt x="137" y="139"/>
                  <a:pt x="140" y="139"/>
                  <a:pt x="141" y="141"/>
                </a:cubicBezTo>
                <a:cubicBezTo>
                  <a:pt x="147" y="146"/>
                  <a:pt x="147" y="146"/>
                  <a:pt x="147" y="146"/>
                </a:cubicBezTo>
                <a:cubicBezTo>
                  <a:pt x="148" y="148"/>
                  <a:pt x="148" y="150"/>
                  <a:pt x="147" y="151"/>
                </a:cubicBezTo>
                <a:cubicBezTo>
                  <a:pt x="137" y="161"/>
                  <a:pt x="137" y="161"/>
                  <a:pt x="137" y="161"/>
                </a:cubicBezTo>
                <a:cubicBezTo>
                  <a:pt x="136" y="162"/>
                  <a:pt x="133" y="162"/>
                  <a:pt x="132" y="161"/>
                </a:cubicBezTo>
                <a:cubicBezTo>
                  <a:pt x="127" y="155"/>
                  <a:pt x="127" y="155"/>
                  <a:pt x="127" y="155"/>
                </a:cubicBezTo>
                <a:cubicBezTo>
                  <a:pt x="125" y="154"/>
                  <a:pt x="125" y="152"/>
                  <a:pt x="126" y="150"/>
                </a:cubicBezTo>
                <a:close/>
                <a:moveTo>
                  <a:pt x="119" y="143"/>
                </a:moveTo>
                <a:cubicBezTo>
                  <a:pt x="117" y="144"/>
                  <a:pt x="115" y="144"/>
                  <a:pt x="114" y="142"/>
                </a:cubicBezTo>
                <a:cubicBezTo>
                  <a:pt x="108" y="137"/>
                  <a:pt x="108" y="137"/>
                  <a:pt x="108" y="137"/>
                </a:cubicBezTo>
                <a:cubicBezTo>
                  <a:pt x="107" y="136"/>
                  <a:pt x="107" y="133"/>
                  <a:pt x="108" y="132"/>
                </a:cubicBezTo>
                <a:cubicBezTo>
                  <a:pt x="118" y="122"/>
                  <a:pt x="118" y="122"/>
                  <a:pt x="118" y="122"/>
                </a:cubicBezTo>
                <a:cubicBezTo>
                  <a:pt x="119" y="121"/>
                  <a:pt x="121" y="121"/>
                  <a:pt x="123" y="122"/>
                </a:cubicBezTo>
                <a:cubicBezTo>
                  <a:pt x="128" y="128"/>
                  <a:pt x="128" y="128"/>
                  <a:pt x="128" y="128"/>
                </a:cubicBezTo>
                <a:cubicBezTo>
                  <a:pt x="130" y="129"/>
                  <a:pt x="130" y="132"/>
                  <a:pt x="128" y="133"/>
                </a:cubicBezTo>
                <a:lnTo>
                  <a:pt x="119" y="143"/>
                </a:lnTo>
                <a:close/>
                <a:moveTo>
                  <a:pt x="144" y="101"/>
                </a:moveTo>
                <a:cubicBezTo>
                  <a:pt x="150" y="106"/>
                  <a:pt x="150" y="106"/>
                  <a:pt x="150" y="106"/>
                </a:cubicBezTo>
                <a:cubicBezTo>
                  <a:pt x="151" y="108"/>
                  <a:pt x="151" y="110"/>
                  <a:pt x="150" y="111"/>
                </a:cubicBezTo>
                <a:cubicBezTo>
                  <a:pt x="140" y="121"/>
                  <a:pt x="140" y="121"/>
                  <a:pt x="140" y="121"/>
                </a:cubicBezTo>
                <a:cubicBezTo>
                  <a:pt x="139" y="122"/>
                  <a:pt x="137" y="122"/>
                  <a:pt x="135" y="121"/>
                </a:cubicBezTo>
                <a:cubicBezTo>
                  <a:pt x="130" y="115"/>
                  <a:pt x="130" y="115"/>
                  <a:pt x="130" y="115"/>
                </a:cubicBezTo>
                <a:cubicBezTo>
                  <a:pt x="128" y="114"/>
                  <a:pt x="128" y="112"/>
                  <a:pt x="130" y="110"/>
                </a:cubicBezTo>
                <a:cubicBezTo>
                  <a:pt x="139" y="101"/>
                  <a:pt x="139" y="101"/>
                  <a:pt x="139" y="101"/>
                </a:cubicBezTo>
                <a:cubicBezTo>
                  <a:pt x="141" y="99"/>
                  <a:pt x="143" y="99"/>
                  <a:pt x="144" y="101"/>
                </a:cubicBezTo>
                <a:close/>
                <a:moveTo>
                  <a:pt x="69" y="143"/>
                </a:moveTo>
                <a:cubicBezTo>
                  <a:pt x="22" y="96"/>
                  <a:pt x="22" y="96"/>
                  <a:pt x="22" y="96"/>
                </a:cubicBezTo>
                <a:cubicBezTo>
                  <a:pt x="20" y="94"/>
                  <a:pt x="20" y="91"/>
                  <a:pt x="22" y="89"/>
                </a:cubicBezTo>
                <a:cubicBezTo>
                  <a:pt x="76" y="36"/>
                  <a:pt x="76" y="36"/>
                  <a:pt x="76" y="36"/>
                </a:cubicBezTo>
                <a:cubicBezTo>
                  <a:pt x="77" y="34"/>
                  <a:pt x="80" y="34"/>
                  <a:pt x="82" y="36"/>
                </a:cubicBezTo>
                <a:cubicBezTo>
                  <a:pt x="129" y="83"/>
                  <a:pt x="129" y="83"/>
                  <a:pt x="129" y="83"/>
                </a:cubicBezTo>
                <a:cubicBezTo>
                  <a:pt x="131" y="85"/>
                  <a:pt x="131" y="87"/>
                  <a:pt x="129" y="89"/>
                </a:cubicBezTo>
                <a:cubicBezTo>
                  <a:pt x="76" y="143"/>
                  <a:pt x="76" y="143"/>
                  <a:pt x="76" y="143"/>
                </a:cubicBezTo>
                <a:cubicBezTo>
                  <a:pt x="74" y="145"/>
                  <a:pt x="71" y="145"/>
                  <a:pt x="69" y="143"/>
                </a:cubicBezTo>
                <a:close/>
                <a:moveTo>
                  <a:pt x="92" y="164"/>
                </a:moveTo>
                <a:cubicBezTo>
                  <a:pt x="87" y="159"/>
                  <a:pt x="87" y="159"/>
                  <a:pt x="87" y="159"/>
                </a:cubicBezTo>
                <a:cubicBezTo>
                  <a:pt x="85" y="157"/>
                  <a:pt x="85" y="155"/>
                  <a:pt x="86" y="154"/>
                </a:cubicBezTo>
                <a:cubicBezTo>
                  <a:pt x="96" y="144"/>
                  <a:pt x="96" y="144"/>
                  <a:pt x="96" y="144"/>
                </a:cubicBezTo>
                <a:cubicBezTo>
                  <a:pt x="97" y="143"/>
                  <a:pt x="100" y="143"/>
                  <a:pt x="101" y="144"/>
                </a:cubicBezTo>
                <a:cubicBezTo>
                  <a:pt x="107" y="150"/>
                  <a:pt x="107" y="150"/>
                  <a:pt x="107" y="150"/>
                </a:cubicBezTo>
                <a:cubicBezTo>
                  <a:pt x="108" y="151"/>
                  <a:pt x="108" y="153"/>
                  <a:pt x="107" y="155"/>
                </a:cubicBezTo>
                <a:cubicBezTo>
                  <a:pt x="97" y="164"/>
                  <a:pt x="97" y="164"/>
                  <a:pt x="97" y="164"/>
                </a:cubicBezTo>
                <a:cubicBezTo>
                  <a:pt x="96" y="166"/>
                  <a:pt x="93" y="166"/>
                  <a:pt x="92" y="164"/>
                </a:cubicBezTo>
                <a:close/>
                <a:moveTo>
                  <a:pt x="115" y="183"/>
                </a:moveTo>
                <a:cubicBezTo>
                  <a:pt x="114" y="184"/>
                  <a:pt x="112" y="184"/>
                  <a:pt x="110" y="183"/>
                </a:cubicBezTo>
                <a:cubicBezTo>
                  <a:pt x="105" y="177"/>
                  <a:pt x="105" y="177"/>
                  <a:pt x="105" y="177"/>
                </a:cubicBezTo>
                <a:cubicBezTo>
                  <a:pt x="103" y="176"/>
                  <a:pt x="103" y="173"/>
                  <a:pt x="105" y="172"/>
                </a:cubicBezTo>
                <a:cubicBezTo>
                  <a:pt x="114" y="162"/>
                  <a:pt x="114" y="162"/>
                  <a:pt x="114" y="162"/>
                </a:cubicBezTo>
                <a:cubicBezTo>
                  <a:pt x="116" y="161"/>
                  <a:pt x="118" y="161"/>
                  <a:pt x="119" y="163"/>
                </a:cubicBezTo>
                <a:cubicBezTo>
                  <a:pt x="125" y="168"/>
                  <a:pt x="125" y="168"/>
                  <a:pt x="125" y="168"/>
                </a:cubicBezTo>
                <a:cubicBezTo>
                  <a:pt x="126" y="169"/>
                  <a:pt x="126" y="172"/>
                  <a:pt x="125" y="173"/>
                </a:cubicBezTo>
                <a:lnTo>
                  <a:pt x="115" y="183"/>
                </a:lnTo>
                <a:close/>
                <a:moveTo>
                  <a:pt x="143" y="191"/>
                </a:moveTo>
                <a:cubicBezTo>
                  <a:pt x="134" y="201"/>
                  <a:pt x="134" y="201"/>
                  <a:pt x="134" y="201"/>
                </a:cubicBezTo>
                <a:cubicBezTo>
                  <a:pt x="132" y="202"/>
                  <a:pt x="130" y="202"/>
                  <a:pt x="129" y="201"/>
                </a:cubicBezTo>
                <a:cubicBezTo>
                  <a:pt x="123" y="195"/>
                  <a:pt x="123" y="195"/>
                  <a:pt x="123" y="195"/>
                </a:cubicBezTo>
                <a:cubicBezTo>
                  <a:pt x="122" y="194"/>
                  <a:pt x="122" y="192"/>
                  <a:pt x="123" y="190"/>
                </a:cubicBezTo>
                <a:cubicBezTo>
                  <a:pt x="133" y="181"/>
                  <a:pt x="133" y="181"/>
                  <a:pt x="133" y="181"/>
                </a:cubicBezTo>
                <a:cubicBezTo>
                  <a:pt x="134" y="179"/>
                  <a:pt x="136" y="179"/>
                  <a:pt x="138" y="181"/>
                </a:cubicBezTo>
                <a:cubicBezTo>
                  <a:pt x="143" y="186"/>
                  <a:pt x="143" y="186"/>
                  <a:pt x="143" y="186"/>
                </a:cubicBezTo>
                <a:cubicBezTo>
                  <a:pt x="145" y="188"/>
                  <a:pt x="145" y="190"/>
                  <a:pt x="143" y="191"/>
                </a:cubicBezTo>
                <a:close/>
                <a:moveTo>
                  <a:pt x="165" y="170"/>
                </a:moveTo>
                <a:cubicBezTo>
                  <a:pt x="155" y="179"/>
                  <a:pt x="155" y="179"/>
                  <a:pt x="155" y="179"/>
                </a:cubicBezTo>
                <a:cubicBezTo>
                  <a:pt x="154" y="181"/>
                  <a:pt x="152" y="181"/>
                  <a:pt x="150" y="179"/>
                </a:cubicBezTo>
                <a:cubicBezTo>
                  <a:pt x="145" y="174"/>
                  <a:pt x="145" y="174"/>
                  <a:pt x="145" y="174"/>
                </a:cubicBezTo>
                <a:cubicBezTo>
                  <a:pt x="143" y="172"/>
                  <a:pt x="143" y="170"/>
                  <a:pt x="145" y="169"/>
                </a:cubicBezTo>
                <a:cubicBezTo>
                  <a:pt x="154" y="159"/>
                  <a:pt x="154" y="159"/>
                  <a:pt x="154" y="159"/>
                </a:cubicBezTo>
                <a:cubicBezTo>
                  <a:pt x="156" y="158"/>
                  <a:pt x="158" y="158"/>
                  <a:pt x="159" y="159"/>
                </a:cubicBezTo>
                <a:cubicBezTo>
                  <a:pt x="165" y="165"/>
                  <a:pt x="165" y="165"/>
                  <a:pt x="165" y="165"/>
                </a:cubicBezTo>
                <a:cubicBezTo>
                  <a:pt x="166" y="166"/>
                  <a:pt x="166" y="168"/>
                  <a:pt x="165" y="170"/>
                </a:cubicBezTo>
                <a:close/>
                <a:moveTo>
                  <a:pt x="187" y="148"/>
                </a:moveTo>
                <a:cubicBezTo>
                  <a:pt x="177" y="158"/>
                  <a:pt x="177" y="158"/>
                  <a:pt x="177" y="158"/>
                </a:cubicBezTo>
                <a:cubicBezTo>
                  <a:pt x="176" y="159"/>
                  <a:pt x="174" y="159"/>
                  <a:pt x="172" y="158"/>
                </a:cubicBezTo>
                <a:cubicBezTo>
                  <a:pt x="167" y="152"/>
                  <a:pt x="167" y="152"/>
                  <a:pt x="167" y="152"/>
                </a:cubicBezTo>
                <a:cubicBezTo>
                  <a:pt x="165" y="151"/>
                  <a:pt x="165" y="148"/>
                  <a:pt x="166" y="147"/>
                </a:cubicBezTo>
                <a:cubicBezTo>
                  <a:pt x="176" y="137"/>
                  <a:pt x="176" y="137"/>
                  <a:pt x="176" y="137"/>
                </a:cubicBezTo>
                <a:cubicBezTo>
                  <a:pt x="177" y="136"/>
                  <a:pt x="180" y="136"/>
                  <a:pt x="181" y="138"/>
                </a:cubicBezTo>
                <a:cubicBezTo>
                  <a:pt x="187" y="143"/>
                  <a:pt x="187" y="143"/>
                  <a:pt x="187" y="143"/>
                </a:cubicBezTo>
                <a:cubicBezTo>
                  <a:pt x="188" y="145"/>
                  <a:pt x="188" y="147"/>
                  <a:pt x="187" y="148"/>
                </a:cubicBezTo>
                <a:close/>
                <a:moveTo>
                  <a:pt x="170" y="59"/>
                </a:moveTo>
                <a:cubicBezTo>
                  <a:pt x="176" y="65"/>
                  <a:pt x="179" y="72"/>
                  <a:pt x="179" y="81"/>
                </a:cubicBezTo>
                <a:cubicBezTo>
                  <a:pt x="179" y="85"/>
                  <a:pt x="183" y="89"/>
                  <a:pt x="188" y="89"/>
                </a:cubicBezTo>
                <a:cubicBezTo>
                  <a:pt x="192" y="89"/>
                  <a:pt x="196" y="85"/>
                  <a:pt x="196" y="81"/>
                </a:cubicBezTo>
                <a:cubicBezTo>
                  <a:pt x="196" y="68"/>
                  <a:pt x="190" y="56"/>
                  <a:pt x="182" y="47"/>
                </a:cubicBezTo>
                <a:cubicBezTo>
                  <a:pt x="173" y="39"/>
                  <a:pt x="161" y="33"/>
                  <a:pt x="148" y="33"/>
                </a:cubicBezTo>
                <a:cubicBezTo>
                  <a:pt x="144" y="33"/>
                  <a:pt x="140" y="37"/>
                  <a:pt x="140" y="42"/>
                </a:cubicBezTo>
                <a:cubicBezTo>
                  <a:pt x="140" y="46"/>
                  <a:pt x="144" y="50"/>
                  <a:pt x="148" y="50"/>
                </a:cubicBezTo>
                <a:cubicBezTo>
                  <a:pt x="157" y="50"/>
                  <a:pt x="165" y="53"/>
                  <a:pt x="170" y="59"/>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0" name="Image 57">
            <a:extLst>
              <a:ext uri="{FF2B5EF4-FFF2-40B4-BE49-F238E27FC236}">
                <a16:creationId xmlns:a16="http://schemas.microsoft.com/office/drawing/2014/main" id="{6E2D7B84-CA3C-4EC2-A014-E1F5DEDC0F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53596" y="5017318"/>
            <a:ext cx="431985" cy="432000"/>
          </a:xfrm>
          <a:prstGeom prst="rect">
            <a:avLst/>
          </a:prstGeom>
        </p:spPr>
      </p:pic>
      <p:sp>
        <p:nvSpPr>
          <p:cNvPr id="12" name="Espace réservé du texte 16">
            <a:extLst>
              <a:ext uri="{FF2B5EF4-FFF2-40B4-BE49-F238E27FC236}">
                <a16:creationId xmlns:a16="http://schemas.microsoft.com/office/drawing/2014/main" id="{B5143B98-CBC1-40A1-BE86-AC3955AC1465}"/>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Tree>
    <p:extLst>
      <p:ext uri="{BB962C8B-B14F-4D97-AF65-F5344CB8AC3E}">
        <p14:creationId xmlns:p14="http://schemas.microsoft.com/office/powerpoint/2010/main" val="2334717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368694"/>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78311963"/>
              </p:ext>
            </p:extLst>
          </p:nvPr>
        </p:nvGraphicFramePr>
        <p:xfrm>
          <a:off x="1321388" y="784538"/>
          <a:ext cx="10297144" cy="134831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8327">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3.2.2 : </a:t>
                      </a:r>
                      <a:r>
                        <a:rPr lang="fr-FR" sz="1600" b="1" noProof="0">
                          <a:solidFill>
                            <a:srgbClr val="0070C0"/>
                          </a:solidFill>
                          <a:effectLst/>
                          <a:latin typeface="Arial" panose="020B0604020202020204" pitchFamily="34" charset="0"/>
                          <a:ea typeface="+mn-ea"/>
                          <a:cs typeface="Times New Roman" panose="02020603050405020304" pitchFamily="18" charset="0"/>
                        </a:rPr>
                        <a:t>Isolation électrique des éléments de liaison entre l’unité flottante et le terminal</a:t>
                      </a:r>
                      <a:endParaRPr lang="fr-FR" sz="1600" b="1" noProof="0">
                        <a:solidFill>
                          <a:srgbClr val="0070C0"/>
                        </a:solidFill>
                        <a:effectLst/>
                        <a:latin typeface="Arial" panose="020B060402020202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59990">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Dans les zones à atmosphères potentiellement explosives, une isolation électrique est mise en place sur tous les éléments de liaison entre le navire ou la barge et le terminal, notamment les bras, les flexibles, les coupées et passerelles d’accès, les défenses et les amarres afin d'éviter tout risque d'arc électrique.</a:t>
                      </a:r>
                    </a:p>
                    <a:p>
                      <a:r>
                        <a:rPr lang="fr-FR" sz="1400" u="none" noProof="0" dirty="0">
                          <a:solidFill>
                            <a:schemeClr val="dk1"/>
                          </a:solidFill>
                          <a:effectLst/>
                          <a:latin typeface="Arial" panose="020B0604020202020204" pitchFamily="34" charset="0"/>
                          <a:ea typeface="+mn-ea"/>
                          <a:cs typeface="Arial" panose="020B0604020202020204" pitchFamily="34" charset="0"/>
                        </a:rPr>
                        <a:t>L’efficacité de cette isolation est régulièrement contrôlée.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2" name="Rectangle 1">
            <a:extLst>
              <a:ext uri="{FF2B5EF4-FFF2-40B4-BE49-F238E27FC236}">
                <a16:creationId xmlns:a16="http://schemas.microsoft.com/office/drawing/2014/main" id="{12DC8FA6-7D5D-4DD7-88FF-E7AEB503AA85}"/>
              </a:ext>
            </a:extLst>
          </p:cNvPr>
          <p:cNvSpPr>
            <a:spLocks noChangeArrowheads="1"/>
          </p:cNvSpPr>
          <p:nvPr/>
        </p:nvSpPr>
        <p:spPr bwMode="auto">
          <a:xfrm>
            <a:off x="6096000" y="2869279"/>
            <a:ext cx="5563072"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L’isolation électrique des bras  =&gt;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une bride isolante.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L’isolation électrique des flexibles =&gt;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une bride isolante </a:t>
            </a: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ou un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tronçon de flexible à discontinuité électrique</a:t>
            </a: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câbles de liaison équipotentielle ne constituent pas un moyen efficace </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de dissiper les différences de potentiels entre l’unité flottante et le terminal.</a:t>
            </a:r>
          </a:p>
          <a:p>
            <a:pPr marR="0" lvl="0" algn="just"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Ils ne sont utilisés que s’il sont requis par la réglementation locale.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13" name="Groupe 31">
            <a:extLst>
              <a:ext uri="{FF2B5EF4-FFF2-40B4-BE49-F238E27FC236}">
                <a16:creationId xmlns:a16="http://schemas.microsoft.com/office/drawing/2014/main" id="{BD4B48C2-9808-4613-9526-E06ECF6230C5}"/>
              </a:ext>
            </a:extLst>
          </p:cNvPr>
          <p:cNvGrpSpPr>
            <a:grpSpLocks noChangeAspect="1"/>
          </p:cNvGrpSpPr>
          <p:nvPr/>
        </p:nvGrpSpPr>
        <p:grpSpPr>
          <a:xfrm>
            <a:off x="5353581" y="2680321"/>
            <a:ext cx="576000" cy="699848"/>
            <a:chOff x="2063028" y="3125268"/>
            <a:chExt cx="2394583" cy="2886892"/>
          </a:xfrm>
        </p:grpSpPr>
        <p:cxnSp>
          <p:nvCxnSpPr>
            <p:cNvPr id="14" name="Connecteur droit 45">
              <a:extLst>
                <a:ext uri="{FF2B5EF4-FFF2-40B4-BE49-F238E27FC236}">
                  <a16:creationId xmlns:a16="http://schemas.microsoft.com/office/drawing/2014/main" id="{456121BB-0D35-4C56-9ABC-D82EEB858842}"/>
                </a:ext>
              </a:extLst>
            </p:cNvPr>
            <p:cNvCxnSpPr>
              <a:endCxn id="79" idx="3"/>
            </p:cNvCxnSpPr>
            <p:nvPr/>
          </p:nvCxnSpPr>
          <p:spPr>
            <a:xfrm>
              <a:off x="2794654" y="3536717"/>
              <a:ext cx="1134931" cy="19817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5CB5A6F-E7F2-40E8-AFEB-CC431B2032DF}"/>
                </a:ext>
              </a:extLst>
            </p:cNvPr>
            <p:cNvSpPr/>
            <p:nvPr/>
          </p:nvSpPr>
          <p:spPr>
            <a:xfrm rot="14414989">
              <a:off x="2973904" y="4474535"/>
              <a:ext cx="1339379" cy="16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iangle isocèle 54">
              <a:extLst>
                <a:ext uri="{FF2B5EF4-FFF2-40B4-BE49-F238E27FC236}">
                  <a16:creationId xmlns:a16="http://schemas.microsoft.com/office/drawing/2014/main" id="{742BFB20-77BA-47B1-9664-0863C5D599B0}"/>
                </a:ext>
              </a:extLst>
            </p:cNvPr>
            <p:cNvSpPr/>
            <p:nvPr/>
          </p:nvSpPr>
          <p:spPr>
            <a:xfrm>
              <a:off x="3504600" y="5650568"/>
              <a:ext cx="360000" cy="36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Ellipse 55">
              <a:extLst>
                <a:ext uri="{FF2B5EF4-FFF2-40B4-BE49-F238E27FC236}">
                  <a16:creationId xmlns:a16="http://schemas.microsoft.com/office/drawing/2014/main" id="{D2F035F2-5E5F-4FB5-98EF-7D85504ADD50}"/>
                </a:ext>
              </a:extLst>
            </p:cNvPr>
            <p:cNvSpPr/>
            <p:nvPr/>
          </p:nvSpPr>
          <p:spPr>
            <a:xfrm>
              <a:off x="2722060" y="3125268"/>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Ellipse 56">
              <a:extLst>
                <a:ext uri="{FF2B5EF4-FFF2-40B4-BE49-F238E27FC236}">
                  <a16:creationId xmlns:a16="http://schemas.microsoft.com/office/drawing/2014/main" id="{4E8301D5-C270-4AB6-B6D8-83AD25185558}"/>
                </a:ext>
              </a:extLst>
            </p:cNvPr>
            <p:cNvSpPr/>
            <p:nvPr/>
          </p:nvSpPr>
          <p:spPr>
            <a:xfrm>
              <a:off x="2758060" y="3150317"/>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Ellipse 57">
              <a:extLst>
                <a:ext uri="{FF2B5EF4-FFF2-40B4-BE49-F238E27FC236}">
                  <a16:creationId xmlns:a16="http://schemas.microsoft.com/office/drawing/2014/main" id="{ACB50551-B783-4005-88C4-4FAADE8CBF81}"/>
                </a:ext>
              </a:extLst>
            </p:cNvPr>
            <p:cNvSpPr/>
            <p:nvPr/>
          </p:nvSpPr>
          <p:spPr>
            <a:xfrm>
              <a:off x="2902060" y="3294317"/>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D0BBD2FC-6FDA-426A-977A-D032ADC6CDDF}"/>
                </a:ext>
              </a:extLst>
            </p:cNvPr>
            <p:cNvSpPr/>
            <p:nvPr/>
          </p:nvSpPr>
          <p:spPr>
            <a:xfrm>
              <a:off x="2969200" y="3150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3531A9DD-0BF5-457A-ACB1-FC65A881EFC3}"/>
                </a:ext>
              </a:extLst>
            </p:cNvPr>
            <p:cNvSpPr/>
            <p:nvPr/>
          </p:nvSpPr>
          <p:spPr>
            <a:xfrm>
              <a:off x="2969200" y="3474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E42604A7-7E32-46B3-912D-AF7A126979A4}"/>
                </a:ext>
              </a:extLst>
            </p:cNvPr>
            <p:cNvSpPr/>
            <p:nvPr/>
          </p:nvSpPr>
          <p:spPr>
            <a:xfrm rot="5400000">
              <a:off x="3131200"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604B055D-D97E-4FE9-9F0B-802E1DB7D752}"/>
                </a:ext>
              </a:extLst>
            </p:cNvPr>
            <p:cNvSpPr/>
            <p:nvPr/>
          </p:nvSpPr>
          <p:spPr>
            <a:xfrm rot="5400000">
              <a:off x="2813098"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D403F1DE-BE19-4814-9909-0BB56FFD94B5}"/>
                </a:ext>
              </a:extLst>
            </p:cNvPr>
            <p:cNvSpPr/>
            <p:nvPr/>
          </p:nvSpPr>
          <p:spPr>
            <a:xfrm rot="7980000">
              <a:off x="2850268" y="3210864"/>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BD56B245-1D82-491D-A68E-1D2999BEAF3A}"/>
                </a:ext>
              </a:extLst>
            </p:cNvPr>
            <p:cNvSpPr/>
            <p:nvPr/>
          </p:nvSpPr>
          <p:spPr>
            <a:xfrm rot="7980000">
              <a:off x="3082060" y="3430398"/>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8A3E6531-1F7E-4DBB-8E5C-98C68DC74D96}"/>
                </a:ext>
              </a:extLst>
            </p:cNvPr>
            <p:cNvSpPr/>
            <p:nvPr/>
          </p:nvSpPr>
          <p:spPr>
            <a:xfrm rot="2640000">
              <a:off x="3091155" y="3200592"/>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A453E64E-B076-4B93-B526-7DAC44529858}"/>
                </a:ext>
              </a:extLst>
            </p:cNvPr>
            <p:cNvSpPr/>
            <p:nvPr/>
          </p:nvSpPr>
          <p:spPr>
            <a:xfrm rot="2640000">
              <a:off x="2871228" y="3435401"/>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8" name="Groupe 66">
              <a:extLst>
                <a:ext uri="{FF2B5EF4-FFF2-40B4-BE49-F238E27FC236}">
                  <a16:creationId xmlns:a16="http://schemas.microsoft.com/office/drawing/2014/main" id="{9BA53374-F470-49C3-BDD8-C35ADDE9C3AD}"/>
                </a:ext>
              </a:extLst>
            </p:cNvPr>
            <p:cNvGrpSpPr/>
            <p:nvPr/>
          </p:nvGrpSpPr>
          <p:grpSpPr>
            <a:xfrm>
              <a:off x="3825048" y="5094000"/>
              <a:ext cx="540000" cy="522000"/>
              <a:chOff x="3825048" y="5123015"/>
              <a:chExt cx="540000" cy="522000"/>
            </a:xfrm>
          </p:grpSpPr>
          <p:sp>
            <p:nvSpPr>
              <p:cNvPr id="78" name="Ellipse 117">
                <a:extLst>
                  <a:ext uri="{FF2B5EF4-FFF2-40B4-BE49-F238E27FC236}">
                    <a16:creationId xmlns:a16="http://schemas.microsoft.com/office/drawing/2014/main" id="{28E058C0-4141-44B9-B704-07FF7C10B291}"/>
                  </a:ext>
                </a:extLst>
              </p:cNvPr>
              <p:cNvSpPr/>
              <p:nvPr/>
            </p:nvSpPr>
            <p:spPr>
              <a:xfrm>
                <a:off x="3825048" y="5123015"/>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Ellipse 118">
                <a:extLst>
                  <a:ext uri="{FF2B5EF4-FFF2-40B4-BE49-F238E27FC236}">
                    <a16:creationId xmlns:a16="http://schemas.microsoft.com/office/drawing/2014/main" id="{BFE398D3-8FF8-4183-A55F-7AC688226C37}"/>
                  </a:ext>
                </a:extLst>
              </p:cNvPr>
              <p:cNvSpPr/>
              <p:nvPr/>
            </p:nvSpPr>
            <p:spPr>
              <a:xfrm>
                <a:off x="3861048" y="5148064"/>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9" name="Ellipse 67">
              <a:extLst>
                <a:ext uri="{FF2B5EF4-FFF2-40B4-BE49-F238E27FC236}">
                  <a16:creationId xmlns:a16="http://schemas.microsoft.com/office/drawing/2014/main" id="{087BDDEF-5AB1-43FD-8733-75056B4306DA}"/>
                </a:ext>
              </a:extLst>
            </p:cNvPr>
            <p:cNvSpPr/>
            <p:nvPr/>
          </p:nvSpPr>
          <p:spPr>
            <a:xfrm>
              <a:off x="3600000" y="4536000"/>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Ellipse 68">
              <a:extLst>
                <a:ext uri="{FF2B5EF4-FFF2-40B4-BE49-F238E27FC236}">
                  <a16:creationId xmlns:a16="http://schemas.microsoft.com/office/drawing/2014/main" id="{6F6F9CCE-2E94-435F-8BE3-6785E097C929}"/>
                </a:ext>
              </a:extLst>
            </p:cNvPr>
            <p:cNvSpPr/>
            <p:nvPr/>
          </p:nvSpPr>
          <p:spPr>
            <a:xfrm>
              <a:off x="2289737" y="4939049"/>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rganigramme : Délai 72">
              <a:extLst>
                <a:ext uri="{FF2B5EF4-FFF2-40B4-BE49-F238E27FC236}">
                  <a16:creationId xmlns:a16="http://schemas.microsoft.com/office/drawing/2014/main" id="{E90FDFF4-5084-4143-BC15-92A04414DC21}"/>
                </a:ext>
              </a:extLst>
            </p:cNvPr>
            <p:cNvSpPr/>
            <p:nvPr/>
          </p:nvSpPr>
          <p:spPr>
            <a:xfrm rot="6512284">
              <a:off x="2307737" y="4946783"/>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21F2887-30A9-45A7-86DA-E85F81CF7205}"/>
                </a:ext>
              </a:extLst>
            </p:cNvPr>
            <p:cNvSpPr/>
            <p:nvPr/>
          </p:nvSpPr>
          <p:spPr>
            <a:xfrm rot="14414989">
              <a:off x="2608633" y="3964366"/>
              <a:ext cx="1461269"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rganigramme : Délai 74">
              <a:extLst>
                <a:ext uri="{FF2B5EF4-FFF2-40B4-BE49-F238E27FC236}">
                  <a16:creationId xmlns:a16="http://schemas.microsoft.com/office/drawing/2014/main" id="{EDBC1CB3-8DBC-4F4A-B5A3-69D85E8CE917}"/>
                </a:ext>
              </a:extLst>
            </p:cNvPr>
            <p:cNvSpPr/>
            <p:nvPr/>
          </p:nvSpPr>
          <p:spPr>
            <a:xfrm rot="16200000">
              <a:off x="3615647" y="4615369"/>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CD313415-15C2-4206-A99E-7995C58990B7}"/>
                </a:ext>
              </a:extLst>
            </p:cNvPr>
            <p:cNvSpPr/>
            <p:nvPr/>
          </p:nvSpPr>
          <p:spPr>
            <a:xfrm>
              <a:off x="3600000" y="4741369"/>
              <a:ext cx="169200" cy="7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BF580906-1521-4286-BBD9-636FB978A4A0}"/>
                </a:ext>
              </a:extLst>
            </p:cNvPr>
            <p:cNvSpPr/>
            <p:nvPr/>
          </p:nvSpPr>
          <p:spPr>
            <a:xfrm>
              <a:off x="3621800" y="4817250"/>
              <a:ext cx="133200" cy="11949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FB8D109-20B9-4093-A1E3-1B3A7B351CC2}"/>
                </a:ext>
              </a:extLst>
            </p:cNvPr>
            <p:cNvSpPr/>
            <p:nvPr/>
          </p:nvSpPr>
          <p:spPr>
            <a:xfrm rot="1200000">
              <a:off x="4203917" y="4603184"/>
              <a:ext cx="97200" cy="7028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DB0BFAA1-3F65-4C1F-B76E-852E2DC5EB84}"/>
                </a:ext>
              </a:extLst>
            </p:cNvPr>
            <p:cNvSpPr/>
            <p:nvPr/>
          </p:nvSpPr>
          <p:spPr>
            <a:xfrm rot="1200000">
              <a:off x="4004357" y="5279970"/>
              <a:ext cx="191398" cy="1787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Ellipse 79">
              <a:extLst>
                <a:ext uri="{FF2B5EF4-FFF2-40B4-BE49-F238E27FC236}">
                  <a16:creationId xmlns:a16="http://schemas.microsoft.com/office/drawing/2014/main" id="{1F6F8A41-3FD6-4C5B-8C96-D2EE8B215A22}"/>
                </a:ext>
              </a:extLst>
            </p:cNvPr>
            <p:cNvSpPr/>
            <p:nvPr/>
          </p:nvSpPr>
          <p:spPr>
            <a:xfrm>
              <a:off x="4086661" y="5339724"/>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F239DA6E-FAFA-41A0-AD7D-D437337B65A2}"/>
                </a:ext>
              </a:extLst>
            </p:cNvPr>
            <p:cNvSpPr/>
            <p:nvPr/>
          </p:nvSpPr>
          <p:spPr>
            <a:xfrm rot="1200000">
              <a:off x="4151505" y="4641919"/>
              <a:ext cx="306106"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DA2849BF-5347-4128-AB1F-DB8043754E4F}"/>
                </a:ext>
              </a:extLst>
            </p:cNvPr>
            <p:cNvSpPr/>
            <p:nvPr/>
          </p:nvSpPr>
          <p:spPr>
            <a:xfrm rot="1200000">
              <a:off x="4183576" y="4649086"/>
              <a:ext cx="246938"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64471051-F756-45CB-8425-44A6E1912BA1}"/>
                </a:ext>
              </a:extLst>
            </p:cNvPr>
            <p:cNvSpPr/>
            <p:nvPr/>
          </p:nvSpPr>
          <p:spPr>
            <a:xfrm rot="1200000">
              <a:off x="4216886" y="4649964"/>
              <a:ext cx="180000"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41F88ED5-9B50-4725-A2C6-81751B9B7B96}"/>
                </a:ext>
              </a:extLst>
            </p:cNvPr>
            <p:cNvSpPr/>
            <p:nvPr/>
          </p:nvSpPr>
          <p:spPr>
            <a:xfrm rot="19794872">
              <a:off x="4167991" y="5570507"/>
              <a:ext cx="169200" cy="107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5" name="Connecteur droit 84">
              <a:extLst>
                <a:ext uri="{FF2B5EF4-FFF2-40B4-BE49-F238E27FC236}">
                  <a16:creationId xmlns:a16="http://schemas.microsoft.com/office/drawing/2014/main" id="{933C8F72-6255-4B0A-9D51-695DBA4FA138}"/>
                </a:ext>
              </a:extLst>
            </p:cNvPr>
            <p:cNvCxnSpPr>
              <a:stCxn id="18" idx="6"/>
              <a:endCxn id="79" idx="7"/>
            </p:cNvCxnSpPr>
            <p:nvPr/>
          </p:nvCxnSpPr>
          <p:spPr>
            <a:xfrm>
              <a:off x="3226060" y="3384317"/>
              <a:ext cx="1034451" cy="18032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7A2F44A7-95CD-406D-858D-24219A3E0D4C}"/>
                </a:ext>
              </a:extLst>
            </p:cNvPr>
            <p:cNvSpPr/>
            <p:nvPr/>
          </p:nvSpPr>
          <p:spPr>
            <a:xfrm>
              <a:off x="2323086" y="5109915"/>
              <a:ext cx="108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83E690E0-EC98-4BF0-884C-BFA8715F8CE7}"/>
                </a:ext>
              </a:extLst>
            </p:cNvPr>
            <p:cNvSpPr/>
            <p:nvPr/>
          </p:nvSpPr>
          <p:spPr>
            <a:xfrm>
              <a:off x="2313852" y="51459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Arc plein 87">
              <a:extLst>
                <a:ext uri="{FF2B5EF4-FFF2-40B4-BE49-F238E27FC236}">
                  <a16:creationId xmlns:a16="http://schemas.microsoft.com/office/drawing/2014/main" id="{05C1AA97-124F-4EC8-9692-E47376E8CF08}"/>
                </a:ext>
              </a:extLst>
            </p:cNvPr>
            <p:cNvSpPr/>
            <p:nvPr/>
          </p:nvSpPr>
          <p:spPr>
            <a:xfrm rot="3520811">
              <a:off x="1999660" y="5007341"/>
              <a:ext cx="487226" cy="360489"/>
            </a:xfrm>
            <a:prstGeom prst="blockArc">
              <a:avLst>
                <a:gd name="adj1" fmla="val 18033523"/>
                <a:gd name="adj2" fmla="val 1742320"/>
                <a:gd name="adj3" fmla="val 2931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9" name="Rectangle 48">
              <a:extLst>
                <a:ext uri="{FF2B5EF4-FFF2-40B4-BE49-F238E27FC236}">
                  <a16:creationId xmlns:a16="http://schemas.microsoft.com/office/drawing/2014/main" id="{A8260BF6-3121-4889-B889-F98B220D864F}"/>
                </a:ext>
              </a:extLst>
            </p:cNvPr>
            <p:cNvSpPr/>
            <p:nvPr/>
          </p:nvSpPr>
          <p:spPr>
            <a:xfrm rot="16200000">
              <a:off x="2162273" y="53350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442CE951-B08C-45C8-A552-64190FF68D51}"/>
                </a:ext>
              </a:extLst>
            </p:cNvPr>
            <p:cNvSpPr/>
            <p:nvPr/>
          </p:nvSpPr>
          <p:spPr>
            <a:xfrm rot="16200000">
              <a:off x="2131476" y="5335048"/>
              <a:ext cx="115001"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1" name="Connecteur droit 90">
              <a:extLst>
                <a:ext uri="{FF2B5EF4-FFF2-40B4-BE49-F238E27FC236}">
                  <a16:creationId xmlns:a16="http://schemas.microsoft.com/office/drawing/2014/main" id="{2A9AC9CC-899F-43AD-A2D5-AAD15FEF4419}"/>
                </a:ext>
              </a:extLst>
            </p:cNvPr>
            <p:cNvCxnSpPr/>
            <p:nvPr/>
          </p:nvCxnSpPr>
          <p:spPr>
            <a:xfrm>
              <a:off x="2170976" y="5269703"/>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Ellipse 91">
              <a:extLst>
                <a:ext uri="{FF2B5EF4-FFF2-40B4-BE49-F238E27FC236}">
                  <a16:creationId xmlns:a16="http://schemas.microsoft.com/office/drawing/2014/main" id="{4EAC7B65-A322-4B75-B74F-6CB982E5C19D}"/>
                </a:ext>
              </a:extLst>
            </p:cNvPr>
            <p:cNvSpPr/>
            <p:nvPr/>
          </p:nvSpPr>
          <p:spPr>
            <a:xfrm>
              <a:off x="2942476"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Ellipse 92">
              <a:extLst>
                <a:ext uri="{FF2B5EF4-FFF2-40B4-BE49-F238E27FC236}">
                  <a16:creationId xmlns:a16="http://schemas.microsoft.com/office/drawing/2014/main" id="{1DAEC708-AF0D-496B-BC2A-23A2CC0023BA}"/>
                </a:ext>
              </a:extLst>
            </p:cNvPr>
            <p:cNvSpPr/>
            <p:nvPr/>
          </p:nvSpPr>
          <p:spPr>
            <a:xfrm>
              <a:off x="2982917"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Ellipse 93">
              <a:extLst>
                <a:ext uri="{FF2B5EF4-FFF2-40B4-BE49-F238E27FC236}">
                  <a16:creationId xmlns:a16="http://schemas.microsoft.com/office/drawing/2014/main" id="{42BCF852-61FC-474C-B710-078ABC8FE58B}"/>
                </a:ext>
              </a:extLst>
            </p:cNvPr>
            <p:cNvSpPr/>
            <p:nvPr/>
          </p:nvSpPr>
          <p:spPr>
            <a:xfrm>
              <a:off x="3017126" y="331823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Ellipse 94">
              <a:extLst>
                <a:ext uri="{FF2B5EF4-FFF2-40B4-BE49-F238E27FC236}">
                  <a16:creationId xmlns:a16="http://schemas.microsoft.com/office/drawing/2014/main" id="{11544CAA-ED22-4E46-9EBF-F8D2E1C04057}"/>
                </a:ext>
              </a:extLst>
            </p:cNvPr>
            <p:cNvSpPr/>
            <p:nvPr/>
          </p:nvSpPr>
          <p:spPr>
            <a:xfrm>
              <a:off x="3038250" y="334411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Ellipse 95">
              <a:extLst>
                <a:ext uri="{FF2B5EF4-FFF2-40B4-BE49-F238E27FC236}">
                  <a16:creationId xmlns:a16="http://schemas.microsoft.com/office/drawing/2014/main" id="{D84A197C-4E9B-48DC-8C7E-A79F61D6E3D8}"/>
                </a:ext>
              </a:extLst>
            </p:cNvPr>
            <p:cNvSpPr/>
            <p:nvPr/>
          </p:nvSpPr>
          <p:spPr>
            <a:xfrm>
              <a:off x="2916248" y="3332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Ellipse 96">
              <a:extLst>
                <a:ext uri="{FF2B5EF4-FFF2-40B4-BE49-F238E27FC236}">
                  <a16:creationId xmlns:a16="http://schemas.microsoft.com/office/drawing/2014/main" id="{5479194F-8C00-4D2A-A014-F34E1C272921}"/>
                </a:ext>
              </a:extLst>
            </p:cNvPr>
            <p:cNvSpPr/>
            <p:nvPr/>
          </p:nvSpPr>
          <p:spPr>
            <a:xfrm>
              <a:off x="2897200" y="3368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Ellipse 97">
              <a:extLst>
                <a:ext uri="{FF2B5EF4-FFF2-40B4-BE49-F238E27FC236}">
                  <a16:creationId xmlns:a16="http://schemas.microsoft.com/office/drawing/2014/main" id="{23F4E1F3-B4A4-4DBB-B7C4-AE66D4A90A20}"/>
                </a:ext>
              </a:extLst>
            </p:cNvPr>
            <p:cNvSpPr/>
            <p:nvPr/>
          </p:nvSpPr>
          <p:spPr>
            <a:xfrm>
              <a:off x="3040162" y="337686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Ellipse 98">
              <a:extLst>
                <a:ext uri="{FF2B5EF4-FFF2-40B4-BE49-F238E27FC236}">
                  <a16:creationId xmlns:a16="http://schemas.microsoft.com/office/drawing/2014/main" id="{EE13DCBE-4FA3-4236-A12B-7416EC8FE02A}"/>
                </a:ext>
              </a:extLst>
            </p:cNvPr>
            <p:cNvSpPr/>
            <p:nvPr/>
          </p:nvSpPr>
          <p:spPr>
            <a:xfrm>
              <a:off x="2430401" y="4993049"/>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Ellipse 99">
              <a:extLst>
                <a:ext uri="{FF2B5EF4-FFF2-40B4-BE49-F238E27FC236}">
                  <a16:creationId xmlns:a16="http://schemas.microsoft.com/office/drawing/2014/main" id="{C1CCA91A-DD2F-4B12-A636-42965CDB5A05}"/>
                </a:ext>
              </a:extLst>
            </p:cNvPr>
            <p:cNvSpPr/>
            <p:nvPr/>
          </p:nvSpPr>
          <p:spPr>
            <a:xfrm>
              <a:off x="2421852" y="502488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Ellipse 100">
              <a:extLst>
                <a:ext uri="{FF2B5EF4-FFF2-40B4-BE49-F238E27FC236}">
                  <a16:creationId xmlns:a16="http://schemas.microsoft.com/office/drawing/2014/main" id="{E0FAC30E-117C-44F5-842F-0CAE8E88C5E5}"/>
                </a:ext>
              </a:extLst>
            </p:cNvPr>
            <p:cNvSpPr/>
            <p:nvPr/>
          </p:nvSpPr>
          <p:spPr>
            <a:xfrm>
              <a:off x="2401840" y="5060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Ellipse 101">
              <a:extLst>
                <a:ext uri="{FF2B5EF4-FFF2-40B4-BE49-F238E27FC236}">
                  <a16:creationId xmlns:a16="http://schemas.microsoft.com/office/drawing/2014/main" id="{EE0FDFAD-C776-457A-BD6E-5B9D1A0BF070}"/>
                </a:ext>
              </a:extLst>
            </p:cNvPr>
            <p:cNvSpPr/>
            <p:nvPr/>
          </p:nvSpPr>
          <p:spPr>
            <a:xfrm>
              <a:off x="2364226" y="507184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Ellipse 102">
              <a:extLst>
                <a:ext uri="{FF2B5EF4-FFF2-40B4-BE49-F238E27FC236}">
                  <a16:creationId xmlns:a16="http://schemas.microsoft.com/office/drawing/2014/main" id="{A68D7242-E862-43E3-80E3-6AFEA865B636}"/>
                </a:ext>
              </a:extLst>
            </p:cNvPr>
            <p:cNvSpPr/>
            <p:nvPr/>
          </p:nvSpPr>
          <p:spPr>
            <a:xfrm>
              <a:off x="2324201" y="507053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Ellipse 103">
              <a:extLst>
                <a:ext uri="{FF2B5EF4-FFF2-40B4-BE49-F238E27FC236}">
                  <a16:creationId xmlns:a16="http://schemas.microsoft.com/office/drawing/2014/main" id="{1FA1E5CC-3FFB-469C-B0F8-C6A8D788045D}"/>
                </a:ext>
              </a:extLst>
            </p:cNvPr>
            <p:cNvSpPr/>
            <p:nvPr/>
          </p:nvSpPr>
          <p:spPr>
            <a:xfrm>
              <a:off x="2300220" y="5042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Ellipse 104">
              <a:extLst>
                <a:ext uri="{FF2B5EF4-FFF2-40B4-BE49-F238E27FC236}">
                  <a16:creationId xmlns:a16="http://schemas.microsoft.com/office/drawing/2014/main" id="{FCD53C3F-FF38-475B-BD43-3839F5FB42A5}"/>
                </a:ext>
              </a:extLst>
            </p:cNvPr>
            <p:cNvSpPr/>
            <p:nvPr/>
          </p:nvSpPr>
          <p:spPr>
            <a:xfrm>
              <a:off x="2288415" y="500444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Ellipse 105">
              <a:extLst>
                <a:ext uri="{FF2B5EF4-FFF2-40B4-BE49-F238E27FC236}">
                  <a16:creationId xmlns:a16="http://schemas.microsoft.com/office/drawing/2014/main" id="{FF11B237-EE99-45F0-9650-B2169B240F02}"/>
                </a:ext>
              </a:extLst>
            </p:cNvPr>
            <p:cNvSpPr/>
            <p:nvPr/>
          </p:nvSpPr>
          <p:spPr>
            <a:xfrm>
              <a:off x="3602327" y="46258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Ellipse 106">
              <a:extLst>
                <a:ext uri="{FF2B5EF4-FFF2-40B4-BE49-F238E27FC236}">
                  <a16:creationId xmlns:a16="http://schemas.microsoft.com/office/drawing/2014/main" id="{42CEBFF9-96B8-4F3A-9AC0-609E7EBE40FD}"/>
                </a:ext>
              </a:extLst>
            </p:cNvPr>
            <p:cNvSpPr/>
            <p:nvPr/>
          </p:nvSpPr>
          <p:spPr>
            <a:xfrm>
              <a:off x="3608252" y="4587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Ellipse 107">
              <a:extLst>
                <a:ext uri="{FF2B5EF4-FFF2-40B4-BE49-F238E27FC236}">
                  <a16:creationId xmlns:a16="http://schemas.microsoft.com/office/drawing/2014/main" id="{5C786353-86CE-455B-9CBB-36F20BDCBD4B}"/>
                </a:ext>
              </a:extLst>
            </p:cNvPr>
            <p:cNvSpPr/>
            <p:nvPr/>
          </p:nvSpPr>
          <p:spPr>
            <a:xfrm>
              <a:off x="3627428" y="45586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Ellipse 108">
              <a:extLst>
                <a:ext uri="{FF2B5EF4-FFF2-40B4-BE49-F238E27FC236}">
                  <a16:creationId xmlns:a16="http://schemas.microsoft.com/office/drawing/2014/main" id="{71D5C71A-AFA9-4B7A-AE2A-E78B21D5ECB0}"/>
                </a:ext>
              </a:extLst>
            </p:cNvPr>
            <p:cNvSpPr/>
            <p:nvPr/>
          </p:nvSpPr>
          <p:spPr>
            <a:xfrm>
              <a:off x="3660380" y="4549912"/>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Ellipse 109">
              <a:extLst>
                <a:ext uri="{FF2B5EF4-FFF2-40B4-BE49-F238E27FC236}">
                  <a16:creationId xmlns:a16="http://schemas.microsoft.com/office/drawing/2014/main" id="{10BFDC94-E042-4FC1-A1AC-21C1BD585D08}"/>
                </a:ext>
              </a:extLst>
            </p:cNvPr>
            <p:cNvSpPr/>
            <p:nvPr/>
          </p:nvSpPr>
          <p:spPr>
            <a:xfrm>
              <a:off x="3696380" y="456202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Ellipse 110">
              <a:extLst>
                <a:ext uri="{FF2B5EF4-FFF2-40B4-BE49-F238E27FC236}">
                  <a16:creationId xmlns:a16="http://schemas.microsoft.com/office/drawing/2014/main" id="{FA5129C9-7060-4585-B71C-AEB63DBEEA46}"/>
                </a:ext>
              </a:extLst>
            </p:cNvPr>
            <p:cNvSpPr/>
            <p:nvPr/>
          </p:nvSpPr>
          <p:spPr>
            <a:xfrm>
              <a:off x="3727602" y="4582410"/>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Ellipse 111">
              <a:extLst>
                <a:ext uri="{FF2B5EF4-FFF2-40B4-BE49-F238E27FC236}">
                  <a16:creationId xmlns:a16="http://schemas.microsoft.com/office/drawing/2014/main" id="{08DAE96B-BF1E-4694-8790-78BACBB8336E}"/>
                </a:ext>
              </a:extLst>
            </p:cNvPr>
            <p:cNvSpPr/>
            <p:nvPr/>
          </p:nvSpPr>
          <p:spPr>
            <a:xfrm>
              <a:off x="3737000" y="4623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Rectangle 72">
              <a:extLst>
                <a:ext uri="{FF2B5EF4-FFF2-40B4-BE49-F238E27FC236}">
                  <a16:creationId xmlns:a16="http://schemas.microsoft.com/office/drawing/2014/main" id="{47268F70-5C13-4242-8A2A-8433837706F0}"/>
                </a:ext>
              </a:extLst>
            </p:cNvPr>
            <p:cNvSpPr/>
            <p:nvPr/>
          </p:nvSpPr>
          <p:spPr>
            <a:xfrm rot="16200000">
              <a:off x="3718967" y="5826308"/>
              <a:ext cx="122974" cy="487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a:extLst>
                <a:ext uri="{FF2B5EF4-FFF2-40B4-BE49-F238E27FC236}">
                  <a16:creationId xmlns:a16="http://schemas.microsoft.com/office/drawing/2014/main" id="{5F712139-22D0-4433-85B3-D8A1AB2507C4}"/>
                </a:ext>
              </a:extLst>
            </p:cNvPr>
            <p:cNvSpPr/>
            <p:nvPr/>
          </p:nvSpPr>
          <p:spPr>
            <a:xfrm rot="16200000">
              <a:off x="3763287" y="5828293"/>
              <a:ext cx="108000" cy="457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5" name="Connecteur droit 114">
              <a:extLst>
                <a:ext uri="{FF2B5EF4-FFF2-40B4-BE49-F238E27FC236}">
                  <a16:creationId xmlns:a16="http://schemas.microsoft.com/office/drawing/2014/main" id="{6BA37F98-6981-4F5E-8489-59FE245ACD46}"/>
                </a:ext>
              </a:extLst>
            </p:cNvPr>
            <p:cNvCxnSpPr/>
            <p:nvPr/>
          </p:nvCxnSpPr>
          <p:spPr>
            <a:xfrm flipH="1">
              <a:off x="3840148" y="5755099"/>
              <a:ext cx="0" cy="1921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Organigramme : Délai 115">
              <a:extLst>
                <a:ext uri="{FF2B5EF4-FFF2-40B4-BE49-F238E27FC236}">
                  <a16:creationId xmlns:a16="http://schemas.microsoft.com/office/drawing/2014/main" id="{A18D5499-9933-4647-9533-F3EBA3D940D3}"/>
                </a:ext>
              </a:extLst>
            </p:cNvPr>
            <p:cNvSpPr/>
            <p:nvPr/>
          </p:nvSpPr>
          <p:spPr>
            <a:xfrm rot="17460000">
              <a:off x="2917696" y="3361460"/>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Rectangle 76">
              <a:extLst>
                <a:ext uri="{FF2B5EF4-FFF2-40B4-BE49-F238E27FC236}">
                  <a16:creationId xmlns:a16="http://schemas.microsoft.com/office/drawing/2014/main" id="{3E4C30EB-82E8-477B-A295-4B77FCFBD7AD}"/>
                </a:ext>
              </a:extLst>
            </p:cNvPr>
            <p:cNvSpPr/>
            <p:nvPr/>
          </p:nvSpPr>
          <p:spPr>
            <a:xfrm rot="17460000">
              <a:off x="1908718" y="4151298"/>
              <a:ext cx="1548000"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0" name="Groupe 119">
            <a:extLst>
              <a:ext uri="{FF2B5EF4-FFF2-40B4-BE49-F238E27FC236}">
                <a16:creationId xmlns:a16="http://schemas.microsoft.com/office/drawing/2014/main" id="{F39B3F9E-A129-4666-8CBD-3598C1F51D89}"/>
              </a:ext>
            </a:extLst>
          </p:cNvPr>
          <p:cNvGrpSpPr>
            <a:grpSpLocks noChangeAspect="1"/>
          </p:cNvGrpSpPr>
          <p:nvPr/>
        </p:nvGrpSpPr>
        <p:grpSpPr>
          <a:xfrm>
            <a:off x="5216420" y="3594319"/>
            <a:ext cx="777600" cy="116585"/>
            <a:chOff x="2575604" y="5776804"/>
            <a:chExt cx="1450063" cy="215898"/>
          </a:xfrm>
        </p:grpSpPr>
        <p:sp>
          <p:nvSpPr>
            <p:cNvPr id="81" name="Forme libre : forme 120">
              <a:extLst>
                <a:ext uri="{FF2B5EF4-FFF2-40B4-BE49-F238E27FC236}">
                  <a16:creationId xmlns:a16="http://schemas.microsoft.com/office/drawing/2014/main" id="{17785B06-79F9-4F25-B980-F039709A957E}"/>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2" name="Rectangle 81">
              <a:extLst>
                <a:ext uri="{FF2B5EF4-FFF2-40B4-BE49-F238E27FC236}">
                  <a16:creationId xmlns:a16="http://schemas.microsoft.com/office/drawing/2014/main" id="{8C96C447-EAB5-4C16-B9B8-B425F4FCB638}"/>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3" name="Rectangle 82">
              <a:extLst>
                <a:ext uri="{FF2B5EF4-FFF2-40B4-BE49-F238E27FC236}">
                  <a16:creationId xmlns:a16="http://schemas.microsoft.com/office/drawing/2014/main" id="{ECEA4D11-43B8-4546-9E37-F1EF6C651E7E}"/>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4" name="Rectangle 83">
              <a:extLst>
                <a:ext uri="{FF2B5EF4-FFF2-40B4-BE49-F238E27FC236}">
                  <a16:creationId xmlns:a16="http://schemas.microsoft.com/office/drawing/2014/main" id="{F53B1E47-F85C-49D3-BE04-89A824C54D8C}"/>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85" name="Freeform 19">
            <a:extLst>
              <a:ext uri="{FF2B5EF4-FFF2-40B4-BE49-F238E27FC236}">
                <a16:creationId xmlns:a16="http://schemas.microsoft.com/office/drawing/2014/main" id="{A4FE6512-1601-4656-A44B-B6F3B6D7EFAC}"/>
              </a:ext>
            </a:extLst>
          </p:cNvPr>
          <p:cNvSpPr>
            <a:spLocks noChangeAspect="1" noEditPoints="1"/>
          </p:cNvSpPr>
          <p:nvPr/>
        </p:nvSpPr>
        <p:spPr bwMode="auto">
          <a:xfrm>
            <a:off x="5344851" y="4119354"/>
            <a:ext cx="540000" cy="489521"/>
          </a:xfrm>
          <a:custGeom>
            <a:avLst/>
            <a:gdLst>
              <a:gd name="T0" fmla="*/ 223 w 230"/>
              <a:gd name="T1" fmla="*/ 156 h 208"/>
              <a:gd name="T2" fmla="*/ 191 w 230"/>
              <a:gd name="T3" fmla="*/ 100 h 208"/>
              <a:gd name="T4" fmla="*/ 187 w 230"/>
              <a:gd name="T5" fmla="*/ 93 h 208"/>
              <a:gd name="T6" fmla="*/ 177 w 230"/>
              <a:gd name="T7" fmla="*/ 75 h 208"/>
              <a:gd name="T8" fmla="*/ 145 w 230"/>
              <a:gd name="T9" fmla="*/ 19 h 208"/>
              <a:gd name="T10" fmla="*/ 115 w 230"/>
              <a:gd name="T11" fmla="*/ 0 h 208"/>
              <a:gd name="T12" fmla="*/ 85 w 230"/>
              <a:gd name="T13" fmla="*/ 19 h 208"/>
              <a:gd name="T14" fmla="*/ 53 w 230"/>
              <a:gd name="T15" fmla="*/ 75 h 208"/>
              <a:gd name="T16" fmla="*/ 39 w 230"/>
              <a:gd name="T17" fmla="*/ 99 h 208"/>
              <a:gd name="T18" fmla="*/ 7 w 230"/>
              <a:gd name="T19" fmla="*/ 156 h 208"/>
              <a:gd name="T20" fmla="*/ 6 w 230"/>
              <a:gd name="T21" fmla="*/ 191 h 208"/>
              <a:gd name="T22" fmla="*/ 37 w 230"/>
              <a:gd name="T23" fmla="*/ 208 h 208"/>
              <a:gd name="T24" fmla="*/ 193 w 230"/>
              <a:gd name="T25" fmla="*/ 208 h 208"/>
              <a:gd name="T26" fmla="*/ 224 w 230"/>
              <a:gd name="T27" fmla="*/ 191 h 208"/>
              <a:gd name="T28" fmla="*/ 223 w 230"/>
              <a:gd name="T29" fmla="*/ 156 h 208"/>
              <a:gd name="T30" fmla="*/ 209 w 230"/>
              <a:gd name="T31" fmla="*/ 182 h 208"/>
              <a:gd name="T32" fmla="*/ 193 w 230"/>
              <a:gd name="T33" fmla="*/ 191 h 208"/>
              <a:gd name="T34" fmla="*/ 37 w 230"/>
              <a:gd name="T35" fmla="*/ 191 h 208"/>
              <a:gd name="T36" fmla="*/ 21 w 230"/>
              <a:gd name="T37" fmla="*/ 182 h 208"/>
              <a:gd name="T38" fmla="*/ 22 w 230"/>
              <a:gd name="T39" fmla="*/ 165 h 208"/>
              <a:gd name="T40" fmla="*/ 54 w 230"/>
              <a:gd name="T41" fmla="*/ 108 h 208"/>
              <a:gd name="T42" fmla="*/ 68 w 230"/>
              <a:gd name="T43" fmla="*/ 83 h 208"/>
              <a:gd name="T44" fmla="*/ 100 w 230"/>
              <a:gd name="T45" fmla="*/ 27 h 208"/>
              <a:gd name="T46" fmla="*/ 115 w 230"/>
              <a:gd name="T47" fmla="*/ 18 h 208"/>
              <a:gd name="T48" fmla="*/ 130 w 230"/>
              <a:gd name="T49" fmla="*/ 27 h 208"/>
              <a:gd name="T50" fmla="*/ 162 w 230"/>
              <a:gd name="T51" fmla="*/ 84 h 208"/>
              <a:gd name="T52" fmla="*/ 172 w 230"/>
              <a:gd name="T53" fmla="*/ 101 h 208"/>
              <a:gd name="T54" fmla="*/ 176 w 230"/>
              <a:gd name="T55" fmla="*/ 108 h 208"/>
              <a:gd name="T56" fmla="*/ 208 w 230"/>
              <a:gd name="T57" fmla="*/ 165 h 208"/>
              <a:gd name="T58" fmla="*/ 209 w 230"/>
              <a:gd name="T59" fmla="*/ 182 h 208"/>
              <a:gd name="T60" fmla="*/ 168 w 230"/>
              <a:gd name="T61" fmla="*/ 113 h 208"/>
              <a:gd name="T62" fmla="*/ 154 w 230"/>
              <a:gd name="T63" fmla="*/ 88 h 208"/>
              <a:gd name="T64" fmla="*/ 122 w 230"/>
              <a:gd name="T65" fmla="*/ 32 h 208"/>
              <a:gd name="T66" fmla="*/ 115 w 230"/>
              <a:gd name="T67" fmla="*/ 27 h 208"/>
              <a:gd name="T68" fmla="*/ 108 w 230"/>
              <a:gd name="T69" fmla="*/ 32 h 208"/>
              <a:gd name="T70" fmla="*/ 76 w 230"/>
              <a:gd name="T71" fmla="*/ 88 h 208"/>
              <a:gd name="T72" fmla="*/ 62 w 230"/>
              <a:gd name="T73" fmla="*/ 113 h 208"/>
              <a:gd name="T74" fmla="*/ 30 w 230"/>
              <a:gd name="T75" fmla="*/ 169 h 208"/>
              <a:gd name="T76" fmla="*/ 37 w 230"/>
              <a:gd name="T77" fmla="*/ 182 h 208"/>
              <a:gd name="T78" fmla="*/ 193 w 230"/>
              <a:gd name="T79" fmla="*/ 182 h 208"/>
              <a:gd name="T80" fmla="*/ 200 w 230"/>
              <a:gd name="T81" fmla="*/ 169 h 208"/>
              <a:gd name="T82" fmla="*/ 168 w 230"/>
              <a:gd name="T83" fmla="*/ 113 h 208"/>
              <a:gd name="T84" fmla="*/ 115 w 230"/>
              <a:gd name="T85" fmla="*/ 172 h 208"/>
              <a:gd name="T86" fmla="*/ 101 w 230"/>
              <a:gd name="T87" fmla="*/ 158 h 208"/>
              <a:gd name="T88" fmla="*/ 115 w 230"/>
              <a:gd name="T89" fmla="*/ 144 h 208"/>
              <a:gd name="T90" fmla="*/ 129 w 230"/>
              <a:gd name="T91" fmla="*/ 158 h 208"/>
              <a:gd name="T92" fmla="*/ 115 w 230"/>
              <a:gd name="T93" fmla="*/ 172 h 208"/>
              <a:gd name="T94" fmla="*/ 129 w 230"/>
              <a:gd name="T95" fmla="*/ 118 h 208"/>
              <a:gd name="T96" fmla="*/ 115 w 230"/>
              <a:gd name="T97" fmla="*/ 132 h 208"/>
              <a:gd name="T98" fmla="*/ 101 w 230"/>
              <a:gd name="T99" fmla="*/ 118 h 208"/>
              <a:gd name="T100" fmla="*/ 101 w 230"/>
              <a:gd name="T101" fmla="*/ 75 h 208"/>
              <a:gd name="T102" fmla="*/ 115 w 230"/>
              <a:gd name="T103" fmla="*/ 61 h 208"/>
              <a:gd name="T104" fmla="*/ 129 w 230"/>
              <a:gd name="T105" fmla="*/ 75 h 208"/>
              <a:gd name="T106" fmla="*/ 129 w 230"/>
              <a:gd name="T107" fmla="*/ 1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0" h="208">
                <a:moveTo>
                  <a:pt x="223" y="156"/>
                </a:moveTo>
                <a:cubicBezTo>
                  <a:pt x="191" y="100"/>
                  <a:pt x="191" y="100"/>
                  <a:pt x="191" y="100"/>
                </a:cubicBezTo>
                <a:cubicBezTo>
                  <a:pt x="187" y="93"/>
                  <a:pt x="187" y="93"/>
                  <a:pt x="187" y="93"/>
                </a:cubicBezTo>
                <a:cubicBezTo>
                  <a:pt x="177" y="75"/>
                  <a:pt x="177" y="75"/>
                  <a:pt x="177" y="75"/>
                </a:cubicBezTo>
                <a:cubicBezTo>
                  <a:pt x="145" y="19"/>
                  <a:pt x="145" y="19"/>
                  <a:pt x="145" y="19"/>
                </a:cubicBezTo>
                <a:cubicBezTo>
                  <a:pt x="138" y="7"/>
                  <a:pt x="127" y="0"/>
                  <a:pt x="115" y="0"/>
                </a:cubicBezTo>
                <a:cubicBezTo>
                  <a:pt x="103" y="0"/>
                  <a:pt x="92" y="7"/>
                  <a:pt x="85" y="19"/>
                </a:cubicBezTo>
                <a:cubicBezTo>
                  <a:pt x="53" y="75"/>
                  <a:pt x="53" y="75"/>
                  <a:pt x="53" y="75"/>
                </a:cubicBezTo>
                <a:cubicBezTo>
                  <a:pt x="49" y="81"/>
                  <a:pt x="43" y="93"/>
                  <a:pt x="39" y="99"/>
                </a:cubicBezTo>
                <a:cubicBezTo>
                  <a:pt x="7" y="156"/>
                  <a:pt x="7" y="156"/>
                  <a:pt x="7" y="156"/>
                </a:cubicBezTo>
                <a:cubicBezTo>
                  <a:pt x="0" y="167"/>
                  <a:pt x="0" y="181"/>
                  <a:pt x="6" y="191"/>
                </a:cubicBezTo>
                <a:cubicBezTo>
                  <a:pt x="12" y="202"/>
                  <a:pt x="24" y="208"/>
                  <a:pt x="37" y="208"/>
                </a:cubicBezTo>
                <a:cubicBezTo>
                  <a:pt x="193" y="208"/>
                  <a:pt x="193" y="208"/>
                  <a:pt x="193" y="208"/>
                </a:cubicBezTo>
                <a:cubicBezTo>
                  <a:pt x="206" y="208"/>
                  <a:pt x="218" y="202"/>
                  <a:pt x="224" y="191"/>
                </a:cubicBezTo>
                <a:cubicBezTo>
                  <a:pt x="230" y="181"/>
                  <a:pt x="230" y="168"/>
                  <a:pt x="223" y="156"/>
                </a:cubicBezTo>
                <a:close/>
                <a:moveTo>
                  <a:pt x="209" y="182"/>
                </a:moveTo>
                <a:cubicBezTo>
                  <a:pt x="206" y="188"/>
                  <a:pt x="200" y="191"/>
                  <a:pt x="193" y="191"/>
                </a:cubicBezTo>
                <a:cubicBezTo>
                  <a:pt x="37" y="191"/>
                  <a:pt x="37" y="191"/>
                  <a:pt x="37" y="191"/>
                </a:cubicBezTo>
                <a:cubicBezTo>
                  <a:pt x="30" y="191"/>
                  <a:pt x="24" y="188"/>
                  <a:pt x="21" y="182"/>
                </a:cubicBezTo>
                <a:cubicBezTo>
                  <a:pt x="18" y="177"/>
                  <a:pt x="19" y="171"/>
                  <a:pt x="22" y="165"/>
                </a:cubicBezTo>
                <a:cubicBezTo>
                  <a:pt x="54" y="108"/>
                  <a:pt x="54" y="108"/>
                  <a:pt x="54" y="108"/>
                </a:cubicBezTo>
                <a:cubicBezTo>
                  <a:pt x="58" y="101"/>
                  <a:pt x="64" y="90"/>
                  <a:pt x="68" y="83"/>
                </a:cubicBezTo>
                <a:cubicBezTo>
                  <a:pt x="100" y="27"/>
                  <a:pt x="100" y="27"/>
                  <a:pt x="100" y="27"/>
                </a:cubicBezTo>
                <a:cubicBezTo>
                  <a:pt x="104" y="21"/>
                  <a:pt x="109" y="18"/>
                  <a:pt x="115" y="18"/>
                </a:cubicBezTo>
                <a:cubicBezTo>
                  <a:pt x="121" y="18"/>
                  <a:pt x="126" y="21"/>
                  <a:pt x="130" y="27"/>
                </a:cubicBezTo>
                <a:cubicBezTo>
                  <a:pt x="162" y="84"/>
                  <a:pt x="162" y="84"/>
                  <a:pt x="162" y="84"/>
                </a:cubicBezTo>
                <a:cubicBezTo>
                  <a:pt x="172" y="101"/>
                  <a:pt x="172" y="101"/>
                  <a:pt x="172" y="101"/>
                </a:cubicBezTo>
                <a:cubicBezTo>
                  <a:pt x="176" y="108"/>
                  <a:pt x="176" y="108"/>
                  <a:pt x="176" y="108"/>
                </a:cubicBezTo>
                <a:cubicBezTo>
                  <a:pt x="208" y="165"/>
                  <a:pt x="208" y="165"/>
                  <a:pt x="208" y="165"/>
                </a:cubicBezTo>
                <a:cubicBezTo>
                  <a:pt x="212" y="171"/>
                  <a:pt x="212" y="177"/>
                  <a:pt x="209" y="182"/>
                </a:cubicBezTo>
                <a:close/>
                <a:moveTo>
                  <a:pt x="168" y="113"/>
                </a:moveTo>
                <a:cubicBezTo>
                  <a:pt x="164" y="106"/>
                  <a:pt x="158" y="95"/>
                  <a:pt x="154" y="88"/>
                </a:cubicBezTo>
                <a:cubicBezTo>
                  <a:pt x="122" y="32"/>
                  <a:pt x="122" y="32"/>
                  <a:pt x="122" y="32"/>
                </a:cubicBezTo>
                <a:cubicBezTo>
                  <a:pt x="120" y="28"/>
                  <a:pt x="118" y="27"/>
                  <a:pt x="115" y="27"/>
                </a:cubicBezTo>
                <a:cubicBezTo>
                  <a:pt x="113" y="27"/>
                  <a:pt x="110" y="28"/>
                  <a:pt x="108" y="32"/>
                </a:cubicBezTo>
                <a:cubicBezTo>
                  <a:pt x="76" y="88"/>
                  <a:pt x="76" y="88"/>
                  <a:pt x="76" y="88"/>
                </a:cubicBezTo>
                <a:cubicBezTo>
                  <a:pt x="72" y="95"/>
                  <a:pt x="66" y="106"/>
                  <a:pt x="62" y="113"/>
                </a:cubicBezTo>
                <a:cubicBezTo>
                  <a:pt x="30" y="169"/>
                  <a:pt x="30" y="169"/>
                  <a:pt x="30" y="169"/>
                </a:cubicBezTo>
                <a:cubicBezTo>
                  <a:pt x="26" y="176"/>
                  <a:pt x="29" y="182"/>
                  <a:pt x="37" y="182"/>
                </a:cubicBezTo>
                <a:cubicBezTo>
                  <a:pt x="193" y="182"/>
                  <a:pt x="193" y="182"/>
                  <a:pt x="193" y="182"/>
                </a:cubicBezTo>
                <a:cubicBezTo>
                  <a:pt x="201" y="182"/>
                  <a:pt x="204" y="176"/>
                  <a:pt x="200" y="169"/>
                </a:cubicBezTo>
                <a:lnTo>
                  <a:pt x="168" y="113"/>
                </a:lnTo>
                <a:close/>
                <a:moveTo>
                  <a:pt x="115" y="172"/>
                </a:moveTo>
                <a:cubicBezTo>
                  <a:pt x="107" y="172"/>
                  <a:pt x="101" y="166"/>
                  <a:pt x="101" y="158"/>
                </a:cubicBezTo>
                <a:cubicBezTo>
                  <a:pt x="101" y="151"/>
                  <a:pt x="107" y="144"/>
                  <a:pt x="115" y="144"/>
                </a:cubicBezTo>
                <a:cubicBezTo>
                  <a:pt x="122" y="144"/>
                  <a:pt x="129" y="151"/>
                  <a:pt x="129" y="158"/>
                </a:cubicBezTo>
                <a:cubicBezTo>
                  <a:pt x="129" y="166"/>
                  <a:pt x="122" y="172"/>
                  <a:pt x="115" y="172"/>
                </a:cubicBezTo>
                <a:close/>
                <a:moveTo>
                  <a:pt x="129" y="118"/>
                </a:moveTo>
                <a:cubicBezTo>
                  <a:pt x="129" y="126"/>
                  <a:pt x="122" y="132"/>
                  <a:pt x="115" y="132"/>
                </a:cubicBezTo>
                <a:cubicBezTo>
                  <a:pt x="107" y="132"/>
                  <a:pt x="101" y="126"/>
                  <a:pt x="101" y="118"/>
                </a:cubicBezTo>
                <a:cubicBezTo>
                  <a:pt x="101" y="75"/>
                  <a:pt x="101" y="75"/>
                  <a:pt x="101" y="75"/>
                </a:cubicBezTo>
                <a:cubicBezTo>
                  <a:pt x="101" y="68"/>
                  <a:pt x="107" y="61"/>
                  <a:pt x="115" y="61"/>
                </a:cubicBezTo>
                <a:cubicBezTo>
                  <a:pt x="122" y="61"/>
                  <a:pt x="129" y="68"/>
                  <a:pt x="129" y="75"/>
                </a:cubicBezTo>
                <a:lnTo>
                  <a:pt x="129" y="118"/>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86" name="ZoneTexte 125">
            <a:extLst>
              <a:ext uri="{FF2B5EF4-FFF2-40B4-BE49-F238E27FC236}">
                <a16:creationId xmlns:a16="http://schemas.microsoft.com/office/drawing/2014/main" id="{995422A0-8889-4EDD-BA54-BBD9242C9C30}"/>
              </a:ext>
            </a:extLst>
          </p:cNvPr>
          <p:cNvSpPr txBox="1"/>
          <p:nvPr/>
        </p:nvSpPr>
        <p:spPr>
          <a:xfrm>
            <a:off x="648757" y="3884941"/>
            <a:ext cx="4369242" cy="646331"/>
          </a:xfrm>
          <a:prstGeom prst="rect">
            <a:avLst/>
          </a:prstGeom>
          <a:noFill/>
        </p:spPr>
        <p:txBody>
          <a:bodyPr wrap="square" rtlCol="0">
            <a:spAutoFit/>
          </a:bodyPr>
          <a:lstStyle/>
          <a:p>
            <a:r>
              <a:rPr lang="fr-FR" sz="1200" i="1" u="sng" dirty="0" err="1"/>
              <a:t>Specific</a:t>
            </a:r>
            <a:r>
              <a:rPr lang="fr-FR" sz="1200" i="1" u="sng" dirty="0"/>
              <a:t> </a:t>
            </a:r>
            <a:r>
              <a:rPr lang="fr-FR" sz="1200" i="1" u="sng" dirty="0" err="1"/>
              <a:t>study</a:t>
            </a:r>
            <a:r>
              <a:rPr lang="fr-FR" sz="1200" i="1" u="sng" dirty="0"/>
              <a:t> </a:t>
            </a:r>
            <a:r>
              <a:rPr lang="fr-FR" sz="1200" i="1" dirty="0"/>
              <a:t>: A justification </a:t>
            </a:r>
            <a:r>
              <a:rPr lang="fr-FR" sz="1200" i="1" dirty="0" err="1"/>
              <a:t>into</a:t>
            </a:r>
            <a:r>
              <a:rPr lang="fr-FR" sz="1200" i="1" dirty="0"/>
              <a:t> the use of </a:t>
            </a:r>
            <a:r>
              <a:rPr lang="fr-FR" sz="1200" i="1" dirty="0" err="1"/>
              <a:t>insulating</a:t>
            </a:r>
            <a:r>
              <a:rPr lang="fr-FR" sz="1200" i="1" dirty="0"/>
              <a:t> </a:t>
            </a:r>
            <a:r>
              <a:rPr lang="fr-FR" sz="1200" i="1" dirty="0" err="1"/>
              <a:t>flanges</a:t>
            </a:r>
            <a:r>
              <a:rPr lang="fr-FR" sz="1200" i="1" dirty="0"/>
              <a:t> (and </a:t>
            </a:r>
            <a:r>
              <a:rPr lang="fr-FR" sz="1200" i="1" dirty="0" err="1"/>
              <a:t>electrically</a:t>
            </a:r>
            <a:r>
              <a:rPr lang="fr-FR" sz="1200" i="1" dirty="0"/>
              <a:t> </a:t>
            </a:r>
            <a:r>
              <a:rPr lang="fr-FR" sz="1200" i="1" dirty="0" err="1"/>
              <a:t>discontinuous</a:t>
            </a:r>
            <a:r>
              <a:rPr lang="fr-FR" sz="1200" i="1" dirty="0"/>
              <a:t> hoses) at the </a:t>
            </a:r>
            <a:r>
              <a:rPr lang="fr-FR" sz="1200" i="1" dirty="0" err="1"/>
              <a:t>ship</a:t>
            </a:r>
            <a:r>
              <a:rPr lang="fr-FR" sz="1200" i="1" dirty="0"/>
              <a:t>/shore or </a:t>
            </a:r>
            <a:r>
              <a:rPr lang="fr-FR" sz="1200" i="1" dirty="0" err="1"/>
              <a:t>shoip</a:t>
            </a:r>
            <a:r>
              <a:rPr lang="fr-FR" sz="1200" i="1" dirty="0"/>
              <a:t>/</a:t>
            </a:r>
            <a:r>
              <a:rPr lang="fr-FR" sz="1200" i="1" dirty="0" err="1"/>
              <a:t>ship</a:t>
            </a:r>
            <a:r>
              <a:rPr lang="fr-FR" sz="1200" i="1" dirty="0"/>
              <a:t> interface (SIGTTO)</a:t>
            </a:r>
          </a:p>
        </p:txBody>
      </p:sp>
      <p:sp>
        <p:nvSpPr>
          <p:cNvPr id="88" name="Espace réservé du texte 16">
            <a:extLst>
              <a:ext uri="{FF2B5EF4-FFF2-40B4-BE49-F238E27FC236}">
                <a16:creationId xmlns:a16="http://schemas.microsoft.com/office/drawing/2014/main" id="{F2E127E0-B709-4D9B-A7C3-38B05AAA6D06}"/>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
        <p:nvSpPr>
          <p:cNvPr id="87" name="Rectangle 86">
            <a:extLst>
              <a:ext uri="{FF2B5EF4-FFF2-40B4-BE49-F238E27FC236}">
                <a16:creationId xmlns:a16="http://schemas.microsoft.com/office/drawing/2014/main" id="{47573A60-073C-48B9-A718-978547197440}"/>
              </a:ext>
            </a:extLst>
          </p:cNvPr>
          <p:cNvSpPr/>
          <p:nvPr/>
        </p:nvSpPr>
        <p:spPr>
          <a:xfrm>
            <a:off x="648757" y="2799847"/>
            <a:ext cx="3777328" cy="1077218"/>
          </a:xfrm>
          <a:prstGeom prst="rect">
            <a:avLst/>
          </a:prstGeom>
        </p:spPr>
        <p:txBody>
          <a:bodyPr wrap="square">
            <a:spAutoFit/>
          </a:bodyPr>
          <a:lstStyle/>
          <a:p>
            <a:pPr algn="just">
              <a:spcBef>
                <a:spcPts val="600"/>
              </a:spcBef>
              <a:spcAft>
                <a:spcPts val="600"/>
              </a:spcAft>
            </a:pPr>
            <a:r>
              <a:rPr lang="fr-FR" sz="1400" b="0" dirty="0">
                <a:solidFill>
                  <a:srgbClr val="FF0000"/>
                </a:solidFill>
                <a:sym typeface="Wingdings" panose="05000000000000000000" pitchFamily="2" charset="2"/>
              </a:rPr>
              <a:t> </a:t>
            </a:r>
            <a:r>
              <a:rPr lang="fr-FR" sz="1600" b="1" dirty="0">
                <a:solidFill>
                  <a:srgbClr val="FF0000"/>
                </a:solidFill>
              </a:rPr>
              <a:t>Nouvelle exigence </a:t>
            </a:r>
            <a:r>
              <a:rPr lang="fr-FR" sz="1600" dirty="0">
                <a:solidFill>
                  <a:srgbClr val="FF0000"/>
                </a:solidFill>
              </a:rPr>
              <a:t>pour toutes les branches basée sur une étude spécifique et recommandations de l’industrie (</a:t>
            </a:r>
            <a:r>
              <a:rPr lang="fr-FR" sz="1600" dirty="0" err="1">
                <a:solidFill>
                  <a:srgbClr val="FF0000"/>
                </a:solidFill>
              </a:rPr>
              <a:t>Oil</a:t>
            </a:r>
            <a:r>
              <a:rPr lang="fr-FR" sz="1600" dirty="0">
                <a:solidFill>
                  <a:srgbClr val="FF0000"/>
                </a:solidFill>
              </a:rPr>
              <a:t> &amp; Gas)</a:t>
            </a:r>
          </a:p>
        </p:txBody>
      </p:sp>
    </p:spTree>
    <p:extLst>
      <p:ext uri="{BB962C8B-B14F-4D97-AF65-F5344CB8AC3E}">
        <p14:creationId xmlns:p14="http://schemas.microsoft.com/office/powerpoint/2010/main" val="1415191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488006574"/>
              </p:ext>
            </p:extLst>
          </p:nvPr>
        </p:nvGraphicFramePr>
        <p:xfrm>
          <a:off x="1271464" y="868593"/>
          <a:ext cx="10297144" cy="1307939"/>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59667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3.2.3 : </a:t>
                      </a:r>
                      <a:r>
                        <a:rPr lang="en-US" sz="1600" b="1" dirty="0">
                          <a:solidFill>
                            <a:srgbClr val="0070C0"/>
                          </a:solidFill>
                          <a:effectLst/>
                          <a:latin typeface="Arial" panose="020B0604020202020204" pitchFamily="34" charset="0"/>
                          <a:ea typeface="+mn-ea"/>
                          <a:cs typeface="Times New Roman" panose="02020603050405020304" pitchFamily="18" charset="0"/>
                        </a:rPr>
                        <a:t>Protection </a:t>
                      </a:r>
                      <a:r>
                        <a:rPr lang="en-US" sz="1600" b="1" dirty="0" err="1">
                          <a:solidFill>
                            <a:srgbClr val="0070C0"/>
                          </a:solidFill>
                          <a:effectLst/>
                          <a:latin typeface="Arial" panose="020B0604020202020204" pitchFamily="34" charset="0"/>
                          <a:ea typeface="+mn-ea"/>
                          <a:cs typeface="Times New Roman" panose="02020603050405020304" pitchFamily="18" charset="0"/>
                        </a:rPr>
                        <a:t>contre</a:t>
                      </a:r>
                      <a:r>
                        <a:rPr lang="en-US" sz="1600" b="1" dirty="0">
                          <a:solidFill>
                            <a:srgbClr val="0070C0"/>
                          </a:solidFill>
                          <a:effectLst/>
                          <a:latin typeface="Arial" panose="020B0604020202020204" pitchFamily="34" charset="0"/>
                          <a:ea typeface="+mn-ea"/>
                          <a:cs typeface="Times New Roman" panose="02020603050405020304" pitchFamily="18" charset="0"/>
                        </a:rPr>
                        <a:t> les </a:t>
                      </a:r>
                      <a:r>
                        <a:rPr lang="en-US" sz="1600" b="1" dirty="0" err="1">
                          <a:solidFill>
                            <a:srgbClr val="0070C0"/>
                          </a:solidFill>
                          <a:effectLst/>
                          <a:latin typeface="Arial" panose="020B0604020202020204" pitchFamily="34" charset="0"/>
                          <a:ea typeface="+mn-ea"/>
                          <a:cs typeface="Times New Roman" panose="02020603050405020304" pitchFamily="18" charset="0"/>
                        </a:rPr>
                        <a:t>risques</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liés</a:t>
                      </a:r>
                      <a:r>
                        <a:rPr lang="en-US" sz="1600" b="1" dirty="0">
                          <a:solidFill>
                            <a:srgbClr val="0070C0"/>
                          </a:solidFill>
                          <a:effectLst/>
                          <a:latin typeface="Arial" panose="020B0604020202020204" pitchFamily="34" charset="0"/>
                          <a:ea typeface="+mn-ea"/>
                          <a:cs typeface="Times New Roman" panose="02020603050405020304" pitchFamily="18" charset="0"/>
                        </a:rPr>
                        <a:t> à </a:t>
                      </a:r>
                      <a:r>
                        <a:rPr lang="en-US" sz="1600" b="1" dirty="0" err="1">
                          <a:solidFill>
                            <a:srgbClr val="0070C0"/>
                          </a:solidFill>
                          <a:effectLst/>
                          <a:latin typeface="Arial" panose="020B0604020202020204" pitchFamily="34" charset="0"/>
                          <a:ea typeface="+mn-ea"/>
                          <a:cs typeface="Times New Roman" panose="02020603050405020304" pitchFamily="18" charset="0"/>
                        </a:rPr>
                        <a:t>l’électricité</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statique</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lors</a:t>
                      </a:r>
                      <a:r>
                        <a:rPr lang="en-US" sz="1600" b="1" dirty="0">
                          <a:solidFill>
                            <a:srgbClr val="0070C0"/>
                          </a:solidFill>
                          <a:effectLst/>
                          <a:latin typeface="Arial" panose="020B0604020202020204" pitchFamily="34" charset="0"/>
                          <a:ea typeface="+mn-ea"/>
                          <a:cs typeface="Times New Roman" panose="02020603050405020304" pitchFamily="18" charset="0"/>
                        </a:rPr>
                        <a:t> du </a:t>
                      </a:r>
                      <a:r>
                        <a:rPr lang="en-US" sz="1600" b="1" dirty="0" err="1">
                          <a:solidFill>
                            <a:srgbClr val="0070C0"/>
                          </a:solidFill>
                          <a:effectLst/>
                          <a:latin typeface="Arial" panose="020B0604020202020204" pitchFamily="34" charset="0"/>
                          <a:ea typeface="+mn-ea"/>
                          <a:cs typeface="Times New Roman" panose="02020603050405020304" pitchFamily="18" charset="0"/>
                        </a:rPr>
                        <a:t>chargement</a:t>
                      </a:r>
                      <a:r>
                        <a:rPr lang="en-US" sz="1600" b="1" dirty="0">
                          <a:solidFill>
                            <a:srgbClr val="0070C0"/>
                          </a:solidFill>
                          <a:effectLst/>
                          <a:latin typeface="Arial" panose="020B0604020202020204" pitchFamily="34" charset="0"/>
                          <a:ea typeface="+mn-ea"/>
                          <a:cs typeface="Times New Roman" panose="02020603050405020304" pitchFamily="18" charset="0"/>
                        </a:rPr>
                        <a:t> des </a:t>
                      </a:r>
                      <a:r>
                        <a:rPr lang="en-US" sz="1600" b="1" dirty="0" err="1">
                          <a:solidFill>
                            <a:srgbClr val="0070C0"/>
                          </a:solidFill>
                          <a:effectLst/>
                          <a:latin typeface="Arial" panose="020B0604020202020204" pitchFamily="34" charset="0"/>
                          <a:ea typeface="+mn-ea"/>
                          <a:cs typeface="Times New Roman" panose="02020603050405020304" pitchFamily="18" charset="0"/>
                        </a:rPr>
                        <a:t>citernes</a:t>
                      </a:r>
                      <a:r>
                        <a:rPr lang="en-US" sz="1600" b="1" dirty="0">
                          <a:solidFill>
                            <a:srgbClr val="0070C0"/>
                          </a:solidFill>
                          <a:effectLst/>
                          <a:latin typeface="Arial" panose="020B0604020202020204" pitchFamily="34" charset="0"/>
                          <a:ea typeface="+mn-ea"/>
                          <a:cs typeface="Times New Roman" panose="02020603050405020304" pitchFamily="18" charset="0"/>
                        </a:rPr>
                        <a:t> non </a:t>
                      </a:r>
                      <a:r>
                        <a:rPr lang="en-US" sz="1600" b="1" dirty="0" err="1">
                          <a:solidFill>
                            <a:srgbClr val="0070C0"/>
                          </a:solidFill>
                          <a:effectLst/>
                          <a:latin typeface="Arial" panose="020B0604020202020204" pitchFamily="34" charset="0"/>
                          <a:ea typeface="+mn-ea"/>
                          <a:cs typeface="Times New Roman" panose="02020603050405020304" pitchFamily="18" charset="0"/>
                        </a:rPr>
                        <a:t>inertées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711266">
                <a:tc>
                  <a:txBody>
                    <a:bodyPr/>
                    <a:lstStyle/>
                    <a:p>
                      <a:r>
                        <a:rPr lang="en-US" sz="1400" i="0" dirty="0">
                          <a:solidFill>
                            <a:schemeClr val="dk1"/>
                          </a:solidFill>
                          <a:effectLst/>
                          <a:latin typeface="Arial" panose="020B0604020202020204" pitchFamily="34" charset="0"/>
                          <a:ea typeface="+mn-ea"/>
                          <a:cs typeface="Arial" panose="020B0604020202020204" pitchFamily="34" charset="0"/>
                        </a:rPr>
                        <a:t>Les </a:t>
                      </a:r>
                      <a:r>
                        <a:rPr lang="en-US" sz="1400" i="0" dirty="0" err="1">
                          <a:solidFill>
                            <a:schemeClr val="dk1"/>
                          </a:solidFill>
                          <a:effectLst/>
                          <a:latin typeface="Arial" panose="020B0604020202020204" pitchFamily="34" charset="0"/>
                          <a:ea typeface="+mn-ea"/>
                          <a:cs typeface="Arial" panose="020B0604020202020204" pitchFamily="34" charset="0"/>
                        </a:rPr>
                        <a:t>débits</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initiaux</a:t>
                      </a:r>
                      <a:r>
                        <a:rPr lang="en-US" sz="1400" i="0" dirty="0">
                          <a:solidFill>
                            <a:schemeClr val="dk1"/>
                          </a:solidFill>
                          <a:effectLst/>
                          <a:latin typeface="Arial" panose="020B0604020202020204" pitchFamily="34" charset="0"/>
                          <a:ea typeface="+mn-ea"/>
                          <a:cs typeface="Arial" panose="020B0604020202020204" pitchFamily="34" charset="0"/>
                        </a:rPr>
                        <a:t> et maximum de </a:t>
                      </a:r>
                      <a:r>
                        <a:rPr lang="en-US" sz="1400" i="0" dirty="0" err="1">
                          <a:solidFill>
                            <a:schemeClr val="dk1"/>
                          </a:solidFill>
                          <a:effectLst/>
                          <a:latin typeface="Arial" panose="020B0604020202020204" pitchFamily="34" charset="0"/>
                          <a:ea typeface="+mn-ea"/>
                          <a:cs typeface="Arial" panose="020B0604020202020204" pitchFamily="34" charset="0"/>
                        </a:rPr>
                        <a:t>transfert</a:t>
                      </a:r>
                      <a:r>
                        <a:rPr lang="en-US" sz="1400" i="0" dirty="0">
                          <a:solidFill>
                            <a:schemeClr val="dk1"/>
                          </a:solidFill>
                          <a:effectLst/>
                          <a:latin typeface="Arial" panose="020B0604020202020204" pitchFamily="34" charset="0"/>
                          <a:ea typeface="+mn-ea"/>
                          <a:cs typeface="Arial" panose="020B0604020202020204" pitchFamily="34" charset="0"/>
                        </a:rPr>
                        <a:t> de </a:t>
                      </a:r>
                      <a:r>
                        <a:rPr lang="en-US" sz="1400" i="0" dirty="0" err="1">
                          <a:solidFill>
                            <a:schemeClr val="dk1"/>
                          </a:solidFill>
                          <a:effectLst/>
                          <a:latin typeface="Arial" panose="020B0604020202020204" pitchFamily="34" charset="0"/>
                          <a:ea typeface="+mn-ea"/>
                          <a:cs typeface="Arial" panose="020B0604020202020204" pitchFamily="34" charset="0"/>
                        </a:rPr>
                        <a:t>produits</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accumulateurs</a:t>
                      </a:r>
                      <a:r>
                        <a:rPr lang="en-US" sz="1400" i="0" dirty="0">
                          <a:solidFill>
                            <a:schemeClr val="dk1"/>
                          </a:solidFill>
                          <a:effectLst/>
                          <a:latin typeface="Arial" panose="020B0604020202020204" pitchFamily="34" charset="0"/>
                          <a:ea typeface="+mn-ea"/>
                          <a:cs typeface="Arial" panose="020B0604020202020204" pitchFamily="34" charset="0"/>
                        </a:rPr>
                        <a:t> de charges </a:t>
                      </a:r>
                      <a:r>
                        <a:rPr lang="en-US" sz="1400" i="0" dirty="0" err="1">
                          <a:solidFill>
                            <a:schemeClr val="dk1"/>
                          </a:solidFill>
                          <a:effectLst/>
                          <a:latin typeface="Arial" panose="020B0604020202020204" pitchFamily="34" charset="0"/>
                          <a:ea typeface="+mn-ea"/>
                          <a:cs typeface="Arial" panose="020B0604020202020204" pitchFamily="34" charset="0"/>
                        </a:rPr>
                        <a:t>électrostatiques</a:t>
                      </a:r>
                      <a:r>
                        <a:rPr lang="en-US" sz="1400" i="0" dirty="0">
                          <a:solidFill>
                            <a:schemeClr val="dk1"/>
                          </a:solidFill>
                          <a:effectLst/>
                          <a:latin typeface="Arial" panose="020B0604020202020204" pitchFamily="34" charset="0"/>
                          <a:ea typeface="+mn-ea"/>
                          <a:cs typeface="Arial" panose="020B0604020202020204" pitchFamily="34" charset="0"/>
                        </a:rPr>
                        <a:t> dans des </a:t>
                      </a:r>
                      <a:r>
                        <a:rPr lang="en-US" sz="1400" i="0" dirty="0" err="1">
                          <a:solidFill>
                            <a:schemeClr val="dk1"/>
                          </a:solidFill>
                          <a:effectLst/>
                          <a:latin typeface="Arial" panose="020B0604020202020204" pitchFamily="34" charset="0"/>
                          <a:ea typeface="+mn-ea"/>
                          <a:cs typeface="Arial" panose="020B0604020202020204" pitchFamily="34" charset="0"/>
                        </a:rPr>
                        <a:t>citernes</a:t>
                      </a:r>
                      <a:r>
                        <a:rPr lang="en-US" sz="1400" i="0" dirty="0">
                          <a:solidFill>
                            <a:schemeClr val="dk1"/>
                          </a:solidFill>
                          <a:effectLst/>
                          <a:latin typeface="Arial" panose="020B0604020202020204" pitchFamily="34" charset="0"/>
                          <a:ea typeface="+mn-ea"/>
                          <a:cs typeface="Arial" panose="020B0604020202020204" pitchFamily="34" charset="0"/>
                        </a:rPr>
                        <a:t> non </a:t>
                      </a:r>
                      <a:r>
                        <a:rPr lang="en-US" sz="1400" i="0" dirty="0" err="1">
                          <a:solidFill>
                            <a:schemeClr val="dk1"/>
                          </a:solidFill>
                          <a:effectLst/>
                          <a:latin typeface="Arial" panose="020B0604020202020204" pitchFamily="34" charset="0"/>
                          <a:ea typeface="+mn-ea"/>
                          <a:cs typeface="Arial" panose="020B0604020202020204" pitchFamily="34" charset="0"/>
                        </a:rPr>
                        <a:t>inertées</a:t>
                      </a:r>
                      <a:r>
                        <a:rPr lang="en-US" sz="1400" i="0" dirty="0">
                          <a:solidFill>
                            <a:schemeClr val="dk1"/>
                          </a:solidFill>
                          <a:effectLst/>
                          <a:latin typeface="Arial" panose="020B0604020202020204" pitchFamily="34" charset="0"/>
                          <a:ea typeface="+mn-ea"/>
                          <a:cs typeface="Arial" panose="020B0604020202020204" pitchFamily="34" charset="0"/>
                        </a:rPr>
                        <a:t> d’un </a:t>
                      </a:r>
                      <a:r>
                        <a:rPr lang="en-US" sz="1400" i="0" dirty="0" err="1">
                          <a:solidFill>
                            <a:schemeClr val="dk1"/>
                          </a:solidFill>
                          <a:effectLst/>
                          <a:latin typeface="Arial" panose="020B0604020202020204" pitchFamily="34" charset="0"/>
                          <a:ea typeface="+mn-ea"/>
                          <a:cs typeface="Arial" panose="020B0604020202020204" pitchFamily="34" charset="0"/>
                        </a:rPr>
                        <a:t>navire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ou</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d’une</a:t>
                      </a:r>
                      <a:r>
                        <a:rPr lang="en-US" sz="1400" i="0" dirty="0">
                          <a:solidFill>
                            <a:schemeClr val="dk1"/>
                          </a:solidFill>
                          <a:effectLst/>
                          <a:latin typeface="Arial" panose="020B0604020202020204" pitchFamily="34" charset="0"/>
                          <a:ea typeface="+mn-ea"/>
                          <a:cs typeface="Arial" panose="020B0604020202020204" pitchFamily="34" charset="0"/>
                        </a:rPr>
                        <a:t> barge </a:t>
                      </a:r>
                      <a:r>
                        <a:rPr lang="en-US" sz="1400" i="0" dirty="0" err="1">
                          <a:solidFill>
                            <a:schemeClr val="dk1"/>
                          </a:solidFill>
                          <a:effectLst/>
                          <a:latin typeface="Arial" panose="020B0604020202020204" pitchFamily="34" charset="0"/>
                          <a:ea typeface="+mn-ea"/>
                          <a:cs typeface="Arial" panose="020B0604020202020204" pitchFamily="34" charset="0"/>
                        </a:rPr>
                        <a:t>sont</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définis</a:t>
                      </a:r>
                      <a:r>
                        <a:rPr lang="en-US" sz="1400" i="0" dirty="0">
                          <a:solidFill>
                            <a:schemeClr val="dk1"/>
                          </a:solidFill>
                          <a:effectLst/>
                          <a:latin typeface="Arial" panose="020B0604020202020204" pitchFamily="34" charset="0"/>
                          <a:ea typeface="+mn-ea"/>
                          <a:cs typeface="Arial" panose="020B0604020202020204" pitchFamily="34" charset="0"/>
                        </a:rPr>
                        <a:t> et font </a:t>
                      </a:r>
                      <a:r>
                        <a:rPr lang="en-US" sz="1400" i="0" dirty="0" err="1">
                          <a:solidFill>
                            <a:schemeClr val="dk1"/>
                          </a:solidFill>
                          <a:effectLst/>
                          <a:latin typeface="Arial" panose="020B0604020202020204" pitchFamily="34" charset="0"/>
                          <a:ea typeface="+mn-ea"/>
                          <a:cs typeface="Arial" panose="020B0604020202020204" pitchFamily="34" charset="0"/>
                        </a:rPr>
                        <a:t>l’objet</a:t>
                      </a:r>
                      <a:r>
                        <a:rPr lang="en-US" sz="1400" i="0" dirty="0">
                          <a:solidFill>
                            <a:schemeClr val="dk1"/>
                          </a:solidFill>
                          <a:effectLst/>
                          <a:latin typeface="Arial" panose="020B0604020202020204" pitchFamily="34" charset="0"/>
                          <a:ea typeface="+mn-ea"/>
                          <a:cs typeface="Arial" panose="020B0604020202020204" pitchFamily="34" charset="0"/>
                        </a:rPr>
                        <a:t> d’un </a:t>
                      </a:r>
                      <a:r>
                        <a:rPr lang="en-US" sz="1400" i="0" dirty="0" err="1">
                          <a:solidFill>
                            <a:schemeClr val="dk1"/>
                          </a:solidFill>
                          <a:effectLst/>
                          <a:latin typeface="Arial" panose="020B0604020202020204" pitchFamily="34" charset="0"/>
                          <a:ea typeface="+mn-ea"/>
                          <a:cs typeface="Arial" panose="020B0604020202020204" pitchFamily="34" charset="0"/>
                        </a:rPr>
                        <a:t>échange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d’information</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avant</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transfert</a:t>
                      </a:r>
                      <a:r>
                        <a:rPr lang="en-US" sz="1400" i="0" dirty="0">
                          <a:solidFill>
                            <a:schemeClr val="dk1"/>
                          </a:solidFill>
                          <a:effectLst/>
                          <a:latin typeface="Arial" panose="020B0604020202020204" pitchFamily="34" charset="0"/>
                          <a:ea typeface="+mn-ea"/>
                          <a:cs typeface="Arial" panose="020B0604020202020204" pitchFamily="34" charset="0"/>
                        </a:rPr>
                        <a:t> entre le </a:t>
                      </a:r>
                      <a:r>
                        <a:rPr lang="en-US" sz="1400" i="0" dirty="0" err="1">
                          <a:solidFill>
                            <a:schemeClr val="dk1"/>
                          </a:solidFill>
                          <a:effectLst/>
                          <a:latin typeface="Arial" panose="020B0604020202020204" pitchFamily="34" charset="0"/>
                          <a:ea typeface="+mn-ea"/>
                          <a:cs typeface="Arial" panose="020B0604020202020204" pitchFamily="34" charset="0"/>
                        </a:rPr>
                        <a:t>navire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ou</a:t>
                      </a:r>
                      <a:r>
                        <a:rPr lang="en-US" sz="1400" i="0" dirty="0">
                          <a:solidFill>
                            <a:schemeClr val="dk1"/>
                          </a:solidFill>
                          <a:effectLst/>
                          <a:latin typeface="Arial" panose="020B0604020202020204" pitchFamily="34" charset="0"/>
                          <a:ea typeface="+mn-ea"/>
                          <a:cs typeface="Arial" panose="020B0604020202020204" pitchFamily="34" charset="0"/>
                        </a:rPr>
                        <a:t> la barge et le terminal.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8" name="Rectangle 1">
            <a:extLst>
              <a:ext uri="{FF2B5EF4-FFF2-40B4-BE49-F238E27FC236}">
                <a16:creationId xmlns:a16="http://schemas.microsoft.com/office/drawing/2014/main" id="{AC799345-68AA-4293-83E2-819E64C588FD}"/>
              </a:ext>
            </a:extLst>
          </p:cNvPr>
          <p:cNvSpPr>
            <a:spLocks noChangeArrowheads="1"/>
          </p:cNvSpPr>
          <p:nvPr/>
        </p:nvSpPr>
        <p:spPr bwMode="auto">
          <a:xfrm>
            <a:off x="7392144" y="2728194"/>
            <a:ext cx="4292457"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marR="0" lvl="0" defTabSz="914400" rtl="0" eaLnBrk="0" fontAlgn="base" latinLnBrk="0" hangingPunct="0">
              <a:lnSpc>
                <a:spcPct val="100000"/>
              </a:lnSpc>
              <a:spcBef>
                <a:spcPct val="0"/>
              </a:spcBef>
              <a:spcAft>
                <a:spcPct val="0"/>
              </a:spcAft>
              <a:buClrTx/>
              <a:buSzTx/>
              <a:tabLst/>
            </a:pPr>
            <a:r>
              <a:rPr kumimoji="0" lang="fr-FR" altLang="fr-FR" sz="1400" b="0" i="0" strike="noStrike" cap="none" normalizeH="0" baseline="0" dirty="0">
                <a:ln>
                  <a:noFill/>
                </a:ln>
                <a:effectLst/>
                <a:ea typeface="Calibri" panose="020F0502020204030204" pitchFamily="34" charset="0"/>
                <a:cs typeface="Arial" panose="020B0604020202020204" pitchFamily="34" charset="0"/>
              </a:rPr>
              <a:t>Vitesse linéaire de transfert limitée à un maximum de 1 m/s aux entrées de chaque citerne pendant la phase initiale de chargement</a:t>
            </a:r>
          </a:p>
          <a:p>
            <a:pPr marR="0" lvl="0" defTabSz="914400" rtl="0" eaLnBrk="0" fontAlgn="base" latinLnBrk="0" hangingPunct="0">
              <a:lnSpc>
                <a:spcPct val="100000"/>
              </a:lnSpc>
              <a:spcBef>
                <a:spcPct val="0"/>
              </a:spcBef>
              <a:spcAft>
                <a:spcPct val="0"/>
              </a:spcAft>
              <a:buClrTx/>
              <a:buSzTx/>
              <a:tabLst/>
            </a:pPr>
            <a:endParaRPr lang="fr-FR" altLang="fr-FR" sz="1400" dirty="0">
              <a:ea typeface="Calibri" panose="020F0502020204030204" pitchFamily="34" charset="0"/>
              <a:cs typeface="Arial" panose="020B0604020202020204" pitchFamily="34" charset="0"/>
            </a:endParaRPr>
          </a:p>
          <a:p>
            <a:pPr marR="0" lvl="0" defTabSz="914400" rtl="0" eaLnBrk="0" fontAlgn="base" latinLnBrk="0" hangingPunct="0">
              <a:lnSpc>
                <a:spcPct val="100000"/>
              </a:lnSpc>
              <a:spcBef>
                <a:spcPct val="0"/>
              </a:spcBef>
              <a:spcAft>
                <a:spcPct val="0"/>
              </a:spcAft>
              <a:buClrTx/>
              <a:buSzTx/>
              <a:tabLst/>
            </a:pPr>
            <a:r>
              <a:rPr lang="fr-FR" altLang="fr-FR" sz="1400" dirty="0">
                <a:ea typeface="Calibri" panose="020F0502020204030204" pitchFamily="34" charset="0"/>
                <a:cs typeface="Arial" panose="020B0604020202020204" pitchFamily="34" charset="0"/>
              </a:rPr>
              <a:t>puis</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 à un maximum de 7 m/s.</a:t>
            </a:r>
          </a:p>
          <a:p>
            <a:pPr marR="0" lvl="0" defTabSz="914400" rtl="0" eaLnBrk="0" fontAlgn="base" latinLnBrk="0" hangingPunct="0">
              <a:lnSpc>
                <a:spcPct val="100000"/>
              </a:lnSpc>
              <a:spcBef>
                <a:spcPct val="0"/>
              </a:spcBef>
              <a:spcAft>
                <a:spcPct val="0"/>
              </a:spcAft>
              <a:buClrTx/>
              <a:buSzTx/>
              <a:tabLst/>
            </a:pPr>
            <a:endParaRPr lang="fr-FR" altLang="fr-FR" sz="1400" dirty="0">
              <a:cs typeface="Arial" panose="020B0604020202020204" pitchFamily="34" charset="0"/>
            </a:endParaRPr>
          </a:p>
          <a:p>
            <a:pPr marR="0" lvl="0" defTabSz="914400" rtl="0" eaLnBrk="0" fontAlgn="base" latinLnBrk="0" hangingPunct="0">
              <a:lnSpc>
                <a:spcPct val="100000"/>
              </a:lnSpc>
              <a:spcBef>
                <a:spcPct val="0"/>
              </a:spcBef>
              <a:spcAft>
                <a:spcPct val="0"/>
              </a:spcAft>
              <a:buClrTx/>
              <a:buSzTx/>
              <a:tabLst/>
            </a:pPr>
            <a:r>
              <a:rPr kumimoji="0" lang="fr-FR" altLang="fr-FR" sz="1400" b="0" i="0" strike="noStrike" cap="none" normalizeH="0" baseline="0" dirty="0">
                <a:ln>
                  <a:noFill/>
                </a:ln>
                <a:effectLst/>
                <a:cs typeface="Arial" panose="020B0604020202020204" pitchFamily="34" charset="0"/>
              </a:rPr>
              <a:t>Non applicable pour le chargement en Gaz liquéfié des navires ou des barges dont les citernes sont sous gaz</a:t>
            </a:r>
          </a:p>
        </p:txBody>
      </p:sp>
      <p:pic>
        <p:nvPicPr>
          <p:cNvPr id="89" name="Image 33">
            <a:extLst>
              <a:ext uri="{FF2B5EF4-FFF2-40B4-BE49-F238E27FC236}">
                <a16:creationId xmlns:a16="http://schemas.microsoft.com/office/drawing/2014/main" id="{A791D793-080D-4EF7-A692-4E1100834D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1708" y="2960165"/>
            <a:ext cx="720000" cy="720026"/>
          </a:xfrm>
          <a:prstGeom prst="rect">
            <a:avLst/>
          </a:prstGeom>
        </p:spPr>
      </p:pic>
      <p:cxnSp>
        <p:nvCxnSpPr>
          <p:cNvPr id="90" name="Connecteur droit avec flèche 6">
            <a:extLst>
              <a:ext uri="{FF2B5EF4-FFF2-40B4-BE49-F238E27FC236}">
                <a16:creationId xmlns:a16="http://schemas.microsoft.com/office/drawing/2014/main" id="{C285F755-918E-453C-B064-19DDD0D0E688}"/>
              </a:ext>
            </a:extLst>
          </p:cNvPr>
          <p:cNvCxnSpPr>
            <a:cxnSpLocks/>
          </p:cNvCxnSpPr>
          <p:nvPr/>
        </p:nvCxnSpPr>
        <p:spPr>
          <a:xfrm>
            <a:off x="6452081" y="3388804"/>
            <a:ext cx="468000"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91" name="Image 54">
            <a:extLst>
              <a:ext uri="{FF2B5EF4-FFF2-40B4-BE49-F238E27FC236}">
                <a16:creationId xmlns:a16="http://schemas.microsoft.com/office/drawing/2014/main" id="{A3E1FBF3-0104-4416-A9F9-45589E72A56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86080" y="4145792"/>
            <a:ext cx="539982" cy="540000"/>
          </a:xfrm>
          <a:prstGeom prst="rect">
            <a:avLst/>
          </a:prstGeom>
        </p:spPr>
      </p:pic>
      <p:pic>
        <p:nvPicPr>
          <p:cNvPr id="92" name="Image 55">
            <a:extLst>
              <a:ext uri="{FF2B5EF4-FFF2-40B4-BE49-F238E27FC236}">
                <a16:creationId xmlns:a16="http://schemas.microsoft.com/office/drawing/2014/main" id="{C9DFAD52-0E2C-4D56-B27D-B6991269B5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85636" y="4145069"/>
            <a:ext cx="539982" cy="540000"/>
          </a:xfrm>
          <a:prstGeom prst="rect">
            <a:avLst/>
          </a:prstGeom>
        </p:spPr>
      </p:pic>
      <p:sp>
        <p:nvSpPr>
          <p:cNvPr id="93" name="ZoneTexte 4">
            <a:extLst>
              <a:ext uri="{FF2B5EF4-FFF2-40B4-BE49-F238E27FC236}">
                <a16:creationId xmlns:a16="http://schemas.microsoft.com/office/drawing/2014/main" id="{0FF0C9DE-0F49-4D68-8EEC-F4E2B92894EA}"/>
              </a:ext>
            </a:extLst>
          </p:cNvPr>
          <p:cNvSpPr txBox="1"/>
          <p:nvPr/>
        </p:nvSpPr>
        <p:spPr>
          <a:xfrm>
            <a:off x="6697769" y="4367079"/>
            <a:ext cx="510076" cy="276999"/>
          </a:xfrm>
          <a:prstGeom prst="rect">
            <a:avLst/>
          </a:prstGeom>
          <a:noFill/>
        </p:spPr>
        <p:txBody>
          <a:bodyPr wrap="none" rtlCol="0">
            <a:spAutoFit/>
          </a:bodyPr>
          <a:lstStyle/>
          <a:p>
            <a:r>
              <a:rPr lang="en-GB" sz="1200" b="1" dirty="0">
                <a:solidFill>
                  <a:schemeClr val="bg1"/>
                </a:solidFill>
              </a:rPr>
              <a:t>GNL</a:t>
            </a:r>
          </a:p>
        </p:txBody>
      </p:sp>
      <p:sp>
        <p:nvSpPr>
          <p:cNvPr id="94" name="ZoneTexte 56">
            <a:extLst>
              <a:ext uri="{FF2B5EF4-FFF2-40B4-BE49-F238E27FC236}">
                <a16:creationId xmlns:a16="http://schemas.microsoft.com/office/drawing/2014/main" id="{77B18BBA-095A-4162-8FD0-A2058A100FD2}"/>
              </a:ext>
            </a:extLst>
          </p:cNvPr>
          <p:cNvSpPr txBox="1"/>
          <p:nvPr/>
        </p:nvSpPr>
        <p:spPr>
          <a:xfrm>
            <a:off x="6108523" y="4360024"/>
            <a:ext cx="502061" cy="276999"/>
          </a:xfrm>
          <a:prstGeom prst="rect">
            <a:avLst/>
          </a:prstGeom>
          <a:noFill/>
        </p:spPr>
        <p:txBody>
          <a:bodyPr wrap="none" rtlCol="0">
            <a:spAutoFit/>
          </a:bodyPr>
          <a:lstStyle/>
          <a:p>
            <a:r>
              <a:rPr lang="en-GB" sz="1200" b="1" dirty="0">
                <a:solidFill>
                  <a:schemeClr val="bg1"/>
                </a:solidFill>
              </a:rPr>
              <a:t>GPL</a:t>
            </a:r>
          </a:p>
        </p:txBody>
      </p:sp>
      <p:cxnSp>
        <p:nvCxnSpPr>
          <p:cNvPr id="95" name="Connecteur droit 7">
            <a:extLst>
              <a:ext uri="{FF2B5EF4-FFF2-40B4-BE49-F238E27FC236}">
                <a16:creationId xmlns:a16="http://schemas.microsoft.com/office/drawing/2014/main" id="{F21F272A-3018-4985-B810-759842D75D48}"/>
              </a:ext>
            </a:extLst>
          </p:cNvPr>
          <p:cNvCxnSpPr>
            <a:cxnSpLocks/>
          </p:cNvCxnSpPr>
          <p:nvPr/>
        </p:nvCxnSpPr>
        <p:spPr>
          <a:xfrm flipH="1">
            <a:off x="6085636" y="4181692"/>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Connecteur droit 57">
            <a:extLst>
              <a:ext uri="{FF2B5EF4-FFF2-40B4-BE49-F238E27FC236}">
                <a16:creationId xmlns:a16="http://schemas.microsoft.com/office/drawing/2014/main" id="{74240A90-D266-4DD3-9D27-2AB4AA069022}"/>
              </a:ext>
            </a:extLst>
          </p:cNvPr>
          <p:cNvCxnSpPr>
            <a:cxnSpLocks/>
          </p:cNvCxnSpPr>
          <p:nvPr/>
        </p:nvCxnSpPr>
        <p:spPr>
          <a:xfrm flipH="1">
            <a:off x="6697589" y="4163327"/>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Espace réservé du texte 16">
            <a:extLst>
              <a:ext uri="{FF2B5EF4-FFF2-40B4-BE49-F238E27FC236}">
                <a16:creationId xmlns:a16="http://schemas.microsoft.com/office/drawing/2014/main" id="{A27C06DA-42CF-4332-9194-B105CE365ACA}"/>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
        <p:nvSpPr>
          <p:cNvPr id="16" name="Rectangle 15">
            <a:extLst>
              <a:ext uri="{FF2B5EF4-FFF2-40B4-BE49-F238E27FC236}">
                <a16:creationId xmlns:a16="http://schemas.microsoft.com/office/drawing/2014/main" id="{715026AF-E98D-4028-9527-728FCC8F0A7F}"/>
              </a:ext>
            </a:extLst>
          </p:cNvPr>
          <p:cNvSpPr/>
          <p:nvPr/>
        </p:nvSpPr>
        <p:spPr>
          <a:xfrm>
            <a:off x="1343472" y="2707022"/>
            <a:ext cx="3347391" cy="707886"/>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sym typeface="Wingdings" panose="05000000000000000000" pitchFamily="2" charset="2"/>
              </a:rPr>
              <a:t>Clarification </a:t>
            </a:r>
          </a:p>
          <a:p>
            <a:pPr algn="l">
              <a:spcBef>
                <a:spcPts val="600"/>
              </a:spcBef>
              <a:spcAft>
                <a:spcPts val="600"/>
              </a:spcAft>
            </a:pPr>
            <a:r>
              <a:rPr lang="fr-FR" sz="1400" dirty="0">
                <a:solidFill>
                  <a:schemeClr val="accent6">
                    <a:lumMod val="75000"/>
                  </a:schemeClr>
                </a:solidFill>
              </a:rPr>
              <a:t>Mis en pratique dans tous les terminaux</a:t>
            </a:r>
            <a:endParaRPr lang="fr-FR" sz="1400" b="0" dirty="0">
              <a:solidFill>
                <a:schemeClr val="accent6">
                  <a:lumMod val="75000"/>
                </a:schemeClr>
              </a:solidFill>
            </a:endParaRPr>
          </a:p>
        </p:txBody>
      </p:sp>
    </p:spTree>
    <p:extLst>
      <p:ext uri="{BB962C8B-B14F-4D97-AF65-F5344CB8AC3E}">
        <p14:creationId xmlns:p14="http://schemas.microsoft.com/office/powerpoint/2010/main" val="44189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425655898"/>
              </p:ext>
            </p:extLst>
          </p:nvPr>
        </p:nvGraphicFramePr>
        <p:xfrm>
          <a:off x="1487488" y="804166"/>
          <a:ext cx="10297144" cy="176073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97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3.3.1 : </a:t>
                      </a:r>
                      <a:r>
                        <a:rPr lang="fr-FR" sz="1600" b="1" noProof="0" dirty="0">
                          <a:solidFill>
                            <a:srgbClr val="0070C0"/>
                          </a:solidFill>
                          <a:effectLst/>
                          <a:latin typeface="Arial" panose="020B0604020202020204" pitchFamily="34" charset="0"/>
                          <a:ea typeface="+mn-ea"/>
                          <a:cs typeface="Times New Roman" panose="02020603050405020304" pitchFamily="18" charset="0"/>
                        </a:rPr>
                        <a:t>Amarrage du navire ou de la barge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86763">
                <a:tc>
                  <a:txBody>
                    <a:bodyPr/>
                    <a:lstStyle/>
                    <a:p>
                      <a:r>
                        <a:rPr lang="fr-FR" sz="1400" noProof="0" dirty="0">
                          <a:solidFill>
                            <a:schemeClr val="dk1"/>
                          </a:solidFill>
                          <a:effectLst/>
                          <a:latin typeface="Arial" panose="020B0604020202020204" pitchFamily="34" charset="0"/>
                          <a:ea typeface="+mn-ea"/>
                          <a:cs typeface="Arial" panose="020B0604020202020204" pitchFamily="34" charset="0"/>
                        </a:rPr>
                        <a:t>En tenant compte des conditions </a:t>
                      </a:r>
                      <a:r>
                        <a:rPr lang="fr-FR" sz="1400" noProof="0" dirty="0" err="1">
                          <a:solidFill>
                            <a:schemeClr val="dk1"/>
                          </a:solidFill>
                          <a:effectLst/>
                          <a:latin typeface="Arial" panose="020B0604020202020204" pitchFamily="34" charset="0"/>
                          <a:ea typeface="+mn-ea"/>
                          <a:cs typeface="Arial" panose="020B0604020202020204" pitchFamily="34" charset="0"/>
                        </a:rPr>
                        <a:t>océano</a:t>
                      </a:r>
                      <a:r>
                        <a:rPr lang="fr-FR" sz="1400" noProof="0" dirty="0">
                          <a:solidFill>
                            <a:schemeClr val="dk1"/>
                          </a:solidFill>
                          <a:effectLst/>
                          <a:latin typeface="Arial" panose="020B0604020202020204" pitchFamily="34" charset="0"/>
                          <a:ea typeface="+mn-ea"/>
                          <a:cs typeface="Arial" panose="020B0604020202020204" pitchFamily="34" charset="0"/>
                        </a:rPr>
                        <a:t>-météorologiques et des phénomènes physiques associés au </a:t>
                      </a:r>
                      <a:r>
                        <a:rPr lang="fr-FR" sz="1400" noProof="0" dirty="0" err="1">
                          <a:solidFill>
                            <a:schemeClr val="dk1"/>
                          </a:solidFill>
                          <a:effectLst/>
                          <a:latin typeface="Arial" panose="020B0604020202020204" pitchFamily="34" charset="0"/>
                          <a:ea typeface="+mn-ea"/>
                          <a:cs typeface="Arial" panose="020B0604020202020204" pitchFamily="34" charset="0"/>
                        </a:rPr>
                        <a:t>traffic</a:t>
                      </a:r>
                      <a:r>
                        <a:rPr lang="fr-FR" sz="1400" noProof="0" dirty="0">
                          <a:solidFill>
                            <a:schemeClr val="dk1"/>
                          </a:solidFill>
                          <a:effectLst/>
                          <a:latin typeface="Arial" panose="020B0604020202020204" pitchFamily="34" charset="0"/>
                          <a:ea typeface="+mn-ea"/>
                          <a:cs typeface="Arial" panose="020B0604020202020204" pitchFamily="34" charset="0"/>
                        </a:rPr>
                        <a:t> maritime ou fluvial passant à proximité, il est défini pour chaque poste d’escale et pour différentes tailles de navire ou de barge amarré(e):</a:t>
                      </a:r>
                    </a:p>
                    <a:p>
                      <a:pPr marL="285750" lvl="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Un clair sous quille (UKC) minimum</a:t>
                      </a:r>
                      <a:r>
                        <a:rPr lang="fr-FR" sz="1400" noProof="0" dirty="0">
                          <a:solidFill>
                            <a:schemeClr val="tx1"/>
                          </a:solidFill>
                          <a:effectLst/>
                          <a:latin typeface="Arial" panose="020B0604020202020204" pitchFamily="34" charset="0"/>
                          <a:ea typeface="+mn-ea"/>
                          <a:cs typeface="Arial" panose="020B0604020202020204" pitchFamily="34" charset="0"/>
                        </a:rPr>
                        <a:t> ;</a:t>
                      </a:r>
                    </a:p>
                    <a:p>
                      <a:pPr marL="285750" lvl="0" indent="-285750">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Des exigences minimales et des critères d’efficacité d’amarrage;</a:t>
                      </a:r>
                    </a:p>
                    <a:p>
                      <a:pPr marL="285750" lvl="0" indent="-285750">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Le cas échéant, des mesures additionnelles de maitrise du risqué de rupture d’amarrage et des conséquences potentielles associées:</a:t>
                      </a:r>
                      <a:endParaRPr lang="fr-FR" sz="1400" noProof="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5" name="Rectangle 4">
            <a:extLst>
              <a:ext uri="{FF2B5EF4-FFF2-40B4-BE49-F238E27FC236}">
                <a16:creationId xmlns:a16="http://schemas.microsoft.com/office/drawing/2014/main" id="{2E66B242-ED26-4AC4-83F2-7B7663BAD7E0}"/>
              </a:ext>
            </a:extLst>
          </p:cNvPr>
          <p:cNvSpPr>
            <a:spLocks noChangeArrowheads="1"/>
          </p:cNvSpPr>
          <p:nvPr/>
        </p:nvSpPr>
        <p:spPr bwMode="auto">
          <a:xfrm>
            <a:off x="5591944" y="2833248"/>
            <a:ext cx="5964414"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sz="1400" dirty="0">
                <a:solidFill>
                  <a:schemeClr val="tx1"/>
                </a:solidFill>
                <a:latin typeface="Arial" panose="020B0604020202020204" pitchFamily="34" charset="0"/>
                <a:cs typeface="Arial" panose="020B0604020202020204" pitchFamily="34" charset="0"/>
              </a:rPr>
              <a:t>Pour ce faire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sz="1400" dirty="0">
                <a:solidFill>
                  <a:schemeClr val="tx1"/>
                </a:solidFill>
                <a:latin typeface="Arial" panose="020B0604020202020204" pitchFamily="34" charset="0"/>
                <a:cs typeface="Arial" panose="020B0604020202020204" pitchFamily="34" charset="0"/>
              </a:rPr>
              <a:t>Des seuils </a:t>
            </a:r>
            <a:r>
              <a:rPr lang="fr-FR" sz="1400" dirty="0" err="1">
                <a:solidFill>
                  <a:schemeClr val="tx1"/>
                </a:solidFill>
                <a:latin typeface="Arial" panose="020B0604020202020204" pitchFamily="34" charset="0"/>
                <a:cs typeface="Arial" panose="020B0604020202020204" pitchFamily="34" charset="0"/>
              </a:rPr>
              <a:t>océano</a:t>
            </a:r>
            <a:r>
              <a:rPr lang="fr-FR" sz="1400" dirty="0">
                <a:solidFill>
                  <a:schemeClr val="tx1"/>
                </a:solidFill>
                <a:latin typeface="Arial" panose="020B0604020202020204" pitchFamily="34" charset="0"/>
                <a:cs typeface="Arial" panose="020B0604020202020204" pitchFamily="34" charset="0"/>
              </a:rPr>
              <a:t>-météorologiques sont définis;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sz="1400" dirty="0">
                <a:solidFill>
                  <a:schemeClr val="tx1"/>
                </a:solidFill>
                <a:latin typeface="Arial" panose="020B0604020202020204" pitchFamily="34" charset="0"/>
                <a:cs typeface="Arial" panose="020B0604020202020204" pitchFamily="34" charset="0"/>
              </a:rPr>
              <a:t>Une étude est réalisée avec l’aide de l’autorité portuaire ou une autre expertise maritime ou fluviale pour chaque poste d’escale</a:t>
            </a:r>
          </a:p>
          <a:p>
            <a:pPr marL="0" marR="0" lvl="0" indent="0" algn="l" defTabSz="914400" rtl="0" eaLnBrk="0" fontAlgn="base" latinLnBrk="0" hangingPunct="0">
              <a:lnSpc>
                <a:spcPct val="100000"/>
              </a:lnSpc>
              <a:spcBef>
                <a:spcPct val="0"/>
              </a:spcBef>
              <a:spcAft>
                <a:spcPct val="0"/>
              </a:spcAft>
              <a:buClrTx/>
              <a:buSzTx/>
              <a:buFontTx/>
              <a:buNone/>
              <a:tabLst/>
            </a:pPr>
            <a:endParaRPr lang="en-US" sz="600" dirty="0">
              <a:solidFill>
                <a:srgbClr val="FF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400" dirty="0">
              <a:solidFill>
                <a:srgbClr val="FF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Exemples de mesures additionnelles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Le renforcement de l’amarrage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L’assistance d’un remorqueur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L’arrêt des opérations de transfert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 débranchement des flexibles ou des bras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Une distance de sécurité ou zone de restriction à la navigation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Un </a:t>
            </a:r>
            <a:r>
              <a:rPr kumimoji="0" lang="fr-FR" altLang="fr-FR" sz="1400" b="0" i="0"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Breakaway</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fr-FR" altLang="fr-FR" sz="1400" b="0" i="0"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coupling</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(flexibles) ou PERC (bras)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Un clapet anti-retour pour les lignes dédiées au déchargement</a:t>
            </a:r>
            <a:endPar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2" name="Espace réservé du texte 16">
            <a:extLst>
              <a:ext uri="{FF2B5EF4-FFF2-40B4-BE49-F238E27FC236}">
                <a16:creationId xmlns:a16="http://schemas.microsoft.com/office/drawing/2014/main" id="{56BDD426-9C0D-40F8-B4EB-EF06B7EBAC44}"/>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RUPTURE D’AMARRAGE</a:t>
            </a:r>
          </a:p>
        </p:txBody>
      </p:sp>
      <p:sp>
        <p:nvSpPr>
          <p:cNvPr id="13" name="Rectangle 12">
            <a:extLst>
              <a:ext uri="{FF2B5EF4-FFF2-40B4-BE49-F238E27FC236}">
                <a16:creationId xmlns:a16="http://schemas.microsoft.com/office/drawing/2014/main" id="{41FCE429-3047-4537-A5C9-CD9D6E850804}"/>
              </a:ext>
            </a:extLst>
          </p:cNvPr>
          <p:cNvSpPr/>
          <p:nvPr/>
        </p:nvSpPr>
        <p:spPr>
          <a:xfrm>
            <a:off x="335360" y="3429000"/>
            <a:ext cx="5089855" cy="1077218"/>
          </a:xfrm>
          <a:prstGeom prst="rect">
            <a:avLst/>
          </a:prstGeom>
        </p:spPr>
        <p:txBody>
          <a:bodyPr wrap="none">
            <a:spAutoFit/>
          </a:bodyPr>
          <a:lstStyle/>
          <a:p>
            <a:pPr marL="0" indent="0" algn="l">
              <a:spcBef>
                <a:spcPts val="600"/>
              </a:spcBef>
              <a:spcAft>
                <a:spcPts val="600"/>
              </a:spcAft>
            </a:pPr>
            <a:r>
              <a:rPr lang="fr-FR" sz="1600" dirty="0">
                <a:solidFill>
                  <a:schemeClr val="tx1"/>
                </a:solidFill>
                <a:sym typeface="Wingdings" panose="05000000000000000000" pitchFamily="2" charset="2"/>
              </a:rPr>
              <a:t> </a:t>
            </a:r>
            <a:r>
              <a:rPr lang="fr-FR" sz="1600" b="1" u="sng" dirty="0">
                <a:solidFill>
                  <a:schemeClr val="accent6">
                    <a:lumMod val="75000"/>
                  </a:schemeClr>
                </a:solidFill>
                <a:sym typeface="Wingdings" panose="05000000000000000000" pitchFamily="2" charset="2"/>
              </a:rPr>
              <a:t>Clarification</a:t>
            </a:r>
            <a:endParaRPr lang="fr-FR" sz="1600" b="1" u="sng" dirty="0">
              <a:solidFill>
                <a:schemeClr val="accent6">
                  <a:lumMod val="75000"/>
                </a:schemeClr>
              </a:solidFill>
            </a:endParaRPr>
          </a:p>
          <a:p>
            <a:pPr marL="285750" indent="-285750" algn="l">
              <a:spcBef>
                <a:spcPts val="600"/>
              </a:spcBef>
              <a:spcAft>
                <a:spcPts val="600"/>
              </a:spcAft>
              <a:buFont typeface="Arial" panose="020B0604020202020204" pitchFamily="34" charset="0"/>
              <a:buChar char="•"/>
            </a:pPr>
            <a:r>
              <a:rPr lang="fr-FR" sz="1400" dirty="0">
                <a:solidFill>
                  <a:schemeClr val="accent6">
                    <a:lumMod val="75000"/>
                  </a:schemeClr>
                </a:solidFill>
              </a:rPr>
              <a:t>Mis en pratique dans tous les terminaux</a:t>
            </a:r>
          </a:p>
          <a:p>
            <a:pPr marL="285750" indent="-285750" algn="l">
              <a:spcBef>
                <a:spcPts val="600"/>
              </a:spcBef>
              <a:spcAft>
                <a:spcPts val="600"/>
              </a:spcAft>
              <a:buFont typeface="Arial" panose="020B0604020202020204" pitchFamily="34" charset="0"/>
              <a:buChar char="•"/>
            </a:pPr>
            <a:r>
              <a:rPr lang="fr-FR" sz="1400" dirty="0">
                <a:solidFill>
                  <a:schemeClr val="accent6">
                    <a:lumMod val="75000"/>
                  </a:schemeClr>
                </a:solidFill>
              </a:rPr>
              <a:t>Accès à une expertise maritime ou fluviale déjà en place</a:t>
            </a:r>
          </a:p>
        </p:txBody>
      </p:sp>
    </p:spTree>
    <p:extLst>
      <p:ext uri="{BB962C8B-B14F-4D97-AF65-F5344CB8AC3E}">
        <p14:creationId xmlns:p14="http://schemas.microsoft.com/office/powerpoint/2010/main" val="53321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79127046"/>
              </p:ext>
            </p:extLst>
          </p:nvPr>
        </p:nvGraphicFramePr>
        <p:xfrm>
          <a:off x="1343472" y="762597"/>
          <a:ext cx="10297144" cy="175740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26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3.4.1 : Détection des pertes de confinement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84137">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400" noProof="0" dirty="0">
                          <a:solidFill>
                            <a:schemeClr val="dk1"/>
                          </a:solidFill>
                          <a:effectLst/>
                          <a:latin typeface="Arial" panose="020B0604020202020204" pitchFamily="34" charset="0"/>
                          <a:ea typeface="+mn-ea"/>
                          <a:cs typeface="Arial" panose="020B0604020202020204" pitchFamily="34" charset="0"/>
                        </a:rPr>
                        <a:t>Suivant la nature des produits, des moyens appropriés sont mis en œuvre afin de détecter les pertes de confinement de liquide, gaz et autre vapeur inflammable ou toxique pendant les opérations de transfert.</a:t>
                      </a:r>
                    </a:p>
                    <a:p>
                      <a:r>
                        <a:rPr lang="fr-FR" sz="1400" noProof="0" dirty="0">
                          <a:solidFill>
                            <a:schemeClr val="dk1"/>
                          </a:solidFill>
                          <a:effectLst/>
                          <a:latin typeface="Arial" panose="020B0604020202020204" pitchFamily="34" charset="0"/>
                          <a:ea typeface="+mn-ea"/>
                          <a:cs typeface="Arial" panose="020B0604020202020204" pitchFamily="34" charset="0"/>
                        </a:rPr>
                        <a:t>En particulier :</a:t>
                      </a:r>
                    </a:p>
                    <a:p>
                      <a:pPr marL="285750" indent="-285750">
                        <a:buFont typeface="Arial" panose="020B0604020202020204" pitchFamily="34" charset="0"/>
                        <a:buChar char="•"/>
                      </a:pPr>
                      <a:r>
                        <a:rPr lang="fr-FR" sz="1400" noProof="0" dirty="0">
                          <a:solidFill>
                            <a:schemeClr val="dk1"/>
                          </a:solidFill>
                          <a:effectLst/>
                          <a:latin typeface="Arial" panose="020B0604020202020204" pitchFamily="34" charset="0"/>
                          <a:ea typeface="+mn-ea"/>
                          <a:cs typeface="Arial" panose="020B0604020202020204" pitchFamily="34" charset="0"/>
                        </a:rPr>
                        <a:t>Les canalisations à proximité ou en surplomb des plans d’eau, ainsi que les bras et les flexibles, sont contrôlés visuellement, à une fréquence adaptée;</a:t>
                      </a:r>
                    </a:p>
                    <a:p>
                      <a:pPr marL="285750" indent="-285750">
                        <a:buFont typeface="Arial" panose="020B0604020202020204" pitchFamily="34" charset="0"/>
                        <a:buChar char="•"/>
                      </a:pPr>
                      <a:r>
                        <a:rPr lang="fr-FR" sz="1400" noProof="0" dirty="0">
                          <a:solidFill>
                            <a:schemeClr val="dk1"/>
                          </a:solidFill>
                          <a:effectLst/>
                          <a:latin typeface="Arial" panose="020B0604020202020204" pitchFamily="34" charset="0"/>
                          <a:ea typeface="+mn-ea"/>
                          <a:cs typeface="Arial" panose="020B0604020202020204" pitchFamily="34" charset="0"/>
                        </a:rPr>
                        <a:t>L’écart des quantités transférées entre le terminal et le navire ou la barge est vérifié au minimum une fois par heure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2" name="Rectangle 11">
            <a:extLst>
              <a:ext uri="{FF2B5EF4-FFF2-40B4-BE49-F238E27FC236}">
                <a16:creationId xmlns:a16="http://schemas.microsoft.com/office/drawing/2014/main" id="{F63E816A-37DA-4138-BC0A-B368485B3B20}"/>
              </a:ext>
            </a:extLst>
          </p:cNvPr>
          <p:cNvSpPr/>
          <p:nvPr/>
        </p:nvSpPr>
        <p:spPr>
          <a:xfrm>
            <a:off x="6492044" y="2852936"/>
            <a:ext cx="5022221" cy="3010504"/>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es canalisations, bras et flexibles font l’objet d’une maintenance préventive, selon une périodicité justifiée. Le suivi de cette maintenance est documenté.</a:t>
            </a:r>
          </a:p>
          <a:p>
            <a:pPr marR="5461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Lorsque des caméras et/ou autres moyens de détection sont utilisés, ils sont :</a:t>
            </a:r>
          </a:p>
          <a:p>
            <a:pPr marL="357188" marR="57785" lvl="0" indent="-357188" algn="just">
              <a:lnSpc>
                <a:spcPct val="115000"/>
              </a:lnSpc>
              <a:spcAft>
                <a:spcPts val="6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 nombre suffisant ;</a:t>
            </a:r>
          </a:p>
          <a:p>
            <a:pPr marL="357188" marR="57785" lvl="0" indent="-357188" algn="just">
              <a:lnSpc>
                <a:spcPct val="115000"/>
              </a:lnSpc>
              <a:spcAft>
                <a:spcPts val="6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régulièrement vérifiés et contrôlés ;</a:t>
            </a:r>
          </a:p>
          <a:p>
            <a:pPr marL="357188" marR="57785" lvl="0" indent="-357188" algn="just">
              <a:lnSpc>
                <a:spcPct val="115000"/>
              </a:lnSpc>
              <a:spcAft>
                <a:spcPts val="12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mis en fonctionnement dès l'arrivée et jusqu’au départ de l’</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unité flottante</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R="57785" lvl="0" algn="just">
              <a:lnSpc>
                <a:spcPct val="115000"/>
              </a:lnSpc>
              <a:spcAft>
                <a:spcPts val="1200"/>
              </a:spcAft>
              <a:tabLst>
                <a:tab pos="357188" algn="l"/>
              </a:tabLs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 mise en place de moyens de rétention est recommandée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13" name="Image 55">
            <a:extLst>
              <a:ext uri="{FF2B5EF4-FFF2-40B4-BE49-F238E27FC236}">
                <a16:creationId xmlns:a16="http://schemas.microsoft.com/office/drawing/2014/main" id="{C376E307-9BC6-4A3E-9805-1A6CB3B6F7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19591" y="2863069"/>
            <a:ext cx="720000" cy="719906"/>
          </a:xfrm>
          <a:prstGeom prst="rect">
            <a:avLst/>
          </a:prstGeom>
        </p:spPr>
      </p:pic>
      <p:sp>
        <p:nvSpPr>
          <p:cNvPr id="14" name="Freeform 34">
            <a:extLst>
              <a:ext uri="{FF2B5EF4-FFF2-40B4-BE49-F238E27FC236}">
                <a16:creationId xmlns:a16="http://schemas.microsoft.com/office/drawing/2014/main" id="{8DBBDD62-0753-494E-ABD6-537FD6521B00}"/>
              </a:ext>
            </a:extLst>
          </p:cNvPr>
          <p:cNvSpPr>
            <a:spLocks noChangeAspect="1" noEditPoints="1"/>
          </p:cNvSpPr>
          <p:nvPr/>
        </p:nvSpPr>
        <p:spPr bwMode="auto">
          <a:xfrm>
            <a:off x="5563543" y="3915910"/>
            <a:ext cx="644525" cy="720725"/>
          </a:xfrm>
          <a:custGeom>
            <a:avLst/>
            <a:gdLst>
              <a:gd name="T0" fmla="*/ 125 w 203"/>
              <a:gd name="T1" fmla="*/ 73 h 227"/>
              <a:gd name="T2" fmla="*/ 78 w 203"/>
              <a:gd name="T3" fmla="*/ 73 h 227"/>
              <a:gd name="T4" fmla="*/ 100 w 203"/>
              <a:gd name="T5" fmla="*/ 56 h 227"/>
              <a:gd name="T6" fmla="*/ 100 w 203"/>
              <a:gd name="T7" fmla="*/ 62 h 227"/>
              <a:gd name="T8" fmla="*/ 89 w 203"/>
              <a:gd name="T9" fmla="*/ 73 h 227"/>
              <a:gd name="T10" fmla="*/ 100 w 203"/>
              <a:gd name="T11" fmla="*/ 56 h 227"/>
              <a:gd name="T12" fmla="*/ 171 w 203"/>
              <a:gd name="T13" fmla="*/ 2 h 227"/>
              <a:gd name="T14" fmla="*/ 192 w 203"/>
              <a:gd name="T15" fmla="*/ 73 h 227"/>
              <a:gd name="T16" fmla="*/ 171 w 203"/>
              <a:gd name="T17" fmla="*/ 134 h 227"/>
              <a:gd name="T18" fmla="*/ 171 w 203"/>
              <a:gd name="T19" fmla="*/ 143 h 227"/>
              <a:gd name="T20" fmla="*/ 179 w 203"/>
              <a:gd name="T21" fmla="*/ 143 h 227"/>
              <a:gd name="T22" fmla="*/ 179 w 203"/>
              <a:gd name="T23" fmla="*/ 2 h 227"/>
              <a:gd name="T24" fmla="*/ 135 w 203"/>
              <a:gd name="T25" fmla="*/ 102 h 227"/>
              <a:gd name="T26" fmla="*/ 143 w 203"/>
              <a:gd name="T27" fmla="*/ 103 h 227"/>
              <a:gd name="T28" fmla="*/ 143 w 203"/>
              <a:gd name="T29" fmla="*/ 103 h 227"/>
              <a:gd name="T30" fmla="*/ 143 w 203"/>
              <a:gd name="T31" fmla="*/ 43 h 227"/>
              <a:gd name="T32" fmla="*/ 135 w 203"/>
              <a:gd name="T33" fmla="*/ 53 h 227"/>
              <a:gd name="T34" fmla="*/ 135 w 203"/>
              <a:gd name="T35" fmla="*/ 93 h 227"/>
              <a:gd name="T36" fmla="*/ 168 w 203"/>
              <a:gd name="T37" fmla="*/ 73 h 227"/>
              <a:gd name="T38" fmla="*/ 152 w 203"/>
              <a:gd name="T39" fmla="*/ 118 h 227"/>
              <a:gd name="T40" fmla="*/ 162 w 203"/>
              <a:gd name="T41" fmla="*/ 123 h 227"/>
              <a:gd name="T42" fmla="*/ 162 w 203"/>
              <a:gd name="T43" fmla="*/ 123 h 227"/>
              <a:gd name="T44" fmla="*/ 179 w 203"/>
              <a:gd name="T45" fmla="*/ 73 h 227"/>
              <a:gd name="T46" fmla="*/ 154 w 203"/>
              <a:gd name="T47" fmla="*/ 23 h 227"/>
              <a:gd name="T48" fmla="*/ 168 w 203"/>
              <a:gd name="T49" fmla="*/ 73 h 227"/>
              <a:gd name="T50" fmla="*/ 12 w 203"/>
              <a:gd name="T51" fmla="*/ 73 h 227"/>
              <a:gd name="T52" fmla="*/ 33 w 203"/>
              <a:gd name="T53" fmla="*/ 2 h 227"/>
              <a:gd name="T54" fmla="*/ 0 w 203"/>
              <a:gd name="T55" fmla="*/ 73 h 227"/>
              <a:gd name="T56" fmla="*/ 25 w 203"/>
              <a:gd name="T57" fmla="*/ 143 h 227"/>
              <a:gd name="T58" fmla="*/ 34 w 203"/>
              <a:gd name="T59" fmla="*/ 138 h 227"/>
              <a:gd name="T60" fmla="*/ 102 w 203"/>
              <a:gd name="T61" fmla="*/ 108 h 227"/>
              <a:gd name="T62" fmla="*/ 38 w 203"/>
              <a:gd name="T63" fmla="*/ 227 h 227"/>
              <a:gd name="T64" fmla="*/ 102 w 203"/>
              <a:gd name="T65" fmla="*/ 204 h 227"/>
              <a:gd name="T66" fmla="*/ 165 w 203"/>
              <a:gd name="T67" fmla="*/ 227 h 227"/>
              <a:gd name="T68" fmla="*/ 102 w 203"/>
              <a:gd name="T69" fmla="*/ 108 h 227"/>
              <a:gd name="T70" fmla="*/ 82 w 203"/>
              <a:gd name="T71" fmla="*/ 163 h 227"/>
              <a:gd name="T72" fmla="*/ 122 w 203"/>
              <a:gd name="T73" fmla="*/ 163 h 227"/>
              <a:gd name="T74" fmla="*/ 42 w 203"/>
              <a:gd name="T75" fmla="*/ 123 h 227"/>
              <a:gd name="T76" fmla="*/ 42 w 203"/>
              <a:gd name="T77" fmla="*/ 123 h 227"/>
              <a:gd name="T78" fmla="*/ 50 w 203"/>
              <a:gd name="T79" fmla="*/ 123 h 227"/>
              <a:gd name="T80" fmla="*/ 50 w 203"/>
              <a:gd name="T81" fmla="*/ 113 h 227"/>
              <a:gd name="T82" fmla="*/ 50 w 203"/>
              <a:gd name="T83" fmla="*/ 32 h 227"/>
              <a:gd name="T84" fmla="*/ 42 w 203"/>
              <a:gd name="T85" fmla="*/ 23 h 227"/>
              <a:gd name="T86" fmla="*/ 42 w 203"/>
              <a:gd name="T87" fmla="*/ 123 h 227"/>
              <a:gd name="T88" fmla="*/ 60 w 203"/>
              <a:gd name="T89" fmla="*/ 103 h 227"/>
              <a:gd name="T90" fmla="*/ 61 w 203"/>
              <a:gd name="T91" fmla="*/ 103 h 227"/>
              <a:gd name="T92" fmla="*/ 70 w 203"/>
              <a:gd name="T93" fmla="*/ 98 h 227"/>
              <a:gd name="T94" fmla="*/ 61 w 203"/>
              <a:gd name="T95" fmla="*/ 73 h 227"/>
              <a:gd name="T96" fmla="*/ 68 w 203"/>
              <a:gd name="T97" fmla="*/ 43 h 227"/>
              <a:gd name="T98" fmla="*/ 50 w 203"/>
              <a:gd name="T99" fmla="*/ 7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3" h="227">
                <a:moveTo>
                  <a:pt x="102" y="97"/>
                </a:moveTo>
                <a:cubicBezTo>
                  <a:pt x="115" y="97"/>
                  <a:pt x="125" y="86"/>
                  <a:pt x="125" y="73"/>
                </a:cubicBezTo>
                <a:cubicBezTo>
                  <a:pt x="125" y="60"/>
                  <a:pt x="115" y="49"/>
                  <a:pt x="102" y="49"/>
                </a:cubicBezTo>
                <a:cubicBezTo>
                  <a:pt x="88" y="49"/>
                  <a:pt x="78" y="60"/>
                  <a:pt x="78" y="73"/>
                </a:cubicBezTo>
                <a:cubicBezTo>
                  <a:pt x="78" y="86"/>
                  <a:pt x="88" y="97"/>
                  <a:pt x="102" y="97"/>
                </a:cubicBezTo>
                <a:close/>
                <a:moveTo>
                  <a:pt x="100" y="56"/>
                </a:moveTo>
                <a:cubicBezTo>
                  <a:pt x="101" y="56"/>
                  <a:pt x="103" y="57"/>
                  <a:pt x="103" y="59"/>
                </a:cubicBezTo>
                <a:cubicBezTo>
                  <a:pt x="103" y="61"/>
                  <a:pt x="101" y="62"/>
                  <a:pt x="100" y="62"/>
                </a:cubicBezTo>
                <a:cubicBezTo>
                  <a:pt x="95" y="62"/>
                  <a:pt x="92" y="65"/>
                  <a:pt x="92" y="70"/>
                </a:cubicBezTo>
                <a:cubicBezTo>
                  <a:pt x="92" y="71"/>
                  <a:pt x="90" y="73"/>
                  <a:pt x="89" y="73"/>
                </a:cubicBezTo>
                <a:cubicBezTo>
                  <a:pt x="87" y="73"/>
                  <a:pt x="86" y="71"/>
                  <a:pt x="86" y="70"/>
                </a:cubicBezTo>
                <a:cubicBezTo>
                  <a:pt x="86" y="62"/>
                  <a:pt x="92" y="56"/>
                  <a:pt x="100" y="56"/>
                </a:cubicBezTo>
                <a:close/>
                <a:moveTo>
                  <a:pt x="179" y="2"/>
                </a:moveTo>
                <a:cubicBezTo>
                  <a:pt x="177" y="0"/>
                  <a:pt x="173" y="0"/>
                  <a:pt x="171" y="2"/>
                </a:cubicBezTo>
                <a:cubicBezTo>
                  <a:pt x="169" y="5"/>
                  <a:pt x="169" y="9"/>
                  <a:pt x="171" y="12"/>
                </a:cubicBezTo>
                <a:cubicBezTo>
                  <a:pt x="185" y="29"/>
                  <a:pt x="192" y="51"/>
                  <a:pt x="192" y="73"/>
                </a:cubicBezTo>
                <a:cubicBezTo>
                  <a:pt x="192" y="95"/>
                  <a:pt x="185" y="117"/>
                  <a:pt x="171" y="134"/>
                </a:cubicBezTo>
                <a:cubicBezTo>
                  <a:pt x="171" y="134"/>
                  <a:pt x="171" y="134"/>
                  <a:pt x="171" y="134"/>
                </a:cubicBezTo>
                <a:cubicBezTo>
                  <a:pt x="170" y="135"/>
                  <a:pt x="169" y="137"/>
                  <a:pt x="169" y="138"/>
                </a:cubicBezTo>
                <a:cubicBezTo>
                  <a:pt x="169" y="140"/>
                  <a:pt x="170" y="142"/>
                  <a:pt x="171" y="143"/>
                </a:cubicBezTo>
                <a:cubicBezTo>
                  <a:pt x="173" y="146"/>
                  <a:pt x="177" y="146"/>
                  <a:pt x="179" y="143"/>
                </a:cubicBezTo>
                <a:cubicBezTo>
                  <a:pt x="179" y="143"/>
                  <a:pt x="179" y="143"/>
                  <a:pt x="179" y="143"/>
                </a:cubicBezTo>
                <a:cubicBezTo>
                  <a:pt x="195" y="124"/>
                  <a:pt x="203" y="98"/>
                  <a:pt x="203" y="73"/>
                </a:cubicBezTo>
                <a:cubicBezTo>
                  <a:pt x="203" y="47"/>
                  <a:pt x="195" y="22"/>
                  <a:pt x="179" y="2"/>
                </a:cubicBezTo>
                <a:close/>
                <a:moveTo>
                  <a:pt x="134" y="98"/>
                </a:moveTo>
                <a:cubicBezTo>
                  <a:pt x="134" y="99"/>
                  <a:pt x="134" y="101"/>
                  <a:pt x="135" y="102"/>
                </a:cubicBezTo>
                <a:cubicBezTo>
                  <a:pt x="137" y="105"/>
                  <a:pt x="141" y="105"/>
                  <a:pt x="143" y="103"/>
                </a:cubicBezTo>
                <a:cubicBezTo>
                  <a:pt x="143" y="103"/>
                  <a:pt x="143" y="103"/>
                  <a:pt x="143" y="103"/>
                </a:cubicBezTo>
                <a:cubicBezTo>
                  <a:pt x="143" y="103"/>
                  <a:pt x="143" y="103"/>
                  <a:pt x="143" y="103"/>
                </a:cubicBezTo>
                <a:cubicBezTo>
                  <a:pt x="143" y="103"/>
                  <a:pt x="143" y="103"/>
                  <a:pt x="143" y="103"/>
                </a:cubicBezTo>
                <a:cubicBezTo>
                  <a:pt x="150" y="94"/>
                  <a:pt x="154" y="84"/>
                  <a:pt x="154" y="73"/>
                </a:cubicBezTo>
                <a:cubicBezTo>
                  <a:pt x="154" y="62"/>
                  <a:pt x="150" y="51"/>
                  <a:pt x="143" y="43"/>
                </a:cubicBezTo>
                <a:cubicBezTo>
                  <a:pt x="141" y="40"/>
                  <a:pt x="138" y="40"/>
                  <a:pt x="135" y="43"/>
                </a:cubicBezTo>
                <a:cubicBezTo>
                  <a:pt x="133" y="46"/>
                  <a:pt x="133" y="50"/>
                  <a:pt x="135" y="53"/>
                </a:cubicBezTo>
                <a:cubicBezTo>
                  <a:pt x="140" y="58"/>
                  <a:pt x="142" y="65"/>
                  <a:pt x="142" y="73"/>
                </a:cubicBezTo>
                <a:cubicBezTo>
                  <a:pt x="142" y="80"/>
                  <a:pt x="140" y="87"/>
                  <a:pt x="135" y="93"/>
                </a:cubicBezTo>
                <a:cubicBezTo>
                  <a:pt x="134" y="94"/>
                  <a:pt x="134" y="96"/>
                  <a:pt x="134" y="98"/>
                </a:cubicBezTo>
                <a:close/>
                <a:moveTo>
                  <a:pt x="168" y="73"/>
                </a:moveTo>
                <a:cubicBezTo>
                  <a:pt x="168" y="87"/>
                  <a:pt x="163" y="102"/>
                  <a:pt x="154" y="113"/>
                </a:cubicBezTo>
                <a:cubicBezTo>
                  <a:pt x="153" y="115"/>
                  <a:pt x="152" y="116"/>
                  <a:pt x="152" y="118"/>
                </a:cubicBezTo>
                <a:cubicBezTo>
                  <a:pt x="152" y="120"/>
                  <a:pt x="153" y="122"/>
                  <a:pt x="154" y="123"/>
                </a:cubicBezTo>
                <a:cubicBezTo>
                  <a:pt x="156" y="126"/>
                  <a:pt x="159" y="126"/>
                  <a:pt x="162" y="123"/>
                </a:cubicBezTo>
                <a:cubicBezTo>
                  <a:pt x="162" y="123"/>
                  <a:pt x="162" y="123"/>
                  <a:pt x="162" y="123"/>
                </a:cubicBezTo>
                <a:cubicBezTo>
                  <a:pt x="162" y="123"/>
                  <a:pt x="162" y="123"/>
                  <a:pt x="162" y="123"/>
                </a:cubicBezTo>
                <a:cubicBezTo>
                  <a:pt x="162" y="123"/>
                  <a:pt x="162" y="123"/>
                  <a:pt x="162" y="123"/>
                </a:cubicBezTo>
                <a:cubicBezTo>
                  <a:pt x="174" y="109"/>
                  <a:pt x="179" y="91"/>
                  <a:pt x="179" y="73"/>
                </a:cubicBezTo>
                <a:cubicBezTo>
                  <a:pt x="179" y="55"/>
                  <a:pt x="174" y="36"/>
                  <a:pt x="162" y="23"/>
                </a:cubicBezTo>
                <a:cubicBezTo>
                  <a:pt x="160" y="20"/>
                  <a:pt x="156" y="20"/>
                  <a:pt x="154" y="23"/>
                </a:cubicBezTo>
                <a:cubicBezTo>
                  <a:pt x="152" y="25"/>
                  <a:pt x="152" y="30"/>
                  <a:pt x="154" y="32"/>
                </a:cubicBezTo>
                <a:cubicBezTo>
                  <a:pt x="163" y="43"/>
                  <a:pt x="168" y="58"/>
                  <a:pt x="168" y="73"/>
                </a:cubicBezTo>
                <a:close/>
                <a:moveTo>
                  <a:pt x="33" y="134"/>
                </a:moveTo>
                <a:cubicBezTo>
                  <a:pt x="19" y="117"/>
                  <a:pt x="12" y="95"/>
                  <a:pt x="12" y="73"/>
                </a:cubicBezTo>
                <a:cubicBezTo>
                  <a:pt x="12" y="51"/>
                  <a:pt x="19" y="29"/>
                  <a:pt x="33" y="12"/>
                </a:cubicBezTo>
                <a:cubicBezTo>
                  <a:pt x="35" y="9"/>
                  <a:pt x="35" y="5"/>
                  <a:pt x="33" y="2"/>
                </a:cubicBezTo>
                <a:cubicBezTo>
                  <a:pt x="30" y="0"/>
                  <a:pt x="27" y="0"/>
                  <a:pt x="25" y="2"/>
                </a:cubicBezTo>
                <a:cubicBezTo>
                  <a:pt x="8" y="22"/>
                  <a:pt x="0" y="47"/>
                  <a:pt x="0" y="73"/>
                </a:cubicBezTo>
                <a:cubicBezTo>
                  <a:pt x="0" y="98"/>
                  <a:pt x="8" y="124"/>
                  <a:pt x="25" y="143"/>
                </a:cubicBezTo>
                <a:cubicBezTo>
                  <a:pt x="25" y="143"/>
                  <a:pt x="25" y="143"/>
                  <a:pt x="25" y="143"/>
                </a:cubicBezTo>
                <a:cubicBezTo>
                  <a:pt x="27" y="146"/>
                  <a:pt x="31" y="146"/>
                  <a:pt x="33" y="143"/>
                </a:cubicBezTo>
                <a:cubicBezTo>
                  <a:pt x="34" y="142"/>
                  <a:pt x="34" y="140"/>
                  <a:pt x="34" y="138"/>
                </a:cubicBezTo>
                <a:cubicBezTo>
                  <a:pt x="34" y="137"/>
                  <a:pt x="34" y="135"/>
                  <a:pt x="33" y="134"/>
                </a:cubicBezTo>
                <a:close/>
                <a:moveTo>
                  <a:pt x="102" y="108"/>
                </a:moveTo>
                <a:cubicBezTo>
                  <a:pt x="96" y="108"/>
                  <a:pt x="91" y="107"/>
                  <a:pt x="87" y="105"/>
                </a:cubicBezTo>
                <a:cubicBezTo>
                  <a:pt x="38" y="227"/>
                  <a:pt x="38" y="227"/>
                  <a:pt x="38" y="227"/>
                </a:cubicBezTo>
                <a:cubicBezTo>
                  <a:pt x="54" y="227"/>
                  <a:pt x="54" y="227"/>
                  <a:pt x="54" y="227"/>
                </a:cubicBezTo>
                <a:cubicBezTo>
                  <a:pt x="65" y="213"/>
                  <a:pt x="82" y="204"/>
                  <a:pt x="102" y="204"/>
                </a:cubicBezTo>
                <a:cubicBezTo>
                  <a:pt x="121" y="204"/>
                  <a:pt x="138" y="213"/>
                  <a:pt x="149" y="227"/>
                </a:cubicBezTo>
                <a:cubicBezTo>
                  <a:pt x="165" y="227"/>
                  <a:pt x="165" y="227"/>
                  <a:pt x="165" y="227"/>
                </a:cubicBezTo>
                <a:cubicBezTo>
                  <a:pt x="116" y="105"/>
                  <a:pt x="116" y="105"/>
                  <a:pt x="116" y="105"/>
                </a:cubicBezTo>
                <a:cubicBezTo>
                  <a:pt x="111" y="107"/>
                  <a:pt x="107" y="108"/>
                  <a:pt x="102" y="108"/>
                </a:cubicBezTo>
                <a:close/>
                <a:moveTo>
                  <a:pt x="102" y="181"/>
                </a:moveTo>
                <a:cubicBezTo>
                  <a:pt x="91" y="181"/>
                  <a:pt x="82" y="173"/>
                  <a:pt x="82" y="163"/>
                </a:cubicBezTo>
                <a:cubicBezTo>
                  <a:pt x="82" y="153"/>
                  <a:pt x="91" y="144"/>
                  <a:pt x="102" y="144"/>
                </a:cubicBezTo>
                <a:cubicBezTo>
                  <a:pt x="113" y="144"/>
                  <a:pt x="122" y="153"/>
                  <a:pt x="122" y="163"/>
                </a:cubicBezTo>
                <a:cubicBezTo>
                  <a:pt x="122" y="173"/>
                  <a:pt x="113" y="181"/>
                  <a:pt x="102" y="181"/>
                </a:cubicBezTo>
                <a:close/>
                <a:moveTo>
                  <a:pt x="42" y="123"/>
                </a:moveTo>
                <a:cubicBezTo>
                  <a:pt x="42" y="123"/>
                  <a:pt x="42" y="123"/>
                  <a:pt x="42" y="123"/>
                </a:cubicBezTo>
                <a:cubicBezTo>
                  <a:pt x="42" y="123"/>
                  <a:pt x="42" y="123"/>
                  <a:pt x="42" y="123"/>
                </a:cubicBezTo>
                <a:cubicBezTo>
                  <a:pt x="42" y="123"/>
                  <a:pt x="42" y="123"/>
                  <a:pt x="42" y="123"/>
                </a:cubicBezTo>
                <a:cubicBezTo>
                  <a:pt x="44" y="126"/>
                  <a:pt x="48" y="126"/>
                  <a:pt x="50" y="123"/>
                </a:cubicBezTo>
                <a:cubicBezTo>
                  <a:pt x="51" y="122"/>
                  <a:pt x="52" y="120"/>
                  <a:pt x="52" y="118"/>
                </a:cubicBezTo>
                <a:cubicBezTo>
                  <a:pt x="52" y="116"/>
                  <a:pt x="51" y="115"/>
                  <a:pt x="50" y="113"/>
                </a:cubicBezTo>
                <a:cubicBezTo>
                  <a:pt x="40" y="102"/>
                  <a:pt x="36" y="87"/>
                  <a:pt x="36" y="73"/>
                </a:cubicBezTo>
                <a:cubicBezTo>
                  <a:pt x="36" y="58"/>
                  <a:pt x="40" y="43"/>
                  <a:pt x="50" y="32"/>
                </a:cubicBezTo>
                <a:cubicBezTo>
                  <a:pt x="52" y="30"/>
                  <a:pt x="52" y="25"/>
                  <a:pt x="50" y="23"/>
                </a:cubicBezTo>
                <a:cubicBezTo>
                  <a:pt x="48" y="20"/>
                  <a:pt x="44" y="20"/>
                  <a:pt x="42" y="23"/>
                </a:cubicBezTo>
                <a:cubicBezTo>
                  <a:pt x="30" y="36"/>
                  <a:pt x="24" y="55"/>
                  <a:pt x="24" y="73"/>
                </a:cubicBezTo>
                <a:cubicBezTo>
                  <a:pt x="24" y="91"/>
                  <a:pt x="30" y="109"/>
                  <a:pt x="42" y="123"/>
                </a:cubicBezTo>
                <a:close/>
                <a:moveTo>
                  <a:pt x="60" y="103"/>
                </a:moveTo>
                <a:cubicBezTo>
                  <a:pt x="60" y="103"/>
                  <a:pt x="60" y="103"/>
                  <a:pt x="60" y="103"/>
                </a:cubicBezTo>
                <a:cubicBezTo>
                  <a:pt x="61" y="103"/>
                  <a:pt x="61" y="103"/>
                  <a:pt x="61" y="103"/>
                </a:cubicBezTo>
                <a:cubicBezTo>
                  <a:pt x="61" y="103"/>
                  <a:pt x="61" y="103"/>
                  <a:pt x="61" y="103"/>
                </a:cubicBezTo>
                <a:cubicBezTo>
                  <a:pt x="63" y="105"/>
                  <a:pt x="67" y="105"/>
                  <a:pt x="69" y="102"/>
                </a:cubicBezTo>
                <a:cubicBezTo>
                  <a:pt x="70" y="101"/>
                  <a:pt x="70" y="99"/>
                  <a:pt x="70" y="98"/>
                </a:cubicBezTo>
                <a:cubicBezTo>
                  <a:pt x="70" y="96"/>
                  <a:pt x="69" y="94"/>
                  <a:pt x="68" y="93"/>
                </a:cubicBezTo>
                <a:cubicBezTo>
                  <a:pt x="64" y="87"/>
                  <a:pt x="61" y="80"/>
                  <a:pt x="61" y="73"/>
                </a:cubicBezTo>
                <a:cubicBezTo>
                  <a:pt x="61" y="65"/>
                  <a:pt x="64" y="58"/>
                  <a:pt x="68" y="53"/>
                </a:cubicBezTo>
                <a:cubicBezTo>
                  <a:pt x="70" y="50"/>
                  <a:pt x="70" y="46"/>
                  <a:pt x="68" y="43"/>
                </a:cubicBezTo>
                <a:cubicBezTo>
                  <a:pt x="66" y="40"/>
                  <a:pt x="62" y="40"/>
                  <a:pt x="60" y="43"/>
                </a:cubicBezTo>
                <a:cubicBezTo>
                  <a:pt x="53" y="51"/>
                  <a:pt x="50" y="62"/>
                  <a:pt x="50" y="73"/>
                </a:cubicBezTo>
                <a:cubicBezTo>
                  <a:pt x="50" y="84"/>
                  <a:pt x="53" y="94"/>
                  <a:pt x="60" y="103"/>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21" name="Image 46">
            <a:extLst>
              <a:ext uri="{FF2B5EF4-FFF2-40B4-BE49-F238E27FC236}">
                <a16:creationId xmlns:a16="http://schemas.microsoft.com/office/drawing/2014/main" id="{64C458FB-1349-49EE-AE51-82D2B9A5BA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74405" y="5395440"/>
            <a:ext cx="467987" cy="468000"/>
          </a:xfrm>
          <a:prstGeom prst="rect">
            <a:avLst/>
          </a:prstGeom>
        </p:spPr>
      </p:pic>
      <p:sp>
        <p:nvSpPr>
          <p:cNvPr id="9" name="Espace réservé du texte 16">
            <a:extLst>
              <a:ext uri="{FF2B5EF4-FFF2-40B4-BE49-F238E27FC236}">
                <a16:creationId xmlns:a16="http://schemas.microsoft.com/office/drawing/2014/main" id="{87562036-94E4-495C-B3A9-A9A48227D57F}"/>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sp>
        <p:nvSpPr>
          <p:cNvPr id="10" name="Rectangle 9">
            <a:extLst>
              <a:ext uri="{FF2B5EF4-FFF2-40B4-BE49-F238E27FC236}">
                <a16:creationId xmlns:a16="http://schemas.microsoft.com/office/drawing/2014/main" id="{D07AE4F9-A8AE-4CD1-A538-EDB0C71CAC2D}"/>
              </a:ext>
            </a:extLst>
          </p:cNvPr>
          <p:cNvSpPr/>
          <p:nvPr/>
        </p:nvSpPr>
        <p:spPr>
          <a:xfrm>
            <a:off x="1343472" y="3069133"/>
            <a:ext cx="3347391" cy="1077218"/>
          </a:xfrm>
          <a:prstGeom prst="rect">
            <a:avLst/>
          </a:prstGeom>
        </p:spPr>
        <p:txBody>
          <a:bodyPr wrap="none">
            <a:spAutoFit/>
          </a:bodyPr>
          <a:lstStyle/>
          <a:p>
            <a:pPr marL="0" indent="0" algn="l">
              <a:spcBef>
                <a:spcPts val="600"/>
              </a:spcBef>
              <a:spcAft>
                <a:spcPts val="600"/>
              </a:spcAft>
            </a:pPr>
            <a:r>
              <a:rPr lang="fr-FR" sz="1600" b="0" dirty="0">
                <a:solidFill>
                  <a:schemeClr val="tx1"/>
                </a:solidFill>
                <a:sym typeface="Wingdings" panose="05000000000000000000" pitchFamily="2" charset="2"/>
              </a:rPr>
              <a:t> </a:t>
            </a:r>
            <a:r>
              <a:rPr lang="fr-FR" sz="1600" b="1" u="sng" dirty="0">
                <a:solidFill>
                  <a:schemeClr val="accent6">
                    <a:lumMod val="75000"/>
                  </a:schemeClr>
                </a:solidFill>
              </a:rPr>
              <a:t>Clarifications</a:t>
            </a:r>
          </a:p>
          <a:p>
            <a:pPr algn="l">
              <a:spcBef>
                <a:spcPts val="600"/>
              </a:spcBef>
              <a:spcAft>
                <a:spcPts val="600"/>
              </a:spcAft>
            </a:pPr>
            <a:r>
              <a:rPr lang="fr-FR" sz="1400" dirty="0">
                <a:solidFill>
                  <a:schemeClr val="accent6">
                    <a:lumMod val="75000"/>
                  </a:schemeClr>
                </a:solidFill>
              </a:rPr>
              <a:t>Mis en pratique dans tous les terminaux</a:t>
            </a:r>
            <a:endParaRPr lang="fr-FR" sz="1400" b="0" dirty="0">
              <a:solidFill>
                <a:schemeClr val="accent6">
                  <a:lumMod val="75000"/>
                </a:schemeClr>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7670454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b10ff450-e2cf-4d2a-b599-c7e13e86c8d5</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08e0b2b2-ec6e-4d39-8eed-cbc273493b41</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2020-10-12T09:01:23+00:00</PublishingStartDate>
    <TaxCatchAll xmlns="6976bd83-f208-4589-bff3-a75963e94f6e">
      <Value>5</Value>
      <Value>4</Value>
      <Value>3</Value>
      <Value>2</Value>
      <Value>1</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dcc3e0929488b17fab6f82ec7088fdae">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c9d0e380f815efdcca993c8130bcef12"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9F6862-519E-4D3B-959E-8B8E74B90771}">
  <ds:schemaRefs>
    <ds:schemaRef ds:uri="34675de5-4563-4f28-8d82-4e698848548e"/>
    <ds:schemaRef ds:uri="http://schemas.microsoft.com/sharepoint/v3"/>
    <ds:schemaRef ds:uri="http://www.w3.org/XML/1998/namespace"/>
    <ds:schemaRef ds:uri="http://purl.org/dc/terms/"/>
    <ds:schemaRef ds:uri="http://purl.org/dc/dcmitype/"/>
    <ds:schemaRef ds:uri="http://schemas.microsoft.com/office/2006/documentManagement/types"/>
    <ds:schemaRef ds:uri="http://purl.org/dc/elements/1.1/"/>
    <ds:schemaRef ds:uri="6976bd83-f208-4589-bff3-a75963e94f6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09A51F6E-0D3F-4054-A7BD-2D8BD51E95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D88F68-0A51-4E62-AAE4-E730753D58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2498</TotalTime>
  <Words>3237</Words>
  <Application>Microsoft Office PowerPoint</Application>
  <PresentationFormat>Grand écran</PresentationFormat>
  <Paragraphs>326</Paragraphs>
  <Slides>20</Slides>
  <Notes>17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Courier New</vt:lpstr>
      <vt:lpstr>Wingdings</vt:lpstr>
      <vt:lpstr/>
      <vt:lpstr>Sécurité des terminaux maritimes et fluviaux REGLE HSE GROUPE (CR-GR-HSE-422)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Aurelie SALA</cp:lastModifiedBy>
  <cp:revision>351</cp:revision>
  <cp:lastPrinted>2019-06-19T14:48:18Z</cp:lastPrinted>
  <dcterms:modified xsi:type="dcterms:W3CDTF">2020-11-06T10:41:01Z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2020-08-12T16:07:23.6592600Z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27e5d86e-46b5-4318-81ab-591e385958b7</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ies>
</file>