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40"/>
  </p:notesMasterIdLst>
  <p:handoutMasterIdLst>
    <p:handoutMasterId r:id="rId41"/>
  </p:handoutMasterIdLst>
  <p:sldIdLst>
    <p:sldId id="256" r:id="rId2"/>
    <p:sldId id="258" r:id="rId3"/>
    <p:sldId id="266" r:id="rId4"/>
    <p:sldId id="261" r:id="rId5"/>
    <p:sldId id="262" r:id="rId6"/>
    <p:sldId id="260" r:id="rId7"/>
    <p:sldId id="293" r:id="rId8"/>
    <p:sldId id="294" r:id="rId9"/>
    <p:sldId id="263" r:id="rId10"/>
    <p:sldId id="265" r:id="rId11"/>
    <p:sldId id="264" r:id="rId12"/>
    <p:sldId id="269" r:id="rId13"/>
    <p:sldId id="267" r:id="rId14"/>
    <p:sldId id="270" r:id="rId15"/>
    <p:sldId id="271" r:id="rId16"/>
    <p:sldId id="272" r:id="rId17"/>
    <p:sldId id="280" r:id="rId18"/>
    <p:sldId id="295" r:id="rId19"/>
    <p:sldId id="279" r:id="rId20"/>
    <p:sldId id="296" r:id="rId21"/>
    <p:sldId id="273" r:id="rId22"/>
    <p:sldId id="275" r:id="rId23"/>
    <p:sldId id="274" r:id="rId24"/>
    <p:sldId id="276" r:id="rId25"/>
    <p:sldId id="277" r:id="rId26"/>
    <p:sldId id="278" r:id="rId27"/>
    <p:sldId id="281" r:id="rId28"/>
    <p:sldId id="282" r:id="rId29"/>
    <p:sldId id="284" r:id="rId30"/>
    <p:sldId id="285" r:id="rId31"/>
    <p:sldId id="286" r:id="rId32"/>
    <p:sldId id="287" r:id="rId33"/>
    <p:sldId id="297" r:id="rId34"/>
    <p:sldId id="288" r:id="rId35"/>
    <p:sldId id="289" r:id="rId36"/>
    <p:sldId id="290" r:id="rId37"/>
    <p:sldId id="291" r:id="rId38"/>
    <p:sldId id="292" r:id="rId39"/>
  </p:sldIdLst>
  <p:sldSz cx="9144000" cy="6858000" type="screen4x3"/>
  <p:notesSz cx="6858000" cy="9144000"/>
  <p:defaultTextStyle>
    <a:defPPr>
      <a:defRPr lang="fr-FR"/>
    </a:defPPr>
    <a:lvl1pPr algn="l" defTabSz="457200" rtl="0" eaLnBrk="0" fontAlgn="base" hangingPunct="0">
      <a:spcBef>
        <a:spcPct val="0"/>
      </a:spcBef>
      <a:spcAft>
        <a:spcPct val="0"/>
      </a:spcAft>
      <a:defRPr kern="1200">
        <a:solidFill>
          <a:schemeClr val="tx1"/>
        </a:solidFill>
        <a:latin typeface="Arial" charset="0"/>
        <a:ea typeface="Arial" charset="0"/>
        <a:cs typeface="Arial" charset="0"/>
      </a:defRPr>
    </a:lvl1pPr>
    <a:lvl2pPr marL="457200" algn="l" defTabSz="457200" rtl="0" eaLnBrk="0" fontAlgn="base" hangingPunct="0">
      <a:spcBef>
        <a:spcPct val="0"/>
      </a:spcBef>
      <a:spcAft>
        <a:spcPct val="0"/>
      </a:spcAft>
      <a:defRPr kern="1200">
        <a:solidFill>
          <a:schemeClr val="tx1"/>
        </a:solidFill>
        <a:latin typeface="Arial" charset="0"/>
        <a:ea typeface="Arial" charset="0"/>
        <a:cs typeface="Arial" charset="0"/>
      </a:defRPr>
    </a:lvl2pPr>
    <a:lvl3pPr marL="914400" algn="l" defTabSz="457200" rtl="0" eaLnBrk="0" fontAlgn="base" hangingPunct="0">
      <a:spcBef>
        <a:spcPct val="0"/>
      </a:spcBef>
      <a:spcAft>
        <a:spcPct val="0"/>
      </a:spcAft>
      <a:defRPr kern="1200">
        <a:solidFill>
          <a:schemeClr val="tx1"/>
        </a:solidFill>
        <a:latin typeface="Arial" charset="0"/>
        <a:ea typeface="Arial" charset="0"/>
        <a:cs typeface="Arial" charset="0"/>
      </a:defRPr>
    </a:lvl3pPr>
    <a:lvl4pPr marL="1371600" algn="l" defTabSz="457200" rtl="0" eaLnBrk="0" fontAlgn="base" hangingPunct="0">
      <a:spcBef>
        <a:spcPct val="0"/>
      </a:spcBef>
      <a:spcAft>
        <a:spcPct val="0"/>
      </a:spcAft>
      <a:defRPr kern="1200">
        <a:solidFill>
          <a:schemeClr val="tx1"/>
        </a:solidFill>
        <a:latin typeface="Arial" charset="0"/>
        <a:ea typeface="Arial" charset="0"/>
        <a:cs typeface="Arial" charset="0"/>
      </a:defRPr>
    </a:lvl4pPr>
    <a:lvl5pPr marL="1828800" algn="l" defTabSz="457200" rtl="0" eaLnBrk="0" fontAlgn="base" hangingPunct="0">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xmlns="">
        <p15:guide id="1" orient="horz" pos="1162">
          <p15:clr>
            <a:srgbClr val="A4A3A4"/>
          </p15:clr>
        </p15:guide>
        <p15:guide id="2" orient="horz" pos="3412">
          <p15:clr>
            <a:srgbClr val="A4A3A4"/>
          </p15:clr>
        </p15:guide>
        <p15:guide id="3" orient="horz" pos="2264">
          <p15:clr>
            <a:srgbClr val="A4A3A4"/>
          </p15:clr>
        </p15:guide>
        <p15:guide id="4" orient="horz" pos="165">
          <p15:clr>
            <a:srgbClr val="A4A3A4"/>
          </p15:clr>
        </p15:guide>
        <p15:guide id="5" orient="horz" pos="2292">
          <p15:clr>
            <a:srgbClr val="A4A3A4"/>
          </p15:clr>
        </p15:guide>
        <p15:guide id="6" pos="756">
          <p15:clr>
            <a:srgbClr val="A4A3A4"/>
          </p15:clr>
        </p15:guide>
        <p15:guide id="7" pos="532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ncent Martin" initials="V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D2B0B"/>
    <a:srgbClr val="3876AF"/>
    <a:srgbClr val="133C75"/>
    <a:srgbClr val="7ABFC0"/>
    <a:srgbClr val="CAEBEA"/>
    <a:srgbClr val="55DD61"/>
    <a:srgbClr val="3AAFC3"/>
    <a:srgbClr val="FFAA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0" autoAdjust="0"/>
    <p:restoredTop sz="94918" autoAdjust="0"/>
  </p:normalViewPr>
  <p:slideViewPr>
    <p:cSldViewPr snapToObjects="1">
      <p:cViewPr>
        <p:scale>
          <a:sx n="90" d="100"/>
          <a:sy n="90" d="100"/>
        </p:scale>
        <p:origin x="-402" y="-234"/>
      </p:cViewPr>
      <p:guideLst>
        <p:guide orient="horz" pos="1162"/>
        <p:guide orient="horz" pos="3412"/>
        <p:guide orient="horz" pos="2264"/>
        <p:guide orient="horz" pos="165"/>
        <p:guide orient="horz" pos="2292"/>
        <p:guide pos="756"/>
        <p:guide pos="53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fr-FR" alt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058452F3-B184-B24D-9347-CD7EFE89F03D}" type="datetimeFigureOut">
              <a:rPr lang="fr-FR" altLang="fr-FR"/>
              <a:pPr/>
              <a:t>20/03/2017</a:t>
            </a:fld>
            <a:endParaRPr lang="fr-FR" alt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fr-FR" alt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F794C195-0D55-594A-A35D-BB7E7D16DFC5}" type="slidenum">
              <a:rPr lang="fr-FR" altLang="fr-FR"/>
              <a:pPr/>
              <a:t>‹N°›</a:t>
            </a:fld>
            <a:endParaRPr lang="fr-FR" altLang="fr-FR"/>
          </a:p>
        </p:txBody>
      </p:sp>
    </p:spTree>
    <p:extLst>
      <p:ext uri="{BB962C8B-B14F-4D97-AF65-F5344CB8AC3E}">
        <p14:creationId xmlns:p14="http://schemas.microsoft.com/office/powerpoint/2010/main" xmlns="" val="5188704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fr-FR" alt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F6AA4357-725A-534D-BC47-B1196B6D6207}" type="datetimeFigureOut">
              <a:rPr lang="fr-FR" altLang="fr-FR"/>
              <a:pPr/>
              <a:t>20/03/2017</a:t>
            </a:fld>
            <a:endParaRPr lang="fr-FR" alt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fr-FR" alt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73DCA9AD-7BBE-484A-AA4E-840189C18E25}" type="slidenum">
              <a:rPr lang="fr-FR" altLang="fr-FR"/>
              <a:pPr/>
              <a:t>‹N°›</a:t>
            </a:fld>
            <a:endParaRPr lang="fr-FR" altLang="fr-FR"/>
          </a:p>
        </p:txBody>
      </p:sp>
    </p:spTree>
    <p:extLst>
      <p:ext uri="{BB962C8B-B14F-4D97-AF65-F5344CB8AC3E}">
        <p14:creationId xmlns:p14="http://schemas.microsoft.com/office/powerpoint/2010/main" xmlns="" val="168842552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386"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lgn="l" rtl="0"/>
            <a:endParaRPr lang="nl" altLang="fr-FR"/>
          </a:p>
        </p:txBody>
      </p:sp>
      <p:sp>
        <p:nvSpPr>
          <p:cNvPr id="16387"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b="0" i="0" u="none" baseline="0" lang="nl"/>
              <a:t/>
            </a:r>
            <a:fld id="{5987F871-6E0F-E54B-A23B-0EC24624AF18}" type="slidenum">
              <a:rPr>
                <a:latin typeface="Calibri" charset="0"/>
              </a:rPr>
              <a:pPr/>
              <a:t>2</a:t>
            </a:fld>
            <a:endParaRPr lang="nl" altLang="fr-FR">
              <a:latin typeface="Calibri" charset="0"/>
            </a:endParaRPr>
          </a:p>
        </p:txBody>
      </p:sp>
    </p:spTree>
    <p:extLst>
      <p:ext uri="{BB962C8B-B14F-4D97-AF65-F5344CB8AC3E}">
        <p14:creationId xmlns:p14="http://schemas.microsoft.com/office/powerpoint/2010/main" xmlns="" val="1871374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nl"/>
          </a:p>
        </p:txBody>
      </p:sp>
      <p:sp>
        <p:nvSpPr>
          <p:cNvPr id="4" name="Espace réservé du numéro de diapositive 3"/>
          <p:cNvSpPr>
            <a:spLocks noGrp="1"/>
          </p:cNvSpPr>
          <p:nvPr>
            <p:ph type="sldNum" sz="quarter" idx="10"/>
          </p:nvPr>
        </p:nvSpPr>
        <p:spPr/>
        <p:txBody>
          <a:bodyPr/>
          <a:lstStyle/>
          <a:p>
            <a:pPr algn="l" rtl="0"/>
            <a:r>
              <a:rPr b="0" i="0" u="none" baseline="0" lang="nl"/>
              <a:t/>
            </a:r>
            <a:fld id="{73DCA9AD-7BBE-484A-AA4E-840189C18E25}" type="slidenum">
              <a:rPr/>
              <a:pPr/>
              <a:t>6</a:t>
            </a:fld>
            <a:endParaRPr lang="nl" altLang="fr-FR"/>
          </a:p>
        </p:txBody>
      </p:sp>
    </p:spTree>
    <p:extLst>
      <p:ext uri="{BB962C8B-B14F-4D97-AF65-F5344CB8AC3E}">
        <p14:creationId xmlns:p14="http://schemas.microsoft.com/office/powerpoint/2010/main" xmlns="" val="1729999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rtl="0"/>
            <a:r>
              <a:rPr sz="1200" kern="1200" b="0" i="0" u="none" baseline="0" lang="nl">
                <a:solidFill>
                  <a:schemeClr val="tx1"/>
                </a:solidFill>
                <a:effectLst/>
                <a:latin typeface="+mn-lt"/>
                <a:ea typeface="+mn-ea"/>
                <a:cs typeface="+mn-cs"/>
              </a:rPr>
              <a:t>Onze zintuigen kunnen worden misleid door allerlei interferenties en vooral door: </a:t>
            </a:r>
          </a:p>
          <a:p>
            <a:pPr marL="171450" lvl="0" indent="-171450" algn="l" rtl="0">
              <a:buFont typeface="Arial" charset="0"/>
              <a:buChar char="•"/>
            </a:pPr>
            <a:r>
              <a:rPr sz="1200" kern="1200" b="0" i="0" u="none" baseline="0" lang="nl">
                <a:solidFill>
                  <a:schemeClr val="tx1"/>
                </a:solidFill>
                <a:effectLst/>
                <a:latin typeface="+mn-lt"/>
                <a:ea typeface="+mn-ea"/>
                <a:cs typeface="+mn-cs"/>
              </a:rPr>
              <a:t>Gewenning. Als een riskante situatie regelmatig optreedt, raken wij eraan gewend. De riskante situatie wordt normaal en wij besteden er geen aandacht meer aan.</a:t>
            </a:r>
          </a:p>
          <a:p>
            <a:pPr marL="171450" lvl="0" indent="-171450" algn="l" rtl="0">
              <a:buFont typeface="Arial" charset="0"/>
              <a:buChar char="•"/>
            </a:pPr>
            <a:r>
              <a:rPr sz="1200" kern="1200" b="0" i="0" u="none" baseline="0" lang="nl">
                <a:solidFill>
                  <a:schemeClr val="tx1"/>
                </a:solidFill>
                <a:effectLst/>
                <a:latin typeface="+mn-lt"/>
                <a:ea typeface="+mn-ea"/>
                <a:cs typeface="+mn-cs"/>
              </a:rPr>
              <a:t>Onoplettendheid. Bijvoorbeeld wanneer wij niet letten op wat wij aan het doen zijn omdat wij worden afgeleid door iets in de beurt (en dan slaat de hamer op de vinger). Of omgekeerd wanneer wij erg op een taak geconcentreerd zijn en daardoor niet opmerken wat er om ons heen gebeurt.</a:t>
            </a:r>
          </a:p>
          <a:p>
            <a:pPr marL="171450" lvl="0" indent="-171450" algn="l" rtl="0">
              <a:buFont typeface="Arial" charset="0"/>
              <a:buChar char="•"/>
            </a:pPr>
            <a:r>
              <a:rPr sz="1200" kern="1200" b="0" i="0" u="none" baseline="0" lang="nl">
                <a:solidFill>
                  <a:schemeClr val="tx1"/>
                </a:solidFill>
                <a:effectLst/>
                <a:latin typeface="+mn-lt"/>
                <a:ea typeface="+mn-ea"/>
                <a:cs typeface="+mn-cs"/>
              </a:rPr>
              <a:t>Verzadiging. Wanneer er te veel informatie is om te behandelen en onze hersenen niet meer in staat zijn om alles te volgen.</a:t>
            </a:r>
          </a:p>
          <a:p>
            <a:pPr marL="171450" indent="-171450" algn="l" rtl="0">
              <a:buFont typeface="Arial" charset="0"/>
              <a:buChar char="•"/>
            </a:pPr>
            <a:r>
              <a:rPr sz="1200" kern="1200" b="0" i="0" u="none" baseline="0" lang="nl">
                <a:solidFill>
                  <a:schemeClr val="tx1"/>
                </a:solidFill>
                <a:effectLst/>
                <a:latin typeface="+mn-lt"/>
                <a:ea typeface="+mn-ea"/>
                <a:cs typeface="+mn-cs"/>
              </a:rPr>
              <a:t>De stress creëert een fysiologische reactie die aanzet om ons op te sluiten in onze gevoelens en ons extra gevoelig maakt voor alles wat ons omgeeft.</a:t>
            </a:r>
            <a:r>
              <a:rPr b="0" i="0" u="none" baseline="0" lang="nl">
                <a:effectLst/>
              </a:rPr>
              <a:t> </a:t>
            </a:r>
            <a:endParaRPr lang="nl" dirty="0"/>
          </a:p>
        </p:txBody>
      </p:sp>
      <p:sp>
        <p:nvSpPr>
          <p:cNvPr id="4" name="Espace réservé du numéro de diapositive 3"/>
          <p:cNvSpPr>
            <a:spLocks noGrp="1"/>
          </p:cNvSpPr>
          <p:nvPr>
            <p:ph type="sldNum" sz="quarter" idx="10"/>
          </p:nvPr>
        </p:nvSpPr>
        <p:spPr/>
        <p:txBody>
          <a:bodyPr/>
          <a:lstStyle/>
          <a:p>
            <a:pPr algn="l" rtl="0"/>
            <a:r>
              <a:rPr b="0" i="0" u="none" baseline="0" lang="nl"/>
              <a:t/>
            </a:r>
            <a:fld id="{73DCA9AD-7BBE-484A-AA4E-840189C18E25}" type="slidenum">
              <a:rPr/>
              <a:pPr/>
              <a:t>11</a:t>
            </a:fld>
            <a:endParaRPr lang="nl" altLang="fr-FR"/>
          </a:p>
        </p:txBody>
      </p:sp>
    </p:spTree>
    <p:extLst>
      <p:ext uri="{BB962C8B-B14F-4D97-AF65-F5344CB8AC3E}">
        <p14:creationId xmlns:p14="http://schemas.microsoft.com/office/powerpoint/2010/main" xmlns="" val="1549853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rtl="0"/>
            <a:r>
              <a:rPr sz="1200" kern="1200" b="0" i="0" u="none" baseline="0" lang="nl">
                <a:solidFill>
                  <a:schemeClr val="tx1"/>
                </a:solidFill>
                <a:effectLst/>
                <a:latin typeface="+mn-lt"/>
                <a:ea typeface="+mn-ea"/>
                <a:cs typeface="+mn-cs"/>
              </a:rPr>
              <a:t>Een zwak signaal is dus iets dat u ziet maar dat u niet direct waarneemt als iets dat potentiële gevolgen kan hebben. </a:t>
            </a:r>
          </a:p>
          <a:p>
            <a:pPr algn="l" rtl="0"/>
            <a:r>
              <a:rPr sz="1200" kern="1200" b="0" i="0" u="none" baseline="0" lang="nl">
                <a:solidFill>
                  <a:schemeClr val="tx1"/>
                </a:solidFill>
                <a:effectLst/>
                <a:latin typeface="+mn-lt"/>
                <a:ea typeface="+mn-ea"/>
                <a:cs typeface="+mn-cs"/>
              </a:rPr>
              <a:t>U hebt zich vast en zeker na een opmerkelijk evenement al eens gezegd: “Ik had gezien dat er ergens iets niet klopte, maar op dat moment heb ik er niet op gereageerd!” U had dus een of meer zwakke signalen waargenomen maar deze niet geanalyseerd. U hebt ze niet in aanmerking genomen voor uw volgende acties.</a:t>
            </a:r>
          </a:p>
          <a:p>
            <a:pPr algn="l" rtl="0"/>
            <a:r>
              <a:rPr sz="1200" kern="1200" b="0" i="0" u="none" baseline="0" lang="nl">
                <a:solidFill>
                  <a:schemeClr val="tx1"/>
                </a:solidFill>
                <a:effectLst/>
                <a:latin typeface="+mn-lt"/>
                <a:ea typeface="+mn-ea"/>
                <a:cs typeface="+mn-cs"/>
              </a:rPr>
              <a:t> </a:t>
            </a:r>
          </a:p>
          <a:p>
            <a:pPr algn="l" rtl="0"/>
            <a:r>
              <a:rPr sz="1200" kern="1200" b="0" i="0" u="none" baseline="0" lang="nl">
                <a:solidFill>
                  <a:schemeClr val="tx1"/>
                </a:solidFill>
                <a:effectLst/>
                <a:latin typeface="+mn-lt"/>
                <a:ea typeface="+mn-ea"/>
                <a:cs typeface="+mn-cs"/>
              </a:rPr>
              <a:t>De zwakke signalen zijn gemakkelijker op te merken voor iemand die er niet direct bij is betrokken (tijdens een bezoek, een audit enz.), maar het belang is juist om ze te ontdekken in de eigen activiteiten: de concentratie tijdens het werk, de vermoeidheid, de stress … Dat zijn allemaal factoren die ons verhinderen om de situatie juist te analyseren. </a:t>
            </a:r>
            <a:endParaRPr lang="nl"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algn="l" rtl="0"/>
            <a:r>
              <a:rPr b="0" i="0" u="none" baseline="0" lang="nl"/>
              <a:t/>
            </a:r>
            <a:fld id="{73DCA9AD-7BBE-484A-AA4E-840189C18E25}" type="slidenum">
              <a:rPr/>
              <a:pPr/>
              <a:t>14</a:t>
            </a:fld>
            <a:endParaRPr lang="nl" altLang="fr-FR"/>
          </a:p>
        </p:txBody>
      </p:sp>
    </p:spTree>
    <p:extLst>
      <p:ext uri="{BB962C8B-B14F-4D97-AF65-F5344CB8AC3E}">
        <p14:creationId xmlns:p14="http://schemas.microsoft.com/office/powerpoint/2010/main" xmlns="" val="1563762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eaLnBrk="0" fontAlgn="base" latinLnBrk="0" hangingPunct="0" rtl="0">
              <a:lnSpc>
                <a:spcPct val="100000"/>
              </a:lnSpc>
              <a:spcBef>
                <a:spcPct val="30000"/>
              </a:spcBef>
              <a:spcAft>
                <a:spcPct val="0"/>
              </a:spcAft>
              <a:buClrTx/>
              <a:buSzTx/>
              <a:buFontTx/>
              <a:buNone/>
              <a:tabLst/>
              <a:defRPr/>
            </a:pPr>
            <a:r>
              <a:rPr sz="1200" kern="1200" b="0" i="0" u="none" baseline="0" lang="nl">
                <a:solidFill>
                  <a:schemeClr val="tx1"/>
                </a:solidFill>
                <a:effectLst/>
                <a:latin typeface="+mn-lt"/>
                <a:ea typeface="+mn-ea"/>
                <a:cs typeface="+mn-cs"/>
              </a:rPr>
              <a:t>Deze snelkoppelingen die wij instinctmatig en uit ervaring maken, zijn nuttig voor een deel van de acties die wij uit moeten voeren. Het zijn reflexen die ons in staat stellen eenvoudige alledaagse problemen snel op te lossen. Maar voor complexe situaties zijn zij een bron van fout, vooral wanneer wij een situatie moeten evalueren (door feiten te verzamelen).</a:t>
            </a:r>
          </a:p>
          <a:p>
            <a:endParaRPr lang="nl" dirty="0"/>
          </a:p>
        </p:txBody>
      </p:sp>
      <p:sp>
        <p:nvSpPr>
          <p:cNvPr id="4" name="Espace réservé du numéro de diapositive 3"/>
          <p:cNvSpPr>
            <a:spLocks noGrp="1"/>
          </p:cNvSpPr>
          <p:nvPr>
            <p:ph type="sldNum" sz="quarter" idx="10"/>
          </p:nvPr>
        </p:nvSpPr>
        <p:spPr/>
        <p:txBody>
          <a:bodyPr/>
          <a:lstStyle/>
          <a:p>
            <a:pPr algn="l" rtl="0"/>
            <a:r>
              <a:rPr b="0" i="0" u="none" baseline="0" lang="nl"/>
              <a:t/>
            </a:r>
            <a:fld id="{73DCA9AD-7BBE-484A-AA4E-840189C18E25}" type="slidenum">
              <a:rPr/>
              <a:pPr/>
              <a:t>19</a:t>
            </a:fld>
            <a:endParaRPr lang="nl" altLang="fr-FR"/>
          </a:p>
        </p:txBody>
      </p:sp>
    </p:spTree>
    <p:extLst>
      <p:ext uri="{BB962C8B-B14F-4D97-AF65-F5344CB8AC3E}">
        <p14:creationId xmlns:p14="http://schemas.microsoft.com/office/powerpoint/2010/main" xmlns="" val="650886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rtl="0"/>
            <a:r>
              <a:rPr b="0" i="0" u="none" baseline="0" lang="nl"/>
              <a:t>Naast de inschatting van de onmiddellijke, zekere en positieve gevolgen, kunnen ook andere factoren ons aansporen om risico's te nemen. Het nemen van risico's kan zelfs in geval van succes sociale erkenning opleveren.</a:t>
            </a:r>
            <a:endParaRPr lang="nl" dirty="0"/>
          </a:p>
        </p:txBody>
      </p:sp>
      <p:sp>
        <p:nvSpPr>
          <p:cNvPr id="4" name="Espace réservé du numéro de diapositive 3"/>
          <p:cNvSpPr>
            <a:spLocks noGrp="1"/>
          </p:cNvSpPr>
          <p:nvPr>
            <p:ph type="sldNum" sz="quarter" idx="10"/>
          </p:nvPr>
        </p:nvSpPr>
        <p:spPr/>
        <p:txBody>
          <a:bodyPr/>
          <a:lstStyle/>
          <a:p>
            <a:pPr algn="l" rtl="0"/>
            <a:r>
              <a:rPr b="0" i="0" u="none" baseline="0" lang="nl"/>
              <a:t/>
            </a:r>
            <a:fld id="{73DCA9AD-7BBE-484A-AA4E-840189C18E25}" type="slidenum">
              <a:rPr/>
              <a:pPr/>
              <a:t>23</a:t>
            </a:fld>
            <a:endParaRPr lang="nl" altLang="fr-FR"/>
          </a:p>
        </p:txBody>
      </p:sp>
    </p:spTree>
    <p:extLst>
      <p:ext uri="{BB962C8B-B14F-4D97-AF65-F5344CB8AC3E}">
        <p14:creationId xmlns:p14="http://schemas.microsoft.com/office/powerpoint/2010/main" xmlns="" val="167085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rtl="0"/>
            <a:r>
              <a:rPr b="0" i="0" u="none" baseline="0" lang="nl"/>
              <a:t>De omgeving waarin de beide actoren van de communicatie zich bevinden, kan gevolgen hebben voor het begrijpen van de boodschap. (bijvoorbeeld in het geval van de hiervoor besproken Air France vlucht).</a:t>
            </a:r>
            <a:endParaRPr lang="nl" dirty="0"/>
          </a:p>
        </p:txBody>
      </p:sp>
      <p:sp>
        <p:nvSpPr>
          <p:cNvPr id="4" name="Espace réservé du numéro de diapositive 3"/>
          <p:cNvSpPr>
            <a:spLocks noGrp="1"/>
          </p:cNvSpPr>
          <p:nvPr>
            <p:ph type="sldNum" sz="quarter" idx="10"/>
          </p:nvPr>
        </p:nvSpPr>
        <p:spPr/>
        <p:txBody>
          <a:bodyPr/>
          <a:lstStyle/>
          <a:p>
            <a:pPr algn="l" rtl="0"/>
            <a:r>
              <a:rPr b="0" i="0" u="none" baseline="0" lang="nl"/>
              <a:t/>
            </a:r>
            <a:fld id="{73DCA9AD-7BBE-484A-AA4E-840189C18E25}" type="slidenum">
              <a:rPr/>
              <a:pPr/>
              <a:t>30</a:t>
            </a:fld>
            <a:endParaRPr lang="nl" altLang="fr-FR"/>
          </a:p>
        </p:txBody>
      </p:sp>
    </p:spTree>
    <p:extLst>
      <p:ext uri="{BB962C8B-B14F-4D97-AF65-F5344CB8AC3E}">
        <p14:creationId xmlns:p14="http://schemas.microsoft.com/office/powerpoint/2010/main" xmlns="" val="1092556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rtl="0"/>
            <a:r>
              <a:rPr b="0" i="0" u="none" baseline="0" lang="nl"/>
              <a:t>De metacommunicatie is een aanvullende informatie op de geformuleerde woorden.</a:t>
            </a:r>
          </a:p>
          <a:p>
            <a:pPr marL="0" marR="0" indent="0" algn="l" defTabSz="457200" eaLnBrk="0" fontAlgn="base" latinLnBrk="0" hangingPunct="0" rtl="0">
              <a:lnSpc>
                <a:spcPct val="100000"/>
              </a:lnSpc>
              <a:spcBef>
                <a:spcPct val="30000"/>
              </a:spcBef>
              <a:spcAft>
                <a:spcPct val="0"/>
              </a:spcAft>
              <a:buClrTx/>
              <a:buSzTx/>
              <a:buFontTx/>
              <a:buNone/>
              <a:tabLst/>
              <a:defRPr/>
            </a:pPr>
            <a:r>
              <a:rPr sz="1200" kern="1200" b="0" i="0" u="none" baseline="0" lang="nl">
                <a:solidFill>
                  <a:schemeClr val="tx1"/>
                </a:solidFill>
                <a:effectLst/>
                <a:latin typeface="+mn-lt"/>
                <a:ea typeface="+mn-ea"/>
                <a:cs typeface="+mn-cs"/>
              </a:rPr>
              <a:t>Hierdoor kan de over te brengen boodschap worden versterkt, maar voor een doeltreffende metacommunicatie moet de ontvanger de zender zien. Dat is een van de redenen waarom voor belangrijke boodschappen een persoonlijk gesprek altijd beter is een e-mail of telefoongesprek.</a:t>
            </a:r>
          </a:p>
          <a:p>
            <a:endParaRPr lang="nl" dirty="0"/>
          </a:p>
        </p:txBody>
      </p:sp>
      <p:sp>
        <p:nvSpPr>
          <p:cNvPr id="4" name="Espace réservé du numéro de diapositive 3"/>
          <p:cNvSpPr>
            <a:spLocks noGrp="1"/>
          </p:cNvSpPr>
          <p:nvPr>
            <p:ph type="sldNum" sz="quarter" idx="10"/>
          </p:nvPr>
        </p:nvSpPr>
        <p:spPr/>
        <p:txBody>
          <a:bodyPr/>
          <a:lstStyle/>
          <a:p>
            <a:pPr algn="l" rtl="0"/>
            <a:r>
              <a:rPr b="0" i="0" u="none" baseline="0" lang="nl"/>
              <a:t/>
            </a:r>
            <a:fld id="{73DCA9AD-7BBE-484A-AA4E-840189C18E25}" type="slidenum">
              <a:rPr/>
              <a:pPr/>
              <a:t>31</a:t>
            </a:fld>
            <a:endParaRPr lang="nl" altLang="fr-FR"/>
          </a:p>
        </p:txBody>
      </p:sp>
    </p:spTree>
    <p:extLst>
      <p:ext uri="{BB962C8B-B14F-4D97-AF65-F5344CB8AC3E}">
        <p14:creationId xmlns:p14="http://schemas.microsoft.com/office/powerpoint/2010/main" xmlns="" val="919911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nl" dirty="0"/>
          </a:p>
        </p:txBody>
      </p:sp>
      <p:sp>
        <p:nvSpPr>
          <p:cNvPr id="4" name="Espace réservé du numéro de diapositive 3"/>
          <p:cNvSpPr>
            <a:spLocks noGrp="1"/>
          </p:cNvSpPr>
          <p:nvPr>
            <p:ph type="sldNum" sz="quarter" idx="10"/>
          </p:nvPr>
        </p:nvSpPr>
        <p:spPr/>
        <p:txBody>
          <a:bodyPr/>
          <a:lstStyle/>
          <a:p>
            <a:pPr algn="l" rtl="0"/>
            <a:r>
              <a:rPr b="0" i="0" u="none" baseline="0" lang="nl"/>
              <a:t/>
            </a:r>
            <a:fld id="{73DCA9AD-7BBE-484A-AA4E-840189C18E25}" type="slidenum">
              <a:rPr/>
              <a:pPr/>
              <a:t>33</a:t>
            </a:fld>
            <a:endParaRPr lang="nl" altLang="fr-FR"/>
          </a:p>
        </p:txBody>
      </p:sp>
    </p:spTree>
    <p:extLst>
      <p:ext uri="{BB962C8B-B14F-4D97-AF65-F5344CB8AC3E}">
        <p14:creationId xmlns:p14="http://schemas.microsoft.com/office/powerpoint/2010/main" xmlns="" val="83930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4" name="Rectangle 3"/>
          <p:cNvSpPr/>
          <p:nvPr userDrawn="1"/>
        </p:nvSpPr>
        <p:spPr>
          <a:xfrm>
            <a:off x="-3175" y="0"/>
            <a:ext cx="9147175"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sp>
        <p:nvSpPr>
          <p:cNvPr id="6" name="Rectangle 5"/>
          <p:cNvSpPr/>
          <p:nvPr userDrawn="1"/>
        </p:nvSpPr>
        <p:spPr>
          <a:xfrm>
            <a:off x="0" y="6750050"/>
            <a:ext cx="9144000" cy="10795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pic>
        <p:nvPicPr>
          <p:cNvPr id="7" name="Image 13" descr="TOTAL_bandeau_01_haut_RGB.pn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374650"/>
            <a:ext cx="5978525" cy="846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re 4"/>
          <p:cNvSpPr>
            <a:spLocks noGrp="1"/>
          </p:cNvSpPr>
          <p:nvPr>
            <p:ph type="title"/>
          </p:nvPr>
        </p:nvSpPr>
        <p:spPr>
          <a:xfrm>
            <a:off x="1188000" y="2106000"/>
            <a:ext cx="7276629" cy="1487487"/>
          </a:xfrm>
        </p:spPr>
        <p:txBody>
          <a:bodyPr lIns="0" rIns="0" anchor="b"/>
          <a:lstStyle>
            <a:lvl1pPr>
              <a:defRPr sz="3200">
                <a:solidFill>
                  <a:schemeClr val="bg1"/>
                </a:solidFill>
              </a:defRPr>
            </a:lvl1pPr>
          </a:lstStyle>
          <a:p>
            <a:r>
              <a:rPr lang="fr-FR" noProof="0" smtClean="0"/>
              <a:t>Cliquez pour modifier le style du titre</a:t>
            </a:r>
            <a:endParaRPr lang="fr-FR" noProof="0" dirty="0"/>
          </a:p>
        </p:txBody>
      </p:sp>
      <p:sp>
        <p:nvSpPr>
          <p:cNvPr id="16" name="Espace réservé du texte 15"/>
          <p:cNvSpPr>
            <a:spLocks noGrp="1"/>
          </p:cNvSpPr>
          <p:nvPr>
            <p:ph type="body" sz="quarter" idx="10"/>
          </p:nvPr>
        </p:nvSpPr>
        <p:spPr>
          <a:xfrm>
            <a:off x="1188000" y="3639600"/>
            <a:ext cx="7276629" cy="1778000"/>
          </a:xfrm>
        </p:spPr>
        <p:txBody>
          <a:bodyPr lIns="0" rIns="0">
            <a:noAutofit/>
          </a:bodyPr>
          <a:lstStyle>
            <a:lvl1pPr marL="0" indent="0">
              <a:buNone/>
              <a:defRPr>
                <a:solidFill>
                  <a:schemeClr val="bg1"/>
                </a:solidFill>
              </a:defRPr>
            </a:lvl1pPr>
          </a:lstStyle>
          <a:p>
            <a:pPr lvl="0"/>
            <a:r>
              <a:rPr lang="fr-FR" noProof="0" smtClean="0"/>
              <a:t>Cliquez pour modifier les styles du texte du masque</a:t>
            </a:r>
          </a:p>
        </p:txBody>
      </p:sp>
    </p:spTree>
    <p:extLst>
      <p:ext uri="{BB962C8B-B14F-4D97-AF65-F5344CB8AC3E}">
        <p14:creationId xmlns:p14="http://schemas.microsoft.com/office/powerpoint/2010/main" xmlns="" val="699046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ns contenu">
    <p:spTree>
      <p:nvGrpSpPr>
        <p:cNvPr id="1" name=""/>
        <p:cNvGrpSpPr/>
        <p:nvPr/>
      </p:nvGrpSpPr>
      <p:grpSpPr>
        <a:xfrm>
          <a:off x="0" y="0"/>
          <a:ext cx="0" cy="0"/>
          <a:chOff x="0" y="0"/>
          <a:chExt cx="0" cy="0"/>
        </a:xfrm>
      </p:grpSpPr>
      <p:sp>
        <p:nvSpPr>
          <p:cNvPr id="2" name="Espace réservé du pied de page 2"/>
          <p:cNvSpPr>
            <a:spLocks noGrp="1"/>
          </p:cNvSpPr>
          <p:nvPr>
            <p:ph type="ftr" sz="quarter" idx="10"/>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3" name="Espace réservé du numéro de diapositive 3"/>
          <p:cNvSpPr>
            <a:spLocks noGrp="1"/>
          </p:cNvSpPr>
          <p:nvPr>
            <p:ph type="sldNum" sz="quarter" idx="11"/>
          </p:nvPr>
        </p:nvSpPr>
        <p:spPr/>
        <p:txBody>
          <a:bodyPr/>
          <a:lstStyle>
            <a:lvl1pPr>
              <a:defRPr/>
            </a:lvl1pPr>
          </a:lstStyle>
          <a:p>
            <a:fld id="{4EBACD1F-17D0-D44C-9ABD-5458E5043F70}" type="slidenum">
              <a:rPr lang="fr-FR" altLang="fr-FR"/>
              <a:pPr/>
              <a:t>‹N°›</a:t>
            </a:fld>
            <a:endParaRPr lang="fr-FR" altLang="fr-FR"/>
          </a:p>
        </p:txBody>
      </p:sp>
    </p:spTree>
    <p:extLst>
      <p:ext uri="{BB962C8B-B14F-4D97-AF65-F5344CB8AC3E}">
        <p14:creationId xmlns:p14="http://schemas.microsoft.com/office/powerpoint/2010/main" xmlns="" val="2009211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smtClean="0"/>
              <a:t>Cliquez pour modifier le style du titre</a:t>
            </a:r>
            <a:endParaRPr lang="fr-FR" noProof="0" dirty="0"/>
          </a:p>
        </p:txBody>
      </p:sp>
      <p:sp>
        <p:nvSpPr>
          <p:cNvPr id="6" name="Espace réservé du texte 5"/>
          <p:cNvSpPr>
            <a:spLocks noGrp="1"/>
          </p:cNvSpPr>
          <p:nvPr>
            <p:ph type="body" sz="quarter" idx="12"/>
          </p:nvPr>
        </p:nvSpPr>
        <p:spPr>
          <a:xfrm>
            <a:off x="457200" y="1125538"/>
            <a:ext cx="8218800" cy="5040311"/>
          </a:xfrm>
        </p:spPr>
        <p:txBody>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pied de page 2"/>
          <p:cNvSpPr>
            <a:spLocks noGrp="1"/>
          </p:cNvSpPr>
          <p:nvPr>
            <p:ph type="ftr" sz="quarter" idx="13"/>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5" name="Espace réservé du numéro de diapositive 3"/>
          <p:cNvSpPr>
            <a:spLocks noGrp="1"/>
          </p:cNvSpPr>
          <p:nvPr>
            <p:ph type="sldNum" sz="quarter" idx="14"/>
          </p:nvPr>
        </p:nvSpPr>
        <p:spPr/>
        <p:txBody>
          <a:bodyPr/>
          <a:lstStyle>
            <a:lvl1pPr>
              <a:defRPr/>
            </a:lvl1pPr>
          </a:lstStyle>
          <a:p>
            <a:fld id="{757FAC7F-35F1-4545-955D-AC0E4B400912}" type="slidenum">
              <a:rPr lang="fr-FR" altLang="fr-FR"/>
              <a:pPr/>
              <a:t>‹N°›</a:t>
            </a:fld>
            <a:endParaRPr lang="fr-FR" altLang="fr-FR"/>
          </a:p>
        </p:txBody>
      </p:sp>
    </p:spTree>
    <p:extLst>
      <p:ext uri="{BB962C8B-B14F-4D97-AF65-F5344CB8AC3E}">
        <p14:creationId xmlns:p14="http://schemas.microsoft.com/office/powerpoint/2010/main" xmlns="" val="2142489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section">
    <p:spTree>
      <p:nvGrpSpPr>
        <p:cNvPr id="1" name=""/>
        <p:cNvGrpSpPr/>
        <p:nvPr/>
      </p:nvGrpSpPr>
      <p:grpSpPr>
        <a:xfrm>
          <a:off x="0" y="0"/>
          <a:ext cx="0" cy="0"/>
          <a:chOff x="0" y="0"/>
          <a:chExt cx="0" cy="0"/>
        </a:xfrm>
      </p:grpSpPr>
      <p:sp>
        <p:nvSpPr>
          <p:cNvPr id="3" name="Rectangle 2"/>
          <p:cNvSpPr/>
          <p:nvPr userDrawn="1"/>
        </p:nvSpPr>
        <p:spPr>
          <a:xfrm>
            <a:off x="8928100" y="0"/>
            <a:ext cx="215900"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latin typeface="Helvetica" charset="0"/>
              <a:ea typeface="Helvetica" charset="0"/>
              <a:cs typeface="Helvetica" charset="0"/>
            </a:endParaRPr>
          </a:p>
        </p:txBody>
      </p:sp>
      <p:sp>
        <p:nvSpPr>
          <p:cNvPr id="2" name="Titre 1"/>
          <p:cNvSpPr>
            <a:spLocks noGrp="1"/>
          </p:cNvSpPr>
          <p:nvPr>
            <p:ph type="title"/>
          </p:nvPr>
        </p:nvSpPr>
        <p:spPr>
          <a:xfrm>
            <a:off x="722313" y="2493952"/>
            <a:ext cx="7772400" cy="1362075"/>
          </a:xfrm>
        </p:spPr>
        <p:txBody>
          <a:bodyPr anchor="ctr"/>
          <a:lstStyle>
            <a:lvl1pPr algn="l">
              <a:defRPr sz="3200" b="1" cap="all">
                <a:solidFill>
                  <a:schemeClr val="accent3">
                    <a:lumMod val="75000"/>
                  </a:schemeClr>
                </a:solidFill>
              </a:defRPr>
            </a:lvl1pPr>
          </a:lstStyle>
          <a:p>
            <a:r>
              <a:rPr lang="fr-FR" noProof="0" smtClean="0"/>
              <a:t>Cliquez pour modifier le style du titre</a:t>
            </a:r>
            <a:endParaRPr lang="fr-FR" noProof="0" dirty="0"/>
          </a:p>
        </p:txBody>
      </p:sp>
      <p:sp>
        <p:nvSpPr>
          <p:cNvPr id="4" name="Espace réservé du pied de page 4"/>
          <p:cNvSpPr>
            <a:spLocks noGrp="1"/>
          </p:cNvSpPr>
          <p:nvPr>
            <p:ph type="ftr" sz="quarter" idx="10"/>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5" name="Espace réservé du numéro de diapositive 5"/>
          <p:cNvSpPr>
            <a:spLocks noGrp="1"/>
          </p:cNvSpPr>
          <p:nvPr>
            <p:ph type="sldNum" sz="quarter" idx="11"/>
          </p:nvPr>
        </p:nvSpPr>
        <p:spPr/>
        <p:txBody>
          <a:bodyPr/>
          <a:lstStyle>
            <a:lvl1pPr>
              <a:defRPr/>
            </a:lvl1pPr>
          </a:lstStyle>
          <a:p>
            <a:fld id="{A2790189-416C-E549-83DE-8B3BF5286D36}" type="slidenum">
              <a:rPr lang="fr-FR" altLang="fr-FR"/>
              <a:pPr/>
              <a:t>‹N°›</a:t>
            </a:fld>
            <a:endParaRPr lang="fr-FR" altLang="fr-FR"/>
          </a:p>
        </p:txBody>
      </p:sp>
    </p:spTree>
    <p:extLst>
      <p:ext uri="{BB962C8B-B14F-4D97-AF65-F5344CB8AC3E}">
        <p14:creationId xmlns:p14="http://schemas.microsoft.com/office/powerpoint/2010/main" xmlns="" val="1955540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contenu 2"/>
          <p:cNvSpPr>
            <a:spLocks noGrp="1"/>
          </p:cNvSpPr>
          <p:nvPr>
            <p:ph sz="half" idx="1"/>
          </p:nvPr>
        </p:nvSpPr>
        <p:spPr>
          <a:xfrm>
            <a:off x="457200" y="1125538"/>
            <a:ext cx="4038600" cy="5000625"/>
          </a:xfrm>
          <a:prstGeom prst="rect">
            <a:avLst/>
          </a:prstGeom>
        </p:spPr>
        <p:txBody>
          <a:bodyPr/>
          <a:lstStyle>
            <a:lvl1pPr>
              <a:defRPr sz="1600"/>
            </a:lvl1pPr>
            <a:lvl2pPr>
              <a:defRPr sz="1400"/>
            </a:lvl2pPr>
            <a:lvl3pPr>
              <a:defRPr sz="1200"/>
            </a:lvl3pPr>
            <a:lvl4pPr marL="1080000" indent="-180000">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contenu 3"/>
          <p:cNvSpPr>
            <a:spLocks noGrp="1"/>
          </p:cNvSpPr>
          <p:nvPr>
            <p:ph sz="half" idx="2"/>
          </p:nvPr>
        </p:nvSpPr>
        <p:spPr>
          <a:xfrm>
            <a:off x="4648200" y="1125538"/>
            <a:ext cx="4038600" cy="5000625"/>
          </a:xfrm>
          <a:prstGeom prst="rect">
            <a:avLst/>
          </a:prstGeom>
        </p:spPr>
        <p:txBody>
          <a:bodyPr/>
          <a:lstStyle>
            <a:lvl1pPr>
              <a:defRPr sz="1600"/>
            </a:lvl1pPr>
            <a:lvl2pPr>
              <a:defRPr sz="1400"/>
            </a:lvl2pPr>
            <a:lvl3pPr>
              <a:defRPr sz="1200"/>
            </a:lvl3pPr>
            <a:lvl4pPr>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5" name="Espace réservé du pied de page 5"/>
          <p:cNvSpPr>
            <a:spLocks noGrp="1"/>
          </p:cNvSpPr>
          <p:nvPr>
            <p:ph type="ftr" sz="quarter" idx="10"/>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6" name="Espace réservé du numéro de diapositive 6"/>
          <p:cNvSpPr>
            <a:spLocks noGrp="1"/>
          </p:cNvSpPr>
          <p:nvPr>
            <p:ph type="sldNum" sz="quarter" idx="11"/>
          </p:nvPr>
        </p:nvSpPr>
        <p:spPr/>
        <p:txBody>
          <a:bodyPr/>
          <a:lstStyle>
            <a:lvl1pPr>
              <a:defRPr/>
            </a:lvl1pPr>
          </a:lstStyle>
          <a:p>
            <a:fld id="{834EA62F-83BB-1849-8168-91EB5A895F9D}" type="slidenum">
              <a:rPr lang="fr-FR" altLang="fr-FR"/>
              <a:pPr/>
              <a:t>‹N°›</a:t>
            </a:fld>
            <a:endParaRPr lang="fr-FR" altLang="fr-FR"/>
          </a:p>
        </p:txBody>
      </p:sp>
    </p:spTree>
    <p:extLst>
      <p:ext uri="{BB962C8B-B14F-4D97-AF65-F5344CB8AC3E}">
        <p14:creationId xmlns:p14="http://schemas.microsoft.com/office/powerpoint/2010/main" xmlns="" val="1682172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que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695600"/>
            <a:ext cx="8218800" cy="4284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7"/>
          <p:cNvSpPr>
            <a:spLocks noGrp="1"/>
          </p:cNvSpPr>
          <p:nvPr>
            <p:ph type="body" sz="quarter" idx="13"/>
          </p:nvPr>
        </p:nvSpPr>
        <p:spPr>
          <a:xfrm>
            <a:off x="2267744" y="1418400"/>
            <a:ext cx="4608512" cy="338554"/>
          </a:xfrm>
        </p:spPr>
        <p:txBody>
          <a:bodyPr anchorCtr="1">
            <a:spAutoFit/>
          </a:bodyPr>
          <a:lstStyle>
            <a:lvl1pPr algn="ctr">
              <a:buNone/>
              <a:defRPr sz="1600"/>
            </a:lvl1pPr>
          </a:lstStyle>
          <a:p>
            <a:pPr lvl="0"/>
            <a:r>
              <a:rPr lang="fr-FR" smtClean="0"/>
              <a:t>Cliquez pour modifier les styles du texte du masque</a:t>
            </a:r>
          </a:p>
        </p:txBody>
      </p:sp>
      <p:sp>
        <p:nvSpPr>
          <p:cNvPr id="8"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9" name="Espace réservé du numéro de diapositive 5"/>
          <p:cNvSpPr>
            <a:spLocks noGrp="1"/>
          </p:cNvSpPr>
          <p:nvPr>
            <p:ph type="sldNum" sz="quarter" idx="16"/>
          </p:nvPr>
        </p:nvSpPr>
        <p:spPr/>
        <p:txBody>
          <a:bodyPr/>
          <a:lstStyle>
            <a:lvl1pPr>
              <a:defRPr/>
            </a:lvl1pPr>
          </a:lstStyle>
          <a:p>
            <a:fld id="{717431EA-86AC-E446-939D-13E5E3082C5F}" type="slidenum">
              <a:rPr lang="fr-FR" altLang="fr-FR"/>
              <a:pPr/>
              <a:t>‹N°›</a:t>
            </a:fld>
            <a:endParaRPr lang="fr-FR" altLang="fr-FR"/>
          </a:p>
        </p:txBody>
      </p:sp>
    </p:spTree>
    <p:extLst>
      <p:ext uri="{BB962C8B-B14F-4D97-AF65-F5344CB8AC3E}">
        <p14:creationId xmlns:p14="http://schemas.microsoft.com/office/powerpoint/2010/main" xmlns="" val="651767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Graphiques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972000"/>
            <a:ext cx="8218800" cy="2484000"/>
          </a:xfrm>
          <a:prstGeom prst="rect">
            <a:avLst/>
          </a:prstGeom>
        </p:spPr>
        <p:txBody>
          <a:bodyPr/>
          <a:lstStyle>
            <a:lvl1pPr>
              <a:defRPr/>
            </a:lvl1pPr>
          </a:lstStyle>
          <a:p>
            <a:pPr lvl="0"/>
            <a:r>
              <a:rPr lang="fr-FR" smtClean="0"/>
              <a:t>Cliquez pour modifier les styles du texte du masque</a:t>
            </a:r>
          </a:p>
        </p:txBody>
      </p:sp>
      <p:sp>
        <p:nvSpPr>
          <p:cNvPr id="8" name="Espace réservé du contenu 2"/>
          <p:cNvSpPr>
            <a:spLocks noGrp="1"/>
          </p:cNvSpPr>
          <p:nvPr>
            <p:ph idx="13"/>
          </p:nvPr>
        </p:nvSpPr>
        <p:spPr>
          <a:xfrm>
            <a:off x="457200" y="3510000"/>
            <a:ext cx="8218800" cy="2484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9" name="Espace réservé du numéro de diapositive 5"/>
          <p:cNvSpPr>
            <a:spLocks noGrp="1"/>
          </p:cNvSpPr>
          <p:nvPr>
            <p:ph type="sldNum" sz="quarter" idx="16"/>
          </p:nvPr>
        </p:nvSpPr>
        <p:spPr/>
        <p:txBody>
          <a:bodyPr/>
          <a:lstStyle>
            <a:lvl1pPr>
              <a:defRPr/>
            </a:lvl1pPr>
          </a:lstStyle>
          <a:p>
            <a:fld id="{7B51B9C6-944E-254E-8C18-D906B973B824}" type="slidenum">
              <a:rPr lang="fr-FR" altLang="fr-FR"/>
              <a:pPr/>
              <a:t>‹N°›</a:t>
            </a:fld>
            <a:endParaRPr lang="fr-FR" altLang="fr-FR"/>
          </a:p>
        </p:txBody>
      </p:sp>
    </p:spTree>
    <p:extLst>
      <p:ext uri="{BB962C8B-B14F-4D97-AF65-F5344CB8AC3E}">
        <p14:creationId xmlns:p14="http://schemas.microsoft.com/office/powerpoint/2010/main" xmlns="" val="2095940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que ann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767600"/>
            <a:ext cx="8218800" cy="4248000"/>
          </a:xfrm>
          <a:prstGeom prst="rect">
            <a:avLst/>
          </a:prstGeom>
        </p:spPr>
        <p:txBody>
          <a:bodyPr/>
          <a:lstStyle>
            <a:lvl1pPr>
              <a:defRPr/>
            </a:lvl1pPr>
          </a:lstStyle>
          <a:p>
            <a:pPr lvl="0"/>
            <a:r>
              <a:rPr lang="fr-FR" smtClean="0"/>
              <a:t>Cliquez pour modifier les styles du texte du masque</a:t>
            </a:r>
          </a:p>
        </p:txBody>
      </p:sp>
      <p:sp>
        <p:nvSpPr>
          <p:cNvPr id="8" name="Espace réservé du texte 7"/>
          <p:cNvSpPr>
            <a:spLocks noGrp="1"/>
          </p:cNvSpPr>
          <p:nvPr>
            <p:ph type="body" sz="quarter" idx="13"/>
          </p:nvPr>
        </p:nvSpPr>
        <p:spPr>
          <a:xfrm>
            <a:off x="2267744" y="1418400"/>
            <a:ext cx="4608512" cy="338554"/>
          </a:xfrm>
        </p:spPr>
        <p:txBody>
          <a:bodyPr anchorCtr="1">
            <a:spAutoFit/>
          </a:bodyPr>
          <a:lstStyle>
            <a:lvl1pPr algn="ctr">
              <a:buNone/>
              <a:defRPr sz="1600"/>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9" name="Espace réservé du numéro de diapositive 5"/>
          <p:cNvSpPr>
            <a:spLocks noGrp="1"/>
          </p:cNvSpPr>
          <p:nvPr>
            <p:ph type="sldNum" sz="quarter" idx="16"/>
          </p:nvPr>
        </p:nvSpPr>
        <p:spPr/>
        <p:txBody>
          <a:bodyPr/>
          <a:lstStyle>
            <a:lvl1pPr>
              <a:defRPr/>
            </a:lvl1pPr>
          </a:lstStyle>
          <a:p>
            <a:fld id="{6E55F1A9-B3F6-C24D-A480-B8A43E78BEA5}" type="slidenum">
              <a:rPr lang="fr-FR" altLang="fr-FR"/>
              <a:pPr/>
              <a:t>‹N°›</a:t>
            </a:fld>
            <a:endParaRPr lang="fr-FR" altLang="fr-FR"/>
          </a:p>
        </p:txBody>
      </p:sp>
    </p:spTree>
    <p:extLst>
      <p:ext uri="{BB962C8B-B14F-4D97-AF65-F5344CB8AC3E}">
        <p14:creationId xmlns:p14="http://schemas.microsoft.com/office/powerpoint/2010/main" xmlns="" val="1305604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125538"/>
            <a:ext cx="8218488" cy="4896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5" name="Espace réservé du pied de page 4"/>
          <p:cNvSpPr>
            <a:spLocks noGrp="1"/>
          </p:cNvSpPr>
          <p:nvPr>
            <p:ph type="ftr" sz="quarter" idx="15"/>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6" name="Espace réservé du numéro de diapositive 5"/>
          <p:cNvSpPr>
            <a:spLocks noGrp="1"/>
          </p:cNvSpPr>
          <p:nvPr>
            <p:ph type="sldNum" sz="quarter" idx="16"/>
          </p:nvPr>
        </p:nvSpPr>
        <p:spPr/>
        <p:txBody>
          <a:bodyPr/>
          <a:lstStyle>
            <a:lvl1pPr>
              <a:defRPr/>
            </a:lvl1pPr>
          </a:lstStyle>
          <a:p>
            <a:fld id="{EAD0FAB3-6634-7C44-82E8-F2CAE2B0DDC4}" type="slidenum">
              <a:rPr lang="fr-FR" altLang="fr-FR"/>
              <a:pPr/>
              <a:t>‹N°›</a:t>
            </a:fld>
            <a:endParaRPr lang="fr-FR" altLang="fr-FR"/>
          </a:p>
        </p:txBody>
      </p:sp>
    </p:spTree>
    <p:extLst>
      <p:ext uri="{BB962C8B-B14F-4D97-AF65-F5344CB8AC3E}">
        <p14:creationId xmlns:p14="http://schemas.microsoft.com/office/powerpoint/2010/main" xmlns="" val="302590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pied de page 4"/>
          <p:cNvSpPr>
            <a:spLocks noGrp="1"/>
          </p:cNvSpPr>
          <p:nvPr>
            <p:ph type="ftr" sz="quarter" idx="10"/>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4" name="Espace réservé du numéro de diapositive 5"/>
          <p:cNvSpPr>
            <a:spLocks noGrp="1"/>
          </p:cNvSpPr>
          <p:nvPr>
            <p:ph type="sldNum" sz="quarter" idx="11"/>
          </p:nvPr>
        </p:nvSpPr>
        <p:spPr/>
        <p:txBody>
          <a:bodyPr/>
          <a:lstStyle>
            <a:lvl1pPr>
              <a:defRPr/>
            </a:lvl1pPr>
          </a:lstStyle>
          <a:p>
            <a:fld id="{E031B95C-2366-9044-B55E-DF1E56A5A3A5}" type="slidenum">
              <a:rPr lang="fr-FR" altLang="fr-FR"/>
              <a:pPr/>
              <a:t>‹N°›</a:t>
            </a:fld>
            <a:endParaRPr lang="fr-FR" altLang="fr-FR"/>
          </a:p>
        </p:txBody>
      </p:sp>
    </p:spTree>
    <p:extLst>
      <p:ext uri="{BB962C8B-B14F-4D97-AF65-F5344CB8AC3E}">
        <p14:creationId xmlns:p14="http://schemas.microsoft.com/office/powerpoint/2010/main" xmlns="" val="393022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18488" cy="635000"/>
          </a:xfrm>
          <a:prstGeom prst="rect">
            <a:avLst/>
          </a:prstGeom>
        </p:spPr>
        <p:txBody>
          <a:bodyPr vert="horz" lIns="91440" tIns="45720" rIns="91440" bIns="45720" rtlCol="0" anchor="t">
            <a:noAutofit/>
          </a:bodyPr>
          <a:lstStyle/>
          <a:p>
            <a:r>
              <a:rPr lang="fr-FR" noProof="0" dirty="0" smtClean="0"/>
              <a:t>Cliquez et modifiez le titre</a:t>
            </a:r>
            <a:endParaRPr lang="fr-FR" noProof="0" dirty="0"/>
          </a:p>
        </p:txBody>
      </p:sp>
      <p:sp>
        <p:nvSpPr>
          <p:cNvPr id="5" name="Espace réservé du pied de page 4"/>
          <p:cNvSpPr>
            <a:spLocks noGrp="1"/>
          </p:cNvSpPr>
          <p:nvPr>
            <p:ph type="ftr" sz="quarter" idx="3"/>
          </p:nvPr>
        </p:nvSpPr>
        <p:spPr>
          <a:xfrm>
            <a:off x="457200" y="6411913"/>
            <a:ext cx="5562600" cy="365125"/>
          </a:xfrm>
          <a:prstGeom prst="rect">
            <a:avLst/>
          </a:prstGeom>
        </p:spPr>
        <p:txBody>
          <a:bodyPr vert="horz" lIns="0" tIns="45720" rIns="91440" bIns="45720" rtlCol="0" anchor="ctr"/>
          <a:lstStyle>
            <a:lvl1pPr algn="l" eaLnBrk="1" fontAlgn="auto" hangingPunct="1">
              <a:spcBef>
                <a:spcPts val="0"/>
              </a:spcBef>
              <a:spcAft>
                <a:spcPts val="0"/>
              </a:spcAft>
              <a:defRPr sz="900">
                <a:solidFill>
                  <a:prstClr val="black"/>
                </a:solidFill>
                <a:latin typeface="+mn-lt"/>
                <a:ea typeface="+mn-ea"/>
                <a:cs typeface="Helvetica"/>
              </a:defRPr>
            </a:lvl1pPr>
          </a:lstStyle>
          <a:p>
            <a:pPr>
              <a:defRPr/>
            </a:pPr>
            <a:r>
              <a:rPr lang="fr-FR" smtClean="0"/>
              <a:t>Kit intégration H3SE - TCT 4.1 – Facteurs Humains, Signaux faibles et Communication – V0.1</a:t>
            </a:r>
            <a:endParaRPr lang="fr-FR"/>
          </a:p>
        </p:txBody>
      </p:sp>
      <p:sp>
        <p:nvSpPr>
          <p:cNvPr id="6" name="Espace réservé du numéro de diapositive 5"/>
          <p:cNvSpPr>
            <a:spLocks noGrp="1"/>
          </p:cNvSpPr>
          <p:nvPr>
            <p:ph type="sldNum" sz="quarter" idx="4"/>
          </p:nvPr>
        </p:nvSpPr>
        <p:spPr>
          <a:xfrm>
            <a:off x="6553200" y="6411913"/>
            <a:ext cx="72548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Helvetica" charset="0"/>
                <a:cs typeface="Helvetica" charset="0"/>
              </a:defRPr>
            </a:lvl1pPr>
          </a:lstStyle>
          <a:p>
            <a:fld id="{A8094584-D55C-694C-A139-3EC38BD43198}" type="slidenum">
              <a:rPr lang="fr-FR" altLang="fr-FR"/>
              <a:pPr/>
              <a:t>‹N°›</a:t>
            </a:fld>
            <a:endParaRPr lang="fr-FR" altLang="fr-FR"/>
          </a:p>
        </p:txBody>
      </p:sp>
      <p:sp>
        <p:nvSpPr>
          <p:cNvPr id="7" name="Rectangle 6"/>
          <p:cNvSpPr/>
          <p:nvPr/>
        </p:nvSpPr>
        <p:spPr>
          <a:xfrm>
            <a:off x="9031288" y="0"/>
            <a:ext cx="112712"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latin typeface="Helvetica" charset="0"/>
              <a:ea typeface="Helvetica" charset="0"/>
              <a:cs typeface="Helvetica" charset="0"/>
            </a:endParaRPr>
          </a:p>
        </p:txBody>
      </p:sp>
      <p:cxnSp>
        <p:nvCxnSpPr>
          <p:cNvPr id="9" name="Connecteur droit 8"/>
          <p:cNvCxnSpPr/>
          <p:nvPr/>
        </p:nvCxnSpPr>
        <p:spPr>
          <a:xfrm>
            <a:off x="457200" y="6311900"/>
            <a:ext cx="8686800" cy="1588"/>
          </a:xfrm>
          <a:prstGeom prst="line">
            <a:avLst/>
          </a:prstGeom>
          <a:ln w="9525" cap="flat" cmpd="sng" algn="ctr">
            <a:solidFill>
              <a:schemeClr val="accent3">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a:cxnSpLocks noChangeShapeType="1"/>
          </p:cNvCxnSpPr>
          <p:nvPr/>
        </p:nvCxnSpPr>
        <p:spPr bwMode="auto">
          <a:xfrm rot="5400000">
            <a:off x="7335044" y="6595269"/>
            <a:ext cx="365125" cy="1587"/>
          </a:xfrm>
          <a:prstGeom prst="line">
            <a:avLst/>
          </a:prstGeom>
          <a:noFill/>
          <a:ln w="6350">
            <a:solidFill>
              <a:schemeClr val="tx1">
                <a:alpha val="70195"/>
              </a:schemeClr>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1032" name="Espace réservé du texte 3"/>
          <p:cNvSpPr>
            <a:spLocks noGrp="1"/>
          </p:cNvSpPr>
          <p:nvPr>
            <p:ph type="body" idx="1"/>
          </p:nvPr>
        </p:nvSpPr>
        <p:spPr bwMode="auto">
          <a:xfrm>
            <a:off x="457200" y="1125538"/>
            <a:ext cx="8218488" cy="500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p:txBody>
      </p:sp>
      <p:pic>
        <p:nvPicPr>
          <p:cNvPr id="1033" name="Image 10" descr="TOTAL_ADM.png"/>
          <p:cNvPicPr>
            <a:picLocks noChangeAspect="1"/>
          </p:cNvPicPr>
          <p:nvPr/>
        </p:nvPicPr>
        <p:blipFill>
          <a:blip r:embed="rId12">
            <a:extLst>
              <a:ext uri="{28A0092B-C50C-407E-A947-70E740481C1C}">
                <a14:useLocalDpi xmlns:a14="http://schemas.microsoft.com/office/drawing/2010/main" xmlns="" val="0"/>
              </a:ext>
            </a:extLst>
          </a:blip>
          <a:srcRect/>
          <a:stretch>
            <a:fillRect/>
          </a:stretch>
        </p:blipFill>
        <p:spPr bwMode="auto">
          <a:xfrm>
            <a:off x="7685088" y="6375400"/>
            <a:ext cx="1008062" cy="40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Lst>
  <p:hf hdr="0" dt="0"/>
  <p:txStyles>
    <p:titleStyle>
      <a:lvl1pPr algn="l" defTabSz="457200" rtl="0" eaLnBrk="0" fontAlgn="base" hangingPunct="0">
        <a:spcBef>
          <a:spcPct val="0"/>
        </a:spcBef>
        <a:spcAft>
          <a:spcPct val="0"/>
        </a:spcAft>
        <a:defRPr sz="2200" b="1" kern="1200" cap="all">
          <a:solidFill>
            <a:srgbClr val="A90025"/>
          </a:solidFill>
          <a:latin typeface="+mj-lt"/>
          <a:ea typeface="Arial" charset="0"/>
          <a:cs typeface="Arial"/>
        </a:defRPr>
      </a:lvl1pPr>
      <a:lvl2pPr algn="l" defTabSz="457200" rtl="0" eaLnBrk="0" fontAlgn="base" hangingPunct="0">
        <a:spcBef>
          <a:spcPct val="0"/>
        </a:spcBef>
        <a:spcAft>
          <a:spcPct val="0"/>
        </a:spcAft>
        <a:defRPr sz="2200" b="1">
          <a:solidFill>
            <a:srgbClr val="A90025"/>
          </a:solidFill>
          <a:latin typeface="Arial" charset="0"/>
          <a:ea typeface="Arial" charset="0"/>
          <a:cs typeface="Arial" charset="0"/>
        </a:defRPr>
      </a:lvl2pPr>
      <a:lvl3pPr algn="l" defTabSz="457200" rtl="0" eaLnBrk="0" fontAlgn="base" hangingPunct="0">
        <a:spcBef>
          <a:spcPct val="0"/>
        </a:spcBef>
        <a:spcAft>
          <a:spcPct val="0"/>
        </a:spcAft>
        <a:defRPr sz="2200" b="1">
          <a:solidFill>
            <a:srgbClr val="A90025"/>
          </a:solidFill>
          <a:latin typeface="Arial" charset="0"/>
          <a:ea typeface="Arial" charset="0"/>
          <a:cs typeface="Arial" charset="0"/>
        </a:defRPr>
      </a:lvl3pPr>
      <a:lvl4pPr algn="l" defTabSz="457200" rtl="0" eaLnBrk="0" fontAlgn="base" hangingPunct="0">
        <a:spcBef>
          <a:spcPct val="0"/>
        </a:spcBef>
        <a:spcAft>
          <a:spcPct val="0"/>
        </a:spcAft>
        <a:defRPr sz="2200" b="1">
          <a:solidFill>
            <a:srgbClr val="A90025"/>
          </a:solidFill>
          <a:latin typeface="Arial" charset="0"/>
          <a:ea typeface="Arial" charset="0"/>
          <a:cs typeface="Arial" charset="0"/>
        </a:defRPr>
      </a:lvl4pPr>
      <a:lvl5pPr algn="l" defTabSz="457200" rtl="0" eaLnBrk="0" fontAlgn="base" hangingPunct="0">
        <a:spcBef>
          <a:spcPct val="0"/>
        </a:spcBef>
        <a:spcAft>
          <a:spcPct val="0"/>
        </a:spcAft>
        <a:defRPr sz="2200" b="1">
          <a:solidFill>
            <a:srgbClr val="A90025"/>
          </a:solidFill>
          <a:latin typeface="Arial" charset="0"/>
          <a:ea typeface="Arial" charset="0"/>
          <a:cs typeface="Arial" charset="0"/>
        </a:defRPr>
      </a:lvl5pPr>
      <a:lvl6pPr marL="457200" algn="l" defTabSz="457200" rtl="0" fontAlgn="base">
        <a:spcBef>
          <a:spcPct val="0"/>
        </a:spcBef>
        <a:spcAft>
          <a:spcPct val="0"/>
        </a:spcAft>
        <a:defRPr sz="2200" b="1">
          <a:solidFill>
            <a:srgbClr val="A90025"/>
          </a:solidFill>
          <a:latin typeface="Arial" charset="0"/>
          <a:ea typeface="Arial" charset="0"/>
          <a:cs typeface="Arial" charset="0"/>
        </a:defRPr>
      </a:lvl6pPr>
      <a:lvl7pPr marL="914400" algn="l" defTabSz="457200" rtl="0" fontAlgn="base">
        <a:spcBef>
          <a:spcPct val="0"/>
        </a:spcBef>
        <a:spcAft>
          <a:spcPct val="0"/>
        </a:spcAft>
        <a:defRPr sz="2200" b="1">
          <a:solidFill>
            <a:srgbClr val="A90025"/>
          </a:solidFill>
          <a:latin typeface="Arial" charset="0"/>
          <a:ea typeface="Arial" charset="0"/>
          <a:cs typeface="Arial" charset="0"/>
        </a:defRPr>
      </a:lvl7pPr>
      <a:lvl8pPr marL="1371600" algn="l" defTabSz="457200" rtl="0" fontAlgn="base">
        <a:spcBef>
          <a:spcPct val="0"/>
        </a:spcBef>
        <a:spcAft>
          <a:spcPct val="0"/>
        </a:spcAft>
        <a:defRPr sz="2200" b="1">
          <a:solidFill>
            <a:srgbClr val="A90025"/>
          </a:solidFill>
          <a:latin typeface="Arial" charset="0"/>
          <a:ea typeface="Arial" charset="0"/>
          <a:cs typeface="Arial" charset="0"/>
        </a:defRPr>
      </a:lvl8pPr>
      <a:lvl9pPr marL="1828800" algn="l" defTabSz="457200" rtl="0" fontAlgn="base">
        <a:spcBef>
          <a:spcPct val="0"/>
        </a:spcBef>
        <a:spcAft>
          <a:spcPct val="0"/>
        </a:spcAft>
        <a:defRPr sz="2200" b="1">
          <a:solidFill>
            <a:srgbClr val="A90025"/>
          </a:solidFill>
          <a:latin typeface="Arial" charset="0"/>
          <a:ea typeface="Arial" charset="0"/>
          <a:cs typeface="Arial" charset="0"/>
        </a:defRPr>
      </a:lvl9pPr>
    </p:titleStyle>
    <p:bodyStyle>
      <a:lvl1pPr marL="285750" indent="-285750" algn="l" defTabSz="457200" rtl="0" eaLnBrk="0" fontAlgn="base" hangingPunct="0">
        <a:spcBef>
          <a:spcPts val="300"/>
        </a:spcBef>
        <a:spcAft>
          <a:spcPts val="300"/>
        </a:spcAft>
        <a:buClr>
          <a:srgbClr val="A90025"/>
        </a:buClr>
        <a:buSzPct val="120000"/>
        <a:buFont typeface="Lucida Grande" charset="0"/>
        <a:buChar char="●"/>
        <a:defRPr sz="2000" kern="1200">
          <a:solidFill>
            <a:schemeClr val="tx1"/>
          </a:solidFill>
          <a:latin typeface="+mn-lt"/>
          <a:ea typeface="Arial" charset="0"/>
          <a:cs typeface="Arial"/>
        </a:defRPr>
      </a:lvl1pPr>
      <a:lvl2pPr marL="447675" indent="-180975" algn="l" defTabSz="533400" rtl="0" eaLnBrk="0" fontAlgn="base" hangingPunct="0">
        <a:spcBef>
          <a:spcPts val="300"/>
        </a:spcBef>
        <a:spcAft>
          <a:spcPts val="300"/>
        </a:spcAft>
        <a:buClr>
          <a:srgbClr val="A90025"/>
        </a:buClr>
        <a:buFont typeface="Lucida Grande" charset="0"/>
        <a:buChar char="-"/>
        <a:defRPr kern="1200">
          <a:solidFill>
            <a:schemeClr val="tx1"/>
          </a:solidFill>
          <a:latin typeface="+mn-lt"/>
          <a:ea typeface="Arial" charset="0"/>
          <a:cs typeface="Arial"/>
        </a:defRPr>
      </a:lvl2pPr>
      <a:lvl3pPr marL="806450" indent="-180975" algn="l" defTabSz="457200" rtl="0" eaLnBrk="0" fontAlgn="base" hangingPunct="0">
        <a:spcBef>
          <a:spcPts val="300"/>
        </a:spcBef>
        <a:spcAft>
          <a:spcPts val="300"/>
        </a:spcAft>
        <a:buClr>
          <a:srgbClr val="A90025"/>
        </a:buClr>
        <a:buSzPct val="100000"/>
        <a:buFont typeface="Lucida Grande" charset="0"/>
        <a:buChar char="•"/>
        <a:defRPr sz="1600" kern="1200">
          <a:solidFill>
            <a:schemeClr val="tx1"/>
          </a:solidFill>
          <a:latin typeface="+mn-lt"/>
          <a:ea typeface="Arial" charset="0"/>
          <a:cs typeface="Arial"/>
        </a:defRPr>
      </a:lvl3pPr>
      <a:lvl4pPr marL="1076325" indent="-171450" algn="l" defTabSz="457200" rtl="0" eaLnBrk="0" fontAlgn="base" hangingPunct="0">
        <a:spcBef>
          <a:spcPts val="300"/>
        </a:spcBef>
        <a:spcAft>
          <a:spcPts val="300"/>
        </a:spcAft>
        <a:buClr>
          <a:srgbClr val="A90025"/>
        </a:buClr>
        <a:buSzPct val="80000"/>
        <a:buFont typeface="Lucida Grande" charset="0"/>
        <a:buChar char="-"/>
        <a:defRPr sz="1600" kern="1200">
          <a:solidFill>
            <a:schemeClr val="tx1"/>
          </a:solidFill>
          <a:latin typeface="+mn-lt"/>
          <a:ea typeface="Helvetica" charset="0"/>
          <a:cs typeface="Helvetica"/>
        </a:defRPr>
      </a:lvl4pPr>
      <a:lvl5pPr marL="1258888" indent="-180975" algn="l" defTabSz="352425" rtl="0" eaLnBrk="0" fontAlgn="base" hangingPunct="0">
        <a:spcBef>
          <a:spcPts val="300"/>
        </a:spcBef>
        <a:spcAft>
          <a:spcPts val="300"/>
        </a:spcAft>
        <a:buClr>
          <a:srgbClr val="800000"/>
        </a:buClr>
        <a:buSzPct val="100000"/>
        <a:buFont typeface="Lucida Grande" charset="0"/>
        <a:defRPr sz="1600" kern="1200">
          <a:solidFill>
            <a:schemeClr val="tx1"/>
          </a:solidFill>
          <a:latin typeface="+mn-lt"/>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ZoneTexte 1"/>
          <p:cNvSpPr txBox="1">
            <a:spLocks noChangeArrowheads="1"/>
          </p:cNvSpPr>
          <p:nvPr/>
        </p:nvSpPr>
        <p:spPr bwMode="auto">
          <a:xfrm>
            <a:off x="3200400" y="3276600"/>
            <a:ext cx="184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lgn="l" rtl="0"/>
            <a:endParaRPr lang="nl" altLang="fr-FR"/>
          </a:p>
        </p:txBody>
      </p:sp>
      <p:sp>
        <p:nvSpPr>
          <p:cNvPr id="3" name="Titre 2"/>
          <p:cNvSpPr>
            <a:spLocks noGrp="1"/>
          </p:cNvSpPr>
          <p:nvPr>
            <p:ph type="title"/>
          </p:nvPr>
        </p:nvSpPr>
        <p:spPr>
          <a:xfrm>
            <a:off x="1187450" y="2106613"/>
            <a:ext cx="7277100" cy="1487487"/>
          </a:xfrm>
        </p:spPr>
        <p:txBody>
          <a:bodyPr/>
          <a:lstStyle/>
          <a:p>
            <a:pPr eaLnBrk="1" hangingPunct="1" algn="l" rtl="0">
              <a:defRPr/>
            </a:pPr>
            <a:r>
              <a:rPr b="1" i="0" u="none" baseline="0" lang="nl"/>
              <a:t>Menselijke factoren, zwakke signalen en communicatie</a:t>
            </a:r>
          </a:p>
        </p:txBody>
      </p:sp>
      <p:sp>
        <p:nvSpPr>
          <p:cNvPr id="14339" name="Espace réservé du texte 5"/>
          <p:cNvSpPr>
            <a:spLocks noGrp="1"/>
          </p:cNvSpPr>
          <p:nvPr>
            <p:ph type="body" sz="quarter" idx="10"/>
          </p:nvPr>
        </p:nvSpPr>
        <p:spPr>
          <a:xfrm>
            <a:off x="1187450" y="3640138"/>
            <a:ext cx="7277100" cy="1778000"/>
          </a:xfrm>
        </p:spPr>
        <p:txBody>
          <a:bodyPr/>
          <a:lstStyle/>
          <a:p>
            <a:pPr eaLnBrk="1" hangingPunct="1" algn="l" rtl="0"/>
            <a:r>
              <a:rPr b="0" i="0" u="none" baseline="0" lang="nl">
                <a:cs typeface="Arial" charset="0"/>
              </a:rPr>
              <a:t>Integratieset H3SE</a:t>
            </a:r>
          </a:p>
          <a:p>
            <a:pPr eaLnBrk="1" hangingPunct="1" algn="l" rtl="0"/>
            <a:r>
              <a:rPr b="0" i="0" u="none" baseline="0" lang="nl">
                <a:cs typeface="Arial" charset="0"/>
              </a:rPr>
              <a:t>Module TCT 4.1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lgn="l" rtl="0">
              <a:defRPr/>
            </a:pPr>
            <a:r>
              <a:rPr b="1" i="0" u="none" baseline="0" lang="nl"/>
              <a:t>De waarneming van de risico's is gebaseerd op de ontvangst en de verwerking van signalen (2/2)</a:t>
            </a:r>
            <a:endParaRPr lang="nl" dirty="0"/>
          </a:p>
        </p:txBody>
      </p:sp>
      <p:sp>
        <p:nvSpPr>
          <p:cNvPr id="24578" name="Espace réservé du texte 2"/>
          <p:cNvSpPr>
            <a:spLocks noGrp="1"/>
          </p:cNvSpPr>
          <p:nvPr>
            <p:ph type="body" sz="quarter" idx="12"/>
          </p:nvPr>
        </p:nvSpPr>
        <p:spPr>
          <a:xfrm>
            <a:off x="611188" y="1773238"/>
            <a:ext cx="3611562" cy="2087562"/>
          </a:xfrm>
        </p:spPr>
        <p:txBody>
          <a:bodyPr/>
          <a:lstStyle/>
          <a:p>
            <a:pPr marL="0" indent="0" eaLnBrk="1" hangingPunct="1" algn="l" rtl="0">
              <a:buFont typeface="Lucida Grande" charset="0"/>
              <a:buNone/>
            </a:pPr>
            <a:r>
              <a:rPr b="1" i="0" u="none" baseline="0" lang="nl">
                <a:solidFill>
                  <a:srgbClr val="A90025"/>
                </a:solidFill>
                <a:cs typeface="Arial" charset="0"/>
              </a:rPr>
              <a:t>De externe signalen worden opgevangen door onze vijf zintuigen </a:t>
            </a:r>
          </a:p>
          <a:p>
            <a:pPr marL="0" indent="0" eaLnBrk="1" hangingPunct="1" algn="l" rtl="0"/>
            <a:endParaRPr lang="nl" altLang="fr-FR">
              <a:cs typeface="Arial" charset="0"/>
            </a:endParaRPr>
          </a:p>
        </p:txBody>
      </p:sp>
      <p:sp>
        <p:nvSpPr>
          <p:cNvPr id="24580" name="Espace réservé du numéro de diapositive 4"/>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r>
              <a:rPr b="0" i="0" u="none" baseline="0" lang="nl"/>
              <a:t/>
            </a:r>
            <a:fld id="{4C20E577-2333-B245-AFE7-5DA05918E529}" type="slidenum">
              <a:rPr>
                <a:solidFill>
                  <a:srgbClr val="898989"/>
                </a:solidFill>
                <a:ea typeface="Helvetica" charset="0"/>
                <a:cs typeface="Helvetica" charset="0"/>
              </a:rPr>
              <a:pPr/>
              <a:t>10</a:t>
            </a:fld>
            <a:endParaRPr lang="nl" altLang="fr-FR">
              <a:solidFill>
                <a:srgbClr val="898989"/>
              </a:solidFill>
              <a:ea typeface="Helvetica" charset="0"/>
              <a:cs typeface="Helvetica" charset="0"/>
            </a:endParaRPr>
          </a:p>
        </p:txBody>
      </p:sp>
      <p:pic>
        <p:nvPicPr>
          <p:cNvPr id="24581" name="Image 7"/>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908050" y="2708275"/>
            <a:ext cx="2944813" cy="265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539750" y="1700213"/>
            <a:ext cx="3683000" cy="388937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rtl="0"/>
            <a:endParaRPr lang="nl" altLang="fr-FR">
              <a:solidFill>
                <a:srgbClr val="FFFFFF"/>
              </a:solidFill>
            </a:endParaRPr>
          </a:p>
        </p:txBody>
      </p:sp>
      <p:sp>
        <p:nvSpPr>
          <p:cNvPr id="24583" name="Rectangle 10"/>
          <p:cNvSpPr>
            <a:spLocks noChangeArrowheads="1"/>
          </p:cNvSpPr>
          <p:nvPr/>
        </p:nvSpPr>
        <p:spPr bwMode="auto">
          <a:xfrm>
            <a:off x="4816475" y="3152775"/>
            <a:ext cx="3514725"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lgn="l" rtl="0"/>
            <a:r>
              <a:rPr sz="2000" b="0" i="0" u="none" baseline="0" lang="nl">
                <a:latin typeface="Calibri" charset="0"/>
              </a:rPr>
              <a:t>… kunnen reëel of irreëel zijn</a:t>
            </a:r>
            <a:br>
              <a:rPr sz="2000" lang="nl">
                <a:latin typeface="Calibri" charset="0"/>
              </a:rPr>
            </a:br>
            <a:r>
              <a:rPr sz="2000" b="0" i="0" u="none" baseline="0" lang="nl">
                <a:latin typeface="Calibri,Bold" charset="0"/>
              </a:rPr>
              <a:t>... </a:t>
            </a:r>
            <a:r>
              <a:rPr sz="2000" b="0" i="0" u="none" baseline="0" lang="nl">
                <a:latin typeface="Calibri" charset="0"/>
              </a:rPr>
              <a:t>kunnen worden vertaald naar potentiële risico's </a:t>
            </a:r>
            <a:endParaRPr lang="nl" altLang="fr-FR" sz="2000" dirty="0"/>
          </a:p>
        </p:txBody>
      </p:sp>
      <p:sp>
        <p:nvSpPr>
          <p:cNvPr id="24584" name="Espace réservé du texte 2"/>
          <p:cNvSpPr txBox="1">
            <a:spLocks/>
          </p:cNvSpPr>
          <p:nvPr/>
        </p:nvSpPr>
        <p:spPr bwMode="auto">
          <a:xfrm>
            <a:off x="4748213" y="1789113"/>
            <a:ext cx="3609975" cy="63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spcBef>
                <a:spcPts val="300"/>
              </a:spcBef>
              <a:spcAft>
                <a:spcPts val="300"/>
              </a:spcAft>
              <a:buClr>
                <a:srgbClr val="A90025"/>
              </a:buClr>
              <a:buSzPct val="120000"/>
              <a:buFont typeface="Lucida Grande" charset="0"/>
              <a:buChar char="●"/>
              <a:defRPr sz="2000">
                <a:solidFill>
                  <a:schemeClr val="tx1"/>
                </a:solidFill>
                <a:latin typeface="Arial" charset="0"/>
                <a:ea typeface="Arial" charset="0"/>
                <a:cs typeface="Arial" charset="0"/>
              </a:defRPr>
            </a:lvl1pPr>
            <a:lvl2pPr marL="447675" indent="-180975" defTabSz="533400">
              <a:spcBef>
                <a:spcPts val="300"/>
              </a:spcBef>
              <a:spcAft>
                <a:spcPts val="300"/>
              </a:spcAft>
              <a:buClr>
                <a:srgbClr val="A90025"/>
              </a:buClr>
              <a:buFont typeface="Lucida Grande" charset="0"/>
              <a:buChar char="-"/>
              <a:defRPr>
                <a:solidFill>
                  <a:schemeClr val="tx1"/>
                </a:solidFill>
                <a:latin typeface="Arial" charset="0"/>
                <a:ea typeface="Arial" charset="0"/>
                <a:cs typeface="Arial" charset="0"/>
              </a:defRPr>
            </a:lvl2pPr>
            <a:lvl3pPr marL="806450" indent="-180975">
              <a:spcBef>
                <a:spcPts val="300"/>
              </a:spcBef>
              <a:spcAft>
                <a:spcPts val="300"/>
              </a:spcAft>
              <a:buClr>
                <a:srgbClr val="A90025"/>
              </a:buClr>
              <a:buSzPct val="100000"/>
              <a:buFont typeface="Lucida Grande" charset="0"/>
              <a:buChar char="•"/>
              <a:defRPr sz="1600">
                <a:solidFill>
                  <a:schemeClr val="tx1"/>
                </a:solidFill>
                <a:latin typeface="Arial" charset="0"/>
                <a:ea typeface="Arial" charset="0"/>
                <a:cs typeface="Arial" charset="0"/>
              </a:defRPr>
            </a:lvl3pPr>
            <a:lvl4pPr marL="1076325" indent="-171450">
              <a:spcBef>
                <a:spcPts val="300"/>
              </a:spcBef>
              <a:spcAft>
                <a:spcPts val="300"/>
              </a:spcAft>
              <a:buClr>
                <a:srgbClr val="A90025"/>
              </a:buClr>
              <a:buSzPct val="80000"/>
              <a:buFont typeface="Lucida Grande" charset="0"/>
              <a:buChar char="-"/>
              <a:defRPr sz="1600">
                <a:solidFill>
                  <a:schemeClr val="tx1"/>
                </a:solidFill>
                <a:latin typeface="Arial" charset="0"/>
                <a:ea typeface="Helvetica" charset="0"/>
                <a:cs typeface="Helvetica" charset="0"/>
              </a:defRPr>
            </a:lvl4pPr>
            <a:lvl5pPr marL="1258888" indent="-180975" defTabSz="352425">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5pPr>
            <a:lvl6pPr marL="17160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6pPr>
            <a:lvl7pPr marL="21732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7pPr>
            <a:lvl8pPr marL="26304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8pPr>
            <a:lvl9pPr marL="30876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9pPr>
          </a:lstStyle>
          <a:p>
            <a:pPr eaLnBrk="1" hangingPunct="1" algn="l" rtl="0">
              <a:buFont typeface="Lucida Grande" charset="0"/>
              <a:buNone/>
            </a:pPr>
            <a:r>
              <a:rPr b="1" i="0" u="none" baseline="0" lang="nl">
                <a:solidFill>
                  <a:srgbClr val="A90025"/>
                </a:solidFill>
              </a:rPr>
              <a:t>Deze signalen…</a:t>
            </a:r>
            <a:endParaRPr lang="nl" altLang="fr-FR" b="1">
              <a:solidFill>
                <a:srgbClr val="A90025"/>
              </a:solidFill>
            </a:endParaRPr>
          </a:p>
          <a:p>
            <a:pPr eaLnBrk="1" hangingPunct="1" algn="l" rtl="0"/>
            <a:endParaRPr lang="nl" altLang="fr-FR"/>
          </a:p>
        </p:txBody>
      </p:sp>
      <p:sp>
        <p:nvSpPr>
          <p:cNvPr id="13" name="Rectangle 12"/>
          <p:cNvSpPr/>
          <p:nvPr/>
        </p:nvSpPr>
        <p:spPr>
          <a:xfrm>
            <a:off x="4684713" y="1700213"/>
            <a:ext cx="3683000" cy="388937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rtl="0"/>
            <a:endParaRPr lang="nl" altLang="fr-FR">
              <a:solidFill>
                <a:srgbClr val="FFFFFF"/>
              </a:solidFill>
            </a:endParaRPr>
          </a:p>
        </p:txBody>
      </p:sp>
      <p:sp>
        <p:nvSpPr>
          <p:cNvPr id="14" name="Flèche vers la droite 13"/>
          <p:cNvSpPr/>
          <p:nvPr/>
        </p:nvSpPr>
        <p:spPr>
          <a:xfrm>
            <a:off x="4287838" y="3336925"/>
            <a:ext cx="360362" cy="647700"/>
          </a:xfrm>
          <a:prstGeom prst="rightArrow">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rtl="0"/>
            <a:endParaRPr lang="nl" altLang="fr-FR">
              <a:solidFill>
                <a:srgbClr val="FFFFFF"/>
              </a:solidFill>
            </a:endParaRPr>
          </a:p>
        </p:txBody>
      </p:sp>
      <p:sp>
        <p:nvSpPr>
          <p:cNvPr id="12"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lgn="l" rtl="0">
              <a:spcBef>
                <a:spcPct val="0"/>
              </a:spcBef>
              <a:spcAft>
                <a:spcPct val="0"/>
              </a:spcAft>
              <a:defRPr/>
            </a:pPr>
            <a:r>
              <a:rPr b="0" i="0" u="none" baseline="0" lang="nl">
                <a:ea typeface="Helvetica" charset="0"/>
                <a:cs typeface="Helvetica" charset="0"/>
              </a:rPr>
              <a:t>Integratieset H3SE – TCT 4.1 – Menselijke factoren, zwakke signalen en communicatie – V2</a:t>
            </a:r>
            <a:endParaRPr lang="nl" altLang="fr-FR" dirty="0" smtClean="0">
              <a:ea typeface="Helvetica" charset="0"/>
              <a:cs typeface="Helvetica"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4684713" y="4922838"/>
            <a:ext cx="3683000" cy="89535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rtl="0"/>
            <a:endParaRPr lang="nl" altLang="fr-FR">
              <a:solidFill>
                <a:srgbClr val="FFFFFF"/>
              </a:solidFill>
            </a:endParaRPr>
          </a:p>
        </p:txBody>
      </p:sp>
      <p:sp>
        <p:nvSpPr>
          <p:cNvPr id="25602" name="Titre 1"/>
          <p:cNvSpPr>
            <a:spLocks noGrp="1"/>
          </p:cNvSpPr>
          <p:nvPr>
            <p:ph type="title"/>
          </p:nvPr>
        </p:nvSpPr>
        <p:spPr bwMode="auto"/>
        <p:txBody>
          <a:bodyPr wrap="square" numCol="1" anchorCtr="0" compatLnSpc="1">
            <a:prstTxWarp prst="textNoShape">
              <a:avLst/>
            </a:prstTxWarp>
          </a:bodyPr>
          <a:lstStyle/>
          <a:p>
            <a:pPr eaLnBrk="1" hangingPunct="1" algn="l" rtl="0"/>
            <a:r>
              <a:rPr b="1" i="0" u="none" baseline="0" lang="nl"/>
              <a:t>De waarneming kan, als neurologisch verschijnsel, worden aangetast </a:t>
            </a:r>
            <a:br>
              <a:rPr lang="nl"/>
            </a:br>
            <a:endParaRPr lang="nl" altLang="fr-FR" dirty="0"/>
          </a:p>
        </p:txBody>
      </p:sp>
      <p:sp>
        <p:nvSpPr>
          <p:cNvPr id="25604" name="Espace réservé du numéro de diapositive 4"/>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r>
              <a:rPr b="0" i="0" u="none" baseline="0" lang="nl"/>
              <a:t/>
            </a:r>
            <a:fld id="{1C2FA28E-DEB5-E044-8F34-39F8719B7F94}" type="slidenum">
              <a:rPr>
                <a:solidFill>
                  <a:srgbClr val="898989"/>
                </a:solidFill>
                <a:ea typeface="Helvetica" charset="0"/>
                <a:cs typeface="Helvetica" charset="0"/>
              </a:rPr>
              <a:pPr/>
              <a:t>11</a:t>
            </a:fld>
            <a:endParaRPr lang="nl" altLang="fr-FR">
              <a:solidFill>
                <a:srgbClr val="898989"/>
              </a:solidFill>
              <a:ea typeface="Helvetica" charset="0"/>
              <a:cs typeface="Helvetica" charset="0"/>
            </a:endParaRPr>
          </a:p>
        </p:txBody>
      </p:sp>
      <p:sp>
        <p:nvSpPr>
          <p:cNvPr id="25605" name="Espace réservé du texte 2"/>
          <p:cNvSpPr>
            <a:spLocks noGrp="1"/>
          </p:cNvSpPr>
          <p:nvPr>
            <p:ph type="body" sz="quarter" idx="12"/>
          </p:nvPr>
        </p:nvSpPr>
        <p:spPr>
          <a:xfrm>
            <a:off x="611188" y="1498600"/>
            <a:ext cx="3611562" cy="2087563"/>
          </a:xfrm>
        </p:spPr>
        <p:txBody>
          <a:bodyPr/>
          <a:lstStyle/>
          <a:p>
            <a:pPr marL="0" indent="0" eaLnBrk="1" hangingPunct="1" algn="l" rtl="0">
              <a:buFont typeface="Lucida Grande" charset="0"/>
              <a:buNone/>
            </a:pPr>
            <a:r>
              <a:rPr b="1" i="0" u="none" baseline="0" lang="nl">
                <a:solidFill>
                  <a:srgbClr val="A90025"/>
                </a:solidFill>
                <a:cs typeface="Arial" charset="0"/>
              </a:rPr>
              <a:t>De externe signalen worden opgevangen door onze vijf zintuigen </a:t>
            </a:r>
          </a:p>
          <a:p>
            <a:pPr eaLnBrk="1" hangingPunct="1" algn="l" rtl="0"/>
            <a:r>
              <a:rPr sz="1600" b="0" i="0" u="none" baseline="0" lang="nl">
                <a:cs typeface="Arial" charset="0"/>
              </a:rPr>
              <a:t>Tussen de externe signalen en de hersenen kunnen interferenties optreden. </a:t>
            </a:r>
          </a:p>
          <a:p>
            <a:pPr eaLnBrk="1" hangingPunct="1" algn="l" rtl="0"/>
            <a:r>
              <a:rPr sz="1600" b="0" i="0" u="none" baseline="0" lang="nl">
                <a:cs typeface="Arial" charset="0"/>
              </a:rPr>
              <a:t>De hersenen behandelen dan de informatie niet meer op de juiste wijze. </a:t>
            </a:r>
          </a:p>
          <a:p>
            <a:pPr marL="0" indent="0" eaLnBrk="1" hangingPunct="1" algn="l" rtl="0"/>
            <a:endParaRPr lang="nl" altLang="fr-FR" dirty="0">
              <a:cs typeface="Arial" charset="0"/>
            </a:endParaRPr>
          </a:p>
          <a:p>
            <a:pPr marL="0" indent="0" eaLnBrk="1" hangingPunct="1" algn="l" rtl="0"/>
            <a:endParaRPr lang="nl" altLang="fr-FR" dirty="0">
              <a:solidFill>
                <a:srgbClr val="A90025"/>
              </a:solidFill>
              <a:cs typeface="Arial" charset="0"/>
            </a:endParaRPr>
          </a:p>
          <a:p>
            <a:pPr marL="0" indent="0" eaLnBrk="1" hangingPunct="1" algn="l" rtl="0"/>
            <a:endParaRPr lang="nl" altLang="fr-FR" dirty="0">
              <a:cs typeface="Arial" charset="0"/>
            </a:endParaRPr>
          </a:p>
        </p:txBody>
      </p:sp>
      <p:sp>
        <p:nvSpPr>
          <p:cNvPr id="8" name="Rectangle 7"/>
          <p:cNvSpPr/>
          <p:nvPr/>
        </p:nvSpPr>
        <p:spPr>
          <a:xfrm>
            <a:off x="539750" y="1425575"/>
            <a:ext cx="3683000" cy="4392613"/>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rtl="0"/>
            <a:endParaRPr lang="nl" altLang="fr-FR">
              <a:solidFill>
                <a:srgbClr val="FFFFFF"/>
              </a:solidFill>
            </a:endParaRPr>
          </a:p>
        </p:txBody>
      </p:sp>
      <p:sp>
        <p:nvSpPr>
          <p:cNvPr id="25607" name="Rectangle 8"/>
          <p:cNvSpPr>
            <a:spLocks noChangeArrowheads="1"/>
          </p:cNvSpPr>
          <p:nvPr/>
        </p:nvSpPr>
        <p:spPr bwMode="auto">
          <a:xfrm>
            <a:off x="5364163" y="2465388"/>
            <a:ext cx="1776412" cy="2246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lgn="l" rtl="0"/>
            <a:r>
              <a:rPr sz="2000" b="0" i="0" u="none" baseline="0" lang="nl">
                <a:latin typeface="Calibri" charset="0"/>
              </a:rPr>
              <a:t>Gewenning</a:t>
            </a:r>
          </a:p>
          <a:p>
            <a:pPr eaLnBrk="1" hangingPunct="1" algn="l" rtl="0"/>
            <a:endParaRPr lang="nl" altLang="fr-FR" sz="2000">
              <a:latin typeface="Calibri" charset="0"/>
            </a:endParaRPr>
          </a:p>
          <a:p>
            <a:pPr eaLnBrk="1" hangingPunct="1" algn="l" rtl="0"/>
            <a:r>
              <a:rPr sz="2000" b="0" i="0" u="none" baseline="0" lang="nl">
                <a:latin typeface="Calibri" charset="0"/>
              </a:rPr>
              <a:t>Afleiding</a:t>
            </a:r>
          </a:p>
          <a:p>
            <a:pPr eaLnBrk="1" hangingPunct="1" algn="l" rtl="0"/>
            <a:endParaRPr lang="nl" altLang="fr-FR" sz="2000">
              <a:latin typeface="Calibri" charset="0"/>
            </a:endParaRPr>
          </a:p>
          <a:p>
            <a:pPr eaLnBrk="1" hangingPunct="1" algn="l" rtl="0"/>
            <a:r>
              <a:rPr sz="2000" b="0" i="0" u="none" baseline="0" lang="nl">
                <a:latin typeface="Calibri" charset="0"/>
              </a:rPr>
              <a:t>Verzadiging</a:t>
            </a:r>
          </a:p>
          <a:p>
            <a:pPr eaLnBrk="1" hangingPunct="1" algn="l" rtl="0"/>
            <a:endParaRPr lang="nl" altLang="fr-FR" sz="2000">
              <a:latin typeface="Calibri" charset="0"/>
            </a:endParaRPr>
          </a:p>
          <a:p>
            <a:pPr eaLnBrk="1" hangingPunct="1" algn="l" rtl="0"/>
            <a:r>
              <a:rPr sz="2000" b="0" i="0" u="none" baseline="0" lang="nl">
                <a:latin typeface="Calibri" charset="0"/>
              </a:rPr>
              <a:t>Stress</a:t>
            </a:r>
            <a:endParaRPr lang="nl" altLang="fr-FR" sz="2000"/>
          </a:p>
        </p:txBody>
      </p:sp>
      <p:sp>
        <p:nvSpPr>
          <p:cNvPr id="25608" name="Espace réservé du texte 2"/>
          <p:cNvSpPr txBox="1">
            <a:spLocks/>
          </p:cNvSpPr>
          <p:nvPr/>
        </p:nvSpPr>
        <p:spPr bwMode="auto">
          <a:xfrm>
            <a:off x="4748213" y="1514475"/>
            <a:ext cx="3609975" cy="63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spcBef>
                <a:spcPts val="300"/>
              </a:spcBef>
              <a:spcAft>
                <a:spcPts val="300"/>
              </a:spcAft>
              <a:buClr>
                <a:srgbClr val="A90025"/>
              </a:buClr>
              <a:buSzPct val="120000"/>
              <a:buFont typeface="Lucida Grande" charset="0"/>
              <a:buChar char="●"/>
              <a:defRPr sz="2000">
                <a:solidFill>
                  <a:schemeClr val="tx1"/>
                </a:solidFill>
                <a:latin typeface="Arial" charset="0"/>
                <a:ea typeface="Arial" charset="0"/>
                <a:cs typeface="Arial" charset="0"/>
              </a:defRPr>
            </a:lvl1pPr>
            <a:lvl2pPr marL="447675" indent="-180975" defTabSz="533400">
              <a:spcBef>
                <a:spcPts val="300"/>
              </a:spcBef>
              <a:spcAft>
                <a:spcPts val="300"/>
              </a:spcAft>
              <a:buClr>
                <a:srgbClr val="A90025"/>
              </a:buClr>
              <a:buFont typeface="Lucida Grande" charset="0"/>
              <a:buChar char="-"/>
              <a:defRPr>
                <a:solidFill>
                  <a:schemeClr val="tx1"/>
                </a:solidFill>
                <a:latin typeface="Arial" charset="0"/>
                <a:ea typeface="Arial" charset="0"/>
                <a:cs typeface="Arial" charset="0"/>
              </a:defRPr>
            </a:lvl2pPr>
            <a:lvl3pPr marL="806450" indent="-180975">
              <a:spcBef>
                <a:spcPts val="300"/>
              </a:spcBef>
              <a:spcAft>
                <a:spcPts val="300"/>
              </a:spcAft>
              <a:buClr>
                <a:srgbClr val="A90025"/>
              </a:buClr>
              <a:buSzPct val="100000"/>
              <a:buFont typeface="Lucida Grande" charset="0"/>
              <a:buChar char="•"/>
              <a:defRPr sz="1600">
                <a:solidFill>
                  <a:schemeClr val="tx1"/>
                </a:solidFill>
                <a:latin typeface="Arial" charset="0"/>
                <a:ea typeface="Arial" charset="0"/>
                <a:cs typeface="Arial" charset="0"/>
              </a:defRPr>
            </a:lvl3pPr>
            <a:lvl4pPr marL="1076325" indent="-171450">
              <a:spcBef>
                <a:spcPts val="300"/>
              </a:spcBef>
              <a:spcAft>
                <a:spcPts val="300"/>
              </a:spcAft>
              <a:buClr>
                <a:srgbClr val="A90025"/>
              </a:buClr>
              <a:buSzPct val="80000"/>
              <a:buFont typeface="Lucida Grande" charset="0"/>
              <a:buChar char="-"/>
              <a:defRPr sz="1600">
                <a:solidFill>
                  <a:schemeClr val="tx1"/>
                </a:solidFill>
                <a:latin typeface="Arial" charset="0"/>
                <a:ea typeface="Helvetica" charset="0"/>
                <a:cs typeface="Helvetica" charset="0"/>
              </a:defRPr>
            </a:lvl4pPr>
            <a:lvl5pPr marL="1258888" indent="-180975" defTabSz="352425">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5pPr>
            <a:lvl6pPr marL="17160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6pPr>
            <a:lvl7pPr marL="21732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7pPr>
            <a:lvl8pPr marL="26304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8pPr>
            <a:lvl9pPr marL="30876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9pPr>
          </a:lstStyle>
          <a:p>
            <a:pPr eaLnBrk="1" hangingPunct="1" algn="l" rtl="0">
              <a:buFont typeface="Lucida Grande" charset="0"/>
              <a:buNone/>
            </a:pPr>
            <a:r>
              <a:rPr b="1" i="0" u="none" baseline="0" lang="nl">
                <a:solidFill>
                  <a:srgbClr val="A90025"/>
                </a:solidFill>
              </a:rPr>
              <a:t>Deze interferenties kunnen van diverse bronnen komen</a:t>
            </a:r>
            <a:endParaRPr lang="nl" altLang="fr-FR"/>
          </a:p>
        </p:txBody>
      </p:sp>
      <p:sp>
        <p:nvSpPr>
          <p:cNvPr id="11" name="Rectangle 10"/>
          <p:cNvSpPr/>
          <p:nvPr/>
        </p:nvSpPr>
        <p:spPr>
          <a:xfrm>
            <a:off x="4684713" y="1425575"/>
            <a:ext cx="3683000" cy="338455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rtl="0"/>
            <a:endParaRPr lang="nl" altLang="fr-FR">
              <a:solidFill>
                <a:srgbClr val="FFFFFF"/>
              </a:solidFill>
            </a:endParaRPr>
          </a:p>
        </p:txBody>
      </p:sp>
      <p:sp>
        <p:nvSpPr>
          <p:cNvPr id="12" name="Flèche vers la droite 11"/>
          <p:cNvSpPr/>
          <p:nvPr/>
        </p:nvSpPr>
        <p:spPr>
          <a:xfrm>
            <a:off x="4279900" y="3024188"/>
            <a:ext cx="360363" cy="649287"/>
          </a:xfrm>
          <a:prstGeom prst="rightArrow">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rtl="0"/>
            <a:endParaRPr lang="nl" altLang="fr-FR">
              <a:solidFill>
                <a:srgbClr val="FFFFFF"/>
              </a:solidFill>
            </a:endParaRPr>
          </a:p>
        </p:txBody>
      </p:sp>
      <p:pic>
        <p:nvPicPr>
          <p:cNvPr id="25611" name="Image 12"/>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114425" y="3657600"/>
            <a:ext cx="2368550" cy="2135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5612" name="Grouper 15"/>
          <p:cNvGrpSpPr>
            <a:grpSpLocks/>
          </p:cNvGrpSpPr>
          <p:nvPr/>
        </p:nvGrpSpPr>
        <p:grpSpPr bwMode="auto">
          <a:xfrm>
            <a:off x="4945063" y="2493963"/>
            <a:ext cx="400050" cy="395287"/>
            <a:chOff x="4747672" y="2816932"/>
            <a:chExt cx="400392" cy="396044"/>
          </a:xfrm>
        </p:grpSpPr>
        <p:sp>
          <p:nvSpPr>
            <p:cNvPr id="14" name="Ellipse 13"/>
            <p:cNvSpPr/>
            <p:nvPr/>
          </p:nvSpPr>
          <p:spPr>
            <a:xfrm>
              <a:off x="4747672" y="2816932"/>
              <a:ext cx="400392" cy="396044"/>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rtl="0"/>
              <a:endParaRPr lang="nl" altLang="fr-FR">
                <a:solidFill>
                  <a:srgbClr val="FFFFFF"/>
                </a:solidFill>
              </a:endParaRPr>
            </a:p>
          </p:txBody>
        </p:sp>
        <p:sp>
          <p:nvSpPr>
            <p:cNvPr id="25625" name="ZoneTexte 14"/>
            <p:cNvSpPr txBox="1">
              <a:spLocks noChangeArrowheads="1"/>
            </p:cNvSpPr>
            <p:nvPr/>
          </p:nvSpPr>
          <p:spPr bwMode="auto">
            <a:xfrm>
              <a:off x="4791415" y="2842726"/>
              <a:ext cx="31290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lgn="l" rtl="0"/>
              <a:r>
                <a:rPr b="0" i="0" u="none" baseline="0" lang="nl">
                  <a:solidFill>
                    <a:schemeClr val="bg1"/>
                  </a:solidFill>
                </a:rPr>
                <a:t>1</a:t>
              </a:r>
            </a:p>
          </p:txBody>
        </p:sp>
      </p:grpSp>
      <p:grpSp>
        <p:nvGrpSpPr>
          <p:cNvPr id="25613" name="Grouper 16"/>
          <p:cNvGrpSpPr>
            <a:grpSpLocks/>
          </p:cNvGrpSpPr>
          <p:nvPr/>
        </p:nvGrpSpPr>
        <p:grpSpPr bwMode="auto">
          <a:xfrm>
            <a:off x="4945063" y="3089275"/>
            <a:ext cx="400050" cy="395288"/>
            <a:chOff x="4747672" y="2816932"/>
            <a:chExt cx="400392" cy="396044"/>
          </a:xfrm>
        </p:grpSpPr>
        <p:sp>
          <p:nvSpPr>
            <p:cNvPr id="18" name="Ellipse 17"/>
            <p:cNvSpPr/>
            <p:nvPr/>
          </p:nvSpPr>
          <p:spPr>
            <a:xfrm>
              <a:off x="4747672" y="2816932"/>
              <a:ext cx="400392" cy="396044"/>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rtl="0"/>
              <a:endParaRPr lang="nl" altLang="fr-FR">
                <a:solidFill>
                  <a:srgbClr val="FFFFFF"/>
                </a:solidFill>
              </a:endParaRPr>
            </a:p>
          </p:txBody>
        </p:sp>
        <p:sp>
          <p:nvSpPr>
            <p:cNvPr id="25623" name="ZoneTexte 18"/>
            <p:cNvSpPr txBox="1">
              <a:spLocks noChangeArrowheads="1"/>
            </p:cNvSpPr>
            <p:nvPr/>
          </p:nvSpPr>
          <p:spPr bwMode="auto">
            <a:xfrm>
              <a:off x="4791415" y="2842726"/>
              <a:ext cx="31290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lgn="l" rtl="0"/>
              <a:r>
                <a:rPr b="0" i="0" u="none" baseline="0" lang="nl">
                  <a:solidFill>
                    <a:schemeClr val="bg1"/>
                  </a:solidFill>
                </a:rPr>
                <a:t>2</a:t>
              </a:r>
            </a:p>
          </p:txBody>
        </p:sp>
      </p:grpSp>
      <p:grpSp>
        <p:nvGrpSpPr>
          <p:cNvPr id="25614" name="Grouper 19"/>
          <p:cNvGrpSpPr>
            <a:grpSpLocks/>
          </p:cNvGrpSpPr>
          <p:nvPr/>
        </p:nvGrpSpPr>
        <p:grpSpPr bwMode="auto">
          <a:xfrm>
            <a:off x="4945063" y="3684588"/>
            <a:ext cx="400050" cy="396875"/>
            <a:chOff x="4747672" y="2816932"/>
            <a:chExt cx="400392" cy="396044"/>
          </a:xfrm>
        </p:grpSpPr>
        <p:sp>
          <p:nvSpPr>
            <p:cNvPr id="21" name="Ellipse 20"/>
            <p:cNvSpPr/>
            <p:nvPr/>
          </p:nvSpPr>
          <p:spPr>
            <a:xfrm>
              <a:off x="4747672" y="2816932"/>
              <a:ext cx="400392" cy="396044"/>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rtl="0"/>
              <a:endParaRPr lang="nl" altLang="fr-FR">
                <a:solidFill>
                  <a:srgbClr val="FFFFFF"/>
                </a:solidFill>
              </a:endParaRPr>
            </a:p>
          </p:txBody>
        </p:sp>
        <p:sp>
          <p:nvSpPr>
            <p:cNvPr id="25621" name="ZoneTexte 21"/>
            <p:cNvSpPr txBox="1">
              <a:spLocks noChangeArrowheads="1"/>
            </p:cNvSpPr>
            <p:nvPr/>
          </p:nvSpPr>
          <p:spPr bwMode="auto">
            <a:xfrm>
              <a:off x="4791415" y="2842726"/>
              <a:ext cx="31290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lgn="l" rtl="0"/>
              <a:r>
                <a:rPr b="0" i="0" u="none" baseline="0" lang="nl">
                  <a:solidFill>
                    <a:schemeClr val="bg1"/>
                  </a:solidFill>
                </a:rPr>
                <a:t>3</a:t>
              </a:r>
            </a:p>
          </p:txBody>
        </p:sp>
      </p:grpSp>
      <p:grpSp>
        <p:nvGrpSpPr>
          <p:cNvPr id="25615" name="Grouper 22"/>
          <p:cNvGrpSpPr>
            <a:grpSpLocks/>
          </p:cNvGrpSpPr>
          <p:nvPr/>
        </p:nvGrpSpPr>
        <p:grpSpPr bwMode="auto">
          <a:xfrm>
            <a:off x="4945063" y="4279900"/>
            <a:ext cx="400050" cy="396875"/>
            <a:chOff x="4747672" y="2816932"/>
            <a:chExt cx="400392" cy="396044"/>
          </a:xfrm>
        </p:grpSpPr>
        <p:sp>
          <p:nvSpPr>
            <p:cNvPr id="24" name="Ellipse 23"/>
            <p:cNvSpPr/>
            <p:nvPr/>
          </p:nvSpPr>
          <p:spPr>
            <a:xfrm>
              <a:off x="4747672" y="2816932"/>
              <a:ext cx="400392" cy="396044"/>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rtl="0"/>
              <a:endParaRPr lang="nl" altLang="fr-FR">
                <a:solidFill>
                  <a:srgbClr val="FFFFFF"/>
                </a:solidFill>
              </a:endParaRPr>
            </a:p>
          </p:txBody>
        </p:sp>
        <p:sp>
          <p:nvSpPr>
            <p:cNvPr id="25619" name="ZoneTexte 24"/>
            <p:cNvSpPr txBox="1">
              <a:spLocks noChangeArrowheads="1"/>
            </p:cNvSpPr>
            <p:nvPr/>
          </p:nvSpPr>
          <p:spPr bwMode="auto">
            <a:xfrm>
              <a:off x="4791415" y="2842726"/>
              <a:ext cx="31290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lgn="l" rtl="0"/>
              <a:r>
                <a:rPr b="0" i="0" u="none" baseline="0" lang="nl">
                  <a:solidFill>
                    <a:schemeClr val="bg1"/>
                  </a:solidFill>
                </a:rPr>
                <a:t>4</a:t>
              </a:r>
            </a:p>
          </p:txBody>
        </p:sp>
      </p:grpSp>
      <p:sp>
        <p:nvSpPr>
          <p:cNvPr id="27" name="Rectangle 26"/>
          <p:cNvSpPr/>
          <p:nvPr/>
        </p:nvSpPr>
        <p:spPr>
          <a:xfrm>
            <a:off x="7128781" y="2618680"/>
            <a:ext cx="1194440" cy="1938992"/>
          </a:xfrm>
          <a:prstGeom prst="rect">
            <a:avLst/>
          </a:prstGeom>
          <a:noFill/>
        </p:spPr>
        <p:txBody>
          <a:bodyPr>
            <a:spAutoFit/>
          </a:bodyPr>
          <a:lstStyle/>
          <a:p>
            <a:pPr algn="ctr" eaLnBrk="1" hangingPunct="1" rtl="0">
              <a:defRPr/>
            </a:pPr>
            <a:r>
              <a:rPr sz="12000" b="1" i="0" u="none" baseline="0" lang="nl">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p>
        </p:txBody>
      </p:sp>
      <p:sp>
        <p:nvSpPr>
          <p:cNvPr id="25617" name="ZoneTexte 27"/>
          <p:cNvSpPr txBox="1">
            <a:spLocks noChangeArrowheads="1"/>
          </p:cNvSpPr>
          <p:nvPr/>
        </p:nvSpPr>
        <p:spPr bwMode="auto">
          <a:xfrm>
            <a:off x="4665663" y="5030788"/>
            <a:ext cx="3721100" cy="922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rtl="0"/>
            <a:r>
              <a:rPr b="1" i="0" u="none" baseline="0" lang="nl">
                <a:solidFill>
                  <a:srgbClr val="A90025"/>
                </a:solidFill>
              </a:rPr>
              <a:t>De mens heeft een subjectieve en onregelmatige waarneming van de risico's </a:t>
            </a:r>
          </a:p>
          <a:p>
            <a:pPr eaLnBrk="1" hangingPunct="1" algn="l" rtl="0"/>
            <a:endParaRPr lang="nl" altLang="fr-FR">
              <a:solidFill>
                <a:srgbClr val="A90025"/>
              </a:solidFill>
            </a:endParaRPr>
          </a:p>
        </p:txBody>
      </p:sp>
      <p:sp>
        <p:nvSpPr>
          <p:cNvPr id="28"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lgn="l" rtl="0">
              <a:spcBef>
                <a:spcPct val="0"/>
              </a:spcBef>
              <a:spcAft>
                <a:spcPct val="0"/>
              </a:spcAft>
              <a:defRPr/>
            </a:pPr>
            <a:r>
              <a:rPr b="0" i="0" u="none" baseline="0" lang="nl">
                <a:ea typeface="Helvetica" charset="0"/>
                <a:cs typeface="Helvetica" charset="0"/>
              </a:rPr>
              <a:t>Integratieset H3SE – TCT 4.1 – Menselijke factoren, zwakke signalen en communicatie – V2</a:t>
            </a:r>
            <a:endParaRPr lang="nl" altLang="fr-FR" dirty="0" smtClean="0">
              <a:ea typeface="Helvetica" charset="0"/>
              <a:cs typeface="Helvetica"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lgn="l" rtl="0">
              <a:defRPr/>
            </a:pPr>
            <a:r>
              <a:rPr b="1" i="0" u="none" baseline="0" lang="nl"/>
              <a:t>Hoeveel passes?</a:t>
            </a:r>
            <a:endParaRPr lang="nl" dirty="0"/>
          </a:p>
        </p:txBody>
      </p:sp>
      <p:sp>
        <p:nvSpPr>
          <p:cNvPr id="27650" name="Espace réservé du texte 2"/>
          <p:cNvSpPr>
            <a:spLocks noGrp="1"/>
          </p:cNvSpPr>
          <p:nvPr>
            <p:ph type="body" sz="quarter" idx="12"/>
          </p:nvPr>
        </p:nvSpPr>
        <p:spPr>
          <a:xfrm>
            <a:off x="457200" y="1125538"/>
            <a:ext cx="8218488" cy="503237"/>
          </a:xfrm>
        </p:spPr>
        <p:txBody>
          <a:bodyPr/>
          <a:lstStyle/>
          <a:p>
            <a:pPr marL="0" indent="0" eaLnBrk="1" hangingPunct="1" algn="l" rtl="0">
              <a:buFont typeface="Lucida Grande" charset="0"/>
              <a:buNone/>
            </a:pPr>
            <a:r>
              <a:rPr b="0" i="0" u="none" baseline="0" lang="nl">
                <a:cs typeface="Arial" charset="0"/>
              </a:rPr>
              <a:t>Hoeveel passes maken de in het wit geklede spelers in deze video.</a:t>
            </a:r>
          </a:p>
        </p:txBody>
      </p:sp>
      <p:sp>
        <p:nvSpPr>
          <p:cNvPr id="27652" name="Espace réservé du numéro de diapositive 4"/>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r>
              <a:rPr b="0" i="0" u="none" baseline="0" lang="nl"/>
              <a:t/>
            </a:r>
            <a:fld id="{AC46AD42-D9E0-D848-BB42-81D14D76A524}" type="slidenum">
              <a:rPr>
                <a:solidFill>
                  <a:srgbClr val="898989"/>
                </a:solidFill>
                <a:ea typeface="Helvetica" charset="0"/>
                <a:cs typeface="Helvetica" charset="0"/>
              </a:rPr>
              <a:pPr/>
              <a:t>12</a:t>
            </a:fld>
            <a:endParaRPr lang="nl" altLang="fr-FR">
              <a:solidFill>
                <a:srgbClr val="898989"/>
              </a:solidFill>
              <a:ea typeface="Helvetica" charset="0"/>
              <a:cs typeface="Helvetica" charset="0"/>
            </a:endParaRPr>
          </a:p>
        </p:txBody>
      </p:sp>
      <p:pic>
        <p:nvPicPr>
          <p:cNvPr id="27653" name="Image 5"/>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331913" y="1700213"/>
            <a:ext cx="6156325" cy="4211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lgn="l" rtl="0">
              <a:spcBef>
                <a:spcPct val="0"/>
              </a:spcBef>
              <a:spcAft>
                <a:spcPct val="0"/>
              </a:spcAft>
              <a:defRPr/>
            </a:pPr>
            <a:r>
              <a:rPr b="0" i="0" u="none" baseline="0" lang="nl">
                <a:ea typeface="Helvetica" charset="0"/>
                <a:cs typeface="Helvetica" charset="0"/>
              </a:rPr>
              <a:t>Integratieset H3SE – TCT 4.1 – Menselijke factoren, zwakke signalen en communicatie – V2</a:t>
            </a:r>
            <a:endParaRPr lang="nl" altLang="fr-FR" dirty="0" smtClean="0">
              <a:ea typeface="Helvetica" charset="0"/>
              <a:cs typeface="Helvetica"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2313" y="2493963"/>
            <a:ext cx="7772400" cy="1362075"/>
          </a:xfrm>
        </p:spPr>
        <p:txBody>
          <a:bodyPr/>
          <a:lstStyle/>
          <a:p>
            <a:pPr eaLnBrk="1" hangingPunct="1" algn="l" rtl="0">
              <a:defRPr/>
            </a:pPr>
            <a:r>
              <a:rPr b="1" i="0" u="none" baseline="0" lang="nl"/>
              <a:t>De zwakke signalen</a:t>
            </a:r>
            <a:endParaRPr lang="nl" dirty="0"/>
          </a:p>
        </p:txBody>
      </p:sp>
      <p:sp>
        <p:nvSpPr>
          <p:cNvPr id="26627" name="Espace réservé du numéro de diapositive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r>
              <a:rPr b="0" i="0" u="none" baseline="0" lang="nl"/>
              <a:t/>
            </a:r>
            <a:fld id="{0914DB75-AF20-2345-9413-6998EF80F989}" type="slidenum">
              <a:rPr>
                <a:solidFill>
                  <a:srgbClr val="898989"/>
                </a:solidFill>
                <a:ea typeface="Helvetica" charset="0"/>
                <a:cs typeface="Helvetica" charset="0"/>
              </a:rPr>
              <a:pPr/>
              <a:t>13</a:t>
            </a:fld>
            <a:endParaRPr lang="nl" altLang="fr-FR">
              <a:solidFill>
                <a:srgbClr val="898989"/>
              </a:solidFill>
              <a:ea typeface="Helvetica" charset="0"/>
              <a:cs typeface="Helvetica" charset="0"/>
            </a:endParaRPr>
          </a:p>
        </p:txBody>
      </p:sp>
      <p:sp>
        <p:nvSpPr>
          <p:cNvPr id="5" name="Espace réservé du pied de page 1"/>
          <p:cNvSpPr>
            <a:spLocks noGrp="1"/>
          </p:cNvSpPr>
          <p:nvPr>
            <p:ph type="ftr" sz="quarter" idx="4294967295"/>
          </p:nvPr>
        </p:nvSpPr>
        <p:spPr bwMode="auto">
          <a:xfrm>
            <a:off x="457200" y="6411913"/>
            <a:ext cx="5562600" cy="36512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lgn="l" rtl="0">
              <a:spcBef>
                <a:spcPct val="0"/>
              </a:spcBef>
              <a:spcAft>
                <a:spcPct val="0"/>
              </a:spcAft>
              <a:defRPr/>
            </a:pPr>
            <a:r>
              <a:rPr sz="900" b="0" i="0" u="none" baseline="0" lang="nl">
                <a:ea typeface="Helvetica" charset="0"/>
                <a:cs typeface="Helvetica" charset="0"/>
              </a:rPr>
              <a:t>Integratieset H3SE – TCT 4.1 – Menselijke factoren, zwakke signalen en communicatie – V2</a:t>
            </a:r>
            <a:endParaRPr lang="nl" altLang="fr-FR" sz="900" dirty="0" smtClean="0">
              <a:ea typeface="Helvetica" charset="0"/>
              <a:cs typeface="Helvetica"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lgn="l" rtl="0">
              <a:defRPr/>
            </a:pPr>
            <a:r>
              <a:rPr b="1" i="0" u="none" baseline="0" lang="nl"/>
              <a:t>De zwakke signalen (1/2)</a:t>
            </a:r>
            <a:endParaRPr lang="nl" dirty="0"/>
          </a:p>
        </p:txBody>
      </p:sp>
      <p:sp>
        <p:nvSpPr>
          <p:cNvPr id="28674" name="Espace réservé du texte 2"/>
          <p:cNvSpPr>
            <a:spLocks noGrp="1"/>
          </p:cNvSpPr>
          <p:nvPr>
            <p:ph type="body" sz="quarter" idx="12"/>
          </p:nvPr>
        </p:nvSpPr>
        <p:spPr>
          <a:xfrm>
            <a:off x="3419872" y="1553369"/>
            <a:ext cx="4824413" cy="2087562"/>
          </a:xfrm>
        </p:spPr>
        <p:txBody>
          <a:bodyPr/>
          <a:lstStyle/>
          <a:p>
            <a:pPr marL="0" indent="0" eaLnBrk="1" hangingPunct="1" algn="l" rtl="0">
              <a:buFont typeface="Lucida Grande" charset="0"/>
              <a:buNone/>
            </a:pPr>
            <a:r>
              <a:rPr b="0" i="0" u="none" baseline="0" lang="nl">
                <a:cs typeface="Arial" charset="0"/>
              </a:rPr>
              <a:t>“Een zwak signaal is een vroegtijdige waarschuwing van een verandering, die in het algemeen sterker wordt als hij met andere signalen wordt verenigd.” </a:t>
            </a:r>
            <a:endParaRPr lang="nl" altLang="fr-FR" dirty="0">
              <a:cs typeface="Arial" charset="0"/>
            </a:endParaRPr>
          </a:p>
          <a:p>
            <a:pPr marL="0" indent="0" eaLnBrk="1" hangingPunct="1" algn="l" rtl="0">
              <a:buFont typeface="Lucida Grande" charset="0"/>
              <a:buNone/>
            </a:pPr>
            <a:r>
              <a:rPr b="0" i="0" u="none" baseline="0" lang="nl">
                <a:cs typeface="Arial" charset="0"/>
              </a:rPr>
              <a:t>- Hiltunen, E. </a:t>
            </a:r>
          </a:p>
          <a:p>
            <a:pPr marL="0" indent="0" eaLnBrk="1" hangingPunct="1" algn="l" rtl="0">
              <a:buFont typeface="Lucida Grande" charset="0"/>
              <a:buNone/>
            </a:pPr>
            <a:endParaRPr lang="nl" altLang="fr-FR" dirty="0">
              <a:cs typeface="Arial" charset="0"/>
            </a:endParaRPr>
          </a:p>
        </p:txBody>
      </p:sp>
      <p:sp>
        <p:nvSpPr>
          <p:cNvPr id="28676" name="Espace réservé du numéro de diapositive 4"/>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r>
              <a:rPr b="0" i="0" u="none" baseline="0" lang="nl"/>
              <a:t/>
            </a:r>
            <a:fld id="{C78B6AA2-E8AC-2C44-9AFD-82FA5CAFAE9F}" type="slidenum">
              <a:rPr>
                <a:solidFill>
                  <a:srgbClr val="898989"/>
                </a:solidFill>
                <a:ea typeface="Helvetica" charset="0"/>
                <a:cs typeface="Helvetica" charset="0"/>
              </a:rPr>
              <a:pPr/>
              <a:t>14</a:t>
            </a:fld>
            <a:endParaRPr lang="nl" altLang="fr-FR">
              <a:solidFill>
                <a:srgbClr val="898989"/>
              </a:solidFill>
              <a:ea typeface="Helvetica" charset="0"/>
              <a:cs typeface="Helvetica" charset="0"/>
            </a:endParaRPr>
          </a:p>
        </p:txBody>
      </p:sp>
      <p:pic>
        <p:nvPicPr>
          <p:cNvPr id="28677" name="Image 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11560" y="1144402"/>
            <a:ext cx="2316883" cy="2905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ZoneTexte 2"/>
          <p:cNvSpPr txBox="1"/>
          <p:nvPr/>
        </p:nvSpPr>
        <p:spPr>
          <a:xfrm>
            <a:off x="827584" y="4693630"/>
            <a:ext cx="7716580" cy="1200329"/>
          </a:xfrm>
          <a:prstGeom prst="rect">
            <a:avLst/>
          </a:prstGeom>
          <a:noFill/>
        </p:spPr>
        <p:txBody>
          <a:bodyPr wrap="square" rtlCol="0">
            <a:spAutoFit/>
          </a:bodyPr>
          <a:lstStyle/>
          <a:p>
            <a:pPr algn="l" rtl="0"/>
            <a:r>
              <a:rPr b="1" i="0" u="none" baseline="0" lang="nl">
                <a:solidFill>
                  <a:srgbClr val="BD2B0B"/>
                </a:solidFill>
              </a:rPr>
              <a:t>Een zwak signaal is dus iets dat u ziet, voelt of hoort maar dat u niet direct waarneemt als iets dat potentiële gevolgen kan hebben. </a:t>
            </a:r>
          </a:p>
          <a:p>
            <a:endParaRPr lang="nl" b="1" dirty="0">
              <a:solidFill>
                <a:srgbClr val="BD2B0B"/>
              </a:solidFill>
            </a:endParaRPr>
          </a:p>
        </p:txBody>
      </p:sp>
      <p:sp>
        <p:nvSpPr>
          <p:cNvPr id="8"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lgn="l" rtl="0">
              <a:spcBef>
                <a:spcPct val="0"/>
              </a:spcBef>
              <a:spcAft>
                <a:spcPct val="0"/>
              </a:spcAft>
              <a:defRPr/>
            </a:pPr>
            <a:r>
              <a:rPr b="0" i="0" u="none" baseline="0" lang="nl">
                <a:ea typeface="Helvetica" charset="0"/>
                <a:cs typeface="Helvetica" charset="0"/>
              </a:rPr>
              <a:t>Integratieset H3SE – TCT 4.1 – Menselijke factoren, zwakke signalen en communicatie – V2</a:t>
            </a:r>
            <a:endParaRPr lang="nl" altLang="fr-FR" dirty="0" smtClean="0">
              <a:ea typeface="Helvetica" charset="0"/>
              <a:cs typeface="Helvetica"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lgn="l" rtl="0">
              <a:defRPr/>
            </a:pPr>
            <a:r>
              <a:rPr b="1" i="0" u="none" baseline="0" lang="nl"/>
              <a:t>De zwakke signalen (2/2)</a:t>
            </a:r>
            <a:endParaRPr lang="nl" dirty="0"/>
          </a:p>
        </p:txBody>
      </p:sp>
      <p:sp>
        <p:nvSpPr>
          <p:cNvPr id="29699" name="Espace réservé du numéro de diapositive 4"/>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r>
              <a:rPr b="0" i="0" u="none" baseline="0" lang="nl"/>
              <a:t/>
            </a:r>
            <a:fld id="{B4227C8A-5F68-8848-8471-0339BBAE8B5A}" type="slidenum">
              <a:rPr>
                <a:solidFill>
                  <a:srgbClr val="898989"/>
                </a:solidFill>
                <a:ea typeface="Helvetica" charset="0"/>
                <a:cs typeface="Helvetica" charset="0"/>
              </a:rPr>
              <a:pPr/>
              <a:t>15</a:t>
            </a:fld>
            <a:endParaRPr lang="nl" altLang="fr-FR">
              <a:solidFill>
                <a:srgbClr val="898989"/>
              </a:solidFill>
              <a:ea typeface="Helvetica" charset="0"/>
              <a:cs typeface="Helvetica" charset="0"/>
            </a:endParaRPr>
          </a:p>
        </p:txBody>
      </p:sp>
      <p:sp>
        <p:nvSpPr>
          <p:cNvPr id="29700" name="Espace réservé du texte 6"/>
          <p:cNvSpPr>
            <a:spLocks noGrp="1"/>
          </p:cNvSpPr>
          <p:nvPr>
            <p:ph type="body" sz="quarter" idx="12"/>
          </p:nvPr>
        </p:nvSpPr>
        <p:spPr>
          <a:xfrm>
            <a:off x="457200" y="1125538"/>
            <a:ext cx="8218488" cy="5040312"/>
          </a:xfrm>
        </p:spPr>
        <p:txBody>
          <a:bodyPr/>
          <a:lstStyle/>
          <a:p>
            <a:pPr marL="0" indent="0" eaLnBrk="1" hangingPunct="1" algn="l" rtl="0">
              <a:spcAft>
                <a:spcPts val="1500"/>
              </a:spcAft>
              <a:buFont typeface="Lucida Grande" charset="0"/>
              <a:buNone/>
            </a:pPr>
            <a:r>
              <a:rPr b="0" i="0" u="none" baseline="0" lang="nl">
                <a:cs typeface="Arial" charset="0"/>
              </a:rPr>
              <a:t>Enkele voorbeelden van zwakke signalen:</a:t>
            </a:r>
          </a:p>
          <a:p>
            <a:pPr eaLnBrk="1" hangingPunct="1" algn="l" rtl="0">
              <a:spcAft>
                <a:spcPts val="1500"/>
              </a:spcAft>
            </a:pPr>
            <a:r>
              <a:rPr b="0" i="0" u="none" baseline="0" lang="nl">
                <a:cs typeface="Arial" charset="0"/>
              </a:rPr>
              <a:t>Te veel of te weinig zelfvertrouwen van de betrokkenen.</a:t>
            </a:r>
          </a:p>
          <a:p>
            <a:pPr eaLnBrk="1" hangingPunct="1" algn="l" rtl="0">
              <a:spcAft>
                <a:spcPts val="1500"/>
              </a:spcAft>
            </a:pPr>
            <a:r>
              <a:rPr b="0" i="0" u="none" baseline="0" lang="nl">
                <a:cs typeface="Arial" charset="0"/>
              </a:rPr>
              <a:t>Overmatig zelfvertrouwen bij routinewerk.</a:t>
            </a:r>
          </a:p>
          <a:p>
            <a:pPr eaLnBrk="1" hangingPunct="1" algn="l" rtl="0">
              <a:spcAft>
                <a:spcPts val="1500"/>
              </a:spcAft>
            </a:pPr>
            <a:r>
              <a:rPr b="0" i="0" u="none" baseline="0" lang="nl">
                <a:cs typeface="Arial" charset="0"/>
              </a:rPr>
              <a:t>Gebrek aan ervaring bij ongewone of gevaarlijke activiteiten. </a:t>
            </a:r>
          </a:p>
          <a:p>
            <a:pPr eaLnBrk="1" hangingPunct="1" algn="l" rtl="0">
              <a:spcAft>
                <a:spcPts val="1500"/>
              </a:spcAft>
            </a:pPr>
            <a:r>
              <a:rPr b="0" i="0" u="none" baseline="0" lang="nl">
                <a:cs typeface="Arial" charset="0"/>
              </a:rPr>
              <a:t>Vermoeidheid, verzadiging, motivatiegebrek, ontmoediging, uitdaging, enz.</a:t>
            </a:r>
          </a:p>
          <a:p>
            <a:pPr eaLnBrk="1" hangingPunct="1" algn="l" rtl="0">
              <a:spcAft>
                <a:spcPts val="1500"/>
              </a:spcAft>
            </a:pPr>
            <a:r>
              <a:rPr b="0" i="0" u="none" baseline="0" lang="nl">
                <a:cs typeface="Arial" charset="0"/>
              </a:rPr>
              <a:t>Diverse druk (productie, tijd, financiële belangen …).</a:t>
            </a:r>
          </a:p>
          <a:p>
            <a:pPr eaLnBrk="1" hangingPunct="1" algn="l" rtl="0">
              <a:spcAft>
                <a:spcPts val="1500"/>
              </a:spcAft>
            </a:pPr>
            <a:r>
              <a:rPr b="0" i="0" u="none" baseline="0" lang="nl">
                <a:cs typeface="Arial" charset="0"/>
              </a:rPr>
              <a:t>Staat en geschiktheid van de voorzieningen en hulpmiddelen, orde en netheid </a:t>
            </a:r>
            <a:endParaRPr lang="nl" altLang="fr-FR" dirty="0" smtClean="0">
              <a:cs typeface="Arial" charset="0"/>
            </a:endParaRPr>
          </a:p>
          <a:p>
            <a:pPr eaLnBrk="1" hangingPunct="1" algn="l" rtl="0">
              <a:spcAft>
                <a:spcPts val="1500"/>
              </a:spcAft>
            </a:pPr>
            <a:r>
              <a:rPr b="0" i="0" u="none" baseline="0" lang="nl">
                <a:cs typeface="Arial" charset="0"/>
              </a:rPr>
              <a:t>Diverse afwijkingen</a:t>
            </a:r>
          </a:p>
          <a:p>
            <a:pPr eaLnBrk="1" hangingPunct="1" algn="l" rtl="0">
              <a:spcAft>
                <a:spcPts val="1500"/>
              </a:spcAft>
            </a:pPr>
            <a:r>
              <a:rPr b="0" i="0" u="none" baseline="0" lang="nl">
                <a:cs typeface="Arial" charset="0"/>
              </a:rPr>
              <a:t>Enz. </a:t>
            </a:r>
            <a:endParaRPr lang="nl" altLang="fr-FR" dirty="0">
              <a:cs typeface="Arial" charset="0"/>
            </a:endParaRP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lgn="l" rtl="0">
              <a:spcBef>
                <a:spcPct val="0"/>
              </a:spcBef>
              <a:spcAft>
                <a:spcPct val="0"/>
              </a:spcAft>
              <a:defRPr/>
            </a:pPr>
            <a:r>
              <a:rPr b="0" i="0" u="none" baseline="0" lang="nl">
                <a:ea typeface="Helvetica" charset="0"/>
                <a:cs typeface="Helvetica" charset="0"/>
              </a:rPr>
              <a:t>Integratieset H3SE – TCT 4.1 – Menselijke factoren, zwakke signalen en communicatie – V2</a:t>
            </a:r>
            <a:endParaRPr lang="nl" altLang="fr-FR" dirty="0" smtClean="0">
              <a:ea typeface="Helvetica" charset="0"/>
              <a:cs typeface="Helvetica"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2313" y="2493963"/>
            <a:ext cx="7772400" cy="1362075"/>
          </a:xfrm>
        </p:spPr>
        <p:txBody>
          <a:bodyPr/>
          <a:lstStyle/>
          <a:p>
            <a:pPr eaLnBrk="1" hangingPunct="1" algn="l" rtl="0">
              <a:defRPr/>
            </a:pPr>
            <a:r>
              <a:rPr b="1" i="0" u="none" baseline="0" lang="nl"/>
              <a:t>De evaluatie van het risico</a:t>
            </a:r>
            <a:endParaRPr lang="nl" dirty="0"/>
          </a:p>
        </p:txBody>
      </p:sp>
      <p:sp>
        <p:nvSpPr>
          <p:cNvPr id="30723" name="Espace réservé du numéro de diapositive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r>
              <a:rPr b="0" i="0" u="none" baseline="0" lang="nl"/>
              <a:t/>
            </a:r>
            <a:fld id="{DA7E484C-50C6-EE4D-B5B7-6A904C5CAC03}" type="slidenum">
              <a:rPr>
                <a:solidFill>
                  <a:srgbClr val="898989"/>
                </a:solidFill>
                <a:ea typeface="Helvetica" charset="0"/>
                <a:cs typeface="Helvetica" charset="0"/>
              </a:rPr>
              <a:pPr/>
              <a:t>16</a:t>
            </a:fld>
            <a:endParaRPr lang="nl" altLang="fr-FR">
              <a:solidFill>
                <a:srgbClr val="898989"/>
              </a:solidFill>
              <a:ea typeface="Helvetica" charset="0"/>
              <a:cs typeface="Helvetica" charset="0"/>
            </a:endParaRPr>
          </a:p>
        </p:txBody>
      </p:sp>
      <p:sp>
        <p:nvSpPr>
          <p:cNvPr id="5" name="Espace réservé du pied de page 1"/>
          <p:cNvSpPr>
            <a:spLocks noGrp="1"/>
          </p:cNvSpPr>
          <p:nvPr>
            <p:ph type="ftr" sz="quarter" idx="4294967295"/>
          </p:nvPr>
        </p:nvSpPr>
        <p:spPr bwMode="auto">
          <a:xfrm>
            <a:off x="457200" y="6411913"/>
            <a:ext cx="5562600" cy="36512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lgn="l" rtl="0">
              <a:spcBef>
                <a:spcPct val="0"/>
              </a:spcBef>
              <a:spcAft>
                <a:spcPct val="0"/>
              </a:spcAft>
              <a:defRPr/>
            </a:pPr>
            <a:r>
              <a:rPr sz="900" b="0" i="0" u="none" baseline="0" lang="nl">
                <a:ea typeface="Helvetica" charset="0"/>
                <a:cs typeface="Helvetica" charset="0"/>
              </a:rPr>
              <a:t>Integratieset H3SE – TCT 4.1 – Menselijke factoren, zwakke signalen en communicatie – V2</a:t>
            </a:r>
            <a:endParaRPr lang="nl" altLang="fr-FR" sz="900" dirty="0" smtClean="0">
              <a:ea typeface="Helvetica" charset="0"/>
              <a:cs typeface="Helvetica"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b="1" i="0" u="none" baseline="0" lang="nl"/>
              <a:t>Het in de Bermudadriehoek verdwenen eskadron</a:t>
            </a:r>
            <a:endParaRPr lang="nl" dirty="0"/>
          </a:p>
        </p:txBody>
      </p:sp>
      <p:sp>
        <p:nvSpPr>
          <p:cNvPr id="5" name="Espace réservé du numéro de diapositive 4"/>
          <p:cNvSpPr>
            <a:spLocks noGrp="1"/>
          </p:cNvSpPr>
          <p:nvPr>
            <p:ph type="sldNum" sz="quarter" idx="14"/>
          </p:nvPr>
        </p:nvSpPr>
        <p:spPr/>
        <p:txBody>
          <a:bodyPr/>
          <a:lstStyle/>
          <a:p>
            <a:pPr algn="r" rtl="0"/>
            <a:r>
              <a:rPr b="0" i="0" u="none" baseline="0" lang="nl"/>
              <a:t/>
            </a:r>
            <a:fld id="{757FAC7F-35F1-4545-955D-AC0E4B400912}" type="slidenum">
              <a:rPr/>
              <a:pPr/>
              <a:t>17</a:t>
            </a:fld>
            <a:endParaRPr lang="nl" altLang="fr-FR"/>
          </a:p>
        </p:txBody>
      </p:sp>
      <p:pic>
        <p:nvPicPr>
          <p:cNvPr id="7" name="Image 6"/>
          <p:cNvPicPr>
            <a:picLocks noChangeAspect="1"/>
          </p:cNvPicPr>
          <p:nvPr/>
        </p:nvPicPr>
        <p:blipFill rotWithShape="1">
          <a:blip r:embed="rId2">
            <a:extLst>
              <a:ext uri="{28A0092B-C50C-407E-A947-70E740481C1C}">
                <a14:useLocalDpi xmlns:a14="http://schemas.microsoft.com/office/drawing/2010/main" xmlns="" val="0"/>
              </a:ext>
            </a:extLst>
          </a:blip>
          <a:srcRect b="4507"/>
          <a:stretch/>
        </p:blipFill>
        <p:spPr>
          <a:xfrm>
            <a:off x="5623529" y="1970691"/>
            <a:ext cx="3344116" cy="3347314"/>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51520" y="1970691"/>
            <a:ext cx="5243833" cy="3347314"/>
          </a:xfrm>
          <a:prstGeom prst="rect">
            <a:avLst/>
          </a:prstGeom>
        </p:spPr>
      </p:pic>
      <p:sp>
        <p:nvSpPr>
          <p:cNvPr id="9"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lgn="l" rtl="0">
              <a:spcBef>
                <a:spcPct val="0"/>
              </a:spcBef>
              <a:spcAft>
                <a:spcPct val="0"/>
              </a:spcAft>
              <a:defRPr/>
            </a:pPr>
            <a:r>
              <a:rPr b="0" i="0" u="none" baseline="0" lang="nl">
                <a:ea typeface="Helvetica" charset="0"/>
                <a:cs typeface="Helvetica" charset="0"/>
              </a:rPr>
              <a:t>Integratieset H3SE – TCT 4.1 – Menselijke factoren, zwakke signalen en communicatie – V2</a:t>
            </a:r>
            <a:endParaRPr lang="nl" altLang="fr-FR" dirty="0" smtClean="0">
              <a:ea typeface="Helvetica" charset="0"/>
              <a:cs typeface="Helvetica" charset="0"/>
            </a:endParaRPr>
          </a:p>
        </p:txBody>
      </p:sp>
    </p:spTree>
    <p:extLst>
      <p:ext uri="{BB962C8B-B14F-4D97-AF65-F5344CB8AC3E}">
        <p14:creationId xmlns:p14="http://schemas.microsoft.com/office/powerpoint/2010/main" xmlns="" val="677008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b="1" i="0" u="none" baseline="0" lang="nl"/>
              <a:t>Het in de Bermudadriehoek verdwenen eskadron – De feiten </a:t>
            </a:r>
            <a:endParaRPr lang="nl" dirty="0"/>
          </a:p>
        </p:txBody>
      </p:sp>
      <p:sp>
        <p:nvSpPr>
          <p:cNvPr id="5" name="Espace réservé du numéro de diapositive 4"/>
          <p:cNvSpPr>
            <a:spLocks noGrp="1"/>
          </p:cNvSpPr>
          <p:nvPr>
            <p:ph type="sldNum" sz="quarter" idx="14"/>
          </p:nvPr>
        </p:nvSpPr>
        <p:spPr/>
        <p:txBody>
          <a:bodyPr/>
          <a:lstStyle/>
          <a:p>
            <a:pPr algn="r" rtl="0"/>
            <a:r>
              <a:rPr b="0" i="0" u="none" baseline="0" lang="nl"/>
              <a:t/>
            </a:r>
            <a:fld id="{757FAC7F-35F1-4545-955D-AC0E4B400912}" type="slidenum">
              <a:rPr/>
              <a:pPr/>
              <a:t>18</a:t>
            </a:fld>
            <a:endParaRPr lang="nl" altLang="fr-FR"/>
          </a:p>
        </p:txBody>
      </p:sp>
      <p:pic>
        <p:nvPicPr>
          <p:cNvPr id="8" name="Image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75656" y="1340768"/>
            <a:ext cx="6163096" cy="4633439"/>
          </a:xfrm>
          <a:prstGeom prst="rect">
            <a:avLst/>
          </a:prstGeom>
        </p:spPr>
      </p:pic>
      <p:grpSp>
        <p:nvGrpSpPr>
          <p:cNvPr id="28" name="Grouper 27"/>
          <p:cNvGrpSpPr/>
          <p:nvPr/>
        </p:nvGrpSpPr>
        <p:grpSpPr>
          <a:xfrm>
            <a:off x="34488" y="2501467"/>
            <a:ext cx="2624578" cy="1159308"/>
            <a:chOff x="220860" y="2216083"/>
            <a:chExt cx="2624578" cy="1159308"/>
          </a:xfrm>
        </p:grpSpPr>
        <p:sp>
          <p:nvSpPr>
            <p:cNvPr id="9" name="Triangle 8"/>
            <p:cNvSpPr/>
            <p:nvPr/>
          </p:nvSpPr>
          <p:spPr>
            <a:xfrm rot="20464600">
              <a:off x="2483768" y="2708920"/>
              <a:ext cx="144016" cy="28803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
            </a:p>
          </p:txBody>
        </p:sp>
        <p:sp>
          <p:nvSpPr>
            <p:cNvPr id="10" name="Triangle 9"/>
            <p:cNvSpPr/>
            <p:nvPr/>
          </p:nvSpPr>
          <p:spPr>
            <a:xfrm rot="20464600">
              <a:off x="2483768" y="3087359"/>
              <a:ext cx="144016" cy="28803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
            </a:p>
          </p:txBody>
        </p:sp>
        <p:sp>
          <p:nvSpPr>
            <p:cNvPr id="11" name="Triangle 10"/>
            <p:cNvSpPr/>
            <p:nvPr/>
          </p:nvSpPr>
          <p:spPr>
            <a:xfrm rot="20464600">
              <a:off x="2701422" y="3028091"/>
              <a:ext cx="144016" cy="28803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
            </a:p>
          </p:txBody>
        </p:sp>
        <p:cxnSp>
          <p:nvCxnSpPr>
            <p:cNvPr id="16" name="Connecteur droit avec flèche 15"/>
            <p:cNvCxnSpPr/>
            <p:nvPr/>
          </p:nvCxnSpPr>
          <p:spPr>
            <a:xfrm>
              <a:off x="1187624" y="2657174"/>
              <a:ext cx="1253331" cy="38990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7" name="ZoneTexte 16"/>
            <p:cNvSpPr txBox="1"/>
            <p:nvPr/>
          </p:nvSpPr>
          <p:spPr>
            <a:xfrm>
              <a:off x="220860" y="2216083"/>
              <a:ext cx="1173439" cy="830997"/>
            </a:xfrm>
            <a:prstGeom prst="rect">
              <a:avLst/>
            </a:prstGeom>
            <a:noFill/>
          </p:spPr>
          <p:txBody>
            <a:bodyPr wrap="square" rtlCol="0">
              <a:spAutoFit/>
            </a:bodyPr>
            <a:lstStyle/>
            <a:p>
              <a:pPr algn="l" rtl="0"/>
              <a:r>
                <a:rPr sz="1600" b="0" i="0" u="none" baseline="0" lang="nl"/>
                <a:t>Waar de leider dacht te zijn</a:t>
              </a:r>
              <a:endParaRPr lang="nl" sz="1600" dirty="0"/>
            </a:p>
          </p:txBody>
        </p:sp>
      </p:grpSp>
      <p:grpSp>
        <p:nvGrpSpPr>
          <p:cNvPr id="29" name="Grouper 28"/>
          <p:cNvGrpSpPr/>
          <p:nvPr/>
        </p:nvGrpSpPr>
        <p:grpSpPr>
          <a:xfrm>
            <a:off x="3737163" y="2013025"/>
            <a:ext cx="2721585" cy="1118937"/>
            <a:chOff x="3303146" y="1933381"/>
            <a:chExt cx="2721585" cy="1118937"/>
          </a:xfrm>
        </p:grpSpPr>
        <p:sp>
          <p:nvSpPr>
            <p:cNvPr id="12" name="Triangle 11"/>
            <p:cNvSpPr/>
            <p:nvPr/>
          </p:nvSpPr>
          <p:spPr>
            <a:xfrm rot="7392495">
              <a:off x="3723822" y="2836294"/>
              <a:ext cx="144016" cy="288032"/>
            </a:xfrm>
            <a:prstGeom prst="triangl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
                <a:solidFill>
                  <a:srgbClr val="00B050"/>
                </a:solidFill>
              </a:endParaRPr>
            </a:p>
          </p:txBody>
        </p:sp>
        <p:sp>
          <p:nvSpPr>
            <p:cNvPr id="13" name="Triangle 12"/>
            <p:cNvSpPr/>
            <p:nvPr/>
          </p:nvSpPr>
          <p:spPr>
            <a:xfrm rot="7359678">
              <a:off x="3375154" y="2764720"/>
              <a:ext cx="144016" cy="288032"/>
            </a:xfrm>
            <a:prstGeom prst="triangl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
                <a:solidFill>
                  <a:srgbClr val="00B050"/>
                </a:solidFill>
              </a:endParaRPr>
            </a:p>
          </p:txBody>
        </p:sp>
        <p:sp>
          <p:nvSpPr>
            <p:cNvPr id="14" name="Triangle 13"/>
            <p:cNvSpPr/>
            <p:nvPr/>
          </p:nvSpPr>
          <p:spPr>
            <a:xfrm rot="7881872">
              <a:off x="3533437" y="2547953"/>
              <a:ext cx="144016" cy="288032"/>
            </a:xfrm>
            <a:prstGeom prst="triangl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
                <a:solidFill>
                  <a:srgbClr val="00B050"/>
                </a:solidFill>
              </a:endParaRPr>
            </a:p>
          </p:txBody>
        </p:sp>
        <p:cxnSp>
          <p:nvCxnSpPr>
            <p:cNvPr id="21" name="Connecteur droit avec flèche 20"/>
            <p:cNvCxnSpPr>
              <a:stCxn id="25" idx="1"/>
            </p:cNvCxnSpPr>
            <p:nvPr/>
          </p:nvCxnSpPr>
          <p:spPr>
            <a:xfrm flipH="1">
              <a:off x="3842476" y="2348880"/>
              <a:ext cx="1008816" cy="41549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5" name="ZoneTexte 24"/>
            <p:cNvSpPr txBox="1"/>
            <p:nvPr/>
          </p:nvSpPr>
          <p:spPr>
            <a:xfrm>
              <a:off x="4851292" y="1933381"/>
              <a:ext cx="1173439" cy="830997"/>
            </a:xfrm>
            <a:prstGeom prst="rect">
              <a:avLst/>
            </a:prstGeom>
            <a:noFill/>
          </p:spPr>
          <p:txBody>
            <a:bodyPr wrap="square" rtlCol="0">
              <a:spAutoFit/>
            </a:bodyPr>
            <a:lstStyle/>
            <a:p>
              <a:pPr algn="l" rtl="0"/>
              <a:r>
                <a:rPr sz="1600" b="0" i="0" u="none" baseline="0" lang="nl"/>
                <a:t>Waar zij werkelijk waren</a:t>
              </a:r>
              <a:endParaRPr lang="nl" sz="1600" dirty="0"/>
            </a:p>
          </p:txBody>
        </p:sp>
      </p:grpSp>
      <p:sp>
        <p:nvSpPr>
          <p:cNvPr id="18"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lgn="l" rtl="0">
              <a:spcBef>
                <a:spcPct val="0"/>
              </a:spcBef>
              <a:spcAft>
                <a:spcPct val="0"/>
              </a:spcAft>
              <a:defRPr/>
            </a:pPr>
            <a:r>
              <a:rPr b="0" i="0" u="none" baseline="0" lang="nl">
                <a:ea typeface="Helvetica" charset="0"/>
                <a:cs typeface="Helvetica" charset="0"/>
              </a:rPr>
              <a:t>Integratieset H3SE – TCT 4.1 – Menselijke factoren, zwakke signalen en communicatie – V2</a:t>
            </a:r>
            <a:endParaRPr lang="nl" altLang="fr-FR" dirty="0" smtClean="0">
              <a:ea typeface="Helvetica" charset="0"/>
              <a:cs typeface="Helvetica" charset="0"/>
            </a:endParaRPr>
          </a:p>
        </p:txBody>
      </p:sp>
    </p:spTree>
    <p:extLst>
      <p:ext uri="{BB962C8B-B14F-4D97-AF65-F5344CB8AC3E}">
        <p14:creationId xmlns:p14="http://schemas.microsoft.com/office/powerpoint/2010/main" xmlns="" val="152586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b="1" i="0" u="none" baseline="0" lang="nl"/>
              <a:t>De fout in de risico-evaluatie</a:t>
            </a:r>
            <a:endParaRPr lang="nl" dirty="0"/>
          </a:p>
        </p:txBody>
      </p:sp>
      <p:sp>
        <p:nvSpPr>
          <p:cNvPr id="3" name="Espace réservé du texte 2"/>
          <p:cNvSpPr>
            <a:spLocks noGrp="1"/>
          </p:cNvSpPr>
          <p:nvPr>
            <p:ph type="body" sz="quarter" idx="12"/>
          </p:nvPr>
        </p:nvSpPr>
        <p:spPr/>
        <p:txBody>
          <a:bodyPr/>
          <a:lstStyle/>
          <a:p>
            <a:pPr marL="0" indent="0" algn="just" rtl="0">
              <a:buNone/>
            </a:pPr>
            <a:r>
              <a:rPr b="0" i="0" u="none" baseline="0" lang="nl"/>
              <a:t>Wij kunnen fouten maken in de risico-evaluatie:</a:t>
            </a:r>
          </a:p>
          <a:p>
            <a:pPr lvl="0" algn="just" rtl="0"/>
            <a:r>
              <a:rPr b="0" i="0" u="none" baseline="0" lang="nl"/>
              <a:t>omdat wij een onjuist </a:t>
            </a:r>
            <a:r>
              <a:rPr b="1" i="0" u="none" baseline="0" lang="nl">
                <a:solidFill>
                  <a:srgbClr val="BD2B0B"/>
                </a:solidFill>
              </a:rPr>
              <a:t>beeld</a:t>
            </a:r>
            <a:r>
              <a:rPr b="1" i="0" u="none" baseline="0" lang="nl"/>
              <a:t> </a:t>
            </a:r>
            <a:r>
              <a:rPr b="0" i="0" u="none" baseline="0" lang="nl"/>
              <a:t>hebben van de realiteit (mentaal beeld anders dan de werkelijkheid), </a:t>
            </a:r>
          </a:p>
          <a:p>
            <a:pPr lvl="0" algn="just" rtl="0"/>
            <a:r>
              <a:rPr b="0" i="0" u="none" baseline="0" lang="nl"/>
              <a:t>omdat wij </a:t>
            </a:r>
            <a:r>
              <a:rPr b="1" i="0" u="none" baseline="0" lang="nl">
                <a:solidFill>
                  <a:srgbClr val="BD2B0B"/>
                </a:solidFill>
              </a:rPr>
              <a:t>snelkoppelingen</a:t>
            </a:r>
            <a:r>
              <a:rPr b="0" i="0" u="none" baseline="0" lang="nl"/>
              <a:t> maken: </a:t>
            </a:r>
          </a:p>
          <a:p>
            <a:pPr lvl="1" algn="just" rtl="0"/>
            <a:r>
              <a:rPr b="1" i="0" u="none" baseline="0" lang="nl">
                <a:solidFill>
                  <a:srgbClr val="BD2B0B"/>
                </a:solidFill>
              </a:rPr>
              <a:t>Representativiteit</a:t>
            </a:r>
            <a:r>
              <a:rPr b="0" i="0" u="none" baseline="0" lang="nl"/>
              <a:t>: Mentale snelkoppeling gebaseerd op de waarschijnlijkheid van een gebeurtenis op grond van eigen ervaring: </a:t>
            </a:r>
            <a:r>
              <a:rPr b="0" i="1" u="none" baseline="0" lang="nl"/>
              <a:t>“Joe heeft deze kortere weg genomen om het kamp te bereiken en hem is niets overkomen!”</a:t>
            </a:r>
            <a:endParaRPr lang="nl" dirty="0"/>
          </a:p>
          <a:p>
            <a:pPr lvl="1" algn="just" rtl="0"/>
            <a:r>
              <a:rPr b="1" i="0" u="none" baseline="0" lang="nl">
                <a:solidFill>
                  <a:srgbClr val="BD2B0B"/>
                </a:solidFill>
              </a:rPr>
              <a:t>Beschikbaarheid</a:t>
            </a:r>
            <a:r>
              <a:rPr b="0" i="0" u="none" baseline="0" lang="nl"/>
              <a:t>: Mentale snelkoppeling gebaseerd op de beschikbare voorbeelden (vergelijkbare gebeurtenissen of situaties):</a:t>
            </a:r>
            <a:r>
              <a:rPr b="0" i="1" u="none" baseline="0" lang="nl"/>
              <a:t> </a:t>
            </a:r>
            <a:r>
              <a:rPr b="0" i="1" u="none" baseline="0" lang="nl"/>
              <a:t>“Mijn auto is kapot. Mijn collega, die hetzelfde model heeft als ik, heeft een probleem gehad met de startmotor, dus heb ik een probleem met de startmotor.”</a:t>
            </a:r>
          </a:p>
          <a:p>
            <a:pPr lvl="1" algn="just" rtl="0"/>
            <a:r>
              <a:rPr b="1" i="0" u="none" baseline="0" lang="nl">
                <a:solidFill>
                  <a:srgbClr val="BD2B0B"/>
                </a:solidFill>
              </a:rPr>
              <a:t>Verankering</a:t>
            </a:r>
            <a:r>
              <a:rPr b="0" i="0" u="none" baseline="0" lang="nl"/>
              <a:t>: De eerste ontvangen informatie (“het anker”) heeft een sterker effect dan de volgende op het moment dat de beslissing moet worden genomen:</a:t>
            </a:r>
            <a:r>
              <a:rPr b="0" i="1" u="none" baseline="0" lang="nl">
                <a:effectLst/>
              </a:rPr>
              <a:t> </a:t>
            </a:r>
            <a:r>
              <a:rPr b="0" i="1" u="none" baseline="0" lang="nl"/>
              <a:t>“Ik heb deze schoenen gekocht met 50% korting, dus een koopje want de oorspronkelijke prijs was 300 euro!”</a:t>
            </a:r>
            <a:endParaRPr lang="nl" i="1" dirty="0"/>
          </a:p>
        </p:txBody>
      </p:sp>
      <p:sp>
        <p:nvSpPr>
          <p:cNvPr id="5" name="Espace réservé du numéro de diapositive 4"/>
          <p:cNvSpPr>
            <a:spLocks noGrp="1"/>
          </p:cNvSpPr>
          <p:nvPr>
            <p:ph type="sldNum" sz="quarter" idx="14"/>
          </p:nvPr>
        </p:nvSpPr>
        <p:spPr/>
        <p:txBody>
          <a:bodyPr/>
          <a:lstStyle/>
          <a:p>
            <a:pPr algn="r" rtl="0"/>
            <a:r>
              <a:rPr b="0" i="0" u="none" baseline="0" lang="nl"/>
              <a:t/>
            </a:r>
            <a:fld id="{757FAC7F-35F1-4545-955D-AC0E4B400912}" type="slidenum">
              <a:rPr/>
              <a:pPr/>
              <a:t>19</a:t>
            </a:fld>
            <a:endParaRPr lang="nl" altLang="fr-F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lgn="l" rtl="0">
              <a:spcBef>
                <a:spcPct val="0"/>
              </a:spcBef>
              <a:spcAft>
                <a:spcPct val="0"/>
              </a:spcAft>
              <a:defRPr/>
            </a:pPr>
            <a:r>
              <a:rPr b="0" i="0" u="none" baseline="0" lang="nl">
                <a:ea typeface="Helvetica" charset="0"/>
                <a:cs typeface="Helvetica" charset="0"/>
              </a:rPr>
              <a:t>Integratieset H3SE – TCT 4.1 – Menselijke factoren, zwakke signalen en communicatie – V2</a:t>
            </a:r>
            <a:endParaRPr lang="nl" altLang="fr-FR" dirty="0" smtClean="0">
              <a:ea typeface="Helvetica" charset="0"/>
              <a:cs typeface="Helvetica" charset="0"/>
            </a:endParaRPr>
          </a:p>
        </p:txBody>
      </p:sp>
    </p:spTree>
    <p:extLst>
      <p:ext uri="{BB962C8B-B14F-4D97-AF65-F5344CB8AC3E}">
        <p14:creationId xmlns:p14="http://schemas.microsoft.com/office/powerpoint/2010/main" xmlns="" val="1111119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eaLnBrk="1" fontAlgn="auto" hangingPunct="1" algn="l" rtl="0">
              <a:spcAft>
                <a:spcPts val="0"/>
              </a:spcAft>
              <a:defRPr/>
            </a:pPr>
            <a:r>
              <a:rPr b="1" i="0" u="none" baseline="0" lang="nl">
                <a:solidFill>
                  <a:schemeClr val="accent3">
                    <a:lumMod val="75000"/>
                  </a:schemeClr>
                </a:solidFill>
                <a:ea typeface="+mj-ea"/>
              </a:rPr>
              <a:t>Doelstellingen van de module</a:t>
            </a:r>
            <a:endParaRPr lang="nl" dirty="0">
              <a:solidFill>
                <a:schemeClr val="accent3">
                  <a:lumMod val="75000"/>
                </a:schemeClr>
              </a:solidFill>
              <a:ea typeface="+mj-ea"/>
            </a:endParaRPr>
          </a:p>
        </p:txBody>
      </p:sp>
      <p:sp>
        <p:nvSpPr>
          <p:cNvPr id="13315" name="Espace réservé du pied de page 1"/>
          <p:cNvSpPr>
            <a:spLocks noGrp="1"/>
          </p:cNvSpPr>
          <p:nvPr>
            <p:ph type="ftr" sz="quarter" idx="13"/>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lgn="l" rtl="0">
              <a:spcBef>
                <a:spcPct val="0"/>
              </a:spcBef>
              <a:spcAft>
                <a:spcPct val="0"/>
              </a:spcAft>
              <a:defRPr/>
            </a:pPr>
            <a:r>
              <a:rPr b="0" i="0" u="none" baseline="0" lang="nl">
                <a:ea typeface="Helvetica" charset="0"/>
                <a:cs typeface="Helvetica" charset="0"/>
              </a:rPr>
              <a:t>Integratieset H3SE – TCT 4.1 – Menselijke factoren, zwakke signalen en communicatie – V2</a:t>
            </a:r>
            <a:endParaRPr lang="nl" altLang="fr-FR" dirty="0" smtClean="0">
              <a:ea typeface="Helvetica" charset="0"/>
              <a:cs typeface="Helvetica" charset="0"/>
            </a:endParaRPr>
          </a:p>
        </p:txBody>
      </p:sp>
      <p:sp>
        <p:nvSpPr>
          <p:cNvPr id="15363" name="Espace réservé du numéro de diapositive 2"/>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r>
              <a:rPr b="0" i="0" u="none" baseline="0" lang="nl"/>
              <a:t/>
            </a:r>
            <a:fld id="{59FB57F2-3C2B-D749-9DAF-BF2860568096}" type="slidenum">
              <a:rPr>
                <a:solidFill>
                  <a:srgbClr val="898989"/>
                </a:solidFill>
                <a:ea typeface="Helvetica" charset="0"/>
                <a:cs typeface="Helvetica" charset="0"/>
              </a:rPr>
              <a:pPr/>
              <a:t>2</a:t>
            </a:fld>
            <a:endParaRPr lang="nl" altLang="fr-FR">
              <a:solidFill>
                <a:srgbClr val="898989"/>
              </a:solidFill>
              <a:ea typeface="Helvetica" charset="0"/>
              <a:cs typeface="Helvetica" charset="0"/>
            </a:endParaRPr>
          </a:p>
        </p:txBody>
      </p:sp>
      <p:sp>
        <p:nvSpPr>
          <p:cNvPr id="15364" name="Espace réservé du contenu 4"/>
          <p:cNvSpPr>
            <a:spLocks noGrp="1"/>
          </p:cNvSpPr>
          <p:nvPr>
            <p:ph type="body" sz="quarter" idx="12"/>
          </p:nvPr>
        </p:nvSpPr>
        <p:spPr>
          <a:xfrm>
            <a:off x="457200" y="1125538"/>
            <a:ext cx="8218488" cy="5040312"/>
          </a:xfrm>
        </p:spPr>
        <p:txBody>
          <a:bodyPr/>
          <a:lstStyle/>
          <a:p>
            <a:pPr marL="0" indent="0" eaLnBrk="1" hangingPunct="1" algn="l" rtl="0">
              <a:spcBef>
                <a:spcPts val="600"/>
              </a:spcBef>
              <a:spcAft>
                <a:spcPts val="600"/>
              </a:spcAft>
              <a:buFont typeface="Lucida Grande" charset="0"/>
              <a:buNone/>
            </a:pPr>
            <a:r>
              <a:rPr b="0" i="0" u="none" baseline="0" lang="nl">
                <a:cs typeface="Arial" charset="0"/>
              </a:rPr>
              <a:t>Aan het einde van deze module van een halve dag:</a:t>
            </a:r>
          </a:p>
          <a:p>
            <a:pPr eaLnBrk="1" hangingPunct="1" algn="l" rtl="0">
              <a:spcBef>
                <a:spcPts val="600"/>
              </a:spcBef>
              <a:spcAft>
                <a:spcPts val="600"/>
              </a:spcAft>
            </a:pPr>
            <a:r>
              <a:rPr b="0" i="0" u="none" baseline="0" lang="nl">
                <a:cs typeface="Arial" charset="0"/>
              </a:rPr>
              <a:t>begrijpt u wat de kenmerken zijn van de menselijke factor inzake veiligheid;</a:t>
            </a:r>
            <a:endParaRPr lang="nl" altLang="fr-FR" dirty="0">
              <a:cs typeface="Arial" charset="0"/>
            </a:endParaRPr>
          </a:p>
          <a:p>
            <a:pPr eaLnBrk="1" hangingPunct="1" algn="l" rtl="0">
              <a:spcBef>
                <a:spcPts val="600"/>
              </a:spcBef>
              <a:spcAft>
                <a:spcPts val="600"/>
              </a:spcAft>
            </a:pPr>
            <a:r>
              <a:rPr b="0" i="0" u="none" baseline="0" lang="nl">
                <a:cs typeface="Arial" charset="0"/>
              </a:rPr>
              <a:t>kent u het concept van zwakke signalen;</a:t>
            </a:r>
            <a:endParaRPr lang="nl" altLang="fr-FR" dirty="0">
              <a:ea typeface="Helvetica" charset="0"/>
              <a:cs typeface="Helvetica" charset="0"/>
            </a:endParaRPr>
          </a:p>
          <a:p>
            <a:pPr eaLnBrk="1" hangingPunct="1" algn="l" rtl="0">
              <a:spcBef>
                <a:spcPts val="600"/>
              </a:spcBef>
              <a:spcAft>
                <a:spcPts val="600"/>
              </a:spcAft>
            </a:pPr>
            <a:r>
              <a:rPr b="0" i="0" u="none" baseline="0" lang="nl">
                <a:cs typeface="Arial" charset="0"/>
              </a:rPr>
              <a:t>begrijpt u het belang van de interpersoonlijke communicatie in het risicomanagement (met in aanmerking nemen van cultuurverschillen);</a:t>
            </a:r>
          </a:p>
          <a:p>
            <a:pPr eaLnBrk="1" hangingPunct="1" algn="l" rtl="0">
              <a:spcBef>
                <a:spcPts val="600"/>
              </a:spcBef>
              <a:spcAft>
                <a:spcPts val="600"/>
              </a:spcAft>
            </a:pPr>
            <a:r>
              <a:rPr b="0" i="0" u="none" baseline="0" lang="nl">
                <a:cs typeface="Arial" charset="0"/>
              </a:rPr>
              <a:t>bent u in staat om actief te luisteren.</a:t>
            </a:r>
            <a:endParaRPr lang="nl" altLang="fr-FR" dirty="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2313" y="2493963"/>
            <a:ext cx="7772400" cy="1362075"/>
          </a:xfrm>
        </p:spPr>
        <p:txBody>
          <a:bodyPr/>
          <a:lstStyle/>
          <a:p>
            <a:pPr eaLnBrk="1" hangingPunct="1" algn="l" rtl="0">
              <a:defRPr/>
            </a:pPr>
            <a:r>
              <a:rPr b="1" i="0" u="none" baseline="0" lang="nl"/>
              <a:t>Het nemen van risico</a:t>
            </a:r>
            <a:endParaRPr lang="nl" dirty="0"/>
          </a:p>
        </p:txBody>
      </p:sp>
      <p:sp>
        <p:nvSpPr>
          <p:cNvPr id="30723" name="Espace réservé du numéro de diapositive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r>
              <a:rPr b="0" i="0" u="none" baseline="0" lang="nl"/>
              <a:t/>
            </a:r>
            <a:fld id="{DA7E484C-50C6-EE4D-B5B7-6A904C5CAC03}" type="slidenum">
              <a:rPr>
                <a:solidFill>
                  <a:srgbClr val="898989"/>
                </a:solidFill>
                <a:ea typeface="Helvetica" charset="0"/>
                <a:cs typeface="Helvetica" charset="0"/>
              </a:rPr>
              <a:pPr/>
              <a:t>20</a:t>
            </a:fld>
            <a:endParaRPr lang="nl" altLang="fr-FR">
              <a:solidFill>
                <a:srgbClr val="898989"/>
              </a:solidFill>
              <a:ea typeface="Helvetica" charset="0"/>
              <a:cs typeface="Helvetica" charset="0"/>
            </a:endParaRPr>
          </a:p>
        </p:txBody>
      </p:sp>
      <p:sp>
        <p:nvSpPr>
          <p:cNvPr id="5" name="Espace réservé du pied de page 1"/>
          <p:cNvSpPr>
            <a:spLocks noGrp="1"/>
          </p:cNvSpPr>
          <p:nvPr>
            <p:ph type="ftr" sz="quarter" idx="4294967295"/>
          </p:nvPr>
        </p:nvSpPr>
        <p:spPr bwMode="auto">
          <a:xfrm>
            <a:off x="457200" y="6411913"/>
            <a:ext cx="5562600" cy="36512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lgn="l" rtl="0">
              <a:spcBef>
                <a:spcPct val="0"/>
              </a:spcBef>
              <a:spcAft>
                <a:spcPct val="0"/>
              </a:spcAft>
              <a:defRPr/>
            </a:pPr>
            <a:r>
              <a:rPr sz="900" b="0" i="0" u="none" baseline="0" lang="nl">
                <a:ea typeface="Helvetica" charset="0"/>
                <a:cs typeface="Helvetica" charset="0"/>
              </a:rPr>
              <a:t>Integratieset H3SE – TCT 4.1 – Menselijke factoren, zwakke signalen en communicatie – V2</a:t>
            </a:r>
            <a:endParaRPr lang="nl" altLang="fr-FR" sz="900" dirty="0" smtClean="0">
              <a:ea typeface="Helvetica" charset="0"/>
              <a:cs typeface="Helvetica" charset="0"/>
            </a:endParaRPr>
          </a:p>
        </p:txBody>
      </p:sp>
    </p:spTree>
    <p:extLst>
      <p:ext uri="{BB962C8B-B14F-4D97-AF65-F5344CB8AC3E}">
        <p14:creationId xmlns:p14="http://schemas.microsoft.com/office/powerpoint/2010/main" xmlns="" val="20218289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re 1"/>
          <p:cNvSpPr>
            <a:spLocks noGrp="1"/>
          </p:cNvSpPr>
          <p:nvPr>
            <p:ph type="title"/>
          </p:nvPr>
        </p:nvSpPr>
        <p:spPr bwMode="auto"/>
        <p:txBody>
          <a:bodyPr wrap="square" numCol="1" anchorCtr="0" compatLnSpc="1">
            <a:prstTxWarp prst="textNoShape">
              <a:avLst/>
            </a:prstTxWarp>
          </a:bodyPr>
          <a:lstStyle/>
          <a:p>
            <a:pPr eaLnBrk="1" hangingPunct="1" algn="l" rtl="0"/>
            <a:r>
              <a:rPr b="1" i="0" u="none" baseline="0" lang="nl"/>
              <a:t>Video</a:t>
            </a:r>
            <a:r>
              <a:rPr cap="none" b="1" i="0" u="none" baseline="0" lang="nl">
                <a:cs typeface="Arial" charset="0"/>
              </a:rPr>
              <a:t> </a:t>
            </a:r>
            <a:r>
              <a:rPr b="1" i="0" u="none" baseline="0" lang="nl"/>
              <a:t>Spoorwegovergang</a:t>
            </a:r>
          </a:p>
        </p:txBody>
      </p:sp>
      <p:sp>
        <p:nvSpPr>
          <p:cNvPr id="31748" name="Espace réservé du numéro de diapositive 4"/>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r>
              <a:rPr b="0" i="0" u="none" baseline="0" lang="nl"/>
              <a:t/>
            </a:r>
            <a:fld id="{64F649A1-DE1F-D64B-A3C7-3E131F646430}" type="slidenum">
              <a:rPr>
                <a:solidFill>
                  <a:srgbClr val="898989"/>
                </a:solidFill>
                <a:ea typeface="Helvetica" charset="0"/>
                <a:cs typeface="Helvetica" charset="0"/>
              </a:rPr>
              <a:pPr/>
              <a:t>21</a:t>
            </a:fld>
            <a:endParaRPr lang="nl" altLang="fr-FR">
              <a:solidFill>
                <a:srgbClr val="898989"/>
              </a:solidFill>
              <a:ea typeface="Helvetica" charset="0"/>
              <a:cs typeface="Helvetica" charset="0"/>
            </a:endParaRPr>
          </a:p>
        </p:txBody>
      </p:sp>
      <p:pic>
        <p:nvPicPr>
          <p:cNvPr id="2" name="Imag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803687" y="1412776"/>
            <a:ext cx="5525513" cy="4117190"/>
          </a:xfrm>
          <a:prstGeom prst="rect">
            <a:avLst/>
          </a:prstGeom>
        </p:spPr>
      </p:pic>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lgn="l" rtl="0">
              <a:spcBef>
                <a:spcPct val="0"/>
              </a:spcBef>
              <a:spcAft>
                <a:spcPct val="0"/>
              </a:spcAft>
              <a:defRPr/>
            </a:pPr>
            <a:r>
              <a:rPr b="0" i="0" u="none" baseline="0" lang="nl">
                <a:ea typeface="Helvetica" charset="0"/>
                <a:cs typeface="Helvetica" charset="0"/>
              </a:rPr>
              <a:t>Integratieset H3SE – TCT 4.1 – Menselijke factoren, zwakke signalen en communicatie – V2</a:t>
            </a:r>
            <a:endParaRPr lang="nl" altLang="fr-FR" dirty="0" smtClean="0">
              <a:ea typeface="Helvetica" charset="0"/>
              <a:cs typeface="Helvetica"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à coins arrondis 13"/>
          <p:cNvSpPr/>
          <p:nvPr/>
        </p:nvSpPr>
        <p:spPr>
          <a:xfrm>
            <a:off x="775442" y="1376772"/>
            <a:ext cx="1728192" cy="792088"/>
          </a:xfrm>
          <a:prstGeom prst="roundRect">
            <a:avLst/>
          </a:prstGeom>
          <a:solidFill>
            <a:srgbClr val="BD2B0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
          </a:p>
        </p:txBody>
      </p:sp>
      <p:sp>
        <p:nvSpPr>
          <p:cNvPr id="2" name="Titre 1"/>
          <p:cNvSpPr>
            <a:spLocks noGrp="1"/>
          </p:cNvSpPr>
          <p:nvPr>
            <p:ph type="title"/>
          </p:nvPr>
        </p:nvSpPr>
        <p:spPr/>
        <p:txBody>
          <a:bodyPr/>
          <a:lstStyle/>
          <a:p>
            <a:pPr algn="l" rtl="0"/>
            <a:r>
              <a:rPr b="1" i="0" u="none" baseline="0" lang="nl"/>
              <a:t>Voorbeeld van een analyse – De spoorwegovergang </a:t>
            </a:r>
            <a:br>
              <a:rPr lang="nl"/>
            </a:br>
            <a:endParaRPr lang="nl" dirty="0"/>
          </a:p>
        </p:txBody>
      </p:sp>
      <p:sp>
        <p:nvSpPr>
          <p:cNvPr id="5" name="Espace réservé du numéro de diapositive 4"/>
          <p:cNvSpPr>
            <a:spLocks noGrp="1"/>
          </p:cNvSpPr>
          <p:nvPr>
            <p:ph type="sldNum" sz="quarter" idx="14"/>
          </p:nvPr>
        </p:nvSpPr>
        <p:spPr/>
        <p:txBody>
          <a:bodyPr/>
          <a:lstStyle/>
          <a:p>
            <a:pPr algn="r" rtl="0"/>
            <a:r>
              <a:rPr b="0" i="0" u="none" baseline="0" lang="nl"/>
              <a:t/>
            </a:r>
            <a:fld id="{757FAC7F-35F1-4545-955D-AC0E4B400912}" type="slidenum">
              <a:rPr/>
              <a:pPr/>
              <a:t>22</a:t>
            </a:fld>
            <a:endParaRPr lang="nl" altLang="fr-FR"/>
          </a:p>
        </p:txBody>
      </p:sp>
      <p:sp>
        <p:nvSpPr>
          <p:cNvPr id="10" name="ZoneTexte 9"/>
          <p:cNvSpPr txBox="1"/>
          <p:nvPr/>
        </p:nvSpPr>
        <p:spPr>
          <a:xfrm>
            <a:off x="611559" y="2364187"/>
            <a:ext cx="2665781" cy="3785652"/>
          </a:xfrm>
          <a:prstGeom prst="rect">
            <a:avLst/>
          </a:prstGeom>
          <a:noFill/>
        </p:spPr>
        <p:txBody>
          <a:bodyPr wrap="square" rtlCol="0">
            <a:spAutoFit/>
          </a:bodyPr>
          <a:lstStyle/>
          <a:p>
            <a:pPr marL="285750" indent="-285750" eaLnBrk="1" hangingPunct="1" algn="l" rtl="0">
              <a:spcBef>
                <a:spcPts val="0"/>
              </a:spcBef>
              <a:spcAft>
                <a:spcPts val="0"/>
              </a:spcAft>
              <a:buClr>
                <a:srgbClr val="A90025"/>
              </a:buClr>
              <a:buSzPct val="120000"/>
              <a:buFont typeface="Arial" charset="0"/>
              <a:buChar char="•"/>
            </a:pPr>
            <a:r>
              <a:rPr sz="1600" b="0" i="0" u="none" baseline="0" lang="nl">
                <a:latin typeface="+mn-lt"/>
              </a:rPr>
              <a:t>Uitdaging/Pronken</a:t>
            </a:r>
            <a:endParaRPr lang="nl" sz="1600" dirty="0">
              <a:latin typeface="+mn-lt"/>
            </a:endParaRPr>
          </a:p>
          <a:p>
            <a:pPr marL="285750" indent="-285750" eaLnBrk="1" hangingPunct="1" algn="l" rtl="0">
              <a:spcBef>
                <a:spcPts val="0"/>
              </a:spcBef>
              <a:spcAft>
                <a:spcPts val="0"/>
              </a:spcAft>
              <a:buClr>
                <a:srgbClr val="A90025"/>
              </a:buClr>
              <a:buSzPct val="120000"/>
              <a:buFont typeface="Arial" charset="0"/>
              <a:buChar char="•"/>
            </a:pPr>
            <a:r>
              <a:rPr sz="1600" b="0" i="0" u="none" baseline="0" lang="nl">
                <a:latin typeface="+mn-lt"/>
              </a:rPr>
              <a:t>Haast</a:t>
            </a:r>
            <a:endParaRPr lang="nl" sz="1600" dirty="0">
              <a:latin typeface="+mn-lt"/>
            </a:endParaRPr>
          </a:p>
          <a:p>
            <a:pPr marL="285750" indent="-285750" eaLnBrk="1" hangingPunct="1" algn="l" rtl="0">
              <a:spcBef>
                <a:spcPts val="0"/>
              </a:spcBef>
              <a:spcAft>
                <a:spcPts val="0"/>
              </a:spcAft>
              <a:buClr>
                <a:srgbClr val="A90025"/>
              </a:buClr>
              <a:buSzPct val="120000"/>
              <a:buFont typeface="Arial" charset="0"/>
              <a:buChar char="•"/>
            </a:pPr>
            <a:r>
              <a:rPr sz="1600" b="0" i="0" u="none" baseline="0" lang="nl">
                <a:latin typeface="+mn-lt"/>
              </a:rPr>
              <a:t>Iemand het al eens hebben zien doen</a:t>
            </a:r>
            <a:endParaRPr lang="nl" sz="1600" dirty="0">
              <a:latin typeface="+mn-lt"/>
            </a:endParaRPr>
          </a:p>
          <a:p>
            <a:pPr marL="285750" indent="-285750" eaLnBrk="1" hangingPunct="1" algn="l" rtl="0">
              <a:spcBef>
                <a:spcPts val="0"/>
              </a:spcBef>
              <a:spcAft>
                <a:spcPts val="0"/>
              </a:spcAft>
              <a:buClr>
                <a:srgbClr val="A90025"/>
              </a:buClr>
              <a:buSzPct val="120000"/>
              <a:buFont typeface="Arial" charset="0"/>
              <a:buChar char="•"/>
            </a:pPr>
            <a:r>
              <a:rPr sz="1600" b="0" i="0" u="none" baseline="0" lang="nl">
                <a:latin typeface="+mn-lt"/>
              </a:rPr>
              <a:t>Moment van de dag</a:t>
            </a:r>
          </a:p>
          <a:p>
            <a:pPr marL="285750" indent="-285750" eaLnBrk="1" hangingPunct="1" algn="l" rtl="0">
              <a:spcBef>
                <a:spcPts val="0"/>
              </a:spcBef>
              <a:spcAft>
                <a:spcPts val="0"/>
              </a:spcAft>
              <a:buClr>
                <a:srgbClr val="A90025"/>
              </a:buClr>
              <a:buSzPct val="120000"/>
              <a:buFont typeface="Arial" charset="0"/>
              <a:buChar char="•"/>
            </a:pPr>
            <a:r>
              <a:rPr sz="1600" b="0" i="0" u="none" baseline="0" lang="nl">
                <a:latin typeface="+mn-lt"/>
              </a:rPr>
              <a:t>Laat voor een afspraak</a:t>
            </a:r>
          </a:p>
          <a:p>
            <a:pPr marL="285750" indent="-285750" eaLnBrk="1" hangingPunct="1" algn="l" rtl="0">
              <a:spcBef>
                <a:spcPts val="0"/>
              </a:spcBef>
              <a:spcAft>
                <a:spcPts val="0"/>
              </a:spcAft>
              <a:buClr>
                <a:srgbClr val="A90025"/>
              </a:buClr>
              <a:buSzPct val="120000"/>
              <a:buFont typeface="Arial" charset="0"/>
              <a:buChar char="•"/>
            </a:pPr>
            <a:r>
              <a:rPr sz="1600" b="0" i="0" u="none" baseline="0" lang="nl">
                <a:latin typeface="+mn-lt"/>
              </a:rPr>
              <a:t>Verkeerde voorstelling als gevolg van het ontbreken van een geluid- of lichtsignaal</a:t>
            </a:r>
            <a:endParaRPr lang="nl" sz="1600" dirty="0">
              <a:latin typeface="+mn-lt"/>
            </a:endParaRPr>
          </a:p>
          <a:p>
            <a:pPr marL="285750" indent="-285750" eaLnBrk="1" hangingPunct="1" algn="l" rtl="0">
              <a:spcBef>
                <a:spcPts val="0"/>
              </a:spcBef>
              <a:spcAft>
                <a:spcPts val="0"/>
              </a:spcAft>
              <a:buClr>
                <a:srgbClr val="A90025"/>
              </a:buClr>
              <a:buSzPct val="120000"/>
              <a:buFont typeface="Arial" charset="0"/>
              <a:buChar char="•"/>
            </a:pPr>
            <a:r>
              <a:rPr sz="1600" b="0" i="0" u="none" baseline="0" lang="nl">
                <a:latin typeface="+mn-lt"/>
              </a:rPr>
              <a:t>Onjuiste waarneming van het risico</a:t>
            </a:r>
            <a:endParaRPr lang="nl" sz="1600" dirty="0">
              <a:latin typeface="+mn-lt"/>
            </a:endParaRPr>
          </a:p>
          <a:p>
            <a:pPr marL="285750" indent="-285750" eaLnBrk="1" hangingPunct="1" algn="l" rtl="0">
              <a:spcBef>
                <a:spcPts val="0"/>
              </a:spcBef>
              <a:spcAft>
                <a:spcPts val="0"/>
              </a:spcAft>
              <a:buClr>
                <a:srgbClr val="A90025"/>
              </a:buClr>
              <a:buSzPct val="120000"/>
              <a:buFont typeface="Arial" charset="0"/>
              <a:buChar char="•"/>
            </a:pPr>
            <a:r>
              <a:rPr sz="1600" b="0" i="0" u="none" baseline="0" lang="nl">
                <a:latin typeface="+mn-lt"/>
              </a:rPr>
              <a:t>Geen anticipatie van de gevolgen</a:t>
            </a:r>
            <a:endParaRPr lang="nl" sz="1600" dirty="0">
              <a:latin typeface="+mn-lt"/>
            </a:endParaRPr>
          </a:p>
        </p:txBody>
      </p:sp>
      <p:sp>
        <p:nvSpPr>
          <p:cNvPr id="11" name="ZoneTexte 10"/>
          <p:cNvSpPr txBox="1"/>
          <p:nvPr/>
        </p:nvSpPr>
        <p:spPr>
          <a:xfrm>
            <a:off x="3378312" y="2482596"/>
            <a:ext cx="2376264" cy="646331"/>
          </a:xfrm>
          <a:prstGeom prst="rect">
            <a:avLst/>
          </a:prstGeom>
          <a:noFill/>
        </p:spPr>
        <p:txBody>
          <a:bodyPr wrap="square" rtlCol="0">
            <a:spAutoFit/>
          </a:bodyPr>
          <a:lstStyle/>
          <a:p>
            <a:pPr algn="l" rtl="0"/>
            <a:r>
              <a:rPr b="1" i="0" u="none" baseline="0" lang="nl">
                <a:solidFill>
                  <a:schemeClr val="accent3">
                    <a:lumMod val="75000"/>
                  </a:schemeClr>
                </a:solidFill>
              </a:rPr>
              <a:t>De spoorlijn oversteken </a:t>
            </a:r>
          </a:p>
        </p:txBody>
      </p:sp>
      <p:sp>
        <p:nvSpPr>
          <p:cNvPr id="12" name="ZoneTexte 11"/>
          <p:cNvSpPr txBox="1"/>
          <p:nvPr/>
        </p:nvSpPr>
        <p:spPr>
          <a:xfrm>
            <a:off x="6181958" y="2427449"/>
            <a:ext cx="2519512" cy="1138773"/>
          </a:xfrm>
          <a:prstGeom prst="rect">
            <a:avLst/>
          </a:prstGeom>
          <a:noFill/>
        </p:spPr>
        <p:txBody>
          <a:bodyPr wrap="square" rtlCol="0">
            <a:spAutoFit/>
          </a:bodyPr>
          <a:lstStyle/>
          <a:p>
            <a:pPr algn="l" rtl="0"/>
            <a:r>
              <a:rPr b="0" i="0" u="none" baseline="0" lang="nl"/>
              <a:t>Negatief </a:t>
            </a:r>
          </a:p>
          <a:p>
            <a:pPr marL="285750" indent="-285750" eaLnBrk="1" hangingPunct="1" algn="l" rtl="0">
              <a:spcBef>
                <a:spcPts val="0"/>
              </a:spcBef>
              <a:spcAft>
                <a:spcPts val="0"/>
              </a:spcAft>
              <a:buClr>
                <a:srgbClr val="A90025"/>
              </a:buClr>
              <a:buSzPct val="120000"/>
              <a:buFont typeface="Arial" charset="0"/>
              <a:buChar char="•"/>
            </a:pPr>
            <a:r>
              <a:rPr sz="1600" b="0" i="0" u="none" baseline="0" lang="nl">
                <a:latin typeface="+mn-lt"/>
              </a:rPr>
              <a:t>Dood</a:t>
            </a:r>
          </a:p>
          <a:p>
            <a:pPr marL="285750" indent="-285750" eaLnBrk="1" hangingPunct="1" algn="l" rtl="0">
              <a:spcBef>
                <a:spcPts val="0"/>
              </a:spcBef>
              <a:spcAft>
                <a:spcPts val="0"/>
              </a:spcAft>
              <a:buClr>
                <a:srgbClr val="A90025"/>
              </a:buClr>
              <a:buSzPct val="120000"/>
              <a:buFont typeface="Arial" charset="0"/>
              <a:buChar char="•"/>
            </a:pPr>
            <a:r>
              <a:rPr sz="1600" b="0" i="0" u="none" baseline="0" lang="nl">
                <a:latin typeface="+mn-lt"/>
              </a:rPr>
              <a:t>Gewond 		</a:t>
            </a:r>
          </a:p>
          <a:p>
            <a:pPr marL="285750" indent="-285750" eaLnBrk="1" hangingPunct="1" algn="l" rtl="0">
              <a:spcBef>
                <a:spcPts val="0"/>
              </a:spcBef>
              <a:spcAft>
                <a:spcPts val="0"/>
              </a:spcAft>
              <a:buClr>
                <a:srgbClr val="A90025"/>
              </a:buClr>
              <a:buSzPct val="120000"/>
              <a:buFont typeface="Arial" charset="0"/>
              <a:buChar char="•"/>
            </a:pPr>
            <a:r>
              <a:rPr sz="1600" b="0" i="0" u="none" baseline="0" lang="nl">
                <a:latin typeface="+mn-lt"/>
              </a:rPr>
              <a:t>Boete</a:t>
            </a:r>
            <a:r>
              <a:rPr b="0" i="0" u="none" baseline="0" lang="nl"/>
              <a:t>		</a:t>
            </a:r>
            <a:endParaRPr lang="nl" dirty="0"/>
          </a:p>
        </p:txBody>
      </p:sp>
      <p:grpSp>
        <p:nvGrpSpPr>
          <p:cNvPr id="22" name="Grouper 21"/>
          <p:cNvGrpSpPr/>
          <p:nvPr/>
        </p:nvGrpSpPr>
        <p:grpSpPr>
          <a:xfrm>
            <a:off x="4184529" y="3128927"/>
            <a:ext cx="4707951" cy="2885744"/>
            <a:chOff x="4184529" y="3128927"/>
            <a:chExt cx="4707951" cy="2885744"/>
          </a:xfrm>
        </p:grpSpPr>
        <p:sp>
          <p:nvSpPr>
            <p:cNvPr id="8" name="ZoneTexte 7"/>
            <p:cNvSpPr txBox="1"/>
            <p:nvPr/>
          </p:nvSpPr>
          <p:spPr>
            <a:xfrm>
              <a:off x="6181958" y="3706347"/>
              <a:ext cx="2710522" cy="2308324"/>
            </a:xfrm>
            <a:prstGeom prst="rect">
              <a:avLst/>
            </a:prstGeom>
            <a:solidFill>
              <a:schemeClr val="bg1">
                <a:lumMod val="85000"/>
              </a:schemeClr>
            </a:solidFill>
          </p:spPr>
          <p:txBody>
            <a:bodyPr wrap="square" rtlCol="0">
              <a:spAutoFit/>
            </a:bodyPr>
            <a:lstStyle/>
            <a:p>
              <a:pPr algn="l" rtl="0"/>
              <a:r>
                <a:rPr b="0" i="0" u="none" baseline="0" lang="nl">
                  <a:solidFill>
                    <a:schemeClr val="accent3">
                      <a:lumMod val="75000"/>
                    </a:schemeClr>
                  </a:solidFill>
                  <a:sym typeface="Wingdings"/>
                </a:rPr>
                <a:t>Onmiddellijk, zeker en positief:</a:t>
              </a:r>
            </a:p>
            <a:p>
              <a:pPr marL="285750" indent="-285750" eaLnBrk="1" hangingPunct="1" algn="l" rtl="0">
                <a:spcBef>
                  <a:spcPts val="0"/>
                </a:spcBef>
                <a:spcAft>
                  <a:spcPts val="0"/>
                </a:spcAft>
                <a:buClr>
                  <a:srgbClr val="A90025"/>
                </a:buClr>
                <a:buSzPct val="120000"/>
                <a:buFont typeface="Arial" charset="0"/>
                <a:buChar char="•"/>
              </a:pPr>
              <a:r>
                <a:rPr b="0" i="0" u="none" baseline="0" lang="nl">
                  <a:latin typeface="+mn-lt"/>
                  <a:sym typeface="Wingdings"/>
                </a:rPr>
                <a:t>Tijdwinst / Op tijd op de afspraak</a:t>
              </a:r>
              <a:endParaRPr lang="nl" dirty="0">
                <a:latin typeface="+mn-lt"/>
                <a:sym typeface="Wingdings"/>
              </a:endParaRPr>
            </a:p>
            <a:p>
              <a:pPr marL="285750" indent="-285750" eaLnBrk="1" hangingPunct="1" algn="l" rtl="0">
                <a:spcBef>
                  <a:spcPts val="0"/>
                </a:spcBef>
                <a:spcAft>
                  <a:spcPts val="0"/>
                </a:spcAft>
                <a:buClr>
                  <a:srgbClr val="A90025"/>
                </a:buClr>
                <a:buSzPct val="120000"/>
                <a:buFont typeface="Arial" charset="0"/>
                <a:buChar char="•"/>
              </a:pPr>
              <a:r>
                <a:rPr b="0" i="0" u="none" baseline="0" lang="nl">
                  <a:latin typeface="+mn-lt"/>
                  <a:sym typeface="Wingdings"/>
                </a:rPr>
                <a:t>Imago / Waardering 		</a:t>
              </a:r>
            </a:p>
            <a:p>
              <a:pPr marL="285750" indent="-285750" eaLnBrk="1" hangingPunct="1" algn="l" rtl="0">
                <a:spcBef>
                  <a:spcPts val="0"/>
                </a:spcBef>
                <a:spcAft>
                  <a:spcPts val="0"/>
                </a:spcAft>
                <a:buClr>
                  <a:srgbClr val="A90025"/>
                </a:buClr>
                <a:buSzPct val="120000"/>
                <a:buFont typeface="Arial" charset="0"/>
                <a:buChar char="•"/>
              </a:pPr>
              <a:r>
                <a:rPr b="0" i="0" u="none" baseline="0" lang="nl">
                  <a:latin typeface="+mn-lt"/>
                  <a:sym typeface="Wingdings"/>
                </a:rPr>
                <a:t>Tevredenheid (adrenaline) </a:t>
              </a:r>
            </a:p>
          </p:txBody>
        </p:sp>
        <p:sp>
          <p:nvSpPr>
            <p:cNvPr id="13" name="Virage 12"/>
            <p:cNvSpPr/>
            <p:nvPr/>
          </p:nvSpPr>
          <p:spPr>
            <a:xfrm rot="16200000">
              <a:off x="4455468" y="2857988"/>
              <a:ext cx="1362132" cy="1904010"/>
            </a:xfrm>
            <a:prstGeom prst="bentArrow">
              <a:avLst>
                <a:gd name="adj1" fmla="val 25000"/>
                <a:gd name="adj2" fmla="val 27277"/>
                <a:gd name="adj3" fmla="val 25000"/>
                <a:gd name="adj4" fmla="val 43750"/>
              </a:avLst>
            </a:prstGeom>
            <a:solidFill>
              <a:srgbClr val="BD2B0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
                <a:solidFill>
                  <a:schemeClr val="tx1"/>
                </a:solidFill>
              </a:endParaRPr>
            </a:p>
          </p:txBody>
        </p:sp>
      </p:grpSp>
      <p:sp>
        <p:nvSpPr>
          <p:cNvPr id="3" name="ZoneTexte 2"/>
          <p:cNvSpPr txBox="1"/>
          <p:nvPr/>
        </p:nvSpPr>
        <p:spPr>
          <a:xfrm>
            <a:off x="899592" y="1588150"/>
            <a:ext cx="1479892" cy="369332"/>
          </a:xfrm>
          <a:prstGeom prst="rect">
            <a:avLst/>
          </a:prstGeom>
          <a:noFill/>
        </p:spPr>
        <p:txBody>
          <a:bodyPr wrap="none" rtlCol="0">
            <a:spAutoFit/>
          </a:bodyPr>
          <a:lstStyle/>
          <a:p>
            <a:pPr algn="l" rtl="0"/>
            <a:r>
              <a:rPr b="0" i="0" u="none" baseline="0" lang="nl">
                <a:solidFill>
                  <a:schemeClr val="bg1"/>
                </a:solidFill>
              </a:rPr>
              <a:t>Aanleiding</a:t>
            </a:r>
            <a:endParaRPr lang="nl" dirty="0">
              <a:solidFill>
                <a:schemeClr val="bg1"/>
              </a:solidFill>
            </a:endParaRPr>
          </a:p>
        </p:txBody>
      </p:sp>
      <p:sp>
        <p:nvSpPr>
          <p:cNvPr id="15" name="Rectangle à coins arrondis 14"/>
          <p:cNvSpPr/>
          <p:nvPr/>
        </p:nvSpPr>
        <p:spPr>
          <a:xfrm>
            <a:off x="3563888" y="1376772"/>
            <a:ext cx="1728192" cy="792088"/>
          </a:xfrm>
          <a:prstGeom prst="roundRect">
            <a:avLst/>
          </a:prstGeom>
          <a:solidFill>
            <a:srgbClr val="BD2B0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
          </a:p>
        </p:txBody>
      </p:sp>
      <p:sp>
        <p:nvSpPr>
          <p:cNvPr id="16" name="ZoneTexte 15"/>
          <p:cNvSpPr txBox="1"/>
          <p:nvPr/>
        </p:nvSpPr>
        <p:spPr>
          <a:xfrm>
            <a:off x="3563888" y="1585717"/>
            <a:ext cx="1710725" cy="369332"/>
          </a:xfrm>
          <a:prstGeom prst="rect">
            <a:avLst/>
          </a:prstGeom>
          <a:noFill/>
        </p:spPr>
        <p:txBody>
          <a:bodyPr wrap="none" rtlCol="0">
            <a:spAutoFit/>
          </a:bodyPr>
          <a:lstStyle/>
          <a:p>
            <a:pPr algn="ctr" rtl="0"/>
            <a:r>
              <a:rPr b="0" i="0" u="none" baseline="0" lang="nl">
                <a:solidFill>
                  <a:schemeClr val="bg1"/>
                </a:solidFill>
              </a:rPr>
              <a:t>Actie</a:t>
            </a:r>
            <a:endParaRPr lang="nl" dirty="0">
              <a:solidFill>
                <a:schemeClr val="bg1"/>
              </a:solidFill>
            </a:endParaRPr>
          </a:p>
        </p:txBody>
      </p:sp>
      <p:sp>
        <p:nvSpPr>
          <p:cNvPr id="17" name="Rectangle à coins arrondis 16"/>
          <p:cNvSpPr/>
          <p:nvPr/>
        </p:nvSpPr>
        <p:spPr>
          <a:xfrm>
            <a:off x="6377109" y="1376772"/>
            <a:ext cx="1728192" cy="792088"/>
          </a:xfrm>
          <a:prstGeom prst="roundRect">
            <a:avLst/>
          </a:prstGeom>
          <a:solidFill>
            <a:srgbClr val="BD2B0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
          </a:p>
        </p:txBody>
      </p:sp>
      <p:sp>
        <p:nvSpPr>
          <p:cNvPr id="18" name="ZoneTexte 17"/>
          <p:cNvSpPr txBox="1"/>
          <p:nvPr/>
        </p:nvSpPr>
        <p:spPr>
          <a:xfrm>
            <a:off x="6402873" y="1585717"/>
            <a:ext cx="1723549" cy="369332"/>
          </a:xfrm>
          <a:prstGeom prst="rect">
            <a:avLst/>
          </a:prstGeom>
          <a:noFill/>
        </p:spPr>
        <p:txBody>
          <a:bodyPr wrap="none" rtlCol="0">
            <a:spAutoFit/>
          </a:bodyPr>
          <a:lstStyle/>
          <a:p>
            <a:pPr algn="l" rtl="0"/>
            <a:r>
              <a:rPr b="0" i="0" u="none" baseline="0" lang="nl">
                <a:solidFill>
                  <a:schemeClr val="bg1"/>
                </a:solidFill>
              </a:rPr>
              <a:t>Gevolgen</a:t>
            </a:r>
            <a:endParaRPr lang="nl" dirty="0">
              <a:solidFill>
                <a:schemeClr val="bg1"/>
              </a:solidFill>
            </a:endParaRPr>
          </a:p>
        </p:txBody>
      </p:sp>
      <p:cxnSp>
        <p:nvCxnSpPr>
          <p:cNvPr id="20" name="Connecteur droit avec flèche 19"/>
          <p:cNvCxnSpPr/>
          <p:nvPr/>
        </p:nvCxnSpPr>
        <p:spPr>
          <a:xfrm>
            <a:off x="2503634" y="1770383"/>
            <a:ext cx="1060254" cy="0"/>
          </a:xfrm>
          <a:prstGeom prst="straightConnector1">
            <a:avLst/>
          </a:prstGeom>
          <a:ln>
            <a:solidFill>
              <a:schemeClr val="tx1"/>
            </a:solidFill>
            <a:tailEnd type="triangle"/>
          </a:ln>
        </p:spPr>
        <p:style>
          <a:lnRef idx="1">
            <a:schemeClr val="accent4"/>
          </a:lnRef>
          <a:fillRef idx="0">
            <a:schemeClr val="accent4"/>
          </a:fillRef>
          <a:effectRef idx="0">
            <a:schemeClr val="accent4"/>
          </a:effectRef>
          <a:fontRef idx="minor">
            <a:schemeClr val="tx1"/>
          </a:fontRef>
        </p:style>
      </p:cxnSp>
      <p:cxnSp>
        <p:nvCxnSpPr>
          <p:cNvPr id="21" name="Connecteur droit avec flèche 20"/>
          <p:cNvCxnSpPr/>
          <p:nvPr/>
        </p:nvCxnSpPr>
        <p:spPr>
          <a:xfrm>
            <a:off x="5292080" y="1767050"/>
            <a:ext cx="1060254" cy="0"/>
          </a:xfrm>
          <a:prstGeom prst="straightConnector1">
            <a:avLst/>
          </a:prstGeom>
          <a:ln>
            <a:solidFill>
              <a:schemeClr val="tx1"/>
            </a:solidFill>
            <a:tailEnd type="triangle"/>
          </a:ln>
        </p:spPr>
        <p:style>
          <a:lnRef idx="1">
            <a:schemeClr val="accent4"/>
          </a:lnRef>
          <a:fillRef idx="0">
            <a:schemeClr val="accent4"/>
          </a:fillRef>
          <a:effectRef idx="0">
            <a:schemeClr val="accent4"/>
          </a:effectRef>
          <a:fontRef idx="minor">
            <a:schemeClr val="tx1"/>
          </a:fontRef>
        </p:style>
      </p:cxnSp>
      <p:sp>
        <p:nvSpPr>
          <p:cNvPr id="19"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lgn="l" rtl="0">
              <a:spcBef>
                <a:spcPct val="0"/>
              </a:spcBef>
              <a:spcAft>
                <a:spcPct val="0"/>
              </a:spcAft>
              <a:defRPr/>
            </a:pPr>
            <a:r>
              <a:rPr b="0" i="0" u="none" baseline="0" lang="nl">
                <a:ea typeface="Helvetica" charset="0"/>
                <a:cs typeface="Helvetica" charset="0"/>
              </a:rPr>
              <a:t>Integratieset H3SE – TCT 4.1 – Menselijke factoren, zwakke signalen en communicatie – V2</a:t>
            </a:r>
            <a:endParaRPr lang="nl" altLang="fr-FR" dirty="0" smtClean="0">
              <a:ea typeface="Helvetica" charset="0"/>
              <a:cs typeface="Helvetica" charset="0"/>
            </a:endParaRPr>
          </a:p>
        </p:txBody>
      </p:sp>
    </p:spTree>
    <p:extLst>
      <p:ext uri="{BB962C8B-B14F-4D97-AF65-F5344CB8AC3E}">
        <p14:creationId xmlns:p14="http://schemas.microsoft.com/office/powerpoint/2010/main" xmlns="" val="129156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b="1" i="0" u="none" baseline="0" lang="nl"/>
              <a:t>De componenten van het nemen van risico </a:t>
            </a:r>
            <a:br>
              <a:rPr lang="nl"/>
            </a:br>
            <a:endParaRPr lang="nl" dirty="0"/>
          </a:p>
        </p:txBody>
      </p:sp>
      <p:sp>
        <p:nvSpPr>
          <p:cNvPr id="3" name="Espace réservé du texte 2"/>
          <p:cNvSpPr>
            <a:spLocks noGrp="1"/>
          </p:cNvSpPr>
          <p:nvPr>
            <p:ph type="body" sz="quarter" idx="12"/>
          </p:nvPr>
        </p:nvSpPr>
        <p:spPr>
          <a:xfrm>
            <a:off x="457200" y="1006066"/>
            <a:ext cx="8447819" cy="1876395"/>
          </a:xfrm>
        </p:spPr>
        <p:txBody>
          <a:bodyPr/>
          <a:lstStyle/>
          <a:p>
            <a:pPr marL="0" indent="0" algn="l" rtl="0">
              <a:spcAft>
                <a:spcPts val="1500"/>
              </a:spcAft>
              <a:buNone/>
            </a:pPr>
            <a:r>
              <a:rPr b="0" i="0" u="none" baseline="0" lang="nl"/>
              <a:t>De gevolgen met de meeste invloed op ons gedrag: </a:t>
            </a:r>
            <a:endParaRPr lang="nl" dirty="0" smtClean="0"/>
          </a:p>
          <a:p>
            <a:pPr lvl="1" algn="l" rtl="0"/>
            <a:r>
              <a:rPr b="0" i="0" u="none" baseline="0" lang="nl"/>
              <a:t>Onmiddellijk</a:t>
            </a:r>
          </a:p>
          <a:p>
            <a:pPr lvl="1" algn="l" rtl="0"/>
            <a:r>
              <a:rPr b="0" i="0" u="none" baseline="0" lang="nl"/>
              <a:t>Zeker	</a:t>
            </a:r>
          </a:p>
          <a:p>
            <a:pPr lvl="1" algn="l" rtl="0"/>
            <a:r>
              <a:rPr b="0" i="0" u="none" baseline="0" lang="nl"/>
              <a:t>Positief 			</a:t>
            </a:r>
            <a:endParaRPr lang="nl" dirty="0"/>
          </a:p>
        </p:txBody>
      </p:sp>
      <p:sp>
        <p:nvSpPr>
          <p:cNvPr id="5" name="Espace réservé du numéro de diapositive 4"/>
          <p:cNvSpPr>
            <a:spLocks noGrp="1"/>
          </p:cNvSpPr>
          <p:nvPr>
            <p:ph type="sldNum" sz="quarter" idx="14"/>
          </p:nvPr>
        </p:nvSpPr>
        <p:spPr/>
        <p:txBody>
          <a:bodyPr/>
          <a:lstStyle/>
          <a:p>
            <a:pPr algn="r" rtl="0"/>
            <a:r>
              <a:rPr b="0" i="0" u="none" baseline="0" lang="nl"/>
              <a:t/>
            </a:r>
            <a:fld id="{757FAC7F-35F1-4545-955D-AC0E4B400912}" type="slidenum">
              <a:rPr/>
              <a:pPr/>
              <a:t>23</a:t>
            </a:fld>
            <a:endParaRPr lang="nl" altLang="fr-FR"/>
          </a:p>
        </p:txBody>
      </p:sp>
      <p:sp>
        <p:nvSpPr>
          <p:cNvPr id="7" name="Accolade fermante 6"/>
          <p:cNvSpPr/>
          <p:nvPr/>
        </p:nvSpPr>
        <p:spPr>
          <a:xfrm>
            <a:off x="2399618" y="1533353"/>
            <a:ext cx="360040" cy="1080120"/>
          </a:xfrm>
          <a:prstGeom prst="rightBrace">
            <a:avLst/>
          </a:prstGeom>
          <a:noFill/>
          <a:ln>
            <a:solidFill>
              <a:srgbClr val="BD2B0B"/>
            </a:solidFill>
          </a:ln>
        </p:spPr>
        <p:style>
          <a:lnRef idx="2">
            <a:schemeClr val="accent1"/>
          </a:lnRef>
          <a:fillRef idx="0">
            <a:schemeClr val="accent1"/>
          </a:fillRef>
          <a:effectRef idx="1">
            <a:schemeClr val="accent1"/>
          </a:effectRef>
          <a:fontRef idx="minor">
            <a:schemeClr val="tx1"/>
          </a:fontRef>
        </p:style>
        <p:txBody>
          <a:bodyPr rtlCol="0" anchor="ctr"/>
          <a:lstStyle/>
          <a:p>
            <a:pPr algn="ctr" rtl="0"/>
            <a:endParaRPr lang="nl"/>
          </a:p>
        </p:txBody>
      </p:sp>
      <p:sp>
        <p:nvSpPr>
          <p:cNvPr id="8" name="ZoneTexte 7"/>
          <p:cNvSpPr txBox="1"/>
          <p:nvPr/>
        </p:nvSpPr>
        <p:spPr>
          <a:xfrm>
            <a:off x="2882766" y="1484784"/>
            <a:ext cx="5792922" cy="1200329"/>
          </a:xfrm>
          <a:prstGeom prst="rect">
            <a:avLst/>
          </a:prstGeom>
          <a:solidFill>
            <a:schemeClr val="bg1">
              <a:lumMod val="85000"/>
            </a:schemeClr>
          </a:solidFill>
        </p:spPr>
        <p:txBody>
          <a:bodyPr wrap="square" rtlCol="0">
            <a:spAutoFit/>
          </a:bodyPr>
          <a:lstStyle/>
          <a:p>
            <a:pPr algn="l" rtl="0"/>
            <a:r>
              <a:rPr b="0" i="0" u="none" baseline="0" lang="nl">
                <a:solidFill>
                  <a:schemeClr val="accent3">
                    <a:lumMod val="75000"/>
                  </a:schemeClr>
                </a:solidFill>
              </a:rPr>
              <a:t>Wij streven meer naar onmiddellijke, zekere, positieve gevolgen</a:t>
            </a:r>
          </a:p>
          <a:p>
            <a:pPr marL="285750" indent="-285750" algn="l" rtl="0">
              <a:buFont typeface="Wingdings" charset="2"/>
              <a:buChar char="à"/>
            </a:pPr>
            <a:r>
              <a:rPr b="0" i="0" u="none" baseline="0" lang="nl">
                <a:solidFill>
                  <a:schemeClr val="accent3">
                    <a:lumMod val="75000"/>
                  </a:schemeClr>
                </a:solidFill>
                <a:sym typeface="Wingdings"/>
              </a:rPr>
              <a:t>Wij wijzigen ons gedrag op grond van deze gevolgen.</a:t>
            </a:r>
          </a:p>
        </p:txBody>
      </p:sp>
      <p:sp>
        <p:nvSpPr>
          <p:cNvPr id="9" name="Rectangle 8"/>
          <p:cNvSpPr/>
          <p:nvPr/>
        </p:nvSpPr>
        <p:spPr>
          <a:xfrm>
            <a:off x="920490" y="2882461"/>
            <a:ext cx="7291908" cy="646331"/>
          </a:xfrm>
          <a:prstGeom prst="rect">
            <a:avLst/>
          </a:prstGeom>
        </p:spPr>
        <p:txBody>
          <a:bodyPr wrap="square">
            <a:spAutoFit/>
          </a:bodyPr>
          <a:lstStyle/>
          <a:p>
            <a:pPr marL="0" indent="0" algn="ctr" rtl="0">
              <a:buNone/>
            </a:pPr>
            <a:r>
              <a:rPr b="1" i="0" u="none" baseline="0" lang="nl">
                <a:solidFill>
                  <a:schemeClr val="accent3">
                    <a:lumMod val="75000"/>
                  </a:schemeClr>
                </a:solidFill>
              </a:rPr>
              <a:t>Het principe: de gevolgen (onmiddellijk, zeker en positief) beïnvloeden ons gedrag meer dan de aanleidingen. </a:t>
            </a:r>
            <a:endParaRPr lang="nl" b="1" dirty="0">
              <a:solidFill>
                <a:schemeClr val="accent3">
                  <a:lumMod val="75000"/>
                </a:schemeClr>
              </a:solidFill>
            </a:endParaRPr>
          </a:p>
        </p:txBody>
      </p:sp>
      <p:sp>
        <p:nvSpPr>
          <p:cNvPr id="6" name="ZoneTexte 5"/>
          <p:cNvSpPr txBox="1"/>
          <p:nvPr/>
        </p:nvSpPr>
        <p:spPr>
          <a:xfrm>
            <a:off x="611560" y="3573016"/>
            <a:ext cx="8064128" cy="2123658"/>
          </a:xfrm>
          <a:prstGeom prst="rect">
            <a:avLst/>
          </a:prstGeom>
          <a:noFill/>
        </p:spPr>
        <p:txBody>
          <a:bodyPr wrap="square" rtlCol="0">
            <a:spAutoFit/>
          </a:bodyPr>
          <a:lstStyle/>
          <a:p>
            <a:pPr algn="l" rtl="0"/>
            <a:r>
              <a:rPr b="0" i="0" u="none" baseline="0" lang="nl"/>
              <a:t>Maar dit is niet de enige factor die ons kan aanzetten om risico's te nemen. Andere factoren zijn: </a:t>
            </a:r>
          </a:p>
          <a:p>
            <a:pPr marL="285750" indent="-285750" eaLnBrk="1" hangingPunct="1" algn="l" rtl="0">
              <a:spcBef>
                <a:spcPts val="0"/>
              </a:spcBef>
              <a:spcAft>
                <a:spcPts val="0"/>
              </a:spcAft>
              <a:buClr>
                <a:srgbClr val="A90025"/>
              </a:buClr>
              <a:buSzPct val="120000"/>
              <a:buFont typeface="Arial" charset="0"/>
              <a:buChar char="•"/>
            </a:pPr>
            <a:r>
              <a:rPr sz="1600" b="0" i="0" u="none" baseline="0" lang="nl">
                <a:latin typeface="+mn-lt"/>
              </a:rPr>
              <a:t>De sociale druk</a:t>
            </a:r>
          </a:p>
          <a:p>
            <a:pPr marL="285750" indent="-285750" eaLnBrk="1" hangingPunct="1" algn="l" rtl="0">
              <a:spcBef>
                <a:spcPts val="0"/>
              </a:spcBef>
              <a:spcAft>
                <a:spcPts val="0"/>
              </a:spcAft>
              <a:buClr>
                <a:srgbClr val="A90025"/>
              </a:buClr>
              <a:buSzPct val="120000"/>
              <a:buFont typeface="Arial" charset="0"/>
              <a:buChar char="•"/>
            </a:pPr>
            <a:r>
              <a:rPr sz="1600" b="0" i="0" u="none" baseline="0" lang="nl">
                <a:latin typeface="+mn-lt"/>
              </a:rPr>
              <a:t>De cultuur</a:t>
            </a:r>
          </a:p>
          <a:p>
            <a:pPr marL="285750" indent="-285750" eaLnBrk="1" hangingPunct="1" algn="l" rtl="0">
              <a:spcBef>
                <a:spcPts val="0"/>
              </a:spcBef>
              <a:spcAft>
                <a:spcPts val="0"/>
              </a:spcAft>
              <a:buClr>
                <a:srgbClr val="A90025"/>
              </a:buClr>
              <a:buSzPct val="120000"/>
              <a:buFont typeface="Arial" charset="0"/>
              <a:buChar char="•"/>
            </a:pPr>
            <a:r>
              <a:rPr sz="1600" b="0" i="0" u="none" baseline="0" lang="nl">
                <a:latin typeface="+mn-lt"/>
              </a:rPr>
              <a:t>De rol in het gezin</a:t>
            </a:r>
          </a:p>
          <a:p>
            <a:pPr marL="285750" indent="-285750" eaLnBrk="1" hangingPunct="1" algn="l" rtl="0">
              <a:spcBef>
                <a:spcPts val="0"/>
              </a:spcBef>
              <a:spcAft>
                <a:spcPts val="0"/>
              </a:spcAft>
              <a:buClr>
                <a:srgbClr val="A90025"/>
              </a:buClr>
              <a:buSzPct val="120000"/>
              <a:buFont typeface="Arial" charset="0"/>
              <a:buChar char="•"/>
            </a:pPr>
            <a:r>
              <a:rPr sz="1600" b="0" i="0" u="none" baseline="0" lang="nl">
                <a:latin typeface="+mn-lt"/>
              </a:rPr>
              <a:t>De rol in de organisatie</a:t>
            </a:r>
            <a:endParaRPr lang="nl" sz="1600" dirty="0">
              <a:latin typeface="+mn-lt"/>
            </a:endParaRPr>
          </a:p>
          <a:p>
            <a:pPr marL="285750" indent="-285750" eaLnBrk="1" hangingPunct="1" algn="l" rtl="0">
              <a:spcBef>
                <a:spcPts val="0"/>
              </a:spcBef>
              <a:spcAft>
                <a:spcPts val="0"/>
              </a:spcAft>
              <a:buClr>
                <a:srgbClr val="A90025"/>
              </a:buClr>
              <a:buSzPct val="120000"/>
              <a:buFont typeface="Arial" charset="0"/>
              <a:buChar char="•"/>
            </a:pPr>
            <a:r>
              <a:rPr sz="1600" b="0" i="0" u="none" baseline="0" lang="nl">
                <a:latin typeface="+mn-lt"/>
              </a:rPr>
              <a:t>De opvoeding</a:t>
            </a:r>
          </a:p>
          <a:p>
            <a:pPr marL="285750" indent="-285750" eaLnBrk="1" hangingPunct="1" algn="l" rtl="0">
              <a:spcBef>
                <a:spcPts val="0"/>
              </a:spcBef>
              <a:spcAft>
                <a:spcPts val="0"/>
              </a:spcAft>
              <a:buClr>
                <a:srgbClr val="A90025"/>
              </a:buClr>
              <a:buSzPct val="120000"/>
              <a:buFont typeface="Arial" charset="0"/>
              <a:buChar char="•"/>
            </a:pPr>
            <a:r>
              <a:rPr sz="1600" b="0" i="0" u="none" baseline="0" lang="nl">
                <a:latin typeface="+mn-lt"/>
              </a:rPr>
              <a:t>…</a:t>
            </a:r>
            <a:endParaRPr lang="nl" sz="1600" dirty="0" smtClean="0">
              <a:latin typeface="+mn-lt"/>
            </a:endParaRPr>
          </a:p>
        </p:txBody>
      </p:sp>
      <p:sp>
        <p:nvSpPr>
          <p:cNvPr id="10" name="ZoneTexte 9"/>
          <p:cNvSpPr txBox="1"/>
          <p:nvPr/>
        </p:nvSpPr>
        <p:spPr>
          <a:xfrm>
            <a:off x="920490" y="5607814"/>
            <a:ext cx="7291908" cy="646331"/>
          </a:xfrm>
          <a:prstGeom prst="rect">
            <a:avLst/>
          </a:prstGeom>
          <a:noFill/>
        </p:spPr>
        <p:txBody>
          <a:bodyPr wrap="square" rtlCol="0">
            <a:spAutoFit/>
          </a:bodyPr>
          <a:lstStyle/>
          <a:p>
            <a:pPr algn="ctr" rtl="0"/>
            <a:r>
              <a:rPr b="1" i="0" u="none" baseline="0" lang="nl">
                <a:solidFill>
                  <a:srgbClr val="BD2B0B"/>
                </a:solidFill>
              </a:rPr>
              <a:t>Het nemen van risico kan aantrekkelijk zijn, want in geval van succes volgt sociale erkenning.</a:t>
            </a:r>
            <a:endParaRPr lang="nl" b="1" dirty="0">
              <a:solidFill>
                <a:srgbClr val="BD2B0B"/>
              </a:solidFill>
            </a:endParaRPr>
          </a:p>
        </p:txBody>
      </p:sp>
      <p:sp>
        <p:nvSpPr>
          <p:cNvPr id="11"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lgn="l" rtl="0">
              <a:spcBef>
                <a:spcPct val="0"/>
              </a:spcBef>
              <a:spcAft>
                <a:spcPct val="0"/>
              </a:spcAft>
              <a:defRPr/>
            </a:pPr>
            <a:r>
              <a:rPr b="0" i="0" u="none" baseline="0" lang="nl">
                <a:ea typeface="Helvetica" charset="0"/>
                <a:cs typeface="Helvetica" charset="0"/>
              </a:rPr>
              <a:t>Integratieset H3SE – TCT 4.1 – Menselijke factoren, zwakke signalen en communicatie – V2</a:t>
            </a:r>
            <a:endParaRPr lang="nl" altLang="fr-FR" dirty="0" smtClean="0">
              <a:ea typeface="Helvetica" charset="0"/>
              <a:cs typeface="Helvetica" charset="0"/>
            </a:endParaRPr>
          </a:p>
        </p:txBody>
      </p:sp>
    </p:spTree>
    <p:extLst>
      <p:ext uri="{BB962C8B-B14F-4D97-AF65-F5344CB8AC3E}">
        <p14:creationId xmlns:p14="http://schemas.microsoft.com/office/powerpoint/2010/main" xmlns="" val="14248400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b="1" i="0" u="none" baseline="0" lang="nl"/>
              <a:t>Wat denkt u ervan? (1/3) </a:t>
            </a:r>
            <a:endParaRPr lang="nl" dirty="0"/>
          </a:p>
        </p:txBody>
      </p:sp>
      <p:sp>
        <p:nvSpPr>
          <p:cNvPr id="5" name="Espace réservé du numéro de diapositive 4"/>
          <p:cNvSpPr>
            <a:spLocks noGrp="1"/>
          </p:cNvSpPr>
          <p:nvPr>
            <p:ph type="sldNum" sz="quarter" idx="14"/>
          </p:nvPr>
        </p:nvSpPr>
        <p:spPr/>
        <p:txBody>
          <a:bodyPr/>
          <a:lstStyle/>
          <a:p>
            <a:pPr algn="r" rtl="0"/>
            <a:r>
              <a:rPr b="0" i="0" u="none" baseline="0" lang="nl"/>
              <a:t/>
            </a:r>
            <a:fld id="{757FAC7F-35F1-4545-955D-AC0E4B400912}" type="slidenum">
              <a:rPr/>
              <a:pPr/>
              <a:t>24</a:t>
            </a:fld>
            <a:endParaRPr lang="nl" altLang="fr-FR"/>
          </a:p>
        </p:txBody>
      </p:sp>
      <p:pic>
        <p:nvPicPr>
          <p:cNvPr id="6" name="Image 5" descr="../../../../../../Downloads/35-image-04.jpg"/>
          <p:cNvPicPr/>
          <p:nvPr/>
        </p:nvPicPr>
        <p:blipFill>
          <a:blip r:embed="rId2">
            <a:extLst>
              <a:ext uri="{28A0092B-C50C-407E-A947-70E740481C1C}">
                <a14:useLocalDpi xmlns:a14="http://schemas.microsoft.com/office/drawing/2010/main" xmlns="" val="0"/>
              </a:ext>
            </a:extLst>
          </a:blip>
          <a:srcRect/>
          <a:stretch>
            <a:fillRect/>
          </a:stretch>
        </p:blipFill>
        <p:spPr bwMode="auto">
          <a:xfrm>
            <a:off x="2613807" y="1124744"/>
            <a:ext cx="3905274" cy="4708935"/>
          </a:xfrm>
          <a:prstGeom prst="rect">
            <a:avLst/>
          </a:prstGeom>
          <a:noFill/>
          <a:ln>
            <a:noFill/>
          </a:ln>
        </p:spPr>
      </p:pic>
      <p:sp>
        <p:nvSpPr>
          <p:cNvPr id="7"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lgn="l" rtl="0">
              <a:spcBef>
                <a:spcPct val="0"/>
              </a:spcBef>
              <a:spcAft>
                <a:spcPct val="0"/>
              </a:spcAft>
              <a:defRPr/>
            </a:pPr>
            <a:r>
              <a:rPr b="0" i="0" u="none" baseline="0" lang="nl">
                <a:ea typeface="Helvetica" charset="0"/>
                <a:cs typeface="Helvetica" charset="0"/>
              </a:rPr>
              <a:t>Integratieset H3SE – TCT 4.1 – Menselijke factoren, zwakke signalen en communicatie – V2</a:t>
            </a:r>
            <a:endParaRPr lang="nl" altLang="fr-FR" dirty="0" smtClean="0">
              <a:ea typeface="Helvetica" charset="0"/>
              <a:cs typeface="Helvetica" charset="0"/>
            </a:endParaRPr>
          </a:p>
        </p:txBody>
      </p:sp>
    </p:spTree>
    <p:extLst>
      <p:ext uri="{BB962C8B-B14F-4D97-AF65-F5344CB8AC3E}">
        <p14:creationId xmlns:p14="http://schemas.microsoft.com/office/powerpoint/2010/main" xmlns="" val="18492118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b="1" i="0" u="none" baseline="0" lang="nl"/>
              <a:t>Wat denkt u ervan? (2/3) </a:t>
            </a:r>
            <a:endParaRPr lang="nl" dirty="0"/>
          </a:p>
        </p:txBody>
      </p:sp>
      <p:sp>
        <p:nvSpPr>
          <p:cNvPr id="5" name="Espace réservé du numéro de diapositive 4"/>
          <p:cNvSpPr>
            <a:spLocks noGrp="1"/>
          </p:cNvSpPr>
          <p:nvPr>
            <p:ph type="sldNum" sz="quarter" idx="14"/>
          </p:nvPr>
        </p:nvSpPr>
        <p:spPr/>
        <p:txBody>
          <a:bodyPr/>
          <a:lstStyle/>
          <a:p>
            <a:pPr algn="r" rtl="0"/>
            <a:r>
              <a:rPr b="0" i="0" u="none" baseline="0" lang="nl"/>
              <a:t/>
            </a:r>
            <a:fld id="{757FAC7F-35F1-4545-955D-AC0E4B400912}" type="slidenum">
              <a:rPr/>
              <a:pPr/>
              <a:t>25</a:t>
            </a:fld>
            <a:endParaRPr lang="nl" altLang="fr-FR"/>
          </a:p>
        </p:txBody>
      </p:sp>
      <p:pic>
        <p:nvPicPr>
          <p:cNvPr id="7" name="Image 6" descr="../../../../../../Downloads/echelle-51.jpg"/>
          <p:cNvPicPr/>
          <p:nvPr/>
        </p:nvPicPr>
        <p:blipFill>
          <a:blip r:embed="rId2">
            <a:extLst>
              <a:ext uri="{28A0092B-C50C-407E-A947-70E740481C1C}">
                <a14:useLocalDpi xmlns:a14="http://schemas.microsoft.com/office/drawing/2010/main" xmlns="" val="0"/>
              </a:ext>
            </a:extLst>
          </a:blip>
          <a:srcRect/>
          <a:stretch>
            <a:fillRect/>
          </a:stretch>
        </p:blipFill>
        <p:spPr bwMode="auto">
          <a:xfrm>
            <a:off x="1259632" y="1052736"/>
            <a:ext cx="6480720" cy="4915805"/>
          </a:xfrm>
          <a:prstGeom prst="rect">
            <a:avLst/>
          </a:prstGeom>
          <a:noFill/>
          <a:ln>
            <a:noFill/>
          </a:ln>
        </p:spPr>
      </p:pic>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lgn="l" rtl="0">
              <a:spcBef>
                <a:spcPct val="0"/>
              </a:spcBef>
              <a:spcAft>
                <a:spcPct val="0"/>
              </a:spcAft>
              <a:defRPr/>
            </a:pPr>
            <a:r>
              <a:rPr b="0" i="0" u="none" baseline="0" lang="nl">
                <a:ea typeface="Helvetica" charset="0"/>
                <a:cs typeface="Helvetica" charset="0"/>
              </a:rPr>
              <a:t>Integratieset H3SE – TCT 4.1 – Menselijke factoren, zwakke signalen en communicatie – V2</a:t>
            </a:r>
            <a:endParaRPr lang="nl" altLang="fr-FR" dirty="0" smtClean="0">
              <a:ea typeface="Helvetica" charset="0"/>
              <a:cs typeface="Helvetica" charset="0"/>
            </a:endParaRPr>
          </a:p>
        </p:txBody>
      </p:sp>
    </p:spTree>
    <p:extLst>
      <p:ext uri="{BB962C8B-B14F-4D97-AF65-F5344CB8AC3E}">
        <p14:creationId xmlns:p14="http://schemas.microsoft.com/office/powerpoint/2010/main" xmlns="" val="1472769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b="1" i="0" u="none" baseline="0" lang="nl"/>
              <a:t>Wat denkt u ervan? (3/3) </a:t>
            </a:r>
            <a:endParaRPr lang="nl" dirty="0"/>
          </a:p>
        </p:txBody>
      </p:sp>
      <p:sp>
        <p:nvSpPr>
          <p:cNvPr id="5" name="Espace réservé du numéro de diapositive 4"/>
          <p:cNvSpPr>
            <a:spLocks noGrp="1"/>
          </p:cNvSpPr>
          <p:nvPr>
            <p:ph type="sldNum" sz="quarter" idx="14"/>
          </p:nvPr>
        </p:nvSpPr>
        <p:spPr/>
        <p:txBody>
          <a:bodyPr/>
          <a:lstStyle/>
          <a:p>
            <a:pPr algn="r" rtl="0"/>
            <a:r>
              <a:rPr b="0" i="0" u="none" baseline="0" lang="nl"/>
              <a:t/>
            </a:r>
            <a:fld id="{757FAC7F-35F1-4545-955D-AC0E4B400912}" type="slidenum">
              <a:rPr/>
              <a:pPr/>
              <a:t>26</a:t>
            </a:fld>
            <a:endParaRPr lang="nl" altLang="fr-FR"/>
          </a:p>
        </p:txBody>
      </p:sp>
      <p:pic>
        <p:nvPicPr>
          <p:cNvPr id="6" name="Image 5" descr="../../../../../../Downloads/Screen-Shot-2013-10-02-at-7.28.59-PM.png"/>
          <p:cNvPicPr/>
          <p:nvPr/>
        </p:nvPicPr>
        <p:blipFill rotWithShape="1">
          <a:blip r:embed="rId2">
            <a:extLst>
              <a:ext uri="{28A0092B-C50C-407E-A947-70E740481C1C}">
                <a14:useLocalDpi xmlns:a14="http://schemas.microsoft.com/office/drawing/2010/main" xmlns="" val="0"/>
              </a:ext>
            </a:extLst>
          </a:blip>
          <a:srcRect t="4951" b="5933"/>
          <a:stretch/>
        </p:blipFill>
        <p:spPr bwMode="auto">
          <a:xfrm>
            <a:off x="1043608" y="1484784"/>
            <a:ext cx="6984775" cy="3888432"/>
          </a:xfrm>
          <a:prstGeom prst="rect">
            <a:avLst/>
          </a:prstGeom>
          <a:noFill/>
          <a:ln>
            <a:noFill/>
          </a:ln>
        </p:spPr>
      </p:pic>
      <p:sp>
        <p:nvSpPr>
          <p:cNvPr id="7"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lgn="l" rtl="0">
              <a:spcBef>
                <a:spcPct val="0"/>
              </a:spcBef>
              <a:spcAft>
                <a:spcPct val="0"/>
              </a:spcAft>
              <a:defRPr/>
            </a:pPr>
            <a:r>
              <a:rPr b="0" i="0" u="none" baseline="0" lang="nl">
                <a:ea typeface="Helvetica" charset="0"/>
                <a:cs typeface="Helvetica" charset="0"/>
              </a:rPr>
              <a:t>Integratieset H3SE – TCT 4.1 – Menselijke factoren, zwakke signalen en communicatie – V2</a:t>
            </a:r>
            <a:endParaRPr lang="nl" altLang="fr-FR" dirty="0" smtClean="0">
              <a:ea typeface="Helvetica" charset="0"/>
              <a:cs typeface="Helvetica" charset="0"/>
            </a:endParaRPr>
          </a:p>
        </p:txBody>
      </p:sp>
    </p:spTree>
    <p:extLst>
      <p:ext uri="{BB962C8B-B14F-4D97-AF65-F5344CB8AC3E}">
        <p14:creationId xmlns:p14="http://schemas.microsoft.com/office/powerpoint/2010/main" xmlns="" val="1427093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b="1" i="0" u="none" baseline="0" lang="nl"/>
              <a:t>En voor u?</a:t>
            </a:r>
            <a:endParaRPr lang="nl" dirty="0"/>
          </a:p>
        </p:txBody>
      </p:sp>
      <p:sp>
        <p:nvSpPr>
          <p:cNvPr id="3" name="Espace réservé du texte 2"/>
          <p:cNvSpPr>
            <a:spLocks noGrp="1"/>
          </p:cNvSpPr>
          <p:nvPr>
            <p:ph type="body" sz="quarter" idx="12"/>
          </p:nvPr>
        </p:nvSpPr>
        <p:spPr/>
        <p:txBody>
          <a:bodyPr/>
          <a:lstStyle/>
          <a:p>
            <a:pPr algn="just" rtl="0"/>
            <a:r>
              <a:rPr b="0" i="0" u="none" baseline="0" lang="nl"/>
              <a:t>Hebt u zich al eens in een situatie bevonden waarin u hebt betreurd dat u het risico had genomen?</a:t>
            </a:r>
          </a:p>
          <a:p>
            <a:pPr marL="0" indent="0" algn="just" rtl="0">
              <a:buNone/>
            </a:pPr>
            <a:r>
              <a:rPr b="0" i="0" u="none" baseline="0" lang="nl"/>
              <a:t> </a:t>
            </a:r>
          </a:p>
          <a:p>
            <a:pPr algn="just" rtl="0"/>
            <a:r>
              <a:rPr b="0" i="0" u="none" baseline="0" lang="nl"/>
              <a:t>Wat was volgens u de reden waarom u dit risico had genomen?</a:t>
            </a:r>
          </a:p>
          <a:p>
            <a:pPr marL="0" indent="0" algn="just" rtl="0">
              <a:buNone/>
            </a:pPr>
            <a:r>
              <a:rPr b="0" i="0" u="none" baseline="0" lang="nl"/>
              <a:t> </a:t>
            </a:r>
          </a:p>
          <a:p>
            <a:pPr algn="just" rtl="0"/>
            <a:r>
              <a:rPr b="0" i="0" u="none" baseline="0" lang="nl"/>
              <a:t>Welke lering trekt u hieruit voor een concrete actie ter verbetering, in het licht van wat u in deze module hebt gezien? </a:t>
            </a:r>
            <a:r>
              <a:rPr b="0" i="0" u="none" baseline="0" lang="nl">
                <a:effectLst/>
              </a:rPr>
              <a:t> </a:t>
            </a:r>
            <a:endParaRPr lang="nl" dirty="0"/>
          </a:p>
        </p:txBody>
      </p:sp>
      <p:sp>
        <p:nvSpPr>
          <p:cNvPr id="5" name="Espace réservé du numéro de diapositive 4"/>
          <p:cNvSpPr>
            <a:spLocks noGrp="1"/>
          </p:cNvSpPr>
          <p:nvPr>
            <p:ph type="sldNum" sz="quarter" idx="14"/>
          </p:nvPr>
        </p:nvSpPr>
        <p:spPr/>
        <p:txBody>
          <a:bodyPr/>
          <a:lstStyle/>
          <a:p>
            <a:pPr algn="r" rtl="0"/>
            <a:r>
              <a:rPr b="0" i="0" u="none" baseline="0" lang="nl"/>
              <a:t/>
            </a:r>
            <a:fld id="{757FAC7F-35F1-4545-955D-AC0E4B400912}" type="slidenum">
              <a:rPr/>
              <a:pPr/>
              <a:t>27</a:t>
            </a:fld>
            <a:endParaRPr lang="nl" altLang="fr-F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lgn="l" rtl="0">
              <a:spcBef>
                <a:spcPct val="0"/>
              </a:spcBef>
              <a:spcAft>
                <a:spcPct val="0"/>
              </a:spcAft>
              <a:defRPr/>
            </a:pPr>
            <a:r>
              <a:rPr b="0" i="0" u="none" baseline="0" lang="nl">
                <a:ea typeface="Helvetica" charset="0"/>
                <a:cs typeface="Helvetica" charset="0"/>
              </a:rPr>
              <a:t>Integratieset H3SE – TCT 4.1 – Menselijke factoren, zwakke signalen en communicatie – V2</a:t>
            </a:r>
            <a:endParaRPr lang="nl" altLang="fr-FR" dirty="0" smtClean="0">
              <a:ea typeface="Helvetica" charset="0"/>
              <a:cs typeface="Helvetica" charset="0"/>
            </a:endParaRPr>
          </a:p>
        </p:txBody>
      </p:sp>
    </p:spTree>
    <p:extLst>
      <p:ext uri="{BB962C8B-B14F-4D97-AF65-F5344CB8AC3E}">
        <p14:creationId xmlns:p14="http://schemas.microsoft.com/office/powerpoint/2010/main" xmlns="" val="17480155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b="1" i="0" u="none" baseline="0" lang="nl"/>
              <a:t>De essentiële rol van de communicatie</a:t>
            </a:r>
            <a:endParaRPr lang="nl" dirty="0"/>
          </a:p>
        </p:txBody>
      </p:sp>
      <p:sp>
        <p:nvSpPr>
          <p:cNvPr id="4" name="Espace réservé du numéro de diapositive 3"/>
          <p:cNvSpPr>
            <a:spLocks noGrp="1"/>
          </p:cNvSpPr>
          <p:nvPr>
            <p:ph type="sldNum" sz="quarter" idx="11"/>
          </p:nvPr>
        </p:nvSpPr>
        <p:spPr/>
        <p:txBody>
          <a:bodyPr/>
          <a:lstStyle/>
          <a:p>
            <a:pPr algn="r" rtl="0"/>
            <a:r>
              <a:rPr b="0" i="0" u="none" baseline="0" lang="nl"/>
              <a:t/>
            </a:r>
            <a:fld id="{A2790189-416C-E549-83DE-8B3BF5286D36}" type="slidenum">
              <a:rPr/>
              <a:pPr/>
              <a:t>28</a:t>
            </a:fld>
            <a:endParaRPr lang="nl" altLang="fr-FR"/>
          </a:p>
        </p:txBody>
      </p:sp>
      <p:sp>
        <p:nvSpPr>
          <p:cNvPr id="5" name="Espace réservé du pied de page 1"/>
          <p:cNvSpPr>
            <a:spLocks noGrp="1"/>
          </p:cNvSpPr>
          <p:nvPr>
            <p:ph type="ftr" sz="quarter" idx="4294967295"/>
          </p:nvPr>
        </p:nvSpPr>
        <p:spPr bwMode="auto">
          <a:xfrm>
            <a:off x="457200" y="6411913"/>
            <a:ext cx="5562600" cy="36512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lgn="l" rtl="0">
              <a:spcBef>
                <a:spcPct val="0"/>
              </a:spcBef>
              <a:spcAft>
                <a:spcPct val="0"/>
              </a:spcAft>
              <a:defRPr/>
            </a:pPr>
            <a:r>
              <a:rPr sz="900" b="0" i="0" u="none" baseline="0" lang="nl">
                <a:ea typeface="Helvetica" charset="0"/>
                <a:cs typeface="Helvetica" charset="0"/>
              </a:rPr>
              <a:t>Integratieset H3SE – TCT 4.1 – Menselijke factoren, zwakke signalen en communicatie – V2</a:t>
            </a:r>
            <a:endParaRPr lang="nl" altLang="fr-FR" sz="900" dirty="0" smtClean="0">
              <a:ea typeface="Helvetica" charset="0"/>
              <a:cs typeface="Helvetica" charset="0"/>
            </a:endParaRPr>
          </a:p>
        </p:txBody>
      </p:sp>
    </p:spTree>
    <p:extLst>
      <p:ext uri="{BB962C8B-B14F-4D97-AF65-F5344CB8AC3E}">
        <p14:creationId xmlns:p14="http://schemas.microsoft.com/office/powerpoint/2010/main" xmlns="" val="18533552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b="1" i="0" u="none" baseline="0" lang="nl"/>
              <a:t>De laatste minuten van de vlucht AF447 (Rio-Parijs)</a:t>
            </a:r>
            <a:endParaRPr lang="nl" dirty="0"/>
          </a:p>
        </p:txBody>
      </p:sp>
      <p:sp>
        <p:nvSpPr>
          <p:cNvPr id="5" name="Espace réservé du numéro de diapositive 4"/>
          <p:cNvSpPr>
            <a:spLocks noGrp="1"/>
          </p:cNvSpPr>
          <p:nvPr>
            <p:ph type="sldNum" sz="quarter" idx="14"/>
          </p:nvPr>
        </p:nvSpPr>
        <p:spPr/>
        <p:txBody>
          <a:bodyPr/>
          <a:lstStyle/>
          <a:p>
            <a:pPr algn="r" rtl="0"/>
            <a:r>
              <a:rPr b="0" i="0" u="none" baseline="0" lang="nl"/>
              <a:t/>
            </a:r>
            <a:fld id="{757FAC7F-35F1-4545-955D-AC0E4B400912}" type="slidenum">
              <a:rPr/>
              <a:pPr/>
              <a:t>29</a:t>
            </a:fld>
            <a:endParaRPr lang="nl" altLang="fr-FR"/>
          </a:p>
        </p:txBody>
      </p:sp>
      <p:pic>
        <p:nvPicPr>
          <p:cNvPr id="6" name="Image 5" descr="../../../../../../Desktop/Capture%20d’écran%202016-07-18%20à%2015.28.0"/>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1403648" y="1484375"/>
            <a:ext cx="6264696" cy="3845053"/>
          </a:xfrm>
          <a:prstGeom prst="rect">
            <a:avLst/>
          </a:prstGeom>
          <a:noFill/>
          <a:ln>
            <a:noFill/>
          </a:ln>
        </p:spPr>
      </p:pic>
      <p:sp>
        <p:nvSpPr>
          <p:cNvPr id="7"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lgn="l" rtl="0">
              <a:spcBef>
                <a:spcPct val="0"/>
              </a:spcBef>
              <a:spcAft>
                <a:spcPct val="0"/>
              </a:spcAft>
              <a:defRPr/>
            </a:pPr>
            <a:r>
              <a:rPr b="0" i="0" u="none" baseline="0" lang="nl">
                <a:ea typeface="Helvetica" charset="0"/>
                <a:cs typeface="Helvetica" charset="0"/>
              </a:rPr>
              <a:t>Integratieset H3SE – TCT 4.1 – Menselijke factoren, zwakke signalen en communicatie – V2</a:t>
            </a:r>
            <a:endParaRPr lang="nl" altLang="fr-FR" dirty="0" smtClean="0">
              <a:ea typeface="Helvetica" charset="0"/>
              <a:cs typeface="Helvetica" charset="0"/>
            </a:endParaRPr>
          </a:p>
        </p:txBody>
      </p:sp>
    </p:spTree>
    <p:extLst>
      <p:ext uri="{BB962C8B-B14F-4D97-AF65-F5344CB8AC3E}">
        <p14:creationId xmlns:p14="http://schemas.microsoft.com/office/powerpoint/2010/main" xmlns="" val="654371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re 1"/>
          <p:cNvSpPr>
            <a:spLocks noGrp="1"/>
          </p:cNvSpPr>
          <p:nvPr>
            <p:ph type="title"/>
          </p:nvPr>
        </p:nvSpPr>
        <p:spPr bwMode="auto">
          <a:xfrm>
            <a:off x="722313" y="2493963"/>
            <a:ext cx="7772400" cy="1362075"/>
          </a:xfrm>
        </p:spPr>
        <p:txBody>
          <a:bodyPr wrap="square" numCol="1" anchorCtr="0" compatLnSpc="1">
            <a:prstTxWarp prst="textNoShape">
              <a:avLst/>
            </a:prstTxWarp>
          </a:bodyPr>
          <a:lstStyle/>
          <a:p>
            <a:pPr eaLnBrk="1" hangingPunct="1" algn="l" rtl="0"/>
            <a:r>
              <a:rPr b="1" i="0" u="none" baseline="0" lang="nl"/>
              <a:t>De menselijke factor inzake veiligheid</a:t>
            </a:r>
          </a:p>
        </p:txBody>
      </p:sp>
      <p:sp>
        <p:nvSpPr>
          <p:cNvPr id="17411" name="Espace réservé du numéro de diapositive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r>
              <a:rPr b="0" i="0" u="none" baseline="0" lang="nl"/>
              <a:t/>
            </a:r>
            <a:fld id="{58B3048B-9A14-4745-9061-D319CAF30014}" type="slidenum">
              <a:rPr>
                <a:solidFill>
                  <a:srgbClr val="898989"/>
                </a:solidFill>
                <a:ea typeface="Helvetica" charset="0"/>
                <a:cs typeface="Helvetica" charset="0"/>
              </a:rPr>
              <a:pPr/>
              <a:t>3</a:t>
            </a:fld>
            <a:endParaRPr lang="nl" altLang="fr-FR">
              <a:solidFill>
                <a:srgbClr val="898989"/>
              </a:solidFill>
              <a:ea typeface="Helvetica" charset="0"/>
              <a:cs typeface="Helvetica" charset="0"/>
            </a:endParaRPr>
          </a:p>
        </p:txBody>
      </p:sp>
      <p:sp>
        <p:nvSpPr>
          <p:cNvPr id="5" name="Espace réservé du pied de page 1"/>
          <p:cNvSpPr>
            <a:spLocks noGrp="1"/>
          </p:cNvSpPr>
          <p:nvPr>
            <p:ph type="ftr" sz="quarter" idx="4294967295"/>
          </p:nvPr>
        </p:nvSpPr>
        <p:spPr bwMode="auto">
          <a:xfrm>
            <a:off x="457200" y="6411913"/>
            <a:ext cx="5562600" cy="36512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lgn="l" rtl="0">
              <a:spcBef>
                <a:spcPct val="0"/>
              </a:spcBef>
              <a:spcAft>
                <a:spcPct val="0"/>
              </a:spcAft>
              <a:defRPr/>
            </a:pPr>
            <a:r>
              <a:rPr sz="900" b="0" i="0" u="none" baseline="0" lang="nl">
                <a:ea typeface="Helvetica" charset="0"/>
                <a:cs typeface="Helvetica" charset="0"/>
              </a:rPr>
              <a:t>Integratieset H3SE – TCT 4.1 – Menselijke factoren, zwakke signalen en communicatie – V2</a:t>
            </a:r>
            <a:endParaRPr lang="nl" altLang="fr-FR" sz="900" dirty="0" smtClean="0">
              <a:ea typeface="Helvetica" charset="0"/>
              <a:cs typeface="Helvetica"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b="1" i="0" u="none" baseline="0" lang="nl"/>
              <a:t>Het mechanische model van de communicatie</a:t>
            </a:r>
            <a:endParaRPr lang="nl" dirty="0"/>
          </a:p>
        </p:txBody>
      </p:sp>
      <p:sp>
        <p:nvSpPr>
          <p:cNvPr id="5" name="Espace réservé du numéro de diapositive 4"/>
          <p:cNvSpPr>
            <a:spLocks noGrp="1"/>
          </p:cNvSpPr>
          <p:nvPr>
            <p:ph type="sldNum" sz="quarter" idx="14"/>
          </p:nvPr>
        </p:nvSpPr>
        <p:spPr/>
        <p:txBody>
          <a:bodyPr/>
          <a:lstStyle/>
          <a:p>
            <a:pPr algn="r" rtl="0"/>
            <a:r>
              <a:rPr b="0" i="0" u="none" baseline="0" lang="nl"/>
              <a:t/>
            </a:r>
            <a:fld id="{757FAC7F-35F1-4545-955D-AC0E4B400912}" type="slidenum">
              <a:rPr/>
              <a:pPr/>
              <a:t>30</a:t>
            </a:fld>
            <a:endParaRPr lang="nl" altLang="fr-FR"/>
          </a:p>
        </p:txBody>
      </p:sp>
      <p:grpSp>
        <p:nvGrpSpPr>
          <p:cNvPr id="10" name="Grouper 9"/>
          <p:cNvGrpSpPr/>
          <p:nvPr/>
        </p:nvGrpSpPr>
        <p:grpSpPr>
          <a:xfrm>
            <a:off x="1259632" y="1628800"/>
            <a:ext cx="6768752" cy="4032448"/>
            <a:chOff x="1259632" y="1628800"/>
            <a:chExt cx="6768752" cy="4032448"/>
          </a:xfrm>
        </p:grpSpPr>
        <p:pic>
          <p:nvPicPr>
            <p:cNvPr id="6" name="Image 5"/>
            <p:cNvPicPr>
              <a:picLocks noChangeAspect="1"/>
            </p:cNvPicPr>
            <p:nvPr/>
          </p:nvPicPr>
          <p:blipFill rotWithShape="1">
            <a:blip r:embed="rId3">
              <a:extLst>
                <a:ext uri="{28A0092B-C50C-407E-A947-70E740481C1C}">
                  <a14:useLocalDpi xmlns:a14="http://schemas.microsoft.com/office/drawing/2010/main" xmlns="" val="0"/>
                </a:ext>
              </a:extLst>
            </a:blip>
            <a:srcRect l="9903" t="8860" r="7058" b="8442"/>
            <a:stretch/>
          </p:blipFill>
          <p:spPr>
            <a:xfrm>
              <a:off x="1259632" y="1628800"/>
              <a:ext cx="6768752" cy="4032448"/>
            </a:xfrm>
            <a:prstGeom prst="rect">
              <a:avLst/>
            </a:prstGeom>
          </p:spPr>
        </p:pic>
        <p:sp>
          <p:nvSpPr>
            <p:cNvPr id="3" name="Rectangle 2"/>
            <p:cNvSpPr/>
            <p:nvPr/>
          </p:nvSpPr>
          <p:spPr>
            <a:xfrm>
              <a:off x="1907704" y="2924944"/>
              <a:ext cx="1800200" cy="1008112"/>
            </a:xfrm>
            <a:prstGeom prst="rect">
              <a:avLst/>
            </a:prstGeom>
            <a:solidFill>
              <a:srgbClr val="BD2B0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
            </a:p>
          </p:txBody>
        </p:sp>
        <p:sp>
          <p:nvSpPr>
            <p:cNvPr id="7" name="ZoneTexte 6"/>
            <p:cNvSpPr txBox="1"/>
            <p:nvPr/>
          </p:nvSpPr>
          <p:spPr>
            <a:xfrm>
              <a:off x="1907704" y="3244334"/>
              <a:ext cx="1800199" cy="369332"/>
            </a:xfrm>
            <a:prstGeom prst="rect">
              <a:avLst/>
            </a:prstGeom>
            <a:noFill/>
          </p:spPr>
          <p:txBody>
            <a:bodyPr wrap="square" rtlCol="0">
              <a:spAutoFit/>
            </a:bodyPr>
            <a:lstStyle/>
            <a:p>
              <a:pPr algn="ctr" rtl="0"/>
              <a:r>
                <a:rPr b="0" i="0" u="none" baseline="0" lang="nl">
                  <a:solidFill>
                    <a:schemeClr val="bg1"/>
                  </a:solidFill>
                </a:rPr>
                <a:t>Zender</a:t>
              </a:r>
              <a:endParaRPr lang="nl">
                <a:solidFill>
                  <a:schemeClr val="bg1"/>
                </a:solidFill>
              </a:endParaRPr>
            </a:p>
          </p:txBody>
        </p:sp>
        <p:sp>
          <p:nvSpPr>
            <p:cNvPr id="8" name="Rectangle 7"/>
            <p:cNvSpPr/>
            <p:nvPr/>
          </p:nvSpPr>
          <p:spPr>
            <a:xfrm>
              <a:off x="5292080" y="2924944"/>
              <a:ext cx="1800200" cy="1008112"/>
            </a:xfrm>
            <a:prstGeom prst="rect">
              <a:avLst/>
            </a:prstGeom>
            <a:solidFill>
              <a:srgbClr val="BD2B0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
            </a:p>
          </p:txBody>
        </p:sp>
        <p:sp>
          <p:nvSpPr>
            <p:cNvPr id="9" name="ZoneTexte 8"/>
            <p:cNvSpPr txBox="1"/>
            <p:nvPr/>
          </p:nvSpPr>
          <p:spPr>
            <a:xfrm>
              <a:off x="5418024" y="3244334"/>
              <a:ext cx="1602247" cy="369332"/>
            </a:xfrm>
            <a:prstGeom prst="rect">
              <a:avLst/>
            </a:prstGeom>
            <a:noFill/>
          </p:spPr>
          <p:txBody>
            <a:bodyPr wrap="square" rtlCol="0">
              <a:spAutoFit/>
            </a:bodyPr>
            <a:lstStyle/>
            <a:p>
              <a:pPr algn="ctr" rtl="0"/>
              <a:r>
                <a:rPr b="0" i="0" u="none" baseline="0" lang="nl">
                  <a:solidFill>
                    <a:schemeClr val="bg1"/>
                  </a:solidFill>
                </a:rPr>
                <a:t>Ontvanger</a:t>
              </a:r>
              <a:endParaRPr lang="nl" dirty="0">
                <a:solidFill>
                  <a:schemeClr val="bg1"/>
                </a:solidFill>
              </a:endParaRPr>
            </a:p>
          </p:txBody>
        </p:sp>
      </p:grpSp>
      <p:sp>
        <p:nvSpPr>
          <p:cNvPr id="11"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lgn="l" rtl="0">
              <a:spcBef>
                <a:spcPct val="0"/>
              </a:spcBef>
              <a:spcAft>
                <a:spcPct val="0"/>
              </a:spcAft>
              <a:defRPr/>
            </a:pPr>
            <a:r>
              <a:rPr b="0" i="0" u="none" baseline="0" lang="nl">
                <a:ea typeface="Helvetica" charset="0"/>
                <a:cs typeface="Helvetica" charset="0"/>
              </a:rPr>
              <a:t>Integratieset H3SE – TCT 4.1 – Menselijke factoren, zwakke signalen en communicatie – V2</a:t>
            </a:r>
            <a:endParaRPr lang="nl" altLang="fr-FR" dirty="0" smtClean="0">
              <a:ea typeface="Helvetica" charset="0"/>
              <a:cs typeface="Helvetica" charset="0"/>
            </a:endParaRPr>
          </a:p>
        </p:txBody>
      </p:sp>
    </p:spTree>
    <p:extLst>
      <p:ext uri="{BB962C8B-B14F-4D97-AF65-F5344CB8AC3E}">
        <p14:creationId xmlns:p14="http://schemas.microsoft.com/office/powerpoint/2010/main" xmlns="" val="1015805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b="1" i="0" u="none" baseline="0" lang="nl"/>
              <a:t>Metacommunication om de communicatie te verbeteren</a:t>
            </a:r>
            <a:endParaRPr lang="nl" dirty="0"/>
          </a:p>
        </p:txBody>
      </p:sp>
      <p:sp>
        <p:nvSpPr>
          <p:cNvPr id="5" name="Espace réservé du numéro de diapositive 4"/>
          <p:cNvSpPr>
            <a:spLocks noGrp="1"/>
          </p:cNvSpPr>
          <p:nvPr>
            <p:ph type="sldNum" sz="quarter" idx="14"/>
          </p:nvPr>
        </p:nvSpPr>
        <p:spPr/>
        <p:txBody>
          <a:bodyPr/>
          <a:lstStyle/>
          <a:p>
            <a:pPr algn="r" rtl="0"/>
            <a:r>
              <a:rPr b="0" i="0" u="none" baseline="0" lang="nl"/>
              <a:t/>
            </a:r>
            <a:fld id="{757FAC7F-35F1-4545-955D-AC0E4B400912}" type="slidenum">
              <a:rPr/>
              <a:pPr/>
              <a:t>31</a:t>
            </a:fld>
            <a:endParaRPr lang="nl" altLang="fr-FR"/>
          </a:p>
        </p:txBody>
      </p:sp>
      <p:sp>
        <p:nvSpPr>
          <p:cNvPr id="7" name="ZoneTexte 6"/>
          <p:cNvSpPr txBox="1"/>
          <p:nvPr/>
        </p:nvSpPr>
        <p:spPr>
          <a:xfrm>
            <a:off x="1037272" y="1556792"/>
            <a:ext cx="7058343" cy="369332"/>
          </a:xfrm>
          <a:prstGeom prst="rect">
            <a:avLst/>
          </a:prstGeom>
          <a:solidFill>
            <a:srgbClr val="BD2B0B"/>
          </a:solidFill>
        </p:spPr>
        <p:txBody>
          <a:bodyPr wrap="none" rtlCol="0">
            <a:spAutoFit/>
          </a:bodyPr>
          <a:lstStyle/>
          <a:p>
            <a:pPr algn="ctr" rtl="0"/>
            <a:r>
              <a:rPr b="0" i="0" u="none" baseline="0" lang="nl">
                <a:solidFill>
                  <a:schemeClr val="bg1"/>
                </a:solidFill>
              </a:rPr>
              <a:t>Metacommunicatie: “de communicatie van de communicatie”</a:t>
            </a:r>
            <a:endParaRPr lang="nl" dirty="0">
              <a:solidFill>
                <a:schemeClr val="bg1"/>
              </a:solidFill>
            </a:endParaRPr>
          </a:p>
        </p:txBody>
      </p:sp>
      <p:sp>
        <p:nvSpPr>
          <p:cNvPr id="8" name="ZoneTexte 7"/>
          <p:cNvSpPr txBox="1"/>
          <p:nvPr/>
        </p:nvSpPr>
        <p:spPr>
          <a:xfrm flipH="1">
            <a:off x="4813423" y="2072334"/>
            <a:ext cx="3379599" cy="2685351"/>
          </a:xfrm>
          <a:prstGeom prst="rect">
            <a:avLst/>
          </a:prstGeom>
          <a:noFill/>
        </p:spPr>
        <p:txBody>
          <a:bodyPr wrap="square" rtlCol="0">
            <a:spAutoFit/>
          </a:bodyPr>
          <a:lstStyle/>
          <a:p>
            <a:pPr algn="l" rtl="0"/>
            <a:r>
              <a:rPr b="0" i="0" u="none" baseline="0" lang="nl">
                <a:solidFill>
                  <a:srgbClr val="BD2B0B"/>
                </a:solidFill>
              </a:rPr>
              <a:t>Paraverbaal:</a:t>
            </a:r>
          </a:p>
          <a:p>
            <a:pPr marL="285750" indent="-285750" algn="l" rtl="0">
              <a:spcBef>
                <a:spcPts val="300"/>
              </a:spcBef>
              <a:spcAft>
                <a:spcPts val="300"/>
              </a:spcAft>
              <a:buClr>
                <a:srgbClr val="A90025"/>
              </a:buClr>
              <a:buSzPct val="120000"/>
              <a:buFont typeface="Lucida Grande" charset="0"/>
              <a:buChar char="●"/>
            </a:pPr>
            <a:r>
              <a:rPr sz="1600" b="0" i="0" u="none" baseline="0" lang="nl">
                <a:latin typeface="+mn-lt"/>
                <a:cs typeface="Arial"/>
              </a:rPr>
              <a:t>Toon</a:t>
            </a:r>
          </a:p>
          <a:p>
            <a:pPr marL="285750" indent="-285750" algn="l" rtl="0">
              <a:spcBef>
                <a:spcPts val="300"/>
              </a:spcBef>
              <a:spcAft>
                <a:spcPts val="300"/>
              </a:spcAft>
              <a:buClr>
                <a:srgbClr val="A90025"/>
              </a:buClr>
              <a:buSzPct val="120000"/>
              <a:buFont typeface="Lucida Grande" charset="0"/>
              <a:buChar char="●"/>
            </a:pPr>
            <a:r>
              <a:rPr sz="1600" b="0" i="0" u="none" baseline="0" lang="nl">
                <a:latin typeface="+mn-lt"/>
                <a:cs typeface="Arial"/>
              </a:rPr>
              <a:t>Volume</a:t>
            </a:r>
          </a:p>
          <a:p>
            <a:pPr marL="285750" indent="-285750" algn="l" rtl="0">
              <a:spcBef>
                <a:spcPts val="300"/>
              </a:spcBef>
              <a:spcAft>
                <a:spcPts val="300"/>
              </a:spcAft>
              <a:buClr>
                <a:srgbClr val="A90025"/>
              </a:buClr>
              <a:buSzPct val="120000"/>
              <a:buFont typeface="Lucida Grande" charset="0"/>
              <a:buChar char="●"/>
            </a:pPr>
            <a:r>
              <a:rPr sz="1600" b="0" i="0" u="none" baseline="0" lang="nl">
                <a:latin typeface="+mn-lt"/>
                <a:cs typeface="Arial"/>
              </a:rPr>
              <a:t>Uitspraak</a:t>
            </a:r>
          </a:p>
          <a:p>
            <a:pPr marL="285750" indent="-285750" algn="l" rtl="0">
              <a:spcBef>
                <a:spcPts val="300"/>
              </a:spcBef>
              <a:spcAft>
                <a:spcPts val="300"/>
              </a:spcAft>
              <a:buClr>
                <a:srgbClr val="A90025"/>
              </a:buClr>
              <a:buSzPct val="120000"/>
              <a:buFont typeface="Lucida Grande" charset="0"/>
              <a:buChar char="●"/>
            </a:pPr>
            <a:r>
              <a:rPr sz="1600" b="0" i="0" u="none" baseline="0" lang="nl">
                <a:latin typeface="+mn-lt"/>
                <a:cs typeface="Arial"/>
              </a:rPr>
              <a:t>Intonatie</a:t>
            </a:r>
          </a:p>
          <a:p>
            <a:pPr marL="285750" indent="-285750" algn="l" rtl="0">
              <a:spcBef>
                <a:spcPts val="300"/>
              </a:spcBef>
              <a:spcAft>
                <a:spcPts val="300"/>
              </a:spcAft>
              <a:buClr>
                <a:srgbClr val="A90025"/>
              </a:buClr>
              <a:buSzPct val="120000"/>
              <a:buFont typeface="Lucida Grande" charset="0"/>
              <a:buChar char="●"/>
            </a:pPr>
            <a:r>
              <a:rPr sz="1600" b="0" i="0" u="none" baseline="0" lang="nl">
                <a:latin typeface="+mn-lt"/>
                <a:cs typeface="Arial"/>
              </a:rPr>
              <a:t>Ritme</a:t>
            </a:r>
          </a:p>
          <a:p>
            <a:pPr marL="285750" indent="-285750" algn="l" rtl="0">
              <a:spcBef>
                <a:spcPts val="300"/>
              </a:spcBef>
              <a:spcAft>
                <a:spcPts val="300"/>
              </a:spcAft>
              <a:buClr>
                <a:srgbClr val="A90025"/>
              </a:buClr>
              <a:buSzPct val="120000"/>
              <a:buFont typeface="Lucida Grande" charset="0"/>
              <a:buChar char="●"/>
            </a:pPr>
            <a:r>
              <a:rPr sz="1600" b="0" i="0" u="none" baseline="0" lang="nl">
                <a:latin typeface="+mn-lt"/>
                <a:cs typeface="Arial"/>
              </a:rPr>
              <a:t>Ademhaling</a:t>
            </a:r>
          </a:p>
          <a:p>
            <a:pPr marL="285750" indent="-285750" algn="l" rtl="0">
              <a:spcBef>
                <a:spcPts val="300"/>
              </a:spcBef>
              <a:spcAft>
                <a:spcPts val="300"/>
              </a:spcAft>
              <a:buClr>
                <a:srgbClr val="A90025"/>
              </a:buClr>
              <a:buSzPct val="120000"/>
              <a:buFont typeface="Lucida Grande" charset="0"/>
              <a:buChar char="●"/>
            </a:pPr>
            <a:r>
              <a:rPr sz="1600" b="0" i="0" u="none" baseline="0" lang="nl">
                <a:latin typeface="+mn-lt"/>
                <a:cs typeface="Arial"/>
              </a:rPr>
              <a:t>Tussenwerpsels</a:t>
            </a:r>
          </a:p>
        </p:txBody>
      </p:sp>
      <p:sp>
        <p:nvSpPr>
          <p:cNvPr id="9" name="ZoneTexte 8"/>
          <p:cNvSpPr txBox="1"/>
          <p:nvPr/>
        </p:nvSpPr>
        <p:spPr>
          <a:xfrm flipH="1">
            <a:off x="1259632" y="2137693"/>
            <a:ext cx="3678744" cy="2331407"/>
          </a:xfrm>
          <a:prstGeom prst="rect">
            <a:avLst/>
          </a:prstGeom>
          <a:noFill/>
          <a:ln>
            <a:noFill/>
          </a:ln>
        </p:spPr>
        <p:txBody>
          <a:bodyPr wrap="square" rtlCol="0">
            <a:spAutoFit/>
          </a:bodyPr>
          <a:lstStyle/>
          <a:p>
            <a:pPr algn="l" rtl="0"/>
            <a:r>
              <a:rPr b="0" i="0" u="none" baseline="0" lang="nl">
                <a:solidFill>
                  <a:srgbClr val="BD2B0B"/>
                </a:solidFill>
              </a:rPr>
              <a:t>Non-verbaal:</a:t>
            </a:r>
          </a:p>
          <a:p>
            <a:pPr marL="285750" indent="-285750" algn="l" rtl="0">
              <a:spcBef>
                <a:spcPts val="300"/>
              </a:spcBef>
              <a:spcAft>
                <a:spcPts val="300"/>
              </a:spcAft>
              <a:buClr>
                <a:srgbClr val="A90025"/>
              </a:buClr>
              <a:buSzPct val="120000"/>
              <a:buFont typeface="Lucida Grande" charset="0"/>
              <a:buChar char="●"/>
            </a:pPr>
            <a:r>
              <a:rPr sz="1600" b="0" i="0" u="none" baseline="0" lang="nl">
                <a:latin typeface="+mn-lt"/>
                <a:cs typeface="Arial"/>
              </a:rPr>
              <a:t>Mimiek</a:t>
            </a:r>
          </a:p>
          <a:p>
            <a:pPr marL="285750" indent="-285750" algn="l" rtl="0">
              <a:spcBef>
                <a:spcPts val="300"/>
              </a:spcBef>
              <a:spcAft>
                <a:spcPts val="300"/>
              </a:spcAft>
              <a:buClr>
                <a:srgbClr val="A90025"/>
              </a:buClr>
              <a:buSzPct val="120000"/>
              <a:buFont typeface="Lucida Grande" charset="0"/>
              <a:buChar char="●"/>
            </a:pPr>
            <a:r>
              <a:rPr sz="1600" b="0" i="0" u="none" baseline="0" lang="nl">
                <a:latin typeface="+mn-lt"/>
                <a:cs typeface="Arial"/>
              </a:rPr>
              <a:t>Bewegingen</a:t>
            </a:r>
          </a:p>
          <a:p>
            <a:pPr marL="285750" indent="-285750" algn="l" rtl="0">
              <a:spcBef>
                <a:spcPts val="300"/>
              </a:spcBef>
              <a:spcAft>
                <a:spcPts val="300"/>
              </a:spcAft>
              <a:buClr>
                <a:srgbClr val="A90025"/>
              </a:buClr>
              <a:buSzPct val="120000"/>
              <a:buFont typeface="Lucida Grande" charset="0"/>
              <a:buChar char="●"/>
            </a:pPr>
            <a:r>
              <a:rPr sz="1600" b="0" i="0" u="none" baseline="0" lang="nl">
                <a:latin typeface="+mn-lt"/>
                <a:cs typeface="Arial"/>
              </a:rPr>
              <a:t>Uiterlijk</a:t>
            </a:r>
          </a:p>
          <a:p>
            <a:pPr marL="285750" indent="-285750" algn="l" rtl="0">
              <a:spcBef>
                <a:spcPts val="300"/>
              </a:spcBef>
              <a:spcAft>
                <a:spcPts val="300"/>
              </a:spcAft>
              <a:buClr>
                <a:srgbClr val="A90025"/>
              </a:buClr>
              <a:buSzPct val="120000"/>
              <a:buFont typeface="Lucida Grande" charset="0"/>
              <a:buChar char="●"/>
            </a:pPr>
            <a:r>
              <a:rPr sz="1600" b="0" i="0" u="none" baseline="0" lang="nl">
                <a:latin typeface="+mn-lt"/>
                <a:cs typeface="Arial"/>
              </a:rPr>
              <a:t>Houding</a:t>
            </a:r>
          </a:p>
          <a:p>
            <a:pPr marL="285750" indent="-285750" algn="l" rtl="0">
              <a:spcBef>
                <a:spcPts val="300"/>
              </a:spcBef>
              <a:spcAft>
                <a:spcPts val="300"/>
              </a:spcAft>
              <a:buClr>
                <a:srgbClr val="A90025"/>
              </a:buClr>
              <a:buSzPct val="120000"/>
              <a:buFont typeface="Lucida Grande" charset="0"/>
              <a:buChar char="●"/>
            </a:pPr>
            <a:r>
              <a:rPr sz="1600" b="0" i="0" u="none" baseline="0" lang="nl">
                <a:latin typeface="+mn-lt"/>
                <a:cs typeface="Arial"/>
              </a:rPr>
              <a:t>Afstand</a:t>
            </a:r>
          </a:p>
          <a:p>
            <a:pPr marL="285750" indent="-285750" algn="l" rtl="0">
              <a:spcBef>
                <a:spcPts val="300"/>
              </a:spcBef>
              <a:spcAft>
                <a:spcPts val="300"/>
              </a:spcAft>
              <a:buClr>
                <a:srgbClr val="A90025"/>
              </a:buClr>
              <a:buSzPct val="120000"/>
              <a:buFont typeface="Lucida Grande" charset="0"/>
              <a:buChar char="●"/>
            </a:pPr>
            <a:r>
              <a:rPr sz="1600" b="0" i="0" u="none" baseline="0" lang="nl">
                <a:latin typeface="+mn-lt"/>
                <a:cs typeface="Arial"/>
              </a:rPr>
              <a:t>Gedrag </a:t>
            </a:r>
          </a:p>
        </p:txBody>
      </p:sp>
      <p:sp>
        <p:nvSpPr>
          <p:cNvPr id="10" name="Rectangle 9"/>
          <p:cNvSpPr/>
          <p:nvPr/>
        </p:nvSpPr>
        <p:spPr>
          <a:xfrm>
            <a:off x="1037272" y="1916832"/>
            <a:ext cx="3537873" cy="301504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
          </a:p>
        </p:txBody>
      </p:sp>
      <p:sp>
        <p:nvSpPr>
          <p:cNvPr id="11" name="Rectangle 10"/>
          <p:cNvSpPr/>
          <p:nvPr/>
        </p:nvSpPr>
        <p:spPr>
          <a:xfrm>
            <a:off x="4575145" y="1916832"/>
            <a:ext cx="3505142" cy="301504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nl"/>
          </a:p>
        </p:txBody>
      </p:sp>
      <p:sp>
        <p:nvSpPr>
          <p:cNvPr id="12"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lgn="l" rtl="0">
              <a:spcBef>
                <a:spcPct val="0"/>
              </a:spcBef>
              <a:spcAft>
                <a:spcPct val="0"/>
              </a:spcAft>
              <a:defRPr/>
            </a:pPr>
            <a:r>
              <a:rPr b="0" i="0" u="none" baseline="0" lang="nl">
                <a:ea typeface="Helvetica" charset="0"/>
                <a:cs typeface="Helvetica" charset="0"/>
              </a:rPr>
              <a:t>Integratieset H3SE – TCT 4.1 – Menselijke factoren, zwakke signalen en communicatie – V2</a:t>
            </a:r>
            <a:endParaRPr lang="nl" altLang="fr-FR" dirty="0" smtClean="0">
              <a:ea typeface="Helvetica" charset="0"/>
              <a:cs typeface="Helvetica" charset="0"/>
            </a:endParaRPr>
          </a:p>
        </p:txBody>
      </p:sp>
    </p:spTree>
    <p:extLst>
      <p:ext uri="{BB962C8B-B14F-4D97-AF65-F5344CB8AC3E}">
        <p14:creationId xmlns:p14="http://schemas.microsoft.com/office/powerpoint/2010/main" xmlns="" val="2555437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7"/>
            <a:ext cx="8218488" cy="814561"/>
          </a:xfrm>
        </p:spPr>
        <p:txBody>
          <a:bodyPr/>
          <a:lstStyle/>
          <a:p>
            <a:pPr algn="l" rtl="0"/>
            <a:r>
              <a:rPr b="1" i="0" u="none" baseline="0" lang="nl"/>
              <a:t>Actief luisteren – 1: </a:t>
            </a:r>
            <a:br>
              <a:rPr lang="nl"/>
            </a:br>
            <a:r>
              <a:rPr b="1" i="0" u="none" baseline="0" lang="nl"/>
              <a:t>Luister naar uw gesprekspartner en … herformuleer</a:t>
            </a:r>
            <a:r>
              <a:rPr b="0" i="0" u="none" baseline="0" lang="nl"/>
              <a:t> </a:t>
            </a:r>
            <a:br>
              <a:rPr lang="nl"/>
            </a:br>
            <a:endParaRPr lang="nl" dirty="0"/>
          </a:p>
        </p:txBody>
      </p:sp>
      <p:sp>
        <p:nvSpPr>
          <p:cNvPr id="5" name="Espace réservé du numéro de diapositive 4"/>
          <p:cNvSpPr>
            <a:spLocks noGrp="1"/>
          </p:cNvSpPr>
          <p:nvPr>
            <p:ph type="sldNum" sz="quarter" idx="14"/>
          </p:nvPr>
        </p:nvSpPr>
        <p:spPr/>
        <p:txBody>
          <a:bodyPr/>
          <a:lstStyle/>
          <a:p>
            <a:pPr algn="r" rtl="0"/>
            <a:r>
              <a:rPr b="0" i="0" u="none" baseline="0" lang="nl"/>
              <a:t/>
            </a:r>
            <a:fld id="{757FAC7F-35F1-4545-955D-AC0E4B400912}" type="slidenum">
              <a:rPr/>
              <a:pPr/>
              <a:t>32</a:t>
            </a:fld>
            <a:endParaRPr lang="nl" altLang="fr-FR"/>
          </a:p>
        </p:txBody>
      </p:sp>
      <p:sp>
        <p:nvSpPr>
          <p:cNvPr id="26" name="ZoneTexte 25"/>
          <p:cNvSpPr txBox="1"/>
          <p:nvPr/>
        </p:nvSpPr>
        <p:spPr>
          <a:xfrm>
            <a:off x="576536" y="1268760"/>
            <a:ext cx="8171928" cy="4154984"/>
          </a:xfrm>
          <a:prstGeom prst="rect">
            <a:avLst/>
          </a:prstGeom>
          <a:noFill/>
        </p:spPr>
        <p:txBody>
          <a:bodyPr wrap="square" rtlCol="0">
            <a:spAutoFit/>
          </a:bodyPr>
          <a:lstStyle/>
          <a:p>
            <a:pPr algn="l" rtl="0"/>
            <a:r>
              <a:rPr sz="2400" b="0" i="0" u="none" baseline="0" lang="nl"/>
              <a:t>Om uw gesprekspartner te laten weten dat</a:t>
            </a:r>
            <a:r>
              <a:rPr sz="2400" b="1" i="0" u="none" baseline="0" lang="nl">
                <a:solidFill>
                  <a:srgbClr val="BD2B0B"/>
                </a:solidFill>
              </a:rPr>
              <a:t>naar hem is geluisterd en de boodschap goed is begrepen</a:t>
            </a:r>
            <a:r>
              <a:rPr sz="2400" b="0" i="0" u="none" baseline="0" lang="nl"/>
              <a:t> ...</a:t>
            </a:r>
          </a:p>
          <a:p>
            <a:pPr algn="l" rtl="0"/>
            <a:r>
              <a:rPr sz="2400" b="0" i="0" u="none" baseline="0" lang="nl"/>
              <a:t>Om hem aan te sporen </a:t>
            </a:r>
            <a:r>
              <a:rPr sz="2400" b="1" i="0" u="none" baseline="0" lang="nl">
                <a:solidFill>
                  <a:srgbClr val="BD2B0B"/>
                </a:solidFill>
              </a:rPr>
              <a:t>verder te gaan</a:t>
            </a:r>
            <a:r>
              <a:rPr sz="2400" b="0" i="0" u="none" baseline="0" lang="nl"/>
              <a:t> en </a:t>
            </a:r>
            <a:r>
              <a:rPr sz="2400" b="1" i="0" u="none" baseline="0" lang="nl">
                <a:solidFill>
                  <a:srgbClr val="BD2B0B"/>
                </a:solidFill>
              </a:rPr>
              <a:t>feiten te verzamelen</a:t>
            </a:r>
            <a:r>
              <a:rPr sz="2400" b="0" i="0" u="none" baseline="0" lang="nl"/>
              <a:t> ...</a:t>
            </a:r>
            <a:endParaRPr lang="nl" sz="2400" dirty="0"/>
          </a:p>
          <a:p>
            <a:pPr algn="l" rtl="0"/>
            <a:r>
              <a:rPr sz="2400" b="0" i="0" u="none" baseline="0" lang="nl"/>
              <a:t>Om </a:t>
            </a:r>
            <a:r>
              <a:rPr sz="2400" b="1" i="0" u="none" baseline="0" lang="nl">
                <a:solidFill>
                  <a:srgbClr val="BD2B0B"/>
                </a:solidFill>
              </a:rPr>
              <a:t>misverstanden te vermijden</a:t>
            </a:r>
            <a:r>
              <a:rPr sz="2400" b="0" i="0" u="none" baseline="0" lang="nl"/>
              <a:t> ...</a:t>
            </a:r>
          </a:p>
          <a:p>
            <a:endParaRPr lang="nl" sz="2400" dirty="0"/>
          </a:p>
          <a:p>
            <a:endParaRPr lang="nl" sz="2400" dirty="0" smtClean="0"/>
          </a:p>
          <a:p>
            <a:pPr algn="l" rtl="0"/>
            <a:r>
              <a:rPr sz="2400" b="1" i="0" u="none" baseline="0" lang="nl">
                <a:solidFill>
                  <a:srgbClr val="BD2B0B"/>
                </a:solidFill>
              </a:rPr>
              <a:t>Herformuleer</a:t>
            </a:r>
            <a:r>
              <a:rPr sz="2400" b="0" i="0" u="none" baseline="0" lang="nl"/>
              <a:t> wat u hebt begrepen uit de woorden van uw gesprekspartner: </a:t>
            </a:r>
          </a:p>
          <a:p>
            <a:pPr marL="285750" indent="-285750" algn="l" rtl="0">
              <a:buFont typeface="Arial" charset="0"/>
              <a:buChar char="•"/>
            </a:pPr>
            <a:r>
              <a:rPr sz="2400" b="0" i="0" u="none" baseline="0" lang="nl"/>
              <a:t>zonder oordeel en zonder interpretatie;</a:t>
            </a:r>
            <a:endParaRPr lang="nl" sz="2400" dirty="0"/>
          </a:p>
          <a:p>
            <a:pPr marL="285750" indent="-285750" algn="l" rtl="0">
              <a:buFont typeface="Arial" charset="0"/>
              <a:buChar char="•"/>
            </a:pPr>
            <a:r>
              <a:rPr sz="2400" b="0" i="0" u="none" baseline="0" lang="nl"/>
              <a:t>door te beginnen met een formule zoals “als ik u goed begrijp …”.</a:t>
            </a: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lgn="l" rtl="0">
              <a:spcBef>
                <a:spcPct val="0"/>
              </a:spcBef>
              <a:spcAft>
                <a:spcPct val="0"/>
              </a:spcAft>
              <a:defRPr/>
            </a:pPr>
            <a:r>
              <a:rPr b="0" i="0" u="none" baseline="0" lang="nl">
                <a:ea typeface="Helvetica" charset="0"/>
                <a:cs typeface="Helvetica" charset="0"/>
              </a:rPr>
              <a:t>Integratieset H3SE – TCT 4.1 – Menselijke factoren, zwakke signalen en communicatie – V2</a:t>
            </a:r>
            <a:endParaRPr lang="nl" altLang="fr-FR" dirty="0" smtClean="0">
              <a:ea typeface="Helvetica" charset="0"/>
              <a:cs typeface="Helvetica" charset="0"/>
            </a:endParaRPr>
          </a:p>
        </p:txBody>
      </p:sp>
    </p:spTree>
    <p:extLst>
      <p:ext uri="{BB962C8B-B14F-4D97-AF65-F5344CB8AC3E}">
        <p14:creationId xmlns:p14="http://schemas.microsoft.com/office/powerpoint/2010/main" xmlns="" val="6836082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274638"/>
            <a:ext cx="8443465" cy="635000"/>
          </a:xfrm>
        </p:spPr>
        <p:txBody>
          <a:bodyPr/>
          <a:lstStyle/>
          <a:p>
            <a:pPr algn="l" rtl="0"/>
            <a:r>
              <a:rPr b="1" i="0" u="none" baseline="0" lang="nl"/>
              <a:t>Actief luisteren – 2: </a:t>
            </a:r>
            <a:br>
              <a:rPr lang="nl"/>
            </a:br>
            <a:r>
              <a:rPr b="1" i="0" u="none" baseline="0" lang="nl"/>
              <a:t>Luister naar uw gesprekspartner en … laat preciseren</a:t>
            </a:r>
            <a:br>
              <a:rPr lang="nl"/>
            </a:br>
            <a:endParaRPr lang="nl" dirty="0"/>
          </a:p>
        </p:txBody>
      </p:sp>
      <p:sp>
        <p:nvSpPr>
          <p:cNvPr id="5" name="Espace réservé du numéro de diapositive 4"/>
          <p:cNvSpPr>
            <a:spLocks noGrp="1"/>
          </p:cNvSpPr>
          <p:nvPr>
            <p:ph type="sldNum" sz="quarter" idx="14"/>
          </p:nvPr>
        </p:nvSpPr>
        <p:spPr/>
        <p:txBody>
          <a:bodyPr/>
          <a:lstStyle/>
          <a:p>
            <a:pPr algn="r" rtl="0"/>
            <a:r>
              <a:rPr b="0" i="0" u="none" baseline="0" lang="nl"/>
              <a:t/>
            </a:r>
            <a:fld id="{757FAC7F-35F1-4545-955D-AC0E4B400912}" type="slidenum">
              <a:rPr/>
              <a:pPr/>
              <a:t>33</a:t>
            </a:fld>
            <a:endParaRPr lang="nl" altLang="fr-FR"/>
          </a:p>
        </p:txBody>
      </p:sp>
      <p:sp>
        <p:nvSpPr>
          <p:cNvPr id="3" name="ZoneTexte 2"/>
          <p:cNvSpPr txBox="1"/>
          <p:nvPr/>
        </p:nvSpPr>
        <p:spPr>
          <a:xfrm>
            <a:off x="457200" y="1196752"/>
            <a:ext cx="8443464" cy="5016758"/>
          </a:xfrm>
          <a:prstGeom prst="rect">
            <a:avLst/>
          </a:prstGeom>
          <a:noFill/>
        </p:spPr>
        <p:txBody>
          <a:bodyPr wrap="square" rtlCol="0">
            <a:spAutoFit/>
          </a:bodyPr>
          <a:lstStyle/>
          <a:p>
            <a:pPr algn="l" rtl="0"/>
            <a:r>
              <a:rPr sz="2000" b="0" i="0" u="none" baseline="0" lang="nl"/>
              <a:t>Om de termen die uw gesprekspartner gebruikt </a:t>
            </a:r>
            <a:r>
              <a:rPr sz="2000" b="1" i="0" u="none" baseline="0" lang="nl">
                <a:solidFill>
                  <a:srgbClr val="C00000"/>
                </a:solidFill>
              </a:rPr>
              <a:t>exact te begrijpen</a:t>
            </a:r>
            <a:r>
              <a:rPr sz="2000" b="0" i="0" u="none" baseline="0" lang="nl"/>
              <a:t>.</a:t>
            </a:r>
          </a:p>
          <a:p>
            <a:endParaRPr lang="nl" sz="2000" dirty="0" smtClean="0"/>
          </a:p>
          <a:p>
            <a:pPr marL="285750" indent="-285750" algn="l" rtl="0">
              <a:buFont typeface="Arial" charset="0"/>
              <a:buChar char="•"/>
            </a:pPr>
            <a:r>
              <a:rPr sz="2000" b="0" i="0" u="none" baseline="0" lang="nl"/>
              <a:t>Precisie van zelfstandige naamwoorden:</a:t>
            </a:r>
          </a:p>
          <a:p>
            <a:pPr algn="l" rtl="0"/>
            <a:r>
              <a:rPr sz="2000" b="0" i="0" u="none" baseline="0" lang="nl"/>
              <a:t>	“Welk soort (zefstandig naamwoord)?”</a:t>
            </a:r>
            <a:endParaRPr lang="nl" sz="2000" dirty="0"/>
          </a:p>
          <a:p>
            <a:pPr algn="l" rtl="0"/>
            <a:r>
              <a:rPr sz="2000" b="0" i="0" u="none" baseline="0" lang="nl"/>
              <a:t> 	Voorbeeld: Dat vraagt veel werk – </a:t>
            </a:r>
            <a:r>
              <a:rPr sz="2000" b="0" i="0" u="none" baseline="0" lang="nl">
                <a:solidFill>
                  <a:srgbClr val="C00000"/>
                </a:solidFill>
              </a:rPr>
              <a:t>Wat voor werk?</a:t>
            </a:r>
            <a:endParaRPr lang="nl" sz="2000" dirty="0">
              <a:solidFill>
                <a:srgbClr val="C00000"/>
              </a:solidFill>
            </a:endParaRPr>
          </a:p>
          <a:p>
            <a:endParaRPr lang="nl" sz="2000" dirty="0" smtClean="0"/>
          </a:p>
          <a:p>
            <a:pPr marL="285750" indent="-285750" algn="l" rtl="0">
              <a:buFont typeface="Arial" charset="0"/>
              <a:buChar char="•"/>
            </a:pPr>
            <a:r>
              <a:rPr sz="2000" b="0" i="0" u="none" baseline="0" lang="nl"/>
              <a:t>Precisie van werkwoorden:</a:t>
            </a:r>
          </a:p>
          <a:p>
            <a:pPr lvl="1" algn="l" rtl="0"/>
            <a:r>
              <a:rPr sz="2000" b="0" i="0" u="none" baseline="0" lang="nl"/>
              <a:t>“Hoe gebeurt het (werkwoord)?”</a:t>
            </a:r>
          </a:p>
          <a:p>
            <a:pPr lvl="1" algn="l" rtl="0"/>
            <a:r>
              <a:rPr sz="2000" b="0" i="0" u="none" baseline="0" lang="nl"/>
              <a:t>Voorbeeld: Dat regel ik wel – </a:t>
            </a:r>
            <a:r>
              <a:rPr sz="2000" b="0" i="0" u="none" baseline="0" lang="nl">
                <a:solidFill>
                  <a:srgbClr val="C00000"/>
                </a:solidFill>
              </a:rPr>
              <a:t>Hoe ga je dit regelen?</a:t>
            </a:r>
          </a:p>
          <a:p>
            <a:pPr lvl="1" algn="l" rtl="0"/>
            <a:endParaRPr lang="nl" sz="2000" dirty="0"/>
          </a:p>
          <a:p>
            <a:pPr marL="285750" indent="-285750" algn="l" rtl="0">
              <a:buFont typeface="Arial" charset="0"/>
              <a:buChar char="•"/>
            </a:pPr>
            <a:r>
              <a:rPr sz="2000" b="0" i="0" u="none" baseline="0" lang="nl"/>
              <a:t>Precisie van algemeenheden: </a:t>
            </a:r>
          </a:p>
          <a:p>
            <a:pPr lvl="1" algn="l" rtl="0"/>
            <a:r>
              <a:rPr sz="2000" b="0" i="0" u="none" baseline="0" lang="nl"/>
              <a:t>“Men, altijd, nooit, veel …”</a:t>
            </a:r>
            <a:endParaRPr lang="nl" sz="2000" dirty="0"/>
          </a:p>
          <a:p>
            <a:pPr algn="l" rtl="0"/>
            <a:r>
              <a:rPr sz="2000" b="0" i="0" u="none" baseline="0" lang="nl"/>
              <a:t> 	Voorbeeld: </a:t>
            </a:r>
            <a:r>
              <a:rPr sz="2000" b="0" i="0" u="none" baseline="0" lang="nl">
                <a:solidFill>
                  <a:srgbClr val="C00000"/>
                </a:solidFill>
              </a:rPr>
              <a:t>Wie zijn 'men'?</a:t>
            </a:r>
          </a:p>
          <a:p>
            <a:pPr algn="l" rtl="0"/>
            <a:r>
              <a:rPr sz="2000" b="0" i="0" u="none" baseline="0" lang="nl">
                <a:solidFill>
                  <a:srgbClr val="C00000"/>
                </a:solidFill>
              </a:rPr>
              <a:t> 	Werkelijk altijd? Nooit?</a:t>
            </a:r>
          </a:p>
          <a:p>
            <a:pPr algn="l" rtl="0"/>
            <a:r>
              <a:rPr sz="2000" b="0" i="0" u="none" baseline="0" lang="nl">
                <a:solidFill>
                  <a:srgbClr val="C00000"/>
                </a:solidFill>
              </a:rPr>
              <a:t> 	Veel? Hoeveel?</a:t>
            </a:r>
            <a:endParaRPr lang="nl" sz="2000" dirty="0">
              <a:solidFill>
                <a:srgbClr val="C00000"/>
              </a:solidFill>
            </a:endParaRP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lgn="l" rtl="0">
              <a:spcBef>
                <a:spcPct val="0"/>
              </a:spcBef>
              <a:spcAft>
                <a:spcPct val="0"/>
              </a:spcAft>
              <a:defRPr/>
            </a:pPr>
            <a:r>
              <a:rPr b="0" i="0" u="none" baseline="0" lang="nl">
                <a:ea typeface="Helvetica" charset="0"/>
                <a:cs typeface="Helvetica" charset="0"/>
              </a:rPr>
              <a:t>Integratieset H3SE – TCT 4.1 – Menselijke factoren, zwakke signalen en communicatie – V2</a:t>
            </a:r>
            <a:endParaRPr lang="nl" altLang="fr-FR" dirty="0" smtClean="0">
              <a:ea typeface="Helvetica" charset="0"/>
              <a:cs typeface="Helvetica" charset="0"/>
            </a:endParaRPr>
          </a:p>
        </p:txBody>
      </p:sp>
    </p:spTree>
    <p:extLst>
      <p:ext uri="{BB962C8B-B14F-4D97-AF65-F5344CB8AC3E}">
        <p14:creationId xmlns:p14="http://schemas.microsoft.com/office/powerpoint/2010/main" xmlns="" val="8907930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b="1" i="0" u="none" baseline="0" lang="nl"/>
              <a:t>De communicatie in een vreemde taal </a:t>
            </a:r>
            <a:br>
              <a:rPr lang="nl"/>
            </a:br>
            <a:r>
              <a:rPr b="1" i="0" u="none" baseline="0" lang="nl"/>
              <a:t>Humoristische video</a:t>
            </a:r>
            <a:endParaRPr lang="nl" dirty="0"/>
          </a:p>
        </p:txBody>
      </p:sp>
      <p:sp>
        <p:nvSpPr>
          <p:cNvPr id="5" name="Espace réservé du numéro de diapositive 4"/>
          <p:cNvSpPr>
            <a:spLocks noGrp="1"/>
          </p:cNvSpPr>
          <p:nvPr>
            <p:ph type="sldNum" sz="quarter" idx="14"/>
          </p:nvPr>
        </p:nvSpPr>
        <p:spPr/>
        <p:txBody>
          <a:bodyPr/>
          <a:lstStyle/>
          <a:p>
            <a:pPr algn="r" rtl="0"/>
            <a:r>
              <a:rPr b="0" i="0" u="none" baseline="0" lang="nl"/>
              <a:t/>
            </a:r>
            <a:fld id="{757FAC7F-35F1-4545-955D-AC0E4B400912}" type="slidenum">
              <a:rPr/>
              <a:pPr/>
              <a:t>34</a:t>
            </a:fld>
            <a:endParaRPr lang="nl" altLang="fr-FR"/>
          </a:p>
        </p:txBody>
      </p:sp>
      <p:pic>
        <p:nvPicPr>
          <p:cNvPr id="6" name="Image 5" descr="../../../../../../Desktop/Capture%20d’écran%202016-07-18%20à%2015.42.5"/>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2157513" y="1700808"/>
            <a:ext cx="4646735" cy="3325945"/>
          </a:xfrm>
          <a:prstGeom prst="rect">
            <a:avLst/>
          </a:prstGeom>
          <a:noFill/>
          <a:ln>
            <a:noFill/>
          </a:ln>
        </p:spPr>
      </p:pic>
      <p:sp>
        <p:nvSpPr>
          <p:cNvPr id="7"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lgn="l" rtl="0">
              <a:spcBef>
                <a:spcPct val="0"/>
              </a:spcBef>
              <a:spcAft>
                <a:spcPct val="0"/>
              </a:spcAft>
              <a:defRPr/>
            </a:pPr>
            <a:r>
              <a:rPr b="0" i="0" u="none" baseline="0" lang="nl">
                <a:ea typeface="Helvetica" charset="0"/>
                <a:cs typeface="Helvetica" charset="0"/>
              </a:rPr>
              <a:t>Integratieset H3SE – TCT 4.1 – Menselijke factoren, zwakke signalen en communicatie – V2</a:t>
            </a:r>
            <a:endParaRPr lang="nl" altLang="fr-FR" dirty="0" smtClean="0">
              <a:ea typeface="Helvetica" charset="0"/>
              <a:cs typeface="Helvetica" charset="0"/>
            </a:endParaRPr>
          </a:p>
        </p:txBody>
      </p:sp>
    </p:spTree>
    <p:extLst>
      <p:ext uri="{BB962C8B-B14F-4D97-AF65-F5344CB8AC3E}">
        <p14:creationId xmlns:p14="http://schemas.microsoft.com/office/powerpoint/2010/main" xmlns="" val="4977577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b="1" i="0" u="none" baseline="0" lang="nl"/>
              <a:t>De communicatie in een vreemde taal verbeteren – 10 tips</a:t>
            </a:r>
            <a:endParaRPr lang="nl" dirty="0"/>
          </a:p>
        </p:txBody>
      </p:sp>
      <p:sp>
        <p:nvSpPr>
          <p:cNvPr id="3" name="Espace réservé du texte 2"/>
          <p:cNvSpPr>
            <a:spLocks noGrp="1"/>
          </p:cNvSpPr>
          <p:nvPr>
            <p:ph type="body" sz="quarter" idx="12"/>
          </p:nvPr>
        </p:nvSpPr>
        <p:spPr>
          <a:xfrm>
            <a:off x="457200" y="1113703"/>
            <a:ext cx="8363272" cy="5040311"/>
          </a:xfrm>
        </p:spPr>
        <p:txBody>
          <a:bodyPr/>
          <a:lstStyle/>
          <a:p>
            <a:pPr marL="457200" indent="-457200" algn="l" rtl="0">
              <a:spcAft>
                <a:spcPts val="900"/>
              </a:spcAft>
              <a:buFont typeface="+mj-lt"/>
              <a:buAutoNum type="arabicPeriod"/>
            </a:pPr>
            <a:r>
              <a:rPr b="0" i="0" u="none" baseline="0" lang="nl"/>
              <a:t>Wees </a:t>
            </a:r>
            <a:r>
              <a:rPr b="0" i="0" u="none" baseline="0" lang="nl">
                <a:solidFill>
                  <a:srgbClr val="A90025"/>
                </a:solidFill>
                <a:latin typeface="+mj-lt"/>
              </a:rPr>
              <a:t>specifiek</a:t>
            </a:r>
          </a:p>
          <a:p>
            <a:pPr marL="457200" indent="-457200" algn="l" rtl="0">
              <a:spcAft>
                <a:spcPts val="900"/>
              </a:spcAft>
              <a:buFont typeface="+mj-lt"/>
              <a:buAutoNum type="arabicPeriod"/>
            </a:pPr>
            <a:r>
              <a:rPr b="0" i="0" u="none" baseline="0" lang="nl"/>
              <a:t>Wees </a:t>
            </a:r>
            <a:r>
              <a:rPr b="0" i="0" u="none" baseline="0" lang="nl">
                <a:solidFill>
                  <a:srgbClr val="A90025"/>
                </a:solidFill>
                <a:latin typeface="+mj-lt"/>
              </a:rPr>
              <a:t>geduldig</a:t>
            </a:r>
          </a:p>
          <a:p>
            <a:pPr marL="457200" indent="-457200" algn="l" rtl="0">
              <a:spcAft>
                <a:spcPts val="900"/>
              </a:spcAft>
              <a:buFont typeface="+mj-lt"/>
              <a:buAutoNum type="arabicPeriod"/>
            </a:pPr>
            <a:r>
              <a:rPr b="0" i="0" u="none" baseline="0" lang="nl"/>
              <a:t>Vermijd </a:t>
            </a:r>
            <a:r>
              <a:rPr b="0" i="0" u="none" baseline="0" lang="nl">
                <a:solidFill>
                  <a:srgbClr val="A90025"/>
                </a:solidFill>
                <a:latin typeface="+mj-lt"/>
              </a:rPr>
              <a:t>idiomatische uitdrukkingen </a:t>
            </a:r>
            <a:r>
              <a:rPr b="0" i="0" u="none" baseline="0" lang="nl"/>
              <a:t>(bijvoorbeeld “daar heb ik een broertje aan dood” of “daarvoor steek ik mijn hand  in het vuur”)</a:t>
            </a:r>
          </a:p>
          <a:p>
            <a:pPr marL="457200" indent="-457200" algn="l" rtl="0">
              <a:spcAft>
                <a:spcPts val="900"/>
              </a:spcAft>
              <a:buFont typeface="+mj-lt"/>
              <a:buAutoNum type="arabicPeriod"/>
            </a:pPr>
            <a:r>
              <a:rPr b="0" i="0" u="none" baseline="0" lang="nl"/>
              <a:t>Vraag </a:t>
            </a:r>
            <a:r>
              <a:rPr b="0" i="0" u="none" baseline="0" lang="nl">
                <a:solidFill>
                  <a:srgbClr val="A90025"/>
                </a:solidFill>
                <a:latin typeface="+mj-lt"/>
              </a:rPr>
              <a:t>ophelderingen</a:t>
            </a:r>
            <a:r>
              <a:rPr b="0" i="0" u="none" baseline="0" lang="nl"/>
              <a:t>.</a:t>
            </a:r>
          </a:p>
          <a:p>
            <a:pPr marL="457200" indent="-457200" algn="l" rtl="0">
              <a:spcAft>
                <a:spcPts val="900"/>
              </a:spcAft>
              <a:buFont typeface="+mj-lt"/>
              <a:buAutoNum type="arabicPeriod"/>
            </a:pPr>
            <a:r>
              <a:rPr b="0" i="0" u="none" baseline="0" lang="nl"/>
              <a:t>Wees voorzichtig met </a:t>
            </a:r>
            <a:r>
              <a:rPr b="0" i="0" u="none" baseline="0" lang="nl">
                <a:solidFill>
                  <a:srgbClr val="A90025"/>
                </a:solidFill>
                <a:latin typeface="+mj-lt"/>
              </a:rPr>
              <a:t>vakjargon</a:t>
            </a:r>
            <a:r>
              <a:rPr b="0" i="0" u="none" baseline="0" lang="nl"/>
              <a:t>.</a:t>
            </a:r>
          </a:p>
          <a:p>
            <a:pPr marL="457200" indent="-457200" algn="l" rtl="0">
              <a:spcAft>
                <a:spcPts val="900"/>
              </a:spcAft>
              <a:buFont typeface="+mj-lt"/>
              <a:buAutoNum type="arabicPeriod"/>
            </a:pPr>
            <a:r>
              <a:rPr b="0" i="0" u="none" baseline="0" lang="nl"/>
              <a:t>Spreek </a:t>
            </a:r>
            <a:r>
              <a:rPr b="0" i="0" u="none" baseline="0" lang="nl">
                <a:solidFill>
                  <a:srgbClr val="A90025"/>
                </a:solidFill>
                <a:latin typeface="+mj-lt"/>
              </a:rPr>
              <a:t>zacht en duidelijk</a:t>
            </a:r>
            <a:r>
              <a:rPr b="0" i="0" u="none" baseline="0" lang="nl"/>
              <a:t>.</a:t>
            </a:r>
          </a:p>
          <a:p>
            <a:pPr marL="457200" indent="-457200" algn="l" rtl="0">
              <a:spcAft>
                <a:spcPts val="900"/>
              </a:spcAft>
              <a:buFont typeface="+mj-lt"/>
              <a:buAutoNum type="arabicPeriod"/>
            </a:pPr>
            <a:r>
              <a:rPr b="0" i="0" u="none" baseline="0" lang="nl"/>
              <a:t>Definieer de </a:t>
            </a:r>
            <a:r>
              <a:rPr b="0" i="0" u="none" baseline="0" lang="nl">
                <a:solidFill>
                  <a:srgbClr val="A90025"/>
                </a:solidFill>
                <a:latin typeface="+mj-lt"/>
              </a:rPr>
              <a:t>basisvocabulaire</a:t>
            </a:r>
            <a:r>
              <a:rPr b="0" i="0" u="none" baseline="0" lang="nl"/>
              <a:t>.</a:t>
            </a:r>
          </a:p>
          <a:p>
            <a:pPr marL="457200" indent="-457200" algn="l" rtl="0">
              <a:spcAft>
                <a:spcPts val="900"/>
              </a:spcAft>
              <a:buFont typeface="+mj-lt"/>
              <a:buAutoNum type="arabicPeriod"/>
            </a:pPr>
            <a:r>
              <a:rPr b="0" i="0" u="none" baseline="0" lang="nl">
                <a:solidFill>
                  <a:srgbClr val="A90025"/>
                </a:solidFill>
                <a:latin typeface="+mj-lt"/>
              </a:rPr>
              <a:t>Controleer regelmatig </a:t>
            </a:r>
            <a:r>
              <a:rPr b="0" i="0" u="none" baseline="0" lang="nl"/>
              <a:t>of alles goed is begrepen.</a:t>
            </a:r>
          </a:p>
          <a:p>
            <a:pPr marL="457200" indent="-457200" algn="l" rtl="0">
              <a:spcAft>
                <a:spcPts val="900"/>
              </a:spcAft>
              <a:buFont typeface="+mj-lt"/>
              <a:buAutoNum type="arabicPeriod"/>
            </a:pPr>
            <a:r>
              <a:rPr b="0" i="0" u="none" baseline="0" lang="nl"/>
              <a:t>Verstrek de informatie via </a:t>
            </a:r>
            <a:r>
              <a:rPr b="0" i="0" u="none" baseline="0" lang="nl">
                <a:solidFill>
                  <a:srgbClr val="A90025"/>
                </a:solidFill>
                <a:latin typeface="+mj-lt"/>
              </a:rPr>
              <a:t>diverse media </a:t>
            </a:r>
            <a:r>
              <a:rPr b="0" i="0" u="none" baseline="0" lang="nl"/>
              <a:t>(tekening, gebaren, enz.).</a:t>
            </a:r>
          </a:p>
          <a:p>
            <a:pPr marL="457200" indent="-457200" algn="l" rtl="0">
              <a:spcAft>
                <a:spcPts val="900"/>
              </a:spcAft>
              <a:buFont typeface="+mj-lt"/>
              <a:buAutoNum type="arabicPeriod"/>
            </a:pPr>
            <a:r>
              <a:rPr b="0" i="0" u="none" baseline="0" lang="nl"/>
              <a:t>Kies de </a:t>
            </a:r>
            <a:r>
              <a:rPr b="0" i="0" u="none" baseline="0" lang="nl">
                <a:solidFill>
                  <a:srgbClr val="A90025"/>
                </a:solidFill>
                <a:latin typeface="+mj-lt"/>
              </a:rPr>
              <a:t>meest doeltreffende communicatiekanalen</a:t>
            </a:r>
            <a:r>
              <a:rPr b="0" i="0" u="none" baseline="0" lang="nl"/>
              <a:t> (persoonlijk gesprek, telefoon, e-mail, enz.).</a:t>
            </a:r>
            <a:endParaRPr lang="nl" dirty="0"/>
          </a:p>
        </p:txBody>
      </p:sp>
      <p:sp>
        <p:nvSpPr>
          <p:cNvPr id="5" name="Espace réservé du numéro de diapositive 4"/>
          <p:cNvSpPr>
            <a:spLocks noGrp="1"/>
          </p:cNvSpPr>
          <p:nvPr>
            <p:ph type="sldNum" sz="quarter" idx="14"/>
          </p:nvPr>
        </p:nvSpPr>
        <p:spPr/>
        <p:txBody>
          <a:bodyPr/>
          <a:lstStyle/>
          <a:p>
            <a:pPr algn="r" rtl="0"/>
            <a:r>
              <a:rPr b="0" i="0" u="none" baseline="0" lang="nl"/>
              <a:t/>
            </a:r>
            <a:fld id="{757FAC7F-35F1-4545-955D-AC0E4B400912}" type="slidenum">
              <a:rPr/>
              <a:pPr/>
              <a:t>35</a:t>
            </a:fld>
            <a:endParaRPr lang="nl" altLang="fr-F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lgn="l" rtl="0">
              <a:spcBef>
                <a:spcPct val="0"/>
              </a:spcBef>
              <a:spcAft>
                <a:spcPct val="0"/>
              </a:spcAft>
              <a:defRPr/>
            </a:pPr>
            <a:r>
              <a:rPr b="0" i="0" u="none" baseline="0" lang="nl">
                <a:ea typeface="Helvetica" charset="0"/>
                <a:cs typeface="Helvetica" charset="0"/>
              </a:rPr>
              <a:t>Integratieset H3SE – TCT 4.1 – Menselijke factoren, zwakke signalen en communicatie – V2</a:t>
            </a:r>
            <a:endParaRPr lang="nl" altLang="fr-FR" dirty="0" smtClean="0">
              <a:ea typeface="Helvetica" charset="0"/>
              <a:cs typeface="Helvetica" charset="0"/>
            </a:endParaRPr>
          </a:p>
        </p:txBody>
      </p:sp>
    </p:spTree>
    <p:extLst>
      <p:ext uri="{BB962C8B-B14F-4D97-AF65-F5344CB8AC3E}">
        <p14:creationId xmlns:p14="http://schemas.microsoft.com/office/powerpoint/2010/main" xmlns="" val="2988336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b="1" i="0" u="none" baseline="0" lang="nl"/>
              <a:t>De lokale bijzonderheden</a:t>
            </a:r>
            <a:endParaRPr lang="nl" dirty="0"/>
          </a:p>
        </p:txBody>
      </p:sp>
      <p:sp>
        <p:nvSpPr>
          <p:cNvPr id="3" name="Espace réservé du texte 2"/>
          <p:cNvSpPr>
            <a:spLocks noGrp="1"/>
          </p:cNvSpPr>
          <p:nvPr>
            <p:ph type="body" sz="quarter" idx="12"/>
          </p:nvPr>
        </p:nvSpPr>
        <p:spPr>
          <a:solidFill>
            <a:srgbClr val="FFFF00"/>
          </a:solidFill>
        </p:spPr>
        <p:txBody>
          <a:bodyPr anchor="ctr"/>
          <a:lstStyle/>
          <a:p>
            <a:pPr marL="0" indent="0" algn="ctr" rtl="0">
              <a:buNone/>
            </a:pPr>
            <a:r>
              <a:rPr b="0" i="0" u="none" baseline="0" lang="nl">
                <a:solidFill>
                  <a:srgbClr val="FF0000"/>
                </a:solidFill>
              </a:rPr>
              <a:t>Dia die lokaal moet worden ingevuld met culturele bijzonderheden van de communicatie het betreffende land.</a:t>
            </a:r>
            <a:endParaRPr lang="nl" dirty="0">
              <a:solidFill>
                <a:srgbClr val="FF0000"/>
              </a:solidFill>
            </a:endParaRPr>
          </a:p>
        </p:txBody>
      </p:sp>
      <p:sp>
        <p:nvSpPr>
          <p:cNvPr id="5" name="Espace réservé du numéro de diapositive 4"/>
          <p:cNvSpPr>
            <a:spLocks noGrp="1"/>
          </p:cNvSpPr>
          <p:nvPr>
            <p:ph type="sldNum" sz="quarter" idx="14"/>
          </p:nvPr>
        </p:nvSpPr>
        <p:spPr/>
        <p:txBody>
          <a:bodyPr/>
          <a:lstStyle/>
          <a:p>
            <a:pPr algn="r" rtl="0"/>
            <a:r>
              <a:rPr b="0" i="0" u="none" baseline="0" lang="nl"/>
              <a:t/>
            </a:r>
            <a:fld id="{757FAC7F-35F1-4545-955D-AC0E4B400912}" type="slidenum">
              <a:rPr/>
              <a:pPr/>
              <a:t>36</a:t>
            </a:fld>
            <a:endParaRPr lang="nl" altLang="fr-F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lgn="l" rtl="0">
              <a:spcBef>
                <a:spcPct val="0"/>
              </a:spcBef>
              <a:spcAft>
                <a:spcPct val="0"/>
              </a:spcAft>
              <a:defRPr/>
            </a:pPr>
            <a:r>
              <a:rPr b="0" i="0" u="none" baseline="0" lang="nl">
                <a:ea typeface="Helvetica" charset="0"/>
                <a:cs typeface="Helvetica" charset="0"/>
              </a:rPr>
              <a:t>Integratieset H3SE – TCT 4.1 – Menselijke factoren, zwakke signalen en communicatie – V2</a:t>
            </a:r>
            <a:endParaRPr lang="nl" altLang="fr-FR" dirty="0" smtClean="0">
              <a:ea typeface="Helvetica" charset="0"/>
              <a:cs typeface="Helvetica" charset="0"/>
            </a:endParaRPr>
          </a:p>
        </p:txBody>
      </p:sp>
    </p:spTree>
    <p:extLst>
      <p:ext uri="{BB962C8B-B14F-4D97-AF65-F5344CB8AC3E}">
        <p14:creationId xmlns:p14="http://schemas.microsoft.com/office/powerpoint/2010/main" xmlns="" val="6533848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b="1" i="0" u="none" baseline="0" lang="nl"/>
              <a:t>Hoe kan de interculturele communicatie worden verbeterd?</a:t>
            </a:r>
            <a:endParaRPr lang="nl" dirty="0"/>
          </a:p>
        </p:txBody>
      </p:sp>
      <p:sp>
        <p:nvSpPr>
          <p:cNvPr id="3" name="Espace réservé du texte 2"/>
          <p:cNvSpPr>
            <a:spLocks noGrp="1"/>
          </p:cNvSpPr>
          <p:nvPr>
            <p:ph type="body" sz="quarter" idx="12"/>
          </p:nvPr>
        </p:nvSpPr>
        <p:spPr>
          <a:xfrm>
            <a:off x="457200" y="1361609"/>
            <a:ext cx="8218800" cy="5040311"/>
          </a:xfrm>
        </p:spPr>
        <p:txBody>
          <a:bodyPr/>
          <a:lstStyle/>
          <a:p>
            <a:pPr algn="just" rtl="0">
              <a:spcAft>
                <a:spcPts val="1500"/>
              </a:spcAft>
            </a:pPr>
            <a:r>
              <a:rPr b="0" i="0" u="none" baseline="0" lang="nl"/>
              <a:t>Ontwikkel de kennis van de verschillende ontmoete culturen</a:t>
            </a:r>
          </a:p>
          <a:p>
            <a:pPr algn="just" rtl="0">
              <a:spcAft>
                <a:spcPts val="1500"/>
              </a:spcAft>
            </a:pPr>
            <a:r>
              <a:rPr b="0" i="0" u="none" baseline="0" lang="nl"/>
              <a:t>Deel de eigen praktische ervaring op eenvoudige wijze</a:t>
            </a:r>
          </a:p>
          <a:p>
            <a:pPr algn="just" rtl="0">
              <a:spcAft>
                <a:spcPts val="1500"/>
              </a:spcAft>
            </a:pPr>
            <a:r>
              <a:rPr b="0" i="0" u="none" baseline="0" lang="nl"/>
              <a:t>Vermijd humor</a:t>
            </a:r>
          </a:p>
          <a:p>
            <a:pPr algn="just" rtl="0">
              <a:spcAft>
                <a:spcPts val="1500"/>
              </a:spcAft>
            </a:pPr>
            <a:r>
              <a:rPr b="0" i="0" u="none" baseline="0" lang="nl"/>
              <a:t>Pas de structuur, het ritme en de gebaren van uw communicatie aan</a:t>
            </a:r>
          </a:p>
          <a:p>
            <a:pPr algn="just" rtl="0">
              <a:spcAft>
                <a:spcPts val="1500"/>
              </a:spcAft>
            </a:pPr>
            <a:r>
              <a:rPr b="0" i="0" u="none" baseline="0" lang="nl"/>
              <a:t>Respecteer de verschillen</a:t>
            </a:r>
          </a:p>
          <a:p>
            <a:pPr algn="just" rtl="0">
              <a:spcAft>
                <a:spcPts val="1500"/>
              </a:spcAft>
            </a:pPr>
            <a:r>
              <a:rPr b="0" i="0" u="none" baseline="0" lang="nl"/>
              <a:t>Leg niet te veel nadruk op culturele specificiteiten</a:t>
            </a:r>
            <a:endParaRPr lang="nl" dirty="0"/>
          </a:p>
        </p:txBody>
      </p:sp>
      <p:sp>
        <p:nvSpPr>
          <p:cNvPr id="5" name="Espace réservé du numéro de diapositive 4"/>
          <p:cNvSpPr>
            <a:spLocks noGrp="1"/>
          </p:cNvSpPr>
          <p:nvPr>
            <p:ph type="sldNum" sz="quarter" idx="14"/>
          </p:nvPr>
        </p:nvSpPr>
        <p:spPr/>
        <p:txBody>
          <a:bodyPr/>
          <a:lstStyle/>
          <a:p>
            <a:pPr algn="r" rtl="0"/>
            <a:r>
              <a:rPr b="0" i="0" u="none" baseline="0" lang="nl"/>
              <a:t/>
            </a:r>
            <a:fld id="{757FAC7F-35F1-4545-955D-AC0E4B400912}" type="slidenum">
              <a:rPr/>
              <a:pPr/>
              <a:t>37</a:t>
            </a:fld>
            <a:endParaRPr lang="nl" altLang="fr-F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lgn="l" rtl="0">
              <a:spcBef>
                <a:spcPct val="0"/>
              </a:spcBef>
              <a:spcAft>
                <a:spcPct val="0"/>
              </a:spcAft>
              <a:defRPr/>
            </a:pPr>
            <a:r>
              <a:rPr b="0" i="0" u="none" baseline="0" lang="nl">
                <a:ea typeface="Helvetica" charset="0"/>
                <a:cs typeface="Helvetica" charset="0"/>
              </a:rPr>
              <a:t>Integratieset H3SE – TCT 4.1 – Menselijke factoren, zwakke signalen en communicatie – V2</a:t>
            </a:r>
            <a:endParaRPr lang="nl" altLang="fr-FR" dirty="0" smtClean="0">
              <a:ea typeface="Helvetica" charset="0"/>
              <a:cs typeface="Helvetica" charset="0"/>
            </a:endParaRPr>
          </a:p>
        </p:txBody>
      </p:sp>
    </p:spTree>
    <p:extLst>
      <p:ext uri="{BB962C8B-B14F-4D97-AF65-F5344CB8AC3E}">
        <p14:creationId xmlns:p14="http://schemas.microsoft.com/office/powerpoint/2010/main" xmlns="" val="7616617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b="1" i="0" u="none" baseline="0" lang="nl"/>
              <a:t>Samenvatting</a:t>
            </a:r>
            <a:endParaRPr lang="nl" dirty="0"/>
          </a:p>
        </p:txBody>
      </p:sp>
      <p:sp>
        <p:nvSpPr>
          <p:cNvPr id="3" name="Espace réservé du texte 2"/>
          <p:cNvSpPr>
            <a:spLocks noGrp="1"/>
          </p:cNvSpPr>
          <p:nvPr>
            <p:ph type="body" sz="quarter" idx="12"/>
          </p:nvPr>
        </p:nvSpPr>
        <p:spPr/>
        <p:txBody>
          <a:bodyPr/>
          <a:lstStyle/>
          <a:p>
            <a:pPr algn="just" rtl="0"/>
            <a:r>
              <a:rPr b="1" i="0" u="none" baseline="0" lang="nl"/>
              <a:t>Wat hebt u geleerd over de menselijke factor en het gedragsaspect?</a:t>
            </a:r>
            <a:endParaRPr lang="nl" dirty="0" smtClean="0"/>
          </a:p>
          <a:p>
            <a:pPr marL="0" indent="0" algn="just" rtl="0">
              <a:buNone/>
            </a:pPr>
            <a:r>
              <a:rPr b="0" i="0" u="none" baseline="0" lang="nl"/>
              <a:t> </a:t>
            </a:r>
            <a:endParaRPr lang="nl" dirty="0" smtClean="0"/>
          </a:p>
          <a:p>
            <a:pPr algn="just" rtl="0"/>
            <a:r>
              <a:rPr b="1" i="0" u="none" baseline="0" lang="nl"/>
              <a:t>Wat gaat u op grond hiervan voortaan anders doen?</a:t>
            </a:r>
            <a:endParaRPr lang="nl" dirty="0" smtClean="0"/>
          </a:p>
          <a:p>
            <a:pPr marL="0" indent="0" algn="just" rtl="0">
              <a:buNone/>
            </a:pPr>
            <a:r>
              <a:rPr b="0" i="0" u="none" baseline="0" lang="nl"/>
              <a:t> </a:t>
            </a:r>
            <a:endParaRPr lang="nl" dirty="0" smtClean="0"/>
          </a:p>
          <a:p>
            <a:pPr algn="just" rtl="0"/>
            <a:r>
              <a:rPr b="1" i="0" u="none" baseline="0" lang="nl"/>
              <a:t>Zijn hieruit nog andere vragen gerezen?</a:t>
            </a:r>
            <a:endParaRPr lang="nl" dirty="0"/>
          </a:p>
        </p:txBody>
      </p:sp>
      <p:sp>
        <p:nvSpPr>
          <p:cNvPr id="5" name="Espace réservé du numéro de diapositive 4"/>
          <p:cNvSpPr>
            <a:spLocks noGrp="1"/>
          </p:cNvSpPr>
          <p:nvPr>
            <p:ph type="sldNum" sz="quarter" idx="14"/>
          </p:nvPr>
        </p:nvSpPr>
        <p:spPr/>
        <p:txBody>
          <a:bodyPr/>
          <a:lstStyle/>
          <a:p>
            <a:pPr algn="r" rtl="0"/>
            <a:r>
              <a:rPr b="0" i="0" u="none" baseline="0" lang="nl"/>
              <a:t/>
            </a:r>
            <a:fld id="{757FAC7F-35F1-4545-955D-AC0E4B400912}" type="slidenum">
              <a:rPr/>
              <a:pPr/>
              <a:t>38</a:t>
            </a:fld>
            <a:endParaRPr lang="nl" altLang="fr-F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lgn="l" rtl="0">
              <a:spcBef>
                <a:spcPct val="0"/>
              </a:spcBef>
              <a:spcAft>
                <a:spcPct val="0"/>
              </a:spcAft>
              <a:defRPr/>
            </a:pPr>
            <a:r>
              <a:rPr b="0" i="0" u="none" baseline="0" lang="nl">
                <a:ea typeface="Helvetica" charset="0"/>
                <a:cs typeface="Helvetica" charset="0"/>
              </a:rPr>
              <a:t>Integratieset H3SE – TCT 4.1 – Menselijke factoren, zwakke signalen en communicatie – V2</a:t>
            </a:r>
            <a:endParaRPr lang="nl" altLang="fr-FR" dirty="0" smtClean="0">
              <a:ea typeface="Helvetica" charset="0"/>
              <a:cs typeface="Helvetica" charset="0"/>
            </a:endParaRPr>
          </a:p>
        </p:txBody>
      </p:sp>
    </p:spTree>
    <p:extLst>
      <p:ext uri="{BB962C8B-B14F-4D97-AF65-F5344CB8AC3E}">
        <p14:creationId xmlns:p14="http://schemas.microsoft.com/office/powerpoint/2010/main" xmlns="" val="1526530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lgn="l" rtl="0">
              <a:defRPr/>
            </a:pPr>
            <a:r>
              <a:rPr b="1" i="0" u="none" baseline="0" lang="nl"/>
              <a:t>De Apollo-ramp</a:t>
            </a:r>
            <a:endParaRPr lang="nl" dirty="0"/>
          </a:p>
        </p:txBody>
      </p:sp>
      <p:sp>
        <p:nvSpPr>
          <p:cNvPr id="21507" name="Espace réservé du numéro de diapositive 4"/>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r>
              <a:rPr b="0" i="0" u="none" baseline="0" lang="nl"/>
              <a:t/>
            </a:r>
            <a:fld id="{1A7F48A2-1A32-1B4A-9E8F-881EBB04735E}" type="slidenum">
              <a:rPr>
                <a:solidFill>
                  <a:srgbClr val="898989"/>
                </a:solidFill>
                <a:ea typeface="Helvetica" charset="0"/>
                <a:cs typeface="Helvetica" charset="0"/>
              </a:rPr>
              <a:pPr/>
              <a:t>4</a:t>
            </a:fld>
            <a:endParaRPr lang="nl" altLang="fr-FR">
              <a:solidFill>
                <a:srgbClr val="898989"/>
              </a:solidFill>
              <a:ea typeface="Helvetica" charset="0"/>
              <a:cs typeface="Helvetica" charset="0"/>
            </a:endParaRPr>
          </a:p>
        </p:txBody>
      </p:sp>
      <p:pic>
        <p:nvPicPr>
          <p:cNvPr id="21508" name="Image 5" descr="../../../../../../Desktop/Capture%20d’écran%202016-07-13%20à%2017.20.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63713" y="1628775"/>
            <a:ext cx="5389562" cy="3284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lgn="l" rtl="0">
              <a:spcBef>
                <a:spcPct val="0"/>
              </a:spcBef>
              <a:spcAft>
                <a:spcPct val="0"/>
              </a:spcAft>
              <a:defRPr/>
            </a:pPr>
            <a:r>
              <a:rPr b="0" i="0" u="none" baseline="0" lang="nl">
                <a:ea typeface="Helvetica" charset="0"/>
                <a:cs typeface="Helvetica" charset="0"/>
              </a:rPr>
              <a:t>Integratieset H3SE – TCT 4.1 – Menselijke factoren, zwakke signalen en communicatie – V2</a:t>
            </a:r>
            <a:endParaRPr lang="nl" altLang="fr-FR" dirty="0" smtClean="0">
              <a:ea typeface="Helvetica" charset="0"/>
              <a:cs typeface="Helvetica"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lgn="l" rtl="0">
              <a:defRPr/>
            </a:pPr>
            <a:r>
              <a:rPr b="1" i="0" u="none" baseline="0" lang="nl"/>
              <a:t>De vermeden ramp van de vlucht Qantas 32</a:t>
            </a:r>
            <a:endParaRPr lang="nl" dirty="0"/>
          </a:p>
        </p:txBody>
      </p:sp>
      <p:sp>
        <p:nvSpPr>
          <p:cNvPr id="22531" name="Espace réservé du numéro de diapositive 4"/>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r>
              <a:rPr b="0" i="0" u="none" baseline="0" lang="nl"/>
              <a:t/>
            </a:r>
            <a:fld id="{37C8A45D-C8D1-174F-AF7C-0A16B54843C7}" type="slidenum">
              <a:rPr>
                <a:solidFill>
                  <a:srgbClr val="898989"/>
                </a:solidFill>
                <a:ea typeface="Helvetica" charset="0"/>
                <a:cs typeface="Helvetica" charset="0"/>
              </a:rPr>
              <a:pPr/>
              <a:t>5</a:t>
            </a:fld>
            <a:endParaRPr lang="nl" altLang="fr-FR">
              <a:solidFill>
                <a:srgbClr val="898989"/>
              </a:solidFill>
              <a:ea typeface="Helvetica" charset="0"/>
              <a:cs typeface="Helvetica" charset="0"/>
            </a:endParaRPr>
          </a:p>
        </p:txBody>
      </p:sp>
      <p:pic>
        <p:nvPicPr>
          <p:cNvPr id="22532" name="Image 5" descr="../../../../../../Desktop/Capture%20d’écran%202016-07-18%20à%2010.18.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03350" y="1628775"/>
            <a:ext cx="6292850" cy="3609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lgn="l" rtl="0">
              <a:spcBef>
                <a:spcPct val="0"/>
              </a:spcBef>
              <a:spcAft>
                <a:spcPct val="0"/>
              </a:spcAft>
              <a:defRPr/>
            </a:pPr>
            <a:r>
              <a:rPr b="0" i="0" u="none" baseline="0" lang="nl">
                <a:ea typeface="Helvetica" charset="0"/>
                <a:cs typeface="Helvetica" charset="0"/>
              </a:rPr>
              <a:t>Integratieset H3SE – TCT 4.1 – Menselijke factoren, zwakke signalen en communicatie – V2</a:t>
            </a:r>
            <a:endParaRPr lang="nl" altLang="fr-FR" dirty="0" smtClean="0">
              <a:ea typeface="Helvetica" charset="0"/>
              <a:cs typeface="Helvetica"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lgn="l" rtl="0">
              <a:defRPr/>
            </a:pPr>
            <a:r>
              <a:rPr b="1" i="0" u="none" baseline="0" lang="nl"/>
              <a:t>De menselijke factor: de laatste barrière</a:t>
            </a:r>
            <a:endParaRPr lang="nl" dirty="0"/>
          </a:p>
        </p:txBody>
      </p:sp>
      <p:sp>
        <p:nvSpPr>
          <p:cNvPr id="20483" name="Espace réservé du numéro de diapositive 4"/>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r>
              <a:rPr b="0" i="0" u="none" baseline="0" lang="nl"/>
              <a:t/>
            </a:r>
            <a:fld id="{325C0674-09CA-0E43-A4AA-1B4C41935B25}" type="slidenum">
              <a:rPr>
                <a:solidFill>
                  <a:srgbClr val="898989"/>
                </a:solidFill>
                <a:ea typeface="Helvetica" charset="0"/>
                <a:cs typeface="Helvetica" charset="0"/>
              </a:rPr>
              <a:pPr/>
              <a:t>6</a:t>
            </a:fld>
            <a:endParaRPr lang="nl" altLang="fr-FR">
              <a:solidFill>
                <a:srgbClr val="898989"/>
              </a:solidFill>
              <a:ea typeface="Helvetica" charset="0"/>
              <a:cs typeface="Helvetica" charset="0"/>
            </a:endParaRPr>
          </a:p>
        </p:txBody>
      </p:sp>
      <p:pic>
        <p:nvPicPr>
          <p:cNvPr id="20484"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8313" y="908050"/>
            <a:ext cx="7907337" cy="391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3"/>
          <p:cNvSpPr txBox="1">
            <a:spLocks noChangeArrowheads="1"/>
          </p:cNvSpPr>
          <p:nvPr/>
        </p:nvSpPr>
        <p:spPr bwMode="auto">
          <a:xfrm>
            <a:off x="706438" y="1200150"/>
            <a:ext cx="2112962" cy="287338"/>
          </a:xfrm>
          <a:prstGeom prst="rect">
            <a:avLst/>
          </a:prstGeom>
          <a:solidFill>
            <a:schemeClr val="bg1">
              <a:lumMod val="85000"/>
            </a:schemeClr>
          </a:solidFill>
          <a:ln w="12700">
            <a:noFill/>
            <a:miter lim="800000"/>
            <a:headEnd/>
            <a:tailEnd/>
          </a:ln>
        </p:spPr>
        <p:txBody>
          <a:bodyPr lIns="0" tIns="0" rIns="0" bIns="0"/>
          <a:lstStyle>
            <a:lvl1pPr marL="342900" indent="-342900">
              <a:defRPr>
                <a:solidFill>
                  <a:schemeClr val="tx1"/>
                </a:solidFill>
                <a:latin typeface="Arial" charset="0"/>
                <a:ea typeface="Arial" charset="0"/>
                <a:cs typeface="Arial" charset="0"/>
              </a:defRPr>
            </a:lvl1pPr>
            <a:lvl2pPr marL="87313">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lvl="1" algn="l" rtl="0">
              <a:lnSpc>
                <a:spcPct val="95000"/>
              </a:lnSpc>
              <a:spcBef>
                <a:spcPts val="600"/>
              </a:spcBef>
              <a:spcAft>
                <a:spcPts val="600"/>
              </a:spcAft>
              <a:buClr>
                <a:srgbClr val="00523F"/>
              </a:buClr>
            </a:pPr>
            <a:r>
              <a:rPr b="0" i="0" u="none" baseline="0" lang="nl">
                <a:solidFill>
                  <a:srgbClr val="BD2B0B"/>
                </a:solidFill>
                <a:latin typeface="Calibri" charset="0"/>
              </a:rPr>
              <a:t>Veiligheidsbarrières</a:t>
            </a:r>
          </a:p>
        </p:txBody>
      </p:sp>
      <p:sp>
        <p:nvSpPr>
          <p:cNvPr id="9" name="Rounded Rectangle 11"/>
          <p:cNvSpPr/>
          <p:nvPr/>
        </p:nvSpPr>
        <p:spPr bwMode="auto">
          <a:xfrm>
            <a:off x="1727200" y="5113338"/>
            <a:ext cx="5976938" cy="1008062"/>
          </a:xfrm>
          <a:prstGeom prst="roundRect">
            <a:avLst/>
          </a:prstGeom>
          <a:solidFill>
            <a:schemeClr val="bg1">
              <a:lumMod val="95000"/>
            </a:schemeClr>
          </a:solidFill>
          <a:ln w="9525" cap="flat" cmpd="sng" algn="ctr">
            <a:noFill/>
            <a:prstDash val="solid"/>
            <a:round/>
            <a:headEnd type="none" w="med" len="med"/>
            <a:tailEnd type="none" w="med" len="med"/>
          </a:ln>
          <a:effectLst/>
        </p:spPr>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rtl="0"/>
            <a:r>
              <a:rPr b="1" i="0" u="none" baseline="0" lang="nl">
                <a:solidFill>
                  <a:srgbClr val="BD2B0B"/>
                </a:solidFill>
                <a:latin typeface="Calibri" charset="0"/>
              </a:rPr>
              <a:t>De aanwezigheid en de maat van de gaten in de verschillende barrières (techniek, organisatie, mensen) zijn sterk afhankelijk van de menselijke en organisatorische factoren. </a:t>
            </a:r>
            <a:endParaRPr lang="nl" altLang="fr-FR" b="1" u="sng" dirty="0">
              <a:solidFill>
                <a:srgbClr val="BD2B0B"/>
              </a:solidFill>
              <a:latin typeface="Calibri" charset="0"/>
            </a:endParaRPr>
          </a:p>
        </p:txBody>
      </p:sp>
      <p:sp>
        <p:nvSpPr>
          <p:cNvPr id="10" name="Oval 2"/>
          <p:cNvSpPr/>
          <p:nvPr/>
        </p:nvSpPr>
        <p:spPr>
          <a:xfrm>
            <a:off x="498475" y="3141663"/>
            <a:ext cx="865188" cy="358775"/>
          </a:xfrm>
          <a:prstGeom prst="ellipse">
            <a:avLst/>
          </a:prstGeom>
          <a:solidFill>
            <a:srgbClr val="C00000"/>
          </a:solidFill>
          <a:ln w="127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hangingPunct="1" rtl="0">
              <a:defRPr/>
            </a:pPr>
            <a:r>
              <a:rPr sz="1200" b="0" i="0" u="none" baseline="0" lang="nl">
                <a:solidFill>
                  <a:schemeClr val="bg1"/>
                </a:solidFill>
              </a:rPr>
              <a:t>RISICO</a:t>
            </a:r>
          </a:p>
        </p:txBody>
      </p:sp>
      <p:sp>
        <p:nvSpPr>
          <p:cNvPr id="11" name="Oval 12"/>
          <p:cNvSpPr/>
          <p:nvPr/>
        </p:nvSpPr>
        <p:spPr>
          <a:xfrm>
            <a:off x="490538" y="3743325"/>
            <a:ext cx="863600" cy="360363"/>
          </a:xfrm>
          <a:prstGeom prst="ellipse">
            <a:avLst/>
          </a:prstGeom>
          <a:solidFill>
            <a:srgbClr val="C00000"/>
          </a:solidFill>
          <a:ln w="127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hangingPunct="1" rtl="0">
              <a:defRPr/>
            </a:pPr>
            <a:r>
              <a:rPr sz="1200" b="0" i="0" u="none" baseline="0" lang="nl">
                <a:solidFill>
                  <a:schemeClr val="bg1"/>
                </a:solidFill>
              </a:rPr>
              <a:t>RISICO</a:t>
            </a:r>
          </a:p>
        </p:txBody>
      </p:sp>
      <p:sp>
        <p:nvSpPr>
          <p:cNvPr id="12" name="Oval 13"/>
          <p:cNvSpPr/>
          <p:nvPr/>
        </p:nvSpPr>
        <p:spPr>
          <a:xfrm>
            <a:off x="684213" y="4411663"/>
            <a:ext cx="863600" cy="360362"/>
          </a:xfrm>
          <a:prstGeom prst="ellipse">
            <a:avLst/>
          </a:prstGeom>
          <a:solidFill>
            <a:srgbClr val="C00000"/>
          </a:solidFill>
          <a:ln w="127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hangingPunct="1" rtl="0">
              <a:defRPr/>
            </a:pPr>
            <a:r>
              <a:rPr sz="1200" b="0" i="0" u="none" baseline="0" lang="nl">
                <a:solidFill>
                  <a:schemeClr val="bg1"/>
                </a:solidFill>
              </a:rPr>
              <a:t>RISICO</a:t>
            </a:r>
          </a:p>
        </p:txBody>
      </p:sp>
      <p:sp>
        <p:nvSpPr>
          <p:cNvPr id="13" name="Rectangle 12"/>
          <p:cNvSpPr/>
          <p:nvPr/>
        </p:nvSpPr>
        <p:spPr>
          <a:xfrm>
            <a:off x="2819400" y="4203700"/>
            <a:ext cx="1223963" cy="568325"/>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5250" indent="-95250" eaLnBrk="1" hangingPunct="1" algn="l" rtl="0">
              <a:buFont typeface="Arial" panose="020B0604020202020204" pitchFamily="34" charset="0"/>
              <a:buChar char="•"/>
              <a:defRPr/>
            </a:pPr>
            <a:r>
              <a:rPr sz="1200" b="1" i="0" u="none" baseline="0" lang="nl">
                <a:solidFill>
                  <a:schemeClr val="tx1"/>
                </a:solidFill>
              </a:rPr>
              <a:t>Voorzieningen</a:t>
            </a:r>
          </a:p>
          <a:p>
            <a:pPr marL="95250" indent="-95250" eaLnBrk="1" hangingPunct="1" algn="l" rtl="0">
              <a:buFont typeface="Arial" panose="020B0604020202020204" pitchFamily="34" charset="0"/>
              <a:buChar char="•"/>
              <a:defRPr/>
            </a:pPr>
            <a:r>
              <a:rPr sz="1200" b="1" i="0" u="none" baseline="0" lang="nl">
                <a:solidFill>
                  <a:schemeClr val="tx1"/>
                </a:solidFill>
              </a:rPr>
              <a:t>Ontwerp</a:t>
            </a:r>
          </a:p>
        </p:txBody>
      </p:sp>
      <p:sp>
        <p:nvSpPr>
          <p:cNvPr id="14" name="Rectangle 13"/>
          <p:cNvSpPr/>
          <p:nvPr/>
        </p:nvSpPr>
        <p:spPr>
          <a:xfrm>
            <a:off x="6516688" y="2682875"/>
            <a:ext cx="1655762" cy="374650"/>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5250" indent="-95250" eaLnBrk="1" hangingPunct="1" algn="l" rtl="0">
              <a:buFont typeface="Arial" panose="020B0604020202020204" pitchFamily="34" charset="0"/>
              <a:buChar char="•"/>
              <a:defRPr/>
            </a:pPr>
            <a:r>
              <a:rPr sz="1400" b="1" i="0" u="none" baseline="0" lang="nl">
                <a:solidFill>
                  <a:schemeClr val="tx1"/>
                </a:solidFill>
              </a:rPr>
              <a:t>Personen</a:t>
            </a:r>
          </a:p>
        </p:txBody>
      </p:sp>
      <p:sp>
        <p:nvSpPr>
          <p:cNvPr id="15" name="Rectangle 14"/>
          <p:cNvSpPr/>
          <p:nvPr/>
        </p:nvSpPr>
        <p:spPr>
          <a:xfrm>
            <a:off x="4716463" y="3413125"/>
            <a:ext cx="2376487" cy="51117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5250" indent="-95250" eaLnBrk="1" hangingPunct="1" algn="l" rtl="0">
              <a:buFont typeface="Arial" panose="020B0604020202020204" pitchFamily="34" charset="0"/>
              <a:buChar char="•"/>
              <a:defRPr/>
            </a:pPr>
            <a:r>
              <a:rPr sz="1200" b="1" i="0" u="none" baseline="0" lang="nl">
                <a:solidFill>
                  <a:schemeClr val="tx1"/>
                </a:solidFill>
              </a:rPr>
              <a:t>Procedures</a:t>
            </a:r>
          </a:p>
          <a:p>
            <a:pPr marL="95250" indent="-95250" eaLnBrk="1" hangingPunct="1" algn="l" rtl="0">
              <a:buFont typeface="Arial" panose="020B0604020202020204" pitchFamily="34" charset="0"/>
              <a:buChar char="•"/>
              <a:defRPr/>
            </a:pPr>
            <a:r>
              <a:rPr sz="1200" b="1" i="0" u="none" baseline="0" lang="nl">
                <a:solidFill>
                  <a:schemeClr val="tx1"/>
                </a:solidFill>
              </a:rPr>
              <a:t>Managementsystemen</a:t>
            </a:r>
          </a:p>
        </p:txBody>
      </p:sp>
      <p:sp>
        <p:nvSpPr>
          <p:cNvPr id="20493" name="TextBox 4"/>
          <p:cNvSpPr txBox="1">
            <a:spLocks noChangeArrowheads="1"/>
          </p:cNvSpPr>
          <p:nvPr/>
        </p:nvSpPr>
        <p:spPr bwMode="auto">
          <a:xfrm>
            <a:off x="5003800" y="3151188"/>
            <a:ext cx="1365250" cy="26193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lgn="l" rtl="0"/>
            <a:r>
              <a:rPr sz="1100" b="0" i="1" u="none" baseline="0" lang="nl"/>
              <a:t>Geformaliseerde activiteiten</a:t>
            </a:r>
          </a:p>
        </p:txBody>
      </p:sp>
      <p:sp>
        <p:nvSpPr>
          <p:cNvPr id="20494" name="TextBox 16"/>
          <p:cNvSpPr txBox="1">
            <a:spLocks noChangeArrowheads="1"/>
          </p:cNvSpPr>
          <p:nvPr/>
        </p:nvSpPr>
        <p:spPr bwMode="auto">
          <a:xfrm>
            <a:off x="6615113" y="2420938"/>
            <a:ext cx="1603375" cy="26193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lgn="l" rtl="0"/>
            <a:r>
              <a:rPr sz="1100" b="0" i="1" u="none" baseline="0" lang="nl"/>
              <a:t>Niet-geformaliseerde activiteiten</a:t>
            </a:r>
          </a:p>
        </p:txBody>
      </p:sp>
      <p:sp>
        <p:nvSpPr>
          <p:cNvPr id="1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lgn="l" rtl="0">
              <a:spcBef>
                <a:spcPct val="0"/>
              </a:spcBef>
              <a:spcAft>
                <a:spcPct val="0"/>
              </a:spcAft>
              <a:defRPr/>
            </a:pPr>
            <a:r>
              <a:rPr b="0" i="0" u="none" baseline="0" lang="nl">
                <a:ea typeface="Helvetica" charset="0"/>
                <a:cs typeface="Helvetica" charset="0"/>
              </a:rPr>
              <a:t>Integratieset H3SE – TCT 4.1 – Menselijke factoren, zwakke signalen en communicatie – V2</a:t>
            </a:r>
            <a:endParaRPr lang="nl" altLang="fr-FR" dirty="0" smtClean="0">
              <a:ea typeface="Helvetica" charset="0"/>
              <a:cs typeface="Helvetica"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wipe(down)">
                                      <p:cBhvr>
                                        <p:cTn id="7" dur="1000"/>
                                        <p:tgtEl>
                                          <p:spTgt spid="9">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wipe(down)">
                                      <p:cBhvr>
                                        <p:cTn id="10"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b="1" i="0" u="none" baseline="0" lang="nl"/>
              <a:t>De kenmerken van de menselijke factor</a:t>
            </a:r>
            <a:endParaRPr lang="nl" dirty="0"/>
          </a:p>
        </p:txBody>
      </p:sp>
      <p:sp>
        <p:nvSpPr>
          <p:cNvPr id="3" name="Espace réservé du texte 2"/>
          <p:cNvSpPr>
            <a:spLocks noGrp="1"/>
          </p:cNvSpPr>
          <p:nvPr>
            <p:ph type="body" sz="quarter" idx="12"/>
          </p:nvPr>
        </p:nvSpPr>
        <p:spPr/>
        <p:txBody>
          <a:bodyPr/>
          <a:lstStyle/>
          <a:p>
            <a:pPr algn="l" rtl="0">
              <a:spcAft>
                <a:spcPts val="1500"/>
              </a:spcAft>
            </a:pPr>
            <a:r>
              <a:rPr b="0" i="0" u="none" baseline="0" lang="nl"/>
              <a:t>De menselijke factor inzake veiligheid wordt gekenmerkt door: </a:t>
            </a:r>
          </a:p>
          <a:p>
            <a:pPr lvl="1" algn="l" rtl="0">
              <a:spcAft>
                <a:spcPts val="1500"/>
              </a:spcAft>
            </a:pPr>
            <a:r>
              <a:rPr b="0" i="0" u="none" baseline="0" lang="nl"/>
              <a:t>de waarneming van het risico (de signalen en de beoordeling);</a:t>
            </a:r>
          </a:p>
          <a:p>
            <a:pPr lvl="1" algn="l" rtl="0">
              <a:spcAft>
                <a:spcPts val="1500"/>
              </a:spcAft>
            </a:pPr>
            <a:r>
              <a:rPr b="0" i="0" u="none" baseline="0" lang="nl"/>
              <a:t>de evaluatie van het risico;</a:t>
            </a:r>
          </a:p>
          <a:p>
            <a:pPr lvl="1" algn="l" rtl="0">
              <a:spcAft>
                <a:spcPts val="1500"/>
              </a:spcAft>
            </a:pPr>
            <a:r>
              <a:rPr b="0" i="0" u="none" baseline="0" lang="nl"/>
              <a:t>het nemen van risico.</a:t>
            </a:r>
            <a:endParaRPr lang="nl" dirty="0"/>
          </a:p>
        </p:txBody>
      </p:sp>
      <p:sp>
        <p:nvSpPr>
          <p:cNvPr id="5" name="Espace réservé du numéro de diapositive 4"/>
          <p:cNvSpPr>
            <a:spLocks noGrp="1"/>
          </p:cNvSpPr>
          <p:nvPr>
            <p:ph type="sldNum" sz="quarter" idx="14"/>
          </p:nvPr>
        </p:nvSpPr>
        <p:spPr/>
        <p:txBody>
          <a:bodyPr/>
          <a:lstStyle/>
          <a:p>
            <a:pPr algn="r" rtl="0"/>
            <a:r>
              <a:rPr b="0" i="0" u="none" baseline="0" lang="nl"/>
              <a:t/>
            </a:r>
            <a:fld id="{757FAC7F-35F1-4545-955D-AC0E4B400912}" type="slidenum">
              <a:rPr/>
              <a:pPr/>
              <a:t>7</a:t>
            </a:fld>
            <a:endParaRPr lang="nl" altLang="fr-F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lgn="l" rtl="0">
              <a:spcBef>
                <a:spcPct val="0"/>
              </a:spcBef>
              <a:spcAft>
                <a:spcPct val="0"/>
              </a:spcAft>
              <a:defRPr/>
            </a:pPr>
            <a:r>
              <a:rPr b="0" i="0" u="none" baseline="0" lang="nl">
                <a:ea typeface="Helvetica" charset="0"/>
                <a:cs typeface="Helvetica" charset="0"/>
              </a:rPr>
              <a:t>Integratieset H3SE – TCT 4.1 – Menselijke factoren, zwakke signalen en communicatie – V2</a:t>
            </a:r>
            <a:endParaRPr lang="nl" altLang="fr-FR" dirty="0" smtClean="0">
              <a:ea typeface="Helvetica" charset="0"/>
              <a:cs typeface="Helvetica" charset="0"/>
            </a:endParaRPr>
          </a:p>
        </p:txBody>
      </p:sp>
    </p:spTree>
    <p:extLst>
      <p:ext uri="{BB962C8B-B14F-4D97-AF65-F5344CB8AC3E}">
        <p14:creationId xmlns:p14="http://schemas.microsoft.com/office/powerpoint/2010/main" xmlns="" val="1648341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b="1" i="0" u="none" baseline="0" lang="nl"/>
              <a:t>De waarneming van het risico</a:t>
            </a:r>
            <a:endParaRPr lang="nl" dirty="0"/>
          </a:p>
        </p:txBody>
      </p:sp>
      <p:sp>
        <p:nvSpPr>
          <p:cNvPr id="4" name="Espace réservé du numéro de diapositive 3"/>
          <p:cNvSpPr>
            <a:spLocks noGrp="1"/>
          </p:cNvSpPr>
          <p:nvPr>
            <p:ph type="sldNum" sz="quarter" idx="11"/>
          </p:nvPr>
        </p:nvSpPr>
        <p:spPr/>
        <p:txBody>
          <a:bodyPr/>
          <a:lstStyle/>
          <a:p>
            <a:pPr algn="r" rtl="0"/>
            <a:r>
              <a:rPr b="0" i="0" u="none" baseline="0" lang="nl"/>
              <a:t/>
            </a:r>
            <a:fld id="{A2790189-416C-E549-83DE-8B3BF5286D36}" type="slidenum">
              <a:rPr/>
              <a:pPr/>
              <a:t>8</a:t>
            </a:fld>
            <a:endParaRPr lang="nl" altLang="fr-FR"/>
          </a:p>
        </p:txBody>
      </p:sp>
      <p:sp>
        <p:nvSpPr>
          <p:cNvPr id="5" name="Espace réservé du pied de page 1"/>
          <p:cNvSpPr>
            <a:spLocks noGrp="1"/>
          </p:cNvSpPr>
          <p:nvPr>
            <p:ph type="ftr" sz="quarter" idx="4294967295"/>
          </p:nvPr>
        </p:nvSpPr>
        <p:spPr bwMode="auto">
          <a:xfrm>
            <a:off x="457200" y="6411913"/>
            <a:ext cx="5562600" cy="36512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lgn="l" rtl="0">
              <a:spcBef>
                <a:spcPct val="0"/>
              </a:spcBef>
              <a:spcAft>
                <a:spcPct val="0"/>
              </a:spcAft>
              <a:defRPr/>
            </a:pPr>
            <a:r>
              <a:rPr sz="900" b="0" i="0" u="none" baseline="0" lang="nl">
                <a:ea typeface="Helvetica" charset="0"/>
                <a:cs typeface="Helvetica" charset="0"/>
              </a:rPr>
              <a:t>Integratieset H3SE – TCT 4.1 – Menselijke factoren, zwakke signalen en communicatie – V2</a:t>
            </a:r>
            <a:endParaRPr lang="nl" altLang="fr-FR" sz="900" dirty="0" smtClean="0">
              <a:ea typeface="Helvetica" charset="0"/>
              <a:cs typeface="Helvetica" charset="0"/>
            </a:endParaRPr>
          </a:p>
        </p:txBody>
      </p:sp>
    </p:spTree>
    <p:extLst>
      <p:ext uri="{BB962C8B-B14F-4D97-AF65-F5344CB8AC3E}">
        <p14:creationId xmlns:p14="http://schemas.microsoft.com/office/powerpoint/2010/main" xmlns="" val="2101472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lgn="l" rtl="0">
              <a:defRPr/>
            </a:pPr>
            <a:r>
              <a:rPr b="1" i="0" u="none" baseline="0" lang="nl"/>
              <a:t>De waarneming van de risico's is gebaseerd op de ontvangst en de verwerking van signalen (1/2)</a:t>
            </a:r>
            <a:endParaRPr lang="nl" dirty="0"/>
          </a:p>
        </p:txBody>
      </p:sp>
      <p:sp>
        <p:nvSpPr>
          <p:cNvPr id="23554" name="Espace réservé du texte 2"/>
          <p:cNvSpPr>
            <a:spLocks noGrp="1"/>
          </p:cNvSpPr>
          <p:nvPr>
            <p:ph type="body" sz="quarter" idx="12"/>
          </p:nvPr>
        </p:nvSpPr>
        <p:spPr>
          <a:xfrm>
            <a:off x="457200" y="2205038"/>
            <a:ext cx="8218488" cy="2087562"/>
          </a:xfrm>
        </p:spPr>
        <p:txBody>
          <a:bodyPr/>
          <a:lstStyle/>
          <a:p>
            <a:pPr marL="0" indent="0" eaLnBrk="1" hangingPunct="1" algn="l" rtl="0">
              <a:spcAft>
                <a:spcPts val="1500"/>
              </a:spcAft>
              <a:buFont typeface="Lucida Grande" charset="0"/>
              <a:buNone/>
            </a:pPr>
            <a:r>
              <a:rPr b="0" i="0" u="none" baseline="0" lang="nl">
                <a:cs typeface="Arial" charset="0"/>
              </a:rPr>
              <a:t>De waarneming van risico's is … </a:t>
            </a:r>
          </a:p>
          <a:p>
            <a:pPr eaLnBrk="1" hangingPunct="1" algn="l" rtl="0">
              <a:spcAft>
                <a:spcPts val="1500"/>
              </a:spcAft>
            </a:pPr>
            <a:r>
              <a:rPr b="0" i="0" u="none" baseline="0" lang="nl">
                <a:cs typeface="Arial" charset="0"/>
              </a:rPr>
              <a:t>De waarneming van externe signalen die kunnen duiden op potentiële risico's. </a:t>
            </a:r>
            <a:endParaRPr lang="nl" altLang="fr-FR" dirty="0">
              <a:cs typeface="Arial" charset="0"/>
            </a:endParaRPr>
          </a:p>
          <a:p>
            <a:pPr eaLnBrk="1" hangingPunct="1" algn="l" rtl="0">
              <a:spcAft>
                <a:spcPts val="1500"/>
              </a:spcAft>
            </a:pPr>
            <a:r>
              <a:rPr b="0" i="0" u="none" baseline="0" lang="nl">
                <a:cs typeface="Arial" charset="0"/>
              </a:rPr>
              <a:t>Het subjectieve oordeel van de individuen over de eigenschappen en ernst van het risico.</a:t>
            </a:r>
            <a:endParaRPr lang="nl" altLang="fr-FR" dirty="0">
              <a:cs typeface="Arial" charset="0"/>
            </a:endParaRPr>
          </a:p>
          <a:p>
            <a:pPr marL="0" indent="0" eaLnBrk="1" hangingPunct="1" algn="l" rtl="0"/>
            <a:endParaRPr lang="nl" altLang="fr-FR" dirty="0">
              <a:cs typeface="Arial" charset="0"/>
            </a:endParaRPr>
          </a:p>
        </p:txBody>
      </p:sp>
      <p:sp>
        <p:nvSpPr>
          <p:cNvPr id="23556" name="Espace réservé du numéro de diapositive 4"/>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r>
              <a:rPr b="0" i="0" u="none" baseline="0" lang="nl"/>
              <a:t/>
            </a:r>
            <a:fld id="{47CBE1A4-0BBB-C34E-AB7C-D139AE59CB20}" type="slidenum">
              <a:rPr>
                <a:solidFill>
                  <a:srgbClr val="898989"/>
                </a:solidFill>
                <a:ea typeface="Helvetica" charset="0"/>
                <a:cs typeface="Helvetica" charset="0"/>
              </a:rPr>
              <a:pPr/>
              <a:t>9</a:t>
            </a:fld>
            <a:endParaRPr lang="nl" altLang="fr-FR">
              <a:solidFill>
                <a:srgbClr val="898989"/>
              </a:solidFill>
              <a:ea typeface="Helvetica" charset="0"/>
              <a:cs typeface="Helvetica" charset="0"/>
            </a:endParaRP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lgn="l" rtl="0">
              <a:spcBef>
                <a:spcPct val="0"/>
              </a:spcBef>
              <a:spcAft>
                <a:spcPct val="0"/>
              </a:spcAft>
              <a:defRPr/>
            </a:pPr>
            <a:r>
              <a:rPr b="0" i="0" u="none" baseline="0" lang="nl">
                <a:ea typeface="Helvetica" charset="0"/>
                <a:cs typeface="Helvetica" charset="0"/>
              </a:rPr>
              <a:t>Integratieset H3SE – TCT 4.1 – Menselijke factoren, zwakke signalen en communicatie – V2</a:t>
            </a:r>
            <a:endParaRPr lang="nl" altLang="fr-FR" dirty="0" smtClean="0">
              <a:ea typeface="Helvetica" charset="0"/>
              <a:cs typeface="Helvetica"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r_total_modele_rouge_fonce">
  <a:themeElements>
    <a:clrScheme name="TOTAL CORPO">
      <a:dk1>
        <a:sysClr val="windowText" lastClr="000000"/>
      </a:dk1>
      <a:lt1>
        <a:sysClr val="window" lastClr="FFFFFF"/>
      </a:lt1>
      <a:dk2>
        <a:srgbClr val="707173"/>
      </a:dk2>
      <a:lt2>
        <a:srgbClr val="00A37F"/>
      </a:lt2>
      <a:accent1>
        <a:srgbClr val="4A96CD"/>
      </a:accent1>
      <a:accent2>
        <a:srgbClr val="F39800"/>
      </a:accent2>
      <a:accent3>
        <a:srgbClr val="E20031"/>
      </a:accent3>
      <a:accent4>
        <a:srgbClr val="004494"/>
      </a:accent4>
      <a:accent5>
        <a:srgbClr val="E8561E"/>
      </a:accent5>
      <a:accent6>
        <a:srgbClr val="97B2AD"/>
      </a:accent6>
      <a:hlink>
        <a:srgbClr val="175A99"/>
      </a:hlink>
      <a:folHlink>
        <a:srgbClr val="B12F87"/>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fr_total_modele_rouge_fonce</Template>
  <TotalTime>1904</TotalTime>
  <Words>1834</Words>
  <Application>Microsoft Office PowerPoint</Application>
  <PresentationFormat>Affichage à l'écran (4:3)</PresentationFormat>
  <Paragraphs>306</Paragraphs>
  <Slides>38</Slides>
  <Notes>9</Notes>
  <HiddenSlides>0</HiddenSlides>
  <MMClips>0</MMClips>
  <ScaleCrop>false</ScaleCrop>
  <HeadingPairs>
    <vt:vector size="4" baseType="variant">
      <vt:variant>
        <vt:lpstr>Thème</vt:lpstr>
      </vt:variant>
      <vt:variant>
        <vt:i4>1</vt:i4>
      </vt:variant>
      <vt:variant>
        <vt:lpstr>Titres des diapositives</vt:lpstr>
      </vt:variant>
      <vt:variant>
        <vt:i4>38</vt:i4>
      </vt:variant>
    </vt:vector>
  </HeadingPairs>
  <TitlesOfParts>
    <vt:vector size="39" baseType="lpstr">
      <vt:lpstr>fr_total_modele_rouge_fonce</vt:lpstr>
      <vt:lpstr>Facteurs Humains, Signaux faibles et Communication</vt:lpstr>
      <vt:lpstr>Objectifs du module</vt:lpstr>
      <vt:lpstr>Le Facteur humain en sécurité</vt:lpstr>
      <vt:lpstr>La Catastrophe d’apollo</vt:lpstr>
      <vt:lpstr>LA catastrophe évitée du vol qantas 32</vt:lpstr>
      <vt:lpstr>Le Facteur humain : la dernière barrière</vt:lpstr>
      <vt:lpstr>Ce qui caractérise le facteur humain</vt:lpstr>
      <vt:lpstr>La perception du risque</vt:lpstr>
      <vt:lpstr>La perception des risques est basée sur la réception et le traitement de signaux (1/2)</vt:lpstr>
      <vt:lpstr>La perception des risques est basée sur la réception et le traitement de signaux (2/2)</vt:lpstr>
      <vt:lpstr>En tant que phénomène neurologique, la perception peut être altérée  </vt:lpstr>
      <vt:lpstr>Combien de passes</vt:lpstr>
      <vt:lpstr>Les signaux faibles</vt:lpstr>
      <vt:lpstr>Les signaux faibles (1/2)</vt:lpstr>
      <vt:lpstr>Les signaux faibles (2/2)</vt:lpstr>
      <vt:lpstr>L’évaluation du risque</vt:lpstr>
      <vt:lpstr>L’escadrille perdue dans le triangle des Bermudes</vt:lpstr>
      <vt:lpstr>L’escadrille perdue dans le triangle des Bermudes – les faits </vt:lpstr>
      <vt:lpstr>L’erreur dans l’évaluation des risques</vt:lpstr>
      <vt:lpstr>La prise de risques</vt:lpstr>
      <vt:lpstr>Vidéo d’un passage à niveau</vt:lpstr>
      <vt:lpstr>Exemple d’analyse – Traverser la voie ferrée  </vt:lpstr>
      <vt:lpstr>Les composantes de la prise de risque  </vt:lpstr>
      <vt:lpstr>A vous de jouer (1/3) </vt:lpstr>
      <vt:lpstr>A vous de jouer (2/3) </vt:lpstr>
      <vt:lpstr>A vous de jouer (3/3) </vt:lpstr>
      <vt:lpstr>Et Pour vous?</vt:lpstr>
      <vt:lpstr>Le rôle essentiel de La communication</vt:lpstr>
      <vt:lpstr>Les dernières minutes du vol AF447 (Rio-Paris)</vt:lpstr>
      <vt:lpstr>Le modèle mécanique de la communication</vt:lpstr>
      <vt:lpstr>La métacommunication pour améliorer la communication</vt:lpstr>
      <vt:lpstr>L’écoute active – 1ère clé :  Ecoutez votre interlocuteur et … reformulez  </vt:lpstr>
      <vt:lpstr>L’écoute active – 2ème clé : Ecoutez votre interlocuteur et … Faites préciser </vt:lpstr>
      <vt:lpstr>La communication – les langues étrangères Vidéo humoristique</vt:lpstr>
      <vt:lpstr>Améliorer la communication dans une langue étrangère – 10 astuces</vt:lpstr>
      <vt:lpstr>Les particularités locales</vt:lpstr>
      <vt:lpstr>Comment améliorer la communication interculturelle ?</vt:lpstr>
      <vt:lpstr>En synthèse</vt:lpstr>
    </vt:vector>
  </TitlesOfParts>
  <Company>TOTAL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J0039122</dc:creator>
  <cp:lastModifiedBy>J0023432</cp:lastModifiedBy>
  <cp:revision>56</cp:revision>
  <dcterms:created xsi:type="dcterms:W3CDTF">2015-09-07T13:13:13Z</dcterms:created>
  <dcterms:modified xsi:type="dcterms:W3CDTF">2017-03-20T10:30:38Z</dcterms:modified>
</cp:coreProperties>
</file>