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70.xml" ContentType="application/vnd.openxmlformats-officedocument.presentationml.tags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ags/tag17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838" r:id="rId5"/>
    <p:sldMasterId id="2147483849" r:id="rId6"/>
  </p:sldMasterIdLst>
  <p:notesMasterIdLst>
    <p:notesMasterId r:id="rId31"/>
  </p:notesMasterIdLst>
  <p:handoutMasterIdLst>
    <p:handoutMasterId r:id="rId32"/>
  </p:handoutMasterIdLst>
  <p:sldIdLst>
    <p:sldId id="309" r:id="rId7"/>
    <p:sldId id="516" r:id="rId8"/>
    <p:sldId id="359" r:id="rId9"/>
    <p:sldId id="813" r:id="rId10"/>
    <p:sldId id="888" r:id="rId11"/>
    <p:sldId id="946" r:id="rId12"/>
    <p:sldId id="947" r:id="rId13"/>
    <p:sldId id="948" r:id="rId14"/>
    <p:sldId id="949" r:id="rId15"/>
    <p:sldId id="950" r:id="rId16"/>
    <p:sldId id="951" r:id="rId17"/>
    <p:sldId id="931" r:id="rId18"/>
    <p:sldId id="894" r:id="rId19"/>
    <p:sldId id="935" r:id="rId20"/>
    <p:sldId id="892" r:id="rId21"/>
    <p:sldId id="936" r:id="rId22"/>
    <p:sldId id="937" r:id="rId23"/>
    <p:sldId id="901" r:id="rId24"/>
    <p:sldId id="940" r:id="rId25"/>
    <p:sldId id="941" r:id="rId26"/>
    <p:sldId id="942" r:id="rId27"/>
    <p:sldId id="952" r:id="rId28"/>
    <p:sldId id="953" r:id="rId29"/>
    <p:sldId id="954" r:id="rId30"/>
  </p:sldIdLst>
  <p:sldSz cx="12192000" cy="6858000"/>
  <p:notesSz cx="9926638" cy="6797675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3" pos="6576" userDrawn="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1872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631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avier BONTEMPS" initials="XB" lastIdx="2" clrIdx="0">
    <p:extLst>
      <p:ext uri="{19B8F6BF-5375-455C-9EA6-DF929625EA0E}">
        <p15:presenceInfo xmlns:p15="http://schemas.microsoft.com/office/powerpoint/2012/main" userId="S::xavier.bontemps@total.com::70b58733-df79-4789-90f9-5408efce6caa" providerId="AD"/>
      </p:ext>
    </p:extLst>
  </p:cmAuthor>
  <p:cmAuthor id="2" name="Alexandra PAPILLON" initials="AP" lastIdx="27" clrIdx="1">
    <p:extLst>
      <p:ext uri="{19B8F6BF-5375-455C-9EA6-DF929625EA0E}">
        <p15:presenceInfo xmlns:p15="http://schemas.microsoft.com/office/powerpoint/2012/main" userId="S::alexandra.papillon@total.com::6ed42675-17a0-4139-8016-992ac43c86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E20031"/>
    <a:srgbClr val="F61619"/>
    <a:srgbClr val="F4C221"/>
    <a:srgbClr val="5C7987"/>
    <a:srgbClr val="00B050"/>
    <a:srgbClr val="F71416"/>
    <a:srgbClr val="D5DADE"/>
    <a:srgbClr val="EDEDED"/>
    <a:srgbClr val="E44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6224" autoAdjust="0"/>
  </p:normalViewPr>
  <p:slideViewPr>
    <p:cSldViewPr snapToGrid="0">
      <p:cViewPr varScale="1">
        <p:scale>
          <a:sx n="106" d="100"/>
          <a:sy n="106" d="100"/>
        </p:scale>
        <p:origin x="660" y="108"/>
      </p:cViewPr>
      <p:guideLst>
        <p:guide pos="6576"/>
        <p:guide orient="horz" pos="2160"/>
        <p:guide orient="horz" pos="1872"/>
        <p:guide orient="horz" pos="4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6" d="100"/>
          <a:sy n="106" d="100"/>
        </p:scale>
        <p:origin x="2346" y="84"/>
      </p:cViewPr>
      <p:guideLst>
        <p:guide orient="horz" pos="1631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309996379449931"/>
          <c:y val="0.10741270039093069"/>
          <c:w val="0.43487579614811445"/>
          <c:h val="0.84791182890687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% YES</c:v>
                </c:pt>
              </c:strCache>
            </c:strRef>
          </c:tx>
          <c:spPr>
            <a:solidFill>
              <a:srgbClr val="F8911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9752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04-497D-988A-DC1306696C9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25A952C-1DFF-4836-936B-E8115F4BA770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04-497D-988A-DC1306696C92}"/>
                </c:ext>
              </c:extLst>
            </c:dLbl>
            <c:dLbl>
              <c:idx val="6"/>
              <c:layout>
                <c:manualLayout>
                  <c:x val="-2.4283585348027135E-2"/>
                  <c:y val="2.90952877546879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04-497D-988A-DC1306696C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8"/>
                <c:pt idx="0">
                  <c:v>I was not sure the situation was dangerous</c:v>
                </c:pt>
                <c:pt idx="1">
                  <c:v>It was not my role to intervene</c:v>
                </c:pt>
                <c:pt idx="2">
                  <c:v>I did not dare to intervene because it implicated my colleagues</c:v>
                </c:pt>
                <c:pt idx="3">
                  <c:v>I did not dare to intervene because it challenged my hierarchy</c:v>
                </c:pt>
                <c:pt idx="4">
                  <c:v>I did not want to disrupt the activities (planning pressure)</c:v>
                </c:pt>
                <c:pt idx="5">
                  <c:v>I did not dare to intervene because it implicated my client</c:v>
                </c:pt>
                <c:pt idx="6">
                  <c:v>I did not have the time</c:v>
                </c:pt>
                <c:pt idx="7">
                  <c:v>Other: please explain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8"/>
                <c:pt idx="0">
                  <c:v>51</c:v>
                </c:pt>
                <c:pt idx="1">
                  <c:v>15</c:v>
                </c:pt>
                <c:pt idx="2">
                  <c:v>13</c:v>
                </c:pt>
                <c:pt idx="3">
                  <c:v>12</c:v>
                </c:pt>
                <c:pt idx="4">
                  <c:v>12</c:v>
                </c:pt>
                <c:pt idx="5">
                  <c:v>10</c:v>
                </c:pt>
                <c:pt idx="6">
                  <c:v>6</c:v>
                </c:pt>
                <c:pt idx="7">
                  <c:v>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4-CF04-497D-988A-DC1306696C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8545408"/>
        <c:axId val="118551296"/>
      </c:barChart>
      <c:catAx>
        <c:axId val="118545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5C7987"/>
                </a:solidFill>
                <a:latin typeface="+mj-lt"/>
                <a:ea typeface="Malgun Gothic" panose="020B0503020000020004" pitchFamily="34" charset="-127"/>
                <a:cs typeface="+mn-cs"/>
              </a:defRPr>
            </a:pPr>
            <a:endParaRPr lang="fr-FR"/>
          </a:p>
        </c:txPr>
        <c:crossAx val="118551296"/>
        <c:crosses val="autoZero"/>
        <c:auto val="1"/>
        <c:lblAlgn val="ctr"/>
        <c:lblOffset val="100"/>
        <c:noMultiLvlLbl val="0"/>
      </c:catAx>
      <c:valAx>
        <c:axId val="11855129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1854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pPr>
      <a:endParaRPr lang="fr-F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Feuil1!$A$2:$A$8</cx:f>
        <cx:lvl ptCount="7">
          <cx:pt idx="0">Discuss the rules (46%)</cx:pt>
          <cx:pt idx="1">Communicate on the rules (46%)</cx:pt>
          <cx:pt idx="2">Train on the rules (43%)</cx:pt>
          <cx:pt idx="3">Check compliance with the rules (40%)</cx:pt>
          <cx:pt idx="4">Simplify the rules (18%)</cx:pt>
          <cx:pt idx="5">Reformu-late the rules (7%)</cx:pt>
          <cx:pt idx="6">Other sugg. (4%)</cx:pt>
        </cx:lvl>
        <cx:lvl ptCount="0"/>
        <cx:lvl ptCount="0"/>
      </cx:strDim>
      <cx:numDim type="size">
        <cx:f>Feuil1!$B$2:$B$8</cx:f>
        <cx:lvl ptCount="7" formatCode="Standard">
          <cx:pt idx="0">46</cx:pt>
          <cx:pt idx="1">46</cx:pt>
          <cx:pt idx="2">43</cx:pt>
          <cx:pt idx="3">40</cx:pt>
          <cx:pt idx="4">18</cx:pt>
          <cx:pt idx="5">7</cx:pt>
          <cx:pt idx="6">4</cx:pt>
        </cx:lvl>
      </cx:numDim>
    </cx:data>
  </cx:chartData>
  <cx:chart>
    <cx:plotArea>
      <cx:plotAreaRegion>
        <cx:series layoutId="treemap" uniqueId="{4B6E7496-171F-414F-8329-B38C3E4C7134}">
          <cx:tx>
            <cx:txData>
              <cx:f>Feuil1!$B$1</cx:f>
              <cx:v>Série 1</cx:v>
            </cx:txData>
          </cx:tx>
          <cx:dataPt idx="6">
            <cx:spPr>
              <a:solidFill>
                <a:prstClr val="white">
                  <a:lumMod val="85000"/>
                </a:prst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/>
                </a:pPr>
                <a:endParaRPr lang="fr-FR" sz="1600" b="1" i="0" u="none" strike="noStrike" baseline="0">
                  <a:solidFill>
                    <a:prstClr val="white"/>
                  </a:solidFill>
                  <a:latin typeface="Arial"/>
                </a:endParaRPr>
              </a:p>
            </cx:txPr>
            <cx:visibility seriesName="0" categoryName="1" value="0"/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fr-FR" sz="1400" b="1" i="0" u="none" strike="noStrike" baseline="0">
                      <a:solidFill>
                        <a:prstClr val="white"/>
                      </a:solidFill>
                      <a:latin typeface="Arial"/>
                    </a:rPr>
                    <a:t>Reformu-late the rules (7%)</a:t>
                  </a:r>
                </a:p>
              </cx:txPr>
              <cx:visibility seriesName="0" categoryName="1" value="0"/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fr-FR" sz="1200" b="1" i="0" u="none" strike="noStrike" baseline="0">
                      <a:solidFill>
                        <a:prstClr val="white"/>
                      </a:solidFill>
                      <a:latin typeface="Arial"/>
                    </a:rPr>
                    <a:t>Other sugg. (4%)</a:t>
                  </a:r>
                </a:p>
              </cx:txPr>
              <cx:visibility seriesName="0" categoryName="1" value="0"/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C1656-9115-4E08-8585-13603F7D59D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928ED2-C6A0-4FAF-B4A7-85A71444042E}">
      <dgm:prSet phldrT="[Text]" custT="1"/>
      <dgm:spPr>
        <a:solidFill>
          <a:srgbClr val="FF9900"/>
        </a:solidFill>
      </dgm:spPr>
      <dgm:t>
        <a:bodyPr lIns="36000"/>
        <a:lstStyle/>
        <a:p>
          <a:r>
            <a:rPr lang="fr-FR" sz="1400" b="1" dirty="0"/>
            <a:t>Connues sur site</a:t>
          </a:r>
        </a:p>
        <a:p>
          <a:r>
            <a:rPr lang="fr-FR" sz="1400" b="1" dirty="0"/>
            <a:t>95%</a:t>
          </a:r>
          <a:endParaRPr lang="fr-FR" sz="1050" b="1" dirty="0"/>
        </a:p>
      </dgm:t>
    </dgm:pt>
    <dgm:pt modelId="{E3886D81-049F-46CB-A85A-A253C88A2389}" type="parTrans" cxnId="{437D47B0-DD55-47F0-A68E-4AC7FDE57105}">
      <dgm:prSet/>
      <dgm:spPr/>
      <dgm:t>
        <a:bodyPr/>
        <a:lstStyle/>
        <a:p>
          <a:endParaRPr lang="fr-FR"/>
        </a:p>
      </dgm:t>
    </dgm:pt>
    <dgm:pt modelId="{DABF03A7-8754-41AC-89BB-41C6450F1200}" type="sibTrans" cxnId="{437D47B0-DD55-47F0-A68E-4AC7FDE57105}">
      <dgm:prSet custT="1"/>
      <dgm:spPr>
        <a:noFill/>
      </dgm:spPr>
      <dgm:t>
        <a:bodyPr/>
        <a:lstStyle/>
        <a:p>
          <a:endParaRPr lang="fr-FR" sz="2900" b="1"/>
        </a:p>
      </dgm:t>
    </dgm:pt>
    <dgm:pt modelId="{EA49A79F-D8F3-4600-8887-AEF407A74206}">
      <dgm:prSet phldrT="[Text]" custT="1"/>
      <dgm:spPr>
        <a:solidFill>
          <a:srgbClr val="B7284D"/>
        </a:solidFill>
      </dgm:spPr>
      <dgm:t>
        <a:bodyPr lIns="0" rIns="0"/>
        <a:lstStyle/>
        <a:p>
          <a:r>
            <a:rPr lang="fr-FR" sz="1400" b="1" dirty="0"/>
            <a:t>Comprises</a:t>
          </a:r>
        </a:p>
        <a:p>
          <a:r>
            <a:rPr lang="fr-FR" sz="1400" b="1" dirty="0"/>
            <a:t>95%</a:t>
          </a:r>
          <a:endParaRPr lang="fr-FR" sz="900" b="1" dirty="0"/>
        </a:p>
      </dgm:t>
    </dgm:pt>
    <dgm:pt modelId="{F646AF3B-13AC-49E2-A5B3-851A85926F4D}" type="sibTrans" cxnId="{A7D5A04C-FE67-43D8-ABEF-62AFB1347929}">
      <dgm:prSet custT="1"/>
      <dgm:spPr>
        <a:solidFill>
          <a:srgbClr val="6DC7D9"/>
        </a:solidFill>
      </dgm:spPr>
      <dgm:t>
        <a:bodyPr/>
        <a:lstStyle/>
        <a:p>
          <a:r>
            <a:rPr lang="fr-FR" sz="1400" b="1"/>
            <a:t>Régulière-ment </a:t>
          </a:r>
          <a:r>
            <a:rPr lang="fr-FR" sz="1400" b="1" dirty="0"/>
            <a:t>appliquées</a:t>
          </a:r>
        </a:p>
        <a:p>
          <a:r>
            <a:rPr lang="fr-FR" sz="1400" b="1" dirty="0"/>
            <a:t>83%</a:t>
          </a:r>
          <a:endParaRPr lang="fr-FR" sz="1200" b="1" dirty="0"/>
        </a:p>
      </dgm:t>
    </dgm:pt>
    <dgm:pt modelId="{E6833E29-D36B-42FA-BCBD-396D5032D044}" type="parTrans" cxnId="{A7D5A04C-FE67-43D8-ABEF-62AFB1347929}">
      <dgm:prSet/>
      <dgm:spPr/>
      <dgm:t>
        <a:bodyPr/>
        <a:lstStyle/>
        <a:p>
          <a:endParaRPr lang="fr-FR"/>
        </a:p>
      </dgm:t>
    </dgm:pt>
    <dgm:pt modelId="{DBD320A5-E739-4972-9794-AF390D7AD7D7}">
      <dgm:prSet phldrT="[Text]" custT="1"/>
      <dgm:spPr>
        <a:solidFill>
          <a:srgbClr val="5CAC93"/>
        </a:solidFill>
      </dgm:spPr>
      <dgm:t>
        <a:bodyPr lIns="0" rIns="0"/>
        <a:lstStyle/>
        <a:p>
          <a:r>
            <a:rPr lang="fr-FR" sz="1400" b="1" dirty="0"/>
            <a:t>Contrôlées</a:t>
          </a:r>
        </a:p>
        <a:p>
          <a:r>
            <a:rPr lang="fr-FR" sz="1400" b="1" dirty="0"/>
            <a:t>87% au moins une fois par mois</a:t>
          </a:r>
          <a:endParaRPr lang="fr-FR" sz="900" b="1" dirty="0"/>
        </a:p>
      </dgm:t>
    </dgm:pt>
    <dgm:pt modelId="{22ADC271-D503-435B-9AD0-5ACE8D5E3A4E}" type="sibTrans" cxnId="{5E8ACD25-0172-45C4-A401-78019B7A09CD}">
      <dgm:prSet custT="1"/>
      <dgm:spPr>
        <a:solidFill>
          <a:srgbClr val="6B1E7D"/>
        </a:solidFill>
      </dgm:spPr>
      <dgm:t>
        <a:bodyPr/>
        <a:lstStyle/>
        <a:p>
          <a:r>
            <a:rPr lang="fr-FR" sz="1400" b="1" dirty="0"/>
            <a:t>Rappelées</a:t>
          </a:r>
        </a:p>
        <a:p>
          <a:r>
            <a:rPr lang="fr-FR" sz="1400" b="1" dirty="0"/>
            <a:t>82% au moins une fois par mois</a:t>
          </a:r>
          <a:endParaRPr lang="fr-FR" sz="2800" b="1" dirty="0"/>
        </a:p>
      </dgm:t>
    </dgm:pt>
    <dgm:pt modelId="{E9BC4031-E473-438B-AA62-11AAEA941E44}" type="parTrans" cxnId="{5E8ACD25-0172-45C4-A401-78019B7A09CD}">
      <dgm:prSet/>
      <dgm:spPr/>
      <dgm:t>
        <a:bodyPr/>
        <a:lstStyle/>
        <a:p>
          <a:endParaRPr lang="fr-FR"/>
        </a:p>
      </dgm:t>
    </dgm:pt>
    <dgm:pt modelId="{4A2AFF79-B6E3-4277-96BE-7B3D17B79D2D}" type="pres">
      <dgm:prSet presAssocID="{C65C1656-9115-4E08-8585-13603F7D59DE}" presName="Name0" presStyleCnt="0">
        <dgm:presLayoutVars>
          <dgm:chMax/>
          <dgm:chPref/>
          <dgm:dir/>
          <dgm:animLvl val="lvl"/>
        </dgm:presLayoutVars>
      </dgm:prSet>
      <dgm:spPr/>
    </dgm:pt>
    <dgm:pt modelId="{EE577934-EE2D-496D-A048-BBB7084C485A}" type="pres">
      <dgm:prSet presAssocID="{AF928ED2-C6A0-4FAF-B4A7-85A71444042E}" presName="composite" presStyleCnt="0"/>
      <dgm:spPr/>
    </dgm:pt>
    <dgm:pt modelId="{23B01C91-9D09-4C26-A3DC-911959A05BA4}" type="pres">
      <dgm:prSet presAssocID="{AF928ED2-C6A0-4FAF-B4A7-85A71444042E}" presName="Parent1" presStyleLbl="node1" presStyleIdx="0" presStyleCnt="6" custScaleX="103875" custLinFactNeighborX="2703">
        <dgm:presLayoutVars>
          <dgm:chMax val="1"/>
          <dgm:chPref val="1"/>
          <dgm:bulletEnabled val="1"/>
        </dgm:presLayoutVars>
      </dgm:prSet>
      <dgm:spPr/>
    </dgm:pt>
    <dgm:pt modelId="{F2A51469-1CBE-4165-8451-5D7946A7E564}" type="pres">
      <dgm:prSet presAssocID="{AF928ED2-C6A0-4FAF-B4A7-85A71444042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EEF1ABE-C6B1-4957-9C03-BB6E3210BE4F}" type="pres">
      <dgm:prSet presAssocID="{AF928ED2-C6A0-4FAF-B4A7-85A71444042E}" presName="BalanceSpacing" presStyleCnt="0"/>
      <dgm:spPr/>
    </dgm:pt>
    <dgm:pt modelId="{085CB3E1-6907-4108-B209-880FCF7FF95C}" type="pres">
      <dgm:prSet presAssocID="{AF928ED2-C6A0-4FAF-B4A7-85A71444042E}" presName="BalanceSpacing1" presStyleCnt="0"/>
      <dgm:spPr/>
    </dgm:pt>
    <dgm:pt modelId="{26BCE874-F0CD-423B-9808-0283888CF6AE}" type="pres">
      <dgm:prSet presAssocID="{DABF03A7-8754-41AC-89BB-41C6450F1200}" presName="Accent1Text" presStyleLbl="node1" presStyleIdx="1" presStyleCnt="6" custLinFactNeighborX="3389" custLinFactNeighborY="-2122"/>
      <dgm:spPr/>
    </dgm:pt>
    <dgm:pt modelId="{79930E6F-427B-4685-B11F-60477740D821}" type="pres">
      <dgm:prSet presAssocID="{DABF03A7-8754-41AC-89BB-41C6450F1200}" presName="spaceBetweenRectangles" presStyleCnt="0"/>
      <dgm:spPr/>
    </dgm:pt>
    <dgm:pt modelId="{AB8F032E-D6AA-4D21-BFD2-056DA5D3041F}" type="pres">
      <dgm:prSet presAssocID="{EA49A79F-D8F3-4600-8887-AEF407A74206}" presName="composite" presStyleCnt="0"/>
      <dgm:spPr/>
    </dgm:pt>
    <dgm:pt modelId="{68ED0576-45BF-4E35-BA24-35DC0CCD3083}" type="pres">
      <dgm:prSet presAssocID="{EA49A79F-D8F3-4600-8887-AEF407A74206}" presName="Parent1" presStyleLbl="node1" presStyleIdx="2" presStyleCnt="6" custScaleX="103875">
        <dgm:presLayoutVars>
          <dgm:chMax val="1"/>
          <dgm:chPref val="1"/>
          <dgm:bulletEnabled val="1"/>
        </dgm:presLayoutVars>
      </dgm:prSet>
      <dgm:spPr/>
    </dgm:pt>
    <dgm:pt modelId="{A8314E51-1ED0-4417-B2C2-EEBAFAB3AF01}" type="pres">
      <dgm:prSet presAssocID="{EA49A79F-D8F3-4600-8887-AEF407A7420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87274AF-7DC8-4A02-AB53-07C5EB6E00B6}" type="pres">
      <dgm:prSet presAssocID="{EA49A79F-D8F3-4600-8887-AEF407A74206}" presName="BalanceSpacing" presStyleCnt="0"/>
      <dgm:spPr/>
    </dgm:pt>
    <dgm:pt modelId="{B69A9270-30D6-4B15-B70C-259D32167ADA}" type="pres">
      <dgm:prSet presAssocID="{EA49A79F-D8F3-4600-8887-AEF407A74206}" presName="BalanceSpacing1" presStyleCnt="0"/>
      <dgm:spPr/>
    </dgm:pt>
    <dgm:pt modelId="{08BABC35-740D-40FD-943E-F957E166E0EF}" type="pres">
      <dgm:prSet presAssocID="{F646AF3B-13AC-49E2-A5B3-851A85926F4D}" presName="Accent1Text" presStyleLbl="node1" presStyleIdx="3" presStyleCnt="6" custScaleX="103875" custLinFactNeighborX="5620"/>
      <dgm:spPr/>
    </dgm:pt>
    <dgm:pt modelId="{FD90AD14-9ABC-4334-AC7E-773B13D46312}" type="pres">
      <dgm:prSet presAssocID="{F646AF3B-13AC-49E2-A5B3-851A85926F4D}" presName="spaceBetweenRectangles" presStyleCnt="0"/>
      <dgm:spPr/>
    </dgm:pt>
    <dgm:pt modelId="{A741FF7B-5906-446A-A942-C69646EE72DE}" type="pres">
      <dgm:prSet presAssocID="{DBD320A5-E739-4972-9794-AF390D7AD7D7}" presName="composite" presStyleCnt="0"/>
      <dgm:spPr/>
    </dgm:pt>
    <dgm:pt modelId="{D0744648-CF04-44F1-A58D-EFC370C7878F}" type="pres">
      <dgm:prSet presAssocID="{DBD320A5-E739-4972-9794-AF390D7AD7D7}" presName="Parent1" presStyleLbl="node1" presStyleIdx="4" presStyleCnt="6" custScaleX="103875" custLinFactNeighborX="2703">
        <dgm:presLayoutVars>
          <dgm:chMax val="1"/>
          <dgm:chPref val="1"/>
          <dgm:bulletEnabled val="1"/>
        </dgm:presLayoutVars>
      </dgm:prSet>
      <dgm:spPr/>
    </dgm:pt>
    <dgm:pt modelId="{BF327D65-08D6-4986-A2B0-F289D277306F}" type="pres">
      <dgm:prSet presAssocID="{DBD320A5-E739-4972-9794-AF390D7AD7D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238038D-631E-4665-967D-D44C66915484}" type="pres">
      <dgm:prSet presAssocID="{DBD320A5-E739-4972-9794-AF390D7AD7D7}" presName="BalanceSpacing" presStyleCnt="0"/>
      <dgm:spPr/>
    </dgm:pt>
    <dgm:pt modelId="{4DDC794B-10C5-446D-AEDF-E6FECF77EC7C}" type="pres">
      <dgm:prSet presAssocID="{DBD320A5-E739-4972-9794-AF390D7AD7D7}" presName="BalanceSpacing1" presStyleCnt="0"/>
      <dgm:spPr/>
    </dgm:pt>
    <dgm:pt modelId="{081E8C20-DF19-4A37-B0F9-2D084FAE9F2F}" type="pres">
      <dgm:prSet presAssocID="{22ADC271-D503-435B-9AD0-5ACE8D5E3A4E}" presName="Accent1Text" presStyleLbl="node1" presStyleIdx="5" presStyleCnt="6" custScaleX="103875" custLinFactNeighborX="-4505"/>
      <dgm:spPr/>
    </dgm:pt>
  </dgm:ptLst>
  <dgm:cxnLst>
    <dgm:cxn modelId="{C9286F0F-E087-4B5C-A54E-5854347872B7}" type="presOf" srcId="{AF928ED2-C6A0-4FAF-B4A7-85A71444042E}" destId="{23B01C91-9D09-4C26-A3DC-911959A05BA4}" srcOrd="0" destOrd="0" presId="urn:microsoft.com/office/officeart/2008/layout/AlternatingHexagons"/>
    <dgm:cxn modelId="{B4F80F11-A9CA-475B-BE3A-706E7A81278A}" type="presOf" srcId="{F646AF3B-13AC-49E2-A5B3-851A85926F4D}" destId="{08BABC35-740D-40FD-943E-F957E166E0EF}" srcOrd="0" destOrd="0" presId="urn:microsoft.com/office/officeart/2008/layout/AlternatingHexagons"/>
    <dgm:cxn modelId="{5E8ACD25-0172-45C4-A401-78019B7A09CD}" srcId="{C65C1656-9115-4E08-8585-13603F7D59DE}" destId="{DBD320A5-E739-4972-9794-AF390D7AD7D7}" srcOrd="2" destOrd="0" parTransId="{E9BC4031-E473-438B-AA62-11AAEA941E44}" sibTransId="{22ADC271-D503-435B-9AD0-5ACE8D5E3A4E}"/>
    <dgm:cxn modelId="{135F612B-ABDC-467F-85FA-77877F36E245}" type="presOf" srcId="{EA49A79F-D8F3-4600-8887-AEF407A74206}" destId="{68ED0576-45BF-4E35-BA24-35DC0CCD3083}" srcOrd="0" destOrd="0" presId="urn:microsoft.com/office/officeart/2008/layout/AlternatingHexagons"/>
    <dgm:cxn modelId="{BAB9742E-EA2C-48ED-9388-3947582ABCF5}" type="presOf" srcId="{C65C1656-9115-4E08-8585-13603F7D59DE}" destId="{4A2AFF79-B6E3-4277-96BE-7B3D17B79D2D}" srcOrd="0" destOrd="0" presId="urn:microsoft.com/office/officeart/2008/layout/AlternatingHexagons"/>
    <dgm:cxn modelId="{795D5940-E834-4FAE-B985-62593DE00BB9}" type="presOf" srcId="{DBD320A5-E739-4972-9794-AF390D7AD7D7}" destId="{D0744648-CF04-44F1-A58D-EFC370C7878F}" srcOrd="0" destOrd="0" presId="urn:microsoft.com/office/officeart/2008/layout/AlternatingHexagons"/>
    <dgm:cxn modelId="{A7D5A04C-FE67-43D8-ABEF-62AFB1347929}" srcId="{C65C1656-9115-4E08-8585-13603F7D59DE}" destId="{EA49A79F-D8F3-4600-8887-AEF407A74206}" srcOrd="1" destOrd="0" parTransId="{E6833E29-D36B-42FA-BCBD-396D5032D044}" sibTransId="{F646AF3B-13AC-49E2-A5B3-851A85926F4D}"/>
    <dgm:cxn modelId="{ECD87D77-3B8E-4DEB-B93B-27DAD41B2AC1}" type="presOf" srcId="{DABF03A7-8754-41AC-89BB-41C6450F1200}" destId="{26BCE874-F0CD-423B-9808-0283888CF6AE}" srcOrd="0" destOrd="0" presId="urn:microsoft.com/office/officeart/2008/layout/AlternatingHexagons"/>
    <dgm:cxn modelId="{74E9507C-5EF0-4EFC-8951-5FF24A59FCDA}" type="presOf" srcId="{22ADC271-D503-435B-9AD0-5ACE8D5E3A4E}" destId="{081E8C20-DF19-4A37-B0F9-2D084FAE9F2F}" srcOrd="0" destOrd="0" presId="urn:microsoft.com/office/officeart/2008/layout/AlternatingHexagons"/>
    <dgm:cxn modelId="{437D47B0-DD55-47F0-A68E-4AC7FDE57105}" srcId="{C65C1656-9115-4E08-8585-13603F7D59DE}" destId="{AF928ED2-C6A0-4FAF-B4A7-85A71444042E}" srcOrd="0" destOrd="0" parTransId="{E3886D81-049F-46CB-A85A-A253C88A2389}" sibTransId="{DABF03A7-8754-41AC-89BB-41C6450F1200}"/>
    <dgm:cxn modelId="{1668B64A-1083-415D-BB39-FA68C6324D21}" type="presParOf" srcId="{4A2AFF79-B6E3-4277-96BE-7B3D17B79D2D}" destId="{EE577934-EE2D-496D-A048-BBB7084C485A}" srcOrd="0" destOrd="0" presId="urn:microsoft.com/office/officeart/2008/layout/AlternatingHexagons"/>
    <dgm:cxn modelId="{7402B2F9-1478-478F-AB37-0FF8598C049B}" type="presParOf" srcId="{EE577934-EE2D-496D-A048-BBB7084C485A}" destId="{23B01C91-9D09-4C26-A3DC-911959A05BA4}" srcOrd="0" destOrd="0" presId="urn:microsoft.com/office/officeart/2008/layout/AlternatingHexagons"/>
    <dgm:cxn modelId="{B7F0DC9D-0DA2-4D6D-B3CE-78966E7538BD}" type="presParOf" srcId="{EE577934-EE2D-496D-A048-BBB7084C485A}" destId="{F2A51469-1CBE-4165-8451-5D7946A7E564}" srcOrd="1" destOrd="0" presId="urn:microsoft.com/office/officeart/2008/layout/AlternatingHexagons"/>
    <dgm:cxn modelId="{A0A6B473-2FE1-41B0-9106-1BF0360862A5}" type="presParOf" srcId="{EE577934-EE2D-496D-A048-BBB7084C485A}" destId="{EEEF1ABE-C6B1-4957-9C03-BB6E3210BE4F}" srcOrd="2" destOrd="0" presId="urn:microsoft.com/office/officeart/2008/layout/AlternatingHexagons"/>
    <dgm:cxn modelId="{594A3815-558C-4083-9CCF-78F24657B5C0}" type="presParOf" srcId="{EE577934-EE2D-496D-A048-BBB7084C485A}" destId="{085CB3E1-6907-4108-B209-880FCF7FF95C}" srcOrd="3" destOrd="0" presId="urn:microsoft.com/office/officeart/2008/layout/AlternatingHexagons"/>
    <dgm:cxn modelId="{8C36CBAB-864E-4238-BE9D-607E63D9E79F}" type="presParOf" srcId="{EE577934-EE2D-496D-A048-BBB7084C485A}" destId="{26BCE874-F0CD-423B-9808-0283888CF6AE}" srcOrd="4" destOrd="0" presId="urn:microsoft.com/office/officeart/2008/layout/AlternatingHexagons"/>
    <dgm:cxn modelId="{94B219E3-FEF3-4572-A7BA-1E20C4CD2EAF}" type="presParOf" srcId="{4A2AFF79-B6E3-4277-96BE-7B3D17B79D2D}" destId="{79930E6F-427B-4685-B11F-60477740D821}" srcOrd="1" destOrd="0" presId="urn:microsoft.com/office/officeart/2008/layout/AlternatingHexagons"/>
    <dgm:cxn modelId="{AE65E472-4C51-4DD4-91D7-B5127A13E73B}" type="presParOf" srcId="{4A2AFF79-B6E3-4277-96BE-7B3D17B79D2D}" destId="{AB8F032E-D6AA-4D21-BFD2-056DA5D3041F}" srcOrd="2" destOrd="0" presId="urn:microsoft.com/office/officeart/2008/layout/AlternatingHexagons"/>
    <dgm:cxn modelId="{EF30B450-8B4B-404E-A02C-E8B2830307E4}" type="presParOf" srcId="{AB8F032E-D6AA-4D21-BFD2-056DA5D3041F}" destId="{68ED0576-45BF-4E35-BA24-35DC0CCD3083}" srcOrd="0" destOrd="0" presId="urn:microsoft.com/office/officeart/2008/layout/AlternatingHexagons"/>
    <dgm:cxn modelId="{463AA18D-89B7-4850-8D0B-8DB1BD3E4A71}" type="presParOf" srcId="{AB8F032E-D6AA-4D21-BFD2-056DA5D3041F}" destId="{A8314E51-1ED0-4417-B2C2-EEBAFAB3AF01}" srcOrd="1" destOrd="0" presId="urn:microsoft.com/office/officeart/2008/layout/AlternatingHexagons"/>
    <dgm:cxn modelId="{06584FFB-F273-4282-81BC-0F86B15186D9}" type="presParOf" srcId="{AB8F032E-D6AA-4D21-BFD2-056DA5D3041F}" destId="{C87274AF-7DC8-4A02-AB53-07C5EB6E00B6}" srcOrd="2" destOrd="0" presId="urn:microsoft.com/office/officeart/2008/layout/AlternatingHexagons"/>
    <dgm:cxn modelId="{A8FD7EFA-808D-4815-8F75-924395E422A9}" type="presParOf" srcId="{AB8F032E-D6AA-4D21-BFD2-056DA5D3041F}" destId="{B69A9270-30D6-4B15-B70C-259D32167ADA}" srcOrd="3" destOrd="0" presId="urn:microsoft.com/office/officeart/2008/layout/AlternatingHexagons"/>
    <dgm:cxn modelId="{01DEE08E-12D7-4346-A845-71D0D8C64D59}" type="presParOf" srcId="{AB8F032E-D6AA-4D21-BFD2-056DA5D3041F}" destId="{08BABC35-740D-40FD-943E-F957E166E0EF}" srcOrd="4" destOrd="0" presId="urn:microsoft.com/office/officeart/2008/layout/AlternatingHexagons"/>
    <dgm:cxn modelId="{984B18B2-A808-40F8-981F-6DE3E6D5A4EE}" type="presParOf" srcId="{4A2AFF79-B6E3-4277-96BE-7B3D17B79D2D}" destId="{FD90AD14-9ABC-4334-AC7E-773B13D46312}" srcOrd="3" destOrd="0" presId="urn:microsoft.com/office/officeart/2008/layout/AlternatingHexagons"/>
    <dgm:cxn modelId="{C3F921FA-6143-4364-AF96-331DE6D78DB9}" type="presParOf" srcId="{4A2AFF79-B6E3-4277-96BE-7B3D17B79D2D}" destId="{A741FF7B-5906-446A-A942-C69646EE72DE}" srcOrd="4" destOrd="0" presId="urn:microsoft.com/office/officeart/2008/layout/AlternatingHexagons"/>
    <dgm:cxn modelId="{0C534A17-C7EC-4917-9C87-384811603BEB}" type="presParOf" srcId="{A741FF7B-5906-446A-A942-C69646EE72DE}" destId="{D0744648-CF04-44F1-A58D-EFC370C7878F}" srcOrd="0" destOrd="0" presId="urn:microsoft.com/office/officeart/2008/layout/AlternatingHexagons"/>
    <dgm:cxn modelId="{D65E1108-A8B8-497C-AA55-88786E855FA5}" type="presParOf" srcId="{A741FF7B-5906-446A-A942-C69646EE72DE}" destId="{BF327D65-08D6-4986-A2B0-F289D277306F}" srcOrd="1" destOrd="0" presId="urn:microsoft.com/office/officeart/2008/layout/AlternatingHexagons"/>
    <dgm:cxn modelId="{853AEF9D-8927-4335-BAE7-83286A697138}" type="presParOf" srcId="{A741FF7B-5906-446A-A942-C69646EE72DE}" destId="{5238038D-631E-4665-967D-D44C66915484}" srcOrd="2" destOrd="0" presId="urn:microsoft.com/office/officeart/2008/layout/AlternatingHexagons"/>
    <dgm:cxn modelId="{787428EF-F159-4E8D-B82D-9E0322CD0961}" type="presParOf" srcId="{A741FF7B-5906-446A-A942-C69646EE72DE}" destId="{4DDC794B-10C5-446D-AEDF-E6FECF77EC7C}" srcOrd="3" destOrd="0" presId="urn:microsoft.com/office/officeart/2008/layout/AlternatingHexagons"/>
    <dgm:cxn modelId="{2E58E5BD-C370-40CD-9E91-158A0A93FB41}" type="presParOf" srcId="{A741FF7B-5906-446A-A942-C69646EE72DE}" destId="{081E8C20-DF19-4A37-B0F9-2D084FAE9F2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01C91-9D09-4C26-A3DC-911959A05BA4}">
      <dsp:nvSpPr>
        <dsp:cNvPr id="0" name=""/>
        <dsp:cNvSpPr/>
      </dsp:nvSpPr>
      <dsp:spPr>
        <a:xfrm rot="5400000">
          <a:off x="2507942" y="81519"/>
          <a:ext cx="1622091" cy="1465904"/>
        </a:xfrm>
        <a:prstGeom prst="hexagon">
          <a:avLst>
            <a:gd name="adj" fmla="val 25000"/>
            <a:gd name="vf" fmla="val 11547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Connues sur site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95%</a:t>
          </a:r>
          <a:endParaRPr lang="fr-FR" sz="1050" b="1" kern="1200" dirty="0"/>
        </a:p>
      </dsp:txBody>
      <dsp:txXfrm rot="-5400000">
        <a:off x="2818590" y="260759"/>
        <a:ext cx="1000794" cy="1107425"/>
      </dsp:txXfrm>
    </dsp:sp>
    <dsp:sp modelId="{F2A51469-1CBE-4165-8451-5D7946A7E564}">
      <dsp:nvSpPr>
        <dsp:cNvPr id="0" name=""/>
        <dsp:cNvSpPr/>
      </dsp:nvSpPr>
      <dsp:spPr>
        <a:xfrm>
          <a:off x="4029276" y="327844"/>
          <a:ext cx="1810254" cy="973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E874-F0CD-423B-9808-0283888CF6AE}">
      <dsp:nvSpPr>
        <dsp:cNvPr id="0" name=""/>
        <dsp:cNvSpPr/>
      </dsp:nvSpPr>
      <dsp:spPr>
        <a:xfrm rot="5400000">
          <a:off x="993505" y="105435"/>
          <a:ext cx="1622091" cy="141121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900" b="1" kern="1200"/>
        </a:p>
      </dsp:txBody>
      <dsp:txXfrm rot="-5400000">
        <a:off x="1318856" y="252775"/>
        <a:ext cx="971389" cy="1116539"/>
      </dsp:txXfrm>
    </dsp:sp>
    <dsp:sp modelId="{68ED0576-45BF-4E35-BA24-35DC0CCD3083}">
      <dsp:nvSpPr>
        <dsp:cNvPr id="0" name=""/>
        <dsp:cNvSpPr/>
      </dsp:nvSpPr>
      <dsp:spPr>
        <a:xfrm rot="5400000">
          <a:off x="1704818" y="1458351"/>
          <a:ext cx="1622091" cy="1465904"/>
        </a:xfrm>
        <a:prstGeom prst="hexagon">
          <a:avLst>
            <a:gd name="adj" fmla="val 25000"/>
            <a:gd name="vf" fmla="val 115470"/>
          </a:avLst>
        </a:prstGeom>
        <a:solidFill>
          <a:srgbClr val="B728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Comprises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95%</a:t>
          </a:r>
          <a:endParaRPr lang="fr-FR" sz="900" b="1" kern="1200" dirty="0"/>
        </a:p>
      </dsp:txBody>
      <dsp:txXfrm rot="-5400000">
        <a:off x="2015466" y="1637591"/>
        <a:ext cx="1000794" cy="1107425"/>
      </dsp:txXfrm>
    </dsp:sp>
    <dsp:sp modelId="{A8314E51-1ED0-4417-B2C2-EEBAFAB3AF01}">
      <dsp:nvSpPr>
        <dsp:cNvPr id="0" name=""/>
        <dsp:cNvSpPr/>
      </dsp:nvSpPr>
      <dsp:spPr>
        <a:xfrm>
          <a:off x="0" y="1704676"/>
          <a:ext cx="1751859" cy="973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ABC35-740D-40FD-943E-F957E166E0EF}">
      <dsp:nvSpPr>
        <dsp:cNvPr id="0" name=""/>
        <dsp:cNvSpPr/>
      </dsp:nvSpPr>
      <dsp:spPr>
        <a:xfrm rot="5400000">
          <a:off x="3308246" y="1458351"/>
          <a:ext cx="1622091" cy="1465904"/>
        </a:xfrm>
        <a:prstGeom prst="hexagon">
          <a:avLst>
            <a:gd name="adj" fmla="val 25000"/>
            <a:gd name="vf" fmla="val 115470"/>
          </a:avLst>
        </a:prstGeom>
        <a:solidFill>
          <a:srgbClr val="6DC7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Régulière-ment </a:t>
          </a:r>
          <a:r>
            <a:rPr lang="fr-FR" sz="1400" b="1" kern="1200" dirty="0"/>
            <a:t>appliquées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83%</a:t>
          </a:r>
          <a:endParaRPr lang="fr-FR" sz="1200" b="1" kern="1200" dirty="0"/>
        </a:p>
      </dsp:txBody>
      <dsp:txXfrm rot="-5400000">
        <a:off x="3618894" y="1637591"/>
        <a:ext cx="1000794" cy="1107425"/>
      </dsp:txXfrm>
    </dsp:sp>
    <dsp:sp modelId="{D0744648-CF04-44F1-A58D-EFC370C7878F}">
      <dsp:nvSpPr>
        <dsp:cNvPr id="0" name=""/>
        <dsp:cNvSpPr/>
      </dsp:nvSpPr>
      <dsp:spPr>
        <a:xfrm rot="5400000">
          <a:off x="2507942" y="2835183"/>
          <a:ext cx="1622091" cy="1465904"/>
        </a:xfrm>
        <a:prstGeom prst="hexagon">
          <a:avLst>
            <a:gd name="adj" fmla="val 25000"/>
            <a:gd name="vf" fmla="val 115470"/>
          </a:avLst>
        </a:prstGeom>
        <a:solidFill>
          <a:srgbClr val="5CAC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Contrôlées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87% au moins une fois par mois</a:t>
          </a:r>
          <a:endParaRPr lang="fr-FR" sz="900" b="1" kern="1200" dirty="0"/>
        </a:p>
      </dsp:txBody>
      <dsp:txXfrm rot="-5400000">
        <a:off x="2818590" y="3014423"/>
        <a:ext cx="1000794" cy="1107425"/>
      </dsp:txXfrm>
    </dsp:sp>
    <dsp:sp modelId="{BF327D65-08D6-4986-A2B0-F289D277306F}">
      <dsp:nvSpPr>
        <dsp:cNvPr id="0" name=""/>
        <dsp:cNvSpPr/>
      </dsp:nvSpPr>
      <dsp:spPr>
        <a:xfrm>
          <a:off x="4029276" y="3081508"/>
          <a:ext cx="1810254" cy="973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E8C20-DF19-4A37-B0F9-2D084FAE9F2F}">
      <dsp:nvSpPr>
        <dsp:cNvPr id="0" name=""/>
        <dsp:cNvSpPr/>
      </dsp:nvSpPr>
      <dsp:spPr>
        <a:xfrm rot="5400000">
          <a:off x="882104" y="2835183"/>
          <a:ext cx="1622091" cy="1465904"/>
        </a:xfrm>
        <a:prstGeom prst="hexagon">
          <a:avLst>
            <a:gd name="adj" fmla="val 25000"/>
            <a:gd name="vf" fmla="val 115470"/>
          </a:avLst>
        </a:prstGeom>
        <a:solidFill>
          <a:srgbClr val="6B1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Rappelées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82% au moins une fois par mois</a:t>
          </a:r>
          <a:endParaRPr lang="fr-FR" sz="2800" b="1" kern="1200" dirty="0"/>
        </a:p>
      </dsp:txBody>
      <dsp:txXfrm rot="-5400000">
        <a:off x="1192752" y="3014423"/>
        <a:ext cx="1000794" cy="1107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2589590"/>
          </a:xfrm>
          <a:prstGeom prst="rect">
            <a:avLst/>
          </a:prstGeom>
        </p:spPr>
        <p:txBody>
          <a:bodyPr vert="horz" lIns="189775" tIns="94887" rIns="189775" bIns="948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2589590"/>
          </a:xfrm>
          <a:prstGeom prst="rect">
            <a:avLst/>
          </a:prstGeom>
        </p:spPr>
        <p:txBody>
          <a:bodyPr vert="horz" lIns="189775" tIns="94887" rIns="189775" bIns="948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25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BCAA67-E7CD-4BD5-B1EE-D496DF9AC6C5}" type="datetimeFigureOut">
              <a:rPr lang="fr-FR"/>
              <a:pPr>
                <a:defRPr/>
              </a:pPr>
              <a:t>16/04/2021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49193230"/>
            <a:ext cx="4301543" cy="2589590"/>
          </a:xfrm>
          <a:prstGeom prst="rect">
            <a:avLst/>
          </a:prstGeom>
        </p:spPr>
        <p:txBody>
          <a:bodyPr vert="horz" lIns="189775" tIns="94887" rIns="189775" bIns="948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2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8" y="49193230"/>
            <a:ext cx="4301543" cy="2589590"/>
          </a:xfrm>
          <a:prstGeom prst="rect">
            <a:avLst/>
          </a:prstGeom>
        </p:spPr>
        <p:txBody>
          <a:bodyPr vert="horz" wrap="square" lIns="189775" tIns="94887" rIns="189775" bIns="94887" numCol="1" anchor="b" anchorCtr="0" compatLnSpc="1">
            <a:prstTxWarp prst="textNoShape">
              <a:avLst/>
            </a:prstTxWarp>
          </a:bodyPr>
          <a:lstStyle>
            <a:lvl1pPr algn="r">
              <a:defRPr sz="2500">
                <a:latin typeface="Calibri" panose="020F0502020204030204" pitchFamily="34" charset="0"/>
              </a:defRPr>
            </a:lvl1pPr>
          </a:lstStyle>
          <a:p>
            <a:fld id="{90CBA7BF-73AC-42E0-AB38-2D467E7C61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3220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2589590"/>
          </a:xfrm>
          <a:prstGeom prst="rect">
            <a:avLst/>
          </a:prstGeom>
        </p:spPr>
        <p:txBody>
          <a:bodyPr vert="horz" lIns="189775" tIns="94887" rIns="189775" bIns="948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2589590"/>
          </a:xfrm>
          <a:prstGeom prst="rect">
            <a:avLst/>
          </a:prstGeom>
        </p:spPr>
        <p:txBody>
          <a:bodyPr vert="horz" lIns="189775" tIns="94887" rIns="189775" bIns="948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25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9F787A-34C4-4EDB-A8DB-E63400104D22}" type="datetimeFigureOut">
              <a:rPr lang="fr-FR"/>
              <a:pPr>
                <a:defRPr/>
              </a:pPr>
              <a:t>16/04/2021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12299950" y="3938931"/>
            <a:ext cx="34526538" cy="19421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9775" tIns="94887" rIns="189775" bIns="9488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4" y="24601110"/>
            <a:ext cx="7941310" cy="23306314"/>
          </a:xfrm>
          <a:prstGeom prst="rect">
            <a:avLst/>
          </a:prstGeom>
        </p:spPr>
        <p:txBody>
          <a:bodyPr vert="horz" lIns="189775" tIns="94887" rIns="189775" bIns="94887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49193230"/>
            <a:ext cx="4301543" cy="2589590"/>
          </a:xfrm>
          <a:prstGeom prst="rect">
            <a:avLst/>
          </a:prstGeom>
        </p:spPr>
        <p:txBody>
          <a:bodyPr vert="horz" lIns="189775" tIns="94887" rIns="189775" bIns="948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2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8" y="49193230"/>
            <a:ext cx="4301543" cy="2589590"/>
          </a:xfrm>
          <a:prstGeom prst="rect">
            <a:avLst/>
          </a:prstGeom>
        </p:spPr>
        <p:txBody>
          <a:bodyPr vert="horz" wrap="square" lIns="189775" tIns="94887" rIns="189775" bIns="94887" numCol="1" anchor="b" anchorCtr="0" compatLnSpc="1">
            <a:prstTxWarp prst="textNoShape">
              <a:avLst/>
            </a:prstTxWarp>
          </a:bodyPr>
          <a:lstStyle>
            <a:lvl1pPr algn="r">
              <a:defRPr sz="2500">
                <a:latin typeface="Calibri" panose="020F0502020204030204" pitchFamily="34" charset="0"/>
              </a:defRPr>
            </a:lvl1pPr>
          </a:lstStyle>
          <a:p>
            <a:fld id="{EC589000-A9E8-430B-9FF4-BF04EBB6C9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1040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7835225" y="7024688"/>
            <a:ext cx="62407800" cy="351043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Since 2019, goal of zero fatal accidents. Program our lives first: joint safety tours, safety green light, live saving checks.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</a:t>
            </a:r>
            <a:r>
              <a:rPr lang="en-US" err="1"/>
              <a:t>WDfS</a:t>
            </a:r>
            <a:r>
              <a:rPr lang="en-US"/>
              <a:t> 2021 is enriched to revisit the basics: our Golden Rules everywhere, every day.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IPSOS survey brings lessons of first importance that we will discover.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/>
              <a:t>Two main axes: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Applying a rule in the field is not always very easy, expressing doubt and saying STOP is also not so easy.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Our rituals need Golden Rules well anchored by all to know how to identify risks in the field and intervene in the event of a dangerous situation.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10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3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8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ACDB022-B611-4AB2-AFCE-33E69C66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268" y="6476780"/>
            <a:ext cx="3758793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REFORMULATION OF TOTAL’S GOLDEN RULES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87253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1949344" cy="1695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7DAF2AD7-16B7-4DA1-9B3E-CF4ECE7D5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09" y="6442844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1975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17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" y="385"/>
            <a:ext cx="12190413" cy="6857235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-793" y="-381"/>
            <a:ext cx="12192000" cy="6750049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457178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363544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928" tIns="359982" rIns="143992" bIns="45718" rtlCol="0" anchor="t">
            <a:noAutofit/>
          </a:bodyPr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fr-FR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32" name="Image 10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4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2731168" y="2676721"/>
            <a:ext cx="6729664" cy="2485771"/>
          </a:xfrm>
          <a:prstGeom prst="rect">
            <a:avLst/>
          </a:prstGeom>
        </p:spPr>
        <p:txBody>
          <a:bodyPr lIns="91436" tIns="45718" rIns="91436" bIns="45718" anchor="ctr"/>
          <a:lstStyle>
            <a:lvl1pPr algn="ct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</a:t>
            </a:r>
            <a:br>
              <a:rPr lang="fr-FR"/>
            </a:br>
            <a:r>
              <a:rPr lang="fr-FR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2010179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02150" y="6402401"/>
            <a:ext cx="3187700" cy="365125"/>
          </a:xfrm>
        </p:spPr>
        <p:txBody>
          <a:bodyPr/>
          <a:lstStyle/>
          <a:p>
            <a:r>
              <a:rPr lang="en-US" noProof="0"/>
              <a:t>WDfS 2021 – Websinshare – April 12, 2021 - HSE Div.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09600" y="1125541"/>
            <a:ext cx="10958400" cy="5040311"/>
          </a:xfrm>
        </p:spPr>
        <p:txBody>
          <a:bodyPr/>
          <a:lstStyle>
            <a:lvl1pPr marL="342891" indent="-342891">
              <a:buClr>
                <a:srgbClr val="134391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134391"/>
              </a:buClr>
              <a:defRPr/>
            </a:lvl2pPr>
            <a:lvl3pPr>
              <a:buClr>
                <a:srgbClr val="134391"/>
              </a:buClr>
              <a:defRPr/>
            </a:lvl3pPr>
            <a:lvl4pPr>
              <a:buClr>
                <a:srgbClr val="134391"/>
              </a:buClr>
              <a:defRPr/>
            </a:lvl4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035975" y="0"/>
            <a:ext cx="156028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32571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2493957"/>
            <a:ext cx="103632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rgbClr val="13439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1904000" y="0"/>
            <a:ext cx="288000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Helvetica"/>
              <a:cs typeface="Helvetica"/>
            </a:endParaRP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E9316D59-8743-4571-AA97-5E3E7C0586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2150" y="6402401"/>
            <a:ext cx="3187700" cy="365125"/>
          </a:xfrm>
        </p:spPr>
        <p:txBody>
          <a:bodyPr/>
          <a:lstStyle/>
          <a:p>
            <a:r>
              <a:rPr lang="en-US" noProof="0"/>
              <a:t>WDfS 2021 – Websinshare – April 12, 2021 - HSE Div.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73209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695600"/>
            <a:ext cx="10958400" cy="4284000"/>
          </a:xfrm>
          <a:prstGeom prst="rect">
            <a:avLst/>
          </a:prstGeom>
        </p:spPr>
        <p:txBody>
          <a:bodyPr/>
          <a:lstStyle>
            <a:lvl1pPr>
              <a:buClr>
                <a:srgbClr val="134391"/>
              </a:buCl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WDfS 2021 – Websinshare – April 12, 2021 - HSE Div.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3023661" y="1418401"/>
            <a:ext cx="6144683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/>
              <a:t>Titre graph type barres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3" y="6021388"/>
            <a:ext cx="4237567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2035975" y="0"/>
            <a:ext cx="156028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5566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125538"/>
            <a:ext cx="10957984" cy="4896000"/>
          </a:xfrm>
          <a:prstGeom prst="rect">
            <a:avLst/>
          </a:prstGeom>
        </p:spPr>
        <p:txBody>
          <a:bodyPr anchor="t" anchorCtr="0"/>
          <a:lstStyle>
            <a:lvl1pPr>
              <a:buClr>
                <a:srgbClr val="134391"/>
              </a:buClr>
              <a:defRPr/>
            </a:lvl1pPr>
          </a:lstStyle>
          <a:p>
            <a:pPr lvl="0"/>
            <a:r>
              <a:rPr lang="fr-FR"/>
              <a:t>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WDfS 2021 – Websinshare – April 12, 2021 - HSE Div.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3" y="6021388"/>
            <a:ext cx="4237567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035975" y="0"/>
            <a:ext cx="156028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659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WDfS 2021 – Websinshare – April 12, 2021 - HSE Div.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2035975" y="0"/>
            <a:ext cx="156028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4458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457178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363544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928" tIns="359982" rIns="143992" bIns="45718" rtlCol="0" anchor="t">
            <a:noAutofit/>
          </a:bodyPr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fr-FR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32" name="Image 10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4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2731168" y="2676721"/>
            <a:ext cx="6729664" cy="2485771"/>
          </a:xfrm>
          <a:prstGeom prst="rect">
            <a:avLst/>
          </a:prstGeom>
        </p:spPr>
        <p:txBody>
          <a:bodyPr lIns="91436" tIns="45718" rIns="91436" bIns="45718" anchor="ctr"/>
          <a:lstStyle>
            <a:lvl1pPr algn="ct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</a:t>
            </a:r>
            <a:br>
              <a:rPr lang="fr-FR"/>
            </a:br>
            <a:r>
              <a:rPr lang="fr-FR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287550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04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FC4291DC-B72D-4363-9569-4186FFF6B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36" name="Titre 35"/>
          <p:cNvSpPr>
            <a:spLocks noGrp="1"/>
          </p:cNvSpPr>
          <p:nvPr userDrawn="1">
            <p:ph type="title" hasCustomPrompt="1"/>
          </p:nvPr>
        </p:nvSpPr>
        <p:spPr>
          <a:xfrm>
            <a:off x="0" y="2363059"/>
            <a:ext cx="10998200" cy="165014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DC60688-0A5E-4AC4-B8A4-60E1200F5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5350" y="4761938"/>
            <a:ext cx="3663650" cy="104080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E4D8E6-FA41-4189-BECA-570929D48C01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818963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50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-8163" y="1659506"/>
            <a:ext cx="11036933" cy="21747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SOUS-PARTIE</a:t>
            </a:r>
          </a:p>
        </p:txBody>
      </p:sp>
      <p:pic>
        <p:nvPicPr>
          <p:cNvPr id="5" name="Image 4" descr="Une image contenant poisson&#10;&#10;Description générée automatiquement">
            <a:extLst>
              <a:ext uri="{FF2B5EF4-FFF2-40B4-BE49-F238E27FC236}">
                <a16:creationId xmlns:a16="http://schemas.microsoft.com/office/drawing/2014/main" id="{F8A264F9-F34B-4342-8FAE-9D4DE9BE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0260" b="30264"/>
          <a:stretch/>
        </p:blipFill>
        <p:spPr>
          <a:xfrm>
            <a:off x="3689359" y="5139241"/>
            <a:ext cx="8502642" cy="17187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FD04D5-4DBD-4A3C-BF0D-A8238F259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5428BEA3-C91E-4E3E-B893-3DAD1A13FC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29149"/>
            <a:ext cx="9553575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NOM DE L'INTERVENANT</a:t>
            </a:r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B4FBBF3-DDD1-4AD7-B059-B98D3CD10DBC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4103219"/>
            <a:ext cx="0" cy="525028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9924274-9FCC-4107-8E4D-E2226CD31547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352238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805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08849" y="6450220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922476"/>
            <a:ext cx="8596312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66703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216493E-0D6D-46BF-A654-053643757636}"/>
              </a:ext>
            </a:extLst>
          </p:cNvPr>
          <p:cNvCxnSpPr>
            <a:cxnSpLocks/>
          </p:cNvCxnSpPr>
          <p:nvPr userDrawn="1"/>
        </p:nvCxnSpPr>
        <p:spPr>
          <a:xfrm>
            <a:off x="533177" y="928688"/>
            <a:ext cx="0" cy="409575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33729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04839" y="6450220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021280370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BB75F5CC-2D51-4333-A622-DAA637C12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12" name="Image 11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8925ABFF-C3F7-4681-84D3-8EEC359D2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692467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720" y="6468413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4" y="0"/>
            <a:ext cx="119256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09F144A3-D556-4EC3-8E98-E5362B269B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8285" y="1184276"/>
            <a:ext cx="4375604" cy="4375604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235487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Image 1479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9E34909-C8C9-44F2-AB0B-3314206B5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453072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AFA4891-97B0-43CC-A1CF-112C2354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49" y="0"/>
            <a:ext cx="119129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27223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>
              <a:cs typeface="+mn-cs"/>
            </a:endParaRP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A17787F4-F75D-4591-BB01-DA56554D4C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71805" y="1184746"/>
            <a:ext cx="5920120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7383CCFF-1726-4614-AEED-A96CF5C03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81588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13905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0259233" y="6596066"/>
            <a:ext cx="365125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 userDrawn="1"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‹N°›</a:t>
            </a:fld>
            <a:endParaRPr lang="fr-F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A5340A41-6EA7-436D-BF03-33E95588F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905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cs typeface="+mn-cs"/>
              </a:rPr>
              <a:t>REFORMULATION OF TOTAL’S GOLDEN RULES</a:t>
            </a:r>
            <a:endParaRPr lang="fr-FR">
              <a:cs typeface="+mn-cs"/>
            </a:endParaRPr>
          </a:p>
        </p:txBody>
      </p:sp>
      <p:pic>
        <p:nvPicPr>
          <p:cNvPr id="14" name="Image 13" descr="TOTAL_logo_RVB_powerpoint.psd">
            <a:extLst>
              <a:ext uri="{FF2B5EF4-FFF2-40B4-BE49-F238E27FC236}">
                <a16:creationId xmlns:a16="http://schemas.microsoft.com/office/drawing/2014/main" id="{ADD7ACCA-6A46-408F-B6AD-C937860429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33" y="6344380"/>
            <a:ext cx="1439995" cy="504000"/>
          </a:xfrm>
          <a:prstGeom prst="rect">
            <a:avLst/>
          </a:prstGeom>
        </p:spPr>
      </p:pic>
      <p:sp>
        <p:nvSpPr>
          <p:cNvPr id="2" name="MSIPCMContentMarking" descr="{&quot;HashCode&quot;:-234220969,&quot;Placement&quot;:&quot;Footer&quot;,&quot;Top&quot;:507.1359,&quot;Left&quot;:0.0,&quot;SlideWidth&quot;:960,&quot;SlideHeight&quot;:540}">
            <a:extLst>
              <a:ext uri="{FF2B5EF4-FFF2-40B4-BE49-F238E27FC236}">
                <a16:creationId xmlns:a16="http://schemas.microsoft.com/office/drawing/2014/main" id="{A1FE2192-7BE8-4C48-9174-6125D0B7483A}"/>
              </a:ext>
            </a:extLst>
          </p:cNvPr>
          <p:cNvSpPr txBox="1"/>
          <p:nvPr userDrawn="1"/>
        </p:nvSpPr>
        <p:spPr>
          <a:xfrm>
            <a:off x="0" y="6440626"/>
            <a:ext cx="256403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TOTAL Classification: Restricted Distribution
TOTAL - All rights reserved</a:t>
            </a:r>
            <a:endParaRPr 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92" r:id="rId2"/>
    <p:sldLayoutId id="2147483855" r:id="rId3"/>
  </p:sldLayoutIdLst>
  <p:hf sldNum="0" hdr="0" dt="0"/>
  <p:txStyles>
    <p:titleStyle>
      <a:lvl1pPr algn="l" defTabSz="457204" rtl="0" fontAlgn="base">
        <a:spcBef>
          <a:spcPct val="0"/>
        </a:spcBef>
        <a:spcAft>
          <a:spcPct val="0"/>
        </a:spcAft>
        <a:defRPr sz="2400" b="1" kern="1200" cap="all">
          <a:solidFill>
            <a:srgbClr val="004494"/>
          </a:solidFill>
          <a:latin typeface="+mj-lt"/>
          <a:ea typeface="+mj-ea"/>
          <a:cs typeface="Arial"/>
        </a:defRPr>
      </a:lvl1pPr>
      <a:lvl2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4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7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11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15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2" indent="-285752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9" indent="-180976" algn="l" defTabSz="533405" rtl="0" fontAlgn="base">
        <a:spcBef>
          <a:spcPts val="300"/>
        </a:spcBef>
        <a:spcAft>
          <a:spcPts val="300"/>
        </a:spcAft>
        <a:buClr>
          <a:srgbClr val="004494"/>
        </a:buClr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806456" indent="-180976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9509" indent="-179390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58898" indent="-180976" algn="l" defTabSz="352428" rtl="0" fontAlgn="base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50010" indent="0" algn="l" defTabSz="457204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600" indent="0" algn="l" defTabSz="457204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2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42" userDrawn="1">
          <p15:clr>
            <a:srgbClr val="F26B43"/>
          </p15:clr>
        </p15:guide>
        <p15:guide id="3" pos="68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13905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0259233" y="6596066"/>
            <a:ext cx="365125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 userDrawn="1"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‹N°›</a:t>
            </a:fld>
            <a:endParaRPr lang="fr-F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A5340A41-6EA7-436D-BF03-33E95588F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905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>
              <a:cs typeface="+mn-cs"/>
            </a:endParaRPr>
          </a:p>
        </p:txBody>
      </p:sp>
      <p:pic>
        <p:nvPicPr>
          <p:cNvPr id="14" name="Image 13" descr="TOTAL_logo_RVB_powerpoint.psd">
            <a:extLst>
              <a:ext uri="{FF2B5EF4-FFF2-40B4-BE49-F238E27FC236}">
                <a16:creationId xmlns:a16="http://schemas.microsoft.com/office/drawing/2014/main" id="{ADD7ACCA-6A46-408F-B6AD-C9378604290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33" y="6344380"/>
            <a:ext cx="1439995" cy="504000"/>
          </a:xfrm>
          <a:prstGeom prst="rect">
            <a:avLst/>
          </a:prstGeom>
        </p:spPr>
      </p:pic>
      <p:sp>
        <p:nvSpPr>
          <p:cNvPr id="2" name="MSIPCMContentMarking" descr="{&quot;HashCode&quot;:-234220969,&quot;Placement&quot;:&quot;Footer&quot;,&quot;Top&quot;:507.1359,&quot;Left&quot;:0.0,&quot;SlideWidth&quot;:960,&quot;SlideHeight&quot;:540}">
            <a:extLst>
              <a:ext uri="{FF2B5EF4-FFF2-40B4-BE49-F238E27FC236}">
                <a16:creationId xmlns:a16="http://schemas.microsoft.com/office/drawing/2014/main" id="{35ADA18A-7A8D-4E37-9137-827277CE46C2}"/>
              </a:ext>
            </a:extLst>
          </p:cNvPr>
          <p:cNvSpPr txBox="1"/>
          <p:nvPr userDrawn="1"/>
        </p:nvSpPr>
        <p:spPr>
          <a:xfrm>
            <a:off x="0" y="6440626"/>
            <a:ext cx="256403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TOTAL Classification: Restricted Distribution
TOTAL - All rights reserved</a:t>
            </a:r>
            <a:endParaRPr 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4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</p:sldLayoutIdLst>
  <p:hf sldNum="0" hdr="0" ftr="0" dt="0"/>
  <p:txStyles>
    <p:titleStyle>
      <a:lvl1pPr algn="l" defTabSz="457204" rtl="0" fontAlgn="base">
        <a:spcBef>
          <a:spcPct val="0"/>
        </a:spcBef>
        <a:spcAft>
          <a:spcPct val="0"/>
        </a:spcAft>
        <a:defRPr sz="2400" b="1" kern="1200" cap="all">
          <a:solidFill>
            <a:srgbClr val="004494"/>
          </a:solidFill>
          <a:latin typeface="+mj-lt"/>
          <a:ea typeface="+mj-ea"/>
          <a:cs typeface="Arial"/>
        </a:defRPr>
      </a:lvl1pPr>
      <a:lvl2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4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7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11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15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2" indent="-285752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9" indent="-180976" algn="l" defTabSz="533405" rtl="0" fontAlgn="base">
        <a:spcBef>
          <a:spcPts val="300"/>
        </a:spcBef>
        <a:spcAft>
          <a:spcPts val="300"/>
        </a:spcAft>
        <a:buClr>
          <a:srgbClr val="004494"/>
        </a:buClr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806456" indent="-180976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9509" indent="-179390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58898" indent="-180976" algn="l" defTabSz="352428" rtl="0" fontAlgn="base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50010" indent="0" algn="l" defTabSz="457204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600" indent="0" algn="l" defTabSz="457204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2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42">
          <p15:clr>
            <a:srgbClr val="F26B43"/>
          </p15:clr>
        </p15:guide>
        <p15:guide id="3" pos="68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7984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/>
              <a:t>Cliquez et modifiez le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9600" y="6411921"/>
            <a:ext cx="7416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noProof="0"/>
              <a:t>WDfS 2021 – Websinshare – April 12, 2021 - HSE Div.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411921"/>
            <a:ext cx="967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041743" y="0"/>
            <a:ext cx="15026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09600" y="6311850"/>
            <a:ext cx="11582400" cy="1588"/>
          </a:xfrm>
          <a:prstGeom prst="line">
            <a:avLst/>
          </a:prstGeom>
          <a:ln w="9525" cap="flat" cmpd="sng" algn="ctr">
            <a:solidFill>
              <a:srgbClr val="1343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9839859" y="6594216"/>
            <a:ext cx="365125" cy="2117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10957984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pic>
        <p:nvPicPr>
          <p:cNvPr id="10" name="Image 9" descr="TOTAL_logo_RVB_powerpoint.psd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92" y="6368943"/>
            <a:ext cx="1731989" cy="4546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2035975" y="0"/>
            <a:ext cx="156028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Helvetica"/>
              <a:cs typeface="Helvetica"/>
            </a:endParaRPr>
          </a:p>
        </p:txBody>
      </p:sp>
      <p:sp>
        <p:nvSpPr>
          <p:cNvPr id="3" name="MSIPCMContentMarking" descr="{&quot;HashCode&quot;:-234220969,&quot;Placement&quot;:&quot;Footer&quot;,&quot;Top&quot;:507.1359,&quot;Left&quot;:0.0,&quot;SlideWidth&quot;:960,&quot;SlideHeight&quot;:540}">
            <a:extLst>
              <a:ext uri="{FF2B5EF4-FFF2-40B4-BE49-F238E27FC236}">
                <a16:creationId xmlns:a16="http://schemas.microsoft.com/office/drawing/2014/main" id="{73D08E1A-2109-428A-A276-DA304F63E507}"/>
              </a:ext>
            </a:extLst>
          </p:cNvPr>
          <p:cNvSpPr txBox="1"/>
          <p:nvPr userDrawn="1"/>
        </p:nvSpPr>
        <p:spPr>
          <a:xfrm>
            <a:off x="0" y="6440626"/>
            <a:ext cx="256403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TOTAL Classification: Restricted Distribution
TOTAL - All rights reserved</a:t>
            </a:r>
            <a:endParaRPr 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1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200" b="1" i="0" kern="1200" cap="all">
          <a:solidFill>
            <a:srgbClr val="134391"/>
          </a:solidFill>
          <a:latin typeface="+mj-lt"/>
          <a:ea typeface="+mj-ea"/>
          <a:cs typeface="Arial"/>
        </a:defRPr>
      </a:lvl1pPr>
    </p:titleStyle>
    <p:bodyStyle>
      <a:lvl1pPr marL="285744" indent="-285744" algn="l" defTabSz="457189" rtl="0" eaLnBrk="1" latinLnBrk="0" hangingPunct="1">
        <a:spcBef>
          <a:spcPts val="300"/>
        </a:spcBef>
        <a:spcAft>
          <a:spcPts val="300"/>
        </a:spcAft>
        <a:buClr>
          <a:srgbClr val="134391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63" indent="-180970" algn="l" defTabSz="533387" rtl="0" eaLnBrk="1" latinLnBrk="0" hangingPunct="1">
        <a:spcBef>
          <a:spcPts val="300"/>
        </a:spcBef>
        <a:spcAft>
          <a:spcPts val="300"/>
        </a:spcAft>
        <a:buClr>
          <a:srgbClr val="134391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31" indent="-180970" algn="l" defTabSz="457189" rtl="0" eaLnBrk="1" latinLnBrk="0" hangingPunct="1">
        <a:spcBef>
          <a:spcPts val="300"/>
        </a:spcBef>
        <a:spcAft>
          <a:spcPts val="300"/>
        </a:spcAft>
        <a:buClr>
          <a:srgbClr val="134391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298" indent="-171446" algn="l" defTabSz="457189" rtl="0" eaLnBrk="1" latinLnBrk="0" hangingPunct="1">
        <a:spcBef>
          <a:spcPts val="300"/>
        </a:spcBef>
        <a:spcAft>
          <a:spcPts val="300"/>
        </a:spcAft>
        <a:buClr>
          <a:srgbClr val="134391"/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59969" indent="-180970" algn="l" defTabSz="352417" rtl="0" eaLnBrk="1" latinLnBrk="0" hangingPunct="1">
        <a:spcBef>
          <a:spcPts val="300"/>
        </a:spcBef>
        <a:spcAft>
          <a:spcPts val="300"/>
        </a:spcAft>
        <a:buClr>
          <a:srgbClr val="B83B21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image" Target="../media/image39.png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image" Target="../media/image38.png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tags" Target="../tags/tag164.xml"/><Relationship Id="rId39" Type="http://schemas.openxmlformats.org/officeDocument/2006/relationships/image" Target="../media/image36.png"/><Relationship Id="rId21" Type="http://schemas.openxmlformats.org/officeDocument/2006/relationships/tags" Target="../tags/tag159.xml"/><Relationship Id="rId34" Type="http://schemas.openxmlformats.org/officeDocument/2006/relationships/image" Target="../media/image33.png"/><Relationship Id="rId42" Type="http://schemas.openxmlformats.org/officeDocument/2006/relationships/image" Target="../media/image25.jpeg"/><Relationship Id="rId7" Type="http://schemas.openxmlformats.org/officeDocument/2006/relationships/tags" Target="../tags/tag145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29" Type="http://schemas.openxmlformats.org/officeDocument/2006/relationships/image" Target="../media/image40.png"/><Relationship Id="rId41" Type="http://schemas.openxmlformats.org/officeDocument/2006/relationships/image" Target="../media/image28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image" Target="../media/image26.png"/><Relationship Id="rId37" Type="http://schemas.openxmlformats.org/officeDocument/2006/relationships/image" Target="../media/image27.png"/><Relationship Id="rId40" Type="http://schemas.openxmlformats.org/officeDocument/2006/relationships/image" Target="../media/image29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slideLayout" Target="../slideLayouts/slideLayout1.xml"/><Relationship Id="rId36" Type="http://schemas.openxmlformats.org/officeDocument/2006/relationships/image" Target="../media/image35.png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image" Target="../media/image31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image" Target="../media/image30.png"/><Relationship Id="rId35" Type="http://schemas.openxmlformats.org/officeDocument/2006/relationships/image" Target="../media/image32.png"/><Relationship Id="rId8" Type="http://schemas.openxmlformats.org/officeDocument/2006/relationships/tags" Target="../tags/tag146.xml"/><Relationship Id="rId3" Type="http://schemas.openxmlformats.org/officeDocument/2006/relationships/tags" Target="../tags/tag141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image" Target="../media/image34.png"/><Relationship Id="rId38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chart" Target="../charts/char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0.xml"/><Relationship Id="rId4" Type="http://schemas.openxmlformats.org/officeDocument/2006/relationships/image" Target="../media/image3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olbox-hse.total.com/fr/journee-mondiale-de-la-securite-1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wdfs.total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oleObject" Target="../embeddings/oleObject2.bin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image" Target="../media/image23.png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oleObject" Target="../embeddings/oleObject1.bin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25.jpeg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9" Type="http://schemas.openxmlformats.org/officeDocument/2006/relationships/image" Target="../media/image33.png"/><Relationship Id="rId21" Type="http://schemas.openxmlformats.org/officeDocument/2006/relationships/tags" Target="../tags/tag42.xml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tags" Target="../tags/tag50.xml"/><Relationship Id="rId41" Type="http://schemas.openxmlformats.org/officeDocument/2006/relationships/image" Target="../media/image35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36" Type="http://schemas.openxmlformats.org/officeDocument/2006/relationships/image" Target="../media/image30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image" Target="../media/image27.png"/><Relationship Id="rId38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tags" Target="../tags/tag77.xml"/><Relationship Id="rId39" Type="http://schemas.openxmlformats.org/officeDocument/2006/relationships/image" Target="../media/image31.png"/><Relationship Id="rId21" Type="http://schemas.openxmlformats.org/officeDocument/2006/relationships/tags" Target="../tags/tag72.xml"/><Relationship Id="rId34" Type="http://schemas.openxmlformats.org/officeDocument/2006/relationships/image" Target="../media/image26.png"/><Relationship Id="rId42" Type="http://schemas.openxmlformats.org/officeDocument/2006/relationships/image" Target="../media/image34.png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9" Type="http://schemas.openxmlformats.org/officeDocument/2006/relationships/tags" Target="../tags/tag80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tags" Target="../tags/tag75.xml"/><Relationship Id="rId32" Type="http://schemas.openxmlformats.org/officeDocument/2006/relationships/tags" Target="../tags/tag83.xml"/><Relationship Id="rId37" Type="http://schemas.openxmlformats.org/officeDocument/2006/relationships/image" Target="../media/image29.png"/><Relationship Id="rId40" Type="http://schemas.openxmlformats.org/officeDocument/2006/relationships/image" Target="../media/image32.png"/><Relationship Id="rId45" Type="http://schemas.openxmlformats.org/officeDocument/2006/relationships/image" Target="../media/image37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tags" Target="../tags/tag74.xml"/><Relationship Id="rId28" Type="http://schemas.openxmlformats.org/officeDocument/2006/relationships/tags" Target="../tags/tag79.xml"/><Relationship Id="rId36" Type="http://schemas.openxmlformats.org/officeDocument/2006/relationships/image" Target="../media/image28.png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31" Type="http://schemas.openxmlformats.org/officeDocument/2006/relationships/tags" Target="../tags/tag82.xml"/><Relationship Id="rId44" Type="http://schemas.openxmlformats.org/officeDocument/2006/relationships/image" Target="../media/image36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tags" Target="../tags/tag73.xml"/><Relationship Id="rId27" Type="http://schemas.openxmlformats.org/officeDocument/2006/relationships/tags" Target="../tags/tag78.xml"/><Relationship Id="rId30" Type="http://schemas.openxmlformats.org/officeDocument/2006/relationships/tags" Target="../tags/tag81.xml"/><Relationship Id="rId35" Type="http://schemas.openxmlformats.org/officeDocument/2006/relationships/image" Target="../media/image27.png"/><Relationship Id="rId43" Type="http://schemas.openxmlformats.org/officeDocument/2006/relationships/image" Target="../media/image35.png"/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tags" Target="../tags/tag76.xml"/><Relationship Id="rId33" Type="http://schemas.openxmlformats.org/officeDocument/2006/relationships/slideLayout" Target="../slideLayouts/slideLayout7.xml"/><Relationship Id="rId38" Type="http://schemas.openxmlformats.org/officeDocument/2006/relationships/image" Target="../media/image30.png"/><Relationship Id="rId20" Type="http://schemas.openxmlformats.org/officeDocument/2006/relationships/tags" Target="../tags/tag71.xml"/><Relationship Id="rId4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tags" Target="../tags/tag109.xml"/><Relationship Id="rId39" Type="http://schemas.openxmlformats.org/officeDocument/2006/relationships/image" Target="../media/image31.png"/><Relationship Id="rId21" Type="http://schemas.openxmlformats.org/officeDocument/2006/relationships/tags" Target="../tags/tag104.xml"/><Relationship Id="rId34" Type="http://schemas.openxmlformats.org/officeDocument/2006/relationships/image" Target="../media/image26.png"/><Relationship Id="rId42" Type="http://schemas.openxmlformats.org/officeDocument/2006/relationships/image" Target="../media/image34.png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9" Type="http://schemas.openxmlformats.org/officeDocument/2006/relationships/tags" Target="../tags/tag11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32" Type="http://schemas.openxmlformats.org/officeDocument/2006/relationships/tags" Target="../tags/tag115.xml"/><Relationship Id="rId37" Type="http://schemas.openxmlformats.org/officeDocument/2006/relationships/image" Target="../media/image29.png"/><Relationship Id="rId40" Type="http://schemas.openxmlformats.org/officeDocument/2006/relationships/image" Target="../media/image32.png"/><Relationship Id="rId45" Type="http://schemas.openxmlformats.org/officeDocument/2006/relationships/image" Target="../media/image37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36" Type="http://schemas.openxmlformats.org/officeDocument/2006/relationships/image" Target="../media/image28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tags" Target="../tags/tag114.xml"/><Relationship Id="rId44" Type="http://schemas.openxmlformats.org/officeDocument/2006/relationships/image" Target="../media/image36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30" Type="http://schemas.openxmlformats.org/officeDocument/2006/relationships/tags" Target="../tags/tag113.xml"/><Relationship Id="rId35" Type="http://schemas.openxmlformats.org/officeDocument/2006/relationships/image" Target="../media/image27.png"/><Relationship Id="rId43" Type="http://schemas.openxmlformats.org/officeDocument/2006/relationships/image" Target="../media/image35.png"/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33" Type="http://schemas.openxmlformats.org/officeDocument/2006/relationships/slideLayout" Target="../slideLayouts/slideLayout1.xml"/><Relationship Id="rId38" Type="http://schemas.openxmlformats.org/officeDocument/2006/relationships/image" Target="../media/image30.png"/><Relationship Id="rId20" Type="http://schemas.openxmlformats.org/officeDocument/2006/relationships/tags" Target="../tags/tag103.xml"/><Relationship Id="rId4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588AA40-9A11-3640-B85E-2194689A6680}"/>
              </a:ext>
            </a:extLst>
          </p:cNvPr>
          <p:cNvGrpSpPr/>
          <p:nvPr/>
        </p:nvGrpSpPr>
        <p:grpSpPr>
          <a:xfrm>
            <a:off x="522425" y="1988840"/>
            <a:ext cx="6437671" cy="756889"/>
            <a:chOff x="1038437" y="197932"/>
            <a:chExt cx="8583561" cy="1009184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5A9A211-5391-EF44-B3EE-78BCA2041DB6}"/>
                </a:ext>
              </a:extLst>
            </p:cNvPr>
            <p:cNvSpPr txBox="1"/>
            <p:nvPr userDrawn="1"/>
          </p:nvSpPr>
          <p:spPr>
            <a:xfrm>
              <a:off x="1038437" y="509490"/>
              <a:ext cx="8583561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134391"/>
                  </a:solidFill>
                  <a:latin typeface="Helvetica Neue LT Std 75" panose="020B0604020202020204" pitchFamily="34" charset="0"/>
                </a:rPr>
                <a:t>JOURNÉE MONDIALE </a:t>
              </a:r>
            </a:p>
            <a:p>
              <a:r>
                <a:rPr lang="fr-FR" sz="1400" b="1" dirty="0">
                  <a:solidFill>
                    <a:srgbClr val="134391"/>
                  </a:solidFill>
                  <a:latin typeface="Helvetica Neue LT Std 75" panose="020B0604020202020204" pitchFamily="34" charset="0"/>
                </a:rPr>
                <a:t>DE LA SÉCURITÉ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825B19C-2962-3841-A72C-0CDE9129AE47}"/>
                </a:ext>
              </a:extLst>
            </p:cNvPr>
            <p:cNvSpPr txBox="1"/>
            <p:nvPr userDrawn="1"/>
          </p:nvSpPr>
          <p:spPr>
            <a:xfrm>
              <a:off x="1046960" y="197932"/>
              <a:ext cx="2731133" cy="400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>
                  <a:solidFill>
                    <a:srgbClr val="FF0000"/>
                  </a:solidFill>
                  <a:latin typeface="Helvetica Neue LT Std 65 Medium" panose="020B0604020202020204" pitchFamily="34" charset="0"/>
                </a:rPr>
                <a:t>26 AVRIL 2021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693EBF0-4F25-DF48-9DFB-5440F6364F54}"/>
              </a:ext>
            </a:extLst>
          </p:cNvPr>
          <p:cNvSpPr/>
          <p:nvPr/>
        </p:nvSpPr>
        <p:spPr>
          <a:xfrm>
            <a:off x="4367808" y="2060848"/>
            <a:ext cx="342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134391"/>
                </a:solidFill>
                <a:latin typeface="Helvetica Neue LT Std 75" panose="020B0604020202020204" pitchFamily="34" charset="0"/>
              </a:rPr>
              <a:t>Les</a:t>
            </a:r>
          </a:p>
          <a:p>
            <a:pPr algn="ctr"/>
            <a:r>
              <a:rPr lang="fr-FR" sz="2000" b="1" dirty="0">
                <a:solidFill>
                  <a:srgbClr val="134391"/>
                </a:solidFill>
                <a:latin typeface="Helvetica Neue LT Std 75" panose="020B0604020202020204" pitchFamily="34" charset="0"/>
              </a:rPr>
              <a:t>Règles d’or,</a:t>
            </a:r>
          </a:p>
          <a:p>
            <a:pPr algn="ctr"/>
            <a:r>
              <a:rPr lang="fr-FR" sz="2000" b="1" dirty="0">
                <a:solidFill>
                  <a:srgbClr val="134391"/>
                </a:solidFill>
                <a:latin typeface="Helvetica Neue LT Std 75" panose="020B0604020202020204" pitchFamily="34" charset="0"/>
              </a:rPr>
              <a:t>partout,</a:t>
            </a:r>
          </a:p>
          <a:p>
            <a:pPr algn="ctr"/>
            <a:r>
              <a:rPr lang="fr-FR" sz="2000" b="1" dirty="0">
                <a:solidFill>
                  <a:srgbClr val="134391"/>
                </a:solidFill>
                <a:latin typeface="Helvetica Neue LT Std 75" panose="020B0604020202020204" pitchFamily="34" charset="0"/>
              </a:rPr>
              <a:t>tous les jours.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2E70B-DCF5-4CC3-8EF3-07350E3715B6}"/>
              </a:ext>
            </a:extLst>
          </p:cNvPr>
          <p:cNvSpPr/>
          <p:nvPr/>
        </p:nvSpPr>
        <p:spPr>
          <a:xfrm>
            <a:off x="0" y="-20476"/>
            <a:ext cx="11903242" cy="5325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8CC72CA-82FC-450E-96D2-619848499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900" y="196923"/>
            <a:ext cx="6331639" cy="5325979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7CB5AE4A-BB1C-4FDE-BBF8-317068739F2A}"/>
              </a:ext>
            </a:extLst>
          </p:cNvPr>
          <p:cNvGrpSpPr/>
          <p:nvPr/>
        </p:nvGrpSpPr>
        <p:grpSpPr>
          <a:xfrm>
            <a:off x="1518055" y="816976"/>
            <a:ext cx="2555916" cy="577019"/>
            <a:chOff x="728501" y="5695233"/>
            <a:chExt cx="1755267" cy="577019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2A5DEC96-7DD8-4FCE-BFDF-D1F55EBAA77A}"/>
                </a:ext>
              </a:extLst>
            </p:cNvPr>
            <p:cNvSpPr txBox="1"/>
            <p:nvPr/>
          </p:nvSpPr>
          <p:spPr>
            <a:xfrm>
              <a:off x="728501" y="5695233"/>
              <a:ext cx="883176" cy="19364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8890" rIns="0" bIns="0" rtlCol="0">
              <a:spAutoFit/>
            </a:bodyPr>
            <a:lstStyle/>
            <a:p>
              <a:pPr marL="69850">
                <a:lnSpc>
                  <a:spcPct val="100000"/>
                </a:lnSpc>
                <a:spcBef>
                  <a:spcPts val="70"/>
                </a:spcBef>
              </a:pPr>
              <a:r>
                <a:rPr lang="fr-FR" sz="1200" b="1" dirty="0">
                  <a:solidFill>
                    <a:srgbClr val="E20031"/>
                  </a:solidFill>
                  <a:latin typeface="+mn-lt"/>
                  <a:cs typeface="Helvetica"/>
                </a:rPr>
                <a:t>26 AVRIL</a:t>
              </a:r>
              <a:r>
                <a:rPr sz="1200" b="1" spc="-75" dirty="0">
                  <a:solidFill>
                    <a:srgbClr val="E20031"/>
                  </a:solidFill>
                  <a:latin typeface="+mn-lt"/>
                  <a:cs typeface="Helvetica"/>
                </a:rPr>
                <a:t> </a:t>
              </a:r>
              <a:r>
                <a:rPr lang="fr-FR" sz="1200" b="1" spc="10" dirty="0">
                  <a:solidFill>
                    <a:srgbClr val="E20031"/>
                  </a:solidFill>
                  <a:latin typeface="+mn-lt"/>
                  <a:cs typeface="Helvetica"/>
                </a:rPr>
                <a:t>2021</a:t>
              </a:r>
              <a:endParaRPr sz="1200" b="1" dirty="0">
                <a:solidFill>
                  <a:srgbClr val="E20031"/>
                </a:solidFill>
                <a:latin typeface="+mn-lt"/>
                <a:cs typeface="Helvetica"/>
              </a:endParaRPr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751DC963-CD63-45E8-A0B1-7FC2A7AA8E92}"/>
                </a:ext>
              </a:extLst>
            </p:cNvPr>
            <p:cNvSpPr txBox="1"/>
            <p:nvPr/>
          </p:nvSpPr>
          <p:spPr>
            <a:xfrm>
              <a:off x="750704" y="5877272"/>
              <a:ext cx="1733064" cy="3949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15" dirty="0">
                  <a:solidFill>
                    <a:srgbClr val="004494"/>
                  </a:solidFill>
                  <a:latin typeface="+mn-lt"/>
                  <a:cs typeface="Helvetica"/>
                </a:rPr>
                <a:t>JOURNÉE MONDIALE </a:t>
              </a:r>
              <a:endParaRPr lang="fr-FR" sz="1200" b="1" spc="15" dirty="0">
                <a:solidFill>
                  <a:srgbClr val="004494"/>
                </a:solidFill>
                <a:latin typeface="+mn-lt"/>
                <a:cs typeface="Helvetica"/>
              </a:endParaRPr>
            </a:p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5" dirty="0">
                  <a:solidFill>
                    <a:srgbClr val="004494"/>
                  </a:solidFill>
                  <a:latin typeface="+mn-lt"/>
                  <a:cs typeface="Helvetica"/>
                </a:rPr>
                <a:t>DE </a:t>
              </a:r>
              <a:r>
                <a:rPr sz="1200" b="1" spc="10" dirty="0">
                  <a:solidFill>
                    <a:srgbClr val="004494"/>
                  </a:solidFill>
                  <a:latin typeface="+mn-lt"/>
                  <a:cs typeface="Helvetica"/>
                </a:rPr>
                <a:t>LA</a:t>
              </a:r>
              <a:r>
                <a:rPr sz="1200" b="1" spc="15" dirty="0">
                  <a:solidFill>
                    <a:srgbClr val="004494"/>
                  </a:solidFill>
                  <a:latin typeface="+mn-lt"/>
                  <a:cs typeface="Helvetica"/>
                </a:rPr>
                <a:t> </a:t>
              </a:r>
              <a:r>
                <a:rPr sz="1200" b="1" spc="20" dirty="0">
                  <a:solidFill>
                    <a:srgbClr val="004494"/>
                  </a:solidFill>
                  <a:latin typeface="+mn-lt"/>
                  <a:cs typeface="Helvetica"/>
                </a:rPr>
                <a:t>SÉCURITÉ</a:t>
              </a:r>
              <a:endParaRPr sz="1200" dirty="0">
                <a:solidFill>
                  <a:srgbClr val="004494"/>
                </a:solidFill>
                <a:latin typeface="+mn-lt"/>
                <a:cs typeface="Helvetica"/>
              </a:endParaRPr>
            </a:p>
          </p:txBody>
        </p:sp>
      </p:grpSp>
      <p:pic>
        <p:nvPicPr>
          <p:cNvPr id="13" name="Image 4" descr="Une image contenant signe, poteau&#10;&#10;Description générée automatiquement">
            <a:extLst>
              <a:ext uri="{FF2B5EF4-FFF2-40B4-BE49-F238E27FC236}">
                <a16:creationId xmlns:a16="http://schemas.microsoft.com/office/drawing/2014/main" id="{450318C7-2CDE-4843-8AA1-12F9500A6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" y="393156"/>
            <a:ext cx="1064214" cy="10636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991B92F-CA95-486B-98B4-309EA8A55334}"/>
              </a:ext>
            </a:extLst>
          </p:cNvPr>
          <p:cNvSpPr/>
          <p:nvPr/>
        </p:nvSpPr>
        <p:spPr>
          <a:xfrm>
            <a:off x="1465690" y="4298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15" dirty="0">
                <a:solidFill>
                  <a:srgbClr val="004494"/>
                </a:solidFill>
                <a:cs typeface="Helvetica"/>
              </a:rPr>
              <a:t>KIT MANAGER</a:t>
            </a:r>
            <a:endParaRPr lang="fr-FR" dirty="0">
              <a:solidFill>
                <a:srgbClr val="004494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8322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phique 15">
            <a:extLst>
              <a:ext uri="{FF2B5EF4-FFF2-40B4-BE49-F238E27FC236}">
                <a16:creationId xmlns:a16="http://schemas.microsoft.com/office/drawing/2014/main" id="{49669EAF-FB1E-452A-A456-FB3D1F8AF91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2671763"/>
            <a:ext cx="78581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Image 50">
            <a:extLst>
              <a:ext uri="{FF2B5EF4-FFF2-40B4-BE49-F238E27FC236}">
                <a16:creationId xmlns:a16="http://schemas.microsoft.com/office/drawing/2014/main" id="{1E07276E-C2F7-45F6-A930-75D5CFB264A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/>
          <a:stretch>
            <a:fillRect/>
          </a:stretch>
        </p:blipFill>
        <p:spPr bwMode="auto">
          <a:xfrm>
            <a:off x="3546475" y="2960688"/>
            <a:ext cx="4714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age 51">
            <a:extLst>
              <a:ext uri="{FF2B5EF4-FFF2-40B4-BE49-F238E27FC236}">
                <a16:creationId xmlns:a16="http://schemas.microsoft.com/office/drawing/2014/main" id="{366395B9-DB51-4AC9-89A6-851B52A73FF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/>
          <a:stretch>
            <a:fillRect/>
          </a:stretch>
        </p:blipFill>
        <p:spPr bwMode="auto">
          <a:xfrm>
            <a:off x="6057900" y="3367088"/>
            <a:ext cx="59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 52">
            <a:extLst>
              <a:ext uri="{FF2B5EF4-FFF2-40B4-BE49-F238E27FC236}">
                <a16:creationId xmlns:a16="http://schemas.microsoft.com/office/drawing/2014/main" id="{EEE2351C-920E-4E3D-9F16-541FBAB2D52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/>
          <a:stretch>
            <a:fillRect/>
          </a:stretch>
        </p:blipFill>
        <p:spPr bwMode="auto">
          <a:xfrm>
            <a:off x="8274050" y="3871913"/>
            <a:ext cx="1238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2" name="Connecteur droit avec flèche 61">
            <a:extLst>
              <a:ext uri="{FF2B5EF4-FFF2-40B4-BE49-F238E27FC236}">
                <a16:creationId xmlns:a16="http://schemas.microsoft.com/office/drawing/2014/main" id="{D4DCFD04-9283-485F-844E-D969648A144E}"/>
              </a:ext>
            </a:extLst>
          </p:cNvPr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H="1">
            <a:off x="4497388" y="2968625"/>
            <a:ext cx="0" cy="317500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Connecteur droit avec flèche 62">
            <a:extLst>
              <a:ext uri="{FF2B5EF4-FFF2-40B4-BE49-F238E27FC236}">
                <a16:creationId xmlns:a16="http://schemas.microsoft.com/office/drawing/2014/main" id="{AA66557B-4BB6-4A9E-AFCC-65185F7452C0}"/>
              </a:ext>
            </a:extLst>
          </p:cNvPr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H="1">
            <a:off x="7073900" y="3362325"/>
            <a:ext cx="0" cy="396875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Connecteur droit avec flèche 64">
            <a:extLst>
              <a:ext uri="{FF2B5EF4-FFF2-40B4-BE49-F238E27FC236}">
                <a16:creationId xmlns:a16="http://schemas.microsoft.com/office/drawing/2014/main" id="{CB216B70-1524-4CFA-9D92-BC3040FAE00B}"/>
              </a:ext>
            </a:extLst>
          </p:cNvPr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H="1">
            <a:off x="9701213" y="3708400"/>
            <a:ext cx="0" cy="1122363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1" name="Title 2">
            <a:extLst>
              <a:ext uri="{FF2B5EF4-FFF2-40B4-BE49-F238E27FC236}">
                <a16:creationId xmlns:a16="http://schemas.microsoft.com/office/drawing/2014/main" id="{2B648785-032D-4A70-AA73-756C26BA467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0" y="74613"/>
            <a:ext cx="11938000" cy="615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anchor="ctr"/>
          <a:lstStyle>
            <a:lvl1pPr marL="539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134391"/>
                </a:solidFill>
                <a:ea typeface="+mj-ea"/>
              </a:rPr>
              <a:t>EN</a:t>
            </a:r>
            <a:r>
              <a:rPr lang="fr-FR" altLang="fr-FR" sz="2400" b="1" cap="all" dirty="0">
                <a:solidFill>
                  <a:srgbClr val="004494"/>
                </a:solidFill>
              </a:rPr>
              <a:t> </a:t>
            </a:r>
            <a:r>
              <a:rPr lang="fr-FR" altLang="fr-FR" sz="2400" b="1" cap="all" dirty="0">
                <a:solidFill>
                  <a:srgbClr val="134391"/>
                </a:solidFill>
                <a:ea typeface="+mj-ea"/>
              </a:rPr>
              <a:t>Synthèse</a:t>
            </a:r>
          </a:p>
        </p:txBody>
      </p:sp>
      <p:sp>
        <p:nvSpPr>
          <p:cNvPr id="33802" name="Rectangle 21">
            <a:extLst>
              <a:ext uri="{FF2B5EF4-FFF2-40B4-BE49-F238E27FC236}">
                <a16:creationId xmlns:a16="http://schemas.microsoft.com/office/drawing/2014/main" id="{781E7CF4-C0AE-4796-BC59-86798E3F394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81013" y="854075"/>
            <a:ext cx="11368087" cy="973138"/>
          </a:xfrm>
          <a:prstGeom prst="rect">
            <a:avLst/>
          </a:prstGeom>
          <a:solidFill>
            <a:srgbClr val="2D72A4"/>
          </a:solidFill>
          <a:ln w="28575" cap="flat" cmpd="sng" algn="ctr">
            <a:solidFill>
              <a:srgbClr val="2D72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3803" name="TextBox 22">
            <a:extLst>
              <a:ext uri="{FF2B5EF4-FFF2-40B4-BE49-F238E27FC236}">
                <a16:creationId xmlns:a16="http://schemas.microsoft.com/office/drawing/2014/main" id="{B8E0E83A-EB6D-4D3C-B19D-3085B7C84D2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77838" y="913546"/>
            <a:ext cx="11329010" cy="8617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285750" indent="-285750" eaLnBrk="1" hangingPunct="1">
              <a:buFont typeface="Arial"/>
              <a:buChar char="•"/>
            </a:pPr>
            <a:r>
              <a:rPr sz="1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Les exigences des RO sont comprises et évaluées comme étant efficaces en matière de prévention des accidents.</a:t>
            </a:r>
          </a:p>
          <a:p>
            <a:pPr marL="285750" indent="-285750" eaLnBrk="1" hangingPunct="1">
              <a:buFont typeface="Arial"/>
              <a:buChar char="•"/>
            </a:pPr>
            <a:r>
              <a:rPr sz="1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Cependant, toutes les RO </a:t>
            </a:r>
            <a:r>
              <a:rPr sz="16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ne sont pas faciles à suivre sur site.</a:t>
            </a:r>
          </a:p>
        </p:txBody>
      </p:sp>
      <p:sp>
        <p:nvSpPr>
          <p:cNvPr id="33804" name="ZoneTexte 17">
            <a:extLst>
              <a:ext uri="{FF2B5EF4-FFF2-40B4-BE49-F238E27FC236}">
                <a16:creationId xmlns:a16="http://schemas.microsoft.com/office/drawing/2014/main" id="{136CE4F4-D223-4313-BF93-42645F37B84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709863" y="2095500"/>
            <a:ext cx="2025650" cy="5842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buSzTx/>
            </a:pPr>
            <a:r>
              <a:rPr lang="fr-FR" sz="1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4494"/>
                </a:solidFill>
                <a:sym typeface="Wingdings"/>
              </a:rPr>
              <a:t>Chaque exigence est comprise (%)</a:t>
            </a:r>
          </a:p>
        </p:txBody>
      </p:sp>
      <p:sp>
        <p:nvSpPr>
          <p:cNvPr id="33805" name="ZoneTexte 45">
            <a:extLst>
              <a:ext uri="{FF2B5EF4-FFF2-40B4-BE49-F238E27FC236}">
                <a16:creationId xmlns:a16="http://schemas.microsoft.com/office/drawing/2014/main" id="{70FAA26D-A776-4BB9-BB73-0D9D5796F28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270500" y="2087563"/>
            <a:ext cx="2025650" cy="5842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>
                <a:solidFill>
                  <a:srgbClr val="004494"/>
                </a:solidFill>
              </a:rPr>
              <a:t>Permet d’éviter les accidents (%)</a:t>
            </a:r>
          </a:p>
        </p:txBody>
      </p:sp>
      <p:sp>
        <p:nvSpPr>
          <p:cNvPr id="33806" name="ZoneTexte 46">
            <a:extLst>
              <a:ext uri="{FF2B5EF4-FFF2-40B4-BE49-F238E27FC236}">
                <a16:creationId xmlns:a16="http://schemas.microsoft.com/office/drawing/2014/main" id="{0000D73E-B34C-4B08-9B67-BC9E76D4A4A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831138" y="2095500"/>
            <a:ext cx="2025650" cy="5842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buSzTx/>
            </a:pPr>
            <a:r>
              <a:rPr lang="fr-FR" sz="1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4494"/>
                </a:solidFill>
                <a:sym typeface="Wingdings"/>
              </a:rPr>
              <a:t>Très facile à suivre sur site (%)</a:t>
            </a:r>
          </a:p>
        </p:txBody>
      </p:sp>
      <p:sp>
        <p:nvSpPr>
          <p:cNvPr id="33807" name="ZoneTexte 47">
            <a:extLst>
              <a:ext uri="{FF2B5EF4-FFF2-40B4-BE49-F238E27FC236}">
                <a16:creationId xmlns:a16="http://schemas.microsoft.com/office/drawing/2014/main" id="{5B1900AF-C553-4B8D-ACCA-85F99C6A733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809875" y="3486150"/>
            <a:ext cx="1938338" cy="7381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buSzTx/>
            </a:pPr>
            <a:r>
              <a:rPr lang="fr-FR" sz="1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4494"/>
                </a:solidFill>
                <a:sym typeface="Wingdings"/>
              </a:rPr>
              <a:t>84 % à 94 %</a:t>
            </a:r>
          </a:p>
          <a:p>
            <a:pPr algn="ctr">
              <a:buSzTx/>
            </a:pPr>
            <a:r>
              <a:rPr lang="fr-FR" sz="14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4494"/>
                </a:solidFill>
                <a:sym typeface="Wingdings"/>
              </a:rPr>
              <a:t>des répondants sont d’accord, selon la RO </a:t>
            </a:r>
          </a:p>
        </p:txBody>
      </p:sp>
      <p:sp>
        <p:nvSpPr>
          <p:cNvPr id="33808" name="ZoneTexte 48">
            <a:extLst>
              <a:ext uri="{FF2B5EF4-FFF2-40B4-BE49-F238E27FC236}">
                <a16:creationId xmlns:a16="http://schemas.microsoft.com/office/drawing/2014/main" id="{1DE67FC6-0C4F-40DB-A29A-AD6D61FE0BB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368925" y="4003675"/>
            <a:ext cx="1924050" cy="7381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buSzTx/>
            </a:pPr>
            <a:r>
              <a:rPr lang="fr-FR" sz="1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4494"/>
                </a:solidFill>
                <a:sym typeface="Wingdings"/>
              </a:rPr>
              <a:t>70 % à 82 %</a:t>
            </a:r>
          </a:p>
          <a:p>
            <a:pPr algn="ctr">
              <a:buSzTx/>
            </a:pPr>
            <a:r>
              <a:rPr lang="fr-FR" sz="14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4494"/>
                </a:solidFill>
                <a:sym typeface="Wingdings"/>
              </a:rPr>
              <a:t>des répondants sont d’accord, selon la RO </a:t>
            </a:r>
          </a:p>
        </p:txBody>
      </p:sp>
      <p:sp>
        <p:nvSpPr>
          <p:cNvPr id="33809" name="ZoneTexte 49">
            <a:extLst>
              <a:ext uri="{FF2B5EF4-FFF2-40B4-BE49-F238E27FC236}">
                <a16:creationId xmlns:a16="http://schemas.microsoft.com/office/drawing/2014/main" id="{EDBC52FD-38CF-4184-B6AC-242A62CC514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923213" y="5089525"/>
            <a:ext cx="1947862" cy="7381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buSzTx/>
            </a:pPr>
            <a:r>
              <a:rPr lang="fr-FR" sz="1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4494"/>
                </a:solidFill>
                <a:sym typeface="Wingdings"/>
              </a:rPr>
              <a:t>39 % à 72 %</a:t>
            </a:r>
          </a:p>
          <a:p>
            <a:pPr algn="ctr">
              <a:buSzTx/>
            </a:pPr>
            <a:r>
              <a:rPr lang="fr-FR" sz="14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4494"/>
                </a:solidFill>
                <a:sym typeface="Wingdings"/>
              </a:rPr>
              <a:t>des répondants sont d’accord, selon la RO </a:t>
            </a:r>
          </a:p>
        </p:txBody>
      </p:sp>
      <p:sp>
        <p:nvSpPr>
          <p:cNvPr id="33810" name="ZoneTexte 57">
            <a:extLst>
              <a:ext uri="{FF2B5EF4-FFF2-40B4-BE49-F238E27FC236}">
                <a16:creationId xmlns:a16="http://schemas.microsoft.com/office/drawing/2014/main" id="{38A122BC-48C7-4E6E-9CFF-9E1E05BEBED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71550" y="5672138"/>
            <a:ext cx="947738" cy="3079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r">
              <a:buSzTx/>
            </a:pPr>
            <a:r>
              <a:rPr lang="fr-FR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4494"/>
                </a:solidFill>
                <a:sym typeface="Wingdings"/>
              </a:rPr>
              <a:t>0 % d’accord</a:t>
            </a:r>
          </a:p>
        </p:txBody>
      </p:sp>
      <p:sp>
        <p:nvSpPr>
          <p:cNvPr id="33811" name="ZoneTexte 58">
            <a:extLst>
              <a:ext uri="{FF2B5EF4-FFF2-40B4-BE49-F238E27FC236}">
                <a16:creationId xmlns:a16="http://schemas.microsoft.com/office/drawing/2014/main" id="{FEF86686-7FFE-4C4A-849E-C8946C20FC17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88963" y="2736850"/>
            <a:ext cx="1250950" cy="7381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r">
              <a:buSzTx/>
            </a:pPr>
            <a:r>
              <a:rPr lang="fr-FR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4494"/>
                </a:solidFill>
                <a:sym typeface="Wingdings"/>
              </a:rPr>
              <a:t>100 % des répondants sont d’accord</a:t>
            </a:r>
          </a:p>
        </p:txBody>
      </p:sp>
      <p:pic>
        <p:nvPicPr>
          <p:cNvPr id="29716" name="Picture 2" descr="Vecteur de Attention icon danger button - ID:61463260 - image libre de  droit - Stocklib">
            <a:extLst>
              <a:ext uri="{FF2B5EF4-FFF2-40B4-BE49-F238E27FC236}">
                <a16:creationId xmlns:a16="http://schemas.microsoft.com/office/drawing/2014/main" id="{824657BD-1A54-48E5-AC6F-E946B4020287}"/>
              </a:ext>
            </a:extLst>
          </p:cNvPr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6" y="1389185"/>
            <a:ext cx="29368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3" name="Rectangle: Rounded Corners 62">
            <a:extLst>
              <a:ext uri="{FF2B5EF4-FFF2-40B4-BE49-F238E27FC236}">
                <a16:creationId xmlns:a16="http://schemas.microsoft.com/office/drawing/2014/main" id="{3D3A5C2C-67D6-428E-9775-907F633AD6D9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908925" y="5062538"/>
            <a:ext cx="1947863" cy="804862"/>
          </a:xfrm>
          <a:prstGeom prst="roundRect">
            <a:avLst/>
          </a:prstGeom>
          <a:noFill/>
          <a:ln w="31750" cap="flat" cmpd="sng" algn="ctr">
            <a:solidFill>
              <a:srgbClr val="E2003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814" name="Arrow: Down 63">
            <a:extLst>
              <a:ext uri="{FF2B5EF4-FFF2-40B4-BE49-F238E27FC236}">
                <a16:creationId xmlns:a16="http://schemas.microsoft.com/office/drawing/2014/main" id="{46F9375A-C901-4ECE-A1F1-87EE08CA1594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0800000">
            <a:off x="1927225" y="2824163"/>
            <a:ext cx="469900" cy="3155950"/>
          </a:xfrm>
          <a:prstGeom prst="down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00B050"/>
              </a:gs>
              <a:gs pos="37999">
                <a:srgbClr val="FFC000"/>
              </a:gs>
              <a:gs pos="100000">
                <a:srgbClr val="F71416"/>
              </a:gs>
            </a:gsLst>
            <a:lin ang="162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algn="ctr" eaLnBrk="1" hangingPunct="1"/>
            <a:endParaRPr>
              <a:solidFill>
                <a:srgbClr val="FFFFFF"/>
              </a:solidFill>
            </a:endParaRPr>
          </a:p>
        </p:txBody>
      </p:sp>
      <p:cxnSp>
        <p:nvCxnSpPr>
          <p:cNvPr id="29719" name="Straight Connector 64">
            <a:extLst>
              <a:ext uri="{FF2B5EF4-FFF2-40B4-BE49-F238E27FC236}">
                <a16:creationId xmlns:a16="http://schemas.microsoft.com/office/drawing/2014/main" id="{48A5F6FC-311D-4CC1-BD89-0CF989540C5F}"/>
              </a:ext>
            </a:extLst>
          </p:cNvPr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 flipH="1">
            <a:off x="7570788" y="2101850"/>
            <a:ext cx="0" cy="3878263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0" name="Straight Connector 65">
            <a:extLst>
              <a:ext uri="{FF2B5EF4-FFF2-40B4-BE49-F238E27FC236}">
                <a16:creationId xmlns:a16="http://schemas.microsoft.com/office/drawing/2014/main" id="{93E63EF3-8113-4442-847A-E732ADA630B0}"/>
              </a:ext>
            </a:extLst>
          </p:cNvPr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 flipH="1">
            <a:off x="5008563" y="2058988"/>
            <a:ext cx="0" cy="3878262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hart 50">
            <a:extLst>
              <a:ext uri="{FF2B5EF4-FFF2-40B4-BE49-F238E27FC236}">
                <a16:creationId xmlns:a16="http://schemas.microsoft.com/office/drawing/2014/main" id="{123A537D-35B4-455C-A452-D5C9C814D00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457325"/>
            <a:ext cx="1097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4820" name="Rectangle 15">
            <a:extLst>
              <a:ext uri="{FF2B5EF4-FFF2-40B4-BE49-F238E27FC236}">
                <a16:creationId xmlns:a16="http://schemas.microsoft.com/office/drawing/2014/main" id="{039405B7-AB18-4088-82A0-BFE1C45BAA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010400" y="6037263"/>
            <a:ext cx="4764088" cy="3079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fr-FR" altLang="fr-FR" sz="1400" b="1" dirty="0">
                <a:solidFill>
                  <a:srgbClr val="595959"/>
                </a:solidFill>
                <a:ea typeface="Malgun Gothic" panose="020B0503020000020004" pitchFamily="34" charset="-127"/>
                <a:sym typeface="Wingdings" panose="05000000000000000000" pitchFamily="2" charset="2"/>
              </a:rPr>
              <a:t>Règle permettant réellement d’éviter les accidents (%)</a:t>
            </a:r>
          </a:p>
        </p:txBody>
      </p:sp>
      <p:sp>
        <p:nvSpPr>
          <p:cNvPr id="34821" name="Rectangle 19">
            <a:extLst>
              <a:ext uri="{FF2B5EF4-FFF2-40B4-BE49-F238E27FC236}">
                <a16:creationId xmlns:a16="http://schemas.microsoft.com/office/drawing/2014/main" id="{69BB8BD2-44D3-4F19-9776-0A6A95DF22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-972648" y="2962374"/>
            <a:ext cx="3218473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defTabSz="914400" fontAlgn="auto">
              <a:buSzTx/>
            </a:pPr>
            <a:r>
              <a:rPr lang="fr-FR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95959"/>
                </a:solidFill>
                <a:latin typeface="Arial"/>
                <a:ea typeface="Malgun Gothic" panose="020B0503020000020004" pitchFamily="34" charset="-127"/>
                <a:cs typeface="Arial"/>
                <a:sym typeface="Wingdings" pitchFamily="2" charset="2"/>
              </a:rPr>
              <a:t>La Règle est très facile à suivre (%)</a:t>
            </a:r>
          </a:p>
        </p:txBody>
      </p:sp>
      <p:pic>
        <p:nvPicPr>
          <p:cNvPr id="30726" name="Image 45" descr="Une image contenant texte, clipartDescription générée automatiquement">
            <a:extLst>
              <a:ext uri="{FF2B5EF4-FFF2-40B4-BE49-F238E27FC236}">
                <a16:creationId xmlns:a16="http://schemas.microsoft.com/office/drawing/2014/main" id="{E3B494C2-E51F-48A2-AA0B-C9DA477E554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5153025"/>
            <a:ext cx="889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Image 20" descr="Une image contenant texteDescription générée automatiquement">
            <a:extLst>
              <a:ext uri="{FF2B5EF4-FFF2-40B4-BE49-F238E27FC236}">
                <a16:creationId xmlns:a16="http://schemas.microsoft.com/office/drawing/2014/main" id="{F7F7AD94-9621-49B2-8095-BCCECCF7A2D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4659313"/>
            <a:ext cx="8890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Image 24" descr="Une image contenant texte, clipartDescription générée automatiquement">
            <a:extLst>
              <a:ext uri="{FF2B5EF4-FFF2-40B4-BE49-F238E27FC236}">
                <a16:creationId xmlns:a16="http://schemas.microsoft.com/office/drawing/2014/main" id="{159FD27C-144C-4E1E-AC84-83E10F1EF10C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3540125"/>
            <a:ext cx="889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Image 29" descr="Une image contenant texteDescription générée automatiquement">
            <a:extLst>
              <a:ext uri="{FF2B5EF4-FFF2-40B4-BE49-F238E27FC236}">
                <a16:creationId xmlns:a16="http://schemas.microsoft.com/office/drawing/2014/main" id="{A32C11F1-89F5-4038-8146-6F3BEB2B86AE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2914650"/>
            <a:ext cx="8905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Image 27" descr="Une image contenant texteDescription générée automatiquement">
            <a:extLst>
              <a:ext uri="{FF2B5EF4-FFF2-40B4-BE49-F238E27FC236}">
                <a16:creationId xmlns:a16="http://schemas.microsoft.com/office/drawing/2014/main" id="{F40F929F-3E9B-4204-942E-BD0546D5CFA6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1758950"/>
            <a:ext cx="8905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Image 13">
            <a:extLst>
              <a:ext uri="{FF2B5EF4-FFF2-40B4-BE49-F238E27FC236}">
                <a16:creationId xmlns:a16="http://schemas.microsoft.com/office/drawing/2014/main" id="{8329D1FF-3306-43DB-AF5A-6F51295FEF3E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063" y="2208213"/>
            <a:ext cx="8890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Image 25">
            <a:extLst>
              <a:ext uri="{FF2B5EF4-FFF2-40B4-BE49-F238E27FC236}">
                <a16:creationId xmlns:a16="http://schemas.microsoft.com/office/drawing/2014/main" id="{F03209BE-2A95-4FB1-842B-427E59FF12F1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13" y="3000375"/>
            <a:ext cx="887412" cy="373063"/>
          </a:xfrm>
          <a:prstGeom prst="rect">
            <a:avLst/>
          </a:prstGeom>
          <a:solidFill>
            <a:srgbClr val="FFE0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Image 40" descr="Une image contenant texteDescription générée automatiquement">
            <a:extLst>
              <a:ext uri="{FF2B5EF4-FFF2-40B4-BE49-F238E27FC236}">
                <a16:creationId xmlns:a16="http://schemas.microsoft.com/office/drawing/2014/main" id="{44C9EBD7-BE5D-44CD-92A8-6410E43F7116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3937000"/>
            <a:ext cx="89058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Image 36" descr="Une image contenant texteDescription générée automatiquement">
            <a:extLst>
              <a:ext uri="{FF2B5EF4-FFF2-40B4-BE49-F238E27FC236}">
                <a16:creationId xmlns:a16="http://schemas.microsoft.com/office/drawing/2014/main" id="{0257AA6D-F9E4-46D4-872B-145D40AF10BB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3324225"/>
            <a:ext cx="889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1" name="ZoneTexte 51">
            <a:extLst>
              <a:ext uri="{FF2B5EF4-FFF2-40B4-BE49-F238E27FC236}">
                <a16:creationId xmlns:a16="http://schemas.microsoft.com/office/drawing/2014/main" id="{26E6B1E6-7268-415C-86E6-52C117E32EA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88938" y="5108575"/>
            <a:ext cx="1585912" cy="935038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lIns="72000" tIns="36000" rIns="72000" bIns="36000" anchor="ctr">
            <a:spAutoFit/>
          </a:bodyPr>
          <a:lstStyle/>
          <a:p>
            <a:pPr algn="ctr" defTabSz="914400" fontAlgn="auto">
              <a:buSzTx/>
            </a:pPr>
            <a:r>
              <a:rPr lang="fr-FR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D72A4"/>
                </a:solidFill>
                <a:ea typeface="Malgun Gothic" panose="020B0503020000020004" pitchFamily="34" charset="-127"/>
                <a:sym typeface="Wingdings"/>
              </a:rPr>
              <a:t>Prévention plus faible et moins facile à suivre</a:t>
            </a:r>
          </a:p>
        </p:txBody>
      </p:sp>
      <p:sp>
        <p:nvSpPr>
          <p:cNvPr id="34832" name="ZoneTexte 52">
            <a:extLst>
              <a:ext uri="{FF2B5EF4-FFF2-40B4-BE49-F238E27FC236}">
                <a16:creationId xmlns:a16="http://schemas.microsoft.com/office/drawing/2014/main" id="{476A42C0-F559-4D09-846E-F7FE19F2C5A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0455275" y="1125538"/>
            <a:ext cx="1652588" cy="792162"/>
          </a:xfrm>
          <a:prstGeom prst="rect">
            <a:avLst/>
          </a:prstGeom>
          <a:solidFill>
            <a:schemeClr val="bg1"/>
          </a:solidFill>
          <a:ln w="31750">
            <a:solidFill>
              <a:srgbClr val="00B050"/>
            </a:solidFill>
          </a:ln>
        </p:spPr>
        <p:txBody>
          <a:bodyPr tIns="72000" bIns="72000" anchor="ctr">
            <a:spAutoFit/>
          </a:bodyPr>
          <a:lstStyle/>
          <a:p>
            <a:pPr algn="ctr" defTabSz="914400" fontAlgn="auto">
              <a:buSzTx/>
            </a:pPr>
            <a:r>
              <a:rPr lang="fr-FR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D72A4"/>
                </a:solidFill>
                <a:ea typeface="Malgun Gothic" panose="020B0503020000020004" pitchFamily="34" charset="-127"/>
                <a:sym typeface="Wingdings"/>
              </a:rPr>
              <a:t>Niveau de prévention élevé et facile à suivre</a:t>
            </a:r>
          </a:p>
        </p:txBody>
      </p:sp>
      <p:sp>
        <p:nvSpPr>
          <p:cNvPr id="34834" name="Rectangle: Rounded Corners 1">
            <a:extLst>
              <a:ext uri="{FF2B5EF4-FFF2-40B4-BE49-F238E27FC236}">
                <a16:creationId xmlns:a16="http://schemas.microsoft.com/office/drawing/2014/main" id="{96BA8BEE-2BD0-4204-AEA1-1E2AB2D4111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432800" y="3609975"/>
            <a:ext cx="1298575" cy="695325"/>
          </a:xfrm>
          <a:prstGeom prst="roundRect">
            <a:avLst/>
          </a:prstGeom>
          <a:solidFill>
            <a:srgbClr val="E20031">
              <a:alpha val="23137"/>
            </a:srgbClr>
          </a:solidFill>
          <a:ln w="31750" cap="flat" cmpd="sng" algn="ctr">
            <a:solidFill>
              <a:srgbClr val="E2003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0739" name="Image 32">
            <a:extLst>
              <a:ext uri="{FF2B5EF4-FFF2-40B4-BE49-F238E27FC236}">
                <a16:creationId xmlns:a16="http://schemas.microsoft.com/office/drawing/2014/main" id="{185019D7-C3CC-4CF8-98B6-98774CA10415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3" y="3346450"/>
            <a:ext cx="8890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Image 34" descr="Une image contenant texteDescription générée automatiquement">
            <a:extLst>
              <a:ext uri="{FF2B5EF4-FFF2-40B4-BE49-F238E27FC236}">
                <a16:creationId xmlns:a16="http://schemas.microsoft.com/office/drawing/2014/main" id="{1E8F2233-3D50-40CC-813E-B7945DE79A4B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5" y="4048125"/>
            <a:ext cx="889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41" name="Group 94">
            <a:extLst>
              <a:ext uri="{FF2B5EF4-FFF2-40B4-BE49-F238E27FC236}">
                <a16:creationId xmlns:a16="http://schemas.microsoft.com/office/drawing/2014/main" id="{E92C74DB-2A6A-4B66-ADB5-754DE8967C1B}"/>
              </a:ext>
            </a:extLst>
          </p:cNvPr>
          <p:cNvGrpSpPr>
            <a:grpSpLocks/>
          </p:cNvGrpSpPr>
          <p:nvPr/>
        </p:nvGrpSpPr>
        <p:grpSpPr bwMode="auto">
          <a:xfrm>
            <a:off x="7913688" y="4052888"/>
            <a:ext cx="890587" cy="814387"/>
            <a:chOff x="6513905" y="3643626"/>
            <a:chExt cx="889200" cy="815160"/>
          </a:xfrm>
        </p:grpSpPr>
        <p:sp>
          <p:nvSpPr>
            <p:cNvPr id="30742" name="Connecteur droit 2">
              <a:extLst>
                <a:ext uri="{FF2B5EF4-FFF2-40B4-BE49-F238E27FC236}">
                  <a16:creationId xmlns:a16="http://schemas.microsoft.com/office/drawing/2014/main" id="{FD343274-6832-4C0F-B61D-03E0B3C9EB3F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6914155" y="3643626"/>
              <a:ext cx="249224" cy="549284"/>
            </a:xfrm>
            <a:prstGeom prst="line">
              <a:avLst/>
            </a:prstGeom>
            <a:noFill/>
            <a:ln w="12700" algn="ctr">
              <a:solidFill>
                <a:srgbClr val="141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30743" name="Image 42">
              <a:extLst>
                <a:ext uri="{FF2B5EF4-FFF2-40B4-BE49-F238E27FC236}">
                  <a16:creationId xmlns:a16="http://schemas.microsoft.com/office/drawing/2014/main" id="{63AC114C-30F8-43A9-A67A-FBEF73CBA204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905" y="4083377"/>
              <a:ext cx="889200" cy="375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38" name="Rectangle 51">
            <a:extLst>
              <a:ext uri="{FF2B5EF4-FFF2-40B4-BE49-F238E27FC236}">
                <a16:creationId xmlns:a16="http://schemas.microsoft.com/office/drawing/2014/main" id="{89526B70-F391-4561-9A4F-3E029E7D01C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108075" y="811213"/>
            <a:ext cx="9097963" cy="642937"/>
          </a:xfrm>
          <a:prstGeom prst="rect">
            <a:avLst/>
          </a:prstGeom>
          <a:solidFill>
            <a:srgbClr val="2D72A4"/>
          </a:solidFill>
          <a:ln w="28575" cap="flat" cmpd="sng" algn="ctr">
            <a:solidFill>
              <a:srgbClr val="2D72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4839" name="TextBox 52">
            <a:extLst>
              <a:ext uri="{FF2B5EF4-FFF2-40B4-BE49-F238E27FC236}">
                <a16:creationId xmlns:a16="http://schemas.microsoft.com/office/drawing/2014/main" id="{A5BD0934-6037-4E14-8C07-4E8A32715452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096963" y="843940"/>
            <a:ext cx="9180512" cy="5539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/>
              <a:buChar char="•"/>
            </a:pPr>
            <a:r>
              <a:rPr lang="fr-FR" altLang="fr-FR" sz="1500" b="1" dirty="0">
                <a:solidFill>
                  <a:srgbClr val="FFFFFF"/>
                </a:solidFill>
                <a:latin typeface="Arial"/>
                <a:cs typeface="Arial"/>
              </a:rPr>
              <a:t>Les RO Opérations de levage, Systèmes alimentés en énergie et Travaux en hauteur permettent réellement d’éviter les accidents mais </a:t>
            </a:r>
            <a:r>
              <a:rPr lang="fr-FR" altLang="fr-FR" sz="1500" b="1" u="sng" dirty="0">
                <a:solidFill>
                  <a:srgbClr val="FFFFFF"/>
                </a:solidFill>
                <a:latin typeface="Arial"/>
                <a:cs typeface="Arial"/>
              </a:rPr>
              <a:t>ne sont pas évidentes à suivre</a:t>
            </a:r>
            <a:r>
              <a:rPr lang="fr-FR" altLang="fr-FR" sz="1500" b="1" dirty="0">
                <a:solidFill>
                  <a:srgbClr val="FFFFFF"/>
                </a:solidFill>
                <a:latin typeface="Arial"/>
                <a:cs typeface="Arial"/>
              </a:rPr>
              <a:t>. Pourquoi ?</a:t>
            </a:r>
            <a:endParaRPr lang="fr-FR" sz="1500">
              <a:latin typeface="Arial"/>
              <a:cs typeface="Arial"/>
            </a:endParaRPr>
          </a:p>
        </p:txBody>
      </p:sp>
      <p:pic>
        <p:nvPicPr>
          <p:cNvPr id="30746" name="Picture 2" descr="Vecteur de Attention icon danger button - ID:61463260 - image libre de  droit - Stocklib">
            <a:extLst>
              <a:ext uri="{FF2B5EF4-FFF2-40B4-BE49-F238E27FC236}">
                <a16:creationId xmlns:a16="http://schemas.microsoft.com/office/drawing/2014/main" id="{6DFB58C9-4B77-4116-98A3-B5DD21E73EE9}"/>
              </a:ext>
            </a:extLst>
          </p:cNvPr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802" y="5031582"/>
            <a:ext cx="29368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47" name="Straight Arrow Connector 21">
            <a:extLst>
              <a:ext uri="{FF2B5EF4-FFF2-40B4-BE49-F238E27FC236}">
                <a16:creationId xmlns:a16="http://schemas.microsoft.com/office/drawing/2014/main" id="{0515BA4B-7DA6-4576-A44A-E1054E6DD2B8}"/>
              </a:ext>
            </a:extLst>
          </p:cNvPr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 flipH="1">
            <a:off x="9055100" y="4319588"/>
            <a:ext cx="0" cy="63341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42" name="Oval 22">
            <a:extLst>
              <a:ext uri="{FF2B5EF4-FFF2-40B4-BE49-F238E27FC236}">
                <a16:creationId xmlns:a16="http://schemas.microsoft.com/office/drawing/2014/main" id="{C0F659F8-6E60-4B2F-95CD-192D7EB7DA3A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8524875" y="3930650"/>
            <a:ext cx="144463" cy="144463"/>
          </a:xfrm>
          <a:prstGeom prst="ellipse">
            <a:avLst/>
          </a:prstGeom>
          <a:noFill/>
          <a:ln w="9525" cap="flat" cmpd="sng" algn="ctr">
            <a:solidFill>
              <a:srgbClr val="E200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843" name="Oval 59">
            <a:extLst>
              <a:ext uri="{FF2B5EF4-FFF2-40B4-BE49-F238E27FC236}">
                <a16:creationId xmlns:a16="http://schemas.microsoft.com/office/drawing/2014/main" id="{C35E2AA9-5E8B-4D59-808F-61A3299CF272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017000" y="3949700"/>
            <a:ext cx="144463" cy="144463"/>
          </a:xfrm>
          <a:prstGeom prst="ellipse">
            <a:avLst/>
          </a:prstGeom>
          <a:noFill/>
          <a:ln w="9525" cap="flat" cmpd="sng" algn="ctr">
            <a:solidFill>
              <a:srgbClr val="E200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844" name="Oval 60">
            <a:extLst>
              <a:ext uri="{FF2B5EF4-FFF2-40B4-BE49-F238E27FC236}">
                <a16:creationId xmlns:a16="http://schemas.microsoft.com/office/drawing/2014/main" id="{D3BFECE6-8FAC-43BD-87E6-CC3C4297C64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9526588" y="3687763"/>
            <a:ext cx="144462" cy="144462"/>
          </a:xfrm>
          <a:prstGeom prst="ellipse">
            <a:avLst/>
          </a:prstGeom>
          <a:noFill/>
          <a:ln w="9525" cap="flat" cmpd="sng" algn="ctr">
            <a:solidFill>
              <a:srgbClr val="E200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0751" name="Picture 2" descr="Vecteur de Attention icon danger button - ID:61463260 - image libre de  droit - Stocklib">
            <a:extLst>
              <a:ext uri="{FF2B5EF4-FFF2-40B4-BE49-F238E27FC236}">
                <a16:creationId xmlns:a16="http://schemas.microsoft.com/office/drawing/2014/main" id="{7ED17FF9-9B85-445B-B3D0-52EE4FE423A5}"/>
              </a:ext>
            </a:extLst>
          </p:cNvPr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839788"/>
            <a:ext cx="2936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C05093-4730-4CA0-9078-75C5A8B2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11921"/>
            <a:ext cx="967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F90BE8-D879-4F46-ACF9-7BCC67DCFB7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696D78F-2978-40D2-A480-F8BA738F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024"/>
            <a:ext cx="11938301" cy="616228"/>
          </a:xfrm>
        </p:spPr>
        <p:txBody>
          <a:bodyPr/>
          <a:lstStyle/>
          <a:p>
            <a:r>
              <a:rPr lang="fr-FR" altLang="fr-F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RO PERMETTANT D’ÉVITER LES ACCIDENTS </a:t>
            </a:r>
            <a:r>
              <a:rPr lang="fr-FR" altLang="fr-FR" sz="1400" cap="none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fr-FR" altLang="fr-F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RO TRÈS FACILES À SUIVRE</a:t>
            </a:r>
            <a:endParaRPr lang="fr-F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B970A826-A8A3-40BE-A3BC-E5F9114D264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1013" y="784225"/>
            <a:ext cx="11368087" cy="762000"/>
          </a:xfrm>
          <a:prstGeom prst="rect">
            <a:avLst/>
          </a:prstGeom>
          <a:solidFill>
            <a:srgbClr val="2D72A4"/>
          </a:solidFill>
          <a:ln w="28575" cap="flat" cmpd="sng" algn="ctr">
            <a:solidFill>
              <a:srgbClr val="2D72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9941" name="TextBox 5">
            <a:extLst>
              <a:ext uri="{FF2B5EF4-FFF2-40B4-BE49-F238E27FC236}">
                <a16:creationId xmlns:a16="http://schemas.microsoft.com/office/drawing/2014/main" id="{D8E7A110-E569-47EC-ADA8-A0BCEAFB3F3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7838" y="963613"/>
            <a:ext cx="11368087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algn="ctr" eaLnBrk="1" hangingPunct="1"/>
            <a:r>
              <a:rPr lang="fr-FR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Qu’est-ce qui faciliterait</a:t>
            </a:r>
            <a:r>
              <a:rPr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 </a:t>
            </a:r>
            <a:r>
              <a:rPr lang="fr-FR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l’application et la conformité aux </a:t>
            </a:r>
            <a:r>
              <a:rPr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Règles d’or ?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5164669-3824-4278-B75B-FE19921FB5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955435"/>
            <a:ext cx="10991851" cy="31305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115" indent="-285115"/>
            <a:r>
              <a:rPr lang="fr-FR" b="1"/>
              <a:t>Discutez des situations spécifiques auxquelles vous avez été confrontés et qui rendent difficile </a:t>
            </a:r>
            <a:r>
              <a:rPr lang="fr-FR" b="1" dirty="0"/>
              <a:t>le respect de certaines Règles d’or.</a:t>
            </a:r>
          </a:p>
          <a:p>
            <a:pPr marL="285115" indent="-285115"/>
            <a:endParaRPr lang="fr-FR" b="1" dirty="0"/>
          </a:p>
          <a:p>
            <a:pPr marL="285115" indent="-285115"/>
            <a:r>
              <a:rPr lang="fr-FR" b="1" dirty="0"/>
              <a:t>Passez en revue la manière dont les Règles d’or sont réellement expliquées et illustrées.</a:t>
            </a:r>
          </a:p>
          <a:p>
            <a:pPr marL="285115" indent="-285115"/>
            <a:endParaRPr lang="fr-FR" b="1" dirty="0"/>
          </a:p>
          <a:p>
            <a:pPr marL="285115" indent="-285115"/>
            <a:r>
              <a:rPr lang="fr-FR" b="1" dirty="0"/>
              <a:t>La préparation du travail est-elle essentielle pour améliorer la sensibilisation et la conformité ?</a:t>
            </a:r>
          </a:p>
          <a:p>
            <a:pPr marL="285115" indent="-285115"/>
            <a:endParaRPr lang="fr-FR" b="1" dirty="0"/>
          </a:p>
          <a:p>
            <a:pPr marL="285115" indent="-285115"/>
            <a:r>
              <a:rPr lang="fr-FR" b="1" dirty="0"/>
              <a:t>Qu'attendez-vous du management à cet égard ?</a:t>
            </a:r>
          </a:p>
          <a:p>
            <a:pPr marL="0" indent="0">
              <a:buNone/>
            </a:pPr>
            <a:endParaRPr lang="fr-FR" b="1" dirty="0"/>
          </a:p>
          <a:p>
            <a:pPr marL="285115" indent="-285115"/>
            <a:endParaRPr lang="fr-FR" b="1" dirty="0">
              <a:solidFill>
                <a:srgbClr val="000000"/>
              </a:solidFill>
            </a:endParaRPr>
          </a:p>
          <a:p>
            <a:pPr marL="266700" lvl="1" indent="0">
              <a:buNone/>
            </a:pPr>
            <a:endParaRPr lang="fr-FR" b="1" dirty="0">
              <a:solidFill>
                <a:srgbClr val="404040"/>
              </a:solidFill>
            </a:endParaRPr>
          </a:p>
          <a:p>
            <a:pPr marL="447040" lvl="1" indent="-180340">
              <a:buFont typeface="Wingdings" panose="05000000000000000000" pitchFamily="2" charset="2"/>
              <a:buChar char="ü"/>
            </a:pPr>
            <a:endParaRPr lang="fr-FR" b="1" dirty="0">
              <a:solidFill>
                <a:srgbClr val="404040"/>
              </a:solidFill>
            </a:endParaRPr>
          </a:p>
          <a:p>
            <a:pPr marL="447040" lvl="1" indent="-180340">
              <a:buFont typeface="Wingdings" panose="05000000000000000000" pitchFamily="2" charset="2"/>
              <a:buChar char="ü"/>
            </a:pPr>
            <a:endParaRPr lang="fr-FR" b="1" dirty="0">
              <a:solidFill>
                <a:srgbClr val="404040"/>
              </a:solidFill>
            </a:endParaRPr>
          </a:p>
          <a:p>
            <a:pPr marL="285115" indent="-285115"/>
            <a:endParaRPr lang="fr-FR" b="1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070884A-02DB-4724-81A7-D41F73ED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347"/>
            <a:ext cx="11938301" cy="616228"/>
          </a:xfrm>
        </p:spPr>
        <p:txBody>
          <a:bodyPr/>
          <a:lstStyle/>
          <a:p>
            <a:r>
              <a:rPr lang="fr-FR" dirty="0"/>
              <a:t>Sujet atelier #1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F31D5E7-AA72-4637-B148-2E6075519C82}"/>
              </a:ext>
            </a:extLst>
          </p:cNvPr>
          <p:cNvSpPr txBox="1"/>
          <p:nvPr/>
        </p:nvSpPr>
        <p:spPr>
          <a:xfrm>
            <a:off x="477901" y="5203330"/>
            <a:ext cx="11368800" cy="844810"/>
          </a:xfrm>
          <a:prstGeom prst="rect">
            <a:avLst/>
          </a:prstGeom>
          <a:noFill/>
          <a:ln w="28575">
            <a:solidFill>
              <a:srgbClr val="F61619"/>
            </a:solidFill>
          </a:ln>
        </p:spPr>
        <p:txBody>
          <a:bodyPr wrap="square" lIns="91440" tIns="144000" rIns="91440" bIns="144000" rtlCol="0" anchor="t">
            <a:spAutoFit/>
          </a:bodyPr>
          <a:lstStyle/>
          <a:p>
            <a:r>
              <a:rPr lang="fr-FR" b="1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fr-FR">
                <a:cs typeface="Arial"/>
              </a:rPr>
              <a:t>Un manager </a:t>
            </a:r>
            <a:r>
              <a:rPr lang="fr-FR" b="1">
                <a:cs typeface="Arial"/>
              </a:rPr>
              <a:t>explique</a:t>
            </a:r>
            <a:r>
              <a:rPr lang="fr-FR">
                <a:cs typeface="Arial"/>
              </a:rPr>
              <a:t> les exigences RO utiles, </a:t>
            </a:r>
            <a:r>
              <a:rPr lang="fr-FR" b="1">
                <a:cs typeface="Arial"/>
              </a:rPr>
              <a:t>coache</a:t>
            </a:r>
            <a:r>
              <a:rPr lang="fr-FR">
                <a:cs typeface="Arial"/>
              </a:rPr>
              <a:t> les membres de l'équipe,</a:t>
            </a:r>
            <a:br>
              <a:rPr lang="fr-FR">
                <a:cs typeface="Arial"/>
              </a:rPr>
            </a:br>
            <a:r>
              <a:rPr lang="fr-FR">
                <a:cs typeface="Arial"/>
              </a:rPr>
              <a:t>     </a:t>
            </a:r>
            <a:r>
              <a:rPr lang="fr-FR" b="1">
                <a:cs typeface="Arial"/>
              </a:rPr>
              <a:t>sollicite les retours</a:t>
            </a:r>
            <a:r>
              <a:rPr lang="fr-FR">
                <a:cs typeface="Arial"/>
              </a:rPr>
              <a:t>, </a:t>
            </a:r>
            <a:r>
              <a:rPr lang="fr-FR" b="1">
                <a:cs typeface="Arial"/>
              </a:rPr>
              <a:t>promeut</a:t>
            </a:r>
            <a:r>
              <a:rPr lang="fr-FR">
                <a:cs typeface="Arial"/>
              </a:rPr>
              <a:t> les bonnes pratiques et </a:t>
            </a:r>
            <a:r>
              <a:rPr lang="fr-FR" b="1">
                <a:cs typeface="Arial"/>
              </a:rPr>
              <a:t>vérifie</a:t>
            </a:r>
            <a:r>
              <a:rPr lang="fr-FR">
                <a:cs typeface="Arial"/>
              </a:rPr>
              <a:t> la conformité.</a:t>
            </a:r>
            <a:endParaRPr lang="fr-FR" b="1" dirty="0"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0A09560-BFC3-49B1-8E79-998E2026F6D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389661" y="2191573"/>
            <a:ext cx="805904" cy="773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E6D7D2-6007-40D2-B023-841BBE3AF3D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3000"/>
          </a:blip>
          <a:stretch>
            <a:fillRect/>
          </a:stretch>
        </p:blipFill>
        <p:spPr>
          <a:xfrm rot="1071619">
            <a:off x="6684480" y="1056609"/>
            <a:ext cx="5188947" cy="82809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5B733E-B4D5-49D9-8E3F-FEA3A2E792C5}"/>
              </a:ext>
            </a:extLst>
          </p:cNvPr>
          <p:cNvSpPr/>
          <p:nvPr/>
        </p:nvSpPr>
        <p:spPr>
          <a:xfrm>
            <a:off x="1956619" y="2601874"/>
            <a:ext cx="3927364" cy="46043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C38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aphicFrame>
        <p:nvGraphicFramePr>
          <p:cNvPr id="8" name="Graph1">
            <a:extLst>
              <a:ext uri="{FF2B5EF4-FFF2-40B4-BE49-F238E27FC236}">
                <a16:creationId xmlns:a16="http://schemas.microsoft.com/office/drawing/2014/main" id="{C14740E1-DDE4-4281-BA97-36F8CA393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873704"/>
              </p:ext>
            </p:extLst>
          </p:nvPr>
        </p:nvGraphicFramePr>
        <p:xfrm>
          <a:off x="-222568" y="2139435"/>
          <a:ext cx="11541601" cy="429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462DE2D-2BE0-44BF-B727-D5250887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206"/>
            <a:ext cx="11938301" cy="616228"/>
          </a:xfrm>
        </p:spPr>
        <p:txBody>
          <a:bodyPr lIns="0" tIns="45720" rIns="91440" bIns="45720" anchor="ctr"/>
          <a:lstStyle/>
          <a:p>
            <a:pPr marL="539750"/>
            <a:r>
              <a:rPr lang="fr-FR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Raisons de ne pas intervenir en cas de situation à risque</a:t>
            </a:r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5FFF8-2194-4A39-A8C3-E1DA0BBB4374}"/>
              </a:ext>
            </a:extLst>
          </p:cNvPr>
          <p:cNvSpPr txBox="1"/>
          <p:nvPr/>
        </p:nvSpPr>
        <p:spPr>
          <a:xfrm>
            <a:off x="9833813" y="2242785"/>
            <a:ext cx="43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tx2">
                    <a:lumMod val="75000"/>
                  </a:schemeClr>
                </a:solidFill>
                <a:latin typeface="+mj-lt"/>
              </a:rPr>
              <a:t>%</a:t>
            </a:r>
            <a:endParaRPr lang="fr-FR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F96070-67CB-4E86-8765-705410BFAB83}"/>
              </a:ext>
            </a:extLst>
          </p:cNvPr>
          <p:cNvSpPr/>
          <p:nvPr/>
        </p:nvSpPr>
        <p:spPr>
          <a:xfrm>
            <a:off x="480767" y="784498"/>
            <a:ext cx="11368800" cy="7627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A2754F-8B60-4E00-8B3D-28E7957172C7}"/>
              </a:ext>
            </a:extLst>
          </p:cNvPr>
          <p:cNvSpPr txBox="1"/>
          <p:nvPr/>
        </p:nvSpPr>
        <p:spPr>
          <a:xfrm>
            <a:off x="477903" y="983005"/>
            <a:ext cx="113688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eaLnBrk="1" hangingPunct="1"/>
            <a:r>
              <a:rPr lang="fr-FR" altLang="fr-FR" b="1">
                <a:solidFill>
                  <a:srgbClr val="FFFFFF"/>
                </a:solidFill>
              </a:rPr>
              <a:t>30% des répondants n'interviennent pas en cas de situation dangereuse. Voici les raisons :</a:t>
            </a:r>
            <a:endParaRPr lang="fr-FR" altLang="fr-FR" b="1" dirty="0">
              <a:solidFill>
                <a:srgbClr val="FFFFFF"/>
              </a:solidFill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58972954-8CCE-4150-8DAD-61817769483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5938" y="1741488"/>
            <a:ext cx="11338046" cy="3479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b="1">
                <a:solidFill>
                  <a:srgbClr val="004494"/>
                </a:solidFill>
                <a:ea typeface="Malgun Gothic" panose="020B0503020000020004" pitchFamily="34" charset="-127"/>
              </a:rPr>
              <a:t>Si vous n’êtes pas intervenu(e) lors d’une situation à risque à laquelle vous avez assisté, quelle en était la raison ? 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900FB41F-8B98-4205-B3E2-3C1FE37A6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004514" y="6007101"/>
            <a:ext cx="3639626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buSzTx/>
            </a:pPr>
            <a:r>
              <a:rPr lang="fr-FR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F50"/>
                </a:solidFill>
                <a:latin typeface="Arial"/>
                <a:ea typeface="Malgun Gothic" panose="020B0503020000020004" pitchFamily="34" charset="-127"/>
                <a:sym typeface="Wingdings"/>
              </a:rPr>
              <a:t>Plusieurs réponses sont possibles</a:t>
            </a:r>
          </a:p>
        </p:txBody>
      </p:sp>
    </p:spTree>
    <p:extLst>
      <p:ext uri="{BB962C8B-B14F-4D97-AF65-F5344CB8AC3E}">
        <p14:creationId xmlns:p14="http://schemas.microsoft.com/office/powerpoint/2010/main" val="372115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19248-9C73-4189-B3A0-18DEBD37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444"/>
            <a:ext cx="11938301" cy="616228"/>
          </a:xfrm>
        </p:spPr>
        <p:txBody>
          <a:bodyPr/>
          <a:lstStyle/>
          <a:p>
            <a:pPr marL="539750"/>
            <a:r>
              <a:rPr lang="fr-FR" dirty="0"/>
              <a:t>Sujet atelier #2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ECFD7-F3FA-49F4-A4F0-33C4BBB13182}"/>
              </a:ext>
            </a:extLst>
          </p:cNvPr>
          <p:cNvSpPr/>
          <p:nvPr/>
        </p:nvSpPr>
        <p:spPr>
          <a:xfrm>
            <a:off x="480767" y="784499"/>
            <a:ext cx="11368800" cy="7627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1CEA6-E841-4CD9-834E-D5471658C1F1}"/>
              </a:ext>
            </a:extLst>
          </p:cNvPr>
          <p:cNvSpPr txBox="1"/>
          <p:nvPr/>
        </p:nvSpPr>
        <p:spPr>
          <a:xfrm>
            <a:off x="477901" y="974154"/>
            <a:ext cx="113688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eaLnBrk="1" hangingPunct="1"/>
            <a:r>
              <a:rPr lang="fr-FR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Comment surmonter le doute et encourager la prise de parole en cas de situation à risque ?</a:t>
            </a:r>
            <a:endParaRPr lang="fr-FR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cs typeface="Arial"/>
              <a:sym typeface="Wingding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19DF7D-C63F-421B-8CFE-CF20BFD72F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931463"/>
            <a:ext cx="10991850" cy="4619272"/>
          </a:xfrm>
        </p:spPr>
        <p:txBody>
          <a:bodyPr/>
          <a:lstStyle/>
          <a:p>
            <a:r>
              <a:rPr lang="fr-FR" altLang="fr-FR" b="1">
                <a:cs typeface="Arial" panose="020B0604020202020204" pitchFamily="34" charset="0"/>
              </a:rPr>
              <a:t>Avez-vous déjà observé une situation potentiellement dangereuse et êtes-vous intervenu(e) ?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fr-FR" altLang="fr-FR" b="1">
                <a:solidFill>
                  <a:srgbClr val="404040"/>
                </a:solidFill>
                <a:cs typeface="Arial" panose="020B0604020202020204" pitchFamily="34" charset="0"/>
              </a:rPr>
              <a:t>Si oui, comment cela s’est-il passé (réaction des coéquipiers/pairs, de la hiérarchie) ?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fr-FR" altLang="fr-FR" b="1">
                <a:solidFill>
                  <a:srgbClr val="404040"/>
                </a:solidFill>
                <a:cs typeface="Arial" panose="020B0604020202020204" pitchFamily="34" charset="0"/>
              </a:rPr>
              <a:t>Si non, pour quelle(s) raison(s) ?</a:t>
            </a:r>
          </a:p>
          <a:p>
            <a:pPr>
              <a:spcBef>
                <a:spcPts val="2400"/>
              </a:spcBef>
            </a:pPr>
            <a:r>
              <a:rPr lang="fr-FR" altLang="fr-FR" b="1">
                <a:cs typeface="Arial" panose="020B0604020202020204" pitchFamily="34" charset="0"/>
              </a:rPr>
              <a:t>Comment pensez-vous pouvoir surmonter le doute et en parler ?</a:t>
            </a:r>
          </a:p>
          <a:p>
            <a:pPr>
              <a:spcBef>
                <a:spcPts val="2400"/>
              </a:spcBef>
            </a:pPr>
            <a:r>
              <a:rPr lang="fr-FR" altLang="fr-FR" b="1">
                <a:cs typeface="Arial" panose="020B0604020202020204" pitchFamily="34" charset="0"/>
              </a:rPr>
              <a:t>Que peut faire votre manager pour vous encourager à en parler ?</a:t>
            </a:r>
          </a:p>
          <a:p>
            <a:pPr>
              <a:spcBef>
                <a:spcPts val="2400"/>
              </a:spcBef>
            </a:pPr>
            <a:r>
              <a:rPr lang="fr-FR" altLang="fr-FR" b="1"/>
              <a:t>Que pouvez-vous faire pour aider les autres ?</a:t>
            </a:r>
            <a:endParaRPr lang="fr-FR" alt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13C45-A14F-45FC-97A6-D522A9274007}"/>
              </a:ext>
            </a:extLst>
          </p:cNvPr>
          <p:cNvSpPr txBox="1"/>
          <p:nvPr/>
        </p:nvSpPr>
        <p:spPr>
          <a:xfrm>
            <a:off x="477901" y="4972073"/>
            <a:ext cx="11368800" cy="1121809"/>
          </a:xfrm>
          <a:prstGeom prst="rect">
            <a:avLst/>
          </a:prstGeom>
          <a:noFill/>
          <a:ln w="28575">
            <a:solidFill>
              <a:srgbClr val="F61619"/>
            </a:solidFill>
          </a:ln>
        </p:spPr>
        <p:txBody>
          <a:bodyPr wrap="square" lIns="91440" tIns="144000" rIns="91440" bIns="144000" rtlCol="0" anchor="t">
            <a:spAutoFit/>
          </a:bodyPr>
          <a:lstStyle/>
          <a:p>
            <a:r>
              <a:rPr lang="fr-FR" b="1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fr-FR">
                <a:cs typeface="Arial"/>
              </a:rPr>
              <a:t>Un manager rappelle à son équipe que l’intervention est une </a:t>
            </a:r>
            <a:r>
              <a:rPr lang="fr-FR" b="1">
                <a:cs typeface="Arial"/>
              </a:rPr>
              <a:t>obligation</a:t>
            </a:r>
            <a:r>
              <a:rPr lang="fr-FR">
                <a:cs typeface="Arial"/>
              </a:rPr>
              <a:t>, pratique le </a:t>
            </a:r>
            <a:r>
              <a:rPr lang="fr-FR" b="1">
                <a:cs typeface="Arial"/>
              </a:rPr>
              <a:t>Feu vert</a:t>
            </a:r>
            <a:br>
              <a:rPr lang="fr-FR" b="1">
                <a:cs typeface="Arial"/>
              </a:rPr>
            </a:br>
            <a:r>
              <a:rPr lang="fr-FR" b="1">
                <a:cs typeface="Arial"/>
              </a:rPr>
              <a:t>    sécurité</a:t>
            </a:r>
            <a:r>
              <a:rPr lang="fr-FR">
                <a:cs typeface="Arial"/>
              </a:rPr>
              <a:t>, sollicite </a:t>
            </a:r>
            <a:r>
              <a:rPr lang="fr-FR" b="1">
                <a:cs typeface="Arial"/>
              </a:rPr>
              <a:t>la parole </a:t>
            </a:r>
            <a:r>
              <a:rPr lang="fr-FR">
                <a:cs typeface="Arial"/>
              </a:rPr>
              <a:t>en guise de bienvenue, illustre comment le signalement des dangers</a:t>
            </a:r>
            <a:br>
              <a:rPr lang="fr-FR">
                <a:cs typeface="Arial"/>
              </a:rPr>
            </a:br>
            <a:r>
              <a:rPr lang="fr-FR">
                <a:cs typeface="Arial"/>
              </a:rPr>
              <a:t>    permet le «</a:t>
            </a:r>
            <a:r>
              <a:rPr lang="fr-FR" b="1">
                <a:cs typeface="Arial"/>
              </a:rPr>
              <a:t>Go Home Safe</a:t>
            </a:r>
            <a:r>
              <a:rPr lang="fr-FR">
                <a:cs typeface="Arial"/>
              </a:rPr>
              <a:t>».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467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04CBC9-0EA5-4F56-A6E4-F8F6E62C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985"/>
            <a:ext cx="11938301" cy="616228"/>
          </a:xfrm>
        </p:spPr>
        <p:txBody>
          <a:bodyPr/>
          <a:lstStyle/>
          <a:p>
            <a:r>
              <a:rPr lang="fr-FR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18 000 répondants ont exprimé leur besoin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EC7F41-9B6D-4B36-80B4-627B521D0EF6}"/>
              </a:ext>
            </a:extLst>
          </p:cNvPr>
          <p:cNvSpPr/>
          <p:nvPr/>
        </p:nvSpPr>
        <p:spPr>
          <a:xfrm>
            <a:off x="480767" y="784498"/>
            <a:ext cx="11368800" cy="9075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2C46E-D163-4B42-BD53-CF52703A8562}"/>
              </a:ext>
            </a:extLst>
          </p:cNvPr>
          <p:cNvSpPr txBox="1"/>
          <p:nvPr/>
        </p:nvSpPr>
        <p:spPr>
          <a:xfrm>
            <a:off x="468475" y="909204"/>
            <a:ext cx="1138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fr-FR" altLang="fr-FR" b="1">
                <a:solidFill>
                  <a:srgbClr val="FFFFFF"/>
                </a:solidFill>
                <a:latin typeface="Arial"/>
                <a:cs typeface="Arial"/>
              </a:rPr>
              <a:t>Les Règles d'or ne sont pas négociables. Mais elles méritent une explication continue pour fonctionner pleinement. Voici 4 demandes du terrain :</a:t>
            </a:r>
            <a:endParaRPr lang="fr-FR" altLang="fr-FR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Graphique 18">
                <a:extLst>
                  <a:ext uri="{FF2B5EF4-FFF2-40B4-BE49-F238E27FC236}">
                    <a16:creationId xmlns:a16="http://schemas.microsoft.com/office/drawing/2014/main" id="{E60553D2-FBD0-4CEE-B979-465D6ECA030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53561624"/>
                  </p:ext>
                </p:extLst>
              </p:nvPr>
            </p:nvGraphicFramePr>
            <p:xfrm>
              <a:off x="2546617" y="2153185"/>
              <a:ext cx="7261952" cy="411189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7" name="Graphique 18">
                <a:extLst>
                  <a:ext uri="{FF2B5EF4-FFF2-40B4-BE49-F238E27FC236}">
                    <a16:creationId xmlns:a16="http://schemas.microsoft.com/office/drawing/2014/main" id="{E60553D2-FBD0-4CEE-B979-465D6ECA03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6617" y="2153185"/>
                <a:ext cx="7261952" cy="4111898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2076A0DC-205A-4641-AC5A-766B957638FE}"/>
              </a:ext>
            </a:extLst>
          </p:cNvPr>
          <p:cNvSpPr/>
          <p:nvPr/>
        </p:nvSpPr>
        <p:spPr>
          <a:xfrm>
            <a:off x="596138" y="1805204"/>
            <a:ext cx="1116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Tx/>
            </a:pPr>
            <a:r>
              <a:rPr lang="fr-FR" sz="1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4494"/>
                </a:solidFill>
                <a:latin typeface="Arial"/>
                <a:ea typeface="Malgun Gothic" panose="020B0503020000020004" pitchFamily="34" charset="-127"/>
                <a:cs typeface="Arial"/>
                <a:sym typeface="Wingdings"/>
              </a:rPr>
              <a:t>Quelles seraient vos suggestions pour améliorer les Règles d’or et leur application ?</a:t>
            </a:r>
            <a:r>
              <a:rPr lang="fr-FR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4494"/>
                </a:solidFill>
                <a:latin typeface="Arial"/>
                <a:ea typeface="Malgun Gothic" panose="020B0503020000020004" pitchFamily="34" charset="-127"/>
                <a:cs typeface="Arial"/>
                <a:sym typeface="Wingdings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A0928C-38C4-4881-8FE9-CC6263D78203}"/>
              </a:ext>
            </a:extLst>
          </p:cNvPr>
          <p:cNvSpPr/>
          <p:nvPr/>
        </p:nvSpPr>
        <p:spPr>
          <a:xfrm>
            <a:off x="2752077" y="2377647"/>
            <a:ext cx="432000" cy="43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0EED3C-4E4D-4BDE-8719-9BA0971B2597}"/>
              </a:ext>
            </a:extLst>
          </p:cNvPr>
          <p:cNvSpPr/>
          <p:nvPr/>
        </p:nvSpPr>
        <p:spPr>
          <a:xfrm>
            <a:off x="4369292" y="2377647"/>
            <a:ext cx="432000" cy="43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A649AC-A6C4-426C-BB41-F234643CDC28}"/>
              </a:ext>
            </a:extLst>
          </p:cNvPr>
          <p:cNvSpPr/>
          <p:nvPr/>
        </p:nvSpPr>
        <p:spPr>
          <a:xfrm>
            <a:off x="5986507" y="2376043"/>
            <a:ext cx="432000" cy="43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D86A31-BAC3-4153-8FC1-13BA050C08EE}"/>
              </a:ext>
            </a:extLst>
          </p:cNvPr>
          <p:cNvSpPr/>
          <p:nvPr/>
        </p:nvSpPr>
        <p:spPr>
          <a:xfrm>
            <a:off x="8025183" y="2376043"/>
            <a:ext cx="432000" cy="43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3361F-848F-4451-919B-C54005DDD57C}"/>
              </a:ext>
            </a:extLst>
          </p:cNvPr>
          <p:cNvSpPr txBox="1"/>
          <p:nvPr/>
        </p:nvSpPr>
        <p:spPr>
          <a:xfrm>
            <a:off x="2768023" y="2407376"/>
            <a:ext cx="40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399443-D7ED-4775-B185-F3BB0929A570}"/>
              </a:ext>
            </a:extLst>
          </p:cNvPr>
          <p:cNvSpPr txBox="1"/>
          <p:nvPr/>
        </p:nvSpPr>
        <p:spPr>
          <a:xfrm>
            <a:off x="4379967" y="2407376"/>
            <a:ext cx="40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FAAEFE-2BE9-4129-B301-77001A9A4279}"/>
              </a:ext>
            </a:extLst>
          </p:cNvPr>
          <p:cNvSpPr txBox="1"/>
          <p:nvPr/>
        </p:nvSpPr>
        <p:spPr>
          <a:xfrm>
            <a:off x="6000912" y="2407376"/>
            <a:ext cx="40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3B943F-B60C-4C28-A18C-2855BA42F6C3}"/>
              </a:ext>
            </a:extLst>
          </p:cNvPr>
          <p:cNvSpPr txBox="1"/>
          <p:nvPr/>
        </p:nvSpPr>
        <p:spPr>
          <a:xfrm>
            <a:off x="8041128" y="2414613"/>
            <a:ext cx="40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2FA22F08-79A4-4E86-826D-B962ABBD66F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227020" y="5360215"/>
            <a:ext cx="1950480" cy="9541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buSzTx/>
            </a:pPr>
            <a:r>
              <a:rPr lang="fr-FR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F50"/>
                </a:solidFill>
                <a:latin typeface="Arial"/>
                <a:ea typeface="Malgun Gothic" panose="020B0503020000020004" pitchFamily="34" charset="-127"/>
                <a:sym typeface="Wingdings"/>
              </a:rPr>
              <a:t>Le questionnaire permettait de sélectionner plusieurs réponses.</a:t>
            </a:r>
            <a:endParaRPr lang="fr-FR" sz="1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333F50"/>
              </a:solidFill>
              <a:latin typeface="Arial"/>
              <a:ea typeface="Malgun Gothic" panose="020B0503020000020004" pitchFamily="34" charset="-127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12772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159D0-A1FF-4E0F-AECF-413A793B82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875354"/>
            <a:ext cx="11372850" cy="41669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/>
              <a:t>Passer en revue les exigences RO sélectionnées en équipe : celles qui sont difficiles et pourquoi.</a:t>
            </a:r>
            <a:endParaRPr lang="fr-FR"/>
          </a:p>
          <a:p>
            <a:pPr marL="342900" indent="-342900">
              <a:buFont typeface="+mj-lt"/>
              <a:buAutoNum type="arabicPeriod"/>
            </a:pPr>
            <a:endParaRPr lang="fr-FR" b="1"/>
          </a:p>
          <a:p>
            <a:pPr marL="342900" indent="-342900">
              <a:buFont typeface="+mj-lt"/>
              <a:buAutoNum type="arabicPeriod"/>
            </a:pPr>
            <a:r>
              <a:rPr lang="fr-FR" b="1"/>
              <a:t>Utiliser son propre langage pour reformuler les RO sélectionnées. Expliquer pourquoi elles préviennent quel type de blessures.</a:t>
            </a:r>
          </a:p>
          <a:p>
            <a:pPr marL="342900" indent="-342900">
              <a:buFont typeface="+mj-lt"/>
              <a:buAutoNum type="arabicPeriod"/>
            </a:pPr>
            <a:endParaRPr lang="fr-FR" b="1"/>
          </a:p>
          <a:p>
            <a:pPr marL="342900" indent="-342900">
              <a:buFont typeface="+mj-lt"/>
              <a:buAutoNum type="arabicPeriod"/>
            </a:pPr>
            <a:r>
              <a:rPr lang="fr-FR" b="1"/>
              <a:t>Mémoriser les exigences des RO sélectionnées. Reconnaitre les bonnes pratiques. Discuter de la non-conformité.</a:t>
            </a:r>
          </a:p>
          <a:p>
            <a:pPr marL="342900" indent="-342900">
              <a:buFont typeface="+mj-lt"/>
              <a:buAutoNum type="arabicPeriod"/>
            </a:pPr>
            <a:endParaRPr lang="fr-FR" b="1"/>
          </a:p>
          <a:p>
            <a:pPr marL="342900" indent="-342900">
              <a:buFont typeface="+mj-lt"/>
              <a:buAutoNum type="arabicPeriod"/>
            </a:pPr>
            <a:r>
              <a:rPr lang="fr-FR" b="1"/>
              <a:t>Vérifier la conformité plus fréquemment. Utiliser des contrôles pour encadrer et illustrer des risques spécifiques.</a:t>
            </a:r>
          </a:p>
          <a:p>
            <a:pPr marL="342900" indent="-342900">
              <a:buAutoNum type="arabicPeriod"/>
            </a:pPr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119248-9C73-4189-B3A0-18DEBD37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699"/>
            <a:ext cx="11938301" cy="616228"/>
          </a:xfrm>
        </p:spPr>
        <p:txBody>
          <a:bodyPr/>
          <a:lstStyle/>
          <a:p>
            <a:pPr marL="539750"/>
            <a:r>
              <a:rPr lang="fr-FR" dirty="0"/>
              <a:t>Sujet atelier #3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ECFD7-F3FA-49F4-A4F0-33C4BBB13182}"/>
              </a:ext>
            </a:extLst>
          </p:cNvPr>
          <p:cNvSpPr/>
          <p:nvPr/>
        </p:nvSpPr>
        <p:spPr>
          <a:xfrm>
            <a:off x="480767" y="784499"/>
            <a:ext cx="11368800" cy="7627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1CEA6-E841-4CD9-834E-D5471658C1F1}"/>
              </a:ext>
            </a:extLst>
          </p:cNvPr>
          <p:cNvSpPr txBox="1"/>
          <p:nvPr/>
        </p:nvSpPr>
        <p:spPr>
          <a:xfrm>
            <a:off x="477901" y="974154"/>
            <a:ext cx="113688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Comment améliorer les Règles d'or et leur adoption ?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1594BC70-11F7-442F-81C9-E655C74FBDD3}"/>
              </a:ext>
            </a:extLst>
          </p:cNvPr>
          <p:cNvSpPr txBox="1"/>
          <p:nvPr/>
        </p:nvSpPr>
        <p:spPr>
          <a:xfrm>
            <a:off x="473851" y="5575262"/>
            <a:ext cx="11372850" cy="567811"/>
          </a:xfrm>
          <a:prstGeom prst="rect">
            <a:avLst/>
          </a:prstGeom>
          <a:noFill/>
          <a:ln w="28575">
            <a:solidFill>
              <a:srgbClr val="F61619"/>
            </a:solidFill>
          </a:ln>
        </p:spPr>
        <p:txBody>
          <a:bodyPr wrap="square" lIns="91440" tIns="144000" rIns="91440" bIns="144000" rtlCol="0" anchor="t">
            <a:spAutoFit/>
          </a:bodyPr>
          <a:lstStyle/>
          <a:p>
            <a:r>
              <a:rPr lang="fr-FR" b="1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fr-FR">
                <a:cs typeface="Arial"/>
              </a:rPr>
              <a:t>Un manager passe du temps à aborder certains de ces sujets avec son équipe.</a:t>
            </a:r>
            <a:endParaRPr lang="fr-FR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75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37004F0-F73B-48AD-B12D-D74BC754F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964670"/>
            <a:ext cx="2019634" cy="151472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156D36-96F8-4A5B-A7E4-DEEEBAA1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293"/>
            <a:ext cx="11938301" cy="616228"/>
          </a:xfrm>
        </p:spPr>
        <p:txBody>
          <a:bodyPr/>
          <a:lstStyle/>
          <a:p>
            <a:r>
              <a:rPr lang="fr-FR" dirty="0"/>
              <a:t>En synthèse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A7CBF66-0DF5-42B2-B734-8BA4777260D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12775" y="1445442"/>
            <a:ext cx="10991850" cy="4618037"/>
          </a:xfrm>
          <a:prstGeom prst="rect">
            <a:avLst/>
          </a:prstGeom>
          <a:ln cap="flat" algn="ctr"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t">
            <a:normAutofit/>
          </a:bodyPr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Font typeface="Lucida Grande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8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anose="020B0604020202020204" pitchFamily="34" charset="0"/>
              <a:buNone/>
            </a:pPr>
            <a:r>
              <a:rPr lang="fr-FR" altLang="fr-FR" sz="1800">
                <a:solidFill>
                  <a:srgbClr val="134391"/>
                </a:solidFill>
                <a:cs typeface="Arial" panose="020B0604020202020204" pitchFamily="34" charset="0"/>
              </a:rPr>
              <a:t>L'enquête montre que :</a:t>
            </a:r>
          </a:p>
          <a:p>
            <a:pPr>
              <a:buSzPct val="100000"/>
              <a:buFont typeface="Arial" panose="020B0604020202020204" pitchFamily="34" charset="0"/>
              <a:buNone/>
            </a:pPr>
            <a:endParaRPr lang="fr-FR" altLang="fr-FR" sz="1800">
              <a:solidFill>
                <a:srgbClr val="134391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134391"/>
                </a:solidFill>
              </a:rPr>
              <a:t>Les collaborateurs se sentent en sécurité sur leur lieu d’activité ;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134391"/>
                </a:solidFill>
              </a:rPr>
              <a:t>Les Règles d’or de Total sont : connues, comprises, appliquées sur le terrain, rappelées et contrôlées ;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134391"/>
                </a:solidFill>
              </a:rPr>
              <a:t>La facilité d'application perçue n'est pas aussi simple que la pertinence perçue de certaines règles (atelier #1) ;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134391"/>
                </a:solidFill>
              </a:rPr>
              <a:t>Pour améliorer l'adoption des Règles d’or, les répondants souhaitent plus de discussion, de formation et de contrôle (atelier #2) ;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134391"/>
                </a:solidFill>
                <a:cs typeface="Arial" panose="020B0604020202020204" pitchFamily="34" charset="0"/>
              </a:rPr>
              <a:t>Le principal obstacle à l'intervention lors de l'observation d'un danger est l'incertitude dans l'appréciation du risque et donc la prise de parole (atelier #3).</a:t>
            </a:r>
            <a:endParaRPr lang="fr-FR" altLang="fr-FR" sz="1800" dirty="0">
              <a:solidFill>
                <a:srgbClr val="1343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0" y="1952094"/>
            <a:ext cx="12192000" cy="1755183"/>
          </a:xfrm>
        </p:spPr>
        <p:txBody>
          <a:bodyPr/>
          <a:lstStyle/>
          <a:p>
            <a:r>
              <a:rPr lang="fr-FR" dirty="0">
                <a:solidFill>
                  <a:srgbClr val="004494"/>
                </a:solidFill>
              </a:rPr>
              <a:t>Organiser et participer à la JMS 2021</a:t>
            </a:r>
            <a:endParaRPr lang="en-US" sz="4800" b="0" noProof="0" dirty="0">
              <a:solidFill>
                <a:srgbClr val="004494"/>
              </a:solidFill>
            </a:endParaRPr>
          </a:p>
        </p:txBody>
      </p:sp>
      <p:pic>
        <p:nvPicPr>
          <p:cNvPr id="5" name="Image 4" descr="Une image contenant signe, poteau&#10;&#10;Description générée automatiquement">
            <a:extLst>
              <a:ext uri="{FF2B5EF4-FFF2-40B4-BE49-F238E27FC236}">
                <a16:creationId xmlns:a16="http://schemas.microsoft.com/office/drawing/2014/main" id="{C6B46E10-87B0-4ADA-B875-3D791C758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47" y="4225976"/>
            <a:ext cx="1409706" cy="14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36DBFD-758F-4D63-9E66-14611566E1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134391"/>
                </a:solidFill>
              </a:rPr>
              <a:t>Retrouvez tous les supports dans la Toolbox HSE ;</a:t>
            </a:r>
          </a:p>
          <a:p>
            <a:r>
              <a:rPr lang="fr-FR">
                <a:solidFill>
                  <a:srgbClr val="134391"/>
                </a:solidFill>
              </a:rPr>
              <a:t>Facilement téléchargeables depuis un ordinateur, une tablette ou un téléphone.</a:t>
            </a:r>
          </a:p>
          <a:p>
            <a:pPr marL="0" indent="0">
              <a:buNone/>
            </a:pPr>
            <a:endParaRPr lang="en-US">
              <a:solidFill>
                <a:srgbClr val="134391"/>
              </a:solidFill>
            </a:endParaRPr>
          </a:p>
          <a:p>
            <a:pPr marL="0" indent="0">
              <a:buNone/>
            </a:pPr>
            <a:r>
              <a:rPr lang="fr-FR">
                <a:solidFill>
                  <a:srgbClr val="134391"/>
                </a:solidFill>
              </a:rPr>
              <a:t>En particulier :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b="1">
                <a:solidFill>
                  <a:srgbClr val="134391"/>
                </a:solidFill>
              </a:rPr>
              <a:t>Mémo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b="1">
                <a:solidFill>
                  <a:srgbClr val="134391"/>
                </a:solidFill>
              </a:rPr>
              <a:t>Affiche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b="1">
                <a:solidFill>
                  <a:srgbClr val="134391"/>
                </a:solidFill>
              </a:rPr>
              <a:t>Kit manager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b="1">
                <a:solidFill>
                  <a:srgbClr val="134391"/>
                </a:solidFill>
              </a:rPr>
              <a:t>Guide des ateliers</a:t>
            </a:r>
            <a:br>
              <a:rPr lang="fr-FR" b="1">
                <a:solidFill>
                  <a:srgbClr val="134391"/>
                </a:solidFill>
              </a:rPr>
            </a:br>
            <a:r>
              <a:rPr lang="fr-FR" b="1">
                <a:solidFill>
                  <a:srgbClr val="134391"/>
                </a:solidFill>
              </a:rPr>
              <a:t>d’échange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768766-90B9-4BFF-A0EC-4646F739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479"/>
            <a:ext cx="11938301" cy="616228"/>
          </a:xfrm>
        </p:spPr>
        <p:txBody>
          <a:bodyPr/>
          <a:lstStyle/>
          <a:p>
            <a:r>
              <a:rPr lang="fr-FR" dirty="0"/>
              <a:t>Toolbox </a:t>
            </a:r>
            <a:r>
              <a:rPr lang="fr-FR" dirty="0" err="1"/>
              <a:t>hse</a:t>
            </a:r>
            <a:endParaRPr lang="fr-FR" dirty="0"/>
          </a:p>
        </p:txBody>
      </p:sp>
      <p:pic>
        <p:nvPicPr>
          <p:cNvPr id="7" name="Image 10">
            <a:extLst>
              <a:ext uri="{FF2B5EF4-FFF2-40B4-BE49-F238E27FC236}">
                <a16:creationId xmlns:a16="http://schemas.microsoft.com/office/drawing/2014/main" id="{C1A87EE3-1CE2-46AD-AB0E-838B1E7D5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7" t="25540" r="21354" b="20674"/>
          <a:stretch/>
        </p:blipFill>
        <p:spPr>
          <a:xfrm>
            <a:off x="4046753" y="5603322"/>
            <a:ext cx="503114" cy="476250"/>
          </a:xfrm>
          <a:prstGeom prst="rect">
            <a:avLst/>
          </a:prstGeom>
        </p:spPr>
      </p:pic>
      <p:sp>
        <p:nvSpPr>
          <p:cNvPr id="8" name="ZoneTexte 6">
            <a:extLst>
              <a:ext uri="{FF2B5EF4-FFF2-40B4-BE49-F238E27FC236}">
                <a16:creationId xmlns:a16="http://schemas.microsoft.com/office/drawing/2014/main" id="{FFAEA20B-09F4-4573-9CC7-BD3CB0248235}"/>
              </a:ext>
            </a:extLst>
          </p:cNvPr>
          <p:cNvSpPr txBox="1"/>
          <p:nvPr/>
        </p:nvSpPr>
        <p:spPr>
          <a:xfrm>
            <a:off x="4441093" y="5851602"/>
            <a:ext cx="71393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hlinkClick r:id="rId3"/>
              </a:rPr>
              <a:t>Journée Mondiale de la Sécurité | Toolbox HSE (total.com)</a:t>
            </a:r>
            <a:endParaRPr lang="en-US" b="1" dirty="0"/>
          </a:p>
        </p:txBody>
      </p:sp>
      <p:pic>
        <p:nvPicPr>
          <p:cNvPr id="9" name="Image 12">
            <a:extLst>
              <a:ext uri="{FF2B5EF4-FFF2-40B4-BE49-F238E27FC236}">
                <a16:creationId xmlns:a16="http://schemas.microsoft.com/office/drawing/2014/main" id="{9ACE4CC2-A6EC-4FB8-A4A9-3FA8E15BE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401" y="2231680"/>
            <a:ext cx="6299199" cy="3359506"/>
          </a:xfrm>
          <a:prstGeom prst="rect">
            <a:avLst/>
          </a:prstGeom>
        </p:spPr>
      </p:pic>
      <p:pic>
        <p:nvPicPr>
          <p:cNvPr id="11" name="Image 13">
            <a:extLst>
              <a:ext uri="{FF2B5EF4-FFF2-40B4-BE49-F238E27FC236}">
                <a16:creationId xmlns:a16="http://schemas.microsoft.com/office/drawing/2014/main" id="{BF1B275E-9061-471E-88B0-22300B2F3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491" y="3827847"/>
            <a:ext cx="1983780" cy="14352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7FD967-6D87-4E7E-80FB-9932669498B7}"/>
              </a:ext>
            </a:extLst>
          </p:cNvPr>
          <p:cNvSpPr/>
          <p:nvPr/>
        </p:nvSpPr>
        <p:spPr>
          <a:xfrm>
            <a:off x="4634039" y="3773894"/>
            <a:ext cx="2037710" cy="181729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6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59173E4-9284-49E8-9A2C-68D77EBD30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3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5693" flipH="1">
            <a:off x="2846853" y="1065053"/>
            <a:ext cx="5593092" cy="49769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B281871-A797-46BD-ACE1-7E5FDC94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997"/>
            <a:ext cx="12192000" cy="616228"/>
          </a:xfrm>
        </p:spPr>
        <p:txBody>
          <a:bodyPr/>
          <a:lstStyle/>
          <a:p>
            <a:r>
              <a:rPr lang="fr-FR" dirty="0"/>
              <a:t>Nos vies avant tout : la sécurité proche du terrain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FA9AF45-8ACF-4B52-9649-C9BB6934F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59" b="96350" l="5450" r="89646">
                        <a14:foregroundMark x1="5722" y1="30657" x2="9537" y2="21898"/>
                        <a14:foregroundMark x1="9537" y1="18978" x2="7084" y2="70803"/>
                        <a14:foregroundMark x1="8447" y1="96350" x2="23433" y2="92701"/>
                        <a14:foregroundMark x1="32970" y1="35766" x2="32970" y2="78102"/>
                        <a14:foregroundMark x1="39237" y1="48905" x2="38692" y2="78102"/>
                        <a14:foregroundMark x1="53134" y1="48905" x2="53134" y2="48905"/>
                        <a14:foregroundMark x1="65123" y1="45985" x2="65123" y2="45985"/>
                        <a14:foregroundMark x1="77112" y1="51095" x2="77112" y2="51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1017" y="4609810"/>
            <a:ext cx="2649964" cy="989224"/>
          </a:xfrm>
          <a:prstGeom prst="rect">
            <a:avLst/>
          </a:prstGeom>
          <a:solidFill>
            <a:schemeClr val="bg1">
              <a:alpha val="56000"/>
            </a:schemeClr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F8C4CFB-E205-41B3-886E-72BE33C4EC8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99543" y="2108990"/>
            <a:ext cx="3006660" cy="26971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D25DB50-EE68-4812-9EC8-B5F9A3C50DA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080"/>
          <a:stretch/>
        </p:blipFill>
        <p:spPr>
          <a:xfrm>
            <a:off x="665715" y="881861"/>
            <a:ext cx="1850543" cy="25717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253364A-4358-45B6-80E1-74B78C4E7F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9488" y="743909"/>
            <a:ext cx="1818409" cy="256872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829F9F6-C500-48B2-AEF1-FAC7588287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9489" y="3486618"/>
            <a:ext cx="1839448" cy="25687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6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2AA890-32DC-4A96-B72E-7BFD26103A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34391"/>
                </a:solidFill>
              </a:rPr>
              <a:t>Organiser des ateliers d’échanges avec les collaborateurs Total et des Entreprises partenaires pour discuter des résultats de l’enquête IPSOS.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34391"/>
                </a:solidFill>
              </a:rPr>
              <a:t>Suivre le guide dédié et animer une discussion constructive pour renforcer l’ancrage des Règles d’or et faciliter l’intervention en cas de situation dangereuse.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34391"/>
                </a:solidFill>
              </a:rPr>
              <a:t>Relever les points notables et les suggestions des échanges pour les transmettre à la direction HSE du Groupe.</a:t>
            </a:r>
          </a:p>
          <a:p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D4A3CF-AFB4-4E2C-812E-FE040EED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367"/>
            <a:ext cx="11938301" cy="616228"/>
          </a:xfrm>
        </p:spPr>
        <p:txBody>
          <a:bodyPr/>
          <a:lstStyle/>
          <a:p>
            <a:r>
              <a:rPr lang="en-US" dirty="0"/>
              <a:t>Ateliers </a:t>
            </a:r>
            <a:r>
              <a:rPr lang="en-US" dirty="0" err="1"/>
              <a:t>d’échange</a:t>
            </a:r>
            <a:endParaRPr lang="fr-FR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120EB8E1-D973-4DF2-920C-02EC20CA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862" y="3373455"/>
            <a:ext cx="1840371" cy="26509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Image 5">
            <a:extLst>
              <a:ext uri="{FF2B5EF4-FFF2-40B4-BE49-F238E27FC236}">
                <a16:creationId xmlns:a16="http://schemas.microsoft.com/office/drawing/2014/main" id="{60A5250D-7248-4901-8B12-F9533D0F9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009" y="3363814"/>
            <a:ext cx="1840370" cy="26605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793B878-5E84-4CF3-BFFF-EE2BFF6AD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156" y="3367576"/>
            <a:ext cx="1842888" cy="26568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Image 12">
            <a:extLst>
              <a:ext uri="{FF2B5EF4-FFF2-40B4-BE49-F238E27FC236}">
                <a16:creationId xmlns:a16="http://schemas.microsoft.com/office/drawing/2014/main" id="{6A0D338A-9927-44D1-AD0A-BA003ED09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8821" y="3373455"/>
            <a:ext cx="1840370" cy="26583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Image 16">
            <a:extLst>
              <a:ext uri="{FF2B5EF4-FFF2-40B4-BE49-F238E27FC236}">
                <a16:creationId xmlns:a16="http://schemas.microsoft.com/office/drawing/2014/main" id="{F3784AD7-CECF-4A09-BEAE-8BCA59BAA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451" y="4314823"/>
            <a:ext cx="847012" cy="11944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8590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D3EE16-31B9-4EAA-A89A-99C952BA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044"/>
            <a:ext cx="11938301" cy="616228"/>
          </a:xfrm>
        </p:spPr>
        <p:txBody>
          <a:bodyPr/>
          <a:lstStyle/>
          <a:p>
            <a:r>
              <a:rPr lang="fr-FR" dirty="0"/>
              <a:t>Challenge digital « RISQUES »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E0931968-5D5E-498A-98B2-03055EEE9DE2}"/>
              </a:ext>
            </a:extLst>
          </p:cNvPr>
          <p:cNvSpPr txBox="1">
            <a:spLocks/>
          </p:cNvSpPr>
          <p:nvPr/>
        </p:nvSpPr>
        <p:spPr>
          <a:xfrm>
            <a:off x="5341992" y="1130872"/>
            <a:ext cx="6331775" cy="20612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Font typeface="Lucida Grande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8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34391"/>
                </a:solidFill>
              </a:rPr>
              <a:t>Pendant une heure, participez au challenge digital sur les risques.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34391"/>
                </a:solidFill>
              </a:rPr>
              <a:t>Seul ou en équipe, amusez-vous à trouver les réponses aux énigmes et participez à la Safe Truck Race.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34391"/>
                </a:solidFill>
              </a:rPr>
              <a:t>Accès internet ou version papier.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34391"/>
                </a:solidFill>
              </a:rPr>
              <a:t>Compatible avec Teams.</a:t>
            </a: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B836D94C-093C-4A42-9980-FB4473A85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57" y="1022711"/>
            <a:ext cx="2666423" cy="2369347"/>
          </a:xfrm>
          <a:prstGeom prst="rect">
            <a:avLst/>
          </a:prstGeom>
          <a:solidFill>
            <a:srgbClr val="002060">
              <a:alpha val="41000"/>
            </a:srgbClr>
          </a:solidFill>
        </p:spPr>
      </p:pic>
      <p:pic>
        <p:nvPicPr>
          <p:cNvPr id="6" name="Image 5" descr="Une image contenant texte, personne, intérieur, gens&#10;&#10;Description générée automatiquement">
            <a:extLst>
              <a:ext uri="{FF2B5EF4-FFF2-40B4-BE49-F238E27FC236}">
                <a16:creationId xmlns:a16="http://schemas.microsoft.com/office/drawing/2014/main" id="{43BD13A4-8FC9-4CF8-9B12-6D07D9F21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445" y="3662426"/>
            <a:ext cx="3210804" cy="2410545"/>
          </a:xfrm>
          <a:prstGeom prst="rect">
            <a:avLst/>
          </a:prstGeom>
        </p:spPr>
      </p:pic>
      <p:pic>
        <p:nvPicPr>
          <p:cNvPr id="7" name="Image 10">
            <a:extLst>
              <a:ext uri="{FF2B5EF4-FFF2-40B4-BE49-F238E27FC236}">
                <a16:creationId xmlns:a16="http://schemas.microsoft.com/office/drawing/2014/main" id="{13CD0255-B924-4BB4-8DBC-1F8498F182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421" t="-189" r="1869" b="74299"/>
          <a:stretch/>
        </p:blipFill>
        <p:spPr>
          <a:xfrm>
            <a:off x="3553719" y="5230378"/>
            <a:ext cx="1387387" cy="849479"/>
          </a:xfrm>
          <a:prstGeom prst="rect">
            <a:avLst/>
          </a:prstGeom>
        </p:spPr>
      </p:pic>
      <p:pic>
        <p:nvPicPr>
          <p:cNvPr id="8" name="Image 11" descr="Une image contenant texte, différent, plusieurs, foule&#10;&#10;Description générée automatiquement">
            <a:extLst>
              <a:ext uri="{FF2B5EF4-FFF2-40B4-BE49-F238E27FC236}">
                <a16:creationId xmlns:a16="http://schemas.microsoft.com/office/drawing/2014/main" id="{5EE649F1-CDF1-4518-AE5F-E03E4B13C3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923" r="69741" b="19231"/>
          <a:stretch/>
        </p:blipFill>
        <p:spPr>
          <a:xfrm>
            <a:off x="2224828" y="5240003"/>
            <a:ext cx="1328408" cy="799107"/>
          </a:xfrm>
          <a:prstGeom prst="rect">
            <a:avLst/>
          </a:prstGeom>
        </p:spPr>
      </p:pic>
      <p:pic>
        <p:nvPicPr>
          <p:cNvPr id="9" name="Image 12">
            <a:extLst>
              <a:ext uri="{FF2B5EF4-FFF2-40B4-BE49-F238E27FC236}">
                <a16:creationId xmlns:a16="http://schemas.microsoft.com/office/drawing/2014/main" id="{DAC8A81A-20C8-47C6-BD33-EFBE7E13A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289" y="3662426"/>
            <a:ext cx="2672011" cy="1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9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0E3368-931C-4472-B42C-C4A894BD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479"/>
            <a:ext cx="11938301" cy="616228"/>
          </a:xfrm>
        </p:spPr>
        <p:txBody>
          <a:bodyPr/>
          <a:lstStyle/>
          <a:p>
            <a:r>
              <a:rPr lang="fr-FR" dirty="0"/>
              <a:t>Site web de collecte et partage JMS 2021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249FBD2-2DC7-48F9-A3FE-58122E4C8E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</p:spPr>
        <p:txBody>
          <a:bodyPr/>
          <a:lstStyle/>
          <a:p>
            <a:r>
              <a:rPr lang="fr-FR">
                <a:solidFill>
                  <a:srgbClr val="134391"/>
                </a:solidFill>
              </a:rPr>
              <a:t>Un site Web dédié à la JMS 2021 a été créé pour vous permettre de déposer vos photos et vidéos, poster un commentaire, éditer une affiche pour votre site.</a:t>
            </a:r>
          </a:p>
          <a:p>
            <a:r>
              <a:rPr lang="fr-FR">
                <a:solidFill>
                  <a:srgbClr val="134391"/>
                </a:solidFill>
              </a:rPr>
              <a:t>Une vidéo rétrospective intégrant les meilleurs clichés sera réalisée et rendue accessible à tous. Regardez si vous y apparaissez !</a:t>
            </a:r>
          </a:p>
          <a:p>
            <a:r>
              <a:rPr lang="fr-FR">
                <a:solidFill>
                  <a:srgbClr val="134391"/>
                </a:solidFill>
              </a:rPr>
              <a:t>Une mappemonde représentant toutes les entités ayant participé sera éditée.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BB480B-1DE8-4D10-BF6B-44B92FA99D95}"/>
              </a:ext>
            </a:extLst>
          </p:cNvPr>
          <p:cNvSpPr txBox="1"/>
          <p:nvPr/>
        </p:nvSpPr>
        <p:spPr>
          <a:xfrm>
            <a:off x="4732594" y="402794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u="sng">
                <a:solidFill>
                  <a:srgbClr val="0000FF"/>
                </a:solidFill>
                <a:latin typeface="Calibri"/>
                <a:cs typeface="+mn-cs"/>
                <a:hlinkClick r:id="rId2"/>
              </a:rPr>
              <a:t>https://wdfs.total.com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484F96-1A89-4876-B314-3A90C030C914}"/>
              </a:ext>
            </a:extLst>
          </p:cNvPr>
          <p:cNvSpPr txBox="1"/>
          <p:nvPr/>
        </p:nvSpPr>
        <p:spPr>
          <a:xfrm>
            <a:off x="4601497" y="4634270"/>
            <a:ext cx="338229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134391"/>
                </a:solidFill>
                <a:latin typeface="Calibri"/>
                <a:cs typeface="+mn-cs"/>
              </a:rPr>
              <a:t>Identifiant : adresse mail </a:t>
            </a:r>
          </a:p>
          <a:p>
            <a:r>
              <a:rPr lang="fr-FR" sz="2000" b="1">
                <a:solidFill>
                  <a:srgbClr val="134391"/>
                </a:solidFill>
                <a:latin typeface="Calibri"/>
                <a:cs typeface="+mn-cs"/>
              </a:rPr>
              <a:t>Mot de passe : WDFS2021</a:t>
            </a:r>
            <a:endParaRPr lang="fr-FR"/>
          </a:p>
        </p:txBody>
      </p:sp>
      <p:pic>
        <p:nvPicPr>
          <p:cNvPr id="9" name="Image 9">
            <a:extLst>
              <a:ext uri="{FF2B5EF4-FFF2-40B4-BE49-F238E27FC236}">
                <a16:creationId xmlns:a16="http://schemas.microsoft.com/office/drawing/2014/main" id="{87955701-7681-475E-A0CD-6A39276F6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562" y="3556820"/>
            <a:ext cx="2177845" cy="2153265"/>
          </a:xfrm>
          <a:prstGeom prst="rect">
            <a:avLst/>
          </a:prstGeom>
        </p:spPr>
      </p:pic>
      <p:pic>
        <p:nvPicPr>
          <p:cNvPr id="10" name="Image 10">
            <a:extLst>
              <a:ext uri="{FF2B5EF4-FFF2-40B4-BE49-F238E27FC236}">
                <a16:creationId xmlns:a16="http://schemas.microsoft.com/office/drawing/2014/main" id="{48775A6A-AEAC-4E42-AD0C-F7EA97953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72" y="3499919"/>
            <a:ext cx="2890683" cy="226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9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9FE786-F1AB-440D-ABA2-E2BB4ADC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479"/>
            <a:ext cx="11938301" cy="616228"/>
          </a:xfrm>
        </p:spPr>
        <p:txBody>
          <a:bodyPr/>
          <a:lstStyle/>
          <a:p>
            <a:r>
              <a:rPr lang="fr-FR" dirty="0"/>
              <a:t>La JMS à distance ou sur site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2D4B7BC-12B5-475B-8FBB-620636B813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</p:spPr>
        <p:txBody>
          <a:bodyPr>
            <a:noAutofit/>
          </a:bodyPr>
          <a:lstStyle/>
          <a:p>
            <a:r>
              <a:rPr lang="fr-FR">
                <a:solidFill>
                  <a:srgbClr val="134391"/>
                </a:solidFill>
              </a:rPr>
              <a:t>La JMS est un moment de célébration de la Sécurité dans toutes les entités/filiales et au Siège du Groupe qui réunit les collaborateurs Total et des entreprises partenaires.</a:t>
            </a:r>
          </a:p>
          <a:p>
            <a:endParaRPr lang="en-US">
              <a:solidFill>
                <a:srgbClr val="134391"/>
              </a:solidFill>
            </a:endParaRPr>
          </a:p>
          <a:p>
            <a:r>
              <a:rPr lang="fr-FR">
                <a:solidFill>
                  <a:srgbClr val="134391"/>
                </a:solidFill>
              </a:rPr>
              <a:t>Que vous travailliez à distance ou sur site, choisissez les activités qui conviennent le mieux à votre situation : </a:t>
            </a:r>
          </a:p>
          <a:p>
            <a:endParaRPr lang="en-US">
              <a:solidFill>
                <a:srgbClr val="134391"/>
              </a:solidFill>
            </a:endParaRPr>
          </a:p>
          <a:p>
            <a:pPr marL="1438275" lvl="2" indent="-342900">
              <a:buFont typeface="+mj-lt"/>
              <a:buAutoNum type="arabicPeriod"/>
            </a:pPr>
            <a:r>
              <a:rPr lang="fr-FR" sz="1800">
                <a:solidFill>
                  <a:srgbClr val="134391"/>
                </a:solidFill>
              </a:rPr>
              <a:t>Restitution des résultats de l’enquête (kit manager) ;</a:t>
            </a:r>
          </a:p>
          <a:p>
            <a:pPr marL="1438275" lvl="2" indent="-342900">
              <a:buFont typeface="+mj-lt"/>
              <a:buAutoNum type="arabicPeriod"/>
            </a:pPr>
            <a:r>
              <a:rPr lang="fr-FR" sz="1800">
                <a:solidFill>
                  <a:srgbClr val="134391"/>
                </a:solidFill>
              </a:rPr>
              <a:t>Ateliers d’échange (supports) &amp; diffusion des faits marquants ;</a:t>
            </a:r>
          </a:p>
          <a:p>
            <a:pPr marL="1438275" lvl="2" indent="-342900">
              <a:buFont typeface="+mj-lt"/>
              <a:buAutoNum type="arabicPeriod"/>
            </a:pPr>
            <a:r>
              <a:rPr lang="fr-FR" sz="1800">
                <a:solidFill>
                  <a:srgbClr val="134391"/>
                </a:solidFill>
              </a:rPr>
              <a:t>Challenge sécurité digital (ou en version papier) ;</a:t>
            </a:r>
          </a:p>
          <a:p>
            <a:pPr marL="1438275" lvl="2" indent="-342900">
              <a:buFont typeface="+mj-lt"/>
              <a:buAutoNum type="arabicPeriod"/>
            </a:pPr>
            <a:r>
              <a:rPr lang="fr-FR" sz="1800">
                <a:solidFill>
                  <a:srgbClr val="134391"/>
                </a:solidFill>
              </a:rPr>
              <a:t>Feu vert sécurité – pratiques et discussion ;</a:t>
            </a:r>
          </a:p>
          <a:p>
            <a:pPr marL="1438275" lvl="2" indent="-342900">
              <a:buFont typeface="+mj-lt"/>
              <a:buAutoNum type="arabicPeriod"/>
            </a:pPr>
            <a:r>
              <a:rPr lang="fr-FR" sz="1800">
                <a:solidFill>
                  <a:srgbClr val="134391"/>
                </a:solidFill>
              </a:rPr>
              <a:t>Tournées sécurités conjointes avec les entreprises partenaires ;</a:t>
            </a:r>
          </a:p>
          <a:p>
            <a:pPr marL="1438275" lvl="2" indent="-342900">
              <a:buFont typeface="+mj-lt"/>
              <a:buAutoNum type="arabicPeriod"/>
            </a:pPr>
            <a:r>
              <a:rPr lang="fr-FR" sz="1800">
                <a:solidFill>
                  <a:srgbClr val="134391"/>
                </a:solidFill>
              </a:rPr>
              <a:t>Présentation/démonstration de bonnes pratiques sécurité ;</a:t>
            </a:r>
          </a:p>
          <a:p>
            <a:pPr marL="1438275" lvl="2" indent="-342900">
              <a:buFont typeface="+mj-lt"/>
              <a:buAutoNum type="arabicPeriod"/>
            </a:pPr>
            <a:r>
              <a:rPr lang="fr-FR" sz="1800">
                <a:solidFill>
                  <a:srgbClr val="134391"/>
                </a:solidFill>
              </a:rPr>
              <a:t>Cérémonie sécurité et remise d’Awards ;</a:t>
            </a:r>
          </a:p>
          <a:p>
            <a:pPr marL="1438275" lvl="2" indent="-342900">
              <a:buFont typeface="+mj-lt"/>
              <a:buAutoNum type="arabicPeriod"/>
            </a:pPr>
            <a:r>
              <a:rPr lang="fr-FR" sz="1800">
                <a:solidFill>
                  <a:srgbClr val="134391"/>
                </a:solidFill>
              </a:rPr>
              <a:t>Toute autre activité répondant à vos attentes, rituels de votre entité / filiale.</a:t>
            </a:r>
            <a:endParaRPr lang="en-US" sz="1800">
              <a:solidFill>
                <a:srgbClr val="1343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4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D74539A-460A-4FCD-8C05-D6568500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7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1" y="1930276"/>
            <a:ext cx="12192000" cy="1755183"/>
          </a:xfrm>
        </p:spPr>
        <p:txBody>
          <a:bodyPr/>
          <a:lstStyle/>
          <a:p>
            <a:r>
              <a:rPr lang="fr-FR" dirty="0">
                <a:solidFill>
                  <a:srgbClr val="004494"/>
                </a:solidFill>
              </a:rPr>
              <a:t>Restitution de l’enquête Règles d’or</a:t>
            </a:r>
            <a:endParaRPr lang="en-US" sz="4800" b="0" noProof="0" dirty="0">
              <a:solidFill>
                <a:srgbClr val="004494"/>
              </a:solidFill>
            </a:endParaRPr>
          </a:p>
        </p:txBody>
      </p:sp>
      <p:pic>
        <p:nvPicPr>
          <p:cNvPr id="5" name="Image 4" descr="Une image contenant signe, poteau&#10;&#10;Description générée automatiquement">
            <a:extLst>
              <a:ext uri="{FF2B5EF4-FFF2-40B4-BE49-F238E27FC236}">
                <a16:creationId xmlns:a16="http://schemas.microsoft.com/office/drawing/2014/main" id="{C6B46E10-87B0-4ADA-B875-3D791C758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47" y="3864468"/>
            <a:ext cx="1409706" cy="14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6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58F97E-F8A0-4C14-8D7A-2C426FE6512C}"/>
              </a:ext>
            </a:extLst>
          </p:cNvPr>
          <p:cNvSpPr/>
          <p:nvPr/>
        </p:nvSpPr>
        <p:spPr>
          <a:xfrm>
            <a:off x="480766" y="854071"/>
            <a:ext cx="11368613" cy="11571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FB446-4E3E-40B5-8157-83AB3BA91F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0485" y="1339749"/>
            <a:ext cx="10828692" cy="461927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fr-FR"/>
          </a:p>
          <a:p>
            <a:pPr marL="0" lvl="1" indent="0" defTabSz="457204">
              <a:buSzPct val="100000"/>
              <a:buNone/>
            </a:pPr>
            <a:r>
              <a:rPr lang="fr-FR" sz="1800" b="1">
                <a:solidFill>
                  <a:schemeClr val="tx1"/>
                </a:solidFill>
              </a:rPr>
              <a:t>	</a:t>
            </a:r>
          </a:p>
          <a:p>
            <a:pPr marL="0" lvl="1" indent="0" defTabSz="457204">
              <a:buSzPct val="100000"/>
              <a:buNone/>
            </a:pPr>
            <a:endParaRPr lang="fr-FR" sz="1800" b="1">
              <a:solidFill>
                <a:schemeClr val="tx1"/>
              </a:solidFill>
            </a:endParaRPr>
          </a:p>
          <a:p>
            <a:pPr marL="0" lvl="1" indent="0">
              <a:spcBef>
                <a:spcPts val="400"/>
              </a:spcBef>
              <a:buNone/>
            </a:pPr>
            <a:r>
              <a:rPr lang="fr-FR" altLang="fr-FR" sz="1800" b="1">
                <a:cs typeface="Arial" panose="020B0604020202020204" pitchFamily="34" charset="0"/>
              </a:rPr>
              <a:t>Du 28 jan. au 24 fév. 2021</a:t>
            </a:r>
          </a:p>
          <a:p>
            <a:pPr marL="0" lvl="1" indent="0">
              <a:spcBef>
                <a:spcPts val="400"/>
              </a:spcBef>
              <a:buNone/>
            </a:pPr>
            <a:endParaRPr lang="fr-FR" altLang="fr-FR" sz="800" b="1">
              <a:cs typeface="Arial" panose="020B0604020202020204" pitchFamily="34" charset="0"/>
            </a:endParaRPr>
          </a:p>
          <a:p>
            <a:pPr marL="0" lvl="1" indent="0">
              <a:spcBef>
                <a:spcPts val="400"/>
              </a:spcBef>
              <a:buNone/>
            </a:pPr>
            <a:r>
              <a:rPr lang="fr-FR" altLang="fr-FR" sz="1800" b="1">
                <a:cs typeface="Arial" panose="020B0604020202020204" pitchFamily="34" charset="0"/>
              </a:rPr>
              <a:t>18 000 répondants : </a:t>
            </a:r>
            <a:r>
              <a:rPr lang="fr-FR" altLang="fr-FR" sz="1800">
                <a:cs typeface="Arial" panose="020B0604020202020204" pitchFamily="34" charset="0"/>
              </a:rPr>
              <a:t>12 500 employés Total et 5 500 Entreprises partenaires</a:t>
            </a:r>
            <a:endParaRPr lang="fr-FR" altLang="fr-FR" sz="1800" b="1">
              <a:cs typeface="Arial" panose="020B0604020202020204" pitchFamily="34" charset="0"/>
            </a:endParaRPr>
          </a:p>
          <a:p>
            <a:pPr marL="0" lvl="1" indent="0">
              <a:spcBef>
                <a:spcPts val="400"/>
              </a:spcBef>
              <a:buNone/>
            </a:pPr>
            <a:r>
              <a:rPr lang="fr-FR" altLang="fr-FR" sz="1800" b="1">
                <a:cs typeface="Arial" panose="020B0604020202020204" pitchFamily="34" charset="0"/>
              </a:rPr>
              <a:t>Participation des opérateurs sur le terrain/employés (50%), des superviseurs (20%) et des managers (30%)</a:t>
            </a:r>
          </a:p>
          <a:p>
            <a:pPr marL="0" lvl="1" indent="0">
              <a:spcBef>
                <a:spcPts val="400"/>
              </a:spcBef>
              <a:buNone/>
            </a:pPr>
            <a:endParaRPr lang="en-GB" altLang="en-US" sz="800" b="1">
              <a:cs typeface="Arial" panose="020B0604020202020204" pitchFamily="34" charset="0"/>
            </a:endParaRPr>
          </a:p>
          <a:p>
            <a:pPr marL="0" lvl="1" indent="0">
              <a:spcBef>
                <a:spcPts val="400"/>
              </a:spcBef>
              <a:buNone/>
            </a:pPr>
            <a:r>
              <a:rPr lang="fr-FR" altLang="fr-FR" sz="1800" b="1"/>
              <a:t>84 entités/filiales sélectionnées,</a:t>
            </a:r>
            <a:r>
              <a:rPr lang="fr-FR" altLang="fr-FR" sz="1800"/>
              <a:t> dans toutes les Branches</a:t>
            </a:r>
          </a:p>
          <a:p>
            <a:pPr marL="0" lvl="1" indent="0">
              <a:spcBef>
                <a:spcPts val="400"/>
              </a:spcBef>
              <a:buNone/>
            </a:pPr>
            <a:r>
              <a:rPr lang="fr-FR" altLang="fr-FR" sz="800" b="1">
                <a:cs typeface="Arial" panose="020B0604020202020204" pitchFamily="34" charset="0"/>
              </a:rPr>
              <a:t>	</a:t>
            </a:r>
          </a:p>
          <a:p>
            <a:pPr marL="0" lvl="1" indent="0">
              <a:spcBef>
                <a:spcPts val="400"/>
              </a:spcBef>
              <a:buNone/>
            </a:pPr>
            <a:r>
              <a:rPr lang="fr-FR" altLang="fr-FR" sz="1800" b="1">
                <a:cs typeface="Arial" panose="020B0604020202020204" pitchFamily="34" charset="0"/>
              </a:rPr>
              <a:t>Questionnaire traduit en 11 langues</a:t>
            </a:r>
          </a:p>
          <a:p>
            <a:pPr marL="0" lvl="1" indent="0">
              <a:spcBef>
                <a:spcPts val="400"/>
              </a:spcBef>
              <a:buNone/>
            </a:pPr>
            <a:r>
              <a:rPr lang="fr-FR" altLang="fr-FR" sz="800" b="1">
                <a:cs typeface="Arial" panose="020B0604020202020204" pitchFamily="34" charset="0"/>
              </a:rPr>
              <a:t>	</a:t>
            </a:r>
          </a:p>
          <a:p>
            <a:pPr marL="0" lvl="1" indent="0">
              <a:spcBef>
                <a:spcPts val="400"/>
              </a:spcBef>
              <a:buNone/>
            </a:pPr>
            <a:r>
              <a:rPr lang="fr-FR" altLang="fr-FR" sz="1800" b="1">
                <a:cs typeface="Arial" panose="020B0604020202020204" pitchFamily="34" charset="0"/>
              </a:rPr>
              <a:t>Communication</a:t>
            </a:r>
            <a:r>
              <a:rPr lang="fr-FR" altLang="fr-FR" sz="1800">
                <a:cs typeface="Arial" panose="020B0604020202020204" pitchFamily="34" charset="0"/>
              </a:rPr>
              <a:t> : mémo et mail contenant </a:t>
            </a:r>
            <a:r>
              <a:rPr lang="fr-FR" altLang="fr-FR" sz="1800" b="1">
                <a:cs typeface="Arial" panose="020B0604020202020204" pitchFamily="34" charset="0"/>
              </a:rPr>
              <a:t>un lien permettant d’accéder à l’enquête et une affiche avec un QR code</a:t>
            </a:r>
          </a:p>
          <a:p>
            <a:pPr marL="0" lvl="1" indent="0" defTabSz="457204">
              <a:buSzPct val="100000"/>
              <a:buNone/>
            </a:pPr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29D0BD-14C8-431D-A769-3D381DF2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711"/>
            <a:ext cx="12192000" cy="616228"/>
          </a:xfrm>
          <a:noFill/>
        </p:spPr>
        <p:txBody>
          <a:bodyPr lIns="0" anchor="ctr"/>
          <a:lstStyle/>
          <a:p>
            <a:r>
              <a:rPr lang="fr-FR" dirty="0"/>
              <a:t>Bases de l’enquête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8FA0D-5F1E-4E3A-BFDA-684D0AAF4543}"/>
              </a:ext>
            </a:extLst>
          </p:cNvPr>
          <p:cNvSpPr txBox="1"/>
          <p:nvPr/>
        </p:nvSpPr>
        <p:spPr>
          <a:xfrm>
            <a:off x="485729" y="834561"/>
            <a:ext cx="11255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4">
              <a:buSzTx/>
            </a:pPr>
            <a:r>
              <a:rPr lang="fr-FR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Objectifs :</a:t>
            </a:r>
          </a:p>
          <a:p>
            <a:pPr marL="285750" lvl="1" indent="-285750" defTabSz="457204">
              <a:buSzTx/>
              <a:buFont typeface="Arial" panose="020B0604020202020204" pitchFamily="34" charset="0"/>
              <a:buChar char="•"/>
            </a:pPr>
            <a:r>
              <a:rPr lang="fr-FR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Mesurer </a:t>
            </a:r>
            <a:r>
              <a:rPr lang="fr-FR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le degré d’ancrage des Règles d’or</a:t>
            </a:r>
          </a:p>
          <a:p>
            <a:pPr marL="285750" lvl="1" indent="-285750" defTabSz="457204">
              <a:buSzTx/>
              <a:buFont typeface="Arial" panose="020B0604020202020204" pitchFamily="34" charset="0"/>
              <a:buChar char="•"/>
            </a:pPr>
            <a:r>
              <a:rPr lang="fr-FR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Identifier les facteurs</a:t>
            </a:r>
            <a:r>
              <a:rPr lang="fr-FR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 qui contribuent à la </a:t>
            </a:r>
            <a:r>
              <a:rPr lang="fr-FR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compréhension, à l’appropriation et à l’application</a:t>
            </a:r>
            <a:r>
              <a:rPr lang="fr-FR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 de chaque Règle d’or </a:t>
            </a:r>
            <a:endParaRPr lang="fr-FR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sym typeface="Wingding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00260-B326-4133-9EF7-73585FA523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645" y="4086730"/>
            <a:ext cx="544867" cy="532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456FD-287C-40A5-8556-FE2BD3E82A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alphaModFix amt="82000"/>
          </a:blip>
          <a:stretch>
            <a:fillRect/>
          </a:stretch>
        </p:blipFill>
        <p:spPr>
          <a:xfrm>
            <a:off x="505778" y="5423911"/>
            <a:ext cx="578359" cy="457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13E1B-60B8-4703-8E38-D7116C1B2C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263" y="3232618"/>
            <a:ext cx="577190" cy="544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A9D885-65C5-4AFC-8EF6-873BC01E4E2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tretch>
            <a:fillRect/>
          </a:stretch>
        </p:blipFill>
        <p:spPr>
          <a:xfrm>
            <a:off x="489645" y="4696667"/>
            <a:ext cx="532881" cy="488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CEA8A-89E4-494D-BE08-BEF818499C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0870" y="2351802"/>
            <a:ext cx="441656" cy="46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581C68-DCF2-40EE-A942-E9DA5662686B}"/>
              </a:ext>
            </a:extLst>
          </p:cNvPr>
          <p:cNvSpPr/>
          <p:nvPr/>
        </p:nvSpPr>
        <p:spPr>
          <a:xfrm>
            <a:off x="480766" y="854071"/>
            <a:ext cx="11381719" cy="9727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E8545-6262-4748-BD3A-A8E3B4FD9C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75755" y="1689526"/>
            <a:ext cx="7602244" cy="4619272"/>
          </a:xfrm>
        </p:spPr>
        <p:txBody>
          <a:bodyPr/>
          <a:lstStyle/>
          <a:p>
            <a:endParaRPr lang="en-US" sz="1600"/>
          </a:p>
          <a:p>
            <a:pPr>
              <a:spcBef>
                <a:spcPts val="1200"/>
              </a:spcBef>
              <a:spcAft>
                <a:spcPts val="600"/>
              </a:spcAft>
              <a:buSzTx/>
            </a:pPr>
            <a:r>
              <a:rPr lang="fr-FR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Connaissance :</a:t>
            </a:r>
            <a:r>
              <a:rPr lang="fr-FR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 Les RO sont perçues comme étant </a:t>
            </a:r>
            <a:r>
              <a:rPr lang="fr-FR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connues</a:t>
            </a:r>
            <a:r>
              <a:rPr lang="fr-FR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. Une vision partagée notamment par les superviseurs et les Entreprises partenaires, un peu moins par les managers.</a:t>
            </a:r>
          </a:p>
          <a:p>
            <a:pPr>
              <a:spcBef>
                <a:spcPts val="1200"/>
              </a:spcBef>
              <a:spcAft>
                <a:spcPts val="600"/>
              </a:spcAft>
              <a:buSzTx/>
            </a:pPr>
            <a:r>
              <a:rPr lang="fr-FR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Compréhension :</a:t>
            </a:r>
            <a:r>
              <a:rPr lang="fr-FR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 Les RO sont perçues comme étant </a:t>
            </a:r>
            <a:r>
              <a:rPr lang="fr-FR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comprises</a:t>
            </a:r>
            <a:r>
              <a:rPr lang="fr-FR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. Une vision partagée notamment par les superviseurs et les Entreprises partenaires, un peu moins par les managers.</a:t>
            </a:r>
          </a:p>
          <a:p>
            <a:pPr>
              <a:spcBef>
                <a:spcPts val="1200"/>
              </a:spcBef>
              <a:spcAft>
                <a:spcPts val="600"/>
              </a:spcAft>
              <a:buSzTx/>
            </a:pPr>
            <a:r>
              <a:rPr lang="fr-FR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Application :</a:t>
            </a:r>
            <a:r>
              <a:rPr lang="fr-FR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 Les RO sont perçues comme étant </a:t>
            </a:r>
            <a:r>
              <a:rPr lang="fr-FR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appliquées régulièrement</a:t>
            </a:r>
            <a:r>
              <a:rPr lang="fr-FR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. Une vision partagée à tous les niveaux hiérarchiques et au sein du personnel Total et des Entreprises partenaires.</a:t>
            </a:r>
          </a:p>
          <a:p>
            <a:pPr>
              <a:spcBef>
                <a:spcPts val="1200"/>
              </a:spcBef>
              <a:spcAft>
                <a:spcPts val="600"/>
              </a:spcAft>
              <a:buSzTx/>
            </a:pPr>
            <a:r>
              <a:rPr lang="fr-FR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Rappel :</a:t>
            </a:r>
            <a:r>
              <a:rPr lang="fr-FR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 Les RO sont </a:t>
            </a:r>
            <a:r>
              <a:rPr lang="fr-FR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souvent rappelées</a:t>
            </a:r>
            <a:r>
              <a:rPr lang="fr-FR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, notamment aux superviseurs et les Entreprises partenaires, </a:t>
            </a:r>
            <a:r>
              <a:rPr lang="fr-FR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chaque jour ou semaine</a:t>
            </a:r>
            <a:r>
              <a:rPr lang="fr-FR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SzTx/>
            </a:pPr>
            <a:r>
              <a:rPr lang="fr-FR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Vérification :</a:t>
            </a:r>
            <a:r>
              <a:rPr lang="fr-FR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 Les RO sont </a:t>
            </a:r>
            <a:r>
              <a:rPr lang="fr-FR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souvent vérifiées</a:t>
            </a:r>
            <a:r>
              <a:rPr lang="fr-FR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, notamment en ce qui concerne les superviseurs et les Entreprises partenaires, </a:t>
            </a:r>
            <a:r>
              <a:rPr lang="fr-FR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chaque jour ou semaine</a:t>
            </a:r>
            <a:r>
              <a:rPr lang="fr-FR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.</a:t>
            </a:r>
            <a:endParaRPr lang="fr-FR" sz="14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ym typeface="Wingding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6C25C0-CAB3-4811-8FB9-A03F66C82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240"/>
            <a:ext cx="12192000" cy="616228"/>
          </a:xfrm>
        </p:spPr>
        <p:txBody>
          <a:bodyPr/>
          <a:lstStyle/>
          <a:p>
            <a:r>
              <a:rPr lang="fr-FR" alt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RÉSULTATS DE L’ENQUÊTE</a:t>
            </a:r>
            <a:endParaRPr lang="fr-FR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6CAB6D1-BC3D-4A33-8A98-A2B4EA743AA6}"/>
              </a:ext>
            </a:extLst>
          </p:cNvPr>
          <p:cNvSpPr/>
          <p:nvPr/>
        </p:nvSpPr>
        <p:spPr>
          <a:xfrm rot="5400000">
            <a:off x="335085" y="1873875"/>
            <a:ext cx="1723025" cy="1691678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2364F-CC28-4172-8C43-27F9F1EC5EB0}"/>
              </a:ext>
            </a:extLst>
          </p:cNvPr>
          <p:cNvSpPr txBox="1"/>
          <p:nvPr/>
        </p:nvSpPr>
        <p:spPr>
          <a:xfrm>
            <a:off x="477901" y="917580"/>
            <a:ext cx="1136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FR" altLang="fr-FR" sz="1600" b="1">
                <a:solidFill>
                  <a:srgbClr val="FFFFFF"/>
                </a:solidFill>
                <a:latin typeface="Arial"/>
                <a:cs typeface="Arial"/>
              </a:rPr>
              <a:t>De manière générale, le niveau perçu de sécurité sur les sites du groupe Total est élevé - à tous les niveaux hiérarchiques, par le personnel Total et les Entreprises partenaires.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FR" altLang="fr-FR" sz="1600" b="1">
                <a:solidFill>
                  <a:srgbClr val="FFFFFF"/>
                </a:solidFill>
              </a:rPr>
              <a:t>Les Règles d’or sont largement connues, comprises, appliquées et fréquemment rappelées/contrôlées.</a:t>
            </a:r>
            <a:endParaRPr lang="fr-FR" altLang="fr-FR" sz="1600" b="1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BE1784-87A2-4D28-A034-ED850837045D}"/>
              </a:ext>
            </a:extLst>
          </p:cNvPr>
          <p:cNvSpPr/>
          <p:nvPr/>
        </p:nvSpPr>
        <p:spPr>
          <a:xfrm>
            <a:off x="-146148" y="2254426"/>
            <a:ext cx="206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Malgun Gothic" panose="020B0503020000020004" pitchFamily="34" charset="-127"/>
                <a:cs typeface="Arial"/>
              </a:rPr>
              <a:t>Les Règles d’or sont…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380F9A87-7C8F-4AD6-BE06-7A173A4ED462}"/>
              </a:ext>
            </a:extLst>
          </p:cNvPr>
          <p:cNvSpPr/>
          <p:nvPr/>
        </p:nvSpPr>
        <p:spPr>
          <a:xfrm>
            <a:off x="10382250" y="6047115"/>
            <a:ext cx="1752600" cy="2616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100" b="1" i="1" dirty="0">
                <a:latin typeface="+mn-lt"/>
                <a:ea typeface="+mn-ea"/>
                <a:sym typeface="Wingdings"/>
              </a:rPr>
              <a:t>NB : RO = Règles d’or</a:t>
            </a:r>
          </a:p>
        </p:txBody>
      </p:sp>
      <p:graphicFrame>
        <p:nvGraphicFramePr>
          <p:cNvPr id="13" name="Diagram 3">
            <a:extLst>
              <a:ext uri="{FF2B5EF4-FFF2-40B4-BE49-F238E27FC236}">
                <a16:creationId xmlns:a16="http://schemas.microsoft.com/office/drawing/2014/main" id="{21335CF3-137E-41F4-8347-043918E04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257300"/>
              </p:ext>
            </p:extLst>
          </p:nvPr>
        </p:nvGraphicFramePr>
        <p:xfrm>
          <a:off x="-545630" y="1858202"/>
          <a:ext cx="5839531" cy="438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72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>
            <a:extLst>
              <a:ext uri="{FF2B5EF4-FFF2-40B4-BE49-F238E27FC236}">
                <a16:creationId xmlns:a16="http://schemas.microsoft.com/office/drawing/2014/main" id="{13A56DA7-D528-4762-8389-55B942594A0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97671"/>
            <a:ext cx="11938000" cy="615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anchor="ctr"/>
          <a:lstStyle>
            <a:lvl1pPr marL="539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134391"/>
                </a:solidFill>
                <a:ea typeface="+mj-ea"/>
              </a:rPr>
              <a:t>RÉSULTATS DE L’ENQUÊTE</a:t>
            </a:r>
          </a:p>
        </p:txBody>
      </p:sp>
      <p:graphicFrame>
        <p:nvGraphicFramePr>
          <p:cNvPr id="21507" name="Graph1">
            <a:extLst>
              <a:ext uri="{FF2B5EF4-FFF2-40B4-BE49-F238E27FC236}">
                <a16:creationId xmlns:a16="http://schemas.microsoft.com/office/drawing/2014/main" id="{4A857DE9-4A96-4C42-948E-74CC5C9F2291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5983288" y="2152650"/>
          <a:ext cx="5954712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Chart" r:id="rId24" imgW="5962405" imgH="4468755" progId="Excel.Chart.8">
                  <p:embed/>
                </p:oleObj>
              </mc:Choice>
              <mc:Fallback>
                <p:oleObj name="Chart" r:id="rId24" imgW="5962405" imgH="4468755" progId="Excel.Chart.8">
                  <p:embed/>
                  <p:pic>
                    <p:nvPicPr>
                      <p:cNvPr id="21507" name="Graph1">
                        <a:extLst>
                          <a:ext uri="{FF2B5EF4-FFF2-40B4-BE49-F238E27FC236}">
                            <a16:creationId xmlns:a16="http://schemas.microsoft.com/office/drawing/2014/main" id="{4A857DE9-4A96-4C42-948E-74CC5C9F22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288" y="2152650"/>
                        <a:ext cx="5954712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Graph1">
            <a:extLst>
              <a:ext uri="{FF2B5EF4-FFF2-40B4-BE49-F238E27FC236}">
                <a16:creationId xmlns:a16="http://schemas.microsoft.com/office/drawing/2014/main" id="{5E78B109-6C60-4164-9C05-9516C6666E00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743075" y="2152650"/>
          <a:ext cx="5954713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Chart" r:id="rId26" imgW="5962405" imgH="4468755" progId="Excel.Chart.8">
                  <p:embed/>
                </p:oleObj>
              </mc:Choice>
              <mc:Fallback>
                <p:oleObj name="Chart" r:id="rId26" imgW="5962405" imgH="4468755" progId="Excel.Chart.8">
                  <p:embed/>
                  <p:pic>
                    <p:nvPicPr>
                      <p:cNvPr id="21508" name="Graph1">
                        <a:extLst>
                          <a:ext uri="{FF2B5EF4-FFF2-40B4-BE49-F238E27FC236}">
                            <a16:creationId xmlns:a16="http://schemas.microsoft.com/office/drawing/2014/main" id="{5E78B109-6C60-4164-9C05-9516C6666E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2152650"/>
                        <a:ext cx="5954713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ZoneTexte 39">
            <a:extLst>
              <a:ext uri="{FF2B5EF4-FFF2-40B4-BE49-F238E27FC236}">
                <a16:creationId xmlns:a16="http://schemas.microsoft.com/office/drawing/2014/main" id="{D72CA7AC-898A-4548-A309-626370A5650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700714" y="6061075"/>
            <a:ext cx="2230437" cy="2619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defTabSz="914400" fontAlgn="auto">
              <a:buSzTx/>
            </a:pPr>
            <a:r>
              <a:rPr lang="fr-FR" sz="1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C7987"/>
                </a:solidFill>
                <a:latin typeface="Malgun Gothic" pitchFamily="34" charset="-127"/>
                <a:ea typeface="Malgun Gothic" panose="020B0503020000020004" pitchFamily="34" charset="-127"/>
                <a:cs typeface="Arial"/>
                <a:sym typeface="Wingdings"/>
              </a:rPr>
              <a:t>% Dans l'ensemble</a:t>
            </a:r>
          </a:p>
        </p:txBody>
      </p:sp>
      <p:sp>
        <p:nvSpPr>
          <p:cNvPr id="25606" name="Rectangle 40">
            <a:extLst>
              <a:ext uri="{FF2B5EF4-FFF2-40B4-BE49-F238E27FC236}">
                <a16:creationId xmlns:a16="http://schemas.microsoft.com/office/drawing/2014/main" id="{3AFBA771-EE39-436B-8122-6B78FF2B85C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845050" y="2305050"/>
            <a:ext cx="1163638" cy="3381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defTabSz="914400" fontAlgn="auto">
              <a:buSzTx/>
            </a:pPr>
            <a:r>
              <a:rPr lang="fr-FR" sz="1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4DA1"/>
                </a:solidFill>
                <a:latin typeface="Arial"/>
                <a:cs typeface="Arial"/>
                <a:sym typeface="Wingdings"/>
              </a:rPr>
              <a:t>Connues</a:t>
            </a:r>
          </a:p>
        </p:txBody>
      </p:sp>
      <p:sp>
        <p:nvSpPr>
          <p:cNvPr id="25607" name="Rectangle 41">
            <a:extLst>
              <a:ext uri="{FF2B5EF4-FFF2-40B4-BE49-F238E27FC236}">
                <a16:creationId xmlns:a16="http://schemas.microsoft.com/office/drawing/2014/main" id="{E0D25DEF-7892-4654-979E-5E0058AC0BE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897938" y="2305050"/>
            <a:ext cx="1447800" cy="3381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defTabSz="914400" fontAlgn="auto">
              <a:buSzTx/>
            </a:pPr>
            <a:r>
              <a:rPr lang="fr-FR" sz="1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4DA1"/>
                </a:solidFill>
                <a:latin typeface="Arial"/>
                <a:cs typeface="Arial"/>
                <a:sym typeface="Wingdings"/>
              </a:rPr>
              <a:t>Comprises</a:t>
            </a:r>
          </a:p>
        </p:txBody>
      </p:sp>
      <p:sp>
        <p:nvSpPr>
          <p:cNvPr id="25608" name="Rectangle 42">
            <a:extLst>
              <a:ext uri="{FF2B5EF4-FFF2-40B4-BE49-F238E27FC236}">
                <a16:creationId xmlns:a16="http://schemas.microsoft.com/office/drawing/2014/main" id="{4BB601B1-5C11-453C-BCAF-6A9907419F5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81013" y="2003425"/>
            <a:ext cx="8397875" cy="3381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defTabSz="914400" fontAlgn="auto">
              <a:buSzTx/>
            </a:pPr>
            <a:r>
              <a:rPr lang="fr-FR" sz="1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4494"/>
                </a:solidFill>
                <a:latin typeface="Arial"/>
                <a:ea typeface="Malgun Gothic" panose="020B0503020000020004" pitchFamily="34" charset="-127"/>
                <a:cs typeface="Arial"/>
                <a:sym typeface="Wingdings"/>
              </a:rPr>
              <a:t>Sur votre site, vous diriez que les Règles d’or sont globalement...</a:t>
            </a:r>
          </a:p>
        </p:txBody>
      </p:sp>
      <p:sp>
        <p:nvSpPr>
          <p:cNvPr id="25609" name="Rectangle 43">
            <a:extLst>
              <a:ext uri="{FF2B5EF4-FFF2-40B4-BE49-F238E27FC236}">
                <a16:creationId xmlns:a16="http://schemas.microsoft.com/office/drawing/2014/main" id="{DC45C2E9-70D5-44BD-B116-4CC3CEE70FD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291013" y="6146800"/>
            <a:ext cx="92075" cy="9207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buSzTx/>
            </a:pPr>
            <a:endParaRPr lang="fr-FR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610" name="Rectangle 44">
            <a:extLst>
              <a:ext uri="{FF2B5EF4-FFF2-40B4-BE49-F238E27FC236}">
                <a16:creationId xmlns:a16="http://schemas.microsoft.com/office/drawing/2014/main" id="{A9AD3F20-1D09-40F3-924F-5510DCBED2E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100888" y="6146800"/>
            <a:ext cx="92075" cy="92075"/>
          </a:xfrm>
          <a:prstGeom prst="rect">
            <a:avLst/>
          </a:prstGeom>
          <a:solidFill>
            <a:srgbClr val="B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buSzTx/>
            </a:pPr>
            <a:endParaRPr lang="fr-FR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611" name="ZoneTexte 45">
            <a:extLst>
              <a:ext uri="{FF2B5EF4-FFF2-40B4-BE49-F238E27FC236}">
                <a16:creationId xmlns:a16="http://schemas.microsoft.com/office/drawing/2014/main" id="{B95826B4-28EA-45D1-B40A-7BF88D9CC3D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375150" y="6061075"/>
            <a:ext cx="2230438" cy="2619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defTabSz="914400" fontAlgn="auto">
              <a:buSzTx/>
            </a:pPr>
            <a:r>
              <a:rPr lang="fr-FR" sz="1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C7987"/>
                </a:solidFill>
                <a:latin typeface="Malgun Gothic" pitchFamily="34" charset="-127"/>
                <a:ea typeface="Malgun Gothic" panose="020B0503020000020004" pitchFamily="34" charset="-127"/>
                <a:cs typeface="Arial"/>
                <a:sym typeface="Wingdings"/>
              </a:rPr>
              <a:t>%Tout à fait </a:t>
            </a:r>
          </a:p>
        </p:txBody>
      </p:sp>
      <p:sp>
        <p:nvSpPr>
          <p:cNvPr id="25612" name="ZoneTexte 46">
            <a:extLst>
              <a:ext uri="{FF2B5EF4-FFF2-40B4-BE49-F238E27FC236}">
                <a16:creationId xmlns:a16="http://schemas.microsoft.com/office/drawing/2014/main" id="{801F7433-84ED-4C6E-8654-1ED9330398BE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181850" y="6061075"/>
            <a:ext cx="850900" cy="2619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defTabSz="914400" fontAlgn="auto">
              <a:buSzTx/>
            </a:pPr>
            <a:r>
              <a:rPr lang="fr-FR" sz="1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C7987"/>
                </a:solidFill>
                <a:latin typeface="Malgun Gothic" pitchFamily="34" charset="-127"/>
                <a:ea typeface="Malgun Gothic" panose="020B0503020000020004" pitchFamily="34" charset="-127"/>
                <a:cs typeface="Arial"/>
                <a:sym typeface="Wingdings"/>
              </a:rPr>
              <a:t>% Non</a:t>
            </a:r>
          </a:p>
        </p:txBody>
      </p:sp>
      <p:sp>
        <p:nvSpPr>
          <p:cNvPr id="25613" name="Rectangle 47">
            <a:extLst>
              <a:ext uri="{FF2B5EF4-FFF2-40B4-BE49-F238E27FC236}">
                <a16:creationId xmlns:a16="http://schemas.microsoft.com/office/drawing/2014/main" id="{6D494073-238A-4492-8141-61B7519D8DB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821613" y="6146800"/>
            <a:ext cx="92075" cy="92075"/>
          </a:xfrm>
          <a:prstGeom prst="rect">
            <a:avLst/>
          </a:prstGeom>
          <a:solidFill>
            <a:srgbClr val="7F7F7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buSzTx/>
            </a:pPr>
            <a:endParaRPr lang="fr-FR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614" name="ZoneTexte 48">
            <a:extLst>
              <a:ext uri="{FF2B5EF4-FFF2-40B4-BE49-F238E27FC236}">
                <a16:creationId xmlns:a16="http://schemas.microsoft.com/office/drawing/2014/main" id="{274D7877-A50A-4E75-906D-DF0A0C36DD3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872413" y="6061075"/>
            <a:ext cx="2297112" cy="2619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defTabSz="914400" fontAlgn="auto">
              <a:buSzTx/>
            </a:pPr>
            <a:r>
              <a:rPr lang="fr-FR" sz="1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C7987"/>
                </a:solidFill>
                <a:latin typeface="Malgun Gothic" pitchFamily="34" charset="-127"/>
                <a:ea typeface="Malgun Gothic" panose="020B0503020000020004" pitchFamily="34" charset="-127"/>
                <a:cs typeface="Arial"/>
                <a:sym typeface="Wingdings"/>
              </a:rPr>
              <a:t>% Ne se prononce pas</a:t>
            </a:r>
          </a:p>
        </p:txBody>
      </p:sp>
      <p:sp>
        <p:nvSpPr>
          <p:cNvPr id="25615" name="Rectangle 49">
            <a:extLst>
              <a:ext uri="{FF2B5EF4-FFF2-40B4-BE49-F238E27FC236}">
                <a16:creationId xmlns:a16="http://schemas.microsoft.com/office/drawing/2014/main" id="{A854EE2F-AAF1-48A7-A11A-A9BC9DD3F0E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657850" y="6146800"/>
            <a:ext cx="92075" cy="92075"/>
          </a:xfrm>
          <a:prstGeom prst="rect">
            <a:avLst/>
          </a:prstGeom>
          <a:solidFill>
            <a:srgbClr val="A9D1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buSzTx/>
            </a:pPr>
            <a:endParaRPr lang="fr-FR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graphicFrame>
        <p:nvGraphicFramePr>
          <p:cNvPr id="21520" name="Tableau 2">
            <a:extLst>
              <a:ext uri="{FF2B5EF4-FFF2-40B4-BE49-F238E27FC236}">
                <a16:creationId xmlns:a16="http://schemas.microsoft.com/office/drawing/2014/main" id="{5B0FB689-B1F8-4D67-943A-82F8788EC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93328"/>
              </p:ext>
            </p:extLst>
          </p:nvPr>
        </p:nvGraphicFramePr>
        <p:xfrm>
          <a:off x="534988" y="3821113"/>
          <a:ext cx="2546350" cy="2428876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1471651520"/>
                    </a:ext>
                  </a:extLst>
                </a:gridCol>
                <a:gridCol w="827087">
                  <a:extLst>
                    <a:ext uri="{9D8B030D-6E8A-4147-A177-3AD203B41FA5}">
                      <a16:colId xmlns:a16="http://schemas.microsoft.com/office/drawing/2014/main" val="4107258130"/>
                    </a:ext>
                  </a:extLst>
                </a:gridCol>
                <a:gridCol w="827088">
                  <a:extLst>
                    <a:ext uri="{9D8B030D-6E8A-4147-A177-3AD203B41FA5}">
                      <a16:colId xmlns:a16="http://schemas.microsoft.com/office/drawing/2014/main" val="184365784"/>
                    </a:ext>
                  </a:extLst>
                </a:gridCol>
              </a:tblGrid>
              <a:tr h="420688">
                <a:tc gridSpan="3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règles sont connues </a:t>
                      </a:r>
                      <a:r>
                        <a:rPr kumimoji="0" lang="fr-FR" altLang="fr-FR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tout </a:t>
                      </a:r>
                      <a:r>
                        <a:rPr kumimoji="0" lang="fr-FR" alt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fait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505022"/>
                  </a:ext>
                </a:extLst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fr-FR" altLang="fr-FR" sz="1100" b="1" i="0" u="none" strike="noStrike" cap="none" normalizeH="0" baseline="0">
                        <a:ln>
                          <a:noFill/>
                        </a:ln>
                        <a:solidFill>
                          <a:srgbClr val="5C798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C79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Personnel Total (%)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C79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Entreprises partenaires (%)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653334"/>
                  </a:ext>
                </a:extLst>
              </a:tr>
              <a:tr h="317500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5C79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5C79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5C79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110861"/>
                  </a:ext>
                </a:extLst>
              </a:tr>
              <a:tr h="317500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5C79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5C79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5C79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364653"/>
                  </a:ext>
                </a:extLst>
              </a:tr>
              <a:tr h="317500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5C79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5C79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5C79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843696"/>
                  </a:ext>
                </a:extLst>
              </a:tr>
              <a:tr h="317500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5C79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GRP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5C79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5C79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467440"/>
                  </a:ext>
                </a:extLst>
              </a:tr>
              <a:tr h="317500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5C79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5C79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120000"/>
                        <a:buFont typeface="Lucida Grande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5334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4494"/>
                        </a:buClr>
                        <a:buSzPct val="8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352425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33C75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C79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225611"/>
                  </a:ext>
                </a:extLst>
              </a:tr>
            </a:tbl>
          </a:graphicData>
        </a:graphic>
      </p:graphicFrame>
      <p:sp>
        <p:nvSpPr>
          <p:cNvPr id="25648" name="Rectangle 21">
            <a:extLst>
              <a:ext uri="{FF2B5EF4-FFF2-40B4-BE49-F238E27FC236}">
                <a16:creationId xmlns:a16="http://schemas.microsoft.com/office/drawing/2014/main" id="{3005A3D8-3336-44C8-9778-75897854CF5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81013" y="854075"/>
            <a:ext cx="11368087" cy="973138"/>
          </a:xfrm>
          <a:prstGeom prst="rect">
            <a:avLst/>
          </a:prstGeom>
          <a:solidFill>
            <a:srgbClr val="2D72A4"/>
          </a:solidFill>
          <a:ln w="28575" cap="flat" cmpd="sng" algn="ctr">
            <a:solidFill>
              <a:srgbClr val="2D72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25649" name="TextBox 22">
            <a:extLst>
              <a:ext uri="{FF2B5EF4-FFF2-40B4-BE49-F238E27FC236}">
                <a16:creationId xmlns:a16="http://schemas.microsoft.com/office/drawing/2014/main" id="{5D9165D6-1C57-4CFD-B4BB-0C42E3DA0BC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77838" y="916821"/>
            <a:ext cx="11368087" cy="8412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285750" indent="-285750" eaLnBrk="1" hangingPunct="1">
              <a:spcAft>
                <a:spcPts val="400"/>
              </a:spcAft>
              <a:buFont typeface="Arial"/>
              <a:buChar char="•"/>
            </a:pPr>
            <a:r>
              <a:rPr lang="fr-FR"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L</a:t>
            </a: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es </a:t>
            </a:r>
            <a:r>
              <a:rPr lang="fr-FR"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collaborateurs des </a:t>
            </a: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Entreprises partenaires maîtrisent aussi bien les Règles d’or que le</a:t>
            </a:r>
            <a:r>
              <a:rPr lang="fr-FR"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s</a:t>
            </a: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 </a:t>
            </a:r>
            <a:r>
              <a:rPr lang="fr-FR"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collaborateurs de</a:t>
            </a: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 Total.</a:t>
            </a:r>
          </a:p>
          <a:p>
            <a:pPr marL="285750" indent="-285750" eaLnBrk="1" hangingPunct="1">
              <a:spcAft>
                <a:spcPts val="400"/>
              </a:spcAft>
              <a:buFont typeface="Arial"/>
              <a:buChar char="•"/>
            </a:pP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Au sein de l’EP </a:t>
            </a:r>
            <a:r>
              <a:rPr lang="fr-FR"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et</a:t>
            </a: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 du MS, le personnel Total et les Entreprises partenaires ont une bonne connaissance/compréhension des RO.</a:t>
            </a:r>
            <a:endParaRPr sz="1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cs typeface="Arial"/>
            </a:endParaRPr>
          </a:p>
          <a:p>
            <a:pPr marL="285750" indent="-285750" eaLnBrk="1" hangingPunct="1">
              <a:spcAft>
                <a:spcPts val="400"/>
              </a:spcAft>
              <a:buFont typeface="Arial"/>
              <a:buChar char="•"/>
            </a:pP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Les branches RP, GRP </a:t>
            </a:r>
            <a:r>
              <a:rPr lang="fr-FR"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et HLD</a:t>
            </a: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 doivent améliorer leur connaissance et leur compréhension des RO.</a:t>
            </a:r>
            <a:endParaRPr sz="1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25650" name="Rectangle: Rounded Corners 5">
            <a:extLst>
              <a:ext uri="{FF2B5EF4-FFF2-40B4-BE49-F238E27FC236}">
                <a16:creationId xmlns:a16="http://schemas.microsoft.com/office/drawing/2014/main" id="{6FF63D2F-E4B5-4BAA-A873-D6FB1F76621B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406525" y="4625975"/>
            <a:ext cx="1698625" cy="704850"/>
          </a:xfrm>
          <a:prstGeom prst="roundRect">
            <a:avLst/>
          </a:prstGeom>
          <a:noFill/>
          <a:ln w="317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5651" name="Rectangle: Rounded Corners 23">
            <a:extLst>
              <a:ext uri="{FF2B5EF4-FFF2-40B4-BE49-F238E27FC236}">
                <a16:creationId xmlns:a16="http://schemas.microsoft.com/office/drawing/2014/main" id="{23A06FF6-1AC4-4A4F-AE0A-E8CBD08E7722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563813" y="2979738"/>
            <a:ext cx="1187450" cy="623887"/>
          </a:xfrm>
          <a:prstGeom prst="roundRect">
            <a:avLst/>
          </a:prstGeom>
          <a:noFill/>
          <a:ln w="317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5652" name="Rectangle: Rounded Corners 26">
            <a:extLst>
              <a:ext uri="{FF2B5EF4-FFF2-40B4-BE49-F238E27FC236}">
                <a16:creationId xmlns:a16="http://schemas.microsoft.com/office/drawing/2014/main" id="{367F50FB-6702-4A15-910D-E6622B48B4C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3744913" y="4298950"/>
            <a:ext cx="798512" cy="298450"/>
          </a:xfrm>
          <a:prstGeom prst="roundRect">
            <a:avLst/>
          </a:prstGeom>
          <a:noFill/>
          <a:ln w="31750" cap="flat" cmpd="sng" algn="ctr">
            <a:solidFill>
              <a:srgbClr val="E2003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5653" name="Rectangle: Rounded Corners 24">
            <a:extLst>
              <a:ext uri="{FF2B5EF4-FFF2-40B4-BE49-F238E27FC236}">
                <a16:creationId xmlns:a16="http://schemas.microsoft.com/office/drawing/2014/main" id="{9FA07E94-EFEB-40DA-8885-BE6A8F136DF5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746500" y="5267325"/>
            <a:ext cx="1163638" cy="630238"/>
          </a:xfrm>
          <a:prstGeom prst="roundRect">
            <a:avLst/>
          </a:prstGeom>
          <a:noFill/>
          <a:ln w="31750" cap="flat" cmpd="sng" algn="ctr">
            <a:solidFill>
              <a:srgbClr val="E2003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1558" name="Picture 2" descr="Vecteur de Attention icon danger button - ID:61463260 - image libre de  droit - Stocklib">
            <a:extLst>
              <a:ext uri="{FF2B5EF4-FFF2-40B4-BE49-F238E27FC236}">
                <a16:creationId xmlns:a16="http://schemas.microsoft.com/office/drawing/2014/main" id="{F259A844-9CFB-4B81-8377-71F9D070D05C}"/>
              </a:ext>
            </a:extLst>
          </p:cNvPr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437442"/>
            <a:ext cx="29368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1">
            <a:extLst>
              <a:ext uri="{FF2B5EF4-FFF2-40B4-BE49-F238E27FC236}">
                <a16:creationId xmlns:a16="http://schemas.microsoft.com/office/drawing/2014/main" id="{0139A95B-B15B-49BC-989C-C45C6CD2896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1013" y="784225"/>
            <a:ext cx="11368087" cy="762000"/>
          </a:xfrm>
          <a:prstGeom prst="rect">
            <a:avLst/>
          </a:prstGeom>
          <a:solidFill>
            <a:srgbClr val="2D72A4"/>
          </a:solidFill>
          <a:ln w="28575" cap="flat" cmpd="sng" algn="ctr">
            <a:solidFill>
              <a:srgbClr val="2D72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26628" name="Image 14" descr="Une image contenant texte, clipartDescription générée automatiquement">
            <a:extLst>
              <a:ext uri="{FF2B5EF4-FFF2-40B4-BE49-F238E27FC236}">
                <a16:creationId xmlns:a16="http://schemas.microsoft.com/office/drawing/2014/main" id="{CD311C0D-4EEE-4F43-B894-0402CB00CDD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2130425"/>
            <a:ext cx="1450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 40" descr="Une image contenant texteDescription générée automatiquement">
            <a:extLst>
              <a:ext uri="{FF2B5EF4-FFF2-40B4-BE49-F238E27FC236}">
                <a16:creationId xmlns:a16="http://schemas.microsoft.com/office/drawing/2014/main" id="{3DFD621A-AD09-45BD-94DE-049B1486B17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3476625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mage 42">
            <a:extLst>
              <a:ext uri="{FF2B5EF4-FFF2-40B4-BE49-F238E27FC236}">
                <a16:creationId xmlns:a16="http://schemas.microsoft.com/office/drawing/2014/main" id="{CF58A604-565E-4A08-8357-C886C8A59E29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5510213"/>
            <a:ext cx="14414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Image 34" descr="Une image contenant texteDescription générée automatiquement">
            <a:extLst>
              <a:ext uri="{FF2B5EF4-FFF2-40B4-BE49-F238E27FC236}">
                <a16:creationId xmlns:a16="http://schemas.microsoft.com/office/drawing/2014/main" id="{9221E6CA-69BC-46E0-9067-ADD6C1DB70E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2798763"/>
            <a:ext cx="14414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Image 45" descr="Une image contenant texte, clipartDescription générée automatiquement">
            <a:extLst>
              <a:ext uri="{FF2B5EF4-FFF2-40B4-BE49-F238E27FC236}">
                <a16:creationId xmlns:a16="http://schemas.microsoft.com/office/drawing/2014/main" id="{091CBB42-1802-46EA-96DE-71AB265B7925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5532438"/>
            <a:ext cx="14509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Image 20" descr="Une image contenant texteDescription générée automatiquement">
            <a:extLst>
              <a:ext uri="{FF2B5EF4-FFF2-40B4-BE49-F238E27FC236}">
                <a16:creationId xmlns:a16="http://schemas.microsoft.com/office/drawing/2014/main" id="{79DE0F04-02DF-4B1D-BABB-FBAFC8275640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156075"/>
            <a:ext cx="14509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Box 18">
            <a:extLst>
              <a:ext uri="{FF2B5EF4-FFF2-40B4-BE49-F238E27FC236}">
                <a16:creationId xmlns:a16="http://schemas.microsoft.com/office/drawing/2014/main" id="{CF1C4E7A-2935-4C2A-9A36-E1569BAB44D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240838" y="5654576"/>
            <a:ext cx="2243406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cs typeface="Arial"/>
                <a:sym typeface="Wingdings"/>
              </a:rPr>
              <a:t>84%</a:t>
            </a:r>
            <a:r>
              <a:rPr lang="fr-FR" sz="1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cs typeface="Arial"/>
                <a:sym typeface="Wingdings"/>
              </a:rPr>
              <a:t> </a:t>
            </a:r>
            <a:r>
              <a:rPr lang="fr-FR" sz="1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FB35E"/>
                </a:solidFill>
                <a:cs typeface="Arial"/>
                <a:sym typeface="Wingdings"/>
              </a:rPr>
              <a:t>disent que </a:t>
            </a:r>
            <a:r>
              <a:rPr lang="fr-FR" sz="12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FB35E"/>
                </a:solidFill>
                <a:cs typeface="Arial"/>
                <a:sym typeface="Wingdings"/>
              </a:rPr>
              <a:t>toutes les exigences</a:t>
            </a:r>
            <a:r>
              <a:rPr lang="fr-FR" sz="1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FB35E"/>
                </a:solidFill>
                <a:cs typeface="Arial"/>
                <a:sym typeface="Wingdings"/>
              </a:rPr>
              <a:t> de cette règle sont comprises</a:t>
            </a:r>
            <a:endParaRPr sz="12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cs typeface="Arial"/>
              <a:sym typeface="Wingdings"/>
            </a:endParaRPr>
          </a:p>
        </p:txBody>
      </p:sp>
      <p:sp>
        <p:nvSpPr>
          <p:cNvPr id="30731" name="TextBox 25">
            <a:extLst>
              <a:ext uri="{FF2B5EF4-FFF2-40B4-BE49-F238E27FC236}">
                <a16:creationId xmlns:a16="http://schemas.microsoft.com/office/drawing/2014/main" id="{71992822-7FBA-4BF0-92E3-469A1D67220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26685" y="842963"/>
            <a:ext cx="11327178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Globalement, les répondants comprennent toutes les exigences des Règles d’or qui les concernent le plus dans leurs activités quotidiennes.</a:t>
            </a:r>
            <a:endParaRPr dirty="0"/>
          </a:p>
        </p:txBody>
      </p:sp>
      <p:pic>
        <p:nvPicPr>
          <p:cNvPr id="26636" name="Image 16">
            <a:extLst>
              <a:ext uri="{FF2B5EF4-FFF2-40B4-BE49-F238E27FC236}">
                <a16:creationId xmlns:a16="http://schemas.microsoft.com/office/drawing/2014/main" id="{03F19FE1-D223-4558-8592-3BEB92EBC98E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120900"/>
            <a:ext cx="1450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Image 3" descr="Une image contenant texteDescription générée automatiquement">
            <a:extLst>
              <a:ext uri="{FF2B5EF4-FFF2-40B4-BE49-F238E27FC236}">
                <a16:creationId xmlns:a16="http://schemas.microsoft.com/office/drawing/2014/main" id="{174BF563-2398-4933-BC1C-441A56CEAD66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795588"/>
            <a:ext cx="14509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Image 8" descr="Une image contenant texteDescription générée automatiquement">
            <a:extLst>
              <a:ext uri="{FF2B5EF4-FFF2-40B4-BE49-F238E27FC236}">
                <a16:creationId xmlns:a16="http://schemas.microsoft.com/office/drawing/2014/main" id="{CA3DE174-638C-4DAF-B30A-06079BBDB08A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3476625"/>
            <a:ext cx="1450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Image 10">
            <a:extLst>
              <a:ext uri="{FF2B5EF4-FFF2-40B4-BE49-F238E27FC236}">
                <a16:creationId xmlns:a16="http://schemas.microsoft.com/office/drawing/2014/main" id="{44B9435D-AC5A-4DCC-9C48-0A80EC797D89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156075"/>
            <a:ext cx="1452563" cy="612775"/>
          </a:xfrm>
          <a:prstGeom prst="rect">
            <a:avLst/>
          </a:prstGeom>
          <a:solidFill>
            <a:srgbClr val="FFE0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Image 20">
            <a:extLst>
              <a:ext uri="{FF2B5EF4-FFF2-40B4-BE49-F238E27FC236}">
                <a16:creationId xmlns:a16="http://schemas.microsoft.com/office/drawing/2014/main" id="{F3447D66-C2B4-413B-A74D-E70540DAE97C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833938"/>
            <a:ext cx="1450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Image 22" descr="Une image contenant texteDescription générée automatiquement">
            <a:extLst>
              <a:ext uri="{FF2B5EF4-FFF2-40B4-BE49-F238E27FC236}">
                <a16:creationId xmlns:a16="http://schemas.microsoft.com/office/drawing/2014/main" id="{EB3DCE1A-D3DC-410F-881B-7BF76450ECFE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845050"/>
            <a:ext cx="14509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8" name="TextBox 27">
            <a:extLst>
              <a:ext uri="{FF2B5EF4-FFF2-40B4-BE49-F238E27FC236}">
                <a16:creationId xmlns:a16="http://schemas.microsoft.com/office/drawing/2014/main" id="{8E3BDD70-CF79-4481-B12C-CDA971B6BE51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25463" y="1676400"/>
            <a:ext cx="4932362" cy="3077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/>
                <a:sym typeface="Wingdings"/>
              </a:rPr>
              <a:t>Les exigences de ces règles sont les mieux comprises</a:t>
            </a:r>
          </a:p>
        </p:txBody>
      </p:sp>
      <p:sp>
        <p:nvSpPr>
          <p:cNvPr id="30739" name="TextBox 28">
            <a:extLst>
              <a:ext uri="{FF2B5EF4-FFF2-40B4-BE49-F238E27FC236}">
                <a16:creationId xmlns:a16="http://schemas.microsoft.com/office/drawing/2014/main" id="{CCE3A898-9783-48DB-8000-F1DBE72E2D8C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334125" y="1671638"/>
            <a:ext cx="5562600" cy="3077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/>
                <a:sym typeface="Wingdings"/>
              </a:rPr>
              <a:t>Les exigences de ces règles sont un peu moins bien comprises</a:t>
            </a:r>
          </a:p>
        </p:txBody>
      </p:sp>
      <p:sp>
        <p:nvSpPr>
          <p:cNvPr id="30740" name="TextBox 30">
            <a:extLst>
              <a:ext uri="{FF2B5EF4-FFF2-40B4-BE49-F238E27FC236}">
                <a16:creationId xmlns:a16="http://schemas.microsoft.com/office/drawing/2014/main" id="{0EBE7BD8-F045-460C-B037-628B88C29FD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335463" y="2117725"/>
            <a:ext cx="2224087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FB35E"/>
                </a:solidFill>
                <a:cs typeface="Arial"/>
                <a:sym typeface="Wingdings"/>
              </a:rPr>
              <a:t>94% </a:t>
            </a:r>
            <a:r>
              <a:rPr sz="1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FB35E"/>
                </a:solidFill>
                <a:cs typeface="Arial"/>
                <a:sym typeface="Wingdings"/>
              </a:rPr>
              <a:t>disent que </a:t>
            </a:r>
            <a:r>
              <a:rPr sz="12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FB35E"/>
                </a:solidFill>
                <a:cs typeface="Arial"/>
                <a:sym typeface="Wingdings"/>
              </a:rPr>
              <a:t>toutes les exigences</a:t>
            </a:r>
            <a:r>
              <a:rPr sz="1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FB35E"/>
                </a:solidFill>
                <a:cs typeface="Arial"/>
                <a:sym typeface="Wingdings"/>
              </a:rPr>
              <a:t> de cette règle sont comprises</a:t>
            </a:r>
            <a:endParaRPr sz="1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FB35E"/>
              </a:solidFill>
              <a:cs typeface="Arial"/>
              <a:sym typeface="Wingdings"/>
            </a:endParaRPr>
          </a:p>
        </p:txBody>
      </p:sp>
      <p:sp>
        <p:nvSpPr>
          <p:cNvPr id="30741" name="TextBox 31">
            <a:extLst>
              <a:ext uri="{FF2B5EF4-FFF2-40B4-BE49-F238E27FC236}">
                <a16:creationId xmlns:a16="http://schemas.microsoft.com/office/drawing/2014/main" id="{1926D402-BBDD-4161-BEE3-DAC3A529B3AC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4335463" y="2965450"/>
            <a:ext cx="1809750" cy="3077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cs typeface="Arial"/>
                <a:sym typeface="Wingdings"/>
              </a:rPr>
              <a:t>93%</a:t>
            </a:r>
            <a:endParaRPr sz="1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cs typeface="Arial"/>
              <a:sym typeface="Wingdings"/>
            </a:endParaRPr>
          </a:p>
        </p:txBody>
      </p:sp>
      <p:sp>
        <p:nvSpPr>
          <p:cNvPr id="30742" name="TextBox 32">
            <a:extLst>
              <a:ext uri="{FF2B5EF4-FFF2-40B4-BE49-F238E27FC236}">
                <a16:creationId xmlns:a16="http://schemas.microsoft.com/office/drawing/2014/main" id="{908930B4-7182-447C-BF96-67FE27398B16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4329113" y="3643313"/>
            <a:ext cx="1809750" cy="3077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r>
              <a:rPr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cs typeface="Arial"/>
                <a:sym typeface="Wingdings"/>
              </a:rPr>
              <a:t>92%</a:t>
            </a:r>
            <a:endParaRPr sz="1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cs typeface="Arial"/>
              <a:sym typeface="Wingdings"/>
            </a:endParaRPr>
          </a:p>
        </p:txBody>
      </p:sp>
      <p:sp>
        <p:nvSpPr>
          <p:cNvPr id="30743" name="TextBox 33">
            <a:extLst>
              <a:ext uri="{FF2B5EF4-FFF2-40B4-BE49-F238E27FC236}">
                <a16:creationId xmlns:a16="http://schemas.microsoft.com/office/drawing/2014/main" id="{A51B3F49-72FF-40C6-B331-5AD473F01C3E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4329113" y="4335463"/>
            <a:ext cx="1809750" cy="3077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r>
              <a:rPr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cs typeface="Arial"/>
                <a:sym typeface="Wingdings"/>
              </a:rPr>
              <a:t>91%</a:t>
            </a:r>
            <a:endParaRPr sz="1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cs typeface="Arial"/>
              <a:sym typeface="Wingdings"/>
            </a:endParaRPr>
          </a:p>
        </p:txBody>
      </p:sp>
      <p:sp>
        <p:nvSpPr>
          <p:cNvPr id="30744" name="TextBox 34">
            <a:extLst>
              <a:ext uri="{FF2B5EF4-FFF2-40B4-BE49-F238E27FC236}">
                <a16:creationId xmlns:a16="http://schemas.microsoft.com/office/drawing/2014/main" id="{94CA2025-3F25-4CEB-A93B-6F3BF7FC1F4E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4332288" y="5013325"/>
            <a:ext cx="1809750" cy="3077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r>
              <a:rPr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cs typeface="Arial"/>
                <a:sym typeface="Wingdings"/>
              </a:rPr>
              <a:t>91%</a:t>
            </a:r>
            <a:endParaRPr sz="1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cs typeface="Arial"/>
              <a:sym typeface="Wingdings"/>
            </a:endParaRPr>
          </a:p>
        </p:txBody>
      </p:sp>
      <p:sp>
        <p:nvSpPr>
          <p:cNvPr id="30745" name="TextBox 35">
            <a:extLst>
              <a:ext uri="{FF2B5EF4-FFF2-40B4-BE49-F238E27FC236}">
                <a16:creationId xmlns:a16="http://schemas.microsoft.com/office/drawing/2014/main" id="{7FD546DC-BAD9-4BAF-A724-449FA798C9C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329113" y="5691188"/>
            <a:ext cx="1809750" cy="3077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r>
              <a:rPr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cs typeface="Arial"/>
                <a:sym typeface="Wingdings"/>
              </a:rPr>
              <a:t>90%</a:t>
            </a:r>
            <a:endParaRPr sz="1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cs typeface="Arial"/>
              <a:sym typeface="Wingdings"/>
            </a:endParaRPr>
          </a:p>
        </p:txBody>
      </p:sp>
      <p:sp>
        <p:nvSpPr>
          <p:cNvPr id="30746" name="TextBox 36">
            <a:extLst>
              <a:ext uri="{FF2B5EF4-FFF2-40B4-BE49-F238E27FC236}">
                <a16:creationId xmlns:a16="http://schemas.microsoft.com/office/drawing/2014/main" id="{115FBAFC-12AE-454C-809C-5BF56A128AF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9240838" y="2270125"/>
            <a:ext cx="1809750" cy="3077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r>
              <a:rPr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cs typeface="Arial"/>
                <a:sym typeface="Wingdings"/>
              </a:rPr>
              <a:t>89%</a:t>
            </a:r>
            <a:endParaRPr sz="1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cs typeface="Arial"/>
              <a:sym typeface="Wingdings"/>
            </a:endParaRPr>
          </a:p>
        </p:txBody>
      </p:sp>
      <p:sp>
        <p:nvSpPr>
          <p:cNvPr id="30747" name="TextBox 37">
            <a:extLst>
              <a:ext uri="{FF2B5EF4-FFF2-40B4-BE49-F238E27FC236}">
                <a16:creationId xmlns:a16="http://schemas.microsoft.com/office/drawing/2014/main" id="{2FD7BC41-8E85-44E3-80D7-ED1D9E76F6AF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234488" y="2949575"/>
            <a:ext cx="1808162" cy="3077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r>
              <a:rPr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cs typeface="Arial"/>
                <a:sym typeface="Wingdings"/>
              </a:rPr>
              <a:t>87%</a:t>
            </a:r>
            <a:endParaRPr sz="1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cs typeface="Arial"/>
              <a:sym typeface="Wingdings"/>
            </a:endParaRPr>
          </a:p>
        </p:txBody>
      </p:sp>
      <p:sp>
        <p:nvSpPr>
          <p:cNvPr id="30748" name="TextBox 38">
            <a:extLst>
              <a:ext uri="{FF2B5EF4-FFF2-40B4-BE49-F238E27FC236}">
                <a16:creationId xmlns:a16="http://schemas.microsoft.com/office/drawing/2014/main" id="{9CB7AC28-5E97-4C29-9D3D-0209FF369982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234488" y="3640138"/>
            <a:ext cx="1808162" cy="3077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>
                    <a:alpha val="68000"/>
                  </a:srgbClr>
                </a:solidFill>
                <a:cs typeface="Arial"/>
                <a:sym typeface="Wingdings"/>
              </a:rPr>
              <a:t>87</a:t>
            </a:r>
            <a:r>
              <a:rPr lang="fr-FR" altLang="en-US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>
                    <a:alpha val="68000"/>
                  </a:srgbClr>
                </a:solidFill>
                <a:cs typeface="Arial"/>
                <a:sym typeface="Wingdings"/>
              </a:rPr>
              <a:t>%</a:t>
            </a:r>
            <a:endParaRPr lang="fr-FR" altLang="en-US" sz="1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>
                  <a:alpha val="68000"/>
                </a:srgbClr>
              </a:solidFill>
              <a:cs typeface="Arial"/>
              <a:sym typeface="Wingdings"/>
            </a:endParaRPr>
          </a:p>
        </p:txBody>
      </p:sp>
      <p:sp>
        <p:nvSpPr>
          <p:cNvPr id="30749" name="TextBox 39">
            <a:extLst>
              <a:ext uri="{FF2B5EF4-FFF2-40B4-BE49-F238E27FC236}">
                <a16:creationId xmlns:a16="http://schemas.microsoft.com/office/drawing/2014/main" id="{8DD9004A-93EE-463D-B791-2F16A03FF998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237663" y="4318000"/>
            <a:ext cx="1809750" cy="3077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>
                    <a:alpha val="48000"/>
                  </a:srgbClr>
                </a:solidFill>
                <a:cs typeface="Arial"/>
                <a:sym typeface="Wingdings"/>
              </a:rPr>
              <a:t>86</a:t>
            </a:r>
            <a:r>
              <a:rPr lang="fr-FR" altLang="en-US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>
                    <a:alpha val="48000"/>
                  </a:srgbClr>
                </a:solidFill>
                <a:cs typeface="Arial"/>
                <a:sym typeface="Wingdings"/>
              </a:rPr>
              <a:t>%</a:t>
            </a:r>
            <a:endParaRPr lang="fr-FR" altLang="en-US" sz="1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>
                  <a:alpha val="48000"/>
                </a:srgbClr>
              </a:solidFill>
              <a:cs typeface="Arial"/>
              <a:sym typeface="Wingdings"/>
            </a:endParaRPr>
          </a:p>
        </p:txBody>
      </p:sp>
      <p:sp>
        <p:nvSpPr>
          <p:cNvPr id="30750" name="TextBox 40">
            <a:extLst>
              <a:ext uri="{FF2B5EF4-FFF2-40B4-BE49-F238E27FC236}">
                <a16:creationId xmlns:a16="http://schemas.microsoft.com/office/drawing/2014/main" id="{0C14BE63-F3A8-4C42-ADCE-7668A73CFD1A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9234488" y="4997450"/>
            <a:ext cx="1808162" cy="3077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r>
              <a:rPr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>
                    <a:alpha val="27000"/>
                  </a:srgbClr>
                </a:solidFill>
                <a:cs typeface="Arial"/>
                <a:sym typeface="Wingdings"/>
              </a:rPr>
              <a:t>86%</a:t>
            </a:r>
            <a:endParaRPr sz="1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>
                  <a:alpha val="27000"/>
                </a:srgbClr>
              </a:solidFill>
              <a:cs typeface="Arial"/>
              <a:sym typeface="Wingdings"/>
            </a:endParaRPr>
          </a:p>
        </p:txBody>
      </p:sp>
      <p:sp>
        <p:nvSpPr>
          <p:cNvPr id="30751" name="Rectangle 1">
            <a:extLst>
              <a:ext uri="{FF2B5EF4-FFF2-40B4-BE49-F238E27FC236}">
                <a16:creationId xmlns:a16="http://schemas.microsoft.com/office/drawing/2014/main" id="{4D536BED-94DA-4A20-AA11-722D7BC9C473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501063" y="2117725"/>
            <a:ext cx="436562" cy="3984625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85001">
                <a:srgbClr val="A0E2BE"/>
              </a:gs>
              <a:gs pos="89000">
                <a:srgbClr val="C4EDD7"/>
              </a:gs>
              <a:gs pos="100000">
                <a:srgbClr val="FFFF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algn="ctr" eaLnBrk="1" hangingPunct="1"/>
            <a:endParaRPr>
              <a:solidFill>
                <a:srgbClr val="FFFFFF"/>
              </a:solidFill>
            </a:endParaRPr>
          </a:p>
        </p:txBody>
      </p:sp>
      <p:sp>
        <p:nvSpPr>
          <p:cNvPr id="30752" name="Arrow: Down 42">
            <a:extLst>
              <a:ext uri="{FF2B5EF4-FFF2-40B4-BE49-F238E27FC236}">
                <a16:creationId xmlns:a16="http://schemas.microsoft.com/office/drawing/2014/main" id="{9051B2F7-112F-4D86-BBB2-3BB3B7E4E92A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 rot="10800000">
            <a:off x="3443288" y="2117725"/>
            <a:ext cx="885825" cy="4010025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1FD38980-4F2D-4BF0-9ED0-99479A98C5BE}"/>
              </a:ext>
            </a:extLst>
          </p:cNvPr>
          <p:cNvSpPr txBox="1">
            <a:spLocks/>
          </p:cNvSpPr>
          <p:nvPr/>
        </p:nvSpPr>
        <p:spPr>
          <a:xfrm>
            <a:off x="0" y="42584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 defTabSz="457204" rtl="0" fontAlgn="base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accent4"/>
                </a:solidFill>
                <a:latin typeface="+mj-lt"/>
                <a:ea typeface="+mj-ea"/>
                <a:cs typeface="Arial"/>
              </a:defRPr>
            </a:lvl1pPr>
            <a:lvl2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4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7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11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15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cap="none" dirty="0"/>
              <a:t>QUELLES RÉGLES D’OR SONT LES MIEUX COMPRISES ?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1">
            <a:extLst>
              <a:ext uri="{FF2B5EF4-FFF2-40B4-BE49-F238E27FC236}">
                <a16:creationId xmlns:a16="http://schemas.microsoft.com/office/drawing/2014/main" id="{B0515887-4B1E-4F17-B486-F2888DA0FDB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1013" y="784225"/>
            <a:ext cx="11368087" cy="965200"/>
          </a:xfrm>
          <a:prstGeom prst="rect">
            <a:avLst/>
          </a:prstGeom>
          <a:solidFill>
            <a:srgbClr val="2D72A4"/>
          </a:solidFill>
          <a:ln w="28575" cap="flat" cmpd="sng" algn="ctr">
            <a:solidFill>
              <a:srgbClr val="2D72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27652" name="Image 14" descr="Une image contenant texte, clipartDescription générée automatiquement">
            <a:extLst>
              <a:ext uri="{FF2B5EF4-FFF2-40B4-BE49-F238E27FC236}">
                <a16:creationId xmlns:a16="http://schemas.microsoft.com/office/drawing/2014/main" id="{F0699EAA-63BC-4BE2-BF96-FCA6C310F43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4167188"/>
            <a:ext cx="1450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 40" descr="Une image contenant texteDescription générée automatiquement">
            <a:extLst>
              <a:ext uri="{FF2B5EF4-FFF2-40B4-BE49-F238E27FC236}">
                <a16:creationId xmlns:a16="http://schemas.microsoft.com/office/drawing/2014/main" id="{423FCC49-8455-409D-B697-D764FE2255F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2813050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age 42">
            <a:extLst>
              <a:ext uri="{FF2B5EF4-FFF2-40B4-BE49-F238E27FC236}">
                <a16:creationId xmlns:a16="http://schemas.microsoft.com/office/drawing/2014/main" id="{16612141-29C8-4AD7-AF4F-5271F070875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157663"/>
            <a:ext cx="1441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Image 34" descr="Une image contenant texteDescription générée automatiquement">
            <a:extLst>
              <a:ext uri="{FF2B5EF4-FFF2-40B4-BE49-F238E27FC236}">
                <a16:creationId xmlns:a16="http://schemas.microsoft.com/office/drawing/2014/main" id="{7C128C5B-73B3-45AD-B23B-A8B94DB0C4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5516563"/>
            <a:ext cx="1441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age 45" descr="Une image contenant texte, clipartDescription générée automatiquement">
            <a:extLst>
              <a:ext uri="{FF2B5EF4-FFF2-40B4-BE49-F238E27FC236}">
                <a16:creationId xmlns:a16="http://schemas.microsoft.com/office/drawing/2014/main" id="{E0D3B1F7-5793-4192-B92D-915BDABD896A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5535613"/>
            <a:ext cx="1450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Image 20" descr="Une image contenant texteDescription générée automatiquement">
            <a:extLst>
              <a:ext uri="{FF2B5EF4-FFF2-40B4-BE49-F238E27FC236}">
                <a16:creationId xmlns:a16="http://schemas.microsoft.com/office/drawing/2014/main" id="{A53D21F3-050C-44E6-9F7D-1BE93B35D08F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4846638"/>
            <a:ext cx="14509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Arrow: Down 16">
            <a:extLst>
              <a:ext uri="{FF2B5EF4-FFF2-40B4-BE49-F238E27FC236}">
                <a16:creationId xmlns:a16="http://schemas.microsoft.com/office/drawing/2014/main" id="{333930D5-AD0E-463B-94E9-B656674F59FF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45488" y="2133600"/>
            <a:ext cx="885825" cy="4010025"/>
          </a:xfrm>
          <a:prstGeom prst="downArrow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rgbClr val="FFC000"/>
              </a:gs>
              <a:gs pos="74001">
                <a:srgbClr val="AED0E9"/>
              </a:gs>
              <a:gs pos="82999">
                <a:srgbClr val="AED0E9"/>
              </a:gs>
              <a:gs pos="100000">
                <a:srgbClr val="C9DFF0"/>
              </a:gs>
            </a:gsLst>
            <a:lin ang="162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algn="ctr" eaLnBrk="1" hangingPunct="1"/>
            <a:endParaRPr>
              <a:solidFill>
                <a:srgbClr val="FFFFFF"/>
              </a:solidFill>
            </a:endParaRPr>
          </a:p>
        </p:txBody>
      </p:sp>
      <p:sp>
        <p:nvSpPr>
          <p:cNvPr id="31755" name="TextBox 18">
            <a:extLst>
              <a:ext uri="{FF2B5EF4-FFF2-40B4-BE49-F238E27FC236}">
                <a16:creationId xmlns:a16="http://schemas.microsoft.com/office/drawing/2014/main" id="{3902BE89-50ED-49B3-BBB3-2A5F37AB1E7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255028" y="5516563"/>
            <a:ext cx="2822972" cy="7386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AC10D"/>
                </a:solidFill>
              </a:rPr>
              <a:t>70% </a:t>
            </a:r>
            <a:r>
              <a:rPr lang="fr-FR" altLang="fr-FR" sz="1200" b="1" dirty="0">
                <a:solidFill>
                  <a:srgbClr val="FAC10D"/>
                </a:solidFill>
              </a:rPr>
              <a:t>ont répondu que l’application de cette règle permet </a:t>
            </a:r>
            <a:r>
              <a:rPr lang="fr-FR" altLang="fr-FR" sz="1200" b="1" u="sng" dirty="0">
                <a:solidFill>
                  <a:srgbClr val="FAC10D"/>
                </a:solidFill>
              </a:rPr>
              <a:t>réellement</a:t>
            </a:r>
            <a:r>
              <a:rPr lang="fr-FR" altLang="fr-FR" sz="1200" b="1" dirty="0">
                <a:solidFill>
                  <a:srgbClr val="FAC10D"/>
                </a:solidFill>
              </a:rPr>
              <a:t> d’éviter les accidents</a:t>
            </a:r>
          </a:p>
        </p:txBody>
      </p:sp>
      <p:sp>
        <p:nvSpPr>
          <p:cNvPr id="31756" name="TextBox 25">
            <a:extLst>
              <a:ext uri="{FF2B5EF4-FFF2-40B4-BE49-F238E27FC236}">
                <a16:creationId xmlns:a16="http://schemas.microsoft.com/office/drawing/2014/main" id="{D7CB79BC-BE52-4AF9-91A3-A15E5BE09E4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74663" y="797302"/>
            <a:ext cx="11374437" cy="9592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>
            <a:spAutoFit/>
          </a:bodyPr>
          <a:lstStyle>
            <a:lvl1pPr marL="2857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altLang="fr-FR" sz="1200" b="1" dirty="0">
                <a:solidFill>
                  <a:srgbClr val="FFFFFF"/>
                </a:solidFill>
              </a:rPr>
              <a:t>Globalement, les Règles d’or sont considérées comme étant efficaces en matière de prévention des accidents.</a:t>
            </a:r>
          </a:p>
          <a:p>
            <a:pPr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altLang="fr-FR" sz="1200" b="1" dirty="0">
                <a:solidFill>
                  <a:srgbClr val="FFFFFF"/>
                </a:solidFill>
                <a:latin typeface="Arial"/>
                <a:cs typeface="Arial"/>
              </a:rPr>
              <a:t>Les RO permettant d’éviter le plus les accidents sont les Règles Circulation, Opérations de levage et Situations à risques.</a:t>
            </a:r>
          </a:p>
          <a:p>
            <a:pPr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altLang="fr-FR" sz="1200" b="1" dirty="0">
                <a:solidFill>
                  <a:srgbClr val="FFFFFF"/>
                </a:solidFill>
              </a:rPr>
              <a:t>Les RO considérées comme étant les moins efficaces sont les Règles Gestes, postures et outillages, Opérations simultanées ou coactivités et Gestion du changement.</a:t>
            </a:r>
          </a:p>
        </p:txBody>
      </p:sp>
      <p:pic>
        <p:nvPicPr>
          <p:cNvPr id="27661" name="Image 16">
            <a:extLst>
              <a:ext uri="{FF2B5EF4-FFF2-40B4-BE49-F238E27FC236}">
                <a16:creationId xmlns:a16="http://schemas.microsoft.com/office/drawing/2014/main" id="{D080BB37-0D5E-4FBB-8DB6-9AA4F0FABE34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2105025"/>
            <a:ext cx="14509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Image 3" descr="Une image contenant texteDescription générée automatiquement">
            <a:extLst>
              <a:ext uri="{FF2B5EF4-FFF2-40B4-BE49-F238E27FC236}">
                <a16:creationId xmlns:a16="http://schemas.microsoft.com/office/drawing/2014/main" id="{458A0567-0EAA-465A-A15A-6B823111E852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4835525"/>
            <a:ext cx="14509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Image 8" descr="Une image contenant texteDescription générée automatiquement">
            <a:extLst>
              <a:ext uri="{FF2B5EF4-FFF2-40B4-BE49-F238E27FC236}">
                <a16:creationId xmlns:a16="http://schemas.microsoft.com/office/drawing/2014/main" id="{AAEE4CBE-EAAC-4895-BF63-F1B0BA7C894A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3490913"/>
            <a:ext cx="1450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Image 10">
            <a:extLst>
              <a:ext uri="{FF2B5EF4-FFF2-40B4-BE49-F238E27FC236}">
                <a16:creationId xmlns:a16="http://schemas.microsoft.com/office/drawing/2014/main" id="{F66620B9-1D1D-4784-84C9-F142C3A41288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3482975"/>
            <a:ext cx="1452562" cy="612775"/>
          </a:xfrm>
          <a:prstGeom prst="rect">
            <a:avLst/>
          </a:prstGeom>
          <a:solidFill>
            <a:srgbClr val="FFE0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Image 20">
            <a:extLst>
              <a:ext uri="{FF2B5EF4-FFF2-40B4-BE49-F238E27FC236}">
                <a16:creationId xmlns:a16="http://schemas.microsoft.com/office/drawing/2014/main" id="{8293D2CE-8160-4A0B-9168-404710D81676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2798763"/>
            <a:ext cx="1450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Image 22" descr="Une image contenant texteDescription générée automatiquement">
            <a:extLst>
              <a:ext uri="{FF2B5EF4-FFF2-40B4-BE49-F238E27FC236}">
                <a16:creationId xmlns:a16="http://schemas.microsoft.com/office/drawing/2014/main" id="{2932FAC8-1B6A-4B34-A0E3-F95BDFD30492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2130425"/>
            <a:ext cx="1450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3" name="TextBox 27">
            <a:extLst>
              <a:ext uri="{FF2B5EF4-FFF2-40B4-BE49-F238E27FC236}">
                <a16:creationId xmlns:a16="http://schemas.microsoft.com/office/drawing/2014/main" id="{30F90F17-E425-43F4-B398-0527453DE19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767408" y="1789113"/>
            <a:ext cx="5485755" cy="307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/>
                <a:sym typeface="Wingdings"/>
              </a:rPr>
              <a:t>Règles considérées comme évitant </a:t>
            </a:r>
            <a:r>
              <a:rPr lang="fr-FR"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/>
                <a:sym typeface="Wingdings"/>
              </a:rPr>
              <a:t>le plus</a:t>
            </a: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/>
                <a:sym typeface="Wingdings"/>
              </a:rPr>
              <a:t> les accidents</a:t>
            </a:r>
          </a:p>
        </p:txBody>
      </p:sp>
      <p:sp>
        <p:nvSpPr>
          <p:cNvPr id="31764" name="TextBox 28">
            <a:extLst>
              <a:ext uri="{FF2B5EF4-FFF2-40B4-BE49-F238E27FC236}">
                <a16:creationId xmlns:a16="http://schemas.microsoft.com/office/drawing/2014/main" id="{A92EA86D-13D9-462C-9EC3-2B2C9E39A935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559550" y="1811338"/>
            <a:ext cx="5180013" cy="307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/>
                <a:sym typeface="Wingdings"/>
              </a:rPr>
              <a:t>Règles considérées comme évitant </a:t>
            </a:r>
            <a:r>
              <a:rPr lang="fr-FR"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/>
                <a:sym typeface="Wingdings"/>
              </a:rPr>
              <a:t>le </a:t>
            </a: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/>
                <a:sym typeface="Wingdings"/>
              </a:rPr>
              <a:t>moins les accidents </a:t>
            </a:r>
          </a:p>
        </p:txBody>
      </p:sp>
      <p:sp>
        <p:nvSpPr>
          <p:cNvPr id="31765" name="Arrow: Down 29">
            <a:extLst>
              <a:ext uri="{FF2B5EF4-FFF2-40B4-BE49-F238E27FC236}">
                <a16:creationId xmlns:a16="http://schemas.microsoft.com/office/drawing/2014/main" id="{E8C906E9-B426-426A-8459-D10FBD1E7397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3443288" y="2117725"/>
            <a:ext cx="885825" cy="4010025"/>
          </a:xfrm>
          <a:prstGeom prst="down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00B050"/>
              </a:gs>
              <a:gs pos="74001">
                <a:srgbClr val="AED0E9"/>
              </a:gs>
              <a:gs pos="82999">
                <a:srgbClr val="AED0E9"/>
              </a:gs>
              <a:gs pos="100000">
                <a:srgbClr val="C9DFF0"/>
              </a:gs>
            </a:gsLst>
            <a:lin ang="162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algn="ctr" eaLnBrk="1" hangingPunct="1"/>
            <a:endParaRPr>
              <a:solidFill>
                <a:srgbClr val="FFFFFF"/>
              </a:solidFill>
            </a:endParaRPr>
          </a:p>
        </p:txBody>
      </p:sp>
      <p:sp>
        <p:nvSpPr>
          <p:cNvPr id="31766" name="TextBox 30">
            <a:extLst>
              <a:ext uri="{FF2B5EF4-FFF2-40B4-BE49-F238E27FC236}">
                <a16:creationId xmlns:a16="http://schemas.microsoft.com/office/drawing/2014/main" id="{E39FB331-634B-4F92-BE19-FFB9A63555A1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4335463" y="2040106"/>
            <a:ext cx="2119312" cy="9233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0FB35E"/>
                </a:solidFill>
              </a:rPr>
              <a:t>82% </a:t>
            </a:r>
            <a:r>
              <a:rPr lang="fr-FR" altLang="fr-FR" sz="1200" b="1" dirty="0">
                <a:solidFill>
                  <a:srgbClr val="0FB35E"/>
                </a:solidFill>
              </a:rPr>
              <a:t>ont répondu que l’application de cette règle permet </a:t>
            </a:r>
            <a:r>
              <a:rPr lang="fr-FR" altLang="fr-FR" sz="1200" b="1" u="sng" dirty="0">
                <a:solidFill>
                  <a:srgbClr val="0FB35E"/>
                </a:solidFill>
              </a:rPr>
              <a:t>réellement</a:t>
            </a:r>
            <a:r>
              <a:rPr lang="fr-FR" altLang="fr-FR" sz="1200" b="1" dirty="0">
                <a:solidFill>
                  <a:srgbClr val="0FB35E"/>
                </a:solidFill>
              </a:rPr>
              <a:t> d’éviter les accidents</a:t>
            </a:r>
          </a:p>
        </p:txBody>
      </p:sp>
      <p:sp>
        <p:nvSpPr>
          <p:cNvPr id="31767" name="TextBox 31">
            <a:extLst>
              <a:ext uri="{FF2B5EF4-FFF2-40B4-BE49-F238E27FC236}">
                <a16:creationId xmlns:a16="http://schemas.microsoft.com/office/drawing/2014/main" id="{83A61FE3-EF5B-40E1-99F3-6244B0E2ABB6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4335463" y="2965450"/>
            <a:ext cx="1809750" cy="338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BBB83"/>
                </a:solidFill>
                <a:cs typeface="Arial"/>
                <a:sym typeface="Wingdings"/>
              </a:rPr>
              <a:t>81%</a:t>
            </a:r>
          </a:p>
        </p:txBody>
      </p:sp>
      <p:sp>
        <p:nvSpPr>
          <p:cNvPr id="31768" name="TextBox 32">
            <a:extLst>
              <a:ext uri="{FF2B5EF4-FFF2-40B4-BE49-F238E27FC236}">
                <a16:creationId xmlns:a16="http://schemas.microsoft.com/office/drawing/2014/main" id="{6BDE2918-607D-4EB4-AD1A-EA10C89436A2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4329113" y="3643313"/>
            <a:ext cx="1809750" cy="307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2C2A6"/>
                </a:solidFill>
                <a:cs typeface="Arial"/>
                <a:sym typeface="Wingdings"/>
              </a:rPr>
              <a:t>81%</a:t>
            </a:r>
          </a:p>
        </p:txBody>
      </p:sp>
      <p:sp>
        <p:nvSpPr>
          <p:cNvPr id="31769" name="TextBox 33">
            <a:extLst>
              <a:ext uri="{FF2B5EF4-FFF2-40B4-BE49-F238E27FC236}">
                <a16:creationId xmlns:a16="http://schemas.microsoft.com/office/drawing/2014/main" id="{2A66005E-0B9A-492D-8607-0057F76250A0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329113" y="4335463"/>
            <a:ext cx="1809750" cy="276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AC9C9"/>
                </a:solidFill>
                <a:cs typeface="Arial"/>
                <a:sym typeface="Wingdings"/>
              </a:rPr>
              <a:t>80%</a:t>
            </a:r>
          </a:p>
        </p:txBody>
      </p:sp>
      <p:sp>
        <p:nvSpPr>
          <p:cNvPr id="31770" name="TextBox 34">
            <a:extLst>
              <a:ext uri="{FF2B5EF4-FFF2-40B4-BE49-F238E27FC236}">
                <a16:creationId xmlns:a16="http://schemas.microsoft.com/office/drawing/2014/main" id="{93E0AE50-C6CC-4042-8535-0938AD031056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4332288" y="5013325"/>
            <a:ext cx="1809750" cy="276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ED0E9"/>
                </a:solidFill>
                <a:cs typeface="Arial"/>
                <a:sym typeface="Wingdings"/>
              </a:rPr>
              <a:t>79%</a:t>
            </a:r>
          </a:p>
        </p:txBody>
      </p:sp>
      <p:sp>
        <p:nvSpPr>
          <p:cNvPr id="31771" name="TextBox 35">
            <a:extLst>
              <a:ext uri="{FF2B5EF4-FFF2-40B4-BE49-F238E27FC236}">
                <a16:creationId xmlns:a16="http://schemas.microsoft.com/office/drawing/2014/main" id="{0EF7C97C-833D-47A6-A568-7E32CB811899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4329113" y="5691188"/>
            <a:ext cx="1809750" cy="276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DD8ED"/>
                </a:solidFill>
                <a:cs typeface="Arial"/>
                <a:sym typeface="Wingdings"/>
              </a:rPr>
              <a:t>79%</a:t>
            </a:r>
          </a:p>
        </p:txBody>
      </p:sp>
      <p:sp>
        <p:nvSpPr>
          <p:cNvPr id="31772" name="TextBox 36">
            <a:extLst>
              <a:ext uri="{FF2B5EF4-FFF2-40B4-BE49-F238E27FC236}">
                <a16:creationId xmlns:a16="http://schemas.microsoft.com/office/drawing/2014/main" id="{4FDCB5C3-305E-4DCC-88D3-28BB89BCA958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240838" y="2270125"/>
            <a:ext cx="1809750" cy="2778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DD8ED"/>
                </a:solidFill>
                <a:cs typeface="Arial"/>
                <a:sym typeface="Wingdings"/>
              </a:rPr>
              <a:t>77%</a:t>
            </a:r>
          </a:p>
        </p:txBody>
      </p:sp>
      <p:sp>
        <p:nvSpPr>
          <p:cNvPr id="31773" name="TextBox 37">
            <a:extLst>
              <a:ext uri="{FF2B5EF4-FFF2-40B4-BE49-F238E27FC236}">
                <a16:creationId xmlns:a16="http://schemas.microsoft.com/office/drawing/2014/main" id="{352F7AC6-D225-44C6-80FD-E2D030BA8DCE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234488" y="2949575"/>
            <a:ext cx="1808162" cy="276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ED0E9"/>
                </a:solidFill>
                <a:cs typeface="Arial"/>
                <a:sym typeface="Wingdings"/>
              </a:rPr>
              <a:t>77%</a:t>
            </a:r>
          </a:p>
        </p:txBody>
      </p:sp>
      <p:sp>
        <p:nvSpPr>
          <p:cNvPr id="31774" name="TextBox 38">
            <a:extLst>
              <a:ext uri="{FF2B5EF4-FFF2-40B4-BE49-F238E27FC236}">
                <a16:creationId xmlns:a16="http://schemas.microsoft.com/office/drawing/2014/main" id="{40D502F8-C837-4848-A517-F03120E2C3A1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9234488" y="3640138"/>
            <a:ext cx="1808162" cy="2778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FCDB9"/>
                </a:solidFill>
                <a:cs typeface="Arial"/>
                <a:sym typeface="Wingdings"/>
              </a:rPr>
              <a:t>76%</a:t>
            </a:r>
          </a:p>
        </p:txBody>
      </p:sp>
      <p:sp>
        <p:nvSpPr>
          <p:cNvPr id="31775" name="TextBox 39">
            <a:extLst>
              <a:ext uri="{FF2B5EF4-FFF2-40B4-BE49-F238E27FC236}">
                <a16:creationId xmlns:a16="http://schemas.microsoft.com/office/drawing/2014/main" id="{D14E89B6-9BEF-46D2-B83A-3694A6249448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9237663" y="4318000"/>
            <a:ext cx="1809750" cy="307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1C983"/>
                </a:solidFill>
                <a:cs typeface="Arial"/>
                <a:sym typeface="Wingdings"/>
              </a:rPr>
              <a:t>75%</a:t>
            </a:r>
          </a:p>
        </p:txBody>
      </p:sp>
      <p:sp>
        <p:nvSpPr>
          <p:cNvPr id="31776" name="TextBox 40">
            <a:extLst>
              <a:ext uri="{FF2B5EF4-FFF2-40B4-BE49-F238E27FC236}">
                <a16:creationId xmlns:a16="http://schemas.microsoft.com/office/drawing/2014/main" id="{2D570A4E-2404-4CB4-AFDD-B96C97A2A6C2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9234488" y="4997450"/>
            <a:ext cx="1808162" cy="338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5C54B"/>
                </a:solidFill>
                <a:cs typeface="Arial"/>
                <a:sym typeface="Wingdings"/>
              </a:rPr>
              <a:t>71%</a:t>
            </a:r>
          </a:p>
        </p:txBody>
      </p:sp>
      <p:sp>
        <p:nvSpPr>
          <p:cNvPr id="31777" name="Rectangle: Rounded Corners 42">
            <a:extLst>
              <a:ext uri="{FF2B5EF4-FFF2-40B4-BE49-F238E27FC236}">
                <a16:creationId xmlns:a16="http://schemas.microsoft.com/office/drawing/2014/main" id="{7F5EE320-7C71-4DD3-802D-02170F0C1CF0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606550" y="2065338"/>
            <a:ext cx="1698625" cy="2058987"/>
          </a:xfrm>
          <a:prstGeom prst="roundRect">
            <a:avLst/>
          </a:prstGeom>
          <a:noFill/>
          <a:ln w="317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778" name="Rectangle: Rounded Corners 43">
            <a:extLst>
              <a:ext uri="{FF2B5EF4-FFF2-40B4-BE49-F238E27FC236}">
                <a16:creationId xmlns:a16="http://schemas.microsoft.com/office/drawing/2014/main" id="{9541B667-6F23-46A2-9EE0-C16D20E9798D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6538913" y="4121150"/>
            <a:ext cx="1698625" cy="2058988"/>
          </a:xfrm>
          <a:prstGeom prst="roundRect">
            <a:avLst/>
          </a:prstGeom>
          <a:noFill/>
          <a:ln w="31750" cap="flat" cmpd="sng" algn="ctr">
            <a:solidFill>
              <a:srgbClr val="F4C22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60F56E94-B80C-41B0-B105-03E3356E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473"/>
            <a:ext cx="11938301" cy="616228"/>
          </a:xfrm>
        </p:spPr>
        <p:txBody>
          <a:bodyPr/>
          <a:lstStyle/>
          <a:p>
            <a:r>
              <a:rPr lang="fr-FR" alt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LES RÈGLES D’OR PERMETTENT-ELLES D’ÉVITER LES ACCIDENTS ?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1">
            <a:extLst>
              <a:ext uri="{FF2B5EF4-FFF2-40B4-BE49-F238E27FC236}">
                <a16:creationId xmlns:a16="http://schemas.microsoft.com/office/drawing/2014/main" id="{9F937667-2BFB-4C13-A234-E504EB3361D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1013" y="784225"/>
            <a:ext cx="11368087" cy="957263"/>
          </a:xfrm>
          <a:prstGeom prst="rect">
            <a:avLst/>
          </a:prstGeom>
          <a:solidFill>
            <a:srgbClr val="2D72A4"/>
          </a:solidFill>
          <a:ln w="28575" cap="flat" cmpd="sng" algn="ctr">
            <a:solidFill>
              <a:srgbClr val="2D72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28676" name="Image 14" descr="Une image contenant texte, clipartDescription générée automatiquement">
            <a:extLst>
              <a:ext uri="{FF2B5EF4-FFF2-40B4-BE49-F238E27FC236}">
                <a16:creationId xmlns:a16="http://schemas.microsoft.com/office/drawing/2014/main" id="{D0600B52-530B-487F-80D8-AE608A155BC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2130425"/>
            <a:ext cx="1450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Image 40" descr="Une image contenant texteDescription générée automatiquement">
            <a:extLst>
              <a:ext uri="{FF2B5EF4-FFF2-40B4-BE49-F238E27FC236}">
                <a16:creationId xmlns:a16="http://schemas.microsoft.com/office/drawing/2014/main" id="{27A4D00B-1359-4D3A-9DD4-1E7142D7ED8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2813050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Image 42">
            <a:extLst>
              <a:ext uri="{FF2B5EF4-FFF2-40B4-BE49-F238E27FC236}">
                <a16:creationId xmlns:a16="http://schemas.microsoft.com/office/drawing/2014/main" id="{01FFAD1C-EE43-4B90-A280-A6B735F0268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3490913"/>
            <a:ext cx="1441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Image 34" descr="Une image contenant texteDescription générée automatiquement">
            <a:extLst>
              <a:ext uri="{FF2B5EF4-FFF2-40B4-BE49-F238E27FC236}">
                <a16:creationId xmlns:a16="http://schemas.microsoft.com/office/drawing/2014/main" id="{F15BEDAC-491A-43FC-8364-5216CF1D69F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4168775"/>
            <a:ext cx="1443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Image 45" descr="Une image contenant texte, clipartDescription générée automatiquement">
            <a:extLst>
              <a:ext uri="{FF2B5EF4-FFF2-40B4-BE49-F238E27FC236}">
                <a16:creationId xmlns:a16="http://schemas.microsoft.com/office/drawing/2014/main" id="{A455D249-38CF-4242-9933-50C045658439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4851400"/>
            <a:ext cx="1450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Image 20" descr="Une image contenant texteDescription générée automatiquement">
            <a:extLst>
              <a:ext uri="{FF2B5EF4-FFF2-40B4-BE49-F238E27FC236}">
                <a16:creationId xmlns:a16="http://schemas.microsoft.com/office/drawing/2014/main" id="{341F625A-4CB1-4D6A-99FE-050A8268052F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5524500"/>
            <a:ext cx="14509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Arrow: Down 16">
            <a:extLst>
              <a:ext uri="{FF2B5EF4-FFF2-40B4-BE49-F238E27FC236}">
                <a16:creationId xmlns:a16="http://schemas.microsoft.com/office/drawing/2014/main" id="{1AC7DDD5-E7DD-40DD-BCA7-716E5E39268B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45488" y="2133600"/>
            <a:ext cx="885825" cy="4010025"/>
          </a:xfrm>
          <a:prstGeom prst="downArrow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rgbClr val="FF0000"/>
              </a:gs>
              <a:gs pos="74001">
                <a:srgbClr val="AED0E9"/>
              </a:gs>
              <a:gs pos="82999">
                <a:srgbClr val="AED0E9"/>
              </a:gs>
              <a:gs pos="100000">
                <a:srgbClr val="C9DFF0"/>
              </a:gs>
            </a:gsLst>
            <a:lin ang="162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algn="ctr" eaLnBrk="1" hangingPunct="1"/>
            <a:endParaRPr>
              <a:solidFill>
                <a:srgbClr val="FFFFFF"/>
              </a:solidFill>
            </a:endParaRPr>
          </a:p>
        </p:txBody>
      </p:sp>
      <p:sp>
        <p:nvSpPr>
          <p:cNvPr id="32779" name="TextBox 18">
            <a:extLst>
              <a:ext uri="{FF2B5EF4-FFF2-40B4-BE49-F238E27FC236}">
                <a16:creationId xmlns:a16="http://schemas.microsoft.com/office/drawing/2014/main" id="{220F9173-86E1-4145-AD39-40048C40656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231313" y="5680075"/>
            <a:ext cx="2601912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71416"/>
                </a:solidFill>
                <a:cs typeface="Arial"/>
                <a:sym typeface="Wingdings"/>
              </a:rPr>
              <a:t>39% </a:t>
            </a: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71416"/>
                </a:solidFill>
                <a:cs typeface="Arial"/>
                <a:sym typeface="Wingdings"/>
              </a:rPr>
              <a:t>ont répondu que cette règle est </a:t>
            </a:r>
            <a:r>
              <a:rPr sz="14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71416"/>
                </a:solidFill>
                <a:cs typeface="Arial"/>
                <a:sym typeface="Wingdings"/>
              </a:rPr>
              <a:t>très facile</a:t>
            </a: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71416"/>
                </a:solidFill>
                <a:cs typeface="Arial"/>
                <a:sym typeface="Wingdings"/>
              </a:rPr>
              <a:t> à suivre</a:t>
            </a:r>
          </a:p>
        </p:txBody>
      </p:sp>
      <p:sp>
        <p:nvSpPr>
          <p:cNvPr id="32780" name="TextBox 25">
            <a:extLst>
              <a:ext uri="{FF2B5EF4-FFF2-40B4-BE49-F238E27FC236}">
                <a16:creationId xmlns:a16="http://schemas.microsoft.com/office/drawing/2014/main" id="{504A91DD-360F-42BD-89E1-63EFB149F10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3550" y="789365"/>
            <a:ext cx="11369675" cy="9541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285750" indent="-285750" eaLnBrk="1" hangingPunct="1">
              <a:spcAft>
                <a:spcPts val="0"/>
              </a:spcAft>
              <a:buFont typeface="Arial"/>
              <a:buChar char="•"/>
            </a:pP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Les</a:t>
            </a:r>
            <a:r>
              <a:rPr lang="fr-FR"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 RO </a:t>
            </a: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les plus faciles à suivre sont </a:t>
            </a:r>
            <a:r>
              <a:rPr lang="fr-FR"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: </a:t>
            </a: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Equipements de protection, Circulation et Permis de travail.</a:t>
            </a:r>
          </a:p>
          <a:p>
            <a:pPr marL="285750" indent="-285750" eaLnBrk="1" hangingPunct="1">
              <a:spcAft>
                <a:spcPts val="0"/>
              </a:spcAft>
              <a:buFont typeface="Arial"/>
              <a:buChar char="•"/>
            </a:pP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Les RO les moins faciles à suivre sont les Règles Travaux en hauteur</a:t>
            </a:r>
            <a:r>
              <a:rPr lang="fr-FR"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, </a:t>
            </a: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Systèmes alimentés en énergie, Gestion du changement et Opérations simultanées. </a:t>
            </a:r>
            <a:endParaRPr lang="fr-FR" sz="1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cs typeface="Arial"/>
              <a:sym typeface="Wingdings"/>
            </a:endParaRPr>
          </a:p>
          <a:p>
            <a:pPr marL="285750" indent="-285750" eaLnBrk="1" hangingPunct="1">
              <a:spcAft>
                <a:spcPts val="0"/>
              </a:spcAft>
              <a:buFont typeface="Arial"/>
              <a:buChar char="•"/>
            </a:pPr>
            <a:r>
              <a:rPr lang="fr-FR" sz="14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En général, n</a:t>
            </a:r>
            <a:r>
              <a:rPr sz="14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os RO ne sont pas du tout faciles à suivre</a:t>
            </a:r>
            <a:r>
              <a:rPr lang="fr-FR" sz="14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.</a:t>
            </a:r>
            <a:endParaRPr sz="1400" b="1" u="sng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cs typeface="Arial"/>
              <a:sym typeface="Wingdings"/>
            </a:endParaRPr>
          </a:p>
        </p:txBody>
      </p:sp>
      <p:pic>
        <p:nvPicPr>
          <p:cNvPr id="28685" name="Image 16">
            <a:extLst>
              <a:ext uri="{FF2B5EF4-FFF2-40B4-BE49-F238E27FC236}">
                <a16:creationId xmlns:a16="http://schemas.microsoft.com/office/drawing/2014/main" id="{F7C4F544-052F-448B-BD18-FE97D1246D67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798763"/>
            <a:ext cx="1450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Image 3" descr="Une image contenant texteDescription générée automatiquement">
            <a:extLst>
              <a:ext uri="{FF2B5EF4-FFF2-40B4-BE49-F238E27FC236}">
                <a16:creationId xmlns:a16="http://schemas.microsoft.com/office/drawing/2014/main" id="{B5B6905D-EC8C-46E3-BF16-EB6D2F72F5C6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117725"/>
            <a:ext cx="1450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Image 8" descr="Une image contenant texteDescription générée automatiquement">
            <a:extLst>
              <a:ext uri="{FF2B5EF4-FFF2-40B4-BE49-F238E27FC236}">
                <a16:creationId xmlns:a16="http://schemas.microsoft.com/office/drawing/2014/main" id="{8A5BBA5F-C564-4BF7-95D7-0049604CB84E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3476625"/>
            <a:ext cx="1450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Image 10">
            <a:extLst>
              <a:ext uri="{FF2B5EF4-FFF2-40B4-BE49-F238E27FC236}">
                <a16:creationId xmlns:a16="http://schemas.microsoft.com/office/drawing/2014/main" id="{AD690198-3391-4BB5-888B-3A4ED2663FCA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156075"/>
            <a:ext cx="1452563" cy="612775"/>
          </a:xfrm>
          <a:prstGeom prst="rect">
            <a:avLst/>
          </a:prstGeom>
          <a:solidFill>
            <a:srgbClr val="FFE0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Image 20">
            <a:extLst>
              <a:ext uri="{FF2B5EF4-FFF2-40B4-BE49-F238E27FC236}">
                <a16:creationId xmlns:a16="http://schemas.microsoft.com/office/drawing/2014/main" id="{1C4841CD-51E5-479C-B7A1-EB0104F08E78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833938"/>
            <a:ext cx="1450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Image 22" descr="Une image contenant texteDescription générée automatiquement">
            <a:extLst>
              <a:ext uri="{FF2B5EF4-FFF2-40B4-BE49-F238E27FC236}">
                <a16:creationId xmlns:a16="http://schemas.microsoft.com/office/drawing/2014/main" id="{3A58B06C-BE0D-482F-99B2-20F0AEB61AE0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5513388"/>
            <a:ext cx="1450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7" name="TextBox 27">
            <a:extLst>
              <a:ext uri="{FF2B5EF4-FFF2-40B4-BE49-F238E27FC236}">
                <a16:creationId xmlns:a16="http://schemas.microsoft.com/office/drawing/2014/main" id="{0CC8A47F-E00E-4F92-9A57-7B185B74691B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084262" y="1808163"/>
            <a:ext cx="3165476" cy="307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/>
                <a:sym typeface="Wingdings"/>
              </a:rPr>
              <a:t>Règles les plus faciles à suivre</a:t>
            </a:r>
          </a:p>
        </p:txBody>
      </p:sp>
      <p:sp>
        <p:nvSpPr>
          <p:cNvPr id="32788" name="TextBox 28">
            <a:extLst>
              <a:ext uri="{FF2B5EF4-FFF2-40B4-BE49-F238E27FC236}">
                <a16:creationId xmlns:a16="http://schemas.microsoft.com/office/drawing/2014/main" id="{7F8B9DD6-D8A8-4B4A-B4E1-CD89BBE2562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559550" y="1811338"/>
            <a:ext cx="3064842" cy="307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/>
                <a:sym typeface="Wingdings"/>
              </a:rPr>
              <a:t>Règles les moins faciles à suivre</a:t>
            </a:r>
          </a:p>
        </p:txBody>
      </p:sp>
      <p:sp>
        <p:nvSpPr>
          <p:cNvPr id="32789" name="Arrow: Down 29">
            <a:extLst>
              <a:ext uri="{FF2B5EF4-FFF2-40B4-BE49-F238E27FC236}">
                <a16:creationId xmlns:a16="http://schemas.microsoft.com/office/drawing/2014/main" id="{0997A7CD-E191-430F-A3C1-EE6C6E52DCCB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3443288" y="2117725"/>
            <a:ext cx="885825" cy="4010025"/>
          </a:xfrm>
          <a:prstGeom prst="down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00B050"/>
              </a:gs>
              <a:gs pos="74001">
                <a:srgbClr val="AED0E9"/>
              </a:gs>
              <a:gs pos="82999">
                <a:srgbClr val="AED0E9"/>
              </a:gs>
              <a:gs pos="100000">
                <a:srgbClr val="C9DFF0"/>
              </a:gs>
            </a:gsLst>
            <a:lin ang="162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algn="ctr" eaLnBrk="1" hangingPunct="1"/>
            <a:endParaRPr>
              <a:solidFill>
                <a:srgbClr val="FFFFFF"/>
              </a:solidFill>
            </a:endParaRPr>
          </a:p>
        </p:txBody>
      </p:sp>
      <p:sp>
        <p:nvSpPr>
          <p:cNvPr id="32790" name="TextBox 30">
            <a:extLst>
              <a:ext uri="{FF2B5EF4-FFF2-40B4-BE49-F238E27FC236}">
                <a16:creationId xmlns:a16="http://schemas.microsoft.com/office/drawing/2014/main" id="{DFFF656E-851B-4F10-8703-200EE733B62B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4335463" y="2117725"/>
            <a:ext cx="1809750" cy="800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FB35E"/>
                </a:solidFill>
                <a:cs typeface="Arial"/>
                <a:sym typeface="Wingdings"/>
              </a:rPr>
              <a:t>72% </a:t>
            </a: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FB35E"/>
                </a:solidFill>
                <a:cs typeface="Arial"/>
                <a:sym typeface="Wingdings"/>
              </a:rPr>
              <a:t>ont répondu que cette règle est </a:t>
            </a:r>
            <a:r>
              <a:rPr sz="14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FB35E"/>
                </a:solidFill>
                <a:cs typeface="Arial"/>
                <a:sym typeface="Wingdings"/>
              </a:rPr>
              <a:t>très facile</a:t>
            </a:r>
            <a:r>
              <a:rPr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FB35E"/>
                </a:solidFill>
                <a:cs typeface="Arial"/>
                <a:sym typeface="Wingdings"/>
              </a:rPr>
              <a:t> à suivre</a:t>
            </a:r>
          </a:p>
        </p:txBody>
      </p:sp>
      <p:sp>
        <p:nvSpPr>
          <p:cNvPr id="32791" name="TextBox 31">
            <a:extLst>
              <a:ext uri="{FF2B5EF4-FFF2-40B4-BE49-F238E27FC236}">
                <a16:creationId xmlns:a16="http://schemas.microsoft.com/office/drawing/2014/main" id="{0C663048-08FF-4CDC-8985-06677BA08410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4335463" y="2965450"/>
            <a:ext cx="1809750" cy="338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BBB83"/>
                </a:solidFill>
                <a:cs typeface="Arial"/>
                <a:sym typeface="Wingdings"/>
              </a:rPr>
              <a:t>67%</a:t>
            </a:r>
          </a:p>
        </p:txBody>
      </p:sp>
      <p:sp>
        <p:nvSpPr>
          <p:cNvPr id="32792" name="TextBox 32">
            <a:extLst>
              <a:ext uri="{FF2B5EF4-FFF2-40B4-BE49-F238E27FC236}">
                <a16:creationId xmlns:a16="http://schemas.microsoft.com/office/drawing/2014/main" id="{B9587C31-5885-4B6F-8780-EB9E4FEA803D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4329113" y="3643313"/>
            <a:ext cx="1809750" cy="307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2C2A6"/>
                </a:solidFill>
                <a:cs typeface="Arial"/>
                <a:sym typeface="Wingdings"/>
              </a:rPr>
              <a:t>59%</a:t>
            </a:r>
          </a:p>
        </p:txBody>
      </p:sp>
      <p:sp>
        <p:nvSpPr>
          <p:cNvPr id="32793" name="TextBox 33">
            <a:extLst>
              <a:ext uri="{FF2B5EF4-FFF2-40B4-BE49-F238E27FC236}">
                <a16:creationId xmlns:a16="http://schemas.microsoft.com/office/drawing/2014/main" id="{FAD9EDE2-5168-4DDF-B854-B074F0462E2C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329113" y="4335463"/>
            <a:ext cx="1809750" cy="276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AC9C9"/>
                </a:solidFill>
                <a:cs typeface="Arial"/>
                <a:sym typeface="Wingdings"/>
              </a:rPr>
              <a:t>58%</a:t>
            </a:r>
          </a:p>
        </p:txBody>
      </p:sp>
      <p:sp>
        <p:nvSpPr>
          <p:cNvPr id="32794" name="TextBox 34">
            <a:extLst>
              <a:ext uri="{FF2B5EF4-FFF2-40B4-BE49-F238E27FC236}">
                <a16:creationId xmlns:a16="http://schemas.microsoft.com/office/drawing/2014/main" id="{BE4D4DDB-8227-4C26-B0FE-2568060A1CDB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4332288" y="5013325"/>
            <a:ext cx="1809750" cy="276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ED0E9"/>
                </a:solidFill>
                <a:cs typeface="Arial"/>
                <a:sym typeface="Wingdings"/>
              </a:rPr>
              <a:t>54%</a:t>
            </a:r>
          </a:p>
        </p:txBody>
      </p:sp>
      <p:sp>
        <p:nvSpPr>
          <p:cNvPr id="32795" name="TextBox 35">
            <a:extLst>
              <a:ext uri="{FF2B5EF4-FFF2-40B4-BE49-F238E27FC236}">
                <a16:creationId xmlns:a16="http://schemas.microsoft.com/office/drawing/2014/main" id="{9B877F3A-E004-4C13-90FA-7FE1B8565995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4329113" y="5691188"/>
            <a:ext cx="1809750" cy="276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DD8ED"/>
                </a:solidFill>
                <a:cs typeface="Arial"/>
                <a:sym typeface="Wingdings"/>
              </a:rPr>
              <a:t>54%</a:t>
            </a:r>
          </a:p>
        </p:txBody>
      </p:sp>
      <p:sp>
        <p:nvSpPr>
          <p:cNvPr id="32796" name="TextBox 36">
            <a:extLst>
              <a:ext uri="{FF2B5EF4-FFF2-40B4-BE49-F238E27FC236}">
                <a16:creationId xmlns:a16="http://schemas.microsoft.com/office/drawing/2014/main" id="{E7AECEFA-3E6A-4BB6-A84D-095B777120CB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240838" y="2270125"/>
            <a:ext cx="1809750" cy="2778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DD8ED"/>
                </a:solidFill>
                <a:cs typeface="Arial"/>
                <a:sym typeface="Wingdings"/>
              </a:rPr>
              <a:t>52%</a:t>
            </a:r>
          </a:p>
        </p:txBody>
      </p:sp>
      <p:sp>
        <p:nvSpPr>
          <p:cNvPr id="32797" name="TextBox 37">
            <a:extLst>
              <a:ext uri="{FF2B5EF4-FFF2-40B4-BE49-F238E27FC236}">
                <a16:creationId xmlns:a16="http://schemas.microsoft.com/office/drawing/2014/main" id="{AFF3C38C-593C-4BB3-BC18-16240AF137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234488" y="2949575"/>
            <a:ext cx="1808162" cy="276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ED0E9"/>
                </a:solidFill>
                <a:cs typeface="Arial"/>
                <a:sym typeface="Wingdings"/>
              </a:rPr>
              <a:t>52%</a:t>
            </a:r>
          </a:p>
        </p:txBody>
      </p:sp>
      <p:sp>
        <p:nvSpPr>
          <p:cNvPr id="32798" name="TextBox 38">
            <a:extLst>
              <a:ext uri="{FF2B5EF4-FFF2-40B4-BE49-F238E27FC236}">
                <a16:creationId xmlns:a16="http://schemas.microsoft.com/office/drawing/2014/main" id="{6946F0CE-9308-457D-A20B-87F39D028927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9234488" y="3640138"/>
            <a:ext cx="1808162" cy="2778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FA3B7"/>
                </a:solidFill>
                <a:cs typeface="Arial"/>
                <a:sym typeface="Wingdings"/>
              </a:rPr>
              <a:t>51%</a:t>
            </a:r>
          </a:p>
        </p:txBody>
      </p:sp>
      <p:sp>
        <p:nvSpPr>
          <p:cNvPr id="32799" name="TextBox 39">
            <a:extLst>
              <a:ext uri="{FF2B5EF4-FFF2-40B4-BE49-F238E27FC236}">
                <a16:creationId xmlns:a16="http://schemas.microsoft.com/office/drawing/2014/main" id="{3FF4B1B2-6A2A-4828-9D81-C49520F8B95B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9237663" y="4318000"/>
            <a:ext cx="1809750" cy="307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27280"/>
                </a:solidFill>
                <a:cs typeface="Arial"/>
                <a:sym typeface="Wingdings"/>
              </a:rPr>
              <a:t>51%</a:t>
            </a:r>
          </a:p>
        </p:txBody>
      </p:sp>
      <p:sp>
        <p:nvSpPr>
          <p:cNvPr id="32800" name="TextBox 40">
            <a:extLst>
              <a:ext uri="{FF2B5EF4-FFF2-40B4-BE49-F238E27FC236}">
                <a16:creationId xmlns:a16="http://schemas.microsoft.com/office/drawing/2014/main" id="{0737DA14-9208-4F83-BBAD-76616694655A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9234488" y="4997450"/>
            <a:ext cx="1808162" cy="338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fr-FR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fr-FR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eaLnBrk="1" hangingPunct="1"/>
            <a:r>
              <a:rPr sz="1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4444D"/>
                </a:solidFill>
                <a:cs typeface="Arial"/>
                <a:sym typeface="Wingdings"/>
              </a:rPr>
              <a:t>39%</a:t>
            </a:r>
          </a:p>
        </p:txBody>
      </p:sp>
      <p:sp>
        <p:nvSpPr>
          <p:cNvPr id="32801" name="Rectangle: Rounded Corners 42">
            <a:extLst>
              <a:ext uri="{FF2B5EF4-FFF2-40B4-BE49-F238E27FC236}">
                <a16:creationId xmlns:a16="http://schemas.microsoft.com/office/drawing/2014/main" id="{E5B56933-624D-42B2-A768-0270EF9F4D24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606550" y="2065338"/>
            <a:ext cx="1698625" cy="2058987"/>
          </a:xfrm>
          <a:prstGeom prst="roundRect">
            <a:avLst/>
          </a:prstGeom>
          <a:noFill/>
          <a:ln w="317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802" name="Rectangle: Rounded Corners 43">
            <a:extLst>
              <a:ext uri="{FF2B5EF4-FFF2-40B4-BE49-F238E27FC236}">
                <a16:creationId xmlns:a16="http://schemas.microsoft.com/office/drawing/2014/main" id="{776E7FED-A35D-4BED-9CB7-FD3CA2E6D931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6538913" y="3435350"/>
            <a:ext cx="1698625" cy="2744788"/>
          </a:xfrm>
          <a:prstGeom prst="roundRect">
            <a:avLst/>
          </a:prstGeom>
          <a:noFill/>
          <a:ln w="31750" cap="flat" cmpd="sng" algn="ctr">
            <a:solidFill>
              <a:srgbClr val="F616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SzTx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B44B7471-1484-425B-9D29-3336080D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808"/>
            <a:ext cx="11938301" cy="616228"/>
          </a:xfrm>
        </p:spPr>
        <p:txBody>
          <a:bodyPr/>
          <a:lstStyle/>
          <a:p>
            <a:r>
              <a:rPr lang="fr-FR" altLang="fr-FR" cap="none">
                <a:latin typeface="Arial" panose="020B0604020202020204" pitchFamily="34" charset="0"/>
                <a:cs typeface="Arial" panose="020B0604020202020204" pitchFamily="34" charset="0"/>
              </a:rPr>
              <a:t>LES RÈGLES D’OR SONT-ELLES FACILES À SUIVRE ?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heme/theme1.xml><?xml version="1.0" encoding="utf-8"?>
<a:theme xmlns:a="http://schemas.openxmlformats.org/drawingml/2006/main" name="TOTAL-EN-blue template-VISUA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TAL-EN-blue template-VISUA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r_total_modele_orange-visue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3FB72D33C2F499EE8F18D8727BDE8" ma:contentTypeVersion="2" ma:contentTypeDescription="Crée un document." ma:contentTypeScope="" ma:versionID="9000eddb410f502abfe853139b609bf5">
  <xsd:schema xmlns:xsd="http://www.w3.org/2001/XMLSchema" xmlns:xs="http://www.w3.org/2001/XMLSchema" xmlns:p="http://schemas.microsoft.com/office/2006/metadata/properties" xmlns:ns2="759af64a-5e6d-471e-880d-aadfd4151f1c" targetNamespace="http://schemas.microsoft.com/office/2006/metadata/properties" ma:root="true" ma:fieldsID="02d663dfeedd74f6606b9ecca64cd926" ns2:_="">
    <xsd:import namespace="759af64a-5e6d-471e-880d-aadfd4151f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af64a-5e6d-471e-880d-aadfd4151f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90BD6-821C-48CD-86B9-9EC124700D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281BE3-124B-449F-B585-887D653E5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af64a-5e6d-471e-880d-aadfd4151f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49E53B-3E9F-45CB-B007-C5A4F7AAFFB0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59af64a-5e6d-471e-880d-aadfd4151f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2105</Words>
  <Application>Microsoft Office PowerPoint</Application>
  <PresentationFormat>Grand écran</PresentationFormat>
  <Paragraphs>259</Paragraphs>
  <Slides>24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6" baseType="lpstr">
      <vt:lpstr>Malgun Gothic</vt:lpstr>
      <vt:lpstr>Arial</vt:lpstr>
      <vt:lpstr>Calibri</vt:lpstr>
      <vt:lpstr>Helvetica</vt:lpstr>
      <vt:lpstr>Helvetica Neue LT Std 65 Medium</vt:lpstr>
      <vt:lpstr>Helvetica Neue LT Std 75</vt:lpstr>
      <vt:lpstr>Lucida Grande</vt:lpstr>
      <vt:lpstr>Wingdings</vt:lpstr>
      <vt:lpstr>TOTAL-EN-blue template-VISUAL</vt:lpstr>
      <vt:lpstr>1_TOTAL-EN-blue template-VISUAL</vt:lpstr>
      <vt:lpstr>fr_total_modele_orange-visuel</vt:lpstr>
      <vt:lpstr>Chart</vt:lpstr>
      <vt:lpstr>Présentation PowerPoint</vt:lpstr>
      <vt:lpstr>Nos vies avant tout : la sécurité proche du terrain</vt:lpstr>
      <vt:lpstr>Restitution de l’enquête Règles d’or</vt:lpstr>
      <vt:lpstr>Bases de l’enquête</vt:lpstr>
      <vt:lpstr>RÉSULTATS DE L’ENQUÊTE</vt:lpstr>
      <vt:lpstr>Présentation PowerPoint</vt:lpstr>
      <vt:lpstr>Présentation PowerPoint</vt:lpstr>
      <vt:lpstr>LES RÈGLES D’OR PERMETTENT-ELLES D’ÉVITER LES ACCIDENTS ?</vt:lpstr>
      <vt:lpstr>LES RÈGLES D’OR SONT-ELLES FACILES À SUIVRE ?</vt:lpstr>
      <vt:lpstr>Présentation PowerPoint</vt:lpstr>
      <vt:lpstr>RO PERMETTANT D’ÉVITER LES ACCIDENTS VS RO TRÈS FACILES À SUIVRE</vt:lpstr>
      <vt:lpstr>Sujet atelier #1</vt:lpstr>
      <vt:lpstr>Raisons de ne pas intervenir en cas de situation à risque</vt:lpstr>
      <vt:lpstr>Sujet atelier #2</vt:lpstr>
      <vt:lpstr>18 000 répondants ont exprimé leur besoin</vt:lpstr>
      <vt:lpstr>Sujet atelier #3</vt:lpstr>
      <vt:lpstr>En synthèse</vt:lpstr>
      <vt:lpstr>Organiser et participer à la JMS 2021</vt:lpstr>
      <vt:lpstr>Toolbox hse</vt:lpstr>
      <vt:lpstr>Ateliers d’échange</vt:lpstr>
      <vt:lpstr>Challenge digital « RISQUES »</vt:lpstr>
      <vt:lpstr>Site web de collecte et partage JMS 2021</vt:lpstr>
      <vt:lpstr>La JMS à distance ou sur site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IPSOS survey on the 12 GR &amp; Potential transition to the IOGP LSR  Group HSE Committee – 25th March 2021</dc:title>
  <dc:creator>Michiel DE KOSTER</dc:creator>
  <cp:lastModifiedBy>Claire MAIRET</cp:lastModifiedBy>
  <cp:revision>59</cp:revision>
  <dcterms:created xsi:type="dcterms:W3CDTF">2021-03-03T14:25:07Z</dcterms:created>
  <dcterms:modified xsi:type="dcterms:W3CDTF">2021-04-16T16:41:03Z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0x010100C1B3FB72D33C2F499EE8F18D8727BDE8</vt:lpwstr>
  </property>
  <property fmtid="{D5CDD505-2E9C-101B-9397-08002B2CF9AE}" pid="3" name="MSIP_Label_2b30ed1b-e95f-40b5-af89-828263f287a7_Enabled">
    <vt:lpwstr>true</vt:lpwstr>
  </property>
  <property fmtid="{D5CDD505-2E9C-101B-9397-08002B2CF9AE}" pid="4" name="MSIP_Label_2b30ed1b-e95f-40b5-af89-828263f287a7_SetDate">
    <vt:lpwstr>2021-04-16T16:41:03Z</vt:lpwstr>
  </property>
  <property fmtid="{D5CDD505-2E9C-101B-9397-08002B2CF9AE}" pid="5" name="MSIP_Label_2b30ed1b-e95f-40b5-af89-828263f287a7_Method">
    <vt:lpwstr>Privileged</vt:lpwstr>
  </property>
  <property fmtid="{D5CDD505-2E9C-101B-9397-08002B2CF9AE}" pid="6" name="MSIP_Label_2b30ed1b-e95f-40b5-af89-828263f287a7_Name">
    <vt:lpwstr>2b30ed1b-e95f-40b5-af89-828263f287a7</vt:lpwstr>
  </property>
  <property fmtid="{D5CDD505-2E9C-101B-9397-08002B2CF9AE}" pid="7" name="MSIP_Label_2b30ed1b-e95f-40b5-af89-828263f287a7_SiteId">
    <vt:lpwstr>329e91b0-e21f-48fb-a071-456717ecc28e</vt:lpwstr>
  </property>
  <property fmtid="{D5CDD505-2E9C-101B-9397-08002B2CF9AE}" pid="8" name="MSIP_Label_2b30ed1b-e95f-40b5-af89-828263f287a7_ActionId">
    <vt:lpwstr>0cc471d9-0abc-46f7-9846-87716f083fb8</vt:lpwstr>
  </property>
  <property fmtid="{D5CDD505-2E9C-101B-9397-08002B2CF9AE}" pid="9" name="MSIP_Label_2b30ed1b-e95f-40b5-af89-828263f287a7_ContentBits">
    <vt:lpwstr>2</vt:lpwstr>
  </property>
</Properties>
</file>