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13"/>
  </p:notesMasterIdLst>
  <p:handoutMasterIdLst>
    <p:handoutMasterId r:id="rId14"/>
  </p:handoutMasterIdLst>
  <p:sldIdLst>
    <p:sldId id="484" r:id="rId8"/>
    <p:sldId id="2147470609" r:id="rId9"/>
    <p:sldId id="2147470542" r:id="rId10"/>
    <p:sldId id="473" r:id="rId11"/>
    <p:sldId id="214747060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C9D381-45D6-EDC3-54E0-249A1CBECC5B}" v="11" dt="2024-03-25T15:26:17.989"/>
    <p1510:client id="{145482D6-20CD-45EC-847E-F9A34E6DB4B2}" v="1" dt="2024-03-25T14:06:05.831"/>
    <p1510:client id="{33F94021-995B-45C7-8150-92C1831B21CB}" v="1" dt="2024-03-25T15:30:37.265"/>
    <p1510:client id="{BE0968C5-BF48-4235-A7CE-BB365E342F1C}" v="6" dt="2024-03-25T12:46:11.983"/>
    <p1510:client id="{D4FC9DF5-6403-6EA5-31B9-7B6486BFA667}" v="10" dt="2024-03-25T14:05:22.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859" autoAdjust="0"/>
  </p:normalViewPr>
  <p:slideViewPr>
    <p:cSldViewPr snapToGrid="0">
      <p:cViewPr varScale="1">
        <p:scale>
          <a:sx n="119" d="100"/>
          <a:sy n="119" d="100"/>
        </p:scale>
        <p:origin x="132" y="19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3.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nan PENSEC" userId="S::ronan.pensec@totalenergies.com::c742cb3f-be64-4e9d-be2e-c62426211631" providerId="AD" clId="Web-{D4FC9DF5-6403-6EA5-31B9-7B6486BFA667}"/>
    <pc:docChg chg="modSld">
      <pc:chgData name="Ronan PENSEC" userId="S::ronan.pensec@totalenergies.com::c742cb3f-be64-4e9d-be2e-c62426211631" providerId="AD" clId="Web-{D4FC9DF5-6403-6EA5-31B9-7B6486BFA667}" dt="2024-03-25T14:05:22.933" v="8" actId="14100"/>
      <pc:docMkLst>
        <pc:docMk/>
      </pc:docMkLst>
      <pc:sldChg chg="modSp">
        <pc:chgData name="Ronan PENSEC" userId="S::ronan.pensec@totalenergies.com::c742cb3f-be64-4e9d-be2e-c62426211631" providerId="AD" clId="Web-{D4FC9DF5-6403-6EA5-31B9-7B6486BFA667}" dt="2024-03-25T14:05:22.933" v="8" actId="14100"/>
        <pc:sldMkLst>
          <pc:docMk/>
          <pc:sldMk cId="899071568" sldId="2147470609"/>
        </pc:sldMkLst>
        <pc:spChg chg="mod">
          <ac:chgData name="Ronan PENSEC" userId="S::ronan.pensec@totalenergies.com::c742cb3f-be64-4e9d-be2e-c62426211631" providerId="AD" clId="Web-{D4FC9DF5-6403-6EA5-31B9-7B6486BFA667}" dt="2024-03-25T14:05:22.933" v="8" actId="14100"/>
          <ac:spMkLst>
            <pc:docMk/>
            <pc:sldMk cId="899071568" sldId="2147470609"/>
            <ac:spMk id="2" creationId="{3C67192C-D416-0446-9461-1A275207889D}"/>
          </ac:spMkLst>
        </pc:spChg>
      </pc:sldChg>
    </pc:docChg>
  </pc:docChgLst>
  <pc:docChgLst>
    <pc:chgData name="Claire MAIRET" userId="S::claire.mairet@totalenergies.com::b91d9db2-e41b-4c98-9525-27312980cc2f" providerId="AD" clId="Web-{06C9D381-45D6-EDC3-54E0-249A1CBECC5B}"/>
    <pc:docChg chg="modSld">
      <pc:chgData name="Claire MAIRET" userId="S::claire.mairet@totalenergies.com::b91d9db2-e41b-4c98-9525-27312980cc2f" providerId="AD" clId="Web-{06C9D381-45D6-EDC3-54E0-249A1CBECC5B}" dt="2024-03-25T15:26:17.989" v="9"/>
      <pc:docMkLst>
        <pc:docMk/>
      </pc:docMkLst>
      <pc:sldChg chg="modSp">
        <pc:chgData name="Claire MAIRET" userId="S::claire.mairet@totalenergies.com::b91d9db2-e41b-4c98-9525-27312980cc2f" providerId="AD" clId="Web-{06C9D381-45D6-EDC3-54E0-249A1CBECC5B}" dt="2024-03-25T15:23:52.813" v="8" actId="20577"/>
        <pc:sldMkLst>
          <pc:docMk/>
          <pc:sldMk cId="36206663" sldId="473"/>
        </pc:sldMkLst>
        <pc:spChg chg="mod">
          <ac:chgData name="Claire MAIRET" userId="S::claire.mairet@totalenergies.com::b91d9db2-e41b-4c98-9525-27312980cc2f" providerId="AD" clId="Web-{06C9D381-45D6-EDC3-54E0-249A1CBECC5B}" dt="2024-03-25T15:23:52.813" v="8" actId="20577"/>
          <ac:spMkLst>
            <pc:docMk/>
            <pc:sldMk cId="36206663" sldId="473"/>
            <ac:spMk id="2" creationId="{9F763C0E-A65A-C1E4-2B3D-79BFC6AA47BD}"/>
          </ac:spMkLst>
        </pc:spChg>
      </pc:sldChg>
      <pc:sldChg chg="addSp modSp">
        <pc:chgData name="Claire MAIRET" userId="S::claire.mairet@totalenergies.com::b91d9db2-e41b-4c98-9525-27312980cc2f" providerId="AD" clId="Web-{06C9D381-45D6-EDC3-54E0-249A1CBECC5B}" dt="2024-03-25T15:26:17.989" v="9"/>
        <pc:sldMkLst>
          <pc:docMk/>
          <pc:sldMk cId="3495563091" sldId="484"/>
        </pc:sldMkLst>
        <pc:picChg chg="mod">
          <ac:chgData name="Claire MAIRET" userId="S::claire.mairet@totalenergies.com::b91d9db2-e41b-4c98-9525-27312980cc2f" providerId="AD" clId="Web-{06C9D381-45D6-EDC3-54E0-249A1CBECC5B}" dt="2024-03-25T15:18:53.056" v="0" actId="1076"/>
          <ac:picMkLst>
            <pc:docMk/>
            <pc:sldMk cId="3495563091" sldId="484"/>
            <ac:picMk id="4" creationId="{3B03A0BC-24D7-751F-8201-3B64B87F79CE}"/>
          </ac:picMkLst>
        </pc:picChg>
        <pc:picChg chg="add mod">
          <ac:chgData name="Claire MAIRET" userId="S::claire.mairet@totalenergies.com::b91d9db2-e41b-4c98-9525-27312980cc2f" providerId="AD" clId="Web-{06C9D381-45D6-EDC3-54E0-249A1CBECC5B}" dt="2024-03-25T15:26:17.989" v="9"/>
          <ac:picMkLst>
            <pc:docMk/>
            <pc:sldMk cId="3495563091" sldId="484"/>
            <ac:picMk id="7" creationId="{65FA073C-5805-0494-6170-D4BC07456FBE}"/>
          </ac:picMkLst>
        </pc:picChg>
      </pc:sldChg>
    </pc:docChg>
  </pc:docChgLst>
  <pc:docChgLst>
    <pc:chgData name="Ronan PENSEC" userId="c742cb3f-be64-4e9d-be2e-c62426211631" providerId="ADAL" clId="{145482D6-20CD-45EC-847E-F9A34E6DB4B2}"/>
    <pc:docChg chg="undo custSel modSld">
      <pc:chgData name="Ronan PENSEC" userId="c742cb3f-be64-4e9d-be2e-c62426211631" providerId="ADAL" clId="{145482D6-20CD-45EC-847E-F9A34E6DB4B2}" dt="2024-03-25T14:06:56.414" v="57" actId="14100"/>
      <pc:docMkLst>
        <pc:docMk/>
      </pc:docMkLst>
      <pc:sldChg chg="modSp mod">
        <pc:chgData name="Ronan PENSEC" userId="c742cb3f-be64-4e9d-be2e-c62426211631" providerId="ADAL" clId="{145482D6-20CD-45EC-847E-F9A34E6DB4B2}" dt="2024-03-25T14:06:56.414" v="57" actId="14100"/>
        <pc:sldMkLst>
          <pc:docMk/>
          <pc:sldMk cId="36206663" sldId="473"/>
        </pc:sldMkLst>
        <pc:spChg chg="mod">
          <ac:chgData name="Ronan PENSEC" userId="c742cb3f-be64-4e9d-be2e-c62426211631" providerId="ADAL" clId="{145482D6-20CD-45EC-847E-F9A34E6DB4B2}" dt="2024-03-25T14:06:56.414" v="57" actId="14100"/>
          <ac:spMkLst>
            <pc:docMk/>
            <pc:sldMk cId="36206663" sldId="473"/>
            <ac:spMk id="4" creationId="{900A00E6-D47D-461D-AD11-20A54DCC0656}"/>
          </ac:spMkLst>
        </pc:spChg>
      </pc:sldChg>
      <pc:sldChg chg="modSp mod">
        <pc:chgData name="Ronan PENSEC" userId="c742cb3f-be64-4e9d-be2e-c62426211631" providerId="ADAL" clId="{145482D6-20CD-45EC-847E-F9A34E6DB4B2}" dt="2024-03-25T14:06:49.023" v="55" actId="14100"/>
        <pc:sldMkLst>
          <pc:docMk/>
          <pc:sldMk cId="3569120298" sldId="2147470542"/>
        </pc:sldMkLst>
        <pc:spChg chg="mod">
          <ac:chgData name="Ronan PENSEC" userId="c742cb3f-be64-4e9d-be2e-c62426211631" providerId="ADAL" clId="{145482D6-20CD-45EC-847E-F9A34E6DB4B2}" dt="2024-03-25T14:06:46.768" v="54" actId="14100"/>
          <ac:spMkLst>
            <pc:docMk/>
            <pc:sldMk cId="3569120298" sldId="2147470542"/>
            <ac:spMk id="5" creationId="{8D750D25-7835-73EF-41CF-8D45274DC6D4}"/>
          </ac:spMkLst>
        </pc:spChg>
        <pc:spChg chg="mod">
          <ac:chgData name="Ronan PENSEC" userId="c742cb3f-be64-4e9d-be2e-c62426211631" providerId="ADAL" clId="{145482D6-20CD-45EC-847E-F9A34E6DB4B2}" dt="2024-03-25T14:06:49.023" v="55" actId="14100"/>
          <ac:spMkLst>
            <pc:docMk/>
            <pc:sldMk cId="3569120298" sldId="2147470542"/>
            <ac:spMk id="13" creationId="{1837D243-0866-4644-8343-EEE790487C01}"/>
          </ac:spMkLst>
        </pc:spChg>
      </pc:sldChg>
      <pc:sldChg chg="addSp delSp modSp mod">
        <pc:chgData name="Ronan PENSEC" userId="c742cb3f-be64-4e9d-be2e-c62426211631" providerId="ADAL" clId="{145482D6-20CD-45EC-847E-F9A34E6DB4B2}" dt="2024-03-25T14:06:36.035" v="52" actId="14100"/>
        <pc:sldMkLst>
          <pc:docMk/>
          <pc:sldMk cId="899071568" sldId="2147470609"/>
        </pc:sldMkLst>
        <pc:spChg chg="del mod">
          <ac:chgData name="Ronan PENSEC" userId="c742cb3f-be64-4e9d-be2e-c62426211631" providerId="ADAL" clId="{145482D6-20CD-45EC-847E-F9A34E6DB4B2}" dt="2024-03-25T14:06:01.027" v="4" actId="478"/>
          <ac:spMkLst>
            <pc:docMk/>
            <pc:sldMk cId="899071568" sldId="2147470609"/>
            <ac:spMk id="2" creationId="{3C67192C-D416-0446-9461-1A275207889D}"/>
          </ac:spMkLst>
        </pc:spChg>
        <pc:spChg chg="add mod">
          <ac:chgData name="Ronan PENSEC" userId="c742cb3f-be64-4e9d-be2e-c62426211631" providerId="ADAL" clId="{145482D6-20CD-45EC-847E-F9A34E6DB4B2}" dt="2024-03-25T14:06:36.035" v="52" actId="14100"/>
          <ac:spMkLst>
            <pc:docMk/>
            <pc:sldMk cId="899071568" sldId="2147470609"/>
            <ac:spMk id="7" creationId="{88F7FB75-B55C-85B2-36B9-833A088D6DF0}"/>
          </ac:spMkLst>
        </pc:spChg>
      </pc:sldChg>
    </pc:docChg>
  </pc:docChgLst>
  <pc:docChgLst>
    <pc:chgData name="Claire MAIRET" userId="b91d9db2-e41b-4c98-9525-27312980cc2f" providerId="ADAL" clId="{33F94021-995B-45C7-8150-92C1831B21CB}"/>
    <pc:docChg chg="custSel modSld">
      <pc:chgData name="Claire MAIRET" userId="b91d9db2-e41b-4c98-9525-27312980cc2f" providerId="ADAL" clId="{33F94021-995B-45C7-8150-92C1831B21CB}" dt="2024-03-25T15:37:57.562" v="56"/>
      <pc:docMkLst>
        <pc:docMk/>
      </pc:docMkLst>
      <pc:sldChg chg="modSp mod">
        <pc:chgData name="Claire MAIRET" userId="b91d9db2-e41b-4c98-9525-27312980cc2f" providerId="ADAL" clId="{33F94021-995B-45C7-8150-92C1831B21CB}" dt="2024-03-25T15:37:57.562" v="56"/>
        <pc:sldMkLst>
          <pc:docMk/>
          <pc:sldMk cId="36206663" sldId="473"/>
        </pc:sldMkLst>
        <pc:spChg chg="mod">
          <ac:chgData name="Claire MAIRET" userId="b91d9db2-e41b-4c98-9525-27312980cc2f" providerId="ADAL" clId="{33F94021-995B-45C7-8150-92C1831B21CB}" dt="2024-03-25T15:37:57.562" v="56"/>
          <ac:spMkLst>
            <pc:docMk/>
            <pc:sldMk cId="36206663" sldId="473"/>
            <ac:spMk id="2" creationId="{9F763C0E-A65A-C1E4-2B3D-79BFC6AA47BD}"/>
          </ac:spMkLst>
        </pc:spChg>
        <pc:spChg chg="mod">
          <ac:chgData name="Claire MAIRET" userId="b91d9db2-e41b-4c98-9525-27312980cc2f" providerId="ADAL" clId="{33F94021-995B-45C7-8150-92C1831B21CB}" dt="2024-03-25T15:36:40.013" v="40" actId="113"/>
          <ac:spMkLst>
            <pc:docMk/>
            <pc:sldMk cId="36206663" sldId="473"/>
            <ac:spMk id="3" creationId="{6496D963-7566-349F-B349-3E7E5D163FCA}"/>
          </ac:spMkLst>
        </pc:spChg>
      </pc:sldChg>
      <pc:sldChg chg="addSp delSp modSp mod">
        <pc:chgData name="Claire MAIRET" userId="b91d9db2-e41b-4c98-9525-27312980cc2f" providerId="ADAL" clId="{33F94021-995B-45C7-8150-92C1831B21CB}" dt="2024-03-25T15:31:03.525" v="18" actId="1076"/>
        <pc:sldMkLst>
          <pc:docMk/>
          <pc:sldMk cId="3495563091" sldId="484"/>
        </pc:sldMkLst>
        <pc:spChg chg="del">
          <ac:chgData name="Claire MAIRET" userId="b91d9db2-e41b-4c98-9525-27312980cc2f" providerId="ADAL" clId="{33F94021-995B-45C7-8150-92C1831B21CB}" dt="2024-03-25T15:30:33.039" v="12" actId="478"/>
          <ac:spMkLst>
            <pc:docMk/>
            <pc:sldMk cId="3495563091" sldId="484"/>
            <ac:spMk id="2" creationId="{DDE7A41C-F157-46F4-8BED-5EA3D7F858FA}"/>
          </ac:spMkLst>
        </pc:spChg>
        <pc:spChg chg="mod">
          <ac:chgData name="Claire MAIRET" userId="b91d9db2-e41b-4c98-9525-27312980cc2f" providerId="ADAL" clId="{33F94021-995B-45C7-8150-92C1831B21CB}" dt="2024-03-25T15:30:57.579" v="16" actId="1076"/>
          <ac:spMkLst>
            <pc:docMk/>
            <pc:sldMk cId="3495563091" sldId="484"/>
            <ac:spMk id="3" creationId="{D3CF3197-343E-4301-BBB0-E4AF82B287C0}"/>
          </ac:spMkLst>
        </pc:spChg>
        <pc:spChg chg="mod">
          <ac:chgData name="Claire MAIRET" userId="b91d9db2-e41b-4c98-9525-27312980cc2f" providerId="ADAL" clId="{33F94021-995B-45C7-8150-92C1831B21CB}" dt="2024-03-25T15:31:00.334" v="17" actId="1076"/>
          <ac:spMkLst>
            <pc:docMk/>
            <pc:sldMk cId="3495563091" sldId="484"/>
            <ac:spMk id="6" creationId="{8D15C6A2-7768-4617-BFF0-DD4863D1FA7F}"/>
          </ac:spMkLst>
        </pc:spChg>
        <pc:spChg chg="add del mod">
          <ac:chgData name="Claire MAIRET" userId="b91d9db2-e41b-4c98-9525-27312980cc2f" providerId="ADAL" clId="{33F94021-995B-45C7-8150-92C1831B21CB}" dt="2024-03-25T15:30:36.015" v="13" actId="478"/>
          <ac:spMkLst>
            <pc:docMk/>
            <pc:sldMk cId="3495563091" sldId="484"/>
            <ac:spMk id="9" creationId="{9D1590D8-0CFD-901F-9701-20C8122B05F6}"/>
          </ac:spMkLst>
        </pc:spChg>
        <pc:spChg chg="add mod">
          <ac:chgData name="Claire MAIRET" userId="b91d9db2-e41b-4c98-9525-27312980cc2f" providerId="ADAL" clId="{33F94021-995B-45C7-8150-92C1831B21CB}" dt="2024-03-25T15:30:54.062" v="15" actId="1076"/>
          <ac:spMkLst>
            <pc:docMk/>
            <pc:sldMk cId="3495563091" sldId="484"/>
            <ac:spMk id="10" creationId="{FF1D23DE-FAF5-C260-DDC9-DA3C728F36EB}"/>
          </ac:spMkLst>
        </pc:spChg>
        <pc:picChg chg="del">
          <ac:chgData name="Claire MAIRET" userId="b91d9db2-e41b-4c98-9525-27312980cc2f" providerId="ADAL" clId="{33F94021-995B-45C7-8150-92C1831B21CB}" dt="2024-03-25T15:26:40.628" v="3" actId="478"/>
          <ac:picMkLst>
            <pc:docMk/>
            <pc:sldMk cId="3495563091" sldId="484"/>
            <ac:picMk id="4" creationId="{3B03A0BC-24D7-751F-8201-3B64B87F79CE}"/>
          </ac:picMkLst>
        </pc:picChg>
        <pc:picChg chg="mod">
          <ac:chgData name="Claire MAIRET" userId="b91d9db2-e41b-4c98-9525-27312980cc2f" providerId="ADAL" clId="{33F94021-995B-45C7-8150-92C1831B21CB}" dt="2024-03-25T15:31:03.525" v="18" actId="1076"/>
          <ac:picMkLst>
            <pc:docMk/>
            <pc:sldMk cId="3495563091" sldId="484"/>
            <ac:picMk id="7" creationId="{65FA073C-5805-0494-6170-D4BC07456FBE}"/>
          </ac:picMkLst>
        </pc:picChg>
      </pc:sldChg>
      <pc:sldChg chg="modSp mod">
        <pc:chgData name="Claire MAIRET" userId="b91d9db2-e41b-4c98-9525-27312980cc2f" providerId="ADAL" clId="{33F94021-995B-45C7-8150-92C1831B21CB}" dt="2024-03-25T15:33:18.834" v="39" actId="20577"/>
        <pc:sldMkLst>
          <pc:docMk/>
          <pc:sldMk cId="899071568" sldId="2147470609"/>
        </pc:sldMkLst>
        <pc:spChg chg="mod">
          <ac:chgData name="Claire MAIRET" userId="b91d9db2-e41b-4c98-9525-27312980cc2f" providerId="ADAL" clId="{33F94021-995B-45C7-8150-92C1831B21CB}" dt="2024-03-25T15:33:18.834" v="39" actId="20577"/>
          <ac:spMkLst>
            <pc:docMk/>
            <pc:sldMk cId="899071568" sldId="2147470609"/>
            <ac:spMk id="4" creationId="{1CC24219-908C-6C1F-BBF1-CCBEF196D025}"/>
          </ac:spMkLst>
        </pc:spChg>
        <pc:spChg chg="mod">
          <ac:chgData name="Claire MAIRET" userId="b91d9db2-e41b-4c98-9525-27312980cc2f" providerId="ADAL" clId="{33F94021-995B-45C7-8150-92C1831B21CB}" dt="2024-03-25T15:32:56.641" v="37" actId="20577"/>
          <ac:spMkLst>
            <pc:docMk/>
            <pc:sldMk cId="899071568" sldId="2147470609"/>
            <ac:spMk id="21" creationId="{A972D8F5-A72A-DD67-0086-58DEA146047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C2EC88-F953-4BD6-A688-3279E9A6E67A}" type="datetimeFigureOut">
              <a:rPr lang="fr-FR" smtClean="0"/>
              <a:t>25/03/2024</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849E9D-AF7B-45D0-B389-3AE92F6B3F8A}" type="datetimeFigureOut">
              <a:rPr lang="fr-FR" smtClean="0"/>
              <a:t>25/03/2024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 </a:t>
            </a:r>
          </a:p>
        </p:txBody>
      </p:sp>
      <p:sp>
        <p:nvSpPr>
          <p:cNvPr id="4" name="Espace réservé du numéro de diapositive 3"/>
          <p:cNvSpPr>
            <a:spLocks noGrp="1"/>
          </p:cNvSpPr>
          <p:nvPr>
            <p:ph type="sldNum" sz="quarter" idx="5"/>
          </p:nvPr>
        </p:nvSpPr>
        <p:spPr/>
        <p:txBody>
          <a:bodyPr/>
          <a:lstStyle/>
          <a:p>
            <a:fld id="{6FEDE3DE-59D0-436E-9643-2C33BA4042BB}" type="slidenum">
              <a:rPr lang="fr-FR" smtClean="0"/>
              <a:t>2</a:t>
            </a:fld>
            <a:endParaRPr lang="fr-FR"/>
          </a:p>
        </p:txBody>
      </p:sp>
    </p:spTree>
    <p:extLst>
      <p:ext uri="{BB962C8B-B14F-4D97-AF65-F5344CB8AC3E}">
        <p14:creationId xmlns:p14="http://schemas.microsoft.com/office/powerpoint/2010/main" val="1613035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88078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13488564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hasCustomPrompt="1"/>
          </p:nvPr>
        </p:nvSpPr>
        <p:spPr/>
        <p:txBody>
          <a:bodyPr/>
          <a:lstStyle>
            <a:lvl1pPr>
              <a:defRPr>
                <a:solidFill>
                  <a:schemeClr val="tx2"/>
                </a:solidFill>
              </a:defRPr>
            </a:lvl1pPr>
          </a:lstStyle>
          <a:p>
            <a:r>
              <a:rPr lang="en-US" noProof="0"/>
              <a:t>Click to edit Master title style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endParaRPr lang="en-US" noProof="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noProof="0"/>
              <a:t>Journée Mondiale de la Sécurité 2024 - Kit manager </a:t>
            </a:r>
            <a:endParaRPr lang="en-US" noProof="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en-US" noProof="0" smtClean="0"/>
              <a:pPr/>
              <a:t>‹N°›</a:t>
            </a:fld>
            <a:endParaRPr lang="en-US" noProof="0"/>
          </a:p>
        </p:txBody>
      </p:sp>
    </p:spTree>
    <p:extLst>
      <p:ext uri="{BB962C8B-B14F-4D97-AF65-F5344CB8AC3E}">
        <p14:creationId xmlns:p14="http://schemas.microsoft.com/office/powerpoint/2010/main" val="2229382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25/03/2024</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image" Target="../media/image1.png"/><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6" Type="http://schemas.openxmlformats.org/officeDocument/2006/relationships/image" Target="../media/image1.png"/><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theme" Target="../theme/theme3.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6" Type="http://schemas.openxmlformats.org/officeDocument/2006/relationships/image" Target="../media/image1.png"/><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theme" Target="../theme/theme4.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25/03/2024</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 id="2147483728" r:id="rId15"/>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25/03/2024</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25/03/2024</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25/03/2024</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560521"/>
            <a:ext cx="8640000" cy="468000"/>
          </a:xfrm>
        </p:spPr>
        <p:txBody>
          <a:bodyPr/>
          <a:lstStyle/>
          <a:p>
            <a:r>
              <a:rPr lang="en-US" sz="2400" b="0" i="0" u="none" strike="noStrike" dirty="0">
                <a:solidFill>
                  <a:srgbClr val="009CEA"/>
                </a:solidFill>
                <a:effectLst/>
                <a:latin typeface="Arial" panose="020B0604020202020204" pitchFamily="34" charset="0"/>
              </a:rPr>
              <a:t>2013 Feu </a:t>
            </a:r>
            <a:r>
              <a:rPr lang="en-US" sz="2400" b="0" i="0" u="none" strike="noStrike" dirty="0" err="1">
                <a:solidFill>
                  <a:srgbClr val="009CEA"/>
                </a:solidFill>
                <a:effectLst/>
                <a:latin typeface="Arial" panose="020B0604020202020204" pitchFamily="34" charset="0"/>
              </a:rPr>
              <a:t>d’</a:t>
            </a:r>
            <a:r>
              <a:rPr lang="en-US" sz="2400" dirty="0" err="1">
                <a:solidFill>
                  <a:srgbClr val="009CEA"/>
                </a:solidFill>
                <a:latin typeface="Arial" panose="020B0604020202020204" pitchFamily="34" charset="0"/>
              </a:rPr>
              <a:t>é</a:t>
            </a:r>
            <a:r>
              <a:rPr lang="en-US" sz="2400" b="0" i="0" u="none" strike="noStrike" dirty="0" err="1">
                <a:solidFill>
                  <a:srgbClr val="009CEA"/>
                </a:solidFill>
                <a:effectLst/>
                <a:latin typeface="Arial" panose="020B0604020202020204" pitchFamily="34" charset="0"/>
              </a:rPr>
              <a:t>olienne</a:t>
            </a:r>
            <a:r>
              <a:rPr lang="en-US" sz="2400" b="0" i="0" u="none" strike="noStrike" dirty="0">
                <a:solidFill>
                  <a:srgbClr val="009CEA"/>
                </a:solidFill>
                <a:effectLst/>
                <a:latin typeface="Arial" panose="020B0604020202020204" pitchFamily="34" charset="0"/>
              </a:rPr>
              <a:t> à </a:t>
            </a:r>
            <a:r>
              <a:rPr lang="en-US" sz="2400" dirty="0" err="1">
                <a:solidFill>
                  <a:srgbClr val="009CEA"/>
                </a:solidFill>
                <a:latin typeface="Arial" panose="020B0604020202020204" pitchFamily="34" charset="0"/>
              </a:rPr>
              <a:t>Ooltgensplaat</a:t>
            </a:r>
            <a:r>
              <a:rPr lang="en-US" sz="2400" dirty="0">
                <a:solidFill>
                  <a:srgbClr val="009CEA"/>
                </a:solidFill>
                <a:latin typeface="Arial" panose="020B0604020202020204" pitchFamily="34" charset="0"/>
              </a:rPr>
              <a:t> </a:t>
            </a:r>
            <a:endParaRPr lang="fr-FR" sz="2400" dirty="0"/>
          </a:p>
        </p:txBody>
      </p:sp>
      <p:sp>
        <p:nvSpPr>
          <p:cNvPr id="6" name="Espace réservé du texte 5">
            <a:extLst>
              <a:ext uri="{FF2B5EF4-FFF2-40B4-BE49-F238E27FC236}">
                <a16:creationId xmlns:a16="http://schemas.microsoft.com/office/drawing/2014/main" id="{8D15C6A2-7768-4617-BFF0-DD4863D1FA7F}"/>
              </a:ext>
            </a:extLst>
          </p:cNvPr>
          <p:cNvSpPr>
            <a:spLocks noGrp="1"/>
          </p:cNvSpPr>
          <p:nvPr>
            <p:ph type="body" sz="quarter" idx="14"/>
          </p:nvPr>
        </p:nvSpPr>
        <p:spPr>
          <a:xfrm>
            <a:off x="472421" y="4938062"/>
            <a:ext cx="8640000" cy="720000"/>
          </a:xfrm>
        </p:spPr>
        <p:txBody>
          <a:bodyPr/>
          <a:lstStyle/>
          <a:p>
            <a:r>
              <a:rPr lang="fr-FR" sz="1600" dirty="0"/>
              <a:t>Pays-Bas – 2 décès</a:t>
            </a:r>
          </a:p>
        </p:txBody>
      </p:sp>
      <p:pic>
        <p:nvPicPr>
          <p:cNvPr id="5" name="Image 4">
            <a:extLst>
              <a:ext uri="{FF2B5EF4-FFF2-40B4-BE49-F238E27FC236}">
                <a16:creationId xmlns:a16="http://schemas.microsoft.com/office/drawing/2014/main" id="{087C6D5A-6814-73AC-74BF-E11BACC3D29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436658" y="5340096"/>
            <a:ext cx="1241120" cy="1333891"/>
          </a:xfrm>
          <a:prstGeom prst="rect">
            <a:avLst/>
          </a:prstGeom>
        </p:spPr>
      </p:pic>
      <p:pic>
        <p:nvPicPr>
          <p:cNvPr id="7" name="Picture 6">
            <a:extLst>
              <a:ext uri="{FF2B5EF4-FFF2-40B4-BE49-F238E27FC236}">
                <a16:creationId xmlns:a16="http://schemas.microsoft.com/office/drawing/2014/main" id="{65FA073C-5805-0494-6170-D4BC07456FBE}"/>
              </a:ext>
            </a:extLst>
          </p:cNvPr>
          <p:cNvPicPr>
            <a:picLocks noChangeAspect="1"/>
          </p:cNvPicPr>
          <p:nvPr/>
        </p:nvPicPr>
        <p:blipFill>
          <a:blip r:embed="rId4"/>
          <a:stretch>
            <a:fillRect/>
          </a:stretch>
        </p:blipFill>
        <p:spPr>
          <a:xfrm>
            <a:off x="520617" y="5385888"/>
            <a:ext cx="1476625" cy="806436"/>
          </a:xfrm>
          <a:prstGeom prst="rect">
            <a:avLst/>
          </a:prstGeom>
        </p:spPr>
      </p:pic>
      <p:sp>
        <p:nvSpPr>
          <p:cNvPr id="10" name="ZoneTexte 9">
            <a:extLst>
              <a:ext uri="{FF2B5EF4-FFF2-40B4-BE49-F238E27FC236}">
                <a16:creationId xmlns:a16="http://schemas.microsoft.com/office/drawing/2014/main" id="{FF1D23DE-FAF5-C260-DDC9-DA3C728F36EB}"/>
              </a:ext>
            </a:extLst>
          </p:cNvPr>
          <p:cNvSpPr txBox="1"/>
          <p:nvPr/>
        </p:nvSpPr>
        <p:spPr>
          <a:xfrm>
            <a:off x="496389" y="3500613"/>
            <a:ext cx="4990011" cy="830997"/>
          </a:xfrm>
          <a:prstGeom prst="rect">
            <a:avLst/>
          </a:prstGeom>
          <a:noFill/>
        </p:spPr>
        <p:txBody>
          <a:bodyPr wrap="square" rtlCol="0">
            <a:spAutoFit/>
          </a:bodyPr>
          <a:lstStyle/>
          <a:p>
            <a:pPr algn="l"/>
            <a:r>
              <a:rPr lang="fr-FR" sz="2400" dirty="0">
                <a:solidFill>
                  <a:schemeClr val="tx2"/>
                </a:solidFill>
                <a:latin typeface="+mj-lt"/>
                <a:ea typeface="+mj-ea"/>
                <a:cs typeface="+mj-cs"/>
              </a:rPr>
              <a:t>Journée Mondiale de la Sécurité</a:t>
            </a:r>
            <a:br>
              <a:rPr lang="fr-FR" sz="2400" dirty="0">
                <a:solidFill>
                  <a:schemeClr val="tx2"/>
                </a:solidFill>
                <a:latin typeface="+mj-lt"/>
                <a:ea typeface="+mj-ea"/>
                <a:cs typeface="+mj-cs"/>
              </a:rPr>
            </a:br>
            <a:r>
              <a:rPr lang="fr-FR" sz="2400" dirty="0">
                <a:solidFill>
                  <a:schemeClr val="tx2"/>
                </a:solidFill>
                <a:latin typeface="+mj-lt"/>
                <a:ea typeface="+mj-ea"/>
                <a:cs typeface="+mj-cs"/>
              </a:rPr>
              <a:t>22 avril 2024</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5904665-661E-F003-62C3-24FB1612D222}"/>
              </a:ext>
            </a:extLst>
          </p:cNvPr>
          <p:cNvSpPr>
            <a:spLocks noGrp="1"/>
          </p:cNvSpPr>
          <p:nvPr>
            <p:ph type="title"/>
          </p:nvPr>
        </p:nvSpPr>
        <p:spPr>
          <a:xfrm>
            <a:off x="469879" y="242844"/>
            <a:ext cx="9422266" cy="1008000"/>
          </a:xfrm>
        </p:spPr>
        <p:txBody>
          <a:bodyPr vert="horz" lIns="91440" tIns="45720" rIns="91440" bIns="45720" rtlCol="0" anchor="t">
            <a:noAutofit/>
          </a:bodyPr>
          <a:lstStyle/>
          <a:p>
            <a:r>
              <a:rPr lang="fr-FR" sz="2400" dirty="0"/>
              <a:t>Partageons 9 accidents qui ont marqué l’histoire de l’Industrie et de la Compagnie</a:t>
            </a:r>
            <a:br>
              <a:rPr lang="fr-FR" sz="2800" dirty="0"/>
            </a:br>
            <a:endParaRPr lang="fr-FR" sz="2800" dirty="0"/>
          </a:p>
        </p:txBody>
      </p:sp>
      <p:sp>
        <p:nvSpPr>
          <p:cNvPr id="21" name="Espace réservé du texte 20">
            <a:extLst>
              <a:ext uri="{FF2B5EF4-FFF2-40B4-BE49-F238E27FC236}">
                <a16:creationId xmlns:a16="http://schemas.microsoft.com/office/drawing/2014/main" id="{A972D8F5-A72A-DD67-0086-58DEA146047C}"/>
              </a:ext>
            </a:extLst>
          </p:cNvPr>
          <p:cNvSpPr>
            <a:spLocks noGrp="1"/>
          </p:cNvSpPr>
          <p:nvPr>
            <p:ph type="body" sz="quarter" idx="13"/>
          </p:nvPr>
        </p:nvSpPr>
        <p:spPr>
          <a:xfrm>
            <a:off x="469879" y="1515226"/>
            <a:ext cx="9859454" cy="4860000"/>
          </a:xfrm>
        </p:spPr>
        <p:txBody>
          <a:bodyPr vert="horz" lIns="91440" tIns="45720" rIns="91440" bIns="45720" rtlCol="0" anchor="t">
            <a:noAutofit/>
          </a:bodyPr>
          <a:lstStyle/>
          <a:p>
            <a:pPr marL="179705" indent="-179705">
              <a:spcBef>
                <a:spcPts val="0"/>
              </a:spcBef>
              <a:buClr>
                <a:schemeClr val="tx2"/>
              </a:buClr>
            </a:pPr>
            <a:r>
              <a:rPr lang="fr-FR" sz="1800" dirty="0"/>
              <a:t>Les Branches ont sélectionné 9 événements qui ont marqué l’histoire de notre Industrie ou de la Compagnie et qui, pour certains, sont ancrés dans notre mémoire collective.</a:t>
            </a:r>
            <a:endParaRPr lang="en-US" sz="1800" dirty="0"/>
          </a:p>
          <a:p>
            <a:pPr marL="179705" indent="-179705">
              <a:spcBef>
                <a:spcPts val="0"/>
              </a:spcBef>
              <a:buClr>
                <a:schemeClr val="tx2"/>
              </a:buClr>
              <a:defRPr/>
            </a:pPr>
            <a:endParaRPr lang="fr-FR" sz="1800" dirty="0">
              <a:cs typeface="Arial" panose="020B0604020202020204"/>
            </a:endParaRPr>
          </a:p>
          <a:p>
            <a:pPr marL="179705" indent="-179705">
              <a:spcBef>
                <a:spcPts val="0"/>
              </a:spcBef>
              <a:buClr>
                <a:schemeClr val="tx2"/>
              </a:buClr>
              <a:defRPr/>
            </a:pPr>
            <a:r>
              <a:rPr lang="fr-FR" sz="1800" dirty="0"/>
              <a:t>Ces événements ont été spécifiquement choisis car ils ont conduit, du fait de leur analyse (REX), à modifier et à améliorer nos façons d'opérer et donc à faire progresser la sécurité de nos opérations.</a:t>
            </a:r>
            <a:endParaRPr lang="fr-FR" sz="1800" dirty="0">
              <a:cs typeface="Arial" panose="020B0604020202020204"/>
            </a:endParaRPr>
          </a:p>
          <a:p>
            <a:pPr marL="179705" indent="-179705">
              <a:spcBef>
                <a:spcPts val="0"/>
              </a:spcBef>
              <a:buClr>
                <a:schemeClr val="tx2"/>
              </a:buClr>
              <a:defRPr/>
            </a:pPr>
            <a:endParaRPr lang="fr-FR" sz="1800" dirty="0">
              <a:cs typeface="Arial" panose="020B0604020202020204"/>
            </a:endParaRPr>
          </a:p>
          <a:p>
            <a:pPr marL="179705" indent="-179705">
              <a:spcBef>
                <a:spcPts val="0"/>
              </a:spcBef>
              <a:buClr>
                <a:schemeClr val="tx2"/>
              </a:buClr>
              <a:defRPr/>
            </a:pPr>
            <a:r>
              <a:rPr lang="fr-FR" sz="1800" dirty="0"/>
              <a:t>Dans le Kit manager, chaque accident est résumé sur une diapositive.</a:t>
            </a:r>
            <a:endParaRPr lang="fr-FR" sz="1800" dirty="0">
              <a:cs typeface="Arial" panose="020B0604020202020204"/>
            </a:endParaRPr>
          </a:p>
          <a:p>
            <a:pPr marL="179705" indent="-179705">
              <a:spcBef>
                <a:spcPts val="0"/>
              </a:spcBef>
              <a:buClr>
                <a:schemeClr val="tx2"/>
              </a:buClr>
            </a:pPr>
            <a:endParaRPr lang="fr-FR" sz="1800" dirty="0">
              <a:solidFill>
                <a:srgbClr val="374649"/>
              </a:solidFill>
              <a:cs typeface="Arial" panose="020B0604020202020204"/>
            </a:endParaRPr>
          </a:p>
          <a:p>
            <a:pPr marL="179705" indent="-179705">
              <a:spcBef>
                <a:spcPts val="0"/>
              </a:spcBef>
              <a:buClr>
                <a:schemeClr val="tx2"/>
              </a:buClr>
            </a:pPr>
            <a:r>
              <a:rPr lang="fr-FR" sz="1800" dirty="0">
                <a:solidFill>
                  <a:srgbClr val="374649"/>
                </a:solidFill>
                <a:cs typeface="Arial" panose="020B0604020202020204"/>
              </a:rPr>
              <a:t>E</a:t>
            </a:r>
            <a:r>
              <a:rPr lang="fr-FR" sz="1800" dirty="0"/>
              <a:t>n plus de cette diapositive, un support supplémentaire (PPT ou vidéo) est mis à votre disposition dans la Toolbox HSE pour vous apporter plus d'explications : </a:t>
            </a:r>
          </a:p>
          <a:p>
            <a:pPr marL="179705" indent="-179705">
              <a:spcBef>
                <a:spcPts val="0"/>
              </a:spcBef>
              <a:buClr>
                <a:schemeClr val="tx2"/>
              </a:buClr>
            </a:pPr>
            <a:endParaRPr lang="fr-FR" sz="1800" dirty="0"/>
          </a:p>
          <a:p>
            <a:pPr marL="0" indent="0">
              <a:spcBef>
                <a:spcPts val="0"/>
              </a:spcBef>
              <a:buClr>
                <a:schemeClr val="tx2"/>
              </a:buClr>
              <a:buNone/>
            </a:pPr>
            <a:r>
              <a:rPr lang="fr-FR" sz="1800" b="1" dirty="0"/>
              <a:t>Ce PPT concerne le feu sur l’éolienne qui a eu lieu en 2013 aux Pays-Bas et qui a entrainé la mort de deux techniciens.</a:t>
            </a:r>
            <a:endParaRPr lang="en-US" sz="1800" b="1" dirty="0">
              <a:cs typeface="Arial" panose="020B0604020202020204"/>
            </a:endParaRPr>
          </a:p>
          <a:p>
            <a:pPr marL="0" indent="0">
              <a:buNone/>
            </a:pPr>
            <a:endParaRPr lang="fr-FR" dirty="0">
              <a:cs typeface="Arial" panose="020B0604020202020204"/>
            </a:endParaRPr>
          </a:p>
          <a:p>
            <a:pPr marL="179705" indent="-179705"/>
            <a:endParaRPr lang="fr-FR" dirty="0">
              <a:cs typeface="Arial" panose="020B0604020202020204"/>
            </a:endParaRPr>
          </a:p>
        </p:txBody>
      </p:sp>
      <p:sp>
        <p:nvSpPr>
          <p:cNvPr id="4" name="ZoneTexte 3">
            <a:extLst>
              <a:ext uri="{FF2B5EF4-FFF2-40B4-BE49-F238E27FC236}">
                <a16:creationId xmlns:a16="http://schemas.microsoft.com/office/drawing/2014/main" id="{1CC24219-908C-6C1F-BBF1-CCBEF196D025}"/>
              </a:ext>
            </a:extLst>
          </p:cNvPr>
          <p:cNvSpPr txBox="1"/>
          <p:nvPr/>
        </p:nvSpPr>
        <p:spPr>
          <a:xfrm>
            <a:off x="749866" y="5586189"/>
            <a:ext cx="9299479" cy="715089"/>
          </a:xfrm>
          <a:prstGeom prst="roundRect">
            <a:avLst/>
          </a:prstGeom>
        </p:spPr>
        <p:style>
          <a:lnRef idx="1">
            <a:schemeClr val="accent1"/>
          </a:lnRef>
          <a:fillRef idx="3">
            <a:schemeClr val="accent1"/>
          </a:fillRef>
          <a:effectRef idx="2">
            <a:schemeClr val="accent1"/>
          </a:effectRef>
          <a:fontRef idx="minor">
            <a:schemeClr val="lt1"/>
          </a:fontRef>
        </p:style>
        <p:txBody>
          <a:bodyPr wrap="square" lIns="91440" tIns="45720" rIns="91440" bIns="45720" rtlCol="0" anchor="t">
            <a:spAutoFit/>
          </a:bodyPr>
          <a:lstStyle/>
          <a:p>
            <a:pPr algn="ctr"/>
            <a:r>
              <a:rPr lang="fr-FR" dirty="0">
                <a:cs typeface="Arial"/>
              </a:rPr>
              <a:t>Nous vous conseillons d'utiliser ces supports dans le cadre des ateliers pour échanger sur les accidents majeurs et leurs enseignements pour la Compagnie. </a:t>
            </a:r>
          </a:p>
        </p:txBody>
      </p:sp>
      <p:sp>
        <p:nvSpPr>
          <p:cNvPr id="5" name="Espace réservé du numéro de diapositive 4">
            <a:extLst>
              <a:ext uri="{FF2B5EF4-FFF2-40B4-BE49-F238E27FC236}">
                <a16:creationId xmlns:a16="http://schemas.microsoft.com/office/drawing/2014/main" id="{4862C070-6C6D-9EE0-C8C5-850EB594C86F}"/>
              </a:ext>
            </a:extLst>
          </p:cNvPr>
          <p:cNvSpPr>
            <a:spLocks noGrp="1"/>
          </p:cNvSpPr>
          <p:nvPr>
            <p:ph type="sldNum" sz="quarter" idx="16"/>
          </p:nvPr>
        </p:nvSpPr>
        <p:spPr>
          <a:xfrm>
            <a:off x="219008" y="6449983"/>
            <a:ext cx="576000" cy="252000"/>
          </a:xfrm>
        </p:spPr>
        <p:txBody>
          <a:bodyPr/>
          <a:lstStyle/>
          <a:p>
            <a:fld id="{975A587B-5814-4D9B-9598-FE9CB954CB01}" type="slidenum">
              <a:rPr lang="en-US" noProof="0" smtClean="0"/>
              <a:pPr/>
              <a:t>2</a:t>
            </a:fld>
            <a:endParaRPr lang="en-US" noProof="0"/>
          </a:p>
        </p:txBody>
      </p:sp>
      <p:pic>
        <p:nvPicPr>
          <p:cNvPr id="6" name="Image 5">
            <a:extLst>
              <a:ext uri="{FF2B5EF4-FFF2-40B4-BE49-F238E27FC236}">
                <a16:creationId xmlns:a16="http://schemas.microsoft.com/office/drawing/2014/main" id="{2DA65F62-08B1-2C1E-DB09-89B134606AF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71880" y="5592900"/>
            <a:ext cx="1005898" cy="1081087"/>
          </a:xfrm>
          <a:prstGeom prst="rect">
            <a:avLst/>
          </a:prstGeom>
        </p:spPr>
      </p:pic>
      <p:sp>
        <p:nvSpPr>
          <p:cNvPr id="7" name="Espace réservé du pied de page 12">
            <a:extLst>
              <a:ext uri="{FF2B5EF4-FFF2-40B4-BE49-F238E27FC236}">
                <a16:creationId xmlns:a16="http://schemas.microsoft.com/office/drawing/2014/main" id="{88F7FB75-B55C-85B2-36B9-833A088D6DF0}"/>
              </a:ext>
            </a:extLst>
          </p:cNvPr>
          <p:cNvSpPr>
            <a:spLocks noGrp="1"/>
          </p:cNvSpPr>
          <p:nvPr>
            <p:ph type="ftr" sz="quarter" idx="15"/>
          </p:nvPr>
        </p:nvSpPr>
        <p:spPr>
          <a:xfrm>
            <a:off x="856680" y="6449983"/>
            <a:ext cx="6249514" cy="252000"/>
          </a:xfrm>
        </p:spPr>
        <p:txBody>
          <a:bodyPr>
            <a:noAutofit/>
          </a:bodyPr>
          <a:lstStyle/>
          <a:p>
            <a:pPr lvl="0"/>
            <a:r>
              <a:rPr lang="fr-FR" noProof="0" dirty="0"/>
              <a:t>Journée Mondiale de la Sécurité 2024 – support d’explication – feu d’éolienne à </a:t>
            </a:r>
            <a:r>
              <a:rPr lang="fr-FR" noProof="0" dirty="0" err="1"/>
              <a:t>Ooltgensplaat</a:t>
            </a:r>
            <a:endParaRPr lang="fr-FR" noProof="0" dirty="0"/>
          </a:p>
        </p:txBody>
      </p:sp>
    </p:spTree>
    <p:extLst>
      <p:ext uri="{BB962C8B-B14F-4D97-AF65-F5344CB8AC3E}">
        <p14:creationId xmlns:p14="http://schemas.microsoft.com/office/powerpoint/2010/main" val="89907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u texte 1">
            <a:extLst>
              <a:ext uri="{FF2B5EF4-FFF2-40B4-BE49-F238E27FC236}">
                <a16:creationId xmlns:a16="http://schemas.microsoft.com/office/drawing/2014/main" id="{9C9A0C81-63F6-40E9-B362-D7FC21D606B5}"/>
              </a:ext>
            </a:extLst>
          </p:cNvPr>
          <p:cNvSpPr>
            <a:spLocks noGrp="1"/>
          </p:cNvSpPr>
          <p:nvPr>
            <p:ph type="body" sz="quarter" idx="13"/>
          </p:nvPr>
        </p:nvSpPr>
        <p:spPr>
          <a:xfrm>
            <a:off x="469879" y="1468475"/>
            <a:ext cx="3294047" cy="4661435"/>
          </a:xfrm>
          <a:prstGeom prst="roundRect">
            <a:avLst>
              <a:gd name="adj" fmla="val 4161"/>
            </a:avLst>
          </a:prstGeom>
        </p:spPr>
        <p:style>
          <a:lnRef idx="2">
            <a:schemeClr val="accent5"/>
          </a:lnRef>
          <a:fillRef idx="1">
            <a:schemeClr val="lt1"/>
          </a:fillRef>
          <a:effectRef idx="0">
            <a:schemeClr val="accent5"/>
          </a:effectRef>
          <a:fontRef idx="minor">
            <a:schemeClr val="dk1"/>
          </a:fontRef>
        </p:style>
        <p:txBody>
          <a:bodyPr lIns="144000" tIns="108000" rIns="180000">
            <a:noAutofit/>
          </a:bodyPr>
          <a:lstStyle/>
          <a:p>
            <a:pPr marL="0" indent="0">
              <a:buNone/>
            </a:pPr>
            <a:r>
              <a:rPr lang="fr-FR" b="1" dirty="0">
                <a:solidFill>
                  <a:schemeClr val="tx2"/>
                </a:solidFill>
              </a:rPr>
              <a:t>Faits</a:t>
            </a:r>
          </a:p>
          <a:p>
            <a:pPr fontAlgn="base">
              <a:buClr>
                <a:schemeClr val="accent1"/>
              </a:buClr>
            </a:pPr>
            <a:r>
              <a:rPr lang="fr-FR" sz="1400" dirty="0"/>
              <a:t>Parc éolien Piet de Wit de </a:t>
            </a:r>
            <a:r>
              <a:rPr lang="fr-FR" sz="1400" dirty="0" err="1"/>
              <a:t>Deltawind</a:t>
            </a:r>
            <a:r>
              <a:rPr lang="fr-FR" sz="1400" dirty="0"/>
              <a:t> - premier accident mortel dû à l'incendie d'une éolienne.</a:t>
            </a:r>
            <a:r>
              <a:rPr lang="en-US" sz="1400" dirty="0"/>
              <a:t> </a:t>
            </a:r>
          </a:p>
          <a:p>
            <a:pPr fontAlgn="base">
              <a:buClr>
                <a:schemeClr val="accent1"/>
              </a:buClr>
            </a:pPr>
            <a:r>
              <a:rPr lang="fr-FR" sz="1400" dirty="0"/>
              <a:t>Des réparations ont été effectuées dans la nacelle par 4 techniciens.</a:t>
            </a:r>
          </a:p>
          <a:p>
            <a:pPr fontAlgn="base">
              <a:buClr>
                <a:schemeClr val="accent1"/>
              </a:buClr>
            </a:pPr>
            <a:r>
              <a:rPr lang="fr-FR" sz="1400" dirty="0"/>
              <a:t>Un incendie s'est déclaré dans l'après-midi, mais il a fallu attendre le soir pour qu'une équipe spéciale de pompiers arrive et monte avec une grande grue.</a:t>
            </a:r>
            <a:endParaRPr lang="en-US" sz="1400" dirty="0"/>
          </a:p>
          <a:p>
            <a:pPr fontAlgn="base">
              <a:buClr>
                <a:schemeClr val="accent1"/>
              </a:buClr>
            </a:pPr>
            <a:r>
              <a:rPr lang="fr-FR" sz="1400" dirty="0"/>
              <a:t>Seuls deux mécaniciens ont pu être évacués.</a:t>
            </a:r>
            <a:r>
              <a:rPr lang="en-US" sz="1400" dirty="0"/>
              <a:t> </a:t>
            </a:r>
          </a:p>
          <a:p>
            <a:pPr fontAlgn="base">
              <a:buClr>
                <a:schemeClr val="accent1"/>
              </a:buClr>
            </a:pPr>
            <a:r>
              <a:rPr lang="fr-FR" sz="1400" dirty="0"/>
              <a:t>Les deux autres personnes ont péri dans l’accident.</a:t>
            </a:r>
            <a:endParaRPr lang="en-US" sz="1400" b="0" i="0" dirty="0">
              <a:effectLst/>
              <a:latin typeface="Arial" panose="020B0604020202020204" pitchFamily="34" charset="0"/>
            </a:endParaRPr>
          </a:p>
          <a:p>
            <a:pPr marL="0" indent="0" algn="just">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a:p>
            <a:pPr marL="0" indent="0">
              <a:buNone/>
            </a:pPr>
            <a:endParaRPr lang="fr-FR" sz="1400" dirty="0"/>
          </a:p>
        </p:txBody>
      </p:sp>
      <p:sp>
        <p:nvSpPr>
          <p:cNvPr id="3" name="Titre 2">
            <a:extLst>
              <a:ext uri="{FF2B5EF4-FFF2-40B4-BE49-F238E27FC236}">
                <a16:creationId xmlns:a16="http://schemas.microsoft.com/office/drawing/2014/main" id="{B8B579E3-F14B-F1CC-30D9-DB29D9F87E6C}"/>
              </a:ext>
            </a:extLst>
          </p:cNvPr>
          <p:cNvSpPr>
            <a:spLocks noGrp="1"/>
          </p:cNvSpPr>
          <p:nvPr>
            <p:ph type="title"/>
          </p:nvPr>
        </p:nvSpPr>
        <p:spPr/>
        <p:txBody>
          <a:bodyPr/>
          <a:lstStyle/>
          <a:p>
            <a:pPr algn="l" rtl="0" fontAlgn="base"/>
            <a:r>
              <a:rPr lang="en-US" sz="2400" b="0" i="0" u="none" strike="noStrike" dirty="0">
                <a:solidFill>
                  <a:srgbClr val="009CEA"/>
                </a:solidFill>
                <a:effectLst/>
                <a:latin typeface="Arial" panose="020B0604020202020204" pitchFamily="34" charset="0"/>
              </a:rPr>
              <a:t>2013 </a:t>
            </a:r>
            <a:r>
              <a:rPr lang="en-US" sz="2400" b="0" i="0" u="none" strike="noStrike" dirty="0" err="1">
                <a:solidFill>
                  <a:srgbClr val="009CEA"/>
                </a:solidFill>
                <a:effectLst/>
                <a:latin typeface="Arial" panose="020B0604020202020204" pitchFamily="34" charset="0"/>
              </a:rPr>
              <a:t>Incendie</a:t>
            </a:r>
            <a:r>
              <a:rPr lang="en-US" sz="2400" b="0" i="0" u="none" strike="noStrike" dirty="0">
                <a:solidFill>
                  <a:srgbClr val="009CEA"/>
                </a:solidFill>
                <a:effectLst/>
                <a:latin typeface="Arial" panose="020B0604020202020204" pitchFamily="34" charset="0"/>
              </a:rPr>
              <a:t> </a:t>
            </a:r>
            <a:r>
              <a:rPr lang="en-US" sz="2400" b="0" i="0" u="none" strike="noStrike" dirty="0" err="1">
                <a:solidFill>
                  <a:srgbClr val="009CEA"/>
                </a:solidFill>
                <a:effectLst/>
                <a:latin typeface="Arial" panose="020B0604020202020204" pitchFamily="34" charset="0"/>
              </a:rPr>
              <a:t>d’une</a:t>
            </a:r>
            <a:r>
              <a:rPr lang="en-US" sz="2400" b="0" i="0" u="none" strike="noStrike" dirty="0">
                <a:solidFill>
                  <a:srgbClr val="009CEA"/>
                </a:solidFill>
                <a:effectLst/>
                <a:latin typeface="Arial" panose="020B0604020202020204" pitchFamily="34" charset="0"/>
              </a:rPr>
              <a:t> </a:t>
            </a:r>
            <a:r>
              <a:rPr lang="en-US" sz="2400" b="0" i="0" u="none" strike="noStrike" dirty="0" err="1">
                <a:solidFill>
                  <a:srgbClr val="009CEA"/>
                </a:solidFill>
                <a:effectLst/>
                <a:latin typeface="Arial" panose="020B0604020202020204" pitchFamily="34" charset="0"/>
              </a:rPr>
              <a:t>éolienne</a:t>
            </a:r>
            <a:r>
              <a:rPr lang="en-US" sz="2400" b="0" i="0" u="none" strike="noStrike" dirty="0">
                <a:solidFill>
                  <a:srgbClr val="009CEA"/>
                </a:solidFill>
                <a:effectLst/>
                <a:latin typeface="Arial" panose="020B0604020202020204" pitchFamily="34" charset="0"/>
              </a:rPr>
              <a:t> à </a:t>
            </a:r>
            <a:r>
              <a:rPr lang="en-US" sz="2400" b="0" i="0" u="none" strike="noStrike" dirty="0" err="1">
                <a:solidFill>
                  <a:srgbClr val="009CEA"/>
                </a:solidFill>
                <a:effectLst/>
                <a:latin typeface="Arial" panose="020B0604020202020204" pitchFamily="34" charset="0"/>
              </a:rPr>
              <a:t>Ooltgensplaat</a:t>
            </a:r>
            <a:r>
              <a:rPr lang="en-US" sz="2400" b="0" i="0" u="none" strike="noStrike" dirty="0">
                <a:solidFill>
                  <a:srgbClr val="009CEA"/>
                </a:solidFill>
                <a:effectLst/>
                <a:latin typeface="Arial" panose="020B0604020202020204" pitchFamily="34" charset="0"/>
              </a:rPr>
              <a:t> </a:t>
            </a:r>
            <a:r>
              <a:rPr lang="en-US" sz="2400" dirty="0">
                <a:solidFill>
                  <a:srgbClr val="009CEA"/>
                </a:solidFill>
                <a:latin typeface="Arial" panose="020B0604020202020204" pitchFamily="34" charset="0"/>
              </a:rPr>
              <a:t>(GRP)</a:t>
            </a:r>
            <a:br>
              <a:rPr lang="fr-FR" sz="2800" dirty="0"/>
            </a:br>
            <a:r>
              <a:rPr lang="fr-FR" sz="1800" b="1" dirty="0">
                <a:solidFill>
                  <a:schemeClr val="tx1"/>
                </a:solidFill>
              </a:rPr>
              <a:t>Pays-Bas –</a:t>
            </a:r>
            <a:r>
              <a:rPr lang="fr-FR" sz="1800" dirty="0">
                <a:solidFill>
                  <a:schemeClr val="tx1"/>
                </a:solidFill>
              </a:rPr>
              <a:t> </a:t>
            </a:r>
            <a:r>
              <a:rPr lang="fr-FR" sz="1800" b="1" dirty="0">
                <a:solidFill>
                  <a:schemeClr val="tx1"/>
                </a:solidFill>
              </a:rPr>
              <a:t>2 décès</a:t>
            </a:r>
            <a:br>
              <a:rPr lang="en-US" sz="4000" b="0" i="0" dirty="0">
                <a:solidFill>
                  <a:srgbClr val="374649"/>
                </a:solidFill>
                <a:effectLst/>
                <a:latin typeface="Arial" panose="020B0604020202020204" pitchFamily="34" charset="0"/>
              </a:rPr>
            </a:br>
            <a:endParaRPr lang="fr-FR" b="1" dirty="0">
              <a:solidFill>
                <a:srgbClr val="002060"/>
              </a:solidFill>
            </a:endParaRPr>
          </a:p>
        </p:txBody>
      </p:sp>
      <p:sp>
        <p:nvSpPr>
          <p:cNvPr id="13" name="Espace réservé du pied de page 12">
            <a:extLst>
              <a:ext uri="{FF2B5EF4-FFF2-40B4-BE49-F238E27FC236}">
                <a16:creationId xmlns:a16="http://schemas.microsoft.com/office/drawing/2014/main" id="{1837D243-0866-4644-8343-EEE790487C01}"/>
              </a:ext>
            </a:extLst>
          </p:cNvPr>
          <p:cNvSpPr>
            <a:spLocks noGrp="1"/>
          </p:cNvSpPr>
          <p:nvPr>
            <p:ph type="ftr" sz="quarter" idx="15"/>
          </p:nvPr>
        </p:nvSpPr>
        <p:spPr>
          <a:xfrm>
            <a:off x="856680" y="6449983"/>
            <a:ext cx="5666040" cy="252000"/>
          </a:xfrm>
        </p:spPr>
        <p:txBody>
          <a:bodyPr>
            <a:noAutofit/>
          </a:bodyPr>
          <a:lstStyle/>
          <a:p>
            <a:pPr lvl="0"/>
            <a:r>
              <a:rPr lang="fr-FR" noProof="0" dirty="0"/>
              <a:t>Journée Mondiale de la Sécurité 2024 – support d’explication – feu d’éolienne à </a:t>
            </a:r>
            <a:r>
              <a:rPr lang="fr-FR" noProof="0" dirty="0" err="1"/>
              <a:t>Ooltgensplaat</a:t>
            </a:r>
            <a:endParaRPr lang="fr-FR" noProof="0" dirty="0"/>
          </a:p>
        </p:txBody>
      </p:sp>
      <p:sp>
        <p:nvSpPr>
          <p:cNvPr id="14" name="Espace réservé du numéro de diapositive 13">
            <a:extLst>
              <a:ext uri="{FF2B5EF4-FFF2-40B4-BE49-F238E27FC236}">
                <a16:creationId xmlns:a16="http://schemas.microsoft.com/office/drawing/2014/main" id="{79B1235D-5DFF-4154-9B63-C53564C6F0CC}"/>
              </a:ext>
            </a:extLst>
          </p:cNvPr>
          <p:cNvSpPr>
            <a:spLocks noGrp="1"/>
          </p:cNvSpPr>
          <p:nvPr>
            <p:ph type="sldNum" sz="quarter" idx="16"/>
          </p:nvPr>
        </p:nvSpPr>
        <p:spPr/>
        <p:txBody>
          <a:bodyPr>
            <a:noAutofit/>
          </a:bodyPr>
          <a:lstStyle/>
          <a:p>
            <a:pPr lvl="0"/>
            <a:fld id="{975A587B-5814-4D9B-9598-FE9CB954CB01}" type="slidenum">
              <a:rPr lang="fr-FR" noProof="0" smtClean="0"/>
              <a:pPr lvl="0"/>
              <a:t>3</a:t>
            </a:fld>
            <a:endParaRPr lang="fr-FR" noProof="0"/>
          </a:p>
        </p:txBody>
      </p:sp>
      <p:sp>
        <p:nvSpPr>
          <p:cNvPr id="5" name="Espace réservé du texte 1">
            <a:extLst>
              <a:ext uri="{FF2B5EF4-FFF2-40B4-BE49-F238E27FC236}">
                <a16:creationId xmlns:a16="http://schemas.microsoft.com/office/drawing/2014/main" id="{8D750D25-7835-73EF-41CF-8D45274DC6D4}"/>
              </a:ext>
            </a:extLst>
          </p:cNvPr>
          <p:cNvSpPr txBox="1">
            <a:spLocks/>
          </p:cNvSpPr>
          <p:nvPr/>
        </p:nvSpPr>
        <p:spPr>
          <a:xfrm>
            <a:off x="3955533" y="4551150"/>
            <a:ext cx="3600001" cy="1578760"/>
          </a:xfrm>
          <a:prstGeom prst="roundRect">
            <a:avLst>
              <a:gd name="adj" fmla="val 11034"/>
            </a:avLst>
          </a:prstGeom>
        </p:spPr>
        <p:style>
          <a:lnRef idx="2">
            <a:schemeClr val="accent5"/>
          </a:lnRef>
          <a:fillRef idx="1">
            <a:schemeClr val="lt1"/>
          </a:fillRef>
          <a:effectRef idx="0">
            <a:schemeClr val="accent5"/>
          </a:effectRef>
          <a:fontRef idx="minor">
            <a:schemeClr val="dk1"/>
          </a:fontRef>
        </p:style>
        <p:txBody>
          <a:bodyPr vert="horz" lIns="144000" tIns="108000" rIns="180000" bIns="45720" rtlCol="0" anchor="t">
            <a:noAutofit/>
          </a:bodyPr>
          <a:lst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buNone/>
            </a:pPr>
            <a:r>
              <a:rPr lang="fr-FR" sz="1800" b="1" i="0" u="none" strike="noStrike" dirty="0">
                <a:solidFill>
                  <a:schemeClr val="tx2"/>
                </a:solidFill>
                <a:effectLst/>
              </a:rPr>
              <a:t>Phénomène dangereux</a:t>
            </a:r>
          </a:p>
          <a:p>
            <a:pPr>
              <a:buClr>
                <a:schemeClr val="accent1"/>
              </a:buClr>
            </a:pPr>
            <a:r>
              <a:rPr lang="en-US" sz="1400" dirty="0"/>
              <a:t>Blast, feu.</a:t>
            </a:r>
          </a:p>
          <a:p>
            <a:pPr marL="0" indent="0">
              <a:buNone/>
            </a:pPr>
            <a:r>
              <a:rPr lang="fr-FR" sz="1800" b="1" dirty="0">
                <a:solidFill>
                  <a:schemeClr val="tx2"/>
                </a:solidFill>
              </a:rPr>
              <a:t>Causes</a:t>
            </a:r>
          </a:p>
          <a:p>
            <a:pPr marL="179705" indent="-179705">
              <a:buClr>
                <a:schemeClr val="accent1"/>
              </a:buClr>
            </a:pPr>
            <a:r>
              <a:rPr lang="en-US" sz="1400" dirty="0"/>
              <a:t>Court-circuit </a:t>
            </a:r>
            <a:r>
              <a:rPr lang="en-US" sz="1400" dirty="0" err="1"/>
              <a:t>électrique</a:t>
            </a:r>
            <a:r>
              <a:rPr lang="en-US" sz="1400" dirty="0"/>
              <a:t>.</a:t>
            </a:r>
            <a:endParaRPr lang="en-US" sz="1400" dirty="0">
              <a:cs typeface="Arial" panose="020B0604020202020204"/>
            </a:endParaRPr>
          </a:p>
          <a:p>
            <a:endParaRPr lang="fr-FR" sz="1600" dirty="0"/>
          </a:p>
        </p:txBody>
      </p:sp>
      <p:sp>
        <p:nvSpPr>
          <p:cNvPr id="7" name="Espace réservé du texte 1">
            <a:extLst>
              <a:ext uri="{FF2B5EF4-FFF2-40B4-BE49-F238E27FC236}">
                <a16:creationId xmlns:a16="http://schemas.microsoft.com/office/drawing/2014/main" id="{7F512CC0-B6BF-26BE-8314-E8F86F8AB2E1}"/>
              </a:ext>
            </a:extLst>
          </p:cNvPr>
          <p:cNvSpPr txBox="1">
            <a:spLocks/>
          </p:cNvSpPr>
          <p:nvPr/>
        </p:nvSpPr>
        <p:spPr>
          <a:xfrm>
            <a:off x="7747143" y="1468475"/>
            <a:ext cx="4130398" cy="5146681"/>
          </a:xfrm>
          <a:prstGeom prst="roundRect">
            <a:avLst>
              <a:gd name="adj" fmla="val 5254"/>
            </a:avLst>
          </a:prstGeom>
          <a:noFill/>
          <a:ln>
            <a:solidFill>
              <a:schemeClr val="accent3"/>
            </a:solidFill>
          </a:ln>
        </p:spPr>
        <p:style>
          <a:lnRef idx="1">
            <a:schemeClr val="accent5"/>
          </a:lnRef>
          <a:fillRef idx="2">
            <a:schemeClr val="accent5"/>
          </a:fillRef>
          <a:effectRef idx="1">
            <a:schemeClr val="accent5"/>
          </a:effectRef>
          <a:fontRef idx="minor">
            <a:schemeClr val="dk1"/>
          </a:fontRef>
        </p:style>
        <p:txBody>
          <a:bodyPr vert="horz" lIns="144000" tIns="108000" rIns="180000" bIns="45720" rtlCol="0">
            <a:noAutofit/>
          </a:bodyPr>
          <a:lst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spcBef>
                <a:spcPts val="0"/>
              </a:spcBef>
              <a:buFont typeface="Arial" panose="020B0604020202020204" pitchFamily="34" charset="0"/>
              <a:buNone/>
            </a:pPr>
            <a:r>
              <a:rPr lang="fr-FR" sz="1400" b="1" dirty="0">
                <a:solidFill>
                  <a:schemeClr val="accent3"/>
                </a:solidFill>
              </a:rPr>
              <a:t>Qu’est-ce que cet accident a changé </a:t>
            </a:r>
          </a:p>
          <a:p>
            <a:pPr marL="0" indent="0">
              <a:spcBef>
                <a:spcPts val="0"/>
              </a:spcBef>
              <a:buFont typeface="Arial" panose="020B0604020202020204" pitchFamily="34" charset="0"/>
              <a:buNone/>
            </a:pPr>
            <a:r>
              <a:rPr lang="fr-FR" sz="1400" b="1" dirty="0">
                <a:solidFill>
                  <a:schemeClr val="accent3"/>
                </a:solidFill>
              </a:rPr>
              <a:t>dans la sécurité de nos opérations ? </a:t>
            </a:r>
          </a:p>
          <a:p>
            <a:pPr>
              <a:buClr>
                <a:schemeClr val="accent3"/>
              </a:buClr>
            </a:pPr>
            <a:r>
              <a:rPr lang="fr-FR" sz="1000" dirty="0"/>
              <a:t>Se concentrer sur une conception intrinsèquement sûre pour réduire le risque d'incendie : conception de l'architecture électrique.</a:t>
            </a:r>
          </a:p>
          <a:p>
            <a:pPr>
              <a:buClr>
                <a:schemeClr val="accent3"/>
              </a:buClr>
            </a:pPr>
            <a:r>
              <a:rPr lang="fr-FR" sz="1000" dirty="0"/>
              <a:t>Se concentrer sur l'amélioration de la conception pour la sécurité : ventilation de sécurité, voies d'évacuation.</a:t>
            </a:r>
          </a:p>
          <a:p>
            <a:pPr>
              <a:buClr>
                <a:schemeClr val="accent3"/>
              </a:buClr>
            </a:pPr>
            <a:r>
              <a:rPr lang="fr-FR" sz="1000" dirty="0"/>
              <a:t>Faire évoluer la philosophie de l'exploitation et de la maintenance vers une plus grande automatisation. Par exemple :</a:t>
            </a:r>
          </a:p>
          <a:p>
            <a:pPr lvl="1">
              <a:buClr>
                <a:schemeClr val="accent3"/>
              </a:buClr>
            </a:pPr>
            <a:r>
              <a:rPr lang="fr-FR" sz="900" dirty="0"/>
              <a:t>Système de surveillance des conditions pour déterminer le point optimal entre la maintenance corrective et la maintenance programmée grâce à des techniques O&amp;M contrôlées par vibration/acoustique pour l'éolienne et des jauges de contrainte optiques pour les pales.</a:t>
            </a:r>
          </a:p>
          <a:p>
            <a:pPr lvl="1">
              <a:buClr>
                <a:schemeClr val="accent3"/>
              </a:buClr>
            </a:pPr>
            <a:r>
              <a:rPr lang="fr-FR" sz="900" dirty="0"/>
              <a:t>IoT : système de support vidéo mobile (MVSS) pour envoyer les informations et diriger l'opérateur sur le site afin qu'il effectue les opérations nécessaires de manière sélective.</a:t>
            </a:r>
          </a:p>
          <a:p>
            <a:pPr lvl="1">
              <a:buClr>
                <a:schemeClr val="accent3"/>
              </a:buClr>
            </a:pPr>
            <a:r>
              <a:rPr lang="fr-FR" sz="900" dirty="0"/>
              <a:t>Utilisation de drones pour effectuer des inspections.</a:t>
            </a:r>
          </a:p>
          <a:p>
            <a:pPr lvl="1">
              <a:buClr>
                <a:schemeClr val="accent3"/>
              </a:buClr>
            </a:pPr>
            <a:r>
              <a:rPr lang="fr-FR" sz="900" dirty="0"/>
              <a:t>L'industrie mondiale repense la formation des opérateurs, en se concentrant sur l'environnement clos (développement de la formation immersive).</a:t>
            </a:r>
          </a:p>
          <a:p>
            <a:pPr lvl="1">
              <a:buClr>
                <a:schemeClr val="accent3"/>
              </a:buClr>
            </a:pPr>
            <a:r>
              <a:rPr lang="fr-FR" sz="900" dirty="0"/>
              <a:t>Philosophie de fuite/évacuation et procédure opérationnelle associée (pour assurer une évacuation sûre), y compris la formation spécifique des pompiers et le réexamen des techniques de lutte contre l'incendie.</a:t>
            </a:r>
          </a:p>
          <a:p>
            <a:pPr lvl="1">
              <a:buClr>
                <a:schemeClr val="accent3"/>
              </a:buClr>
            </a:pPr>
            <a:r>
              <a:rPr lang="fr-FR" sz="900" dirty="0"/>
              <a:t>Système d'évacuation d'urgence par descente sur corde (RBD).</a:t>
            </a:r>
          </a:p>
        </p:txBody>
      </p:sp>
      <p:pic>
        <p:nvPicPr>
          <p:cNvPr id="10" name="Image 9">
            <a:extLst>
              <a:ext uri="{FF2B5EF4-FFF2-40B4-BE49-F238E27FC236}">
                <a16:creationId xmlns:a16="http://schemas.microsoft.com/office/drawing/2014/main" id="{1937D426-F938-EA75-D666-638734C23D54}"/>
              </a:ext>
            </a:extLst>
          </p:cNvPr>
          <p:cNvPicPr>
            <a:picLocks noChangeAspect="1"/>
          </p:cNvPicPr>
          <p:nvPr/>
        </p:nvPicPr>
        <p:blipFill rotWithShape="1">
          <a:blip r:embed="rId3"/>
          <a:srcRect l="5989" t="-1" b="-1"/>
          <a:stretch/>
        </p:blipFill>
        <p:spPr>
          <a:xfrm>
            <a:off x="3955534" y="1468476"/>
            <a:ext cx="3600001" cy="2865042"/>
          </a:xfrm>
          <a:prstGeom prst="roundRect">
            <a:avLst>
              <a:gd name="adj" fmla="val 5534"/>
            </a:avLst>
          </a:prstGeom>
          <a:ln>
            <a:noFill/>
          </a:ln>
          <a:effectLst/>
        </p:spPr>
      </p:pic>
    </p:spTree>
    <p:extLst>
      <p:ext uri="{BB962C8B-B14F-4D97-AF65-F5344CB8AC3E}">
        <p14:creationId xmlns:p14="http://schemas.microsoft.com/office/powerpoint/2010/main" val="3569120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9F763C0E-A65A-C1E4-2B3D-79BFC6AA47BD}"/>
              </a:ext>
            </a:extLst>
          </p:cNvPr>
          <p:cNvSpPr>
            <a:spLocks noGrp="1"/>
          </p:cNvSpPr>
          <p:nvPr>
            <p:ph type="body" sz="quarter" idx="13"/>
          </p:nvPr>
        </p:nvSpPr>
        <p:spPr>
          <a:xfrm>
            <a:off x="469878" y="1372351"/>
            <a:ext cx="10842555" cy="4860000"/>
          </a:xfrm>
        </p:spPr>
        <p:txBody>
          <a:bodyPr vert="horz" lIns="91440" tIns="45720" rIns="91440" bIns="45720" rtlCol="0" anchor="t">
            <a:noAutofit/>
          </a:bodyPr>
          <a:lstStyle/>
          <a:p>
            <a:pPr marL="179705" indent="-179705"/>
            <a:r>
              <a:rPr lang="fr-FR" sz="1800" dirty="0">
                <a:ea typeface="+mn-lt"/>
                <a:cs typeface="+mn-lt"/>
              </a:rPr>
              <a:t>Cet accident est le premier feu de turbine qui a occasionné des décès. Il a choqué l’Industrie sur le plan mondial, l’Europe et les USA en particulier. Il a occasionné un véritable réveil, très fortement poussé par une photo qui a fait le tour du monde de ces 2 opérateurs qui se tiennent dans les bras l’un de l’autre et dont on connaît la fin horrible.</a:t>
            </a:r>
            <a:endParaRPr lang="fr-FR" sz="1800" dirty="0">
              <a:cs typeface="Arial" panose="020B0604020202020204"/>
            </a:endParaRPr>
          </a:p>
          <a:p>
            <a:pPr marL="179705" indent="-179705"/>
            <a:r>
              <a:rPr lang="fr-FR" sz="1800" dirty="0">
                <a:ea typeface="+mn-lt"/>
                <a:cs typeface="+mn-lt"/>
              </a:rPr>
              <a:t>Cet accident a occasionné une révision sur le plan du design des éoliennes, non seulement intrinsèque sur l’architecture électrique, mais aussi sur les dispositifs d’évent, l’agencement de l’espace intérieur, les voies d’évacuation.</a:t>
            </a:r>
            <a:endParaRPr lang="fr-FR" sz="1800" dirty="0">
              <a:cs typeface="Arial"/>
            </a:endParaRPr>
          </a:p>
          <a:p>
            <a:pPr marL="179705" indent="-179705"/>
            <a:r>
              <a:rPr lang="fr-FR" sz="1800" dirty="0">
                <a:ea typeface="+mn-lt"/>
                <a:cs typeface="+mn-lt"/>
              </a:rPr>
              <a:t>Mais cet accident a surtout fait très nettement évoluer la philosophie d’opération et de maintenance, avec un gros travail d’automatisation et de sélectivité, toujours en vue d’exposer le moins possible des humains, par exemple par l’utilisation de drone pour l’inspection externe.</a:t>
            </a:r>
            <a:endParaRPr lang="fr-FR" sz="1800" dirty="0">
              <a:cs typeface="Arial"/>
            </a:endParaRPr>
          </a:p>
          <a:p>
            <a:pPr marL="179705" indent="-179705"/>
            <a:r>
              <a:rPr lang="fr-FR" sz="1800" dirty="0">
                <a:ea typeface="+mn-lt"/>
                <a:cs typeface="+mn-lt"/>
              </a:rPr>
              <a:t>L’événement a aussi fait évoluer la formation, non seulement des opérateurs mais aussi des pompiers : - « </a:t>
            </a:r>
            <a:r>
              <a:rPr lang="fr-FR" sz="1600" dirty="0">
                <a:ea typeface="+mn-lt"/>
                <a:cs typeface="+mn-lt"/>
              </a:rPr>
              <a:t>Avant » cet événement, l’attaque des feux se faisait essentiellement par l’extérieur via des grues.</a:t>
            </a:r>
          </a:p>
          <a:p>
            <a:pPr marL="359410" lvl="1" indent="-179705"/>
            <a:r>
              <a:rPr lang="fr-FR" sz="1600" dirty="0">
                <a:ea typeface="+mn-lt"/>
                <a:cs typeface="+mn-lt"/>
              </a:rPr>
              <a:t>« Après », les pompiers se sont formés à réutiliser et améliorer leurs techniques d’attaques de feu en espaces confinés et verticaux.</a:t>
            </a:r>
            <a:endParaRPr lang="fr-FR" sz="1600" dirty="0">
              <a:cs typeface="Arial"/>
            </a:endParaRPr>
          </a:p>
          <a:p>
            <a:pPr marL="179705" indent="-179705"/>
            <a:endParaRPr lang="fr-FR" sz="1800" dirty="0">
              <a:cs typeface="Arial"/>
            </a:endParaRPr>
          </a:p>
        </p:txBody>
      </p:sp>
      <p:sp>
        <p:nvSpPr>
          <p:cNvPr id="3" name="Titre 2">
            <a:extLst>
              <a:ext uri="{FF2B5EF4-FFF2-40B4-BE49-F238E27FC236}">
                <a16:creationId xmlns:a16="http://schemas.microsoft.com/office/drawing/2014/main" id="{6496D963-7566-349F-B349-3E7E5D163FCA}"/>
              </a:ext>
            </a:extLst>
          </p:cNvPr>
          <p:cNvSpPr>
            <a:spLocks noGrp="1"/>
          </p:cNvSpPr>
          <p:nvPr>
            <p:ph type="title"/>
          </p:nvPr>
        </p:nvSpPr>
        <p:spPr/>
        <p:txBody>
          <a:bodyPr/>
          <a:lstStyle/>
          <a:p>
            <a:r>
              <a:rPr lang="en-US" sz="2400" b="0" i="0" u="none" strike="noStrike" dirty="0">
                <a:solidFill>
                  <a:srgbClr val="009CEA"/>
                </a:solidFill>
                <a:effectLst/>
                <a:latin typeface="Arial" panose="020B0604020202020204" pitchFamily="34" charset="0"/>
              </a:rPr>
              <a:t>2013 </a:t>
            </a:r>
            <a:r>
              <a:rPr lang="en-US" sz="2400" b="0" i="0" u="none" strike="noStrike" dirty="0" err="1">
                <a:solidFill>
                  <a:srgbClr val="009CEA"/>
                </a:solidFill>
                <a:effectLst/>
                <a:latin typeface="Arial" panose="020B0604020202020204" pitchFamily="34" charset="0"/>
              </a:rPr>
              <a:t>Incendie</a:t>
            </a:r>
            <a:r>
              <a:rPr lang="en-US" sz="2400" b="0" i="0" u="none" strike="noStrike" dirty="0">
                <a:solidFill>
                  <a:srgbClr val="009CEA"/>
                </a:solidFill>
                <a:effectLst/>
                <a:latin typeface="Arial" panose="020B0604020202020204" pitchFamily="34" charset="0"/>
              </a:rPr>
              <a:t> </a:t>
            </a:r>
            <a:r>
              <a:rPr lang="en-US" sz="2400" b="0" i="0" u="none" strike="noStrike" dirty="0" err="1">
                <a:solidFill>
                  <a:srgbClr val="009CEA"/>
                </a:solidFill>
                <a:effectLst/>
                <a:latin typeface="Arial" panose="020B0604020202020204" pitchFamily="34" charset="0"/>
              </a:rPr>
              <a:t>d’une</a:t>
            </a:r>
            <a:r>
              <a:rPr lang="en-US" sz="2400" b="0" i="0" u="none" strike="noStrike" dirty="0">
                <a:solidFill>
                  <a:srgbClr val="009CEA"/>
                </a:solidFill>
                <a:effectLst/>
                <a:latin typeface="Arial" panose="020B0604020202020204" pitchFamily="34" charset="0"/>
              </a:rPr>
              <a:t> </a:t>
            </a:r>
            <a:r>
              <a:rPr lang="en-US" sz="2400" b="0" i="0" u="none" strike="noStrike" dirty="0" err="1">
                <a:solidFill>
                  <a:srgbClr val="009CEA"/>
                </a:solidFill>
                <a:effectLst/>
                <a:latin typeface="Arial" panose="020B0604020202020204" pitchFamily="34" charset="0"/>
              </a:rPr>
              <a:t>éolienne</a:t>
            </a:r>
            <a:r>
              <a:rPr lang="en-US" sz="2400" b="0" i="0" u="none" strike="noStrike" dirty="0">
                <a:solidFill>
                  <a:srgbClr val="009CEA"/>
                </a:solidFill>
                <a:effectLst/>
                <a:latin typeface="Arial" panose="020B0604020202020204" pitchFamily="34" charset="0"/>
              </a:rPr>
              <a:t> à </a:t>
            </a:r>
            <a:r>
              <a:rPr lang="en-US" sz="2400" b="0" i="0" u="none" strike="noStrike" dirty="0" err="1">
                <a:solidFill>
                  <a:srgbClr val="009CEA"/>
                </a:solidFill>
                <a:effectLst/>
                <a:latin typeface="Arial" panose="020B0604020202020204" pitchFamily="34" charset="0"/>
              </a:rPr>
              <a:t>Ooltgensplaat</a:t>
            </a:r>
            <a:br>
              <a:rPr lang="en-US" sz="2400" dirty="0">
                <a:solidFill>
                  <a:srgbClr val="009CEA"/>
                </a:solidFill>
                <a:latin typeface="Arial" panose="020B0604020202020204" pitchFamily="34" charset="0"/>
              </a:rPr>
            </a:br>
            <a:r>
              <a:rPr lang="fr-FR" sz="1800" dirty="0">
                <a:solidFill>
                  <a:schemeClr val="tx1"/>
                </a:solidFill>
              </a:rPr>
              <a:t>Pays-Bas – 2 décès</a:t>
            </a:r>
            <a:endParaRPr lang="fr-FR" dirty="0"/>
          </a:p>
        </p:txBody>
      </p:sp>
      <p:sp>
        <p:nvSpPr>
          <p:cNvPr id="4" name="Espace réservé du pied de page 3">
            <a:extLst>
              <a:ext uri="{FF2B5EF4-FFF2-40B4-BE49-F238E27FC236}">
                <a16:creationId xmlns:a16="http://schemas.microsoft.com/office/drawing/2014/main" id="{900A00E6-D47D-461D-AD11-20A54DCC0656}"/>
              </a:ext>
            </a:extLst>
          </p:cNvPr>
          <p:cNvSpPr>
            <a:spLocks noGrp="1"/>
          </p:cNvSpPr>
          <p:nvPr>
            <p:ph type="ftr" sz="quarter" idx="15"/>
          </p:nvPr>
        </p:nvSpPr>
        <p:spPr>
          <a:xfrm>
            <a:off x="856679" y="6449983"/>
            <a:ext cx="5343823" cy="252000"/>
          </a:xfrm>
        </p:spPr>
        <p:txBody>
          <a:bodyPr/>
          <a:lstStyle/>
          <a:p>
            <a:pPr lvl="0"/>
            <a:r>
              <a:rPr lang="fr-FR" noProof="0" dirty="0"/>
              <a:t>Journée Mondiale de la Sécurité 2024 – support d’explication – feu d’éolienne à </a:t>
            </a:r>
            <a:r>
              <a:rPr lang="fr-FR" noProof="0" dirty="0" err="1"/>
              <a:t>Ooltgensplaat</a:t>
            </a:r>
            <a:endParaRPr lang="fr-FR" noProof="0" dirty="0"/>
          </a:p>
        </p:txBody>
      </p:sp>
      <p:sp>
        <p:nvSpPr>
          <p:cNvPr id="5" name="Espace réservé du numéro de diapositive 4">
            <a:extLst>
              <a:ext uri="{FF2B5EF4-FFF2-40B4-BE49-F238E27FC236}">
                <a16:creationId xmlns:a16="http://schemas.microsoft.com/office/drawing/2014/main" id="{1A1017AE-1CA4-1252-FE07-4ACCE606147E}"/>
              </a:ext>
            </a:extLst>
          </p:cNvPr>
          <p:cNvSpPr>
            <a:spLocks noGrp="1"/>
          </p:cNvSpPr>
          <p:nvPr>
            <p:ph type="sldNum" sz="quarter" idx="16"/>
          </p:nvPr>
        </p:nvSpPr>
        <p:spPr/>
        <p:txBody>
          <a:bodyPr/>
          <a:lstStyle/>
          <a:p>
            <a:fld id="{975A587B-5814-4D9B-9598-FE9CB954CB01}" type="slidenum">
              <a:rPr lang="fr-FR" smtClean="0"/>
              <a:pPr/>
              <a:t>4</a:t>
            </a:fld>
            <a:endParaRPr lang="fr-FR" dirty="0"/>
          </a:p>
        </p:txBody>
      </p:sp>
      <p:pic>
        <p:nvPicPr>
          <p:cNvPr id="6" name="Image 5">
            <a:extLst>
              <a:ext uri="{FF2B5EF4-FFF2-40B4-BE49-F238E27FC236}">
                <a16:creationId xmlns:a16="http://schemas.microsoft.com/office/drawing/2014/main" id="{2108EF29-7FE9-E2D8-3FD6-3D5E51B512C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71880" y="5592900"/>
            <a:ext cx="1005898" cy="1081087"/>
          </a:xfrm>
          <a:prstGeom prst="rect">
            <a:avLst/>
          </a:prstGeom>
        </p:spPr>
      </p:pic>
    </p:spTree>
    <p:extLst>
      <p:ext uri="{BB962C8B-B14F-4D97-AF65-F5344CB8AC3E}">
        <p14:creationId xmlns:p14="http://schemas.microsoft.com/office/powerpoint/2010/main" val="3620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176EB1-E45B-4878-A58C-9C7D25274687}"/>
              </a:ext>
            </a:extLst>
          </p:cNvPr>
          <p:cNvSpPr>
            <a:spLocks noGrp="1"/>
          </p:cNvSpPr>
          <p:nvPr>
            <p:ph type="title"/>
          </p:nvPr>
        </p:nvSpPr>
        <p:spPr>
          <a:xfrm>
            <a:off x="895992" y="2625063"/>
            <a:ext cx="10437754" cy="828000"/>
          </a:xfrm>
        </p:spPr>
        <p:txBody>
          <a:bodyPr/>
          <a:lstStyle/>
          <a:p>
            <a:r>
              <a:rPr lang="fr-FR">
                <a:solidFill>
                  <a:schemeClr val="accent1"/>
                </a:solidFill>
              </a:rPr>
              <a:t>Très bonne JMS 2024 à toutes et à tous !</a:t>
            </a:r>
            <a:br>
              <a:rPr lang="fr-FR">
                <a:solidFill>
                  <a:schemeClr val="accent1"/>
                </a:solidFill>
              </a:rPr>
            </a:br>
            <a:endParaRPr lang="fr-FR">
              <a:solidFill>
                <a:schemeClr val="accent1"/>
              </a:solidFill>
            </a:endParaRPr>
          </a:p>
        </p:txBody>
      </p:sp>
      <p:pic>
        <p:nvPicPr>
          <p:cNvPr id="7" name="Image 6">
            <a:extLst>
              <a:ext uri="{FF2B5EF4-FFF2-40B4-BE49-F238E27FC236}">
                <a16:creationId xmlns:a16="http://schemas.microsoft.com/office/drawing/2014/main" id="{1D0FA5DC-1F91-8E2D-43B4-5DFDB82F966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436658" y="5340096"/>
            <a:ext cx="1241120" cy="1333891"/>
          </a:xfrm>
          <a:prstGeom prst="rect">
            <a:avLst/>
          </a:prstGeom>
        </p:spPr>
      </p:pic>
      <p:pic>
        <p:nvPicPr>
          <p:cNvPr id="6" name="Image 5" descr="Une image contenant texte, symbole, Police, logo&#10;&#10;Description générée automatiquement">
            <a:extLst>
              <a:ext uri="{FF2B5EF4-FFF2-40B4-BE49-F238E27FC236}">
                <a16:creationId xmlns:a16="http://schemas.microsoft.com/office/drawing/2014/main" id="{1936067A-9F42-98E0-5468-77251E2D5B9C}"/>
              </a:ext>
            </a:extLst>
          </p:cNvPr>
          <p:cNvPicPr>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5421692" y="3765172"/>
            <a:ext cx="1123487" cy="1122549"/>
          </a:xfrm>
          <a:prstGeom prst="rect">
            <a:avLst/>
          </a:prstGeom>
        </p:spPr>
      </p:pic>
    </p:spTree>
    <p:extLst>
      <p:ext uri="{BB962C8B-B14F-4D97-AF65-F5344CB8AC3E}">
        <p14:creationId xmlns:p14="http://schemas.microsoft.com/office/powerpoint/2010/main" val="209895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résentation11" id="{9BEC3FBE-2419-4042-98D8-48FD7A597541}" vid="{2A8E718C-D1D5-B54E-A9CF-4229D3F9F1C1}"/>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résentation11" id="{9BEC3FBE-2419-4042-98D8-48FD7A597541}" vid="{517E99B6-38AA-FA43-B9D7-E7624BDDD441}"/>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résentation11" id="{9BEC3FBE-2419-4042-98D8-48FD7A597541}" vid="{91BED9B8-598C-AA45-9FCA-0E8BF81E495D}"/>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résentation11" id="{9BEC3FBE-2419-4042-98D8-48FD7A597541}" vid="{9DFFD374-ED35-5947-A71F-7A9A5C60E258}"/>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1B86728729A514ABD9192C2BC0C0159" ma:contentTypeVersion="10" ma:contentTypeDescription="Crée un document." ma:contentTypeScope="" ma:versionID="a8a6fe9a8ab4a65ab40637fee218237e">
  <xsd:schema xmlns:xsd="http://www.w3.org/2001/XMLSchema" xmlns:xs="http://www.w3.org/2001/XMLSchema" xmlns:p="http://schemas.microsoft.com/office/2006/metadata/properties" xmlns:ns2="fa73d5be-7504-4372-9708-6e61b2d06b66" xmlns:ns3="e553bd8f-280c-4eb7-9cf8-73445d80a1dc" targetNamespace="http://schemas.microsoft.com/office/2006/metadata/properties" ma:root="true" ma:fieldsID="d6618759326655a28d3b7186a11faeeb" ns2:_="" ns3:_="">
    <xsd:import namespace="fa73d5be-7504-4372-9708-6e61b2d06b66"/>
    <xsd:import namespace="e553bd8f-280c-4eb7-9cf8-73445d80a1d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73d5be-7504-4372-9708-6e61b2d06b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53bd8f-280c-4eb7-9cf8-73445d80a1dc"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E4CB01-C92D-44C4-B011-8EAA890926F1}">
  <ds:schemaRefs>
    <ds:schemaRef ds:uri="http://schemas.microsoft.com/sharepoint/v3/contenttype/forms"/>
  </ds:schemaRefs>
</ds:datastoreItem>
</file>

<file path=customXml/itemProps2.xml><?xml version="1.0" encoding="utf-8"?>
<ds:datastoreItem xmlns:ds="http://schemas.openxmlformats.org/officeDocument/2006/customXml" ds:itemID="{95CBCF81-44EB-420E-B387-D323A94ED9C6}">
  <ds:schemaRefs>
    <ds:schemaRef ds:uri="http://schemas.microsoft.com/office/2006/documentManagement/types"/>
    <ds:schemaRef ds:uri="fa73d5be-7504-4372-9708-6e61b2d06b66"/>
    <ds:schemaRef ds:uri="e553bd8f-280c-4eb7-9cf8-73445d80a1dc"/>
    <ds:schemaRef ds:uri="http://purl.org/dc/terms/"/>
    <ds:schemaRef ds:uri="http://www.w3.org/XML/1998/namespace"/>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BD68FE8A-609D-4D5B-8B08-B8A0469C46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73d5be-7504-4372-9708-6e61b2d06b66"/>
    <ds:schemaRef ds:uri="e553bd8f-280c-4eb7-9cf8-73445d80a1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132</TotalTime>
  <Words>874</Words>
  <Application>Microsoft Office PowerPoint</Application>
  <PresentationFormat>Grand écran</PresentationFormat>
  <Paragraphs>78</Paragraphs>
  <Slides>5</Slides>
  <Notes>4</Notes>
  <HiddenSlides>0</HiddenSlides>
  <MMClips>0</MMClips>
  <ScaleCrop>false</ScaleCrop>
  <HeadingPairs>
    <vt:vector size="6" baseType="variant">
      <vt:variant>
        <vt:lpstr>Polices utilisées</vt:lpstr>
      </vt:variant>
      <vt:variant>
        <vt:i4>1</vt:i4>
      </vt:variant>
      <vt:variant>
        <vt:lpstr>Thème</vt:lpstr>
      </vt:variant>
      <vt:variant>
        <vt:i4>4</vt:i4>
      </vt:variant>
      <vt:variant>
        <vt:lpstr>Titres des diapositives</vt:lpstr>
      </vt:variant>
      <vt:variant>
        <vt:i4>5</vt:i4>
      </vt:variant>
    </vt:vector>
  </HeadingPairs>
  <TitlesOfParts>
    <vt:vector size="10" baseType="lpstr">
      <vt:lpstr>Arial</vt:lpstr>
      <vt:lpstr>TotalEnergies AA - Bleu</vt:lpstr>
      <vt:lpstr>TotalEnergies AA - Rouge</vt:lpstr>
      <vt:lpstr>TotalEnergies AA - Vert</vt:lpstr>
      <vt:lpstr>TotalEnergies AA - Orange</vt:lpstr>
      <vt:lpstr>Présentation PowerPoint</vt:lpstr>
      <vt:lpstr>Partageons 9 accidents qui ont marqué l’histoire de l’Industrie et de la Compagnie </vt:lpstr>
      <vt:lpstr>2013 Incendie d’une éolienne à Ooltgensplaat (GRP) Pays-Bas – 2 décès </vt:lpstr>
      <vt:lpstr>2013 Incendie d’une éolienne à Ooltgensplaat Pays-Bas – 2 décès</vt:lpstr>
      <vt:lpstr>Très bonne JMS 2024 à toutes et à tous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JMS2024</dc:title>
  <dc:creator>Ronan PENSEC</dc:creator>
  <cp:lastModifiedBy>Claire MAIRET</cp:lastModifiedBy>
  <cp:revision>23</cp:revision>
  <dcterms:created xsi:type="dcterms:W3CDTF">2024-02-19T09:25:40Z</dcterms:created>
  <dcterms:modified xsi:type="dcterms:W3CDTF">2024-03-25T15:38:03Z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b30ed1b-e95f-40b5-af89-828263f287a7_Enabled">
    <vt:lpwstr>true</vt:lpwstr>
  </property>
  <property fmtid="{D5CDD505-2E9C-101B-9397-08002B2CF9AE}" pid="3" name="MSIP_Label_2b30ed1b-e95f-40b5-af89-828263f287a7_SetDate">
    <vt:lpwstr>2024-02-19T09:25:40Z</vt:lpwstr>
  </property>
  <property fmtid="{D5CDD505-2E9C-101B-9397-08002B2CF9AE}" pid="4" name="MSIP_Label_2b30ed1b-e95f-40b5-af89-828263f287a7_Method">
    <vt:lpwstr>Standard</vt:lpwstr>
  </property>
  <property fmtid="{D5CDD505-2E9C-101B-9397-08002B2CF9AE}" pid="5" name="MSIP_Label_2b30ed1b-e95f-40b5-af89-828263f287a7_Name">
    <vt:lpwstr>2b30ed1b-e95f-40b5-af89-828263f287a7</vt:lpwstr>
  </property>
  <property fmtid="{D5CDD505-2E9C-101B-9397-08002B2CF9AE}" pid="6" name="MSIP_Label_2b30ed1b-e95f-40b5-af89-828263f287a7_SiteId">
    <vt:lpwstr>329e91b0-e21f-48fb-a071-456717ecc28e</vt:lpwstr>
  </property>
  <property fmtid="{D5CDD505-2E9C-101B-9397-08002B2CF9AE}" pid="7" name="MSIP_Label_2b30ed1b-e95f-40b5-af89-828263f287a7_ActionId">
    <vt:lpwstr>d28686f2-3f7a-4aa9-b1a0-6a3cc2439846</vt:lpwstr>
  </property>
  <property fmtid="{D5CDD505-2E9C-101B-9397-08002B2CF9AE}" pid="8" name="MSIP_Label_2b30ed1b-e95f-40b5-af89-828263f287a7_ContentBits">
    <vt:lpwstr>0</vt:lpwstr>
  </property>
  <property fmtid="{D5CDD505-2E9C-101B-9397-08002B2CF9AE}" pid="9" name="ContentTypeId">
    <vt:lpwstr>0x010100C1B86728729A514ABD9192C2BC0C0159</vt:lpwstr>
  </property>
</Properties>
</file>