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28"/>
  </p:notesMasterIdLst>
  <p:handoutMasterIdLst>
    <p:handoutMasterId r:id="rId29"/>
  </p:handoutMasterIdLst>
  <p:sldIdLst>
    <p:sldId id="2134805767" r:id="rId9"/>
    <p:sldId id="2134805768" r:id="rId10"/>
    <p:sldId id="2134805769" r:id="rId11"/>
    <p:sldId id="2134805770" r:id="rId12"/>
    <p:sldId id="2134805771" r:id="rId13"/>
    <p:sldId id="2134805757" r:id="rId14"/>
    <p:sldId id="2134805772" r:id="rId15"/>
    <p:sldId id="2134805758" r:id="rId16"/>
    <p:sldId id="2134805788" r:id="rId17"/>
    <p:sldId id="2134805789" r:id="rId18"/>
    <p:sldId id="2134805774" r:id="rId19"/>
    <p:sldId id="2134805790" r:id="rId20"/>
    <p:sldId id="2134805776" r:id="rId21"/>
    <p:sldId id="2134805777" r:id="rId22"/>
    <p:sldId id="2134805783" r:id="rId23"/>
    <p:sldId id="2134805793" r:id="rId24"/>
    <p:sldId id="2134805794" r:id="rId25"/>
    <p:sldId id="2134805739" r:id="rId26"/>
    <p:sldId id="2134805748" r:id="rId2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laire MAIRET" initials="CM" lastIdx="3" clrIdx="6">
    <p:extLst>
      <p:ext uri="{19B8F6BF-5375-455C-9EA6-DF929625EA0E}">
        <p15:presenceInfo xmlns:p15="http://schemas.microsoft.com/office/powerpoint/2012/main" userId="S::claire.mairet@total.com::b91d9db2-e41b-4c98-9525-27312980cc2f" providerId="AD"/>
      </p:ext>
    </p:extLst>
  </p:cmAuthor>
  <p:cmAuthor id="1" name="Tatiana MIR" initials="TM" lastIdx="80" clrIdx="0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2" name="Cyril DE-COATPONT" initials="CDC" lastIdx="17" clrIdx="1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3" name="Michiel DE KOSTER" initials="MDK" lastIdx="10" clrIdx="2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  <p:cmAuthor id="4" name="David DOYONNAS" initials="DD" lastIdx="25" clrIdx="3">
    <p:extLst>
      <p:ext uri="{19B8F6BF-5375-455C-9EA6-DF929625EA0E}">
        <p15:presenceInfo xmlns:p15="http://schemas.microsoft.com/office/powerpoint/2012/main" userId="S::david.doyonnas@totalenergies.com::50d04fe7-e08d-4de1-95c9-593ebd14dc57" providerId="AD"/>
      </p:ext>
    </p:extLst>
  </p:cmAuthor>
  <p:cmAuthor id="5" name="Cyril DE-COATPONT" initials="CDC [2]" lastIdx="7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Alexandra PAPILLON" initials="AP" lastIdx="7" clrIdx="5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D56"/>
    <a:srgbClr val="374649"/>
    <a:srgbClr val="79B321"/>
    <a:srgbClr val="71BF44"/>
    <a:srgbClr val="E3F2DA"/>
    <a:srgbClr val="525251"/>
    <a:srgbClr val="78888E"/>
    <a:srgbClr val="6CA1E4"/>
    <a:srgbClr val="A8A2CD"/>
    <a:srgbClr val="008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479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823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63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>
                <a:solidFill>
                  <a:srgbClr val="374649"/>
                </a:solidFill>
                <a:ea typeface="Roboto" panose="02000000000000000000" pitchFamily="2" charset="0"/>
              </a:rPr>
              <a:t>Définitions « risques » et « danger » (GM-GR-HSE-300 « Evaluation des risques professionnels au poste de travail ») </a:t>
            </a:r>
          </a:p>
          <a:p>
            <a:r>
              <a:rPr lang="fr-FR" sz="1200" i="1">
                <a:solidFill>
                  <a:srgbClr val="374649"/>
                </a:solidFill>
                <a:ea typeface="Roboto" panose="02000000000000000000" pitchFamily="2" charset="0"/>
              </a:rPr>
              <a:t>Définitions HIPO, Incident, presqu’accident, anomalie </a:t>
            </a:r>
            <a:r>
              <a:rPr lang="fr-FR" sz="1200" i="1"/>
              <a:t>(CR-GR-HSE-100 « </a:t>
            </a:r>
            <a:r>
              <a:rPr lang="fr-FR" sz="1200" i="1" err="1"/>
              <a:t>Reporting</a:t>
            </a:r>
            <a:r>
              <a:rPr lang="fr-FR" sz="1200" i="1"/>
              <a:t> HSE »)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8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9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2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8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31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42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279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82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hyperlink" Target="https://totalworkplace.sharepoint.com/sites/GroupHSEREXDataBase/en-us/All_HSE_REX_Documents/REX-EP-TEPUS-FP-2020-111%20Fatal%20Accident%20Pulling%20Marine%20Riser.pdf" TargetMode="Externa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emf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talworkplace.sharepoint.com/sites/GroupHSEREXDataBase/en-us/All_HSE_REX_Documents/FAT%20during%20Hydraulic%20Jack%20Tes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openxmlformats.org/officeDocument/2006/relationships/image" Target="../media/image19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9.emf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typlus.totalenergies.com/fr/contribution/qkbngk?p_route=wall&amp;p_qs=rules%3D2%26desc%3Dmanutention" TargetMode="External"/><Relationship Id="rId3" Type="http://schemas.openxmlformats.org/officeDocument/2006/relationships/hyperlink" Target="https://lizzy.totalenergies.com/" TargetMode="External"/><Relationship Id="rId7" Type="http://schemas.openxmlformats.org/officeDocument/2006/relationships/hyperlink" Target="https://safetyplus.totalenergies.com/fr" TargetMode="External"/><Relationship Id="rId2" Type="http://schemas.openxmlformats.org/officeDocument/2006/relationships/hyperlink" Target="https://toolbox-hse.totalenergies.com/fr/one-maestro/documents-de-la-pyramide-one-maestro/guides-et-manuels-hse-groupe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totalworkplace.sharepoint.com/sites/GroupHSEREXDataBase/en-us/Pages/REX%20HSE%20Home.aspx" TargetMode="External"/><Relationship Id="rId5" Type="http://schemas.openxmlformats.org/officeDocument/2006/relationships/hyperlink" Target="https://toolbox-hse.totalenergies.com/fr/regles-dor-totalenergies-supports-de-deploiement" TargetMode="External"/><Relationship Id="rId10" Type="http://schemas.openxmlformats.org/officeDocument/2006/relationships/hyperlink" Target="https://safetyplus.totalenergies.com/fr/contribution/rjzwpc?p_route=wall&amp;p_qs=rules%3D2%26desc%3Dmeuleuse" TargetMode="External"/><Relationship Id="rId4" Type="http://schemas.openxmlformats.org/officeDocument/2006/relationships/hyperlink" Target="https://toolbox-hse.totalenergies.com/fr/regles-dor-totalenergies-supports-generaux" TargetMode="External"/><Relationship Id="rId9" Type="http://schemas.openxmlformats.org/officeDocument/2006/relationships/hyperlink" Target="https://safetyplus.totalenergies.com/fr/contribution/7jgi9g?p_route=wall&amp;p_qs=rules%3D2%26desc%3Dmanutentio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oolbox-hse-ftp.totalenergies.com/RO/Reformulation_2022/Regle_3/GOLDEN_RULES-Regle_03_VFSTFR--10Mbps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at.corp.local/sites/s215/fr-FR/Documents/Reporting-securite/RC%20Monthly%20HSE%20report%20-%20092021.pdf" TargetMode="External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E8D53E-39F2-0794-1296-B495C6350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9" y="4820761"/>
            <a:ext cx="5318262" cy="1388721"/>
          </a:xfrm>
          <a:ln>
            <a:noFill/>
          </a:ln>
        </p:spPr>
        <p:txBody>
          <a:bodyPr lIns="0" tIns="0" rIns="0" bIns="0"/>
          <a:lstStyle/>
          <a:p>
            <a:r>
              <a:rPr lang="fr-FR" sz="3600">
                <a:solidFill>
                  <a:srgbClr val="354D56"/>
                </a:solidFill>
              </a:rPr>
              <a:t>Règle d’or 3</a:t>
            </a:r>
            <a:br>
              <a:rPr lang="fr-FR" sz="3600" b="1" cap="all">
                <a:solidFill>
                  <a:srgbClr val="F7941D"/>
                </a:solidFill>
              </a:rPr>
            </a:br>
            <a:r>
              <a:rPr lang="fr-FR" sz="3600" b="1">
                <a:solidFill>
                  <a:srgbClr val="79B321"/>
                </a:solidFill>
              </a:rPr>
              <a:t>Gestes, Postures,</a:t>
            </a:r>
            <a:br>
              <a:rPr lang="fr-FR" sz="3600" b="1">
                <a:solidFill>
                  <a:srgbClr val="79B321"/>
                </a:solidFill>
              </a:rPr>
            </a:br>
            <a:r>
              <a:rPr lang="fr-FR" sz="3600" b="1">
                <a:solidFill>
                  <a:srgbClr val="79B321"/>
                </a:solidFill>
              </a:rPr>
              <a:t>Outillages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5286895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>
                <a:solidFill>
                  <a:srgbClr val="79B321"/>
                </a:solidFill>
                <a:latin typeface="+mj-lt"/>
                <a:ea typeface="+mj-ea"/>
                <a:cs typeface="+mj-cs"/>
              </a:rPr>
              <a:t>Les nouvelles Règles d’or</a:t>
            </a:r>
          </a:p>
          <a:p>
            <a:r>
              <a:rPr lang="fr-FR">
                <a:solidFill>
                  <a:srgbClr val="354D56"/>
                </a:solidFill>
              </a:rPr>
              <a:t>Mon engagement, notre sécurité</a:t>
            </a:r>
          </a:p>
          <a:p>
            <a:endParaRPr lang="fr-FR" sz="3200" b="1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354D56"/>
                </a:solidFill>
              </a:rPr>
              <a:t>Rev.0 – Décembre 2022</a:t>
            </a:r>
            <a:endParaRPr lang="fr-FR" sz="2000" b="1">
              <a:solidFill>
                <a:srgbClr val="354D56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C41A7D-C445-6180-7881-0FBC60E5C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221" y="820727"/>
            <a:ext cx="3820976" cy="38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26">
            <a:extLst>
              <a:ext uri="{FF2B5EF4-FFF2-40B4-BE49-F238E27FC236}">
                <a16:creationId xmlns:a16="http://schemas.microsoft.com/office/drawing/2014/main" id="{01EA6193-59AE-C0AD-A43E-F19826BEC26B}"/>
              </a:ext>
            </a:extLst>
          </p:cNvPr>
          <p:cNvSpPr/>
          <p:nvPr/>
        </p:nvSpPr>
        <p:spPr>
          <a:xfrm>
            <a:off x="7019175" y="1847069"/>
            <a:ext cx="4685236" cy="2096247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E91BF49-E437-AF79-2E62-413668F4D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ACCIDENT MORTEL SUR UN RIG DE FORAGE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7A557D62-4972-41FF-AED0-7A8BDF359CD3}"/>
              </a:ext>
            </a:extLst>
          </p:cNvPr>
          <p:cNvSpPr txBox="1">
            <a:spLocks/>
          </p:cNvSpPr>
          <p:nvPr/>
        </p:nvSpPr>
        <p:spPr>
          <a:xfrm>
            <a:off x="1882912" y="353831"/>
            <a:ext cx="7555556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/>
              <a:t>1. Je vérifie </a:t>
            </a:r>
            <a:r>
              <a:rPr lang="fr-FR" sz="1800"/>
              <a:t>que mon outil est adapté à la tâche. </a:t>
            </a:r>
            <a:endParaRPr lang="fr-FR" sz="1800">
              <a:cs typeface="Arial" panose="020B0604020202020204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78B991F-3AAD-4211-BD3D-050051E68687}"/>
              </a:ext>
            </a:extLst>
          </p:cNvPr>
          <p:cNvSpPr txBox="1"/>
          <p:nvPr/>
        </p:nvSpPr>
        <p:spPr>
          <a:xfrm>
            <a:off x="469879" y="1744158"/>
            <a:ext cx="2796579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Une clé hydraulique a été utilisée pour dévisser des boulons.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Lors de l’activité de déboulonnage, la clé de dévissage s’est coincée. 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Afin de décoincer cette clé, l’équipe a décidé de « tirer vers le haut » avec le treuil qui la supportait. 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Ceci a entrainé une tension du câble, alors que l’intervenant était au-dessus de l’outil. 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La clé s’est décoincée et, avec l’énergie libérée, est venue percuter l’intervenant.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73636BB-6DED-456D-B126-FEADAB8B1042}"/>
              </a:ext>
            </a:extLst>
          </p:cNvPr>
          <p:cNvSpPr txBox="1"/>
          <p:nvPr/>
        </p:nvSpPr>
        <p:spPr>
          <a:xfrm>
            <a:off x="4102813" y="1744158"/>
            <a:ext cx="226894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 dirty="0"/>
              <a:t>Décès de l’intervenant.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 dirty="0"/>
              <a:t>Plusieurs décès potentiels.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D96A01F-B2F3-4720-9D2D-916F3581D321}"/>
              </a:ext>
            </a:extLst>
          </p:cNvPr>
          <p:cNvSpPr txBox="1"/>
          <p:nvPr/>
        </p:nvSpPr>
        <p:spPr>
          <a:xfrm>
            <a:off x="4102812" y="3235120"/>
            <a:ext cx="238871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Utilisation inappropriée du treuil pour tirer, lever ou débloquer une charge.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Intervenant positionné dans la trajectoire de la clé.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Absence d’arrêt du travail pour réévaluer les risques ne tenant pas compte des difficultés antérieures.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D130681-FC13-4ADF-9589-DB6236DEFF66}"/>
              </a:ext>
            </a:extLst>
          </p:cNvPr>
          <p:cNvCxnSpPr>
            <a:cxnSpLocks/>
          </p:cNvCxnSpPr>
          <p:nvPr/>
        </p:nvCxnSpPr>
        <p:spPr>
          <a:xfrm>
            <a:off x="3807111" y="29516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AD37B553-5CB2-43CC-A557-BDA6D9E22EBF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622076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335CEA6-18D4-4B5A-878A-C6904B3179CE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605142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7322317-DE15-4DFF-9BBC-72E391846E2F}"/>
              </a:ext>
            </a:extLst>
          </p:cNvPr>
          <p:cNvSpPr txBox="1"/>
          <p:nvPr/>
        </p:nvSpPr>
        <p:spPr>
          <a:xfrm>
            <a:off x="7338951" y="2558324"/>
            <a:ext cx="43542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2pPr marL="0" lvl="1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 sz="1200">
                <a:solidFill>
                  <a:srgbClr val="71BF44"/>
                </a:solidFill>
                <a:cs typeface="Arial" panose="020B0604020202020204" pitchFamily="34" charset="0"/>
              </a:defRPr>
            </a:lvl2pPr>
          </a:lstStyle>
          <a:p>
            <a:r>
              <a:rPr lang="fr-FR" sz="1200">
                <a:solidFill>
                  <a:srgbClr val="79B321"/>
                </a:solidFill>
                <a:cs typeface="Arial" panose="020B0604020202020204" pitchFamily="34" charset="0"/>
              </a:rPr>
              <a:t>Je n’utilise que des outillages adaptés et dimensionnés pour ma tâche.</a:t>
            </a:r>
          </a:p>
          <a:p>
            <a:r>
              <a:rPr lang="fr-FR" sz="1200">
                <a:solidFill>
                  <a:srgbClr val="79B321"/>
                </a:solidFill>
                <a:cs typeface="Arial" panose="020B0604020202020204" pitchFamily="34" charset="0"/>
              </a:rPr>
              <a:t>En cas d’évolution de la situation de travail, je stoppe ma tâche et je participe à la réévaluation du mode opératoire.</a:t>
            </a:r>
          </a:p>
          <a:p>
            <a:endParaRPr lang="fr-FR" sz="1200">
              <a:solidFill>
                <a:srgbClr val="79B321"/>
              </a:solidFill>
            </a:endParaRPr>
          </a:p>
          <a:p>
            <a:r>
              <a:rPr lang="fr-FR" sz="1200">
                <a:solidFill>
                  <a:srgbClr val="79B321"/>
                </a:solidFill>
              </a:rPr>
              <a:t>De manière générale, je ne détourne pas l’usage d’un outil,</a:t>
            </a:r>
            <a:br>
              <a:rPr lang="fr-FR" sz="1200">
                <a:solidFill>
                  <a:srgbClr val="79B321"/>
                </a:solidFill>
              </a:rPr>
            </a:br>
            <a:r>
              <a:rPr lang="fr-FR" sz="1200">
                <a:solidFill>
                  <a:srgbClr val="79B321"/>
                </a:solidFill>
              </a:rPr>
              <a:t>et me conforme au mode opératoire le cas échéant.</a:t>
            </a:r>
          </a:p>
          <a:p>
            <a:endParaRPr lang="fr-FR" sz="1200">
              <a:solidFill>
                <a:srgbClr val="79B32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AF0CD57-F318-E250-42AA-D16EDC816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8863362F-B10E-216B-A0D8-412C5D4743D2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>
                <a:solidFill>
                  <a:srgbClr val="79B321"/>
                </a:solidFill>
              </a:rPr>
              <a:t>ENSEIGNEMENTS À TIRER</a:t>
            </a:r>
          </a:p>
        </p:txBody>
      </p:sp>
      <p:sp>
        <p:nvSpPr>
          <p:cNvPr id="13" name="Rectangle à coins arrondis 41">
            <a:extLst>
              <a:ext uri="{FF2B5EF4-FFF2-40B4-BE49-F238E27FC236}">
                <a16:creationId xmlns:a16="http://schemas.microsoft.com/office/drawing/2014/main" id="{5CE5A445-80CC-E375-1CCB-A0596C1BB615}"/>
              </a:ext>
            </a:extLst>
          </p:cNvPr>
          <p:cNvSpPr/>
          <p:nvPr/>
        </p:nvSpPr>
        <p:spPr>
          <a:xfrm>
            <a:off x="8179938" y="5880625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79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14" name="ZoneTexte 13">
            <a:hlinkClick r:id="rId5" tooltip="Exigence 3.1.2"/>
            <a:extLst>
              <a:ext uri="{FF2B5EF4-FFF2-40B4-BE49-F238E27FC236}">
                <a16:creationId xmlns:a16="http://schemas.microsoft.com/office/drawing/2014/main" id="{0A23CE4F-1C13-7397-DFC5-8C3473EA3355}"/>
              </a:ext>
            </a:extLst>
          </p:cNvPr>
          <p:cNvSpPr txBox="1"/>
          <p:nvPr/>
        </p:nvSpPr>
        <p:spPr>
          <a:xfrm>
            <a:off x="8345051" y="5957139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u="sng" dirty="0">
                <a:solidFill>
                  <a:schemeClr val="bg1"/>
                </a:solidFill>
              </a:rPr>
              <a:t>Cliquez ici pour accéder au REX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8E6E4F5-811D-4F9B-BE2C-86604AAD7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299" y="4115813"/>
            <a:ext cx="1831962" cy="165077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AF70A150-2760-4C7F-BD2F-4190ACB5F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994" y="4156420"/>
            <a:ext cx="2379335" cy="1602862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2393EB14-8D9E-48C2-B86C-CBD64B04D186}"/>
              </a:ext>
            </a:extLst>
          </p:cNvPr>
          <p:cNvSpPr txBox="1"/>
          <p:nvPr/>
        </p:nvSpPr>
        <p:spPr>
          <a:xfrm>
            <a:off x="7337022" y="4658371"/>
            <a:ext cx="1276249" cy="507831"/>
          </a:xfrm>
          <a:prstGeom prst="rightArrowCallout">
            <a:avLst>
              <a:gd name="adj1" fmla="val 25000"/>
              <a:gd name="adj2" fmla="val 25000"/>
              <a:gd name="adj3" fmla="val 57511"/>
              <a:gd name="adj4" fmla="val 61494"/>
            </a:avLst>
          </a:prstGeom>
          <a:solidFill>
            <a:schemeClr val="bg1"/>
          </a:solidFill>
          <a:ln w="19050">
            <a:solidFill>
              <a:srgbClr val="71BF4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900"/>
              <a:t>Clé hydraulique engagée</a:t>
            </a:r>
          </a:p>
        </p:txBody>
      </p:sp>
    </p:spTree>
    <p:extLst>
      <p:ext uri="{BB962C8B-B14F-4D97-AF65-F5344CB8AC3E}">
        <p14:creationId xmlns:p14="http://schemas.microsoft.com/office/powerpoint/2010/main" val="10408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26">
            <a:extLst>
              <a:ext uri="{FF2B5EF4-FFF2-40B4-BE49-F238E27FC236}">
                <a16:creationId xmlns:a16="http://schemas.microsoft.com/office/drawing/2014/main" id="{41F1AAD3-6003-E766-55B8-779E577B0E9B}"/>
              </a:ext>
            </a:extLst>
          </p:cNvPr>
          <p:cNvSpPr/>
          <p:nvPr/>
        </p:nvSpPr>
        <p:spPr>
          <a:xfrm>
            <a:off x="7019175" y="1847070"/>
            <a:ext cx="4685236" cy="1942506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B3717B-ED40-B44F-CE2F-1D7E966D0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FLASH EN ZONE ATEX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749130"/>
            <a:ext cx="2985819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 intervenant est venu fixer des plaques métalliques « ATEX » dans</a:t>
            </a:r>
            <a:b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la cheminée d’un trou d’homme</a:t>
            </a:r>
            <a:b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d’une cuve.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Cette cuve contenait encore de l’essence.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 test d’explosivité a été réalisé et</a:t>
            </a:r>
            <a:b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confirmé la présence de vapeurs d’hydrocarbures. 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Malgré ce test, l’intervenant a utilisé</a:t>
            </a:r>
            <a:b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une perceuse électrique non ATEX</a:t>
            </a:r>
            <a:b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pour fixer la plaque. 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 flash s’est alors produit.</a:t>
            </a:r>
            <a:endParaRPr lang="fr-FR" sz="1200" dirty="0">
              <a:solidFill>
                <a:srgbClr val="F7941D"/>
              </a:solidFill>
              <a:cs typeface="Arial" panose="020B0604020202020204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79012" y="1780891"/>
            <a:ext cx="1992061" cy="103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/>
              <a:t>Brûlures graves de l’intervenant.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endParaRPr lang="fr-FR" sz="120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79014" y="3361448"/>
            <a:ext cx="2205008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Non-respect des procédures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Présence d’hydrocarbures gazeux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Utilisation d’un équipement électrique non ATEX en zone explosive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780A1C6C-941A-A840-88DC-BFDD6104A019}"/>
              </a:ext>
            </a:extLst>
          </p:cNvPr>
          <p:cNvSpPr txBox="1"/>
          <p:nvPr/>
        </p:nvSpPr>
        <p:spPr>
          <a:xfrm>
            <a:off x="7409957" y="2589563"/>
            <a:ext cx="400590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>
                <a:solidFill>
                  <a:srgbClr val="79B321"/>
                </a:solidFill>
              </a:rPr>
              <a:t>Lors d’une intervention en zone ATEX, je m’assure 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79B321"/>
                </a:solidFill>
              </a:rPr>
              <a:t>d’utiliser des équipements ATEX,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79B321"/>
                </a:solidFill>
              </a:rPr>
              <a:t>de positionner l’explosimètre de façon adéquate, en fonction du type de gaz (dans cet exemple, proche du sol car il s’agit de vapeurs d’essence).</a:t>
            </a:r>
          </a:p>
          <a:p>
            <a:endParaRPr lang="fr-FR" sz="1200">
              <a:solidFill>
                <a:srgbClr val="79B321"/>
              </a:solidFill>
              <a:highlight>
                <a:srgbClr val="FFFF00"/>
              </a:highlight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3235898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42909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42909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14BA194-CA71-4C64-9A77-3390316A66B6}"/>
              </a:ext>
            </a:extLst>
          </p:cNvPr>
          <p:cNvSpPr txBox="1">
            <a:spLocks/>
          </p:cNvSpPr>
          <p:nvPr/>
        </p:nvSpPr>
        <p:spPr>
          <a:xfrm>
            <a:off x="1882912" y="391153"/>
            <a:ext cx="7555556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/>
              <a:t>1. Je vérifie </a:t>
            </a:r>
            <a:r>
              <a:rPr lang="fr-FR" sz="1800"/>
              <a:t>que mon outil est adapté à la zone d’utilisation. </a:t>
            </a:r>
            <a:endParaRPr lang="fr-FR" sz="1800">
              <a:cs typeface="Arial" panose="020B0604020202020204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5F636C70-03CF-4252-93CF-B20DF738EE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501" t="52" r="1622" b="-52"/>
          <a:stretch/>
        </p:blipFill>
        <p:spPr>
          <a:xfrm>
            <a:off x="7019175" y="3944015"/>
            <a:ext cx="2976620" cy="1827316"/>
          </a:xfrm>
          <a:prstGeom prst="roundRect">
            <a:avLst>
              <a:gd name="adj" fmla="val 6349"/>
            </a:avLst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99D998-3608-38AB-BE6A-7A917EECD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1E9649B8-A51C-76F9-C64E-300F60C183FB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>
                <a:solidFill>
                  <a:srgbClr val="79B321"/>
                </a:solidFill>
              </a:rPr>
              <a:t>ENSEIGNEMENTS À TIRER</a:t>
            </a:r>
          </a:p>
        </p:txBody>
      </p:sp>
    </p:spTree>
    <p:extLst>
      <p:ext uri="{BB962C8B-B14F-4D97-AF65-F5344CB8AC3E}">
        <p14:creationId xmlns:p14="http://schemas.microsoft.com/office/powerpoint/2010/main" val="306056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26">
            <a:extLst>
              <a:ext uri="{FF2B5EF4-FFF2-40B4-BE49-F238E27FC236}">
                <a16:creationId xmlns:a16="http://schemas.microsoft.com/office/drawing/2014/main" id="{E6D6EDA5-A550-AB8E-EA52-038DD8C5CBF3}"/>
              </a:ext>
            </a:extLst>
          </p:cNvPr>
          <p:cNvSpPr/>
          <p:nvPr/>
        </p:nvSpPr>
        <p:spPr>
          <a:xfrm>
            <a:off x="7019175" y="1847069"/>
            <a:ext cx="4685236" cy="2502003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E9B1AD1-4CE9-75CB-4FDF-F8CFEE3BE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E6DEBE8D-764F-9711-6122-4907AACBFBA2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>
                <a:solidFill>
                  <a:srgbClr val="79B321"/>
                </a:solidFill>
              </a:rPr>
              <a:t>ENSEIGNEMENTS À TIRER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3FBB15-FA2E-5B34-2984-29559D55C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BLESSURE AU VISAGE LORS D’UN MEULAGE*</a:t>
            </a: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465668" y="1745933"/>
            <a:ext cx="2922650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 intervenant a réalisé une opération de meulage d’une porte de secours défectueuse.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Lors de cette opération, une partie du disque de meulage s’est rompue et a touché la joue gauche de l’intervenant.</a:t>
            </a:r>
          </a:p>
          <a:p>
            <a:pPr marL="0" lvl="1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F7941D"/>
              </a:solidFill>
              <a:cs typeface="Arial" panose="020B0604020202020204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26894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/>
              <a:t>Blessure au visage - 5 points de suture - 15 jours d’arrêt de travail.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endParaRPr lang="fr-FR" sz="1200"/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endParaRPr lang="fr-FR" sz="120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2" y="3311320"/>
            <a:ext cx="2388717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Rupture d’une partie du disque.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Outil de mauvaise qualité.</a:t>
            </a: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Absence de contrôle de l’outil avant le démarrage des travaux.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Absence d’EPI spécifique.</a:t>
            </a:r>
            <a:endParaRPr lang="fr-FR" sz="1200" b="1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Plan de prévention non réalisé.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30278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129829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063094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5A4DBB45-39EA-4921-A542-C4E8395C4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2912" y="391153"/>
            <a:ext cx="4840561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1. Je vérifie </a:t>
            </a:r>
            <a:r>
              <a:rPr lang="fr-FR" sz="1800"/>
              <a:t>que mon outil est en bon état.</a:t>
            </a:r>
            <a:endParaRPr lang="fr-FR" sz="1800">
              <a:cs typeface="Arial" panose="020B0604020202020204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45C96FD2-F8F6-4DC7-B651-2F4F0532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6549296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D1F81A3-3466-4977-9FB5-93527679E0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658" b="51459"/>
          <a:stretch/>
        </p:blipFill>
        <p:spPr>
          <a:xfrm>
            <a:off x="8294303" y="4515596"/>
            <a:ext cx="986888" cy="1386189"/>
          </a:xfrm>
          <a:prstGeom prst="roundRect">
            <a:avLst>
              <a:gd name="adj" fmla="val 12104"/>
            </a:avLst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ED4F5AE9-1C82-45EE-B7B4-02C86ABC33A6}"/>
              </a:ext>
            </a:extLst>
          </p:cNvPr>
          <p:cNvSpPr txBox="1"/>
          <p:nvPr/>
        </p:nvSpPr>
        <p:spPr>
          <a:xfrm>
            <a:off x="386045" y="5756142"/>
            <a:ext cx="33259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*Evénement hors périmètre de reporting</a:t>
            </a:r>
            <a:endParaRPr lang="fr-FR" sz="1100" i="1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5592A92-F1C3-46E7-A858-C4F69E5156C4}"/>
              </a:ext>
            </a:extLst>
          </p:cNvPr>
          <p:cNvSpPr txBox="1"/>
          <p:nvPr/>
        </p:nvSpPr>
        <p:spPr>
          <a:xfrm>
            <a:off x="7338951" y="2610566"/>
            <a:ext cx="413711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79B321"/>
                </a:solidFill>
              </a:rPr>
              <a:t>Je vérifie le bon état de mon outil, et de ses accessoires, avant utilisation (intégrité, usure, …). </a:t>
            </a:r>
          </a:p>
          <a:p>
            <a:br>
              <a:rPr lang="fr-FR" sz="1200" dirty="0">
                <a:solidFill>
                  <a:srgbClr val="79B321"/>
                </a:solidFill>
              </a:rPr>
            </a:br>
            <a:r>
              <a:rPr lang="fr-FR" sz="1200" dirty="0">
                <a:solidFill>
                  <a:srgbClr val="79B321"/>
                </a:solidFill>
              </a:rPr>
              <a:t>Si je remarque qu’un outil ou l’un de ses accessoires est défectueux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79B321"/>
                </a:solidFill>
              </a:rPr>
              <a:t>je le retire immédiatement afin que personne ne l’utilise,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79B321"/>
                </a:solidFill>
              </a:rPr>
              <a:t>je formalise l’information par écrit et je la remonte à ma hiérarchie par le processus local.</a:t>
            </a:r>
          </a:p>
          <a:p>
            <a:endParaRPr lang="fr-FR" sz="1200" dirty="0">
              <a:solidFill>
                <a:srgbClr val="79B32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6CC8D3-A26B-A73E-3A03-66B50DC002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40" r="4387" b="51459"/>
          <a:stretch/>
        </p:blipFill>
        <p:spPr>
          <a:xfrm>
            <a:off x="9475421" y="4523975"/>
            <a:ext cx="982848" cy="1386189"/>
          </a:xfrm>
          <a:prstGeom prst="roundRect">
            <a:avLst>
              <a:gd name="adj" fmla="val 11453"/>
            </a:avLst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432AC06-452F-349E-16BF-EA99C05F6175}"/>
              </a:ext>
            </a:extLst>
          </p:cNvPr>
          <p:cNvSpPr txBox="1"/>
          <p:nvPr/>
        </p:nvSpPr>
        <p:spPr>
          <a:xfrm>
            <a:off x="8152376" y="5528485"/>
            <a:ext cx="987698" cy="3745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/>
              <a:t>Disque</a:t>
            </a:r>
            <a:br>
              <a:rPr lang="fr-FR" sz="800"/>
            </a:br>
            <a:r>
              <a:rPr lang="fr-FR" sz="800"/>
              <a:t>à meule usé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863C16-956B-A705-C153-14214C5E1A92}"/>
              </a:ext>
            </a:extLst>
          </p:cNvPr>
          <p:cNvSpPr txBox="1"/>
          <p:nvPr/>
        </p:nvSpPr>
        <p:spPr>
          <a:xfrm>
            <a:off x="9438473" y="5535593"/>
            <a:ext cx="890553" cy="3745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/>
              <a:t>Disque</a:t>
            </a:r>
            <a:br>
              <a:rPr lang="fr-FR" sz="800"/>
            </a:br>
            <a:r>
              <a:rPr lang="fr-FR" sz="800"/>
              <a:t>à meule neuf</a:t>
            </a:r>
          </a:p>
        </p:txBody>
      </p:sp>
    </p:spTree>
    <p:extLst>
      <p:ext uri="{BB962C8B-B14F-4D97-AF65-F5344CB8AC3E}">
        <p14:creationId xmlns:p14="http://schemas.microsoft.com/office/powerpoint/2010/main" val="332420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41">
            <a:extLst>
              <a:ext uri="{FF2B5EF4-FFF2-40B4-BE49-F238E27FC236}">
                <a16:creationId xmlns:a16="http://schemas.microsoft.com/office/drawing/2014/main" id="{9AA4F99F-F249-994F-22ED-359C95F131E3}"/>
              </a:ext>
            </a:extLst>
          </p:cNvPr>
          <p:cNvSpPr/>
          <p:nvPr/>
        </p:nvSpPr>
        <p:spPr>
          <a:xfrm>
            <a:off x="9176551" y="4399306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79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CA5781-4B8A-1434-5F21-7E2CD3B06F02}"/>
              </a:ext>
            </a:extLst>
          </p:cNvPr>
          <p:cNvSpPr txBox="1"/>
          <p:nvPr/>
        </p:nvSpPr>
        <p:spPr>
          <a:xfrm>
            <a:off x="9342010" y="4475820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hlinkClick r:id="rId3" tooltip="REX exigence 3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pour accéder au REX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 : coins arrondis 26">
            <a:extLst>
              <a:ext uri="{FF2B5EF4-FFF2-40B4-BE49-F238E27FC236}">
                <a16:creationId xmlns:a16="http://schemas.microsoft.com/office/drawing/2014/main" id="{F368CFCB-1F63-3054-795D-2FA8FE9F69B3}"/>
              </a:ext>
            </a:extLst>
          </p:cNvPr>
          <p:cNvSpPr/>
          <p:nvPr/>
        </p:nvSpPr>
        <p:spPr>
          <a:xfrm>
            <a:off x="7019175" y="1847070"/>
            <a:ext cx="4685236" cy="2366302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75D4DB-8C5A-BEB2-CC74-C68BE2C8B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917C3E22-6116-0BF4-331C-0BC2B8FB3321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>
                <a:solidFill>
                  <a:srgbClr val="79B321"/>
                </a:solidFill>
              </a:rPr>
              <a:t>ENSEIGNEMENTS À TIRER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554A2F1-4271-C181-3AB9-8FD10D4ED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3" y="1420583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TEST EN PRESSION D’UN VERIN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469879" y="1744158"/>
            <a:ext cx="2796579" cy="2477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Des tests en pression de fonctionnement d’un nouveau vérin hydraulique étaient en cours.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2 intervenants ont pressurisé l’équipement 3 fois à 500 bars.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Comme le vérin ne montait pas suffisamment, un 4</a:t>
            </a:r>
            <a:r>
              <a:rPr lang="fr-FR" sz="1200" baseline="300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e</a:t>
            </a: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test a été réalisé.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Au 4e test, la boulonnerie de fixation s’est rompue, et la bride supérieure du vérin a été projetée en l’air.</a:t>
            </a:r>
            <a:endParaRPr lang="fr-FR" sz="1200" dirty="0">
              <a:solidFill>
                <a:srgbClr val="F7941D"/>
              </a:solidFill>
              <a:cs typeface="Arial" panose="020B0604020202020204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268940" cy="121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 dirty="0"/>
              <a:t>Décès de l’un des intervenants qui était penché au-dessus du vérin.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endParaRPr lang="fr-FR" sz="1200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2" y="3235120"/>
            <a:ext cx="2388717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Équipement sans certification ni marquage.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Absence de manuel d’utilisation.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Absence de permis de travail, et donc d’analyse de risques.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Tests réalisés à une pression trop élevée.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Présence d’intervenants à proximité immédiate des équipements haute pression.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780A1C6C-941A-A840-88DC-BFDD6104A019}"/>
              </a:ext>
            </a:extLst>
          </p:cNvPr>
          <p:cNvSpPr txBox="1"/>
          <p:nvPr/>
        </p:nvSpPr>
        <p:spPr>
          <a:xfrm>
            <a:off x="7338058" y="2613897"/>
            <a:ext cx="4017514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rgbClr val="71BF44"/>
              </a:buClr>
            </a:pPr>
            <a:r>
              <a:rPr lang="fr-FR" sz="1200">
                <a:solidFill>
                  <a:srgbClr val="79B321"/>
                </a:solidFill>
              </a:rPr>
              <a:t>Je m’assure :</a:t>
            </a:r>
          </a:p>
          <a:p>
            <a:pPr marL="252000" indent="-252000"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>
                <a:solidFill>
                  <a:srgbClr val="79B321"/>
                </a:solidFill>
              </a:rPr>
              <a:t>de connaitre les recommandations constructeur et les limites d’utilisation du matériel, </a:t>
            </a:r>
          </a:p>
          <a:p>
            <a:pPr marL="252000" indent="-252000"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>
                <a:solidFill>
                  <a:srgbClr val="79B321"/>
                </a:solidFill>
              </a:rPr>
              <a:t>de disposer des </a:t>
            </a:r>
            <a:r>
              <a:rPr lang="fr-FR" sz="1200" b="1">
                <a:solidFill>
                  <a:srgbClr val="79B321"/>
                </a:solidFill>
              </a:rPr>
              <a:t>certificats et manuels d’utilisation,</a:t>
            </a:r>
            <a:endParaRPr lang="fr-FR" sz="1200">
              <a:solidFill>
                <a:srgbClr val="79B321"/>
              </a:solidFill>
            </a:endParaRPr>
          </a:p>
          <a:p>
            <a:pPr marL="252000" indent="-252000"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>
                <a:solidFill>
                  <a:srgbClr val="79B321"/>
                </a:solidFill>
              </a:rPr>
              <a:t>d’utiliser un vérin hydraulique avec une </a:t>
            </a:r>
            <a:r>
              <a:rPr lang="fr-FR" sz="1200" b="1">
                <a:solidFill>
                  <a:srgbClr val="79B321"/>
                </a:solidFill>
              </a:rPr>
              <a:t>sécurité intégrée </a:t>
            </a:r>
            <a:r>
              <a:rPr lang="fr-FR" sz="1200">
                <a:solidFill>
                  <a:srgbClr val="79B321"/>
                </a:solidFill>
              </a:rPr>
              <a:t>et </a:t>
            </a:r>
            <a:r>
              <a:rPr lang="fr-FR" sz="1200" b="1">
                <a:solidFill>
                  <a:srgbClr val="79B321"/>
                </a:solidFill>
              </a:rPr>
              <a:t>protégé</a:t>
            </a:r>
            <a:r>
              <a:rPr lang="fr-FR" sz="1200">
                <a:solidFill>
                  <a:srgbClr val="79B321"/>
                </a:solidFill>
              </a:rPr>
              <a:t> contre les surpressions.</a:t>
            </a: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9516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10716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10716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EBBCDA5-1242-465C-A894-E635B5E9B2F4}"/>
              </a:ext>
            </a:extLst>
          </p:cNvPr>
          <p:cNvSpPr txBox="1">
            <a:spLocks/>
          </p:cNvSpPr>
          <p:nvPr/>
        </p:nvSpPr>
        <p:spPr>
          <a:xfrm>
            <a:off x="1882911" y="256929"/>
            <a:ext cx="8268253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/>
              <a:t>2. J’utilise </a:t>
            </a:r>
            <a:r>
              <a:rPr lang="fr-FR" sz="1800"/>
              <a:t>les outils, y compris les accessoires d’épreuves ou de tests, conformément aux limites fixées par le fabricant.</a:t>
            </a:r>
            <a:endParaRPr lang="fr-FR" sz="1800">
              <a:cs typeface="Arial" panose="020B0604020202020204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097C42E-7117-4CF0-918A-B224F229CE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4" t="1295" r="1971" b="1853"/>
          <a:stretch/>
        </p:blipFill>
        <p:spPr>
          <a:xfrm>
            <a:off x="7008533" y="4399306"/>
            <a:ext cx="2049181" cy="1554576"/>
          </a:xfrm>
          <a:prstGeom prst="roundRect">
            <a:avLst>
              <a:gd name="adj" fmla="val 8915"/>
            </a:avLst>
          </a:prstGeom>
          <a:ln>
            <a:noFill/>
          </a:ln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6DA8636-2213-FC1B-9118-EA383EB14F76}"/>
              </a:ext>
            </a:extLst>
          </p:cNvPr>
          <p:cNvCxnSpPr>
            <a:cxnSpLocks/>
          </p:cNvCxnSpPr>
          <p:nvPr/>
        </p:nvCxnSpPr>
        <p:spPr>
          <a:xfrm>
            <a:off x="532283" y="1193508"/>
            <a:ext cx="9251796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58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>
            <a:extLst>
              <a:ext uri="{FF2B5EF4-FFF2-40B4-BE49-F238E27FC236}">
                <a16:creationId xmlns:a16="http://schemas.microsoft.com/office/drawing/2014/main" id="{0CE875A8-251A-AEBD-BBEF-871ABE449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193" y="437338"/>
            <a:ext cx="222564" cy="207922"/>
          </a:xfrm>
          <a:prstGeom prst="rect">
            <a:avLst/>
          </a:prstGeom>
        </p:spPr>
      </p:pic>
      <p:sp>
        <p:nvSpPr>
          <p:cNvPr id="105" name="Rectangle : coins arrondis 104">
            <a:extLst>
              <a:ext uri="{FF2B5EF4-FFF2-40B4-BE49-F238E27FC236}">
                <a16:creationId xmlns:a16="http://schemas.microsoft.com/office/drawing/2014/main" id="{3E88F7F3-3AF3-4232-92A8-F4C87EA0444E}"/>
              </a:ext>
            </a:extLst>
          </p:cNvPr>
          <p:cNvSpPr/>
          <p:nvPr/>
        </p:nvSpPr>
        <p:spPr>
          <a:xfrm>
            <a:off x="532283" y="4102852"/>
            <a:ext cx="2575404" cy="1549966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3" y="1420986"/>
            <a:ext cx="9840312" cy="2707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COMMENT MINIMISER LES EFFORTS EXCESSIFS ?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1193508"/>
            <a:ext cx="9251796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2AB869F7-CE8F-4C09-9D1B-DC2FF89C7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35" y="2046912"/>
            <a:ext cx="1014445" cy="1025654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D781E248-0797-4DC5-AA9C-D98AB795467A}"/>
              </a:ext>
            </a:extLst>
          </p:cNvPr>
          <p:cNvGrpSpPr/>
          <p:nvPr/>
        </p:nvGrpSpPr>
        <p:grpSpPr>
          <a:xfrm>
            <a:off x="1964326" y="2143824"/>
            <a:ext cx="752478" cy="928742"/>
            <a:chOff x="2576011" y="1630894"/>
            <a:chExt cx="1573393" cy="1908565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F98BB850-B4E5-467A-A86F-1B21C6A85445}"/>
                </a:ext>
              </a:extLst>
            </p:cNvPr>
            <p:cNvGrpSpPr/>
            <p:nvPr/>
          </p:nvGrpSpPr>
          <p:grpSpPr>
            <a:xfrm>
              <a:off x="2576011" y="1630894"/>
              <a:ext cx="1573393" cy="1908565"/>
              <a:chOff x="2576011" y="1630894"/>
              <a:chExt cx="1573393" cy="1908565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7F79A51E-68BF-446D-B002-39DB5466160E}"/>
                  </a:ext>
                </a:extLst>
              </p:cNvPr>
              <p:cNvGrpSpPr/>
              <p:nvPr/>
            </p:nvGrpSpPr>
            <p:grpSpPr>
              <a:xfrm>
                <a:off x="2576011" y="1630894"/>
                <a:ext cx="1573393" cy="1908565"/>
                <a:chOff x="2576011" y="1630894"/>
                <a:chExt cx="1573393" cy="1908565"/>
              </a:xfrm>
            </p:grpSpPr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9ED6165D-1DD3-445A-9DDA-AC151145906D}"/>
                    </a:ext>
                  </a:extLst>
                </p:cNvPr>
                <p:cNvGrpSpPr/>
                <p:nvPr/>
              </p:nvGrpSpPr>
              <p:grpSpPr>
                <a:xfrm>
                  <a:off x="2606553" y="1630894"/>
                  <a:ext cx="1542851" cy="1908565"/>
                  <a:chOff x="2606553" y="1630894"/>
                  <a:chExt cx="1542851" cy="1908565"/>
                </a:xfrm>
              </p:grpSpPr>
              <p:grpSp>
                <p:nvGrpSpPr>
                  <p:cNvPr id="10" name="Groupe 9">
                    <a:extLst>
                      <a:ext uri="{FF2B5EF4-FFF2-40B4-BE49-F238E27FC236}">
                        <a16:creationId xmlns:a16="http://schemas.microsoft.com/office/drawing/2014/main" id="{FBF8CEC6-D49C-4C6E-8B99-8CDC1F87A2C2}"/>
                      </a:ext>
                    </a:extLst>
                  </p:cNvPr>
                  <p:cNvGrpSpPr/>
                  <p:nvPr/>
                </p:nvGrpSpPr>
                <p:grpSpPr>
                  <a:xfrm>
                    <a:off x="2606553" y="1630894"/>
                    <a:ext cx="1488501" cy="1908565"/>
                    <a:chOff x="2606553" y="1630894"/>
                    <a:chExt cx="1488501" cy="1908565"/>
                  </a:xfrm>
                </p:grpSpPr>
                <p:grpSp>
                  <p:nvGrpSpPr>
                    <p:cNvPr id="9" name="Groupe 8">
                      <a:extLst>
                        <a:ext uri="{FF2B5EF4-FFF2-40B4-BE49-F238E27FC236}">
                          <a16:creationId xmlns:a16="http://schemas.microsoft.com/office/drawing/2014/main" id="{ADBB4F39-F259-42A5-819E-BD4B850DC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6553" y="1698839"/>
                      <a:ext cx="1488501" cy="1840620"/>
                      <a:chOff x="2592266" y="1698839"/>
                      <a:chExt cx="1488501" cy="1840620"/>
                    </a:xfrm>
                  </p:grpSpPr>
                  <p:pic>
                    <p:nvPicPr>
                      <p:cNvPr id="7" name="Image 6">
                        <a:extLst>
                          <a:ext uri="{FF2B5EF4-FFF2-40B4-BE49-F238E27FC236}">
                            <a16:creationId xmlns:a16="http://schemas.microsoft.com/office/drawing/2014/main" id="{AC77A7DA-D7F6-4949-8F91-ECB673C0391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2266" y="1698839"/>
                        <a:ext cx="1488501" cy="184062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" name="Rectangle 7">
                        <a:extLst>
                          <a:ext uri="{FF2B5EF4-FFF2-40B4-BE49-F238E27FC236}">
                            <a16:creationId xmlns:a16="http://schemas.microsoft.com/office/drawing/2014/main" id="{8353CD44-131C-4399-8510-EDDB915F15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67100" y="3067050"/>
                        <a:ext cx="252413" cy="66675"/>
                      </a:xfrm>
                      <a:prstGeom prst="rect">
                        <a:avLst/>
                      </a:prstGeom>
                      <a:solidFill>
                        <a:srgbClr val="FCF7F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7E6EC1E6-A047-45E8-974B-4F1F4AA1670A}"/>
                          </a:ext>
                        </a:extLst>
                      </p:cNvPr>
                      <p:cNvSpPr/>
                      <p:nvPr/>
                    </p:nvSpPr>
                    <p:spPr>
                      <a:xfrm rot="3509464" flipV="1">
                        <a:off x="3476814" y="3178763"/>
                        <a:ext cx="279183" cy="103558"/>
                      </a:xfrm>
                      <a:prstGeom prst="rect">
                        <a:avLst/>
                      </a:prstGeom>
                      <a:solidFill>
                        <a:srgbClr val="FCF7F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DF73D36F-DB86-469D-A79E-049C8BB4B855}"/>
                        </a:ext>
                      </a:extLst>
                    </p:cNvPr>
                    <p:cNvSpPr/>
                    <p:nvPr/>
                  </p:nvSpPr>
                  <p:spPr>
                    <a:xfrm rot="3199703" flipV="1">
                      <a:off x="2522185" y="1758615"/>
                      <a:ext cx="362756" cy="10731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7AE7406-2AAD-4B38-8876-6DA9714981C6}"/>
                      </a:ext>
                    </a:extLst>
                  </p:cNvPr>
                  <p:cNvSpPr/>
                  <p:nvPr/>
                </p:nvSpPr>
                <p:spPr>
                  <a:xfrm flipV="1">
                    <a:off x="3567113" y="2155733"/>
                    <a:ext cx="582291" cy="5944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1B35F05-9C2B-4EEC-A67B-CA7AF61BDA42}"/>
                    </a:ext>
                  </a:extLst>
                </p:cNvPr>
                <p:cNvSpPr/>
                <p:nvPr/>
              </p:nvSpPr>
              <p:spPr>
                <a:xfrm flipV="1">
                  <a:off x="2576011" y="2246043"/>
                  <a:ext cx="252413" cy="88768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2ACDEF7-2A7F-4DF6-85DF-C527F08160EF}"/>
                  </a:ext>
                </a:extLst>
              </p:cNvPr>
              <p:cNvSpPr/>
              <p:nvPr/>
            </p:nvSpPr>
            <p:spPr>
              <a:xfrm rot="19224684" flipV="1">
                <a:off x="3226647" y="2405505"/>
                <a:ext cx="83994" cy="175152"/>
              </a:xfrm>
              <a:prstGeom prst="rect">
                <a:avLst/>
              </a:prstGeom>
              <a:solidFill>
                <a:srgbClr val="579F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BD05CA-34B4-4060-8E02-D090C7BD1088}"/>
                </a:ext>
              </a:extLst>
            </p:cNvPr>
            <p:cNvSpPr/>
            <p:nvPr/>
          </p:nvSpPr>
          <p:spPr>
            <a:xfrm rot="19224684" flipV="1">
              <a:off x="3369173" y="2522088"/>
              <a:ext cx="83994" cy="216405"/>
            </a:xfrm>
            <a:prstGeom prst="rect">
              <a:avLst/>
            </a:prstGeom>
            <a:solidFill>
              <a:srgbClr val="579F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2D88E7-17F8-4E03-9079-C476AD0CA88B}"/>
                </a:ext>
              </a:extLst>
            </p:cNvPr>
            <p:cNvSpPr/>
            <p:nvPr/>
          </p:nvSpPr>
          <p:spPr>
            <a:xfrm rot="16200000" flipV="1">
              <a:off x="2915947" y="2290624"/>
              <a:ext cx="83994" cy="216405"/>
            </a:xfrm>
            <a:prstGeom prst="rect">
              <a:avLst/>
            </a:prstGeom>
            <a:solidFill>
              <a:srgbClr val="579F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2715394-693C-4AE0-836E-31052506DE7F}"/>
                </a:ext>
              </a:extLst>
            </p:cNvPr>
            <p:cNvSpPr/>
            <p:nvPr/>
          </p:nvSpPr>
          <p:spPr>
            <a:xfrm rot="16564340" flipV="1">
              <a:off x="3096759" y="2301834"/>
              <a:ext cx="83994" cy="216405"/>
            </a:xfrm>
            <a:prstGeom prst="rect">
              <a:avLst/>
            </a:prstGeom>
            <a:solidFill>
              <a:srgbClr val="008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D4A243-7039-46C4-923D-A0A2AD4FFC78}"/>
                </a:ext>
              </a:extLst>
            </p:cNvPr>
            <p:cNvSpPr/>
            <p:nvPr/>
          </p:nvSpPr>
          <p:spPr>
            <a:xfrm rot="16564340" flipV="1">
              <a:off x="2885963" y="2876193"/>
              <a:ext cx="83994" cy="216405"/>
            </a:xfrm>
            <a:prstGeom prst="rect">
              <a:avLst/>
            </a:prstGeom>
            <a:solidFill>
              <a:srgbClr val="8DC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EA6F5C1-D1BB-4633-9065-03B1A220AAFD}"/>
                </a:ext>
              </a:extLst>
            </p:cNvPr>
            <p:cNvSpPr/>
            <p:nvPr/>
          </p:nvSpPr>
          <p:spPr>
            <a:xfrm rot="15018464" flipV="1">
              <a:off x="3091182" y="2868724"/>
              <a:ext cx="83994" cy="216405"/>
            </a:xfrm>
            <a:prstGeom prst="rect">
              <a:avLst/>
            </a:prstGeom>
            <a:solidFill>
              <a:srgbClr val="8DC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274788D-F2ED-4485-9DEE-96A1B721B05F}"/>
                </a:ext>
              </a:extLst>
            </p:cNvPr>
            <p:cNvSpPr/>
            <p:nvPr/>
          </p:nvSpPr>
          <p:spPr>
            <a:xfrm rot="15018464" flipV="1">
              <a:off x="3155771" y="2822986"/>
              <a:ext cx="83994" cy="216405"/>
            </a:xfrm>
            <a:prstGeom prst="rect">
              <a:avLst/>
            </a:prstGeom>
            <a:solidFill>
              <a:srgbClr val="8DC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>
            <a:extLst>
              <a:ext uri="{FF2B5EF4-FFF2-40B4-BE49-F238E27FC236}">
                <a16:creationId xmlns:a16="http://schemas.microsoft.com/office/drawing/2014/main" id="{294910B3-780E-4EBA-BEA2-24C22241E8E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419" y="2275480"/>
            <a:ext cx="1050407" cy="646404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E4B77BB2-3673-4BEF-BBB9-F0A1FE01B8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704" t="3243" r="6281" b="23927"/>
          <a:stretch/>
        </p:blipFill>
        <p:spPr>
          <a:xfrm>
            <a:off x="1812280" y="4347237"/>
            <a:ext cx="899002" cy="1047226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0D6BDE7A-D8C2-427E-820B-4C62656367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40" t="3243" r="51988" b="23927"/>
          <a:stretch/>
        </p:blipFill>
        <p:spPr>
          <a:xfrm>
            <a:off x="798846" y="4336718"/>
            <a:ext cx="899001" cy="1069639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2422BBF8-166A-4CF9-BC86-671675128D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27" t="1424" r="52246" b="64782"/>
          <a:stretch/>
        </p:blipFill>
        <p:spPr>
          <a:xfrm>
            <a:off x="3577898" y="2103551"/>
            <a:ext cx="883971" cy="1043004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F48197B5-CCB7-4E32-95B0-16DED14A92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929" t="-215" r="5166" b="64133"/>
          <a:stretch/>
        </p:blipFill>
        <p:spPr>
          <a:xfrm>
            <a:off x="4540159" y="2046912"/>
            <a:ext cx="933121" cy="1132559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BEABAD3-96F9-4751-8919-27C7460156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26" t="50698" r="4713" b="14526"/>
          <a:stretch/>
        </p:blipFill>
        <p:spPr>
          <a:xfrm>
            <a:off x="4795934" y="4325424"/>
            <a:ext cx="922790" cy="1099688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39594A3D-C7AB-404C-A86A-CBEC5B7CB2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90" t="50698" r="51849" b="14526"/>
          <a:stretch/>
        </p:blipFill>
        <p:spPr>
          <a:xfrm>
            <a:off x="3731734" y="4314559"/>
            <a:ext cx="922790" cy="1099688"/>
          </a:xfrm>
          <a:prstGeom prst="rect">
            <a:avLst/>
          </a:prstGeom>
        </p:spPr>
      </p:pic>
      <p:sp>
        <p:nvSpPr>
          <p:cNvPr id="104" name="Rectangle : coins arrondis 103">
            <a:extLst>
              <a:ext uri="{FF2B5EF4-FFF2-40B4-BE49-F238E27FC236}">
                <a16:creationId xmlns:a16="http://schemas.microsoft.com/office/drawing/2014/main" id="{99B9D56E-A291-41CD-B885-6D3AD35FCB92}"/>
              </a:ext>
            </a:extLst>
          </p:cNvPr>
          <p:cNvSpPr/>
          <p:nvPr/>
        </p:nvSpPr>
        <p:spPr>
          <a:xfrm>
            <a:off x="520851" y="1891702"/>
            <a:ext cx="2581350" cy="1504818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9C661A08-CDC0-453F-9F54-C44DC02B84A6}"/>
              </a:ext>
            </a:extLst>
          </p:cNvPr>
          <p:cNvSpPr txBox="1"/>
          <p:nvPr/>
        </p:nvSpPr>
        <p:spPr>
          <a:xfrm>
            <a:off x="532283" y="5768546"/>
            <a:ext cx="23076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b="1"/>
              <a:t>Je porte la charge près du corps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BBC46EB3-6B78-4CB4-B977-EFF90D8B73A3}"/>
              </a:ext>
            </a:extLst>
          </p:cNvPr>
          <p:cNvSpPr txBox="1"/>
          <p:nvPr/>
        </p:nvSpPr>
        <p:spPr>
          <a:xfrm>
            <a:off x="3176703" y="5774245"/>
            <a:ext cx="29361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b="1"/>
              <a:t>Je pousse les charges, plutôt que de les tirer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B2F936B5-0974-4412-B956-FB26E0E5D4F6}"/>
              </a:ext>
            </a:extLst>
          </p:cNvPr>
          <p:cNvSpPr txBox="1"/>
          <p:nvPr/>
        </p:nvSpPr>
        <p:spPr>
          <a:xfrm>
            <a:off x="3380569" y="3492875"/>
            <a:ext cx="29413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71BF44"/>
              </a:buClr>
            </a:pPr>
            <a:r>
              <a:rPr lang="fr-FR" sz="1000" b="1" dirty="0"/>
              <a:t>J’utilise les moyens de manutention mis</a:t>
            </a:r>
            <a:br>
              <a:rPr lang="fr-FR" sz="1000" b="1" dirty="0"/>
            </a:br>
            <a:r>
              <a:rPr lang="fr-FR" sz="1000" b="1" dirty="0"/>
              <a:t>à disposition. À défaut, je n’hésite pas à me faire aider lors d’une manutention manuelle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44E2EA8E-C43D-4FC5-95CB-95D1808B17E4}"/>
              </a:ext>
            </a:extLst>
          </p:cNvPr>
          <p:cNvSpPr txBox="1"/>
          <p:nvPr/>
        </p:nvSpPr>
        <p:spPr>
          <a:xfrm>
            <a:off x="532283" y="3484714"/>
            <a:ext cx="25699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b="1"/>
              <a:t>Pour soulever une charge,</a:t>
            </a:r>
            <a:br>
              <a:rPr lang="fr-FR" sz="1000" b="1"/>
            </a:br>
            <a:r>
              <a:rPr lang="fr-FR" sz="1000" b="1"/>
              <a:t>je garde le dos droit et je plie les genoux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C2CB611A-162B-4133-A7BB-A30F47A75963}"/>
              </a:ext>
            </a:extLst>
          </p:cNvPr>
          <p:cNvSpPr/>
          <p:nvPr/>
        </p:nvSpPr>
        <p:spPr>
          <a:xfrm>
            <a:off x="6547507" y="1895886"/>
            <a:ext cx="4299026" cy="3759200"/>
          </a:xfrm>
          <a:prstGeom prst="roundRect">
            <a:avLst>
              <a:gd name="adj" fmla="val 3041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D9887DE-5857-4500-A9FE-55E7B0D46E85}"/>
              </a:ext>
            </a:extLst>
          </p:cNvPr>
          <p:cNvSpPr txBox="1"/>
          <p:nvPr/>
        </p:nvSpPr>
        <p:spPr>
          <a:xfrm>
            <a:off x="6547508" y="5768546"/>
            <a:ext cx="42990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71BF44"/>
              </a:buClr>
            </a:pPr>
            <a:r>
              <a:rPr lang="fr-FR" sz="1000" b="1"/>
              <a:t>Avant tout effort physique intense ou prolongé, je m’échauffe.</a:t>
            </a:r>
            <a:br>
              <a:rPr lang="fr-FR" sz="1000" b="1"/>
            </a:br>
            <a:r>
              <a:rPr lang="fr-FR" sz="1000" b="1"/>
              <a:t>L’échauffement diminue le risque de blessures en préparant le corps</a:t>
            </a:r>
            <a:br>
              <a:rPr lang="fr-FR" sz="1000" b="1"/>
            </a:br>
            <a:r>
              <a:rPr lang="fr-FR" sz="1000" b="1"/>
              <a:t>à l’effort.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B8DDAB-A5A0-421F-BE24-6139374C63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9210" y="2245719"/>
            <a:ext cx="613859" cy="11939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BBED690-8FC4-4F2D-8AB1-2C332666CF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4410" y="2349426"/>
            <a:ext cx="734325" cy="114344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AB57A80-D61C-4391-AEE3-6B94F7249C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4149" y="2187776"/>
            <a:ext cx="653525" cy="13303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EA74353-5811-4E32-8A77-03E57FBA83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4674" y="4138030"/>
            <a:ext cx="792673" cy="109129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BE3D6AA-8099-4071-9859-88A491C08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5931" y="3997854"/>
            <a:ext cx="597138" cy="135110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C7D114B-ACCE-4AE4-9A97-87E7BBD665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28952" y="4264325"/>
            <a:ext cx="625903" cy="993296"/>
          </a:xfrm>
          <a:prstGeom prst="rect">
            <a:avLst/>
          </a:prstGeom>
        </p:spPr>
      </p:pic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B7270145-9B9A-C1AC-00D6-E29C1E8AF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7754" y="358638"/>
            <a:ext cx="5059305" cy="5924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800" b="1"/>
              <a:t>3. Je positionne </a:t>
            </a:r>
            <a:r>
              <a:rPr lang="fr-FR" sz="1800"/>
              <a:t>mon corps pour minimiser</a:t>
            </a:r>
            <a:br>
              <a:rPr lang="fr-FR" sz="1800"/>
            </a:br>
            <a:r>
              <a:rPr lang="fr-FR" sz="1800"/>
              <a:t>les efforts excessifs.</a:t>
            </a:r>
            <a:endParaRPr lang="fr-FR" sz="1800">
              <a:cs typeface="Arial" panose="020B0604020202020204"/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ECF14F5D-2F57-6CB5-D94E-565996C2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8" y="242844"/>
            <a:ext cx="3756433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BONNE PRATIQUE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A5FE4536-C36D-A48C-1EE7-8F9EEED9A00E}"/>
              </a:ext>
            </a:extLst>
          </p:cNvPr>
          <p:cNvSpPr/>
          <p:nvPr/>
        </p:nvSpPr>
        <p:spPr>
          <a:xfrm>
            <a:off x="3283985" y="1891702"/>
            <a:ext cx="3113540" cy="1504818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F9E898CE-15B1-0DB0-2F81-8C6734447F38}"/>
              </a:ext>
            </a:extLst>
          </p:cNvPr>
          <p:cNvSpPr/>
          <p:nvPr/>
        </p:nvSpPr>
        <p:spPr>
          <a:xfrm>
            <a:off x="3283985" y="4093899"/>
            <a:ext cx="3113540" cy="1558919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7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8BCA03-3B7A-4264-8A9F-43FE8C0023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3DA96E-BEE8-400D-8027-810F2F20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78F4AA4-E9BB-8843-8F85-91B2163D3002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79B321"/>
                </a:solidFill>
              </a:rPr>
              <a:t>03. </a:t>
            </a:r>
            <a:br>
              <a:rPr lang="fr-FR" dirty="0">
                <a:solidFill>
                  <a:srgbClr val="F7941D"/>
                </a:solidFill>
              </a:rPr>
            </a:br>
            <a:r>
              <a:rPr lang="fr-FR" sz="9000" dirty="0">
                <a:solidFill>
                  <a:srgbClr val="354D56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137981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26">
            <a:extLst>
              <a:ext uri="{FF2B5EF4-FFF2-40B4-BE49-F238E27FC236}">
                <a16:creationId xmlns:a16="http://schemas.microsoft.com/office/drawing/2014/main" id="{58E025EA-1702-1090-A3C3-391E64D5ECFF}"/>
              </a:ext>
            </a:extLst>
          </p:cNvPr>
          <p:cNvSpPr/>
          <p:nvPr/>
        </p:nvSpPr>
        <p:spPr>
          <a:xfrm>
            <a:off x="520513" y="1098853"/>
            <a:ext cx="6224952" cy="3035385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La Règle d’or 3 appliquée aux bureaux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Kit de déploiement Règle d’or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56A3E1-F15E-634E-8A46-2B9F7A5CC0F7}"/>
              </a:ext>
            </a:extLst>
          </p:cNvPr>
          <p:cNvSpPr txBox="1"/>
          <p:nvPr/>
        </p:nvSpPr>
        <p:spPr>
          <a:xfrm>
            <a:off x="810498" y="1365751"/>
            <a:ext cx="5664193" cy="25391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just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fr-FR" sz="1400" b="1" dirty="0">
                <a:latin typeface="Arial" panose="020B0604020202020204"/>
              </a:rPr>
              <a:t>Coupures, contusions :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400" b="1" dirty="0">
                <a:solidFill>
                  <a:srgbClr val="79B321"/>
                </a:solidFill>
                <a:cs typeface="Arial" panose="020B0604020202020204" pitchFamily="34" charset="0"/>
              </a:rPr>
              <a:t>J’utilise</a:t>
            </a:r>
            <a: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uniquement des outils et matériels de bureau sécurisés.</a:t>
            </a:r>
            <a:b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Les cutters non sécurisés sont interdits.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400" b="1" dirty="0">
                <a:solidFill>
                  <a:srgbClr val="79B321"/>
                </a:solidFill>
                <a:cs typeface="Arial" panose="020B0604020202020204" pitchFamily="34" charset="0"/>
              </a:rPr>
              <a:t>J’utilise</a:t>
            </a:r>
            <a: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les outils et matériels de bureau pour les usages auxquels ils sont prévus.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400" b="1" dirty="0">
                <a:solidFill>
                  <a:srgbClr val="79B321"/>
                </a:solidFill>
                <a:cs typeface="Arial" panose="020B0604020202020204" pitchFamily="34" charset="0"/>
              </a:rPr>
              <a:t>Je mets au rebut </a:t>
            </a:r>
            <a: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le matériel de bureau non sécurisé (massicot, cutter non sécurisés,…).</a:t>
            </a:r>
          </a:p>
          <a:p>
            <a:pPr marL="0" lvl="1" algn="just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fr-FR" sz="1400" b="1" dirty="0">
                <a:latin typeface="Arial" panose="020B0604020202020204"/>
              </a:rPr>
              <a:t>Douleurs, lombalgies, troubles musculo squelettiques :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400" b="1" dirty="0">
                <a:solidFill>
                  <a:srgbClr val="79B321"/>
                </a:solidFill>
                <a:cs typeface="Arial" panose="020B0604020202020204" pitchFamily="34" charset="0"/>
              </a:rPr>
              <a:t>J’ajuste</a:t>
            </a:r>
            <a: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mon poste de travail et me positionne de façon à limiter les contraintes posturales.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E5AA23-0263-4DB3-B174-4DF399257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872" y="3874230"/>
            <a:ext cx="3635986" cy="2215812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4592AC-14C1-484C-B9EB-13FB865265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r="12024"/>
          <a:stretch/>
        </p:blipFill>
        <p:spPr>
          <a:xfrm rot="5400000">
            <a:off x="5114716" y="4385403"/>
            <a:ext cx="1463222" cy="1798277"/>
          </a:xfrm>
          <a:prstGeom prst="roundRect">
            <a:avLst>
              <a:gd name="adj" fmla="val 6868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C6ED22E-6230-4DC9-A75D-A4CDE0A5DA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7" r="2351"/>
          <a:stretch/>
        </p:blipFill>
        <p:spPr>
          <a:xfrm>
            <a:off x="547853" y="4552931"/>
            <a:ext cx="1638418" cy="1463220"/>
          </a:xfrm>
          <a:prstGeom prst="roundRect">
            <a:avLst>
              <a:gd name="adj" fmla="val 7028"/>
            </a:avLst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E64A7A0-7C4C-4793-9CCF-3066432CC412}"/>
              </a:ext>
            </a:extLst>
          </p:cNvPr>
          <p:cNvSpPr txBox="1"/>
          <p:nvPr/>
        </p:nvSpPr>
        <p:spPr>
          <a:xfrm>
            <a:off x="8058601" y="2097478"/>
            <a:ext cx="384707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600" dirty="0">
                <a:solidFill>
                  <a:srgbClr val="79B321"/>
                </a:solidFill>
              </a:rPr>
              <a:t>Au bureau,</a:t>
            </a:r>
            <a:br>
              <a:rPr lang="fr-FR" sz="2600" dirty="0">
                <a:solidFill>
                  <a:srgbClr val="79B321"/>
                </a:solidFill>
              </a:rPr>
            </a:br>
            <a:r>
              <a:rPr lang="fr-FR" sz="2600" dirty="0">
                <a:solidFill>
                  <a:srgbClr val="79B321"/>
                </a:solidFill>
              </a:rPr>
              <a:t>je suis aussi concerné(e) !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59C7BEB-8CEE-4D43-8673-6670D843C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5120" y="3984518"/>
            <a:ext cx="1463220" cy="2600045"/>
          </a:xfrm>
          <a:prstGeom prst="roundRect">
            <a:avLst>
              <a:gd name="adj" fmla="val 9871"/>
            </a:avLst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7B79F06-38D9-DA49-DFE4-3AE5006BD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196" y="2175109"/>
            <a:ext cx="715041" cy="7150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630098-3C27-6CBE-E86C-9DF00C34B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9113" y="4648246"/>
            <a:ext cx="381000" cy="381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667B6-5A24-F54D-30AC-33C4CD6A69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395850" y="4648246"/>
            <a:ext cx="381000" cy="381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389593-5DE3-073B-0288-C63AD263A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3863" y="4648245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6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: coins arrondis 26">
            <a:extLst>
              <a:ext uri="{FF2B5EF4-FFF2-40B4-BE49-F238E27FC236}">
                <a16:creationId xmlns:a16="http://schemas.microsoft.com/office/drawing/2014/main" id="{965D656B-DAB2-46FE-A089-29CC93804709}"/>
              </a:ext>
            </a:extLst>
          </p:cNvPr>
          <p:cNvSpPr/>
          <p:nvPr/>
        </p:nvSpPr>
        <p:spPr>
          <a:xfrm>
            <a:off x="5762723" y="1448956"/>
            <a:ext cx="5835191" cy="3031573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76F80A-44A8-8CFA-6EEB-29CAB4CC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647" y="1670402"/>
            <a:ext cx="396111" cy="41941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B5AE707-05D1-40D7-A287-8623F6C3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88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La main est un outil fragile 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305F6B-25AC-4845-B5B3-B4DDC0F5D9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E19387-9B0B-4CC6-9E10-617940548A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95744450-C53E-4D84-B45D-08DB2A0E11BB}"/>
              </a:ext>
            </a:extLst>
          </p:cNvPr>
          <p:cNvSpPr txBox="1">
            <a:spLocks/>
          </p:cNvSpPr>
          <p:nvPr/>
        </p:nvSpPr>
        <p:spPr>
          <a:xfrm>
            <a:off x="6544313" y="1752156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>
                <a:solidFill>
                  <a:srgbClr val="79B321"/>
                </a:solidFill>
              </a:rPr>
              <a:t>ENSEIGNEMENTS À TIRER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6C80461-0659-48B0-9D99-937167A346B0}"/>
              </a:ext>
            </a:extLst>
          </p:cNvPr>
          <p:cNvSpPr txBox="1">
            <a:spLocks/>
          </p:cNvSpPr>
          <p:nvPr/>
        </p:nvSpPr>
        <p:spPr>
          <a:xfrm>
            <a:off x="6094647" y="2211879"/>
            <a:ext cx="5478222" cy="2129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Je sélectionne l’outil le plus adapté à la tâche à réaliser.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Je m’assure de la compatibilité des accessoires et pièces de rechange à utiliser.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J’inspecte mon outil avant chaque utilisation.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J’aménage mon poste de travail (surface de travail rangée, hauteur de travail, fixation de la pièce à travailler, ...) avant de commencer ma tâche.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Je porte des EPI adaptés et agréés.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4240151-36DD-D8F5-EC87-B807A90CF271}"/>
              </a:ext>
            </a:extLst>
          </p:cNvPr>
          <p:cNvSpPr txBox="1"/>
          <p:nvPr/>
        </p:nvSpPr>
        <p:spPr>
          <a:xfrm>
            <a:off x="109410" y="1404143"/>
            <a:ext cx="24981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>
                <a:solidFill>
                  <a:srgbClr val="79B321"/>
                </a:solidFill>
              </a:rPr>
              <a:t>ACCIDENTOLOGIE</a:t>
            </a:r>
            <a:endParaRPr lang="fr-FR" sz="1200">
              <a:solidFill>
                <a:srgbClr val="79B321"/>
              </a:solidFill>
            </a:endParaRPr>
          </a:p>
          <a:p>
            <a:endParaRPr lang="fr-FR" sz="12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15FED21-7FEA-9164-04F6-3EEA1829EA22}"/>
              </a:ext>
            </a:extLst>
          </p:cNvPr>
          <p:cNvSpPr txBox="1"/>
          <p:nvPr/>
        </p:nvSpPr>
        <p:spPr>
          <a:xfrm>
            <a:off x="1372997" y="1896586"/>
            <a:ext cx="4270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374649"/>
                </a:solidFill>
              </a:rPr>
              <a:t>Dans la Compagnie, 191 événements TRIR sont dus à des outils à main (2017-2021).</a:t>
            </a:r>
          </a:p>
        </p:txBody>
      </p:sp>
      <p:sp>
        <p:nvSpPr>
          <p:cNvPr id="32" name="Espace réservé du contenu 4">
            <a:extLst>
              <a:ext uri="{FF2B5EF4-FFF2-40B4-BE49-F238E27FC236}">
                <a16:creationId xmlns:a16="http://schemas.microsoft.com/office/drawing/2014/main" id="{03D1A3E9-D896-B848-EC0C-FEC9B91AA6C9}"/>
              </a:ext>
            </a:extLst>
          </p:cNvPr>
          <p:cNvSpPr txBox="1">
            <a:spLocks/>
          </p:cNvSpPr>
          <p:nvPr/>
        </p:nvSpPr>
        <p:spPr>
          <a:xfrm>
            <a:off x="469879" y="3918297"/>
            <a:ext cx="2859505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>
                <a:solidFill>
                  <a:srgbClr val="79B321"/>
                </a:solidFill>
              </a:rPr>
              <a:t>CAUSES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58294A52-B8AD-0FA9-2F6F-42DF52CD9849}"/>
              </a:ext>
            </a:extLst>
          </p:cNvPr>
          <p:cNvSpPr txBox="1">
            <a:spLocks/>
          </p:cNvSpPr>
          <p:nvPr/>
        </p:nvSpPr>
        <p:spPr>
          <a:xfrm>
            <a:off x="542133" y="4262163"/>
            <a:ext cx="4836960" cy="1591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Les principales causes de coupure par un outil coupant sont :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l’outillage inadapté,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le dérapage de lames ou l’utilisation de disques usés,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la projection de morceaux de lames ou de disques,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les contacts involontaires lors de la prise en main.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64D397-4BBB-A47A-1640-5F415EFEDA21}"/>
              </a:ext>
            </a:extLst>
          </p:cNvPr>
          <p:cNvSpPr txBox="1"/>
          <p:nvPr/>
        </p:nvSpPr>
        <p:spPr>
          <a:xfrm>
            <a:off x="1358477" y="2681509"/>
            <a:ext cx="40981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374649"/>
                </a:solidFill>
              </a:rPr>
              <a:t>Ces événements surviennent majoritairement lors de l’utilisation d’objets coupants (cutters, couteaux, ciseaux : 28%), meuleuses (13%), perceuses (8%) ou scies (6%).</a:t>
            </a:r>
            <a:endParaRPr lang="fr-FR" sz="1400" dirty="0">
              <a:solidFill>
                <a:srgbClr val="374649"/>
              </a:solidFill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BB64A675-4B69-8316-60F5-8148FB417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83" y="1792097"/>
            <a:ext cx="729439" cy="7294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D23B7D-1395-762D-6359-B0A843013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33" y="2793390"/>
            <a:ext cx="730344" cy="7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7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599356-7888-43B5-96DA-2F7CAC3116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008" y="1006896"/>
            <a:ext cx="11215113" cy="4860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i="0" dirty="0">
                <a:solidFill>
                  <a:srgbClr val="79B321"/>
                </a:solidFill>
                <a:effectLst/>
              </a:rPr>
              <a:t>GM-GR-HSE-300 Evaluation des risques professionnels au poste de travail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i="0" dirty="0">
                <a:solidFill>
                  <a:srgbClr val="79B321"/>
                </a:solidFill>
                <a:effectLst/>
              </a:rPr>
              <a:t>GM-GR-HSE-404 Prévention des risques ergonomiques liés au travail sur écran</a:t>
            </a:r>
            <a:br>
              <a:rPr lang="fr-FR" sz="1600" b="1" i="0" dirty="0">
                <a:solidFill>
                  <a:srgbClr val="71BF44"/>
                </a:solidFill>
                <a:effectLst/>
                <a:latin typeface="Roboto" panose="02000000000000000000" pitchFamily="2" charset="0"/>
              </a:rPr>
            </a:br>
            <a:r>
              <a:rPr lang="fr-FR" sz="1800" dirty="0">
                <a:hlinkClick r:id="rId2"/>
              </a:rPr>
              <a:t>Guides et Manuels HSE Groupe | TotalEnergies Toolbox HSE</a:t>
            </a:r>
            <a:endParaRPr lang="fr-FR" sz="1600" b="1" i="1" dirty="0">
              <a:solidFill>
                <a:srgbClr val="374649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E-learning sur les Gestes et postures : </a:t>
            </a:r>
            <a:r>
              <a:rPr lang="fr-FR" sz="1800" i="1" dirty="0">
                <a:hlinkClick r:id="rId3"/>
              </a:rPr>
              <a:t>https://lizzy.totalenergies.com/</a:t>
            </a:r>
            <a:endParaRPr lang="fr-FR" sz="1600" b="1" dirty="0">
              <a:solidFill>
                <a:srgbClr val="EE1C25"/>
              </a:solidFill>
              <a:highlight>
                <a:srgbClr val="FFFF00"/>
              </a:highlight>
            </a:endParaRPr>
          </a:p>
          <a:p>
            <a:pPr marL="179705" indent="-179705">
              <a:spcAft>
                <a:spcPts val="10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Toolbox HSE – nouvelles Règles d'or : </a:t>
            </a:r>
            <a:endParaRPr lang="fr-FR" sz="1800" i="1" dirty="0">
              <a:solidFill>
                <a:srgbClr val="79B321"/>
              </a:solidFill>
            </a:endParaRPr>
          </a:p>
          <a:p>
            <a:pPr marL="539750" lvl="2" indent="-179705">
              <a:spcAft>
                <a:spcPts val="10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374649"/>
                </a:solidFill>
                <a:cs typeface="Arial"/>
              </a:rPr>
              <a:t>Supports généraux : </a:t>
            </a:r>
            <a:r>
              <a:rPr lang="fr-FR" sz="1800" dirty="0">
                <a:solidFill>
                  <a:srgbClr val="374649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Règles d’or TotalEnergies – Supports généraux</a:t>
            </a:r>
          </a:p>
          <a:p>
            <a:pPr marL="539750" lvl="2" indent="-179705">
              <a:spcAft>
                <a:spcPts val="10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374649"/>
                </a:solidFill>
                <a:cs typeface="Arial"/>
              </a:rPr>
              <a:t>Supports de déploiement : </a:t>
            </a:r>
            <a:r>
              <a:rPr lang="fr-FR" sz="1800" dirty="0">
                <a:ea typeface="+mn-lt"/>
                <a:cs typeface="+mn-lt"/>
                <a:hlinkClick r:id="rId5"/>
              </a:rPr>
              <a:t>Règles d’or TotalEnergies – Supports de déploiement</a:t>
            </a:r>
            <a:endParaRPr lang="fr-FR" sz="1800" dirty="0">
              <a:ea typeface="+mn-lt"/>
              <a:cs typeface="+mn-lt"/>
            </a:endParaRPr>
          </a:p>
          <a:p>
            <a:pPr marL="179705" indent="-179705">
              <a:spcAft>
                <a:spcPts val="10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Base REX : </a:t>
            </a:r>
            <a:r>
              <a:rPr lang="fr-FR" sz="1800" i="1" dirty="0" err="1">
                <a:hlinkClick r:id="rId6"/>
              </a:rPr>
              <a:t>Group_HSE_REXDataBase</a:t>
            </a:r>
            <a:endParaRPr lang="fr-FR" sz="1800" i="1" dirty="0">
              <a:cs typeface="Arial"/>
            </a:endParaRPr>
          </a:p>
          <a:p>
            <a:pPr marL="179705" indent="-179705">
              <a:spcAft>
                <a:spcPts val="10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Safety + (bonnes pratiques par Règle d’or) : </a:t>
            </a:r>
            <a:r>
              <a:rPr lang="fr-FR" sz="1800" i="1" dirty="0">
                <a:hlinkClick r:id="rId7"/>
              </a:rPr>
              <a:t>https://safetyplus.totalenergies.com/fr</a:t>
            </a:r>
            <a:endParaRPr lang="fr-FR" sz="1800" dirty="0">
              <a:cs typeface="Arial" panose="020B0604020202020204"/>
            </a:endParaRPr>
          </a:p>
          <a:p>
            <a:pPr lvl="2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1800" b="1" dirty="0"/>
              <a:t>Quelques bonnes pratiques :</a:t>
            </a:r>
          </a:p>
          <a:p>
            <a:pPr lvl="5"/>
            <a:r>
              <a:rPr lang="fr-FR" sz="1000" i="1" dirty="0">
                <a:hlinkClick r:id="rId8"/>
              </a:rPr>
              <a:t>https://safetyplus.totalenergies.com/fr/contribution/qkbngk?p_route=wall&amp;p_qs=rules%3D2%26desc%3Dmanutention</a:t>
            </a:r>
            <a:endParaRPr lang="fr-FR" sz="1000" i="1" dirty="0"/>
          </a:p>
          <a:p>
            <a:pPr lvl="5"/>
            <a:r>
              <a:rPr lang="fr-FR" sz="1000" i="1" dirty="0">
                <a:hlinkClick r:id="rId9"/>
              </a:rPr>
              <a:t>https://safetyplus.totalenergies.com/fr/contribution/7jgi9g?p_route=wall&amp;p_qs=rules%3D2%26desc%3Dmanutention</a:t>
            </a:r>
            <a:endParaRPr lang="fr-FR" sz="1000" i="1" dirty="0"/>
          </a:p>
          <a:p>
            <a:pPr lvl="5"/>
            <a:r>
              <a:rPr lang="fr-FR" sz="1000" i="1" dirty="0">
                <a:hlinkClick r:id="rId10"/>
              </a:rPr>
              <a:t>https://safetyplus.totalenergies.com/fr/contribution/rjzwpc?p_route=wall&amp;p_qs=rules%3D2%26desc%3Dmeuleuse</a:t>
            </a:r>
            <a:endParaRPr lang="fr-FR" sz="1000" i="1" dirty="0"/>
          </a:p>
          <a:p>
            <a:pPr lvl="5"/>
            <a:endParaRPr lang="fr-FR" sz="1200" i="1" dirty="0"/>
          </a:p>
          <a:p>
            <a:endParaRPr lang="fr-FR" sz="1600" i="1" dirty="0">
              <a:highlight>
                <a:srgbClr val="FFFF00"/>
              </a:highlight>
            </a:endParaRPr>
          </a:p>
          <a:p>
            <a:endParaRPr lang="fr-FR" sz="1600" i="1" dirty="0">
              <a:solidFill>
                <a:srgbClr val="374649"/>
              </a:solidFill>
            </a:endParaRPr>
          </a:p>
          <a:p>
            <a:endParaRPr lang="fr-FR" sz="1600" i="1" dirty="0">
              <a:solidFill>
                <a:srgbClr val="374649"/>
              </a:solidFill>
            </a:endParaRPr>
          </a:p>
          <a:p>
            <a:endParaRPr lang="fr-FR" sz="1200" i="1" dirty="0"/>
          </a:p>
          <a:p>
            <a:endParaRPr lang="fr-FR" sz="1200" i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6BDCB4-659D-4F1F-9200-D0AD11FB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654464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Nos outils et documents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5AEF9-F201-4C7A-9E27-821A5826D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E6E07-D9AC-4BA7-9767-1C2D355ACB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dirty="0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52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51B668-D05F-4C1E-93F4-ACE2B4ADD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44468"/>
            <a:ext cx="11164315" cy="5105515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600" b="1">
                <a:solidFill>
                  <a:srgbClr val="79B321"/>
                </a:solidFill>
              </a:rPr>
              <a:t>Danger : </a:t>
            </a:r>
            <a:r>
              <a:rPr lang="fr-FR" sz="1400"/>
              <a:t>Propriété intrinsèque d’un produit, d’un équipement, d’un procédé, d’une situation ou d’une action pouvant entraîner un dommage aux personnes, à l’environnement et/ou aux biens. </a:t>
            </a:r>
            <a:endParaRPr lang="fr-FR" sz="1400">
              <a:highlight>
                <a:srgbClr val="FFFF00"/>
              </a:highlight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600" b="1">
                <a:solidFill>
                  <a:srgbClr val="79B321"/>
                </a:solidFill>
              </a:rPr>
              <a:t>Risque : </a:t>
            </a:r>
            <a:r>
              <a:rPr lang="fr-FR" sz="1400">
                <a:solidFill>
                  <a:srgbClr val="374649"/>
                </a:solidFill>
                <a:ea typeface="Roboto" panose="02000000000000000000" pitchFamily="2" charset="0"/>
              </a:rPr>
              <a:t>Combinaison de la probabilité d'occurrence d'un évènement dangereux et de la gravité de l'impact qui peut résulter de l’exposition au danger. </a:t>
            </a:r>
            <a:endParaRPr lang="fr-FR" sz="1050" i="1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600" b="1">
                <a:solidFill>
                  <a:srgbClr val="79B321"/>
                </a:solidFill>
              </a:rPr>
              <a:t>Evènements HSE 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</a:rPr>
              <a:t>Incident : </a:t>
            </a:r>
            <a:r>
              <a:rPr lang="fr-FR" sz="1200"/>
              <a:t>Tout évènement HSE indésirable soudain et daté qui cause une blessure ou maladie, un dommage aux biens ou installations, une perte de production, une atteinte à l’environnement ou à l’image de la Compagnie. </a:t>
            </a:r>
            <a:endParaRPr lang="fr-FR" sz="1050"/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</a:rPr>
              <a:t>Presqu’accident : </a:t>
            </a:r>
            <a:r>
              <a:rPr lang="fr-FR" sz="1200"/>
              <a:t>Tout évènement HSE indésirable soudain et daté qui, dans des circonstances légèrement différentes, aurait pu générer des conséquences identiques à celles d’un incident. Un presqu’accident n’a pas de niveau de gravité réelle mais a un niveau de gravité potentielle. </a:t>
            </a:r>
            <a:endParaRPr lang="fr-FR" sz="1050"/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</a:rPr>
              <a:t>Anomalie : </a:t>
            </a:r>
            <a:r>
              <a:rPr lang="fr-FR" sz="1200"/>
              <a:t>Toute situation ou tout comportement anormal(e), incluant les déviations à un standard, une spécification, une procédure ou une règle.</a:t>
            </a:r>
            <a:r>
              <a:rPr lang="fr-FR" sz="1050"/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600" b="1">
                <a:solidFill>
                  <a:srgbClr val="79B321"/>
                </a:solidFill>
              </a:rPr>
              <a:t>HIPO (High </a:t>
            </a:r>
            <a:r>
              <a:rPr lang="fr-FR" sz="1600" b="1" err="1">
                <a:solidFill>
                  <a:srgbClr val="79B321"/>
                </a:solidFill>
              </a:rPr>
              <a:t>Potential</a:t>
            </a:r>
            <a:r>
              <a:rPr lang="fr-FR" sz="1600" b="1">
                <a:solidFill>
                  <a:srgbClr val="79B321"/>
                </a:solidFill>
              </a:rPr>
              <a:t>) </a:t>
            </a:r>
            <a:r>
              <a:rPr lang="fr-FR" sz="1050" b="1" i="1">
                <a:solidFill>
                  <a:srgbClr val="79B321"/>
                </a:solidFill>
              </a:rPr>
              <a:t>[slide 6]</a:t>
            </a:r>
            <a:r>
              <a:rPr lang="fr-FR" sz="1600" b="1">
                <a:solidFill>
                  <a:srgbClr val="79B321"/>
                </a:solidFill>
              </a:rPr>
              <a:t> : </a:t>
            </a:r>
            <a:r>
              <a:rPr lang="fr-FR" sz="1400"/>
              <a:t>Incident ou presqu’accident de niveau de gravité réelle ≤ 3* et de niveau de gravité potentielle ≥ 4** dans un ou plusieurs domaines de la grille de cotation Compagnie du niveau de gravité réelle et potentielle des évènements HSE.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600" b="1">
                <a:solidFill>
                  <a:srgbClr val="79B321"/>
                </a:solidFill>
              </a:rPr>
              <a:t>REX HSE : </a:t>
            </a:r>
            <a:r>
              <a:rPr lang="fr-FR" sz="1400">
                <a:solidFill>
                  <a:srgbClr val="374649"/>
                </a:solidFill>
                <a:ea typeface="Roboto" panose="02000000000000000000" pitchFamily="2" charset="0"/>
              </a:rPr>
              <a:t>Document de partage d’informations sur un évènement HSE, interne ou externe, établi sur la base d’une analyse détaillée et formulant des recommandations.</a:t>
            </a:r>
            <a:endParaRPr lang="fr-FR" sz="1050" i="1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050" i="1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050" i="1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1050" i="1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endParaRPr lang="fr-FR" sz="160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endParaRPr lang="fr-FR" sz="160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1B15046-ECC0-4130-B6F4-D2AFF14F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Lexique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33BE08-7BA0-4B72-A287-C0FDCB20BC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DB2303-5C8B-40B1-9CF4-D85128AFC706}"/>
              </a:ext>
            </a:extLst>
          </p:cNvPr>
          <p:cNvSpPr txBox="1"/>
          <p:nvPr/>
        </p:nvSpPr>
        <p:spPr>
          <a:xfrm>
            <a:off x="624114" y="5256547"/>
            <a:ext cx="9057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/>
              <a:t>* Par exemple, les conséquences corporelles dont le niveau de gravité réelle = 3 correspondent à un accident avec arrêt de travail.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228FA5-645A-49A4-8851-CFEF337A0516}"/>
              </a:ext>
            </a:extLst>
          </p:cNvPr>
          <p:cNvSpPr txBox="1"/>
          <p:nvPr/>
        </p:nvSpPr>
        <p:spPr>
          <a:xfrm>
            <a:off x="557806" y="5479519"/>
            <a:ext cx="782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/>
              <a:t>** Par exemple, les conséquences corporelles dont le niveau de gravité potentielle = 4 correspondent à un décès.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0298E4CB-DA89-4C4B-BBCE-E4ED4E3611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fr-FR"/>
              <a:t>Kit de déploiement Règle d’or 3</a:t>
            </a:r>
          </a:p>
        </p:txBody>
      </p:sp>
    </p:spTree>
    <p:extLst>
      <p:ext uri="{BB962C8B-B14F-4D97-AF65-F5344CB8AC3E}">
        <p14:creationId xmlns:p14="http://schemas.microsoft.com/office/powerpoint/2010/main" val="117868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3D1768F-37A1-764B-B173-877D889123AD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79B321"/>
                </a:solidFill>
              </a:rPr>
              <a:t>01. </a:t>
            </a:r>
            <a:br>
              <a:rPr lang="fr-FR" dirty="0">
                <a:solidFill>
                  <a:srgbClr val="F7941D"/>
                </a:solidFill>
              </a:rPr>
            </a:br>
            <a:r>
              <a:rPr lang="fr-FR" sz="9000" dirty="0">
                <a:solidFill>
                  <a:srgbClr val="354D56"/>
                </a:solidFill>
              </a:rPr>
              <a:t>L’essentiel</a:t>
            </a:r>
          </a:p>
        </p:txBody>
      </p:sp>
    </p:spTree>
    <p:extLst>
      <p:ext uri="{BB962C8B-B14F-4D97-AF65-F5344CB8AC3E}">
        <p14:creationId xmlns:p14="http://schemas.microsoft.com/office/powerpoint/2010/main" val="118037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76DBCA-0016-F947-8594-B0BF0A17C561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36E1B2-0EB5-49E4-B37F-4E36FA08A357}"/>
              </a:ext>
            </a:extLst>
          </p:cNvPr>
          <p:cNvSpPr txBox="1"/>
          <p:nvPr/>
        </p:nvSpPr>
        <p:spPr>
          <a:xfrm>
            <a:off x="6796304" y="2764497"/>
            <a:ext cx="489476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dirty="0"/>
              <a:t>Le pictogramme de la Règle d’or 3</a:t>
            </a:r>
            <a:br>
              <a:rPr lang="fr-FR" sz="1600" dirty="0"/>
            </a:br>
            <a:r>
              <a:rPr lang="fr-FR" sz="1600" dirty="0"/>
              <a:t>« Gestes, postures, outillages » représente</a:t>
            </a:r>
            <a:br>
              <a:rPr lang="fr-FR" sz="1600" dirty="0"/>
            </a:br>
            <a:r>
              <a:rPr lang="fr-FR" sz="1600" b="1" dirty="0"/>
              <a:t>une main protégée par un gant et tenant une clé</a:t>
            </a:r>
            <a:r>
              <a:rPr lang="fr-FR" sz="1600" dirty="0"/>
              <a:t>.</a:t>
            </a:r>
            <a:br>
              <a:rPr lang="fr-FR" sz="1600" dirty="0"/>
            </a:br>
            <a:r>
              <a:rPr lang="fr-FR" sz="1600" dirty="0"/>
              <a:t>Ceci symbolise l’utilisation d’un outillage.</a:t>
            </a:r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Affiche &amp; picto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3424D1-EDE1-A1A2-6C58-2D8ADE702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3803" y="1136498"/>
            <a:ext cx="1397222" cy="139722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8A72D08-AA8A-45A3-B1D2-98AA0FB12892}"/>
              </a:ext>
            </a:extLst>
          </p:cNvPr>
          <p:cNvGrpSpPr/>
          <p:nvPr/>
        </p:nvGrpSpPr>
        <p:grpSpPr>
          <a:xfrm>
            <a:off x="6758328" y="3890009"/>
            <a:ext cx="4177528" cy="2596567"/>
            <a:chOff x="6758328" y="3890009"/>
            <a:chExt cx="4177528" cy="2596567"/>
          </a:xfrm>
        </p:grpSpPr>
        <p:pic>
          <p:nvPicPr>
            <p:cNvPr id="7" name="Image 6">
              <a:hlinkClick r:id="rId4"/>
              <a:extLst>
                <a:ext uri="{FF2B5EF4-FFF2-40B4-BE49-F238E27FC236}">
                  <a16:creationId xmlns:a16="http://schemas.microsoft.com/office/drawing/2014/main" id="{6E86CB95-39BF-4919-9572-4DA377E57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8328" y="3890009"/>
              <a:ext cx="4177528" cy="2596567"/>
            </a:xfrm>
            <a:prstGeom prst="rect">
              <a:avLst/>
            </a:prstGeom>
          </p:spPr>
        </p:pic>
        <p:sp>
          <p:nvSpPr>
            <p:cNvPr id="9" name="Rectangle : coins arrondis 8">
              <a:hlinkClick r:id="rId4"/>
              <a:extLst>
                <a:ext uri="{FF2B5EF4-FFF2-40B4-BE49-F238E27FC236}">
                  <a16:creationId xmlns:a16="http://schemas.microsoft.com/office/drawing/2014/main" id="{52907832-C6CD-4BEA-9EE6-A8983DE5E1DD}"/>
                </a:ext>
              </a:extLst>
            </p:cNvPr>
            <p:cNvSpPr/>
            <p:nvPr/>
          </p:nvSpPr>
          <p:spPr>
            <a:xfrm>
              <a:off x="8478981" y="4987642"/>
              <a:ext cx="785091" cy="517236"/>
            </a:xfrm>
            <a:prstGeom prst="roundRect">
              <a:avLst/>
            </a:prstGeom>
            <a:solidFill>
              <a:srgbClr val="79B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>
              <a:hlinkClick r:id="rId4"/>
              <a:extLst>
                <a:ext uri="{FF2B5EF4-FFF2-40B4-BE49-F238E27FC236}">
                  <a16:creationId xmlns:a16="http://schemas.microsoft.com/office/drawing/2014/main" id="{2FADFDB5-4981-4B3E-B9F2-22644E3378F6}"/>
                </a:ext>
              </a:extLst>
            </p:cNvPr>
            <p:cNvSpPr/>
            <p:nvPr/>
          </p:nvSpPr>
          <p:spPr>
            <a:xfrm rot="5596149">
              <a:off x="8778945" y="5128673"/>
              <a:ext cx="235280" cy="23090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899E9658-6D7B-43ED-B8F6-D83011C06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69" y="903865"/>
            <a:ext cx="3791095" cy="53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DF70F05-84F4-DC9E-A11D-42E1C57A9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843" y="1568825"/>
            <a:ext cx="715041" cy="7150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787CE2-E2C9-1442-8E74-CC7F0FC67641}"/>
              </a:ext>
            </a:extLst>
          </p:cNvPr>
          <p:cNvSpPr/>
          <p:nvPr/>
        </p:nvSpPr>
        <p:spPr>
          <a:xfrm>
            <a:off x="0" y="0"/>
            <a:ext cx="4826643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41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Quelques définitions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56A3E1-F15E-634E-8A46-2B9F7A5CC0F7}"/>
              </a:ext>
            </a:extLst>
          </p:cNvPr>
          <p:cNvSpPr txBox="1"/>
          <p:nvPr/>
        </p:nvSpPr>
        <p:spPr>
          <a:xfrm>
            <a:off x="1458734" y="1569420"/>
            <a:ext cx="2849315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/>
              <a:t>Ensemble des outils et équipements portatifs nécessaires à la réalisation</a:t>
            </a:r>
            <a:br>
              <a:rPr lang="fr-FR" sz="1400" dirty="0"/>
            </a:br>
            <a:r>
              <a:rPr lang="fr-FR" sz="1400" dirty="0"/>
              <a:t>d'une tâche.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56BBA2D-5D86-0045-AEF6-5B351A38C3B3}"/>
              </a:ext>
            </a:extLst>
          </p:cNvPr>
          <p:cNvSpPr txBox="1"/>
          <p:nvPr/>
        </p:nvSpPr>
        <p:spPr>
          <a:xfrm>
            <a:off x="5326551" y="1246920"/>
            <a:ext cx="69410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79B321"/>
                </a:solidFill>
              </a:rPr>
              <a:t>GESTE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DC1DC3-76D3-E04A-9030-5985082C010C}"/>
              </a:ext>
            </a:extLst>
          </p:cNvPr>
          <p:cNvSpPr txBox="1"/>
          <p:nvPr/>
        </p:nvSpPr>
        <p:spPr>
          <a:xfrm>
            <a:off x="558455" y="1246273"/>
            <a:ext cx="360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79B321"/>
                </a:solidFill>
              </a:rPr>
              <a:t>OUTILLAGE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E0BDEBA-D581-0F40-A63D-C5CEDF0CED61}"/>
              </a:ext>
            </a:extLst>
          </p:cNvPr>
          <p:cNvSpPr txBox="1"/>
          <p:nvPr/>
        </p:nvSpPr>
        <p:spPr>
          <a:xfrm>
            <a:off x="6239123" y="1812726"/>
            <a:ext cx="623368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/>
              <a:t>Mouvement de tout ou partie du corps.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A74D3B7-3442-44C8-BD15-0B5C3DDA27EB}"/>
              </a:ext>
            </a:extLst>
          </p:cNvPr>
          <p:cNvSpPr txBox="1"/>
          <p:nvPr/>
        </p:nvSpPr>
        <p:spPr>
          <a:xfrm>
            <a:off x="5326551" y="2548249"/>
            <a:ext cx="9890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79B321"/>
                </a:solidFill>
              </a:rPr>
              <a:t>POSTURE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8E40557-12C0-4948-977A-9C498177561A}"/>
              </a:ext>
            </a:extLst>
          </p:cNvPr>
          <p:cNvSpPr txBox="1"/>
          <p:nvPr/>
        </p:nvSpPr>
        <p:spPr>
          <a:xfrm>
            <a:off x="6239122" y="3056264"/>
            <a:ext cx="623368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/>
              <a:t>Position du corps.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70B93E-AA52-4B55-95BA-4EDBFDA808D7}"/>
              </a:ext>
            </a:extLst>
          </p:cNvPr>
          <p:cNvSpPr txBox="1"/>
          <p:nvPr/>
        </p:nvSpPr>
        <p:spPr>
          <a:xfrm>
            <a:off x="5326551" y="3885617"/>
            <a:ext cx="127759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79B321"/>
                </a:solidFill>
              </a:rPr>
              <a:t>ERGONOMIE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598547-480D-47AE-B5DA-986D598F5690}"/>
              </a:ext>
            </a:extLst>
          </p:cNvPr>
          <p:cNvSpPr txBox="1"/>
          <p:nvPr/>
        </p:nvSpPr>
        <p:spPr>
          <a:xfrm>
            <a:off x="5363332" y="4264334"/>
            <a:ext cx="533341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/>
              <a:t>Étude scientifique des conditions de travail et des relations entre l'être humain et son activité (tâches, outils, méthodes, environnement de travail…).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89CB68-6267-4D40-B10F-646BB932D9FB}"/>
              </a:ext>
            </a:extLst>
          </p:cNvPr>
          <p:cNvSpPr txBox="1"/>
          <p:nvPr/>
        </p:nvSpPr>
        <p:spPr>
          <a:xfrm>
            <a:off x="5326551" y="5165469"/>
            <a:ext cx="401712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79B321"/>
                </a:solidFill>
              </a:rPr>
              <a:t>TROUBLES MUSCULO-SQUELETTIQUES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B0DC036-3D6E-4C50-8D57-89F82B2CFE2F}"/>
              </a:ext>
            </a:extLst>
          </p:cNvPr>
          <p:cNvSpPr txBox="1"/>
          <p:nvPr/>
        </p:nvSpPr>
        <p:spPr>
          <a:xfrm>
            <a:off x="5335623" y="5488403"/>
            <a:ext cx="6233689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/>
              <a:t>Affections douloureuses qui atteignent les articulations, les muscles,</a:t>
            </a:r>
            <a:br>
              <a:rPr lang="fr-FR" sz="1400" dirty="0"/>
            </a:br>
            <a:r>
              <a:rPr lang="fr-FR" sz="1400" dirty="0"/>
              <a:t>les tendons et les nerfs.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4CB712-47D9-1AAA-6E8D-791956AA5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551" y="2870160"/>
            <a:ext cx="715041" cy="7150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4A6A781-E0BC-73A1-E3CA-FCA8DA6C0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55" y="1569420"/>
            <a:ext cx="715041" cy="7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0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50F1D0-C718-9642-8BC4-E1A2861C9CC0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L’essentiel de la Règle d’or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50A17D3-20E4-437E-BE7D-7DEE9EC4C2C7}"/>
              </a:ext>
            </a:extLst>
          </p:cNvPr>
          <p:cNvSpPr txBox="1">
            <a:spLocks/>
          </p:cNvSpPr>
          <p:nvPr/>
        </p:nvSpPr>
        <p:spPr>
          <a:xfrm>
            <a:off x="6634617" y="2072661"/>
            <a:ext cx="5099089" cy="100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 algn="just">
              <a:buClr>
                <a:srgbClr val="71BF44"/>
              </a:buClr>
              <a:buFont typeface="Wingdings" panose="05000000000000000000" pitchFamily="2" charset="2"/>
              <a:buChar char="§"/>
            </a:pPr>
            <a:r>
              <a:rPr lang="fr-FR" sz="1400"/>
              <a:t>Les exigences ont été reformulées à la première personne du singulier (en « je »).</a:t>
            </a:r>
          </a:p>
          <a:p>
            <a:pPr marL="285750" lvl="2" indent="-285750" algn="just">
              <a:buClr>
                <a:srgbClr val="71BF44"/>
              </a:buClr>
              <a:buFont typeface="Wingdings" panose="05000000000000000000" pitchFamily="2" charset="2"/>
              <a:buChar char="§"/>
            </a:pPr>
            <a:r>
              <a:rPr lang="fr-FR" sz="1400"/>
              <a:t>Le contenu de la Règle d’or est inchangé. </a:t>
            </a:r>
            <a:endParaRPr lang="fr-FR" sz="1400" b="1">
              <a:solidFill>
                <a:srgbClr val="50656A"/>
              </a:solidFill>
              <a:highlight>
                <a:srgbClr val="FFFF00"/>
              </a:highlight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F355122-B354-478F-BC9B-73227BB51B10}"/>
              </a:ext>
            </a:extLst>
          </p:cNvPr>
          <p:cNvSpPr txBox="1"/>
          <p:nvPr/>
        </p:nvSpPr>
        <p:spPr>
          <a:xfrm>
            <a:off x="6768089" y="3254885"/>
            <a:ext cx="4965617" cy="25853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/>
              <a:t>Les objectifs de la Règle d’or 3 sont notamment de :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/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400" dirty="0"/>
              <a:t>Sensibiliser à l’utilisation des outils prévus par le permis de travail et les procédures.</a:t>
            </a:r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400" dirty="0"/>
              <a:t>Rappeler l’importance de ne pas utiliser des outils défectueux ou non adaptés à la tâche ou à la zone d’utilisation.</a:t>
            </a:r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400" dirty="0"/>
              <a:t>Sensibiliser à l’utilisation des outils et de leurs accessoires à l’intérieur des limites fixées par le fabricant.</a:t>
            </a:r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400" dirty="0"/>
              <a:t>Rappeler l’importance d’adapter ses gestes et sa posture de travail en fonction des efforts et de leur répétition.</a:t>
            </a:r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Wingdings" pitchFamily="2" charset="2"/>
              <a:buChar char="§"/>
              <a:tabLst/>
              <a:defRPr/>
            </a:pPr>
            <a:endParaRPr lang="fr-FR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5E34BB0-991F-49C0-B1B6-FA640F72FDFF}"/>
              </a:ext>
            </a:extLst>
          </p:cNvPr>
          <p:cNvSpPr txBox="1"/>
          <p:nvPr/>
        </p:nvSpPr>
        <p:spPr>
          <a:xfrm>
            <a:off x="6655672" y="1416226"/>
            <a:ext cx="358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spc="-20" dirty="0"/>
              <a:t>Ce qui évolue par rapport à la version 2017 des Règles d’or : </a:t>
            </a:r>
            <a:endParaRPr lang="fr-FR" sz="1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8A2EA0-3F0A-4413-AAF9-018821176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6" y="924935"/>
            <a:ext cx="4361813" cy="50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4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3571A7B-3713-FF02-6DF2-4F909F1B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33" y="2672660"/>
            <a:ext cx="730344" cy="7303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6DEE9A6-2095-0A88-ED78-801B60311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230" y="4532688"/>
            <a:ext cx="717643" cy="7176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E716073-61DD-C071-A045-09617556D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806" y="3620017"/>
            <a:ext cx="713167" cy="71316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A5D64B3-0DF2-4E4B-A878-7BFF98709FAE}"/>
              </a:ext>
            </a:extLst>
          </p:cNvPr>
          <p:cNvSpPr/>
          <p:nvPr/>
        </p:nvSpPr>
        <p:spPr>
          <a:xfrm>
            <a:off x="0" y="0"/>
            <a:ext cx="4064399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41D"/>
              </a:solidFill>
              <a:highlight>
                <a:srgbClr val="FFFF00"/>
              </a:highligh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61546A-6AE1-CB43-6C7A-E7984D807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33" y="3612217"/>
            <a:ext cx="712333" cy="7123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9933E9-ACD5-C6DF-8EE0-2A58BEEE2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633" y="4551648"/>
            <a:ext cx="712332" cy="71233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47554CF-AAF2-BD9F-A8C2-65631FC23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634" y="2700409"/>
            <a:ext cx="712332" cy="7123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Accidentologie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D78A1C-ED8B-DF40-AC68-A14ED3CEB2CA}"/>
              </a:ext>
            </a:extLst>
          </p:cNvPr>
          <p:cNvSpPr/>
          <p:nvPr/>
        </p:nvSpPr>
        <p:spPr>
          <a:xfrm>
            <a:off x="520634" y="1357793"/>
            <a:ext cx="302312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>
                <a:solidFill>
                  <a:srgbClr val="79B321"/>
                </a:solidFill>
              </a:rPr>
              <a:t>ACCIDENTOLOGIE DANS LA COMPAGNIE OÙ UNE EXIGENCE DE LA RÈGLE D’OR 3 A ÉTÉ ENFREINTE</a:t>
            </a: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5A63BF29-CBA0-1846-A30C-309B8E97C571}"/>
              </a:ext>
            </a:extLst>
          </p:cNvPr>
          <p:cNvSpPr txBox="1"/>
          <p:nvPr/>
        </p:nvSpPr>
        <p:spPr>
          <a:xfrm>
            <a:off x="1478854" y="313281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Décès*</a:t>
            </a:r>
          </a:p>
        </p:txBody>
      </p:sp>
      <p:sp>
        <p:nvSpPr>
          <p:cNvPr id="50" name="object 2">
            <a:extLst>
              <a:ext uri="{FF2B5EF4-FFF2-40B4-BE49-F238E27FC236}">
                <a16:creationId xmlns:a16="http://schemas.microsoft.com/office/drawing/2014/main" id="{6D899AFE-FC30-3F45-A5D3-F4DC5ED80DE8}"/>
              </a:ext>
            </a:extLst>
          </p:cNvPr>
          <p:cNvSpPr txBox="1"/>
          <p:nvPr/>
        </p:nvSpPr>
        <p:spPr>
          <a:xfrm>
            <a:off x="1478854" y="2675637"/>
            <a:ext cx="27745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object 2">
            <a:extLst>
              <a:ext uri="{FF2B5EF4-FFF2-40B4-BE49-F238E27FC236}">
                <a16:creationId xmlns:a16="http://schemas.microsoft.com/office/drawing/2014/main" id="{435901EF-FFB7-7946-B692-11EBCE4E5058}"/>
              </a:ext>
            </a:extLst>
          </p:cNvPr>
          <p:cNvSpPr txBox="1"/>
          <p:nvPr/>
        </p:nvSpPr>
        <p:spPr>
          <a:xfrm>
            <a:off x="1478854" y="407719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Accidents avec arrêt**</a:t>
            </a: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52A4C2AB-DC79-E64F-BB66-15E57C6D9DC9}"/>
              </a:ext>
            </a:extLst>
          </p:cNvPr>
          <p:cNvSpPr txBox="1"/>
          <p:nvPr/>
        </p:nvSpPr>
        <p:spPr>
          <a:xfrm>
            <a:off x="1478853" y="3620017"/>
            <a:ext cx="71720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93</a:t>
            </a:r>
            <a:endParaRPr lang="fr-FR" sz="3000" spc="25">
              <a:solidFill>
                <a:srgbClr val="79B3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id="{5B9C6974-2E90-6D44-90DE-818BB876055F}"/>
              </a:ext>
            </a:extLst>
          </p:cNvPr>
          <p:cNvSpPr txBox="1"/>
          <p:nvPr/>
        </p:nvSpPr>
        <p:spPr>
          <a:xfrm>
            <a:off x="1478854" y="4984102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 (Haut Potentiel)**</a:t>
            </a: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5C3E4F14-D975-9145-9E1F-0DF5C1D17A82}"/>
              </a:ext>
            </a:extLst>
          </p:cNvPr>
          <p:cNvSpPr txBox="1"/>
          <p:nvPr/>
        </p:nvSpPr>
        <p:spPr>
          <a:xfrm>
            <a:off x="1478853" y="4526922"/>
            <a:ext cx="7846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03F192A-5BDF-4846-85C5-6BA4CEF5E01A}"/>
              </a:ext>
            </a:extLst>
          </p:cNvPr>
          <p:cNvSpPr txBox="1"/>
          <p:nvPr/>
        </p:nvSpPr>
        <p:spPr>
          <a:xfrm>
            <a:off x="4585033" y="1343716"/>
            <a:ext cx="5101892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500" b="1">
                <a:solidFill>
                  <a:srgbClr val="79B321"/>
                </a:solidFill>
              </a:rPr>
              <a:t>PRINCIPAUX RISQUES </a:t>
            </a:r>
            <a:br>
              <a:rPr lang="fr-FR" sz="1500" b="1">
                <a:solidFill>
                  <a:srgbClr val="79B321"/>
                </a:solidFill>
              </a:rPr>
            </a:br>
            <a:r>
              <a:rPr lang="fr-FR" sz="1500" b="1">
                <a:solidFill>
                  <a:srgbClr val="79B321"/>
                </a:solidFill>
              </a:rPr>
              <a:t>ASSOCIES AUX GESTES, POSTURES, OUTILLAGES</a:t>
            </a:r>
          </a:p>
          <a:p>
            <a:endParaRPr lang="en-US" sz="1500" b="1">
              <a:solidFill>
                <a:srgbClr val="79B321"/>
              </a:solidFill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6096AC43-F0D0-418A-9B31-0FCEE3B4CFCC}"/>
              </a:ext>
            </a:extLst>
          </p:cNvPr>
          <p:cNvSpPr txBox="1"/>
          <p:nvPr/>
        </p:nvSpPr>
        <p:spPr>
          <a:xfrm>
            <a:off x="5663784" y="2776219"/>
            <a:ext cx="199546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Coupure, écrasement, perforation</a:t>
            </a: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619F6C2A-5703-403B-913A-0CB874488FD4}"/>
              </a:ext>
            </a:extLst>
          </p:cNvPr>
          <p:cNvSpPr txBox="1"/>
          <p:nvPr/>
        </p:nvSpPr>
        <p:spPr>
          <a:xfrm>
            <a:off x="9426618" y="2707713"/>
            <a:ext cx="192851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Lombalgie et troubles musculosquelettiques (TMS)</a:t>
            </a: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AB75D53B-F419-4A0B-B80F-FC7B2FE32E8F}"/>
              </a:ext>
            </a:extLst>
          </p:cNvPr>
          <p:cNvSpPr txBox="1"/>
          <p:nvPr/>
        </p:nvSpPr>
        <p:spPr>
          <a:xfrm>
            <a:off x="6555123" y="4636413"/>
            <a:ext cx="193600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Incendie/explosion (matériel non ATEX)</a:t>
            </a: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34A81E80-299E-4E77-AC49-F4598AEF1D19}"/>
              </a:ext>
            </a:extLst>
          </p:cNvPr>
          <p:cNvSpPr txBox="1">
            <a:spLocks/>
          </p:cNvSpPr>
          <p:nvPr/>
        </p:nvSpPr>
        <p:spPr>
          <a:xfrm>
            <a:off x="4585032" y="1913625"/>
            <a:ext cx="5950445" cy="127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spcBef>
                <a:spcPts val="0"/>
              </a:spcBef>
              <a:defRPr/>
            </a:pPr>
            <a:r>
              <a:rPr lang="fr-FR" b="1">
                <a:solidFill>
                  <a:prstClr val="black">
                    <a:lumMod val="65000"/>
                    <a:lumOff val="35000"/>
                  </a:prstClr>
                </a:solidFill>
              </a:rPr>
              <a:t>A court ou à long terme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FFFF7E6A-A3EF-43B2-ADAD-A2B742C0619D}"/>
              </a:ext>
            </a:extLst>
          </p:cNvPr>
          <p:cNvSpPr txBox="1"/>
          <p:nvPr/>
        </p:nvSpPr>
        <p:spPr>
          <a:xfrm>
            <a:off x="520634" y="5711777"/>
            <a:ext cx="312371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Période 2012-2021</a:t>
            </a:r>
            <a:b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Période 2017-2021</a:t>
            </a:r>
          </a:p>
        </p:txBody>
      </p:sp>
      <p:sp>
        <p:nvSpPr>
          <p:cNvPr id="41" name="object 2">
            <a:extLst>
              <a:ext uri="{FF2B5EF4-FFF2-40B4-BE49-F238E27FC236}">
                <a16:creationId xmlns:a16="http://schemas.microsoft.com/office/drawing/2014/main" id="{AD658BD2-0DC5-44B3-BEE5-A1E6C40F99AF}"/>
              </a:ext>
            </a:extLst>
          </p:cNvPr>
          <p:cNvSpPr txBox="1"/>
          <p:nvPr/>
        </p:nvSpPr>
        <p:spPr>
          <a:xfrm>
            <a:off x="5659697" y="3742253"/>
            <a:ext cx="27270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Électrisation, électrocution (outils non isolants)</a:t>
            </a: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EFFAE4FB-4F77-484D-848F-5C8DBD1DD6A8}"/>
              </a:ext>
            </a:extLst>
          </p:cNvPr>
          <p:cNvSpPr txBox="1"/>
          <p:nvPr/>
        </p:nvSpPr>
        <p:spPr>
          <a:xfrm>
            <a:off x="9426618" y="3828564"/>
            <a:ext cx="13380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Chute d’outils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1C13F25-1309-5333-AB42-E9BCCD227C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4097" y="2663853"/>
            <a:ext cx="746876" cy="7468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E02A49-64F3-E7C4-3154-3D18714CE3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9697" y="4532688"/>
            <a:ext cx="717643" cy="7176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37E168-BFF1-CA0B-9A08-136AD28FB9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1833" y="3607625"/>
            <a:ext cx="712966" cy="7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FE2D4F6-AF13-D647-A916-8820941476EA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79B321"/>
                </a:solidFill>
              </a:rPr>
              <a:t>02. </a:t>
            </a:r>
            <a:br>
              <a:rPr lang="fr-FR" dirty="0">
                <a:solidFill>
                  <a:srgbClr val="F7941D"/>
                </a:solidFill>
              </a:rPr>
            </a:br>
            <a:r>
              <a:rPr lang="fr-FR" sz="9000" dirty="0">
                <a:solidFill>
                  <a:srgbClr val="354D56"/>
                </a:solidFill>
              </a:rPr>
              <a:t>REX</a:t>
            </a:r>
          </a:p>
        </p:txBody>
      </p:sp>
    </p:spTree>
    <p:extLst>
      <p:ext uri="{BB962C8B-B14F-4D97-AF65-F5344CB8AC3E}">
        <p14:creationId xmlns:p14="http://schemas.microsoft.com/office/powerpoint/2010/main" val="24065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F39052-4367-48E5-AFEB-335B26EC1E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2AB209-E430-48D8-9015-D552239C8C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579052B5-939A-4FD2-AB07-3F162287B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855501"/>
              </p:ext>
            </p:extLst>
          </p:nvPr>
        </p:nvGraphicFramePr>
        <p:xfrm>
          <a:off x="559018" y="1362329"/>
          <a:ext cx="9362973" cy="385109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512478">
                  <a:extLst>
                    <a:ext uri="{9D8B030D-6E8A-4147-A177-3AD203B41FA5}">
                      <a16:colId xmlns:a16="http://schemas.microsoft.com/office/drawing/2014/main" val="2770995818"/>
                    </a:ext>
                  </a:extLst>
                </a:gridCol>
                <a:gridCol w="2974758">
                  <a:extLst>
                    <a:ext uri="{9D8B030D-6E8A-4147-A177-3AD203B41FA5}">
                      <a16:colId xmlns:a16="http://schemas.microsoft.com/office/drawing/2014/main" val="2322655508"/>
                    </a:ext>
                  </a:extLst>
                </a:gridCol>
                <a:gridCol w="875737">
                  <a:extLst>
                    <a:ext uri="{9D8B030D-6E8A-4147-A177-3AD203B41FA5}">
                      <a16:colId xmlns:a16="http://schemas.microsoft.com/office/drawing/2014/main" val="2620056346"/>
                    </a:ext>
                  </a:extLst>
                </a:gridCol>
              </a:tblGrid>
              <a:tr h="463510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EXIGENCE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ÉVÈNEMENT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SLIDE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90407"/>
                  </a:ext>
                </a:extLst>
              </a:tr>
              <a:tr h="504936">
                <a:tc>
                  <a:txBody>
                    <a:bodyPr/>
                    <a:lstStyle/>
                    <a:p>
                      <a:r>
                        <a:rPr lang="fr-FR" sz="1100" b="1"/>
                        <a:t>1. Je vérifie que mon outil est celui mentionné dans le permis de travail ou le mode opératoire.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FRACTURE EN MANIPULANT UNE PLAQUE DE MOULE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79B321"/>
                          </a:solidFill>
                        </a:rPr>
                        <a:t>N°9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36661"/>
                  </a:ext>
                </a:extLst>
              </a:tr>
              <a:tr h="514184">
                <a:tc>
                  <a:txBody>
                    <a:bodyPr/>
                    <a:lstStyle/>
                    <a:p>
                      <a:r>
                        <a:rPr lang="fr-FR" sz="1100" b="1"/>
                        <a:t>1. Je vérifie que mon outil est adapté à la tâche.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ACCIDENT MORTEL SUR UN RIG DE FORAGE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N°10</a:t>
                      </a:r>
                      <a:endParaRPr lang="fr-FR" sz="1200" b="1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1168532"/>
                  </a:ext>
                </a:extLst>
              </a:tr>
              <a:tr h="554357">
                <a:tc>
                  <a:txBody>
                    <a:bodyPr/>
                    <a:lstStyle/>
                    <a:p>
                      <a:r>
                        <a:rPr lang="fr-FR" sz="1100" b="1"/>
                        <a:t>1. Je vérifie que mon outil est adapté à la zone d’utilisation.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FLASH EN ZONE ATEX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N°11</a:t>
                      </a:r>
                      <a:endParaRPr lang="fr-FR" sz="1200" b="1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403165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r>
                        <a:rPr lang="fr-FR" sz="1100" b="1"/>
                        <a:t>1. Je vérifie que mon outil est en bon état.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BLESSURE AU VISAGE LORS D’UN MEULAGE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N°12</a:t>
                      </a:r>
                      <a:endParaRPr lang="fr-FR" sz="1200" b="1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390887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r>
                        <a:rPr lang="fr-FR" sz="1100" b="1"/>
                        <a:t>2. J’utilise les outils, y compris les accessoires d’épreuves ou de tests, conformément aux limites fixées par le fabricant.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TEST EN PRESSION D’UN VERIN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N°13</a:t>
                      </a:r>
                      <a:endParaRPr lang="fr-FR" sz="1200" b="1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99574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r>
                        <a:rPr lang="fr-FR" sz="1100" b="1" dirty="0"/>
                        <a:t>3. Je positionne mon corps pour minimiser les efforts excessifs.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COMMENT MINIMISER LES EFFORTS EXCESSIFS 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N°14</a:t>
                      </a:r>
                      <a:endParaRPr lang="fr-FR" sz="1200" b="1" dirty="0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726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15F6E24-F65F-4361-BDF0-16A2F7EC5D0F}"/>
              </a:ext>
            </a:extLst>
          </p:cNvPr>
          <p:cNvSpPr txBox="1"/>
          <p:nvPr/>
        </p:nvSpPr>
        <p:spPr>
          <a:xfrm>
            <a:off x="559018" y="5571293"/>
            <a:ext cx="97200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/>
              <a:t>Les descriptions des circonstances et des conséquences ont été simplifiées pour une meilleure compréhension</a:t>
            </a:r>
            <a:br>
              <a:rPr lang="fr-FR" sz="1100"/>
            </a:br>
            <a:r>
              <a:rPr lang="fr-FR" sz="1100"/>
              <a:t>Un lien vers chaque REX est disponible, pour plus d’informations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A694C1E-1849-9D46-AC95-19E172F4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Illustration des exigences</a:t>
            </a:r>
          </a:p>
        </p:txBody>
      </p:sp>
    </p:spTree>
    <p:extLst>
      <p:ext uri="{BB962C8B-B14F-4D97-AF65-F5344CB8AC3E}">
        <p14:creationId xmlns:p14="http://schemas.microsoft.com/office/powerpoint/2010/main" val="416391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26">
            <a:extLst>
              <a:ext uri="{FF2B5EF4-FFF2-40B4-BE49-F238E27FC236}">
                <a16:creationId xmlns:a16="http://schemas.microsoft.com/office/drawing/2014/main" id="{8398BD08-3E83-A06A-5D8F-856BCF02062D}"/>
              </a:ext>
            </a:extLst>
          </p:cNvPr>
          <p:cNvSpPr/>
          <p:nvPr/>
        </p:nvSpPr>
        <p:spPr>
          <a:xfrm>
            <a:off x="7019175" y="1847070"/>
            <a:ext cx="4685236" cy="1848412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D6467B-A31C-7D32-93AE-0F89B258C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FRACTURE EN MANIPULANT UNE PLAQUE DE MOULE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678126"/>
            <a:ext cx="292265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L’intervenant a sorti le moule de la presse avec la poignée de la plaque inférieure du moule.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En tirant le moule avec la poignée, il a frappé la structure du support avec sa main droite.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2689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/>
              <a:t>Fracture de l'extrémité du doigt.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2917620"/>
            <a:ext cx="226894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algn="just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L’intervenant n'a pas utilisé l'outil prévu par le mode opératoire.</a:t>
            </a:r>
          </a:p>
          <a:p>
            <a:pPr marL="0" marR="0" lvl="1" algn="just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endParaRPr lang="fr-FR" sz="12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7865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458" cy="4039836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039836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767896F1-647A-43A3-BF4B-D56A15113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2912" y="228782"/>
            <a:ext cx="8501468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1. Je vérifie </a:t>
            </a:r>
            <a:r>
              <a:rPr lang="fr-FR" sz="1800"/>
              <a:t>que mon outil est celui mentionné dans le permis de travail</a:t>
            </a:r>
            <a:br>
              <a:rPr lang="fr-FR" sz="1800"/>
            </a:br>
            <a:r>
              <a:rPr lang="fr-FR" sz="1800"/>
              <a:t>ou le mode opératoire. </a:t>
            </a:r>
            <a:endParaRPr lang="fr-FR" sz="1800">
              <a:cs typeface="Arial" panose="020B060402020202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48A447-19CC-4ACC-B3CB-446BEEE2CA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72"/>
          <a:stretch/>
        </p:blipFill>
        <p:spPr>
          <a:xfrm>
            <a:off x="7059265" y="3899038"/>
            <a:ext cx="2228850" cy="1485689"/>
          </a:xfrm>
          <a:prstGeom prst="roundRect">
            <a:avLst>
              <a:gd name="adj" fmla="val 9687"/>
            </a:avLst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C73164-2FC2-4DDB-91F1-50374B1D80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429"/>
          <a:stretch/>
        </p:blipFill>
        <p:spPr>
          <a:xfrm>
            <a:off x="9431830" y="3901640"/>
            <a:ext cx="2243430" cy="1485689"/>
          </a:xfrm>
          <a:prstGeom prst="roundRect">
            <a:avLst>
              <a:gd name="adj" fmla="val 8418"/>
            </a:avLst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D075252-00B0-46BA-B0F0-95700C004CFB}"/>
              </a:ext>
            </a:extLst>
          </p:cNvPr>
          <p:cNvSpPr txBox="1"/>
          <p:nvPr/>
        </p:nvSpPr>
        <p:spPr>
          <a:xfrm>
            <a:off x="7255667" y="2636561"/>
            <a:ext cx="41601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9B321"/>
                </a:solidFill>
                <a:cs typeface="Arial" panose="020B0604020202020204" pitchFamily="34" charset="0"/>
              </a:rPr>
              <a:t>Les outils à utiliser ont été définis à la suite d’une analyse de risques.</a:t>
            </a:r>
            <a:br>
              <a:rPr lang="fr-FR" sz="1200" dirty="0">
                <a:solidFill>
                  <a:srgbClr val="79B321"/>
                </a:solidFill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79B321"/>
                </a:solidFill>
                <a:cs typeface="Arial" panose="020B0604020202020204" pitchFamily="34" charset="0"/>
              </a:rPr>
              <a:t>Je m’assure d’utiliser, pour la tâche à réaliser, l’outil prévu par le mode opératoire ou le permis de travail.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5B4CBB7-8548-4132-8E2C-53B7567F7442}"/>
              </a:ext>
            </a:extLst>
          </p:cNvPr>
          <p:cNvSpPr txBox="1"/>
          <p:nvPr/>
        </p:nvSpPr>
        <p:spPr>
          <a:xfrm rot="20186421">
            <a:off x="7047147" y="4837432"/>
            <a:ext cx="1054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>
                <a:solidFill>
                  <a:schemeClr val="bg1"/>
                </a:solidFill>
                <a:cs typeface="Arial" panose="020B0604020202020204" pitchFamily="34" charset="0"/>
              </a:rPr>
              <a:t>Mouvement </a:t>
            </a:r>
            <a:endParaRPr lang="fr-FR" sz="1100" b="1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7F41325-C1D3-4875-94D7-51B26C4B4541}"/>
              </a:ext>
            </a:extLst>
          </p:cNvPr>
          <p:cNvCxnSpPr/>
          <p:nvPr/>
        </p:nvCxnSpPr>
        <p:spPr>
          <a:xfrm flipV="1">
            <a:off x="7255667" y="4964512"/>
            <a:ext cx="663160" cy="3081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33273EBC-77B1-460A-B794-520D490E2CD0}"/>
              </a:ext>
            </a:extLst>
          </p:cNvPr>
          <p:cNvSpPr txBox="1"/>
          <p:nvPr/>
        </p:nvSpPr>
        <p:spPr>
          <a:xfrm rot="20186421">
            <a:off x="9525393" y="4945128"/>
            <a:ext cx="1054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>
                <a:solidFill>
                  <a:schemeClr val="bg1"/>
                </a:solidFill>
                <a:cs typeface="Arial" panose="020B0604020202020204" pitchFamily="34" charset="0"/>
              </a:rPr>
              <a:t>Mouvement </a:t>
            </a:r>
            <a:endParaRPr lang="fr-FR" sz="1100" b="1">
              <a:solidFill>
                <a:schemeClr val="bg1"/>
              </a:solidFill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886E626-4ECD-454F-8D45-F1D3751897E6}"/>
              </a:ext>
            </a:extLst>
          </p:cNvPr>
          <p:cNvCxnSpPr/>
          <p:nvPr/>
        </p:nvCxnSpPr>
        <p:spPr>
          <a:xfrm flipV="1">
            <a:off x="9721220" y="5048427"/>
            <a:ext cx="663160" cy="3081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D586C7C2-0577-488F-8D2F-B8CE882E898B}"/>
              </a:ext>
            </a:extLst>
          </p:cNvPr>
          <p:cNvSpPr/>
          <p:nvPr/>
        </p:nvSpPr>
        <p:spPr>
          <a:xfrm>
            <a:off x="10384380" y="4637529"/>
            <a:ext cx="874170" cy="71900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98FB71-2C57-C689-4377-6CB2DA9B3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779" y="3961724"/>
            <a:ext cx="381000" cy="381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4F0536-DF7F-7B1D-6D1F-F8D617312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4902" y="3976005"/>
            <a:ext cx="381000" cy="381000"/>
          </a:xfrm>
          <a:prstGeom prst="rect">
            <a:avLst/>
          </a:prstGeom>
        </p:spPr>
      </p:pic>
      <p:sp>
        <p:nvSpPr>
          <p:cNvPr id="14" name="Rectangle à coins arrondis 41">
            <a:extLst>
              <a:ext uri="{FF2B5EF4-FFF2-40B4-BE49-F238E27FC236}">
                <a16:creationId xmlns:a16="http://schemas.microsoft.com/office/drawing/2014/main" id="{9DC5370F-C450-BC7B-EA70-D4EC54BF0D38}"/>
              </a:ext>
            </a:extLst>
          </p:cNvPr>
          <p:cNvSpPr/>
          <p:nvPr/>
        </p:nvSpPr>
        <p:spPr>
          <a:xfrm>
            <a:off x="7059265" y="5536513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79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84B1610-CC2E-CF1A-15B0-7F3CC3881969}"/>
              </a:ext>
            </a:extLst>
          </p:cNvPr>
          <p:cNvSpPr txBox="1"/>
          <p:nvPr/>
        </p:nvSpPr>
        <p:spPr>
          <a:xfrm>
            <a:off x="7224378" y="5613027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hlinkClick r:id="rId8" tooltip="REX exigence 3.1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pour accéder au REX</a:t>
            </a: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B45F1FB-CB0A-87E7-DFAE-317E8B19A8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82557846-461A-51BC-52C3-28512F419080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>
                <a:solidFill>
                  <a:srgbClr val="79B321"/>
                </a:solidFill>
              </a:rPr>
              <a:t>ENSEIGNEMENTS À TIRER</a:t>
            </a:r>
          </a:p>
        </p:txBody>
      </p:sp>
    </p:spTree>
    <p:extLst>
      <p:ext uri="{BB962C8B-B14F-4D97-AF65-F5344CB8AC3E}">
        <p14:creationId xmlns:p14="http://schemas.microsoft.com/office/powerpoint/2010/main" val="2046512653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3f7d12-03ed-48c2-84fb-322e67083590" xsi:nil="true"/>
    <lcf76f155ced4ddcb4097134ff3c332f xmlns="c7df1beb-9555-4a34-a0bb-bc4222cc815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117C2CCE7924285B64660865AB5EB" ma:contentTypeVersion="14" ma:contentTypeDescription="Crée un document." ma:contentTypeScope="" ma:versionID="831879fef9b82efb0457bce614f75274">
  <xsd:schema xmlns:xsd="http://www.w3.org/2001/XMLSchema" xmlns:xs="http://www.w3.org/2001/XMLSchema" xmlns:p="http://schemas.microsoft.com/office/2006/metadata/properties" xmlns:ns2="c7df1beb-9555-4a34-a0bb-bc4222cc815e" xmlns:ns3="b93f7d12-03ed-48c2-84fb-322e67083590" targetNamespace="http://schemas.microsoft.com/office/2006/metadata/properties" ma:root="true" ma:fieldsID="e34c89cd144872b2465e00d5afddf587" ns2:_="" ns3:_="">
    <xsd:import namespace="c7df1beb-9555-4a34-a0bb-bc4222cc815e"/>
    <xsd:import namespace="b93f7d12-03ed-48c2-84fb-322e670835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1beb-9555-4a34-a0bb-bc4222cc8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f7d12-03ed-48c2-84fb-322e6708359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90069a7-9aa9-4af8-b785-53069a55ecb7}" ma:internalName="TaxCatchAll" ma:showField="CatchAllData" ma:web="b93f7d12-03ed-48c2-84fb-322e67083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560780-D1C1-4641-9B08-F0A5FFFCA309}">
  <ds:schemaRefs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e3fc8a5-ae92-42ac-9a5b-adc0faec43d6"/>
    <ds:schemaRef ds:uri="40753fda-f579-4bb9-aa37-7b314b45a76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30DB0A-8385-4552-B88C-A533C09B764F}"/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0</TotalTime>
  <Words>2493</Words>
  <Application>Microsoft Office PowerPoint</Application>
  <PresentationFormat>Grand écran</PresentationFormat>
  <Paragraphs>285</Paragraphs>
  <Slides>19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Présentation PowerPoint</vt:lpstr>
      <vt:lpstr>Affiche &amp; picto</vt:lpstr>
      <vt:lpstr>Quelques définitions</vt:lpstr>
      <vt:lpstr>L’essentiel de la Règle d’or 3</vt:lpstr>
      <vt:lpstr>Accidentologie</vt:lpstr>
      <vt:lpstr>Présentation PowerPoint</vt:lpstr>
      <vt:lpstr>Illustration des exigences</vt:lpstr>
      <vt:lpstr>REX</vt:lpstr>
      <vt:lpstr>REX</vt:lpstr>
      <vt:lpstr>REX</vt:lpstr>
      <vt:lpstr>REX</vt:lpstr>
      <vt:lpstr>REX</vt:lpstr>
      <vt:lpstr>BONNE PRATIQUE</vt:lpstr>
      <vt:lpstr>Présentation PowerPoint</vt:lpstr>
      <vt:lpstr>La Règle d’or 3 appliquée aux bureaux</vt:lpstr>
      <vt:lpstr>La main est un outil fragile !</vt:lpstr>
      <vt:lpstr>Nos outils et documents</vt:lpstr>
      <vt:lpstr>Lexique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3</cp:revision>
  <cp:lastPrinted>2021-09-13T12:46:09Z</cp:lastPrinted>
  <dcterms:created xsi:type="dcterms:W3CDTF">2021-08-30T17:14:08Z</dcterms:created>
  <dcterms:modified xsi:type="dcterms:W3CDTF">2023-03-23T12:47:53Z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